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91" r:id="rId4"/>
    <p:sldId id="292" r:id="rId5"/>
    <p:sldId id="295" r:id="rId6"/>
    <p:sldId id="293" r:id="rId7"/>
    <p:sldId id="297" r:id="rId8"/>
    <p:sldId id="294" r:id="rId9"/>
    <p:sldId id="296" r:id="rId10"/>
    <p:sldId id="299" r:id="rId11"/>
    <p:sldId id="298" r:id="rId12"/>
    <p:sldId id="300" r:id="rId13"/>
    <p:sldId id="301" r:id="rId14"/>
    <p:sldId id="302" r:id="rId15"/>
    <p:sldId id="311" r:id="rId16"/>
    <p:sldId id="308" r:id="rId17"/>
    <p:sldId id="312" r:id="rId18"/>
    <p:sldId id="303" r:id="rId19"/>
    <p:sldId id="304" r:id="rId20"/>
    <p:sldId id="305" r:id="rId21"/>
    <p:sldId id="306" r:id="rId22"/>
    <p:sldId id="309" r:id="rId23"/>
    <p:sldId id="307" r:id="rId24"/>
    <p:sldId id="310" r:id="rId25"/>
    <p:sldId id="261" r:id="rId2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386" autoAdjust="0"/>
    <p:restoredTop sz="80218" autoAdjust="0"/>
  </p:normalViewPr>
  <p:slideViewPr>
    <p:cSldViewPr>
      <p:cViewPr varScale="1">
        <p:scale>
          <a:sx n="88" d="100"/>
          <a:sy n="88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38C22-714B-47EE-B785-6AF254650A57}" type="datetimeFigureOut">
              <a:rPr lang="sk-SK" smtClean="0"/>
              <a:pPr/>
              <a:t>29. 2. 2008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46220-D074-4E41-AE2B-98709B5061A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9436A-5DB1-46B8-9383-50746506DA58}" type="datetimeFigureOut">
              <a:rPr lang="sk-SK" smtClean="0"/>
              <a:pPr/>
              <a:t>29. 2. 2008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A3C53-1A22-4FA2-9EDB-C45D43587D89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C8F2-5246-490F-A535-47618323ABE2}" type="datetime1">
              <a:rPr lang="sk-SK" smtClean="0"/>
              <a:pPr/>
              <a:t>29. 2. 2008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c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9C4C-331D-454F-9FD4-81A5C7FF78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D8E9-16EF-48D9-91E0-3C7364ECF703}" type="datetime1">
              <a:rPr lang="sk-SK" smtClean="0"/>
              <a:pPr/>
              <a:t>29. 2. 2008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c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9C4C-331D-454F-9FD4-81A5C7FF78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A467-5590-465F-AA0A-EE02B6D32083}" type="datetime1">
              <a:rPr lang="sk-SK" smtClean="0"/>
              <a:pPr/>
              <a:t>29. 2. 2008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c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9C4C-331D-454F-9FD4-81A5C7FF78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13FE2-004A-4520-88CB-C0B9C846E491}" type="datetime1">
              <a:rPr lang="sk-SK" smtClean="0"/>
              <a:pPr/>
              <a:t>29. 2. 2008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c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9C4C-331D-454F-9FD4-81A5C7FF78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2816-D899-4253-A27A-977A8905B8D8}" type="datetime1">
              <a:rPr lang="sk-SK" smtClean="0"/>
              <a:pPr/>
              <a:t>29. 2. 2008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c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9C4C-331D-454F-9FD4-81A5C7FF78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2D94-2AEB-4971-9394-AB466CEF942C}" type="datetime1">
              <a:rPr lang="sk-SK" smtClean="0"/>
              <a:pPr/>
              <a:t>29. 2. 2008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c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9C4C-331D-454F-9FD4-81A5C7FF78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66C4-B854-4369-9D90-742463BD231E}" type="datetime1">
              <a:rPr lang="sk-SK" smtClean="0"/>
              <a:pPr/>
              <a:t>29. 2. 2008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c</a:t>
            </a:r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9C4C-331D-454F-9FD4-81A5C7FF78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B0B4-FC12-44F7-86DF-438564D52FF8}" type="datetime1">
              <a:rPr lang="sk-SK" smtClean="0"/>
              <a:pPr/>
              <a:t>29. 2. 2008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c</a:t>
            </a:r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9C4C-331D-454F-9FD4-81A5C7FF78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A2D7-A6F9-4F11-A8F1-BCEF6DC50CD9}" type="datetime1">
              <a:rPr lang="sk-SK" smtClean="0"/>
              <a:pPr/>
              <a:t>29. 2. 2008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c</a:t>
            </a:r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9C4C-331D-454F-9FD4-81A5C7FF78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39A5-AC88-4B1A-8D53-33407EAD5F24}" type="datetime1">
              <a:rPr lang="sk-SK" smtClean="0"/>
              <a:pPr/>
              <a:t>29. 2. 2008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c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9C4C-331D-454F-9FD4-81A5C7FF78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DFCF-5C80-4584-96CF-D8374E7E18AC}" type="datetime1">
              <a:rPr lang="sk-SK" smtClean="0"/>
              <a:pPr/>
              <a:t>29. 2. 2008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c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9C4C-331D-454F-9FD4-81A5C7FF78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C9698-4A97-45D4-B6BB-B83D47E870CE}" type="datetime1">
              <a:rPr lang="sk-SK" smtClean="0"/>
              <a:pPr/>
              <a:t>29. 2. 2008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smtClean="0"/>
              <a:t>c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69C4C-331D-454F-9FD4-81A5C7FF78E5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2.png"/><Relationship Id="rId7" Type="http://schemas.openxmlformats.org/officeDocument/2006/relationships/image" Target="../media/image60.png"/><Relationship Id="rId12" Type="http://schemas.openxmlformats.org/officeDocument/2006/relationships/image" Target="../media/image6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openxmlformats.org/officeDocument/2006/relationships/image" Target="../media/image64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jpeg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2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56.png"/><Relationship Id="rId9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4.png"/><Relationship Id="rId3" Type="http://schemas.openxmlformats.org/officeDocument/2006/relationships/image" Target="../media/image2.png"/><Relationship Id="rId7" Type="http://schemas.openxmlformats.org/officeDocument/2006/relationships/image" Target="../media/image79.png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5" Type="http://schemas.openxmlformats.org/officeDocument/2006/relationships/image" Target="../media/image86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4.png"/><Relationship Id="rId18" Type="http://schemas.openxmlformats.org/officeDocument/2006/relationships/image" Target="../media/image86.png"/><Relationship Id="rId3" Type="http://schemas.openxmlformats.org/officeDocument/2006/relationships/image" Target="../media/image2.png"/><Relationship Id="rId7" Type="http://schemas.openxmlformats.org/officeDocument/2006/relationships/image" Target="../media/image79.png"/><Relationship Id="rId12" Type="http://schemas.openxmlformats.org/officeDocument/2006/relationships/image" Target="../media/image72.png"/><Relationship Id="rId17" Type="http://schemas.openxmlformats.org/officeDocument/2006/relationships/image" Target="../media/image85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6.png"/><Relationship Id="rId15" Type="http://schemas.openxmlformats.org/officeDocument/2006/relationships/image" Target="../media/image88.png"/><Relationship Id="rId10" Type="http://schemas.openxmlformats.org/officeDocument/2006/relationships/image" Target="../media/image82.png"/><Relationship Id="rId19" Type="http://schemas.openxmlformats.org/officeDocument/2006/relationships/image" Target="../media/image56.png"/><Relationship Id="rId4" Type="http://schemas.openxmlformats.org/officeDocument/2006/relationships/image" Target="../media/image77.png"/><Relationship Id="rId9" Type="http://schemas.openxmlformats.org/officeDocument/2006/relationships/image" Target="../media/image81.png"/><Relationship Id="rId14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79.png"/><Relationship Id="rId18" Type="http://schemas.openxmlformats.org/officeDocument/2006/relationships/image" Target="../media/image81.png"/><Relationship Id="rId3" Type="http://schemas.openxmlformats.org/officeDocument/2006/relationships/image" Target="../media/image2.png"/><Relationship Id="rId21" Type="http://schemas.openxmlformats.org/officeDocument/2006/relationships/image" Target="../media/image56.png"/><Relationship Id="rId7" Type="http://schemas.openxmlformats.org/officeDocument/2006/relationships/image" Target="../media/image90.png"/><Relationship Id="rId12" Type="http://schemas.openxmlformats.org/officeDocument/2006/relationships/image" Target="../media/image84.png"/><Relationship Id="rId17" Type="http://schemas.openxmlformats.org/officeDocument/2006/relationships/image" Target="../media/image83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82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72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19" Type="http://schemas.openxmlformats.org/officeDocument/2006/relationships/image" Target="../media/image85.png"/><Relationship Id="rId4" Type="http://schemas.openxmlformats.org/officeDocument/2006/relationships/image" Target="../media/image77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7.png"/><Relationship Id="rId18" Type="http://schemas.openxmlformats.org/officeDocument/2006/relationships/image" Target="../media/image92.png"/><Relationship Id="rId3" Type="http://schemas.openxmlformats.org/officeDocument/2006/relationships/image" Target="../media/image2.png"/><Relationship Id="rId7" Type="http://schemas.openxmlformats.org/officeDocument/2006/relationships/image" Target="../media/image83.png"/><Relationship Id="rId12" Type="http://schemas.openxmlformats.org/officeDocument/2006/relationships/image" Target="../media/image86.png"/><Relationship Id="rId17" Type="http://schemas.openxmlformats.org/officeDocument/2006/relationships/image" Target="../media/image89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11" Type="http://schemas.openxmlformats.org/officeDocument/2006/relationships/image" Target="../media/image84.png"/><Relationship Id="rId5" Type="http://schemas.openxmlformats.org/officeDocument/2006/relationships/image" Target="../media/image56.png"/><Relationship Id="rId15" Type="http://schemas.openxmlformats.org/officeDocument/2006/relationships/image" Target="../media/image91.png"/><Relationship Id="rId10" Type="http://schemas.openxmlformats.org/officeDocument/2006/relationships/image" Target="../media/image72.png"/><Relationship Id="rId4" Type="http://schemas.openxmlformats.org/officeDocument/2006/relationships/image" Target="../media/image77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0.png"/><Relationship Id="rId18" Type="http://schemas.openxmlformats.org/officeDocument/2006/relationships/image" Target="../media/image88.png"/><Relationship Id="rId3" Type="http://schemas.openxmlformats.org/officeDocument/2006/relationships/image" Target="../media/image2.png"/><Relationship Id="rId7" Type="http://schemas.openxmlformats.org/officeDocument/2006/relationships/image" Target="../media/image95.png"/><Relationship Id="rId12" Type="http://schemas.openxmlformats.org/officeDocument/2006/relationships/image" Target="../media/image99.png"/><Relationship Id="rId17" Type="http://schemas.openxmlformats.org/officeDocument/2006/relationships/image" Target="../media/image91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87.png"/><Relationship Id="rId20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11" Type="http://schemas.openxmlformats.org/officeDocument/2006/relationships/image" Target="../media/image98.png"/><Relationship Id="rId5" Type="http://schemas.openxmlformats.org/officeDocument/2006/relationships/image" Target="../media/image56.png"/><Relationship Id="rId15" Type="http://schemas.openxmlformats.org/officeDocument/2006/relationships/image" Target="../media/image84.png"/><Relationship Id="rId10" Type="http://schemas.openxmlformats.org/officeDocument/2006/relationships/image" Target="../media/image90.png"/><Relationship Id="rId19" Type="http://schemas.openxmlformats.org/officeDocument/2006/relationships/image" Target="../media/image89.png"/><Relationship Id="rId4" Type="http://schemas.openxmlformats.org/officeDocument/2006/relationships/image" Target="../media/image77.png"/><Relationship Id="rId9" Type="http://schemas.openxmlformats.org/officeDocument/2006/relationships/image" Target="../media/image97.png"/><Relationship Id="rId14" Type="http://schemas.openxmlformats.org/officeDocument/2006/relationships/image" Target="../media/image10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9.png"/><Relationship Id="rId18" Type="http://schemas.openxmlformats.org/officeDocument/2006/relationships/image" Target="../media/image93.png"/><Relationship Id="rId3" Type="http://schemas.openxmlformats.org/officeDocument/2006/relationships/image" Target="../media/image2.png"/><Relationship Id="rId7" Type="http://schemas.openxmlformats.org/officeDocument/2006/relationships/image" Target="../media/image90.png"/><Relationship Id="rId12" Type="http://schemas.openxmlformats.org/officeDocument/2006/relationships/image" Target="../media/image98.png"/><Relationship Id="rId17" Type="http://schemas.openxmlformats.org/officeDocument/2006/relationships/image" Target="../media/image92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84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11" Type="http://schemas.openxmlformats.org/officeDocument/2006/relationships/image" Target="../media/image97.png"/><Relationship Id="rId5" Type="http://schemas.openxmlformats.org/officeDocument/2006/relationships/image" Target="../media/image72.png"/><Relationship Id="rId15" Type="http://schemas.openxmlformats.org/officeDocument/2006/relationships/image" Target="../media/image101.png"/><Relationship Id="rId10" Type="http://schemas.openxmlformats.org/officeDocument/2006/relationships/image" Target="../media/image89.png"/><Relationship Id="rId19" Type="http://schemas.openxmlformats.org/officeDocument/2006/relationships/image" Target="../media/image102.png"/><Relationship Id="rId4" Type="http://schemas.openxmlformats.org/officeDocument/2006/relationships/image" Target="../media/image77.png"/><Relationship Id="rId9" Type="http://schemas.openxmlformats.org/officeDocument/2006/relationships/image" Target="../media/image88.png"/><Relationship Id="rId14" Type="http://schemas.openxmlformats.org/officeDocument/2006/relationships/image" Target="../media/image10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2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43.png"/><Relationship Id="rId5" Type="http://schemas.openxmlformats.org/officeDocument/2006/relationships/image" Target="../media/image39.png"/><Relationship Id="rId10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.png"/><Relationship Id="rId7" Type="http://schemas.openxmlformats.org/officeDocument/2006/relationships/image" Target="../media/image49.png"/><Relationship Id="rId12" Type="http://schemas.openxmlformats.org/officeDocument/2006/relationships/image" Target="../media/image5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3.emf"/><Relationship Id="rId5" Type="http://schemas.openxmlformats.org/officeDocument/2006/relationships/image" Target="../media/image47.png"/><Relationship Id="rId10" Type="http://schemas.openxmlformats.org/officeDocument/2006/relationships/image" Target="../media/image52.emf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Microsoft logo and tagline"/>
          <p:cNvPicPr>
            <a:picLocks noChangeAspect="1" noChangeArrowheads="1"/>
          </p:cNvPicPr>
          <p:nvPr/>
        </p:nvPicPr>
        <p:blipFill>
          <a:blip r:embed="rId3">
            <a:lum bright="50000"/>
          </a:blip>
          <a:srcRect/>
          <a:stretch>
            <a:fillRect/>
          </a:stretch>
        </p:blipFill>
        <p:spPr bwMode="black">
          <a:xfrm>
            <a:off x="6715140" y="6215082"/>
            <a:ext cx="2212970" cy="477645"/>
          </a:xfrm>
          <a:prstGeom prst="rect">
            <a:avLst/>
          </a:prstGeom>
          <a:noFill/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Microsoft logo and tagline"/>
          <p:cNvPicPr>
            <a:picLocks noChangeAspect="1" noChangeArrowheads="1"/>
          </p:cNvPicPr>
          <p:nvPr/>
        </p:nvPicPr>
        <p:blipFill>
          <a:blip r:embed="rId3">
            <a:lum bright="50000"/>
          </a:blip>
          <a:srcRect/>
          <a:stretch>
            <a:fillRect/>
          </a:stretch>
        </p:blipFill>
        <p:spPr bwMode="black">
          <a:xfrm>
            <a:off x="6715140" y="6215082"/>
            <a:ext cx="2212970" cy="477645"/>
          </a:xfrm>
          <a:prstGeom prst="rect">
            <a:avLst/>
          </a:prstGeom>
          <a:noFill/>
          <a:effectLst/>
        </p:spPr>
      </p:pic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-33338" y="0"/>
            <a:ext cx="91773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chilly" dir="t"/>
            </a:scene3d>
            <a:sp3d extrusionH="31750" prstMaterial="dkEdge">
              <a:bevelT w="38100" h="38100"/>
            </a:sp3d>
          </a:bodyPr>
          <a:lstStyle/>
          <a:p>
            <a:pPr lvl="1">
              <a:spcBef>
                <a:spcPct val="0"/>
              </a:spcBef>
              <a:defRPr/>
            </a:pPr>
            <a:r>
              <a:rPr lang="en-US" sz="4400" b="1" i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TS Remote Applications</a:t>
            </a:r>
            <a:endParaRPr kumimoji="0" lang="en-US" sz="4400" b="1" i="1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Rectangle 929816"/>
          <p:cNvPicPr>
            <a:picLocks noChangeArrowheads="1"/>
          </p:cNvPicPr>
          <p:nvPr/>
        </p:nvPicPr>
        <p:blipFill>
          <a:blip r:embed="rId4"/>
          <a:srcRect l="-64008"/>
          <a:stretch>
            <a:fillRect/>
          </a:stretch>
        </p:blipFill>
        <p:spPr bwMode="auto">
          <a:xfrm rot="16200000">
            <a:off x="2682667" y="4952808"/>
            <a:ext cx="325599" cy="25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570403"/>
          <p:cNvSpPr txBox="1">
            <a:spLocks noChangeArrowheads="1"/>
          </p:cNvSpPr>
          <p:nvPr/>
        </p:nvSpPr>
        <p:spPr bwMode="auto">
          <a:xfrm>
            <a:off x="4735075" y="6071648"/>
            <a:ext cx="17033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7475" indent="-117475"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1" dirty="0">
                <a:solidFill>
                  <a:srgbClr val="FFFFFF"/>
                </a:solidFill>
                <a:effectLst/>
              </a:rPr>
              <a:t>Terminal </a:t>
            </a:r>
            <a:r>
              <a:rPr lang="en-US" sz="1400" b="1" dirty="0" smtClean="0">
                <a:solidFill>
                  <a:srgbClr val="FFFFFF"/>
                </a:solidFill>
                <a:effectLst/>
              </a:rPr>
              <a:t>Services</a:t>
            </a:r>
          </a:p>
          <a:p>
            <a:pPr marL="117475" indent="-117475"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1" dirty="0" smtClean="0">
                <a:solidFill>
                  <a:srgbClr val="FFFFFF"/>
                </a:solidFill>
                <a:effectLst/>
              </a:rPr>
              <a:t>Gateway </a:t>
            </a:r>
            <a:r>
              <a:rPr lang="en-US" sz="1400" b="1" dirty="0">
                <a:solidFill>
                  <a:srgbClr val="FFFFFF"/>
                </a:solidFill>
                <a:effectLst/>
              </a:rPr>
              <a:t>Server</a:t>
            </a:r>
          </a:p>
        </p:txBody>
      </p:sp>
      <p:pic>
        <p:nvPicPr>
          <p:cNvPr id="8" name="Picture 8" descr="01-TSremo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92491" y="1071545"/>
            <a:ext cx="5819775" cy="4519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4" descr="C:\Users\Administrator\Desktop\Specs to Update\PNGs\Server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33352" y="5760720"/>
            <a:ext cx="757700" cy="10368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251012" y="5596588"/>
            <a:ext cx="1592458" cy="1117977"/>
            <a:chOff x="725413" y="5740023"/>
            <a:chExt cx="1592458" cy="1117977"/>
          </a:xfrm>
        </p:grpSpPr>
        <p:pic>
          <p:nvPicPr>
            <p:cNvPr id="15" name="Picture 5" descr="C:\Users\Administrator\Desktop\Specs to Update\PNGs\Mobility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71700" y="5827122"/>
              <a:ext cx="1046171" cy="91433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Picture 4" descr="D:\Aeshen\TechNet 2006\12-December\Msft-longhorn-papers\TDM Deck\Windows Illustration Icons\Male User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flipH="1">
              <a:off x="725413" y="5740023"/>
              <a:ext cx="1082132" cy="111797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555284" y="4696254"/>
            <a:ext cx="1909762" cy="954087"/>
          </a:xfrm>
          <a:prstGeom prst="roundRect">
            <a:avLst>
              <a:gd name="adj" fmla="val 4167"/>
            </a:avLst>
          </a:prstGeom>
          <a:gradFill rotWithShape="1">
            <a:gsLst>
              <a:gs pos="0">
                <a:srgbClr val="FFFF99">
                  <a:alpha val="50000"/>
                </a:srgbClr>
              </a:gs>
              <a:gs pos="100000">
                <a:srgbClr val="FFFFFF"/>
              </a:gs>
            </a:gsLst>
            <a:lin ang="5400000" scaled="1"/>
          </a:gradFill>
          <a:ln w="9525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800" b="1" dirty="0">
                <a:effectLst/>
              </a:rPr>
              <a:t>Remote Desktop client required</a:t>
            </a:r>
          </a:p>
        </p:txBody>
      </p:sp>
      <p:pic>
        <p:nvPicPr>
          <p:cNvPr id="18" name="Picture 19" descr="XP icon control pane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0471" y="4855004"/>
            <a:ext cx="685800" cy="690562"/>
          </a:xfrm>
          <a:prstGeom prst="rect">
            <a:avLst/>
          </a:prstGeom>
          <a:noFill/>
        </p:spPr>
      </p:pic>
      <p:pic>
        <p:nvPicPr>
          <p:cNvPr id="19" name="Picture 2" descr="D:\Aeshen\TechNet 2006\12-December\Msft-longhorn-papers\fodder\TSRemoteApp Manager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88342" y="1489822"/>
            <a:ext cx="5794428" cy="331731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3" descr="D:\Aeshen\TechNet 2006\12-December\Msft-longhorn-papers\fodder\TS Web Access Only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34553" y="921123"/>
            <a:ext cx="5248835" cy="393662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4" descr="D:\Aeshen\TechNet 2006\12-December\Msft-longhorn-papers\fodder\Remote Outlook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31540" y="3429000"/>
            <a:ext cx="3124200" cy="234315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05260" y="1145894"/>
            <a:ext cx="3009418" cy="230832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  <a:alpha val="90000"/>
                </a:schemeClr>
              </a:gs>
              <a:gs pos="100000">
                <a:schemeClr val="accent2">
                  <a:alpha val="9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Remote programs integrated with local computer</a:t>
            </a:r>
          </a:p>
          <a:p>
            <a:pPr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Centrally configure a terminal server with the Terminal Server Configuration console</a:t>
            </a:r>
          </a:p>
          <a:p>
            <a:pPr algn="l">
              <a:lnSpc>
                <a:spcPct val="100000"/>
              </a:lnSpc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260" y="1143000"/>
            <a:ext cx="3009418" cy="2031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RemoteApp</a:t>
            </a:r>
            <a:r>
              <a:rPr lang="en-US" dirty="0" smtClean="0">
                <a:solidFill>
                  <a:schemeClr val="bg1"/>
                </a:solidFill>
              </a:rPr>
              <a:t> console used to make application available</a:t>
            </a:r>
          </a:p>
          <a:p>
            <a:pPr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Also used to make programs available via TS Web Access</a:t>
            </a:r>
          </a:p>
          <a:p>
            <a:pPr algn="l">
              <a:lnSpc>
                <a:spcPct val="100000"/>
              </a:lnSpc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260" y="1143000"/>
            <a:ext cx="3009418" cy="23083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Programs look like they are running locally</a:t>
            </a:r>
          </a:p>
          <a:p>
            <a:pPr algn="l">
              <a:lnSpc>
                <a:spcPct val="100000"/>
              </a:lnSpc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260" y="1143000"/>
            <a:ext cx="3009418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Only supported by Remote Desktop client 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6.0, or newer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187 0.42599 L -1.94444E-6 2.40518E-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-2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135 0.48194 L 0.0257 -0.01158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-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6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39514 -0.16027 L 0.00503 0.0455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 build="allAtOnce" animBg="1"/>
      <p:bldP spid="10" grpId="0" build="allAtOnce"/>
      <p:bldP spid="10" grpId="1" build="allAtOnce"/>
      <p:bldP spid="11" grpId="0" build="allAtOnce"/>
      <p:bldP spid="12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Microsoft logo and tagline"/>
          <p:cNvPicPr>
            <a:picLocks noChangeAspect="1" noChangeArrowheads="1"/>
          </p:cNvPicPr>
          <p:nvPr/>
        </p:nvPicPr>
        <p:blipFill>
          <a:blip r:embed="rId3">
            <a:lum bright="50000"/>
          </a:blip>
          <a:srcRect/>
          <a:stretch>
            <a:fillRect/>
          </a:stretch>
        </p:blipFill>
        <p:spPr bwMode="black">
          <a:xfrm>
            <a:off x="6715140" y="6215082"/>
            <a:ext cx="2212970" cy="477645"/>
          </a:xfrm>
          <a:prstGeom prst="rect">
            <a:avLst/>
          </a:prstGeom>
          <a:noFill/>
          <a:effectLst/>
        </p:spPr>
      </p:pic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-33338" y="0"/>
            <a:ext cx="91773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chilly" dir="t"/>
            </a:scene3d>
            <a:sp3d extrusionH="31750" prstMaterial="dkEdge">
              <a:bevelT w="38100" h="38100"/>
            </a:sp3d>
          </a:bodyPr>
          <a:lstStyle/>
          <a:p>
            <a:pPr lvl="1">
              <a:spcBef>
                <a:spcPct val="0"/>
              </a:spcBef>
              <a:defRPr/>
            </a:pPr>
            <a:r>
              <a:rPr lang="en-US" sz="4400" b="1" i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TS 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Remote Applications</a:t>
            </a:r>
          </a:p>
        </p:txBody>
      </p:sp>
      <p:pic>
        <p:nvPicPr>
          <p:cNvPr id="6" name="Picture 11" descr="dark blue rectang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2" y="1308316"/>
            <a:ext cx="7906940" cy="283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black">
          <a:xfrm>
            <a:off x="347666" y="1459128"/>
            <a:ext cx="7272738" cy="250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defTabSz="-13873163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Terminal Services Remote Programs available from a Web browser</a:t>
            </a:r>
          </a:p>
          <a:p>
            <a:pPr marL="342900" indent="-342900" defTabSz="-13873163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342900" indent="-342900" defTabSz="-13873163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Default Web page or SharePoint Services</a:t>
            </a:r>
          </a:p>
          <a:p>
            <a:pPr marL="342900" indent="-342900" defTabSz="-13873163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342900" indent="-342900" defTabSz="-13873163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Active Directory Domain Services</a:t>
            </a:r>
          </a:p>
        </p:txBody>
      </p:sp>
      <p:pic>
        <p:nvPicPr>
          <p:cNvPr id="8" name="Picture 12" descr="ADtriangle4_w3circl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9740" y="4132478"/>
            <a:ext cx="2282854" cy="186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1" descr="SharePoint Portal Server 2003 revers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86178" y="4588091"/>
            <a:ext cx="2738602" cy="969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Portal ang corporate scree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3929066"/>
            <a:ext cx="3657600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Microsoft logo and tagline"/>
          <p:cNvPicPr>
            <a:picLocks noChangeAspect="1" noChangeArrowheads="1"/>
          </p:cNvPicPr>
          <p:nvPr/>
        </p:nvPicPr>
        <p:blipFill>
          <a:blip r:embed="rId3">
            <a:lum bright="50000"/>
          </a:blip>
          <a:srcRect/>
          <a:stretch>
            <a:fillRect/>
          </a:stretch>
        </p:blipFill>
        <p:spPr bwMode="black">
          <a:xfrm>
            <a:off x="6715140" y="6215082"/>
            <a:ext cx="2212970" cy="477645"/>
          </a:xfrm>
          <a:prstGeom prst="rect">
            <a:avLst/>
          </a:prstGeom>
          <a:noFill/>
          <a:effectLst/>
        </p:spPr>
      </p:pic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-33338" y="0"/>
            <a:ext cx="91773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chilly" dir="t"/>
            </a:scene3d>
            <a:sp3d extrusionH="31750" prstMaterial="dkEdge">
              <a:bevelT w="38100" h="38100"/>
            </a:sp3d>
          </a:bodyPr>
          <a:lstStyle/>
          <a:p>
            <a:pPr lvl="1">
              <a:spcBef>
                <a:spcPct val="0"/>
              </a:spcBef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Terminal Services Demo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596" y="1857364"/>
            <a:ext cx="914400" cy="22098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8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Terminal Services Role configuration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Terminal Services management console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8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Configuring basic properties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Configuring TS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RemoteApps</a:t>
            </a:r>
            <a:endParaRPr lang="en-US" sz="28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8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Configuring TS Gateway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TS Live: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TSWeb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Access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8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TS Live: Using Remote Applications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TS Live: Accessing TS via TS Gateway</a:t>
            </a:r>
            <a:endParaRPr lang="en-US" sz="2800" noProof="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Microsoft logo and tagline"/>
          <p:cNvPicPr>
            <a:picLocks noChangeAspect="1" noChangeArrowheads="1"/>
          </p:cNvPicPr>
          <p:nvPr/>
        </p:nvPicPr>
        <p:blipFill>
          <a:blip r:embed="rId3">
            <a:lum bright="50000"/>
          </a:blip>
          <a:srcRect/>
          <a:stretch>
            <a:fillRect/>
          </a:stretch>
        </p:blipFill>
        <p:spPr bwMode="black">
          <a:xfrm>
            <a:off x="6715140" y="6215082"/>
            <a:ext cx="2212970" cy="477645"/>
          </a:xfrm>
          <a:prstGeom prst="rect">
            <a:avLst/>
          </a:prstGeom>
          <a:noFill/>
          <a:effectLst/>
        </p:spPr>
      </p:pic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-33338" y="0"/>
            <a:ext cx="91773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chilly" dir="t"/>
            </a:scene3d>
            <a:sp3d extrusionH="31750" prstMaterial="dkEdge">
              <a:bevelT w="38100" h="38100"/>
            </a:sp3d>
          </a:bodyPr>
          <a:lstStyle/>
          <a:p>
            <a:pPr lvl="1">
              <a:spcBef>
                <a:spcPct val="0"/>
              </a:spcBef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Windows</a:t>
            </a:r>
            <a:r>
              <a:rPr kumimoji="0" lang="en-US" sz="4400" b="1" i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Server </a:t>
            </a:r>
            <a:r>
              <a:rPr kumimoji="0" lang="en-US" sz="4400" b="1" i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Virtualisation</a:t>
            </a:r>
            <a:endParaRPr kumimoji="0" lang="en-US" sz="4400" b="1" i="1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Microsoft logo and tagline"/>
          <p:cNvPicPr>
            <a:picLocks noChangeAspect="1" noChangeArrowheads="1"/>
          </p:cNvPicPr>
          <p:nvPr/>
        </p:nvPicPr>
        <p:blipFill>
          <a:blip r:embed="rId3">
            <a:lum bright="50000"/>
          </a:blip>
          <a:srcRect/>
          <a:stretch>
            <a:fillRect/>
          </a:stretch>
        </p:blipFill>
        <p:spPr bwMode="black">
          <a:xfrm>
            <a:off x="6715140" y="6215082"/>
            <a:ext cx="2212970" cy="477645"/>
          </a:xfrm>
          <a:prstGeom prst="rect">
            <a:avLst/>
          </a:prstGeom>
          <a:noFill/>
          <a:effectLst/>
        </p:spPr>
      </p:pic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-33338" y="0"/>
            <a:ext cx="91773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chilly" dir="t"/>
            </a:scene3d>
            <a:sp3d extrusionH="31750" prstMaterial="dkEdge">
              <a:bevelT w="38100" h="38100"/>
            </a:sp3d>
          </a:bodyPr>
          <a:lstStyle/>
          <a:p>
            <a:pPr lvl="1">
              <a:spcBef>
                <a:spcPct val="0"/>
              </a:spcBef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Windows Server 2008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4796757" y="1667256"/>
            <a:ext cx="3657600" cy="4352544"/>
          </a:xfrm>
          <a:prstGeom prst="roundRect">
            <a:avLst>
              <a:gd name="adj" fmla="val 7034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54864" tIns="54864" rIns="54864" bIns="54864" anchor="t"/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200" b="1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1826851"/>
            <a:ext cx="3505200" cy="830997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2400" i="1" dirty="0" smtClean="0">
                <a:ln w="3175" cmpd="sng">
                  <a:solidFill>
                    <a:schemeClr val="bg2">
                      <a:alpha val="74000"/>
                    </a:schemeClr>
                  </a:solidFill>
                </a:ln>
                <a:solidFill>
                  <a:schemeClr val="bg1"/>
                </a:solidFill>
                <a:effectLst>
                  <a:outerShdw blurRad="165100" dist="63500" dir="5400000" algn="ctr" rotWithShape="0">
                    <a:prstClr val="black"/>
                  </a:outerShdw>
                </a:effectLst>
                <a:latin typeface="Segoe Black" pitchFamily="34" charset="0"/>
              </a:rPr>
              <a:t>What are the Requirements?</a:t>
            </a:r>
            <a:endParaRPr lang="en-US" sz="1600" i="1" dirty="0" smtClean="0">
              <a:ln w="3175" cmpd="sng">
                <a:solidFill>
                  <a:schemeClr val="bg2">
                    <a:alpha val="74000"/>
                  </a:schemeClr>
                </a:solidFill>
              </a:ln>
              <a:solidFill>
                <a:schemeClr val="bg1"/>
              </a:solidFill>
              <a:effectLst>
                <a:outerShdw blurRad="165100" dist="63500" dir="5400000" algn="ctr" rotWithShape="0">
                  <a:prstClr val="black"/>
                </a:outerShdw>
              </a:effectLst>
              <a:latin typeface="Segoe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00600" y="2927923"/>
            <a:ext cx="3581400" cy="2566857"/>
          </a:xfrm>
          <a:prstGeom prst="rect">
            <a:avLst/>
          </a:prstGeom>
        </p:spPr>
        <p:txBody>
          <a:bodyPr wrap="square" lIns="45720" rIns="45720">
            <a:spAutoFit/>
          </a:bodyPr>
          <a:lstStyle/>
          <a:p>
            <a:pPr marL="282575" indent="-282575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Blip>
                <a:blip r:embed="rId4"/>
              </a:buBlip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 pitchFamily="34" charset="0"/>
              </a:rPr>
              <a:t>Windows Server 2008 </a:t>
            </a:r>
            <a:b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 pitchFamily="34" charset="0"/>
              </a:rPr>
              <a:t>x64 Editions</a:t>
            </a:r>
          </a:p>
          <a:p>
            <a:pPr marL="282575" indent="-282575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Blip>
                <a:blip r:embed="rId4"/>
              </a:buBlip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 pitchFamily="34" charset="0"/>
              </a:rPr>
              <a:t>Hardware assisted virtualization</a:t>
            </a:r>
          </a:p>
          <a:p>
            <a:pPr marL="739775" lvl="1" indent="-282575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Blip>
                <a:blip r:embed="rId4"/>
              </a:buBlip>
              <a:defRPr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 pitchFamily="34" charset="0"/>
              </a:rPr>
              <a:t>AMD-V or Intel VT</a:t>
            </a:r>
          </a:p>
          <a:p>
            <a:pPr marL="282575" indent="-282575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Blip>
                <a:blip r:embed="rId4"/>
              </a:buBlip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 pitchFamily="34" charset="0"/>
              </a:rPr>
              <a:t>Hardware enabled Data Execution Prevention (DEP) </a:t>
            </a:r>
          </a:p>
          <a:p>
            <a:pPr marL="739775" lvl="1" indent="-282575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Blip>
                <a:blip r:embed="rId4"/>
              </a:buBlip>
              <a:defRPr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 pitchFamily="34" charset="0"/>
              </a:rPr>
              <a:t>AMD (NX no execute bit)</a:t>
            </a:r>
          </a:p>
          <a:p>
            <a:pPr marL="739775" lvl="1" indent="-282575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Blip>
                <a:blip r:embed="rId4"/>
              </a:buBlip>
              <a:defRPr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 pitchFamily="34" charset="0"/>
              </a:rPr>
              <a:t>Intel (XD execute disable)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980122" y="1725626"/>
            <a:ext cx="3475368" cy="4231872"/>
          </a:xfrm>
          <a:prstGeom prst="roundRect">
            <a:avLst>
              <a:gd name="adj" fmla="val 7034"/>
            </a:avLst>
          </a:prstGeom>
          <a:gradFill flip="none" rotWithShape="1">
            <a:gsLst>
              <a:gs pos="0">
                <a:srgbClr val="BDFD2F"/>
              </a:gs>
              <a:gs pos="46000">
                <a:srgbClr val="4ED802"/>
              </a:gs>
              <a:gs pos="100000">
                <a:srgbClr val="018911"/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06400">
              <a:srgbClr val="BDFD2F"/>
            </a:inn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latin typeface="Segoe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891540" y="1667256"/>
            <a:ext cx="3657600" cy="4348612"/>
          </a:xfrm>
          <a:prstGeom prst="roundRect">
            <a:avLst>
              <a:gd name="adj" fmla="val 7215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54864" tIns="54864" rIns="54864" bIns="54864" anchor="t"/>
          <a:lstStyle/>
          <a:p>
            <a:pPr marR="0" indent="0" algn="ctr" defTabSz="10969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" descr="DocCoverLHLog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22060" r="80738" b="28342"/>
          <a:stretch>
            <a:fillRect/>
          </a:stretch>
        </p:blipFill>
        <p:spPr bwMode="auto">
          <a:xfrm>
            <a:off x="2209800" y="4796668"/>
            <a:ext cx="990600" cy="81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38100" h="50800"/>
          </a:sp3d>
        </p:spPr>
      </p:pic>
      <p:sp>
        <p:nvSpPr>
          <p:cNvPr id="12" name="Rectangle 11"/>
          <p:cNvSpPr/>
          <p:nvPr/>
        </p:nvSpPr>
        <p:spPr>
          <a:xfrm>
            <a:off x="990600" y="2927923"/>
            <a:ext cx="3505200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Blip>
                <a:blip r:embed="rId4"/>
              </a:buBlip>
              <a:defRPr/>
            </a:pP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 pitchFamily="34" charset="0"/>
              </a:rPr>
              <a:t>Hypervisor based virtualization platform</a:t>
            </a:r>
          </a:p>
          <a:p>
            <a:pPr marL="342900" indent="-342900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Blip>
                <a:blip r:embed="rId4"/>
              </a:buBlip>
              <a:defRPr/>
            </a:pP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 pitchFamily="34" charset="0"/>
              </a:rPr>
              <a:t>Windows Server 2008 x64 Edition technology</a:t>
            </a:r>
          </a:p>
          <a:p>
            <a:pPr marL="342900" indent="-342900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Blip>
                <a:blip r:embed="rId4"/>
              </a:buBlip>
              <a:defRPr/>
            </a:pP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 pitchFamily="34" charset="0"/>
              </a:rPr>
              <a:t>Standards based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0600" y="1824868"/>
            <a:ext cx="3429000" cy="830997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2400" i="1" dirty="0" smtClean="0">
                <a:ln w="3175" cmpd="sng">
                  <a:solidFill>
                    <a:schemeClr val="bg2">
                      <a:alpha val="74000"/>
                    </a:schemeClr>
                  </a:solidFill>
                </a:ln>
                <a:solidFill>
                  <a:schemeClr val="bg1"/>
                </a:solidFill>
                <a:effectLst>
                  <a:outerShdw blurRad="165100" dist="63500" dir="5400000" algn="ctr" rotWithShape="0">
                    <a:prstClr val="black"/>
                  </a:outerShdw>
                </a:effectLst>
                <a:latin typeface="Segoe Black" pitchFamily="34" charset="0"/>
              </a:rPr>
              <a:t>What is Windows Virtualization?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250950" y="5575977"/>
            <a:ext cx="7315200" cy="523220"/>
            <a:chOff x="1250950" y="5704543"/>
            <a:chExt cx="7315200" cy="523220"/>
          </a:xfrm>
        </p:grpSpPr>
        <p:sp>
          <p:nvSpPr>
            <p:cNvPr id="27" name="Rounded Rectangle 26"/>
            <p:cNvSpPr/>
            <p:nvPr/>
          </p:nvSpPr>
          <p:spPr bwMode="ltGray">
            <a:xfrm>
              <a:off x="1250950" y="5719077"/>
              <a:ext cx="7315200" cy="457200"/>
            </a:xfrm>
            <a:prstGeom prst="roundRect">
              <a:avLst>
                <a:gd name="adj" fmla="val 20448"/>
              </a:avLst>
            </a:prstGeom>
            <a:solidFill>
              <a:srgbClr val="0070C0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50800" h="38100"/>
            </a:sp3d>
          </p:spPr>
          <p:txBody>
            <a:bodyPr vert="horz" lIns="91440" tIns="91440" rIns="91440" bIns="91440" rtlCol="0" anchor="t">
              <a:noAutofit/>
            </a:bodyPr>
            <a:lstStyle/>
            <a:p>
              <a:pPr marL="111125">
                <a:lnSpc>
                  <a:spcPct val="90000"/>
                </a:lnSpc>
                <a:spcBef>
                  <a:spcPct val="30000"/>
                </a:spcBef>
                <a:buClr>
                  <a:schemeClr val="tx2"/>
                </a:buClr>
                <a:buSzPct val="95000"/>
              </a:pP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emibold" pitchFamily="34" charset="0"/>
                </a:rPr>
                <a:t>“Designed for Windows” Server Hardware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554062" y="5704543"/>
              <a:ext cx="153599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emibold" pitchFamily="34" charset="0"/>
                </a:rPr>
                <a:t>AMD-V,</a:t>
              </a:r>
            </a:p>
            <a:p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emibold" pitchFamily="34" charset="0"/>
                </a:rPr>
                <a:t>Intel VT Chipset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-33338" y="0"/>
            <a:ext cx="91773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chilly" dir="t"/>
            </a:scene3d>
            <a:sp3d extrusionH="31750" prstMaterial="dkEdge">
              <a:bevelT w="38100" h="38100"/>
            </a:sp3d>
          </a:bodyPr>
          <a:lstStyle/>
          <a:p>
            <a:pPr lvl="1">
              <a:spcBef>
                <a:spcPct val="0"/>
              </a:spcBef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Hypervisor Architecture</a:t>
            </a:r>
          </a:p>
        </p:txBody>
      </p:sp>
      <p:sp>
        <p:nvSpPr>
          <p:cNvPr id="4" name="Rounded Rectangle 3"/>
          <p:cNvSpPr/>
          <p:nvPr/>
        </p:nvSpPr>
        <p:spPr bwMode="ltGray">
          <a:xfrm>
            <a:off x="7086600" y="3075911"/>
            <a:ext cx="1481328" cy="1447800"/>
          </a:xfrm>
          <a:prstGeom prst="roundRect">
            <a:avLst>
              <a:gd name="adj" fmla="val 9489"/>
            </a:avLst>
          </a:prstGeom>
          <a:solidFill>
            <a:srgbClr val="00A84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50800" h="38100"/>
          </a:sp3d>
        </p:spPr>
        <p:txBody>
          <a:bodyPr vert="horz" lIns="91440" tIns="91440" rIns="91440" bIns="9144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</a:pPr>
            <a:endPara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 pitchFamily="34" charset="0"/>
            </a:endParaRPr>
          </a:p>
        </p:txBody>
      </p:sp>
      <p:sp>
        <p:nvSpPr>
          <p:cNvPr id="6" name="Rectangle 54"/>
          <p:cNvSpPr>
            <a:spLocks noChangeArrowheads="1"/>
          </p:cNvSpPr>
          <p:nvPr/>
        </p:nvSpPr>
        <p:spPr bwMode="auto">
          <a:xfrm>
            <a:off x="2971800" y="6157759"/>
            <a:ext cx="392736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0" rIns="92075" bIns="0">
            <a:spAutoFit/>
          </a:bodyPr>
          <a:lstStyle/>
          <a:p>
            <a:pPr fontAlgn="auto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OS</a:t>
            </a:r>
          </a:p>
        </p:txBody>
      </p:sp>
      <p:sp>
        <p:nvSpPr>
          <p:cNvPr id="7" name="Rectangle 55"/>
          <p:cNvSpPr>
            <a:spLocks noChangeArrowheads="1"/>
          </p:cNvSpPr>
          <p:nvPr/>
        </p:nvSpPr>
        <p:spPr bwMode="auto">
          <a:xfrm>
            <a:off x="5989320" y="6113036"/>
            <a:ext cx="1447800" cy="38779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square" lIns="92075" tIns="0" rIns="92075" bIns="0">
            <a:spAutoFit/>
          </a:bodyPr>
          <a:lstStyle/>
          <a:p>
            <a:pPr fontAlgn="auto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MS /  </a:t>
            </a:r>
            <a:r>
              <a:rPr lang="en-US" sz="1400" b="1" dirty="0" err="1">
                <a:solidFill>
                  <a:schemeClr val="bg1"/>
                </a:solidFill>
                <a:latin typeface="Calibri" pitchFamily="34" charset="0"/>
              </a:rPr>
              <a:t>XenSource</a:t>
            </a: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Novell</a:t>
            </a:r>
          </a:p>
        </p:txBody>
      </p:sp>
      <p:sp>
        <p:nvSpPr>
          <p:cNvPr id="8" name="Rectangle 56"/>
          <p:cNvSpPr>
            <a:spLocks noChangeArrowheads="1"/>
          </p:cNvSpPr>
          <p:nvPr/>
        </p:nvSpPr>
        <p:spPr bwMode="auto">
          <a:xfrm>
            <a:off x="7924800" y="6167494"/>
            <a:ext cx="1194814" cy="19389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lIns="92075" tIns="0" rIns="92075" bIns="0">
            <a:spAutoFit/>
          </a:bodyPr>
          <a:lstStyle/>
          <a:p>
            <a:pPr fontAlgn="auto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ISV/IHV/OEM</a:t>
            </a:r>
          </a:p>
        </p:txBody>
      </p:sp>
      <p:sp>
        <p:nvSpPr>
          <p:cNvPr id="9" name="Rectangle 57"/>
          <p:cNvSpPr>
            <a:spLocks noChangeArrowheads="1"/>
          </p:cNvSpPr>
          <p:nvPr/>
        </p:nvSpPr>
        <p:spPr bwMode="auto">
          <a:xfrm>
            <a:off x="4038600" y="6113036"/>
            <a:ext cx="1685321" cy="38779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square" lIns="92075" tIns="0" rIns="92075" bIns="0">
            <a:spAutoFit/>
          </a:bodyPr>
          <a:lstStyle/>
          <a:p>
            <a:pPr fontAlgn="auto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Windows Server Virtualization</a:t>
            </a:r>
          </a:p>
        </p:txBody>
      </p:sp>
      <p:sp>
        <p:nvSpPr>
          <p:cNvPr id="10" name="Line 48"/>
          <p:cNvSpPr>
            <a:spLocks noChangeShapeType="1"/>
          </p:cNvSpPr>
          <p:nvPr/>
        </p:nvSpPr>
        <p:spPr bwMode="auto">
          <a:xfrm flipH="1" flipV="1">
            <a:off x="3653207" y="1866236"/>
            <a:ext cx="46038" cy="3105150"/>
          </a:xfrm>
          <a:prstGeom prst="line">
            <a:avLst/>
          </a:prstGeom>
          <a:gradFill rotWithShape="0">
            <a:gsLst>
              <a:gs pos="0">
                <a:schemeClr val="accent2">
                  <a:gamma/>
                  <a:shade val="57255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28575" cap="flat" cmpd="sng" algn="ctr">
            <a:solidFill>
              <a:srgbClr val="FFCF37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Text Box 50"/>
          <p:cNvSpPr txBox="1">
            <a:spLocks noChangeArrowheads="1"/>
          </p:cNvSpPr>
          <p:nvPr/>
        </p:nvSpPr>
        <p:spPr bwMode="auto">
          <a:xfrm>
            <a:off x="1465260" y="1182023"/>
            <a:ext cx="1863725" cy="369888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Parent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Partition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18269" y="4271261"/>
            <a:ext cx="838200" cy="572464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lIns="36576" tIns="36576" rIns="36576" bIns="36576">
            <a:spAutoFit/>
          </a:bodyPr>
          <a:lstStyle/>
          <a:p>
            <a:pPr algn="ctr" fontAlgn="auto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Kernel Mode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22238" y="2290061"/>
            <a:ext cx="830262" cy="572464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lIns="36576" tIns="36576" rIns="36576" bIns="36576">
            <a:spAutoFit/>
          </a:bodyPr>
          <a:lstStyle/>
          <a:p>
            <a:pPr algn="ctr" fontAlgn="auto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User Mode</a:t>
            </a:r>
          </a:p>
        </p:txBody>
      </p:sp>
      <p:sp>
        <p:nvSpPr>
          <p:cNvPr id="14" name="Text Box 51"/>
          <p:cNvSpPr txBox="1">
            <a:spLocks noChangeArrowheads="1"/>
          </p:cNvSpPr>
          <p:nvPr/>
        </p:nvSpPr>
        <p:spPr bwMode="auto">
          <a:xfrm>
            <a:off x="5246685" y="1166834"/>
            <a:ext cx="1739900" cy="369888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Child Partitions</a:t>
            </a:r>
          </a:p>
        </p:txBody>
      </p:sp>
      <p:sp>
        <p:nvSpPr>
          <p:cNvPr id="15" name="Left Brace 14"/>
          <p:cNvSpPr/>
          <p:nvPr/>
        </p:nvSpPr>
        <p:spPr bwMode="auto">
          <a:xfrm rot="5400000">
            <a:off x="5911374" y="-283029"/>
            <a:ext cx="430213" cy="3939540"/>
          </a:xfrm>
          <a:prstGeom prst="leftBrace">
            <a:avLst>
              <a:gd name="adj1" fmla="val 13636"/>
              <a:gd name="adj2" fmla="val 50000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00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6" name="Left Brace 15"/>
          <p:cNvSpPr/>
          <p:nvPr/>
        </p:nvSpPr>
        <p:spPr bwMode="auto">
          <a:xfrm rot="5400000">
            <a:off x="2182146" y="1023324"/>
            <a:ext cx="430212" cy="1349038"/>
          </a:xfrm>
          <a:prstGeom prst="leftBrace">
            <a:avLst>
              <a:gd name="adj1" fmla="val 13636"/>
              <a:gd name="adj2" fmla="val 50000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" name="Line 48"/>
          <p:cNvSpPr>
            <a:spLocks noChangeShapeType="1"/>
          </p:cNvSpPr>
          <p:nvPr/>
        </p:nvSpPr>
        <p:spPr bwMode="auto">
          <a:xfrm flipH="1" flipV="1">
            <a:off x="5278247" y="1866236"/>
            <a:ext cx="46038" cy="3105150"/>
          </a:xfrm>
          <a:prstGeom prst="line">
            <a:avLst/>
          </a:prstGeom>
          <a:gradFill rotWithShape="0">
            <a:gsLst>
              <a:gs pos="0">
                <a:schemeClr val="accent2">
                  <a:gamma/>
                  <a:shade val="57255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28575" cap="flat" cmpd="sng" algn="ctr">
            <a:solidFill>
              <a:srgbClr val="FFCF37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Line 48"/>
          <p:cNvSpPr>
            <a:spLocks noChangeShapeType="1"/>
          </p:cNvSpPr>
          <p:nvPr/>
        </p:nvSpPr>
        <p:spPr bwMode="auto">
          <a:xfrm flipH="1" flipV="1">
            <a:off x="6926072" y="1866236"/>
            <a:ext cx="46038" cy="3105150"/>
          </a:xfrm>
          <a:prstGeom prst="line">
            <a:avLst/>
          </a:prstGeom>
          <a:gradFill rotWithShape="0">
            <a:gsLst>
              <a:gs pos="0">
                <a:schemeClr val="accent2">
                  <a:gamma/>
                  <a:shade val="57255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28575" cap="flat" cmpd="sng" algn="ctr">
            <a:solidFill>
              <a:srgbClr val="FFCF37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Rounded Rectangle 18"/>
          <p:cNvSpPr/>
          <p:nvPr/>
        </p:nvSpPr>
        <p:spPr bwMode="ltGray">
          <a:xfrm>
            <a:off x="3757615" y="1856711"/>
            <a:ext cx="1447800" cy="1069848"/>
          </a:xfrm>
          <a:prstGeom prst="roundRect">
            <a:avLst>
              <a:gd name="adj" fmla="val 9489"/>
            </a:avLst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50800" h="38100"/>
          </a:sp3d>
        </p:spPr>
        <p:txBody>
          <a:bodyPr vert="horz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</a:rPr>
              <a:t>Applications</a:t>
            </a:r>
          </a:p>
        </p:txBody>
      </p:sp>
      <p:sp>
        <p:nvSpPr>
          <p:cNvPr id="20" name="Rounded Rectangle 19"/>
          <p:cNvSpPr/>
          <p:nvPr/>
        </p:nvSpPr>
        <p:spPr bwMode="ltGray">
          <a:xfrm>
            <a:off x="5400487" y="1856711"/>
            <a:ext cx="1447800" cy="1069848"/>
          </a:xfrm>
          <a:prstGeom prst="roundRect">
            <a:avLst>
              <a:gd name="adj" fmla="val 9489"/>
            </a:avLst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50800" h="38100"/>
          </a:sp3d>
        </p:spPr>
        <p:txBody>
          <a:bodyPr vert="horz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</a:rPr>
              <a:t>Applications</a:t>
            </a:r>
          </a:p>
        </p:txBody>
      </p:sp>
      <p:sp>
        <p:nvSpPr>
          <p:cNvPr id="21" name="Rounded Rectangle 20"/>
          <p:cNvSpPr/>
          <p:nvPr/>
        </p:nvSpPr>
        <p:spPr bwMode="ltGray">
          <a:xfrm>
            <a:off x="7053072" y="1856711"/>
            <a:ext cx="1447800" cy="1069848"/>
          </a:xfrm>
          <a:prstGeom prst="roundRect">
            <a:avLst>
              <a:gd name="adj" fmla="val 9489"/>
            </a:avLst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50800" h="38100"/>
          </a:sp3d>
        </p:spPr>
        <p:txBody>
          <a:bodyPr vert="horz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</a:rPr>
              <a:t>Applications</a:t>
            </a:r>
          </a:p>
        </p:txBody>
      </p:sp>
      <p:sp>
        <p:nvSpPr>
          <p:cNvPr id="22" name="Rounded Rectangle 21"/>
          <p:cNvSpPr/>
          <p:nvPr/>
        </p:nvSpPr>
        <p:spPr bwMode="ltGray">
          <a:xfrm>
            <a:off x="1250950" y="5057111"/>
            <a:ext cx="7315200" cy="457200"/>
          </a:xfrm>
          <a:prstGeom prst="roundRect">
            <a:avLst>
              <a:gd name="adj" fmla="val 25853"/>
            </a:avLst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50800" h="38100"/>
          </a:sp3d>
        </p:spPr>
        <p:txBody>
          <a:bodyPr vert="horz" lIns="91440" tIns="91440" rIns="91440" bIns="91440" rtlCol="0" anchor="t">
            <a:noAutofit/>
          </a:bodyPr>
          <a:lstStyle/>
          <a:p>
            <a:pPr marL="111125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</a:rPr>
              <a:t>Windows Hypervisor</a:t>
            </a:r>
          </a:p>
        </p:txBody>
      </p:sp>
      <p:sp>
        <p:nvSpPr>
          <p:cNvPr id="23" name="Rounded Rectangle 22"/>
          <p:cNvSpPr/>
          <p:nvPr/>
        </p:nvSpPr>
        <p:spPr bwMode="ltGray">
          <a:xfrm>
            <a:off x="3776472" y="3075911"/>
            <a:ext cx="1447800" cy="1447800"/>
          </a:xfrm>
          <a:prstGeom prst="roundRect">
            <a:avLst>
              <a:gd name="adj" fmla="val 9489"/>
            </a:avLst>
          </a:prstGeom>
          <a:solidFill>
            <a:srgbClr val="00A84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50800" h="38100"/>
          </a:sp3d>
        </p:spPr>
        <p:txBody>
          <a:bodyPr vert="horz" lIns="91440" tIns="91440" rIns="91440" bIns="9144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</a:rPr>
              <a:t>Windows Server 2003, 2008</a:t>
            </a:r>
          </a:p>
        </p:txBody>
      </p:sp>
      <p:sp>
        <p:nvSpPr>
          <p:cNvPr id="24" name="Rounded Rectangle 23"/>
          <p:cNvSpPr/>
          <p:nvPr/>
        </p:nvSpPr>
        <p:spPr bwMode="ltGray">
          <a:xfrm>
            <a:off x="3840315" y="3874982"/>
            <a:ext cx="914400" cy="533400"/>
          </a:xfrm>
          <a:prstGeom prst="roundRect">
            <a:avLst>
              <a:gd name="adj" fmla="val 18755"/>
            </a:avLst>
          </a:prstGeom>
          <a:solidFill>
            <a:srgbClr val="00A84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31750" prstMaterial="matte">
            <a:bevelT w="63500" h="63500" prst="coolSlant"/>
            <a:contourClr>
              <a:srgbClr val="92D050"/>
            </a:contourClr>
          </a:sp3d>
        </p:spPr>
        <p:txBody>
          <a:bodyPr vert="horz" lIns="36576" tIns="36576" rIns="36576" bIns="36576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</a:rPr>
              <a:t>Windows Kernel</a:t>
            </a:r>
          </a:p>
        </p:txBody>
      </p:sp>
      <p:sp>
        <p:nvSpPr>
          <p:cNvPr id="25" name="Rounded Rectangle 24"/>
          <p:cNvSpPr/>
          <p:nvPr/>
        </p:nvSpPr>
        <p:spPr bwMode="ltGray">
          <a:xfrm rot="16200000">
            <a:off x="4721521" y="3983351"/>
            <a:ext cx="530352" cy="313614"/>
          </a:xfrm>
          <a:prstGeom prst="roundRect">
            <a:avLst>
              <a:gd name="adj" fmla="val 25853"/>
            </a:avLst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31750" prstMaterial="matte">
            <a:bevelT w="63500" h="63500" prst="coolSlant"/>
            <a:contourClr>
              <a:schemeClr val="accent6">
                <a:lumMod val="60000"/>
                <a:lumOff val="40000"/>
              </a:schemeClr>
            </a:contourClr>
          </a:sp3d>
        </p:spPr>
        <p:txBody>
          <a:bodyPr vert="horz" lIns="36576" tIns="36576" rIns="36576" bIns="36576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</a:rPr>
              <a:t>VSC</a:t>
            </a:r>
          </a:p>
        </p:txBody>
      </p:sp>
      <p:sp>
        <p:nvSpPr>
          <p:cNvPr id="29" name="Rounded Rectangle 28"/>
          <p:cNvSpPr/>
          <p:nvPr/>
        </p:nvSpPr>
        <p:spPr bwMode="ltGray">
          <a:xfrm>
            <a:off x="1249680" y="3075911"/>
            <a:ext cx="2331720" cy="1447800"/>
          </a:xfrm>
          <a:prstGeom prst="roundRect">
            <a:avLst>
              <a:gd name="adj" fmla="val 9489"/>
            </a:avLst>
          </a:prstGeom>
          <a:solidFill>
            <a:srgbClr val="00A84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50800" h="38100"/>
          </a:sp3d>
        </p:spPr>
        <p:txBody>
          <a:bodyPr vert="horz" lIns="91440" tIns="91440" rIns="91440" bIns="9144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</a:pPr>
            <a:r>
              <a:rPr lang="en-US" sz="10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</a:rPr>
              <a:t/>
            </a:r>
            <a:br>
              <a:rPr lang="en-US" sz="10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</a:rPr>
            </a:b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</a:rPr>
              <a:t>Windows Server 2008</a:t>
            </a:r>
          </a:p>
        </p:txBody>
      </p:sp>
      <p:sp>
        <p:nvSpPr>
          <p:cNvPr id="30" name="Rounded Rectangle 29"/>
          <p:cNvSpPr/>
          <p:nvPr/>
        </p:nvSpPr>
        <p:spPr bwMode="ltGray">
          <a:xfrm>
            <a:off x="1358114" y="3874982"/>
            <a:ext cx="1472665" cy="533400"/>
          </a:xfrm>
          <a:prstGeom prst="roundRect">
            <a:avLst>
              <a:gd name="adj" fmla="val 18755"/>
            </a:avLst>
          </a:prstGeom>
          <a:solidFill>
            <a:srgbClr val="00A84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31750" prstMaterial="matte">
            <a:bevelT w="63500" h="63500" prst="coolSlant"/>
            <a:contourClr>
              <a:srgbClr val="92D050"/>
            </a:contourClr>
          </a:sp3d>
        </p:spPr>
        <p:txBody>
          <a:bodyPr vert="horz" lIns="36576" tIns="36576" rIns="36576" bIns="36576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</a:rPr>
              <a:t>Windows Kernel</a:t>
            </a:r>
          </a:p>
        </p:txBody>
      </p:sp>
      <p:sp>
        <p:nvSpPr>
          <p:cNvPr id="31" name="Rounded Rectangle 30"/>
          <p:cNvSpPr/>
          <p:nvPr/>
        </p:nvSpPr>
        <p:spPr bwMode="ltGray">
          <a:xfrm>
            <a:off x="5400487" y="4599911"/>
            <a:ext cx="1444752" cy="346901"/>
          </a:xfrm>
          <a:prstGeom prst="roundRect">
            <a:avLst>
              <a:gd name="adj" fmla="val 25853"/>
            </a:avLst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50800" h="38100"/>
          </a:sp3d>
        </p:spPr>
        <p:txBody>
          <a:bodyPr vert="horz" wrap="square" lIns="36576" tIns="36576" rIns="36576" bIns="36576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</a:rPr>
              <a:t>Emulation</a:t>
            </a: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ltGray">
          <a:xfrm>
            <a:off x="1249680" y="4599911"/>
            <a:ext cx="2331720" cy="346901"/>
          </a:xfrm>
          <a:prstGeom prst="roundRect">
            <a:avLst>
              <a:gd name="adj" fmla="val 25853"/>
            </a:avLst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50800" h="38100"/>
          </a:sp3d>
        </p:spPr>
        <p:txBody>
          <a:bodyPr vert="horz" wrap="square" lIns="36576" tIns="36576" rIns="36576" bIns="36576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</a:rPr>
              <a:t>VMBus</a:t>
            </a: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 pitchFamily="34" charset="0"/>
            </a:endParaRPr>
          </a:p>
        </p:txBody>
      </p:sp>
      <p:sp>
        <p:nvSpPr>
          <p:cNvPr id="33" name="Rounded Rectangle 32"/>
          <p:cNvSpPr/>
          <p:nvPr/>
        </p:nvSpPr>
        <p:spPr bwMode="ltGray">
          <a:xfrm>
            <a:off x="3776472" y="4599911"/>
            <a:ext cx="1444752" cy="346901"/>
          </a:xfrm>
          <a:prstGeom prst="roundRect">
            <a:avLst>
              <a:gd name="adj" fmla="val 25853"/>
            </a:avLst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50800" h="38100"/>
          </a:sp3d>
        </p:spPr>
        <p:txBody>
          <a:bodyPr vert="horz" wrap="square" lIns="36576" tIns="36576" rIns="36576" bIns="36576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</a:rPr>
              <a:t>VMBus</a:t>
            </a: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 pitchFamily="34" charset="0"/>
            </a:endParaRPr>
          </a:p>
        </p:txBody>
      </p:sp>
      <p:sp>
        <p:nvSpPr>
          <p:cNvPr id="34" name="Rounded Rectangle 33"/>
          <p:cNvSpPr/>
          <p:nvPr/>
        </p:nvSpPr>
        <p:spPr bwMode="ltGray">
          <a:xfrm>
            <a:off x="7086600" y="4599340"/>
            <a:ext cx="1481328" cy="347472"/>
          </a:xfrm>
          <a:prstGeom prst="roundRect">
            <a:avLst>
              <a:gd name="adj" fmla="val 21959"/>
            </a:avLst>
          </a:prstGeom>
          <a:solidFill>
            <a:srgbClr val="FFCF3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50800" h="38100"/>
          </a:sp3d>
        </p:spPr>
        <p:txBody>
          <a:bodyPr vert="horz" lIns="36576" tIns="36576" rIns="36576" bIns="36576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Segoe Semibold" pitchFamily="34" charset="0"/>
              </a:rPr>
              <a:t>VMBus</a:t>
            </a:r>
            <a:endParaRPr lang="en-US" sz="1600" b="1" dirty="0" smtClean="0">
              <a:solidFill>
                <a:schemeClr val="bg1"/>
              </a:solidFill>
              <a:latin typeface="Segoe Semibold" pitchFamily="34" charset="0"/>
            </a:endParaRPr>
          </a:p>
        </p:txBody>
      </p:sp>
      <p:sp>
        <p:nvSpPr>
          <p:cNvPr id="35" name="Rounded Rectangle 34"/>
          <p:cNvSpPr/>
          <p:nvPr/>
        </p:nvSpPr>
        <p:spPr bwMode="ltGray">
          <a:xfrm>
            <a:off x="7173099" y="4101524"/>
            <a:ext cx="1280160" cy="347472"/>
          </a:xfrm>
          <a:prstGeom prst="roundRect">
            <a:avLst>
              <a:gd name="adj" fmla="val 21959"/>
            </a:avLst>
          </a:prstGeom>
          <a:solidFill>
            <a:srgbClr val="FFCF3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31750" prstMaterial="matte">
            <a:bevelT w="63500" h="63500" prst="coolSlant"/>
            <a:contourClr>
              <a:srgbClr val="FFE697"/>
            </a:contourClr>
          </a:sp3d>
        </p:spPr>
        <p:txBody>
          <a:bodyPr vert="horz" lIns="36576" tIns="36576" rIns="36576" bIns="36576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en-US" sz="1300" b="1" dirty="0" err="1" smtClean="0">
                <a:solidFill>
                  <a:schemeClr val="bg1"/>
                </a:solidFill>
                <a:latin typeface="Segoe" pitchFamily="34" charset="0"/>
              </a:rPr>
              <a:t>Hypercall</a:t>
            </a:r>
            <a:r>
              <a:rPr lang="en-US" sz="1300" b="1" dirty="0" smtClean="0">
                <a:solidFill>
                  <a:schemeClr val="bg1"/>
                </a:solidFill>
                <a:latin typeface="Segoe" pitchFamily="34" charset="0"/>
              </a:rPr>
              <a:t> Adapter</a:t>
            </a:r>
          </a:p>
        </p:txBody>
      </p:sp>
      <p:sp>
        <p:nvSpPr>
          <p:cNvPr id="36" name="Rounded Rectangle 35"/>
          <p:cNvSpPr/>
          <p:nvPr/>
        </p:nvSpPr>
        <p:spPr bwMode="ltGray">
          <a:xfrm>
            <a:off x="7162800" y="3178883"/>
            <a:ext cx="914400" cy="822960"/>
          </a:xfrm>
          <a:prstGeom prst="roundRect">
            <a:avLst>
              <a:gd name="adj" fmla="val 11998"/>
            </a:avLst>
          </a:prstGeom>
          <a:solidFill>
            <a:srgbClr val="00A84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31750" prstMaterial="matte">
            <a:bevelT w="63500" h="63500" prst="coolSlant"/>
            <a:contourClr>
              <a:srgbClr val="92D050"/>
            </a:contourClr>
          </a:sp3d>
        </p:spPr>
        <p:txBody>
          <a:bodyPr vert="horz" lIns="36576" tIns="36576" rIns="36576" bIns="36576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</a:pPr>
            <a:r>
              <a:rPr 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</a:rPr>
              <a:t>Xen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</a:rPr>
              <a:t>-enabled Linux Kernel</a:t>
            </a:r>
          </a:p>
        </p:txBody>
      </p:sp>
      <p:sp>
        <p:nvSpPr>
          <p:cNvPr id="37" name="Rounded Rectangle 36"/>
          <p:cNvSpPr/>
          <p:nvPr/>
        </p:nvSpPr>
        <p:spPr bwMode="ltGray">
          <a:xfrm rot="16200000">
            <a:off x="7915656" y="3416627"/>
            <a:ext cx="822960" cy="347472"/>
          </a:xfrm>
          <a:prstGeom prst="roundRect">
            <a:avLst>
              <a:gd name="adj" fmla="val 21959"/>
            </a:avLst>
          </a:prstGeom>
          <a:solidFill>
            <a:srgbClr val="FFCF3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31750" prstMaterial="matte">
            <a:bevelT w="63500" h="63500" prst="coolSlant"/>
            <a:contourClr>
              <a:srgbClr val="FFE697"/>
            </a:contourClr>
          </a:sp3d>
        </p:spPr>
        <p:txBody>
          <a:bodyPr vert="horz" lIns="36576" tIns="36576" rIns="36576" bIns="36576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</a:pPr>
            <a:r>
              <a:rPr lang="en-US" sz="1400" b="1" dirty="0" smtClean="0">
                <a:solidFill>
                  <a:schemeClr val="bg1"/>
                </a:solidFill>
                <a:latin typeface="Segoe" pitchFamily="34" charset="0"/>
              </a:rPr>
              <a:t>Linux VSCs</a:t>
            </a:r>
          </a:p>
        </p:txBody>
      </p:sp>
      <p:sp>
        <p:nvSpPr>
          <p:cNvPr id="38" name="Rounded Rectangle 37"/>
          <p:cNvSpPr/>
          <p:nvPr/>
        </p:nvSpPr>
        <p:spPr bwMode="ltGray">
          <a:xfrm>
            <a:off x="5400487" y="3075911"/>
            <a:ext cx="1447800" cy="1447800"/>
          </a:xfrm>
          <a:prstGeom prst="roundRect">
            <a:avLst>
              <a:gd name="adj" fmla="val 9489"/>
            </a:avLst>
          </a:prstGeom>
          <a:gradFill>
            <a:gsLst>
              <a:gs pos="0">
                <a:srgbClr val="00A84C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50800" h="38100"/>
          </a:sp3d>
        </p:spPr>
        <p:txBody>
          <a:bodyPr vert="horz" lIns="91440" tIns="91440" rIns="91440" bIns="9144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</a:rPr>
              <a:t>Non-Hypervisor Aware OS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</a:pPr>
            <a:endPara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0" y="4999048"/>
            <a:ext cx="9144000" cy="1588"/>
          </a:xfrm>
          <a:prstGeom prst="line">
            <a:avLst/>
          </a:prstGeom>
          <a:gradFill rotWithShape="0">
            <a:gsLst>
              <a:gs pos="0">
                <a:schemeClr val="accent2">
                  <a:gamma/>
                  <a:shade val="57255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0" y="3000372"/>
            <a:ext cx="9144000" cy="1588"/>
          </a:xfrm>
          <a:prstGeom prst="line">
            <a:avLst/>
          </a:prstGeom>
          <a:gradFill rotWithShape="0">
            <a:gsLst>
              <a:gs pos="0">
                <a:schemeClr val="accent2">
                  <a:gamma/>
                  <a:shade val="57255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Rounded Rectangle 40"/>
          <p:cNvSpPr/>
          <p:nvPr/>
        </p:nvSpPr>
        <p:spPr bwMode="ltGray">
          <a:xfrm>
            <a:off x="1238252" y="1856711"/>
            <a:ext cx="2331720" cy="1066800"/>
          </a:xfrm>
          <a:prstGeom prst="roundRect">
            <a:avLst>
              <a:gd name="adj" fmla="val 9489"/>
            </a:avLst>
          </a:prstGeom>
          <a:solidFill>
            <a:srgbClr val="00A84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50800" h="38100"/>
          </a:sp3d>
        </p:spPr>
        <p:txBody>
          <a:bodyPr vert="horz" lIns="36576" tIns="36576" rIns="36576" bIns="36576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</a:pPr>
            <a:r>
              <a:rPr lang="en-US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</a:rPr>
              <a:t>Virtualization Stack</a:t>
            </a:r>
          </a:p>
        </p:txBody>
      </p:sp>
      <p:sp>
        <p:nvSpPr>
          <p:cNvPr id="42" name="Rounded Rectangle 41"/>
          <p:cNvSpPr/>
          <p:nvPr/>
        </p:nvSpPr>
        <p:spPr bwMode="ltGray">
          <a:xfrm>
            <a:off x="1308881" y="2161511"/>
            <a:ext cx="1234440" cy="314379"/>
          </a:xfrm>
          <a:prstGeom prst="roundRect">
            <a:avLst>
              <a:gd name="adj" fmla="val 25853"/>
            </a:avLst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31750" prstMaterial="matte">
            <a:bevelT w="63500" h="63500" prst="coolSlant"/>
            <a:contourClr>
              <a:schemeClr val="accent6">
                <a:lumMod val="60000"/>
                <a:lumOff val="40000"/>
              </a:schemeClr>
            </a:contourClr>
          </a:sp3d>
        </p:spPr>
        <p:txBody>
          <a:bodyPr vert="horz" lIns="36576" tIns="36576" rIns="36576" bIns="36576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</a:pPr>
            <a:r>
              <a:rPr lang="en-US" sz="13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</a:rPr>
              <a:t>WMI Provider</a:t>
            </a:r>
          </a:p>
        </p:txBody>
      </p:sp>
      <p:sp>
        <p:nvSpPr>
          <p:cNvPr id="43" name="Rounded Rectangle 42"/>
          <p:cNvSpPr/>
          <p:nvPr/>
        </p:nvSpPr>
        <p:spPr bwMode="ltGray">
          <a:xfrm>
            <a:off x="1305833" y="2537748"/>
            <a:ext cx="1234440" cy="320040"/>
          </a:xfrm>
          <a:prstGeom prst="roundRect">
            <a:avLst>
              <a:gd name="adj" fmla="val 25853"/>
            </a:avLst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31750" prstMaterial="matte">
            <a:bevelT w="63500" h="63500" prst="coolSlant"/>
            <a:contourClr>
              <a:schemeClr val="accent6">
                <a:lumMod val="60000"/>
                <a:lumOff val="40000"/>
              </a:schemeClr>
            </a:contourClr>
          </a:sp3d>
        </p:spPr>
        <p:txBody>
          <a:bodyPr vert="horz" lIns="36576" tIns="36576" rIns="36576" bIns="36576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</a:rPr>
              <a:t>VM Service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2600326" y="2151985"/>
            <a:ext cx="904874" cy="709615"/>
            <a:chOff x="-95252" y="2005480"/>
            <a:chExt cx="933452" cy="761535"/>
          </a:xfrm>
          <a:solidFill>
            <a:srgbClr val="0070C0"/>
          </a:solidFill>
        </p:grpSpPr>
        <p:sp>
          <p:nvSpPr>
            <p:cNvPr id="45" name="Rounded Rectangle 44"/>
            <p:cNvSpPr/>
            <p:nvPr/>
          </p:nvSpPr>
          <p:spPr bwMode="ltGray">
            <a:xfrm>
              <a:off x="0" y="2005480"/>
              <a:ext cx="838200" cy="661520"/>
            </a:xfrm>
            <a:prstGeom prst="roundRect">
              <a:avLst>
                <a:gd name="adj" fmla="val 13301"/>
              </a:avLst>
            </a:pr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31750" prstMaterial="matte">
              <a:bevelT w="63500" h="63500" prst="coolSlant"/>
              <a:contourClr>
                <a:schemeClr val="accent6">
                  <a:lumMod val="60000"/>
                  <a:lumOff val="40000"/>
                </a:schemeClr>
              </a:contourClr>
            </a:sp3d>
          </p:spPr>
          <p:txBody>
            <a:bodyPr vert="horz" lIns="36576" tIns="36576" rIns="36576" bIns="36576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Clr>
                  <a:schemeClr val="tx2"/>
                </a:buClr>
                <a:buSzPct val="95000"/>
              </a:pPr>
              <a:endPara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</a:endParaRPr>
            </a:p>
          </p:txBody>
        </p:sp>
        <p:sp>
          <p:nvSpPr>
            <p:cNvPr id="46" name="Rounded Rectangle 45"/>
            <p:cNvSpPr/>
            <p:nvPr/>
          </p:nvSpPr>
          <p:spPr bwMode="ltGray">
            <a:xfrm>
              <a:off x="-52385" y="2057400"/>
              <a:ext cx="838200" cy="661520"/>
            </a:xfrm>
            <a:prstGeom prst="roundRect">
              <a:avLst>
                <a:gd name="adj" fmla="val 13301"/>
              </a:avLst>
            </a:pr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31750" prstMaterial="matte">
              <a:bevelT w="63500" h="63500" prst="coolSlant"/>
              <a:contourClr>
                <a:schemeClr val="accent6">
                  <a:lumMod val="60000"/>
                  <a:lumOff val="40000"/>
                </a:schemeClr>
              </a:contourClr>
            </a:sp3d>
          </p:spPr>
          <p:txBody>
            <a:bodyPr vert="horz" lIns="36576" tIns="36576" rIns="36576" bIns="36576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Clr>
                  <a:schemeClr val="tx2"/>
                </a:buClr>
                <a:buSzPct val="95000"/>
              </a:pPr>
              <a:endPara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</a:endParaRPr>
            </a:p>
          </p:txBody>
        </p:sp>
        <p:sp>
          <p:nvSpPr>
            <p:cNvPr id="47" name="Rounded Rectangle 46"/>
            <p:cNvSpPr/>
            <p:nvPr/>
          </p:nvSpPr>
          <p:spPr bwMode="ltGray">
            <a:xfrm>
              <a:off x="-95252" y="2105495"/>
              <a:ext cx="838200" cy="661520"/>
            </a:xfrm>
            <a:prstGeom prst="roundRect">
              <a:avLst>
                <a:gd name="adj" fmla="val 13301"/>
              </a:avLst>
            </a:pr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31750" prstMaterial="matte">
              <a:bevelT w="63500" h="63500" prst="coolSlant"/>
              <a:contourClr>
                <a:schemeClr val="accent6">
                  <a:lumMod val="60000"/>
                  <a:lumOff val="40000"/>
                </a:schemeClr>
              </a:contourClr>
            </a:sp3d>
          </p:spPr>
          <p:txBody>
            <a:bodyPr vert="horz" lIns="36576" tIns="36576" rIns="36576" bIns="36576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Clr>
                  <a:schemeClr val="tx2"/>
                </a:buClr>
                <a:buSzPct val="95000"/>
              </a:pPr>
              <a:r>
                <a:rPr lang="en-US" sz="15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emibold" pitchFamily="34" charset="0"/>
                </a:rPr>
                <a:t>VM Worker</a:t>
              </a:r>
              <a:br>
                <a:rPr lang="en-US" sz="15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emibold" pitchFamily="34" charset="0"/>
                </a:rPr>
              </a:br>
              <a:r>
                <a:rPr lang="en-US" sz="15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emibold" pitchFamily="34" charset="0"/>
                </a:rPr>
                <a:t>Process</a:t>
              </a:r>
            </a:p>
          </p:txBody>
        </p:sp>
      </p:grpSp>
      <p:sp>
        <p:nvSpPr>
          <p:cNvPr id="48" name="Rounded Rectangle 47"/>
          <p:cNvSpPr/>
          <p:nvPr/>
        </p:nvSpPr>
        <p:spPr bwMode="ltGray">
          <a:xfrm>
            <a:off x="2923859" y="3874982"/>
            <a:ext cx="530352" cy="530352"/>
          </a:xfrm>
          <a:prstGeom prst="roundRect">
            <a:avLst>
              <a:gd name="adj" fmla="val 16533"/>
            </a:avLst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31750" prstMaterial="matte">
            <a:bevelT w="63500" h="63500" prst="coolSlant"/>
            <a:contourClr>
              <a:schemeClr val="accent6">
                <a:lumMod val="60000"/>
                <a:lumOff val="40000"/>
              </a:schemeClr>
            </a:contourClr>
          </a:sp3d>
        </p:spPr>
        <p:txBody>
          <a:bodyPr vert="horz" lIns="36576" tIns="36576" rIns="36576" bIns="36576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</a:rPr>
              <a:t>VSP</a:t>
            </a:r>
          </a:p>
        </p:txBody>
      </p:sp>
      <p:sp>
        <p:nvSpPr>
          <p:cNvPr id="49" name="Rounded Rectangle 48"/>
          <p:cNvSpPr/>
          <p:nvPr/>
        </p:nvSpPr>
        <p:spPr bwMode="ltGray">
          <a:xfrm>
            <a:off x="5476926" y="3917159"/>
            <a:ext cx="1280160" cy="530352"/>
          </a:xfrm>
          <a:prstGeom prst="roundRect">
            <a:avLst>
              <a:gd name="adj" fmla="val 18755"/>
            </a:avLst>
          </a:prstGeom>
          <a:solidFill>
            <a:srgbClr val="00A84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31750" prstMaterial="matte">
            <a:bevelT w="63500" h="63500" prst="coolSlant"/>
            <a:contourClr>
              <a:srgbClr val="92D050"/>
            </a:contourClr>
          </a:sp3d>
        </p:spPr>
        <p:txBody>
          <a:bodyPr vert="horz" lIns="36576" tIns="36576" rIns="36576" bIns="36576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</a:rPr>
              <a:t>OS Kernel</a:t>
            </a:r>
          </a:p>
        </p:txBody>
      </p:sp>
      <p:sp>
        <p:nvSpPr>
          <p:cNvPr id="50" name="Rounded Rectangle 49"/>
          <p:cNvSpPr/>
          <p:nvPr/>
        </p:nvSpPr>
        <p:spPr bwMode="ltGray">
          <a:xfrm>
            <a:off x="7620000" y="6157759"/>
            <a:ext cx="274320" cy="228600"/>
          </a:xfrm>
          <a:prstGeom prst="roundRect">
            <a:avLst>
              <a:gd name="adj" fmla="val 9489"/>
            </a:avLst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50800" h="38100"/>
          </a:sp3d>
        </p:spPr>
        <p:txBody>
          <a:bodyPr vert="horz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</a:pPr>
            <a:endPara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 pitchFamily="34" charset="0"/>
            </a:endParaRPr>
          </a:p>
        </p:txBody>
      </p:sp>
      <p:sp>
        <p:nvSpPr>
          <p:cNvPr id="51" name="Rounded Rectangle 50"/>
          <p:cNvSpPr/>
          <p:nvPr/>
        </p:nvSpPr>
        <p:spPr bwMode="ltGray">
          <a:xfrm>
            <a:off x="5715000" y="6157759"/>
            <a:ext cx="274320" cy="228600"/>
          </a:xfrm>
          <a:prstGeom prst="roundRect">
            <a:avLst>
              <a:gd name="adj" fmla="val 9489"/>
            </a:avLst>
          </a:prstGeom>
          <a:solidFill>
            <a:srgbClr val="FFCF3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50800" h="38100"/>
          </a:sp3d>
        </p:spPr>
        <p:txBody>
          <a:bodyPr vert="horz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</a:pPr>
            <a:endPara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 pitchFamily="34" charset="0"/>
            </a:endParaRPr>
          </a:p>
        </p:txBody>
      </p:sp>
      <p:sp>
        <p:nvSpPr>
          <p:cNvPr id="52" name="Rounded Rectangle 51"/>
          <p:cNvSpPr/>
          <p:nvPr/>
        </p:nvSpPr>
        <p:spPr bwMode="ltGray">
          <a:xfrm>
            <a:off x="3737508" y="6157759"/>
            <a:ext cx="274320" cy="228600"/>
          </a:xfrm>
          <a:prstGeom prst="roundRect">
            <a:avLst>
              <a:gd name="adj" fmla="val 9489"/>
            </a:avLst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50800" h="38100"/>
          </a:sp3d>
        </p:spPr>
        <p:txBody>
          <a:bodyPr vert="horz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</a:pPr>
            <a:endPara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 pitchFamily="34" charset="0"/>
            </a:endParaRPr>
          </a:p>
        </p:txBody>
      </p:sp>
      <p:sp>
        <p:nvSpPr>
          <p:cNvPr id="53" name="Rounded Rectangle 52"/>
          <p:cNvSpPr/>
          <p:nvPr/>
        </p:nvSpPr>
        <p:spPr bwMode="ltGray">
          <a:xfrm>
            <a:off x="2667000" y="6157759"/>
            <a:ext cx="274320" cy="228600"/>
          </a:xfrm>
          <a:prstGeom prst="roundRect">
            <a:avLst>
              <a:gd name="adj" fmla="val 9489"/>
            </a:avLst>
          </a:prstGeom>
          <a:solidFill>
            <a:srgbClr val="00A84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50800" h="38100"/>
          </a:sp3d>
        </p:spPr>
        <p:txBody>
          <a:bodyPr vert="horz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</a:pPr>
            <a:endPara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000"/>
                            </p:stCondLst>
                            <p:childTnLst>
                              <p:par>
                                <p:cTn id="1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1" grpId="0" animBg="1"/>
      <p:bldP spid="42" grpId="0" animBg="1"/>
      <p:bldP spid="43" grpId="0" animBg="1"/>
      <p:bldP spid="48" grpId="0" animBg="1"/>
      <p:bldP spid="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Microsoft logo and tagline"/>
          <p:cNvPicPr>
            <a:picLocks noChangeAspect="1" noChangeArrowheads="1"/>
          </p:cNvPicPr>
          <p:nvPr/>
        </p:nvPicPr>
        <p:blipFill>
          <a:blip r:embed="rId3">
            <a:lum bright="50000"/>
          </a:blip>
          <a:srcRect/>
          <a:stretch>
            <a:fillRect/>
          </a:stretch>
        </p:blipFill>
        <p:spPr bwMode="black">
          <a:xfrm>
            <a:off x="6715140" y="6215082"/>
            <a:ext cx="2212970" cy="477645"/>
          </a:xfrm>
          <a:prstGeom prst="rect">
            <a:avLst/>
          </a:prstGeom>
          <a:noFill/>
          <a:effectLst/>
        </p:spPr>
      </p:pic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-33338" y="0"/>
            <a:ext cx="91773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chilly" dir="t"/>
            </a:scene3d>
            <a:sp3d extrusionH="31750" prstMaterial="dkEdge">
              <a:bevelT w="38100" h="38100"/>
            </a:sp3d>
          </a:bodyPr>
          <a:lstStyle/>
          <a:p>
            <a:pPr lvl="1">
              <a:spcBef>
                <a:spcPct val="0"/>
              </a:spcBef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Hypervisor Design Goals</a:t>
            </a:r>
          </a:p>
        </p:txBody>
      </p:sp>
      <p:sp>
        <p:nvSpPr>
          <p:cNvPr id="4" name="&quot;CONCOURSE GEL&quot;; Red Linear; Shadow;"/>
          <p:cNvSpPr/>
          <p:nvPr/>
        </p:nvSpPr>
        <p:spPr bwMode="auto">
          <a:xfrm>
            <a:off x="4724400" y="1418596"/>
            <a:ext cx="3962400" cy="4495800"/>
          </a:xfrm>
          <a:prstGeom prst="roundRect">
            <a:avLst>
              <a:gd name="adj" fmla="val 5498"/>
            </a:avLst>
          </a:prstGeom>
          <a:gradFill>
            <a:gsLst>
              <a:gs pos="0">
                <a:srgbClr val="560202"/>
              </a:gs>
              <a:gs pos="50000">
                <a:srgbClr val="AA3428"/>
              </a:gs>
              <a:gs pos="70000">
                <a:srgbClr val="CD4925"/>
              </a:gs>
              <a:gs pos="100000">
                <a:srgbClr val="FE7550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4851400" y="2544134"/>
            <a:ext cx="3835400" cy="31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Font typeface="Wingdings 2" pitchFamily="18" charset="2"/>
              <a:buBlip>
                <a:blip r:embed="rId4"/>
              </a:buBlip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 pitchFamily="34" charset="0"/>
              </a:rPr>
              <a:t>Strong Isolation</a:t>
            </a:r>
          </a:p>
          <a:p>
            <a:pPr marL="342900" indent="-342900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Font typeface="Wingdings 2" pitchFamily="18" charset="2"/>
              <a:buBlip>
                <a:blip r:embed="rId4"/>
              </a:buBlip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 pitchFamily="34" charset="0"/>
              </a:rPr>
              <a:t>Security</a:t>
            </a:r>
          </a:p>
          <a:p>
            <a:pPr marL="342900" indent="-342900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Font typeface="Wingdings 2" pitchFamily="18" charset="2"/>
              <a:buBlip>
                <a:blip r:embed="rId4"/>
              </a:buBlip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 pitchFamily="34" charset="0"/>
              </a:rPr>
              <a:t>Performance</a:t>
            </a:r>
          </a:p>
          <a:p>
            <a:pPr marL="342900" indent="-342900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Font typeface="Wingdings 2" pitchFamily="18" charset="2"/>
              <a:buBlip>
                <a:blip r:embed="rId4"/>
              </a:buBlip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 pitchFamily="34" charset="0"/>
              </a:rPr>
              <a:t>Virtualization support</a:t>
            </a:r>
          </a:p>
          <a:p>
            <a:pPr marL="342900" indent="-342900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Font typeface="Wingdings 2" pitchFamily="18" charset="2"/>
              <a:buBlip>
                <a:blip r:embed="rId4"/>
              </a:buBlip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 pitchFamily="34" charset="0"/>
              </a:rPr>
              <a:t>Simplicity</a:t>
            </a:r>
          </a:p>
          <a:p>
            <a:pPr marL="800100" lvl="1" indent="-342900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Font typeface="Wingdings 2" pitchFamily="18" charset="2"/>
              <a:buBlip>
                <a:blip r:embed="rId4"/>
              </a:buBlip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 pitchFamily="34" charset="0"/>
              </a:rPr>
              <a:t>Restrict activities to monitoring</a:t>
            </a:r>
            <a:b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 pitchFamily="34" charset="0"/>
              </a:rPr>
              <a:t>and enforcing</a:t>
            </a:r>
          </a:p>
          <a:p>
            <a:pPr marL="800100" lvl="1" indent="-342900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Font typeface="Wingdings 2" pitchFamily="18" charset="2"/>
              <a:buBlip>
                <a:blip r:embed="rId4"/>
              </a:buBlip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 pitchFamily="34" charset="0"/>
              </a:rPr>
              <a:t>Where possible, push policy up </a:t>
            </a:r>
          </a:p>
        </p:txBody>
      </p:sp>
      <p:grpSp>
        <p:nvGrpSpPr>
          <p:cNvPr id="7" name="Group 12"/>
          <p:cNvGrpSpPr/>
          <p:nvPr/>
        </p:nvGrpSpPr>
        <p:grpSpPr>
          <a:xfrm>
            <a:off x="5410200" y="1723396"/>
            <a:ext cx="3190875" cy="523220"/>
            <a:chOff x="5410200" y="2057400"/>
            <a:chExt cx="3190875" cy="523220"/>
          </a:xfrm>
        </p:grpSpPr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5410200" y="2057400"/>
              <a:ext cx="3171825" cy="52322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egoe Semibold" pitchFamily="34" charset="0"/>
                </a:rPr>
                <a:t>Hypervisor</a:t>
              </a:r>
              <a:endPara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 pitchFamily="34" charset="0"/>
              </a:endParaRPr>
            </a:p>
          </p:txBody>
        </p:sp>
        <p:grpSp>
          <p:nvGrpSpPr>
            <p:cNvPr id="9" name="Group 16"/>
            <p:cNvGrpSpPr>
              <a:grpSpLocks/>
            </p:cNvGrpSpPr>
            <p:nvPr/>
          </p:nvGrpSpPr>
          <p:grpSpPr bwMode="auto">
            <a:xfrm>
              <a:off x="5410200" y="2501900"/>
              <a:ext cx="3190875" cy="42862"/>
              <a:chOff x="159" y="1812"/>
              <a:chExt cx="1472" cy="84"/>
            </a:xfrm>
          </p:grpSpPr>
          <p:sp>
            <p:nvSpPr>
              <p:cNvPr id="10" name="Oval 17"/>
              <p:cNvSpPr>
                <a:spLocks noChangeArrowheads="1"/>
              </p:cNvSpPr>
              <p:nvPr/>
            </p:nvSpPr>
            <p:spPr bwMode="auto">
              <a:xfrm flipV="1">
                <a:off x="159" y="1812"/>
                <a:ext cx="1177" cy="84"/>
              </a:xfrm>
              <a:prstGeom prst="ellipse">
                <a:avLst/>
              </a:prstGeom>
              <a:gradFill rotWithShape="1">
                <a:gsLst>
                  <a:gs pos="0">
                    <a:srgbClr val="66FFFF">
                      <a:alpha val="50000"/>
                    </a:srgbClr>
                  </a:gs>
                  <a:gs pos="100000">
                    <a:srgbClr val="CE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1" name="Group 18"/>
              <p:cNvGrpSpPr>
                <a:grpSpLocks/>
              </p:cNvGrpSpPr>
              <p:nvPr/>
            </p:nvGrpSpPr>
            <p:grpSpPr bwMode="auto">
              <a:xfrm>
                <a:off x="189" y="1817"/>
                <a:ext cx="1442" cy="77"/>
                <a:chOff x="384" y="1322"/>
                <a:chExt cx="1072" cy="90"/>
              </a:xfrm>
            </p:grpSpPr>
            <p:pic>
              <p:nvPicPr>
                <p:cNvPr id="12" name="Picture 19" descr="Light_bar"/>
                <p:cNvPicPr>
                  <a:picLocks noChangeAspect="1" noChangeArrowheads="1"/>
                </p:cNvPicPr>
                <p:nvPr/>
              </p:nvPicPr>
              <p:blipFill>
                <a:blip r:embed="rId5">
                  <a:lum bright="42000"/>
                </a:blip>
                <a:srcRect/>
                <a:stretch>
                  <a:fillRect/>
                </a:stretch>
              </p:blipFill>
              <p:spPr bwMode="auto">
                <a:xfrm flipH="1">
                  <a:off x="384" y="1322"/>
                  <a:ext cx="1072" cy="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" name="Picture 20" descr="Light_bar"/>
                <p:cNvPicPr>
                  <a:picLocks noChangeAspect="1" noChangeArrowheads="1"/>
                </p:cNvPicPr>
                <p:nvPr/>
              </p:nvPicPr>
              <p:blipFill>
                <a:blip r:embed="rId5">
                  <a:lum bright="78000"/>
                </a:blip>
                <a:srcRect/>
                <a:stretch>
                  <a:fillRect/>
                </a:stretch>
              </p:blipFill>
              <p:spPr bwMode="auto">
                <a:xfrm flipV="1">
                  <a:off x="384" y="1365"/>
                  <a:ext cx="1072" cy="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grpSp>
        <p:nvGrpSpPr>
          <p:cNvPr id="14" name="Group 13"/>
          <p:cNvGrpSpPr/>
          <p:nvPr/>
        </p:nvGrpSpPr>
        <p:grpSpPr>
          <a:xfrm>
            <a:off x="4953000" y="1570996"/>
            <a:ext cx="609600" cy="909637"/>
            <a:chOff x="-1066800" y="1676400"/>
            <a:chExt cx="843080" cy="1214437"/>
          </a:xfrm>
        </p:grpSpPr>
        <p:pic>
          <p:nvPicPr>
            <p:cNvPr id="15" name="Picture 77" descr="Server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1066800" y="1676400"/>
              <a:ext cx="762000" cy="1144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3" descr="C:\Program Files\Microsoft Resource DVD Artwork\DVD_ART\Artwork_Imagery\HARDWARE_IMAGERY\Illustration - Misc Hardware\XML Icons\Server SQL database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FFCC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-771526" y="2324096"/>
              <a:ext cx="308892" cy="457200"/>
            </a:xfrm>
            <a:prstGeom prst="rect">
              <a:avLst/>
            </a:prstGeom>
            <a:noFill/>
          </p:spPr>
        </p:pic>
        <p:pic>
          <p:nvPicPr>
            <p:cNvPr id="17" name="Picture 3" descr="C:\Program Files\Microsoft Resource DVD Artwork\DVD_ART\Artwork_Imagery\HARDWARE_IMAGERY\Illustration - Misc Hardware\XML Icons\Server SQL database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FFCC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-771526" y="2000252"/>
              <a:ext cx="308892" cy="457200"/>
            </a:xfrm>
            <a:prstGeom prst="rect">
              <a:avLst/>
            </a:prstGeom>
            <a:noFill/>
          </p:spPr>
        </p:pic>
        <p:pic>
          <p:nvPicPr>
            <p:cNvPr id="18" name="Picture 4" descr="C:\Program Files\Microsoft Resource DVD Artwork\DVD_ART\Artwork_Imagery\HARDWARE_IMAGERY\Illustration - Misc Hardware\XML Icons\Server Content Management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rgbClr val="FFCC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-533400" y="2433637"/>
              <a:ext cx="309680" cy="457200"/>
            </a:xfrm>
            <a:prstGeom prst="rect">
              <a:avLst/>
            </a:prstGeom>
            <a:noFill/>
          </p:spPr>
        </p:pic>
        <p:pic>
          <p:nvPicPr>
            <p:cNvPr id="19" name="Picture 4" descr="C:\Program Files\Microsoft Resource DVD Artwork\DVD_ART\Artwork_Imagery\HARDWARE_IMAGERY\Illustration - Misc Hardware\XML Icons\Server Content Management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rgbClr val="FFCC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-533400" y="2105022"/>
              <a:ext cx="309680" cy="457200"/>
            </a:xfrm>
            <a:prstGeom prst="rect">
              <a:avLst/>
            </a:prstGeom>
            <a:noFill/>
          </p:spPr>
        </p:pic>
      </p:grpSp>
      <p:pic>
        <p:nvPicPr>
          <p:cNvPr id="20" name="Picture 4" descr="C:\Program Files\Microsoft Resource DVD Artwork\DVD_ART\Artwork_Imagery\Photos_for_PPT\Soft-edge_photos\FY06 Brand - IT Portraits\MS IT 06_Samara woman standing servers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" y="1285860"/>
            <a:ext cx="3689604" cy="46285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Microsoft logo and tagline"/>
          <p:cNvPicPr>
            <a:picLocks noChangeAspect="1" noChangeArrowheads="1"/>
          </p:cNvPicPr>
          <p:nvPr/>
        </p:nvPicPr>
        <p:blipFill>
          <a:blip r:embed="rId3">
            <a:lum bright="50000"/>
          </a:blip>
          <a:srcRect/>
          <a:stretch>
            <a:fillRect/>
          </a:stretch>
        </p:blipFill>
        <p:spPr bwMode="black">
          <a:xfrm>
            <a:off x="6715140" y="6215082"/>
            <a:ext cx="2212970" cy="477645"/>
          </a:xfrm>
          <a:prstGeom prst="rect">
            <a:avLst/>
          </a:prstGeom>
          <a:noFill/>
          <a:effectLst/>
        </p:spPr>
      </p:pic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-33338" y="0"/>
            <a:ext cx="91773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chilly" dir="t"/>
            </a:scene3d>
            <a:sp3d extrusionH="31750" prstMaterial="dkEdge">
              <a:bevelT w="38100" h="38100"/>
            </a:sp3d>
          </a:bodyPr>
          <a:lstStyle/>
          <a:p>
            <a:pPr lvl="1">
              <a:spcBef>
                <a:spcPct val="0"/>
              </a:spcBef>
              <a:defRPr/>
            </a:pPr>
            <a:r>
              <a:rPr kumimoji="0" lang="en-US" sz="4400" b="1" i="1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Virtualisation</a:t>
            </a:r>
            <a:r>
              <a:rPr kumimoji="0" lang="en-US" sz="4400" b="1" i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Demo</a:t>
            </a:r>
            <a:endParaRPr kumimoji="0" lang="en-US" sz="4400" b="1" i="1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143000"/>
            <a:ext cx="914400" cy="22098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8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Hyper-V </a:t>
            </a:r>
            <a:r>
              <a:rPr lang="en-US" sz="28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management console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8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Virtual networks with Hyper-V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Creating 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and managing virtual machines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8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VM </a:t>
            </a:r>
            <a:r>
              <a:rPr lang="en-US" sz="28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Disk management 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8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VM Snapshots</a:t>
            </a:r>
            <a:endParaRPr lang="en-US" sz="2800" noProof="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Microsoft logo and tagline"/>
          <p:cNvPicPr>
            <a:picLocks noChangeAspect="1" noChangeArrowheads="1"/>
          </p:cNvPicPr>
          <p:nvPr/>
        </p:nvPicPr>
        <p:blipFill>
          <a:blip r:embed="rId3">
            <a:lum bright="50000"/>
          </a:blip>
          <a:srcRect/>
          <a:stretch>
            <a:fillRect/>
          </a:stretch>
        </p:blipFill>
        <p:spPr bwMode="black">
          <a:xfrm>
            <a:off x="6715140" y="6215082"/>
            <a:ext cx="2212970" cy="477645"/>
          </a:xfrm>
          <a:prstGeom prst="rect">
            <a:avLst/>
          </a:prstGeom>
          <a:noFill/>
          <a:effectLst/>
        </p:spPr>
      </p:pic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-33338" y="0"/>
            <a:ext cx="91773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chilly" dir="t"/>
            </a:scene3d>
            <a:sp3d extrusionH="31750" prstMaterial="dkEdge">
              <a:bevelT w="38100" h="38100"/>
            </a:sp3d>
          </a:bodyPr>
          <a:lstStyle/>
          <a:p>
            <a:pPr lvl="1">
              <a:spcBef>
                <a:spcPct val="0"/>
              </a:spcBef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Server Virtualization Scenarios</a:t>
            </a:r>
          </a:p>
        </p:txBody>
      </p:sp>
      <p:grpSp>
        <p:nvGrpSpPr>
          <p:cNvPr id="6" name="Group 38"/>
          <p:cNvGrpSpPr/>
          <p:nvPr/>
        </p:nvGrpSpPr>
        <p:grpSpPr>
          <a:xfrm>
            <a:off x="5077968" y="4174984"/>
            <a:ext cx="3657600" cy="1901952"/>
            <a:chOff x="327657" y="2130725"/>
            <a:chExt cx="2018658" cy="3856007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327657" y="2130725"/>
              <a:ext cx="2018658" cy="3856007"/>
            </a:xfrm>
            <a:prstGeom prst="roundRect">
              <a:avLst>
                <a:gd name="adj" fmla="val 7215"/>
              </a:avLst>
            </a:prstGeom>
            <a:gradFill flip="none" rotWithShape="1">
              <a:gsLst>
                <a:gs pos="0">
                  <a:schemeClr val="tx1"/>
                </a:gs>
                <a:gs pos="38000">
                  <a:schemeClr val="tx1">
                    <a:alpha val="0"/>
                  </a:schemeClr>
                </a:gs>
              </a:gsLst>
              <a:lin ang="5400000" scaled="1"/>
              <a:tileRect/>
            </a:gradFill>
            <a:ln w="19050" cap="flat" cmpd="sng" algn="ctr">
              <a:solidFill>
                <a:srgbClr val="FFFFFF">
                  <a:alpha val="23922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346701" y="2277500"/>
              <a:ext cx="1980570" cy="3571853"/>
            </a:xfrm>
            <a:prstGeom prst="roundRect">
              <a:avLst>
                <a:gd name="adj" fmla="val 7034"/>
              </a:avLst>
            </a:prstGeom>
            <a:gradFill flip="none" rotWithShape="1">
              <a:gsLst>
                <a:gs pos="0">
                  <a:srgbClr val="95B3F1"/>
                </a:gs>
                <a:gs pos="46000">
                  <a:srgbClr val="1C56CC"/>
                </a:gs>
                <a:gs pos="100000">
                  <a:srgbClr val="123A88"/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406400">
                <a:schemeClr val="accent6">
                  <a:lumMod val="40000"/>
                  <a:lumOff val="60000"/>
                </a:schemeClr>
              </a:inn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</p:grpSp>
      <p:grpSp>
        <p:nvGrpSpPr>
          <p:cNvPr id="9" name="Group 38"/>
          <p:cNvGrpSpPr/>
          <p:nvPr/>
        </p:nvGrpSpPr>
        <p:grpSpPr>
          <a:xfrm>
            <a:off x="609600" y="4171936"/>
            <a:ext cx="4343400" cy="1901952"/>
            <a:chOff x="327657" y="2130725"/>
            <a:chExt cx="2018658" cy="3856007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327657" y="2130725"/>
              <a:ext cx="2018658" cy="3856007"/>
            </a:xfrm>
            <a:prstGeom prst="roundRect">
              <a:avLst>
                <a:gd name="adj" fmla="val 7215"/>
              </a:avLst>
            </a:prstGeom>
            <a:gradFill flip="none" rotWithShape="1">
              <a:gsLst>
                <a:gs pos="0">
                  <a:schemeClr val="tx1"/>
                </a:gs>
                <a:gs pos="38000">
                  <a:schemeClr val="tx1">
                    <a:alpha val="0"/>
                  </a:schemeClr>
                </a:gs>
              </a:gsLst>
              <a:lin ang="5400000" scaled="1"/>
              <a:tileRect/>
            </a:gradFill>
            <a:ln w="19050" cap="flat" cmpd="sng" algn="ctr">
              <a:solidFill>
                <a:srgbClr val="FFFFFF">
                  <a:alpha val="23922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346701" y="2277500"/>
              <a:ext cx="1980570" cy="3571853"/>
            </a:xfrm>
            <a:prstGeom prst="roundRect">
              <a:avLst>
                <a:gd name="adj" fmla="val 7034"/>
              </a:avLst>
            </a:prstGeom>
            <a:gradFill flip="none" rotWithShape="1">
              <a:gsLst>
                <a:gs pos="0">
                  <a:srgbClr val="95B3F1"/>
                </a:gs>
                <a:gs pos="46000">
                  <a:srgbClr val="1C56CC"/>
                </a:gs>
                <a:gs pos="100000">
                  <a:srgbClr val="123A88"/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406400">
                <a:schemeClr val="accent6">
                  <a:lumMod val="40000"/>
                  <a:lumOff val="60000"/>
                </a:schemeClr>
              </a:inn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</p:grpSp>
      <p:grpSp>
        <p:nvGrpSpPr>
          <p:cNvPr id="12" name="Group 38"/>
          <p:cNvGrpSpPr/>
          <p:nvPr/>
        </p:nvGrpSpPr>
        <p:grpSpPr>
          <a:xfrm>
            <a:off x="533400" y="1428736"/>
            <a:ext cx="8281416" cy="2514600"/>
            <a:chOff x="327657" y="2130725"/>
            <a:chExt cx="2018658" cy="3856007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327657" y="2130725"/>
              <a:ext cx="2018658" cy="3856007"/>
            </a:xfrm>
            <a:prstGeom prst="roundRect">
              <a:avLst>
                <a:gd name="adj" fmla="val 7215"/>
              </a:avLst>
            </a:prstGeom>
            <a:gradFill flip="none" rotWithShape="1">
              <a:gsLst>
                <a:gs pos="0">
                  <a:schemeClr val="tx1"/>
                </a:gs>
                <a:gs pos="38000">
                  <a:schemeClr val="tx1">
                    <a:alpha val="0"/>
                  </a:schemeClr>
                </a:gs>
              </a:gsLst>
              <a:lin ang="5400000" scaled="1"/>
              <a:tileRect/>
            </a:gradFill>
            <a:ln w="19050" cap="flat" cmpd="sng" algn="ctr">
              <a:solidFill>
                <a:srgbClr val="FFFFFF">
                  <a:alpha val="23922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346701" y="2277500"/>
              <a:ext cx="1980570" cy="3571854"/>
            </a:xfrm>
            <a:prstGeom prst="roundRect">
              <a:avLst>
                <a:gd name="adj" fmla="val 7034"/>
              </a:avLst>
            </a:prstGeom>
            <a:gradFill flip="none" rotWithShape="1">
              <a:gsLst>
                <a:gs pos="0">
                  <a:srgbClr val="95B3F1"/>
                </a:gs>
                <a:gs pos="46000">
                  <a:srgbClr val="1C56CC"/>
                </a:gs>
                <a:gs pos="100000">
                  <a:srgbClr val="123A88"/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406400">
                <a:schemeClr val="accent6">
                  <a:lumMod val="40000"/>
                  <a:lumOff val="60000"/>
                </a:schemeClr>
              </a:inn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 bwMode="auto">
          <a:xfrm rot="5400000" flipH="1" flipV="1">
            <a:off x="2187522" y="4133836"/>
            <a:ext cx="1753394" cy="794"/>
          </a:xfrm>
          <a:prstGeom prst="line">
            <a:avLst/>
          </a:prstGeom>
          <a:gradFill rotWithShape="0">
            <a:gsLst>
              <a:gs pos="0">
                <a:schemeClr val="accent2">
                  <a:gamma/>
                  <a:shade val="57255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254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 rot="16200000">
            <a:off x="238102" y="4772034"/>
            <a:ext cx="1752600" cy="70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6197" tIns="38098" rIns="76197" bIns="38098">
            <a:spAutoFit/>
          </a:bodyPr>
          <a:lstStyle/>
          <a:p>
            <a:pPr marL="169863" algn="ctr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75000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Branch Office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 rot="16200000">
            <a:off x="44555" y="2564404"/>
            <a:ext cx="1844025" cy="39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6197" tIns="38098" rIns="76197" bIns="38098">
            <a:spAutoFit/>
          </a:bodyPr>
          <a:lstStyle/>
          <a:p>
            <a:pPr marL="169863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75000"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Center</a:t>
            </a:r>
          </a:p>
        </p:txBody>
      </p:sp>
      <p:pic>
        <p:nvPicPr>
          <p:cNvPr id="18" name="Picture 35" descr="ethernet_cen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06220" y="3482961"/>
            <a:ext cx="9398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" descr="C:\Program Files\Microsoft Resource DVD Artwork\DVD_ART\Artwork_Imagery\Shapes and Graphics\circular shapes\3d Disc shapes\green disc L.png"/>
          <p:cNvPicPr>
            <a:picLocks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447800" y="5010136"/>
            <a:ext cx="3273552" cy="947928"/>
          </a:xfrm>
          <a:prstGeom prst="rect">
            <a:avLst/>
          </a:prstGeom>
          <a:noFill/>
        </p:spPr>
      </p:pic>
      <p:pic>
        <p:nvPicPr>
          <p:cNvPr id="20" name="Picture 19" descr="p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48536" y="5010136"/>
            <a:ext cx="640080" cy="64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p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616816" y="5013183"/>
            <a:ext cx="64008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5" descr="ethernet_cen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1933" y="4473561"/>
            <a:ext cx="9398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 descr="C:\Program Files\Microsoft Resource DVD Artwork\DVD_ART\Artwork_Imagery\HARDWARE_IMAGERY\Illustration - Misc Hardware\XML Icons\Internet cloud web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01041" y="3790936"/>
            <a:ext cx="1349375" cy="581628"/>
          </a:xfrm>
          <a:prstGeom prst="rect">
            <a:avLst/>
          </a:prstGeom>
          <a:noFill/>
        </p:spPr>
      </p:pic>
      <p:pic>
        <p:nvPicPr>
          <p:cNvPr id="24" name="Picture 3" descr="C:\Program Files\Microsoft Resource DVD Artwork\DVD_ART\Artwork_Imagery\HARDWARE_IMAGERY\Illustration - Misc Hardware\XML Icons\Server SQL databas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21816" y="4781536"/>
            <a:ext cx="463336" cy="685800"/>
          </a:xfrm>
          <a:prstGeom prst="rect">
            <a:avLst/>
          </a:prstGeom>
          <a:noFill/>
        </p:spPr>
      </p:pic>
      <p:grpSp>
        <p:nvGrpSpPr>
          <p:cNvPr id="25" name="Group 59"/>
          <p:cNvGrpSpPr/>
          <p:nvPr/>
        </p:nvGrpSpPr>
        <p:grpSpPr>
          <a:xfrm>
            <a:off x="2187916" y="4781536"/>
            <a:ext cx="457200" cy="685800"/>
            <a:chOff x="7315200" y="1295400"/>
            <a:chExt cx="1143000" cy="1793875"/>
          </a:xfrm>
        </p:grpSpPr>
        <p:pic>
          <p:nvPicPr>
            <p:cNvPr id="26" name="Rectangle 30414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315200" y="1295400"/>
              <a:ext cx="1143000" cy="168433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  <p:pic>
          <p:nvPicPr>
            <p:cNvPr id="27" name="Rectangle 30417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875588" y="2324100"/>
              <a:ext cx="571500" cy="76517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 rot="16200000">
            <a:off x="4485494" y="5018280"/>
            <a:ext cx="1752600" cy="36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6197" tIns="38098" rIns="76197" bIns="38098">
            <a:spAutoFit/>
          </a:bodyPr>
          <a:lstStyle/>
          <a:p>
            <a:pPr marL="169863" algn="ctr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75000"/>
            </a:pP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&amp; Dev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10" descr="C:\Program Files\Microsoft Resource DVD Artwork\DVD_ART\Artwork_Imagery\Shapes and Graphics\circular shapes\3d Disc shapes\green disc L.png"/>
          <p:cNvPicPr>
            <a:picLocks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715000" y="4824208"/>
            <a:ext cx="2590800" cy="1252728"/>
          </a:xfrm>
          <a:prstGeom prst="rect">
            <a:avLst/>
          </a:prstGeom>
          <a:noFill/>
        </p:spPr>
      </p:pic>
      <p:grpSp>
        <p:nvGrpSpPr>
          <p:cNvPr id="30" name="Group 62"/>
          <p:cNvGrpSpPr/>
          <p:nvPr/>
        </p:nvGrpSpPr>
        <p:grpSpPr>
          <a:xfrm>
            <a:off x="2846854" y="4705336"/>
            <a:ext cx="533400" cy="685800"/>
            <a:chOff x="1752600" y="2819400"/>
            <a:chExt cx="520664" cy="704702"/>
          </a:xfrm>
        </p:grpSpPr>
        <p:pic>
          <p:nvPicPr>
            <p:cNvPr id="31" name="Picture 77" descr="Server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752600" y="2819400"/>
              <a:ext cx="451532" cy="667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11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59429" y="3265716"/>
              <a:ext cx="313835" cy="258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3" name="Picture 32" descr="p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705600" y="5086336"/>
            <a:ext cx="64008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" name="Group 59"/>
          <p:cNvGrpSpPr/>
          <p:nvPr/>
        </p:nvGrpSpPr>
        <p:grpSpPr>
          <a:xfrm>
            <a:off x="7276700" y="4552936"/>
            <a:ext cx="448056" cy="667512"/>
            <a:chOff x="7315200" y="1295400"/>
            <a:chExt cx="1143000" cy="1793875"/>
          </a:xfrm>
        </p:grpSpPr>
        <p:pic>
          <p:nvPicPr>
            <p:cNvPr id="35" name="Rectangle 30414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315200" y="1295400"/>
              <a:ext cx="1143000" cy="168433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  <p:pic>
          <p:nvPicPr>
            <p:cNvPr id="36" name="Rectangle 30417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875588" y="2324100"/>
              <a:ext cx="571500" cy="76517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</p:grpSp>
      <p:pic>
        <p:nvPicPr>
          <p:cNvPr id="37" name="Picture 3" descr="C:\Program Files\Microsoft Resource DVD Artwork\DVD_ART\Artwork_Imagery\HARDWARE_IMAGERY\Illustration - Misc Hardware\XML Icons\Server SQL databas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7400" y="4705336"/>
            <a:ext cx="450981" cy="667512"/>
          </a:xfrm>
          <a:prstGeom prst="rect">
            <a:avLst/>
          </a:prstGeom>
          <a:noFill/>
        </p:spPr>
      </p:pic>
      <p:pic>
        <p:nvPicPr>
          <p:cNvPr id="38" name="Picture 2" descr="C:\Program Files\Microsoft Resource DVD Artwork\DVD_ART\Artwork_Imagery\HARDWARE_IMAGERY\Illustration - Misc Hardware\XML Icons\Server Exchange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38750" y="4476736"/>
            <a:ext cx="418877" cy="668421"/>
          </a:xfrm>
          <a:prstGeom prst="rect">
            <a:avLst/>
          </a:prstGeom>
          <a:noFill/>
        </p:spPr>
      </p:pic>
      <p:grpSp>
        <p:nvGrpSpPr>
          <p:cNvPr id="39" name="Group 62"/>
          <p:cNvGrpSpPr/>
          <p:nvPr/>
        </p:nvGrpSpPr>
        <p:grpSpPr>
          <a:xfrm>
            <a:off x="7696200" y="4781536"/>
            <a:ext cx="520664" cy="704702"/>
            <a:chOff x="1752600" y="2819400"/>
            <a:chExt cx="520664" cy="704702"/>
          </a:xfrm>
        </p:grpSpPr>
        <p:pic>
          <p:nvPicPr>
            <p:cNvPr id="40" name="Picture 77" descr="Server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752600" y="2819400"/>
              <a:ext cx="451532" cy="667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11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59429" y="3265716"/>
              <a:ext cx="313835" cy="258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42" name="Straight Connector 41"/>
          <p:cNvCxnSpPr/>
          <p:nvPr/>
        </p:nvCxnSpPr>
        <p:spPr bwMode="auto">
          <a:xfrm rot="5400000" flipH="1" flipV="1">
            <a:off x="5639197" y="4104164"/>
            <a:ext cx="1828800" cy="794"/>
          </a:xfrm>
          <a:prstGeom prst="line">
            <a:avLst/>
          </a:prstGeom>
          <a:gradFill rotWithShape="0">
            <a:gsLst>
              <a:gs pos="0">
                <a:schemeClr val="accent2">
                  <a:gamma/>
                  <a:shade val="57255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254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3" name="Picture 10" descr="C:\Program Files\Microsoft Resource DVD Artwork\DVD_ART\Artwork_Imagery\Shapes and Graphics\circular shapes\3d Disc shapes\green disc L.png"/>
          <p:cNvPicPr>
            <a:picLocks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143000" y="2233408"/>
            <a:ext cx="7315200" cy="132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 descr="C:\Program Files\Microsoft Resource DVD Artwork\DVD_ART\Artwork_Imagery\HARDWARE_IMAGERY\Illustration - Misc Hardware\XML Icons\Server Content Managemen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24600" y="4476736"/>
            <a:ext cx="452136" cy="667512"/>
          </a:xfrm>
          <a:prstGeom prst="rect">
            <a:avLst/>
          </a:prstGeom>
          <a:noFill/>
        </p:spPr>
      </p:pic>
      <p:pic>
        <p:nvPicPr>
          <p:cNvPr id="45" name="Picture 3" descr="C:\Program Files\Microsoft Resource DVD Artwork\DVD_ART\Artwork_Imagery\HARDWARE_IMAGERY\Illustration - Misc Hardware\XML Icons\Server SQL databas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7400" y="2171834"/>
            <a:ext cx="450981" cy="667512"/>
          </a:xfrm>
          <a:prstGeom prst="rect">
            <a:avLst/>
          </a:prstGeom>
          <a:noFill/>
        </p:spPr>
      </p:pic>
      <p:pic>
        <p:nvPicPr>
          <p:cNvPr id="46" name="Picture 4" descr="C:\Program Files\Microsoft Resource DVD Artwork\DVD_ART\Artwork_Imagery\HARDWARE_IMAGERY\Illustration - Misc Hardware\XML Icons\Server Content Managemen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39264" y="2171834"/>
            <a:ext cx="452136" cy="667512"/>
          </a:xfrm>
          <a:prstGeom prst="rect">
            <a:avLst/>
          </a:prstGeom>
          <a:noFill/>
        </p:spPr>
      </p:pic>
      <p:grpSp>
        <p:nvGrpSpPr>
          <p:cNvPr id="47" name="Group 59"/>
          <p:cNvGrpSpPr/>
          <p:nvPr/>
        </p:nvGrpSpPr>
        <p:grpSpPr>
          <a:xfrm>
            <a:off x="4809744" y="2171834"/>
            <a:ext cx="448056" cy="667512"/>
            <a:chOff x="7315200" y="1295400"/>
            <a:chExt cx="1143000" cy="1793875"/>
          </a:xfrm>
        </p:grpSpPr>
        <p:pic>
          <p:nvPicPr>
            <p:cNvPr id="48" name="Rectangle 30414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315200" y="1295400"/>
              <a:ext cx="1143000" cy="168433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  <p:pic>
          <p:nvPicPr>
            <p:cNvPr id="49" name="Rectangle 30417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875588" y="2324100"/>
              <a:ext cx="571500" cy="76517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</p:grpSp>
      <p:pic>
        <p:nvPicPr>
          <p:cNvPr id="50" name="Picture 2" descr="C:\Program Files\Microsoft Resource DVD Artwork\DVD_ART\Artwork_Imagery\HARDWARE_IMAGERY\Illustration - Misc Hardware\XML Icons\Server Exchange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14948" y="2171834"/>
            <a:ext cx="418877" cy="668421"/>
          </a:xfrm>
          <a:prstGeom prst="rect">
            <a:avLst/>
          </a:prstGeom>
          <a:noFill/>
        </p:spPr>
      </p:pic>
      <p:grpSp>
        <p:nvGrpSpPr>
          <p:cNvPr id="51" name="Group 59"/>
          <p:cNvGrpSpPr/>
          <p:nvPr/>
        </p:nvGrpSpPr>
        <p:grpSpPr>
          <a:xfrm>
            <a:off x="4286450" y="2171834"/>
            <a:ext cx="448056" cy="667512"/>
            <a:chOff x="7315200" y="1295400"/>
            <a:chExt cx="1143000" cy="1793875"/>
          </a:xfrm>
        </p:grpSpPr>
        <p:pic>
          <p:nvPicPr>
            <p:cNvPr id="52" name="Rectangle 30414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315200" y="1295400"/>
              <a:ext cx="1143000" cy="168433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  <p:pic>
          <p:nvPicPr>
            <p:cNvPr id="53" name="Rectangle 30417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875588" y="2324100"/>
              <a:ext cx="571500" cy="76517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</p:grpSp>
      <p:pic>
        <p:nvPicPr>
          <p:cNvPr id="54" name="Picture 3" descr="C:\Program Files\Microsoft Resource DVD Artwork\DVD_ART\Artwork_Imagery\HARDWARE_IMAGERY\Illustration - Misc Hardware\XML Icons\Server SQL databas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0" y="2171834"/>
            <a:ext cx="450981" cy="667512"/>
          </a:xfrm>
          <a:prstGeom prst="rect">
            <a:avLst/>
          </a:prstGeom>
          <a:noFill/>
        </p:spPr>
      </p:pic>
      <p:grpSp>
        <p:nvGrpSpPr>
          <p:cNvPr id="55" name="Group 62"/>
          <p:cNvGrpSpPr/>
          <p:nvPr/>
        </p:nvGrpSpPr>
        <p:grpSpPr>
          <a:xfrm>
            <a:off x="3749057" y="2171834"/>
            <a:ext cx="520664" cy="704702"/>
            <a:chOff x="1752600" y="2819400"/>
            <a:chExt cx="520664" cy="704702"/>
          </a:xfrm>
        </p:grpSpPr>
        <p:pic>
          <p:nvPicPr>
            <p:cNvPr id="56" name="Picture 77" descr="Server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752600" y="2819400"/>
              <a:ext cx="451532" cy="667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11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59429" y="3265716"/>
              <a:ext cx="313835" cy="258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58" name="Picture 2" descr="C:\Program Files\Microsoft Resource DVD Artwork\DVD_ART\Artwork_Imagery\HARDWARE_IMAGERY\Illustration - Misc Hardware\XML Icons\Server Exchange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09800" y="2171834"/>
            <a:ext cx="418877" cy="668421"/>
          </a:xfrm>
          <a:prstGeom prst="rect">
            <a:avLst/>
          </a:prstGeom>
          <a:noFill/>
        </p:spPr>
      </p:pic>
      <p:grpSp>
        <p:nvGrpSpPr>
          <p:cNvPr id="59" name="Group 62"/>
          <p:cNvGrpSpPr/>
          <p:nvPr/>
        </p:nvGrpSpPr>
        <p:grpSpPr>
          <a:xfrm>
            <a:off x="3200400" y="2171834"/>
            <a:ext cx="520664" cy="704702"/>
            <a:chOff x="1752600" y="2819400"/>
            <a:chExt cx="520664" cy="704702"/>
          </a:xfrm>
        </p:grpSpPr>
        <p:pic>
          <p:nvPicPr>
            <p:cNvPr id="60" name="Picture 77" descr="Server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752600" y="2819400"/>
              <a:ext cx="451532" cy="667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11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59429" y="3265716"/>
              <a:ext cx="313835" cy="258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2" name="Picture 4" descr="C:\Program Files\Microsoft Resource DVD Artwork\DVD_ART\Artwork_Imagery\HARDWARE_IMAGERY\Illustration - Misc Hardware\XML Icons\Server Content Managemen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94581" y="2171834"/>
            <a:ext cx="452136" cy="6675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500"/>
                            </p:stCondLst>
                            <p:childTnLst>
                              <p:par>
                                <p:cTn id="1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000"/>
                            </p:stCondLst>
                            <p:childTnLst>
                              <p:par>
                                <p:cTn id="1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7500"/>
                            </p:stCondLst>
                            <p:childTnLst>
                              <p:par>
                                <p:cTn id="1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8500"/>
                            </p:stCondLst>
                            <p:childTnLst>
                              <p:par>
                                <p:cTn id="1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9000"/>
                            </p:stCondLst>
                            <p:childTnLst>
                              <p:par>
                                <p:cTn id="1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Microsoft logo and tagline"/>
          <p:cNvPicPr>
            <a:picLocks noChangeAspect="1" noChangeArrowheads="1"/>
          </p:cNvPicPr>
          <p:nvPr/>
        </p:nvPicPr>
        <p:blipFill>
          <a:blip r:embed="rId3">
            <a:lum bright="50000"/>
          </a:blip>
          <a:srcRect/>
          <a:stretch>
            <a:fillRect/>
          </a:stretch>
        </p:blipFill>
        <p:spPr bwMode="black">
          <a:xfrm>
            <a:off x="6715140" y="6215082"/>
            <a:ext cx="2212970" cy="477645"/>
          </a:xfrm>
          <a:prstGeom prst="rect">
            <a:avLst/>
          </a:prstGeom>
          <a:noFill/>
          <a:effectLst/>
        </p:spPr>
      </p:pic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-33338" y="0"/>
            <a:ext cx="91773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chilly" dir="t"/>
            </a:scene3d>
            <a:sp3d extrusionH="31750" prstMaterial="dkEdge">
              <a:bevelT w="38100" h="38100"/>
            </a:sp3d>
          </a:bodyPr>
          <a:lstStyle/>
          <a:p>
            <a:pPr lvl="1">
              <a:spcBef>
                <a:spcPct val="0"/>
              </a:spcBef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Server Virtualization Scenarios</a:t>
            </a:r>
          </a:p>
        </p:txBody>
      </p:sp>
      <p:grpSp>
        <p:nvGrpSpPr>
          <p:cNvPr id="63" name="Group 38"/>
          <p:cNvGrpSpPr/>
          <p:nvPr/>
        </p:nvGrpSpPr>
        <p:grpSpPr>
          <a:xfrm>
            <a:off x="5077968" y="4174984"/>
            <a:ext cx="3657600" cy="1901952"/>
            <a:chOff x="327657" y="2130725"/>
            <a:chExt cx="2018658" cy="3856007"/>
          </a:xfrm>
        </p:grpSpPr>
        <p:sp>
          <p:nvSpPr>
            <p:cNvPr id="64" name="Rounded Rectangle 63"/>
            <p:cNvSpPr/>
            <p:nvPr/>
          </p:nvSpPr>
          <p:spPr bwMode="auto">
            <a:xfrm>
              <a:off x="327657" y="2130725"/>
              <a:ext cx="2018658" cy="3856007"/>
            </a:xfrm>
            <a:prstGeom prst="roundRect">
              <a:avLst>
                <a:gd name="adj" fmla="val 7215"/>
              </a:avLst>
            </a:prstGeom>
            <a:gradFill flip="none" rotWithShape="1">
              <a:gsLst>
                <a:gs pos="0">
                  <a:schemeClr val="tx1"/>
                </a:gs>
                <a:gs pos="38000">
                  <a:schemeClr val="tx1">
                    <a:alpha val="0"/>
                  </a:schemeClr>
                </a:gs>
              </a:gsLst>
              <a:lin ang="5400000" scaled="1"/>
              <a:tileRect/>
            </a:gradFill>
            <a:ln w="19050" cap="flat" cmpd="sng" algn="ctr">
              <a:solidFill>
                <a:srgbClr val="FFFFFF">
                  <a:alpha val="23922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65" name="Rounded Rectangle 64"/>
            <p:cNvSpPr/>
            <p:nvPr/>
          </p:nvSpPr>
          <p:spPr bwMode="auto">
            <a:xfrm>
              <a:off x="346701" y="2277500"/>
              <a:ext cx="1980570" cy="3571853"/>
            </a:xfrm>
            <a:prstGeom prst="roundRect">
              <a:avLst>
                <a:gd name="adj" fmla="val 7034"/>
              </a:avLst>
            </a:prstGeom>
            <a:gradFill flip="none" rotWithShape="1">
              <a:gsLst>
                <a:gs pos="0">
                  <a:srgbClr val="95B3F1"/>
                </a:gs>
                <a:gs pos="46000">
                  <a:srgbClr val="1C56CC"/>
                </a:gs>
                <a:gs pos="100000">
                  <a:srgbClr val="123A88"/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406400">
                <a:schemeClr val="accent6">
                  <a:lumMod val="40000"/>
                  <a:lumOff val="60000"/>
                </a:schemeClr>
              </a:inn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Segoe" pitchFamily="34" charset="0"/>
              </a:endParaRPr>
            </a:p>
          </p:txBody>
        </p:sp>
      </p:grpSp>
      <p:grpSp>
        <p:nvGrpSpPr>
          <p:cNvPr id="66" name="Group 38"/>
          <p:cNvGrpSpPr/>
          <p:nvPr/>
        </p:nvGrpSpPr>
        <p:grpSpPr>
          <a:xfrm>
            <a:off x="609600" y="4171936"/>
            <a:ext cx="4343400" cy="1901952"/>
            <a:chOff x="327657" y="2130725"/>
            <a:chExt cx="2018658" cy="3856007"/>
          </a:xfrm>
        </p:grpSpPr>
        <p:sp>
          <p:nvSpPr>
            <p:cNvPr id="67" name="Rounded Rectangle 66"/>
            <p:cNvSpPr/>
            <p:nvPr/>
          </p:nvSpPr>
          <p:spPr bwMode="auto">
            <a:xfrm>
              <a:off x="327657" y="2130725"/>
              <a:ext cx="2018658" cy="3856007"/>
            </a:xfrm>
            <a:prstGeom prst="roundRect">
              <a:avLst>
                <a:gd name="adj" fmla="val 7215"/>
              </a:avLst>
            </a:prstGeom>
            <a:gradFill flip="none" rotWithShape="1">
              <a:gsLst>
                <a:gs pos="0">
                  <a:schemeClr val="tx1"/>
                </a:gs>
                <a:gs pos="38000">
                  <a:schemeClr val="tx1">
                    <a:alpha val="0"/>
                  </a:schemeClr>
                </a:gs>
              </a:gsLst>
              <a:lin ang="5400000" scaled="1"/>
              <a:tileRect/>
            </a:gradFill>
            <a:ln w="19050" cap="flat" cmpd="sng" algn="ctr">
              <a:solidFill>
                <a:srgbClr val="FFFFFF">
                  <a:alpha val="23922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68" name="Rounded Rectangle 67"/>
            <p:cNvSpPr/>
            <p:nvPr/>
          </p:nvSpPr>
          <p:spPr bwMode="auto">
            <a:xfrm>
              <a:off x="346701" y="2277500"/>
              <a:ext cx="1980570" cy="3571853"/>
            </a:xfrm>
            <a:prstGeom prst="roundRect">
              <a:avLst>
                <a:gd name="adj" fmla="val 7034"/>
              </a:avLst>
            </a:prstGeom>
            <a:gradFill flip="none" rotWithShape="1">
              <a:gsLst>
                <a:gs pos="0">
                  <a:srgbClr val="95B3F1"/>
                </a:gs>
                <a:gs pos="46000">
                  <a:srgbClr val="1C56CC"/>
                </a:gs>
                <a:gs pos="100000">
                  <a:srgbClr val="123A88"/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406400">
                <a:schemeClr val="accent6">
                  <a:lumMod val="40000"/>
                  <a:lumOff val="60000"/>
                </a:schemeClr>
              </a:inn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</p:grpSp>
      <p:grpSp>
        <p:nvGrpSpPr>
          <p:cNvPr id="69" name="Group 38"/>
          <p:cNvGrpSpPr/>
          <p:nvPr/>
        </p:nvGrpSpPr>
        <p:grpSpPr>
          <a:xfrm>
            <a:off x="533400" y="1428736"/>
            <a:ext cx="8281416" cy="2514600"/>
            <a:chOff x="327657" y="2130725"/>
            <a:chExt cx="2018658" cy="3856007"/>
          </a:xfrm>
        </p:grpSpPr>
        <p:sp>
          <p:nvSpPr>
            <p:cNvPr id="70" name="Rounded Rectangle 69"/>
            <p:cNvSpPr/>
            <p:nvPr/>
          </p:nvSpPr>
          <p:spPr bwMode="auto">
            <a:xfrm>
              <a:off x="327657" y="2130725"/>
              <a:ext cx="2018658" cy="3856007"/>
            </a:xfrm>
            <a:prstGeom prst="roundRect">
              <a:avLst>
                <a:gd name="adj" fmla="val 7215"/>
              </a:avLst>
            </a:prstGeom>
            <a:gradFill flip="none" rotWithShape="1">
              <a:gsLst>
                <a:gs pos="0">
                  <a:schemeClr val="tx1"/>
                </a:gs>
                <a:gs pos="38000">
                  <a:schemeClr val="tx1">
                    <a:alpha val="0"/>
                  </a:schemeClr>
                </a:gs>
              </a:gsLst>
              <a:lin ang="5400000" scaled="1"/>
              <a:tileRect/>
            </a:gradFill>
            <a:ln w="19050" cap="flat" cmpd="sng" algn="ctr">
              <a:solidFill>
                <a:srgbClr val="FFFFFF">
                  <a:alpha val="23922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71" name="Rounded Rectangle 70"/>
            <p:cNvSpPr/>
            <p:nvPr/>
          </p:nvSpPr>
          <p:spPr bwMode="auto">
            <a:xfrm>
              <a:off x="346701" y="2277500"/>
              <a:ext cx="1980570" cy="3571854"/>
            </a:xfrm>
            <a:prstGeom prst="roundRect">
              <a:avLst>
                <a:gd name="adj" fmla="val 7034"/>
              </a:avLst>
            </a:prstGeom>
            <a:gradFill flip="none" rotWithShape="1">
              <a:gsLst>
                <a:gs pos="0">
                  <a:srgbClr val="95B3F1"/>
                </a:gs>
                <a:gs pos="46000">
                  <a:srgbClr val="1C56CC"/>
                </a:gs>
                <a:gs pos="100000">
                  <a:srgbClr val="123A88"/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406400">
                <a:schemeClr val="accent6">
                  <a:lumMod val="40000"/>
                  <a:lumOff val="60000"/>
                </a:schemeClr>
              </a:inn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</p:grpSp>
      <p:cxnSp>
        <p:nvCxnSpPr>
          <p:cNvPr id="72" name="Straight Connector 71"/>
          <p:cNvCxnSpPr/>
          <p:nvPr/>
        </p:nvCxnSpPr>
        <p:spPr bwMode="auto">
          <a:xfrm rot="5400000" flipH="1" flipV="1">
            <a:off x="2187522" y="4133836"/>
            <a:ext cx="1753394" cy="794"/>
          </a:xfrm>
          <a:prstGeom prst="line">
            <a:avLst/>
          </a:prstGeom>
          <a:gradFill rotWithShape="0">
            <a:gsLst>
              <a:gs pos="0">
                <a:schemeClr val="accent2">
                  <a:gamma/>
                  <a:shade val="57255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254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3" name="TextBox 72"/>
          <p:cNvSpPr txBox="1">
            <a:spLocks noChangeArrowheads="1"/>
          </p:cNvSpPr>
          <p:nvPr/>
        </p:nvSpPr>
        <p:spPr bwMode="auto">
          <a:xfrm rot="16200000">
            <a:off x="238102" y="4772034"/>
            <a:ext cx="1752600" cy="70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6197" tIns="38098" rIns="76197" bIns="38098">
            <a:spAutoFit/>
          </a:bodyPr>
          <a:lstStyle/>
          <a:p>
            <a:pPr marL="169863" algn="ctr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75000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Branch Office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 rot="16200000">
            <a:off x="44555" y="2564404"/>
            <a:ext cx="1844025" cy="39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6197" tIns="38098" rIns="76197" bIns="38098">
            <a:spAutoFit/>
          </a:bodyPr>
          <a:lstStyle/>
          <a:p>
            <a:pPr marL="169863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75000"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Center</a:t>
            </a:r>
          </a:p>
        </p:txBody>
      </p:sp>
      <p:pic>
        <p:nvPicPr>
          <p:cNvPr id="75" name="Picture 10" descr="C:\Program Files\Microsoft Resource DVD Artwork\DVD_ART\Artwork_Imagery\Shapes and Graphics\circular shapes\3d Disc shapes\green disc L.png"/>
          <p:cNvPicPr>
            <a:picLocks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143000" y="2233408"/>
            <a:ext cx="7315200" cy="132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35" descr="ethernet_cent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06220" y="3482961"/>
            <a:ext cx="9398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10" descr="C:\Program Files\Microsoft Resource DVD Artwork\DVD_ART\Artwork_Imagery\Shapes and Graphics\circular shapes\3d Disc shapes\green disc L.png"/>
          <p:cNvPicPr>
            <a:picLocks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447800" y="5010136"/>
            <a:ext cx="3273552" cy="947928"/>
          </a:xfrm>
          <a:prstGeom prst="rect">
            <a:avLst/>
          </a:prstGeom>
          <a:noFill/>
        </p:spPr>
      </p:pic>
      <p:pic>
        <p:nvPicPr>
          <p:cNvPr id="78" name="Picture 77" descr="p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48536" y="5010136"/>
            <a:ext cx="640080" cy="64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78" descr="p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616816" y="5013183"/>
            <a:ext cx="64008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35" descr="ethernet_cent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1933" y="4473561"/>
            <a:ext cx="9398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5" descr="C:\Program Files\Microsoft Resource DVD Artwork\DVD_ART\Artwork_Imagery\HARDWARE_IMAGERY\Illustration - Misc Hardware\XML Icons\Internet cloud web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01041" y="3790936"/>
            <a:ext cx="1349375" cy="581628"/>
          </a:xfrm>
          <a:prstGeom prst="rect">
            <a:avLst/>
          </a:prstGeom>
          <a:noFill/>
        </p:spPr>
      </p:pic>
      <p:pic>
        <p:nvPicPr>
          <p:cNvPr id="82" name="Picture 3" descr="C:\Program Files\Microsoft Resource DVD Artwork\DVD_ART\Artwork_Imagery\HARDWARE_IMAGERY\Illustration - Misc Hardware\XML Icons\Server SQL databas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21816" y="4781536"/>
            <a:ext cx="463336" cy="685800"/>
          </a:xfrm>
          <a:prstGeom prst="rect">
            <a:avLst/>
          </a:prstGeom>
          <a:noFill/>
        </p:spPr>
      </p:pic>
      <p:grpSp>
        <p:nvGrpSpPr>
          <p:cNvPr id="83" name="Group 59"/>
          <p:cNvGrpSpPr/>
          <p:nvPr/>
        </p:nvGrpSpPr>
        <p:grpSpPr>
          <a:xfrm>
            <a:off x="2187916" y="4781536"/>
            <a:ext cx="457200" cy="685800"/>
            <a:chOff x="7315200" y="1295400"/>
            <a:chExt cx="1143000" cy="1793875"/>
          </a:xfrm>
        </p:grpSpPr>
        <p:pic>
          <p:nvPicPr>
            <p:cNvPr id="84" name="Rectangle 30414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315200" y="1295400"/>
              <a:ext cx="1143000" cy="168433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  <p:pic>
          <p:nvPicPr>
            <p:cNvPr id="85" name="Rectangle 30417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875588" y="2324100"/>
              <a:ext cx="571500" cy="76517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</p:grpSp>
      <p:grpSp>
        <p:nvGrpSpPr>
          <p:cNvPr id="86" name="Group 62"/>
          <p:cNvGrpSpPr/>
          <p:nvPr/>
        </p:nvGrpSpPr>
        <p:grpSpPr>
          <a:xfrm>
            <a:off x="2846854" y="4705336"/>
            <a:ext cx="533400" cy="685800"/>
            <a:chOff x="1752600" y="2819400"/>
            <a:chExt cx="520664" cy="704702"/>
          </a:xfrm>
        </p:grpSpPr>
        <p:pic>
          <p:nvPicPr>
            <p:cNvPr id="87" name="Picture 77" descr="Server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752600" y="2819400"/>
              <a:ext cx="451532" cy="667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" name="Picture 11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59429" y="3265716"/>
              <a:ext cx="313835" cy="258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89" name="Group 62"/>
          <p:cNvGrpSpPr/>
          <p:nvPr/>
        </p:nvGrpSpPr>
        <p:grpSpPr>
          <a:xfrm>
            <a:off x="2725097" y="4705336"/>
            <a:ext cx="685800" cy="914400"/>
            <a:chOff x="1752600" y="2819400"/>
            <a:chExt cx="520664" cy="704702"/>
          </a:xfrm>
        </p:grpSpPr>
        <p:pic>
          <p:nvPicPr>
            <p:cNvPr id="90" name="Picture 77" descr="Server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752600" y="2819400"/>
              <a:ext cx="451532" cy="667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" name="Picture 11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59429" y="3265716"/>
              <a:ext cx="313835" cy="258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92" name="Picture 3" descr="C:\Program Files\Microsoft Resource DVD Artwork\DVD_ART\Artwork_Imagery\HARDWARE_IMAGERY\Illustration - Misc Hardware\XML Icons\Server SQL database.png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rgbClr val="FFCC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971800" y="4933936"/>
            <a:ext cx="308892" cy="457200"/>
          </a:xfrm>
          <a:prstGeom prst="rect">
            <a:avLst/>
          </a:prstGeom>
          <a:noFill/>
        </p:spPr>
      </p:pic>
      <p:grpSp>
        <p:nvGrpSpPr>
          <p:cNvPr id="93" name="Group 59"/>
          <p:cNvGrpSpPr/>
          <p:nvPr/>
        </p:nvGrpSpPr>
        <p:grpSpPr>
          <a:xfrm>
            <a:off x="3223264" y="5038714"/>
            <a:ext cx="320040" cy="457200"/>
            <a:chOff x="7315200" y="1295400"/>
            <a:chExt cx="1143000" cy="1793875"/>
          </a:xfrm>
        </p:grpSpPr>
        <p:pic>
          <p:nvPicPr>
            <p:cNvPr id="94" name="Rectangle 304148"/>
            <p:cNvPicPr>
              <a:picLocks noChangeAspect="1" noChangeArrowheads="1"/>
            </p:cNvPicPr>
            <p:nvPr/>
          </p:nvPicPr>
          <p:blipFill>
            <a:blip r:embed="rId15" cstate="print">
              <a:duotone>
                <a:prstClr val="black"/>
                <a:srgbClr val="FFCC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7315200" y="1295400"/>
              <a:ext cx="1143000" cy="168433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  <p:pic>
          <p:nvPicPr>
            <p:cNvPr id="95" name="Rectangle 304170"/>
            <p:cNvPicPr>
              <a:picLocks noChangeAspect="1" noChangeArrowheads="1"/>
            </p:cNvPicPr>
            <p:nvPr/>
          </p:nvPicPr>
          <p:blipFill>
            <a:blip r:embed="rId16" cstate="print">
              <a:duotone>
                <a:prstClr val="black"/>
                <a:srgbClr val="FFCC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7875588" y="2324100"/>
              <a:ext cx="571500" cy="76517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</p:grpSp>
      <p:grpSp>
        <p:nvGrpSpPr>
          <p:cNvPr id="96" name="Group 59"/>
          <p:cNvGrpSpPr/>
          <p:nvPr/>
        </p:nvGrpSpPr>
        <p:grpSpPr>
          <a:xfrm>
            <a:off x="4286450" y="2171834"/>
            <a:ext cx="448056" cy="667512"/>
            <a:chOff x="7315200" y="1295400"/>
            <a:chExt cx="1143000" cy="1793875"/>
          </a:xfrm>
        </p:grpSpPr>
        <p:pic>
          <p:nvPicPr>
            <p:cNvPr id="97" name="Rectangle 30414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315200" y="1295400"/>
              <a:ext cx="1143000" cy="168433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  <p:pic>
          <p:nvPicPr>
            <p:cNvPr id="98" name="Rectangle 30417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875588" y="2324100"/>
              <a:ext cx="571500" cy="76517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</p:grpSp>
      <p:pic>
        <p:nvPicPr>
          <p:cNvPr id="99" name="Picture 3" descr="C:\Program Files\Microsoft Resource DVD Artwork\DVD_ART\Artwork_Imagery\HARDWARE_IMAGERY\Illustration - Misc Hardware\XML Icons\Server SQL databas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0" y="2171834"/>
            <a:ext cx="450981" cy="667512"/>
          </a:xfrm>
          <a:prstGeom prst="rect">
            <a:avLst/>
          </a:prstGeom>
          <a:noFill/>
        </p:spPr>
      </p:pic>
      <p:pic>
        <p:nvPicPr>
          <p:cNvPr id="100" name="Picture 2" descr="C:\Program Files\Microsoft Resource DVD Artwork\DVD_ART\Artwork_Imagery\HARDWARE_IMAGERY\Illustration - Misc Hardware\XML Icons\Server Exchange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09800" y="2171834"/>
            <a:ext cx="418877" cy="668421"/>
          </a:xfrm>
          <a:prstGeom prst="rect">
            <a:avLst/>
          </a:prstGeom>
          <a:noFill/>
        </p:spPr>
      </p:pic>
      <p:grpSp>
        <p:nvGrpSpPr>
          <p:cNvPr id="101" name="Group 62"/>
          <p:cNvGrpSpPr/>
          <p:nvPr/>
        </p:nvGrpSpPr>
        <p:grpSpPr>
          <a:xfrm>
            <a:off x="3200400" y="2171834"/>
            <a:ext cx="520664" cy="704702"/>
            <a:chOff x="1752600" y="2819400"/>
            <a:chExt cx="520664" cy="704702"/>
          </a:xfrm>
        </p:grpSpPr>
        <p:pic>
          <p:nvPicPr>
            <p:cNvPr id="102" name="Picture 77" descr="Server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752600" y="2819400"/>
              <a:ext cx="451532" cy="667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" name="Picture 11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59429" y="3265716"/>
              <a:ext cx="313835" cy="258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4" name="Picture 4" descr="C:\Program Files\Microsoft Resource DVD Artwork\DVD_ART\Artwork_Imagery\HARDWARE_IMAGERY\Illustration - Misc Hardware\XML Icons\Server Content Management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394581" y="2171834"/>
            <a:ext cx="452136" cy="667512"/>
          </a:xfrm>
          <a:prstGeom prst="rect">
            <a:avLst/>
          </a:prstGeom>
          <a:noFill/>
        </p:spPr>
      </p:pic>
      <p:pic>
        <p:nvPicPr>
          <p:cNvPr id="105" name="Picture 3" descr="C:\Program Files\Microsoft Resource DVD Artwork\DVD_ART\Artwork_Imagery\HARDWARE_IMAGERY\Illustration - Misc Hardware\XML Icons\Server SQL databas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7400" y="2171834"/>
            <a:ext cx="450981" cy="667512"/>
          </a:xfrm>
          <a:prstGeom prst="rect">
            <a:avLst/>
          </a:prstGeom>
          <a:noFill/>
        </p:spPr>
      </p:pic>
      <p:pic>
        <p:nvPicPr>
          <p:cNvPr id="106" name="Picture 4" descr="C:\Program Files\Microsoft Resource DVD Artwork\DVD_ART\Artwork_Imagery\HARDWARE_IMAGERY\Illustration - Misc Hardware\XML Icons\Server Content Management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939264" y="2171834"/>
            <a:ext cx="452136" cy="667512"/>
          </a:xfrm>
          <a:prstGeom prst="rect">
            <a:avLst/>
          </a:prstGeom>
          <a:noFill/>
        </p:spPr>
      </p:pic>
      <p:grpSp>
        <p:nvGrpSpPr>
          <p:cNvPr id="107" name="Group 59"/>
          <p:cNvGrpSpPr/>
          <p:nvPr/>
        </p:nvGrpSpPr>
        <p:grpSpPr>
          <a:xfrm>
            <a:off x="4809744" y="2171834"/>
            <a:ext cx="448056" cy="667512"/>
            <a:chOff x="7315200" y="1295400"/>
            <a:chExt cx="1143000" cy="1793875"/>
          </a:xfrm>
        </p:grpSpPr>
        <p:pic>
          <p:nvPicPr>
            <p:cNvPr id="108" name="Rectangle 30414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315200" y="1295400"/>
              <a:ext cx="1143000" cy="168433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  <p:pic>
          <p:nvPicPr>
            <p:cNvPr id="109" name="Rectangle 30417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875588" y="2324100"/>
              <a:ext cx="571500" cy="76517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</p:grpSp>
      <p:pic>
        <p:nvPicPr>
          <p:cNvPr id="110" name="Picture 2" descr="C:\Program Files\Microsoft Resource DVD Artwork\DVD_ART\Artwork_Imagery\HARDWARE_IMAGERY\Illustration - Misc Hardware\XML Icons\Server Exchange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714948" y="2171834"/>
            <a:ext cx="418877" cy="668421"/>
          </a:xfrm>
          <a:prstGeom prst="rect">
            <a:avLst/>
          </a:prstGeom>
          <a:noFill/>
        </p:spPr>
      </p:pic>
      <p:grpSp>
        <p:nvGrpSpPr>
          <p:cNvPr id="111" name="Group 62"/>
          <p:cNvGrpSpPr/>
          <p:nvPr/>
        </p:nvGrpSpPr>
        <p:grpSpPr>
          <a:xfrm>
            <a:off x="3749057" y="2171834"/>
            <a:ext cx="520664" cy="704702"/>
            <a:chOff x="1752600" y="2819400"/>
            <a:chExt cx="520664" cy="704702"/>
          </a:xfrm>
        </p:grpSpPr>
        <p:pic>
          <p:nvPicPr>
            <p:cNvPr id="112" name="Picture 77" descr="Server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752600" y="2819400"/>
              <a:ext cx="451532" cy="667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" name="Picture 11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59429" y="3265716"/>
              <a:ext cx="313835" cy="258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4" name="Rectangle 113"/>
          <p:cNvSpPr/>
          <p:nvPr/>
        </p:nvSpPr>
        <p:spPr>
          <a:xfrm>
            <a:off x="5105400" y="4400536"/>
            <a:ext cx="3581400" cy="1403461"/>
          </a:xfrm>
          <a:prstGeom prst="rect">
            <a:avLst/>
          </a:prstGeom>
        </p:spPr>
        <p:txBody>
          <a:bodyPr wrap="square" lIns="36576" tIns="36576" rIns="36576" bIns="36576">
            <a:spAutoFit/>
          </a:bodyPr>
          <a:lstStyle/>
          <a:p>
            <a:pPr marL="282575" indent="-282575" defTabSz="1096963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0000"/>
              <a:buBlip>
                <a:blip r:embed="rId19"/>
              </a:buBlip>
              <a:defRPr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</a:rPr>
              <a:t>Consolidated Workloads</a:t>
            </a:r>
          </a:p>
          <a:p>
            <a:pPr marL="282575" indent="-282575" defTabSz="1096963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0000"/>
              <a:buBlip>
                <a:blip r:embed="rId19"/>
              </a:buBlip>
              <a:defRPr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</a:rPr>
              <a:t>Improved &amp; maximized hardware utilization</a:t>
            </a:r>
          </a:p>
          <a:p>
            <a:pPr marL="282575" indent="-282575" defTabSz="1096963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0000"/>
              <a:buBlip>
                <a:blip r:embed="rId19"/>
              </a:buBlip>
              <a:defRPr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</a:rPr>
              <a:t>Reduced Server Management</a:t>
            </a:r>
          </a:p>
          <a:p>
            <a:pPr marL="282575" indent="-282575" defTabSz="1096963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0000"/>
              <a:buBlip>
                <a:blip r:embed="rId19"/>
              </a:buBlip>
              <a:defRPr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</a:rPr>
              <a:t>Reduced Electrical Costs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428596" y="785794"/>
            <a:ext cx="5500726" cy="50006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D1E4F3"/>
                </a:solidFill>
                <a:sym typeface="Wingdings" pitchFamily="2" charset="2"/>
              </a:rPr>
              <a:t>Branch Office</a:t>
            </a: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7500"/>
                            </p:stCondLst>
                            <p:childTnLst>
                              <p:par>
                                <p:cTn id="1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10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500"/>
                            </p:stCondLst>
                            <p:childTnLst>
                              <p:par>
                                <p:cTn id="1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000"/>
                            </p:stCondLst>
                            <p:childTnLst>
                              <p:par>
                                <p:cTn id="1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000"/>
                            </p:stCondLst>
                            <p:childTnLst>
                              <p:par>
                                <p:cTn id="17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500"/>
                            </p:stCondLst>
                            <p:childTnLst>
                              <p:par>
                                <p:cTn id="1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10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500"/>
                            </p:stCondLst>
                            <p:childTnLst>
                              <p:par>
                                <p:cTn id="1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1000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1000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Microsoft logo and tagline"/>
          <p:cNvPicPr>
            <a:picLocks noChangeAspect="1" noChangeArrowheads="1"/>
          </p:cNvPicPr>
          <p:nvPr/>
        </p:nvPicPr>
        <p:blipFill>
          <a:blip r:embed="rId3">
            <a:lum bright="50000"/>
          </a:blip>
          <a:srcRect/>
          <a:stretch>
            <a:fillRect/>
          </a:stretch>
        </p:blipFill>
        <p:spPr bwMode="black">
          <a:xfrm>
            <a:off x="6715140" y="6215082"/>
            <a:ext cx="2212970" cy="477645"/>
          </a:xfrm>
          <a:prstGeom prst="rect">
            <a:avLst/>
          </a:prstGeom>
          <a:noFill/>
          <a:effectLst/>
        </p:spPr>
      </p:pic>
      <p:pic>
        <p:nvPicPr>
          <p:cNvPr id="6" name="Picture 4" descr="WS08_v_rgb_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2000240"/>
            <a:ext cx="55435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728906" y="385762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itchFamily="34" charset="0"/>
                <a:ea typeface="+mj-ea"/>
                <a:cs typeface="Segoe UI" pitchFamily="34" charset="0"/>
              </a:rPr>
              <a:t>Virtualization</a:t>
            </a:r>
            <a:endParaRPr kumimoji="0" lang="sk-SK" sz="440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ubTitle" idx="1"/>
          </p:nvPr>
        </p:nvSpPr>
        <p:spPr>
          <a:xfrm>
            <a:off x="214282" y="5214950"/>
            <a:ext cx="8035925" cy="1422400"/>
          </a:xfrm>
        </p:spPr>
        <p:txBody>
          <a:bodyPr>
            <a:normAutofit fontScale="92500" lnSpcReduction="20000"/>
          </a:bodyPr>
          <a:lstStyle/>
          <a:p>
            <a:pPr algn="l"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Vitalis Konopelec</a:t>
            </a:r>
          </a:p>
          <a:p>
            <a:pPr algn="l"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Technology Solution Professional</a:t>
            </a:r>
          </a:p>
          <a:p>
            <a:pPr algn="l"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vitalis.konopelec@microsoft.com</a:t>
            </a:r>
            <a:endParaRPr lang="en-AU" sz="2400" dirty="0">
              <a:solidFill>
                <a:schemeClr val="bg1"/>
              </a:solidFill>
            </a:endParaRPr>
          </a:p>
          <a:p>
            <a:pPr algn="l" eaLnBrk="1" hangingPunct="1">
              <a:defRPr/>
            </a:pPr>
            <a:r>
              <a:rPr lang="en-AU" sz="2400" dirty="0">
                <a:solidFill>
                  <a:schemeClr val="bg1"/>
                </a:solidFill>
              </a:rPr>
              <a:t>Microsoft </a:t>
            </a:r>
            <a:r>
              <a:rPr lang="sk-SK" sz="2400" dirty="0" smtClean="0">
                <a:solidFill>
                  <a:schemeClr val="bg1"/>
                </a:solidFill>
              </a:rPr>
              <a:t>Slovakia s.r.o.</a:t>
            </a:r>
            <a:endParaRPr lang="en-A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Microsoft logo and tagline"/>
          <p:cNvPicPr>
            <a:picLocks noChangeAspect="1" noChangeArrowheads="1"/>
          </p:cNvPicPr>
          <p:nvPr/>
        </p:nvPicPr>
        <p:blipFill>
          <a:blip r:embed="rId3">
            <a:lum bright="50000"/>
          </a:blip>
          <a:srcRect/>
          <a:stretch>
            <a:fillRect/>
          </a:stretch>
        </p:blipFill>
        <p:spPr bwMode="black">
          <a:xfrm>
            <a:off x="6715140" y="6215082"/>
            <a:ext cx="2212970" cy="477645"/>
          </a:xfrm>
          <a:prstGeom prst="rect">
            <a:avLst/>
          </a:prstGeom>
          <a:noFill/>
          <a:effectLst/>
        </p:spPr>
      </p:pic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-33338" y="0"/>
            <a:ext cx="91773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chilly" dir="t"/>
            </a:scene3d>
            <a:sp3d extrusionH="31750" prstMaterial="dkEdge">
              <a:bevelT w="38100" h="38100"/>
            </a:sp3d>
          </a:bodyPr>
          <a:lstStyle/>
          <a:p>
            <a:pPr lvl="1">
              <a:spcBef>
                <a:spcPct val="0"/>
              </a:spcBef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Server Virtualization Scenarios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596" y="785794"/>
            <a:ext cx="5500726" cy="50006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D1E4F3"/>
                </a:solidFill>
                <a:sym typeface="Wingdings" pitchFamily="2" charset="2"/>
              </a:rPr>
              <a:t>Test and Development</a:t>
            </a: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38"/>
          <p:cNvGrpSpPr/>
          <p:nvPr/>
        </p:nvGrpSpPr>
        <p:grpSpPr>
          <a:xfrm>
            <a:off x="5077968" y="4174984"/>
            <a:ext cx="3657600" cy="1901952"/>
            <a:chOff x="327657" y="2130725"/>
            <a:chExt cx="2018658" cy="3856007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327657" y="2130725"/>
              <a:ext cx="2018658" cy="3856007"/>
            </a:xfrm>
            <a:prstGeom prst="roundRect">
              <a:avLst>
                <a:gd name="adj" fmla="val 7215"/>
              </a:avLst>
            </a:prstGeom>
            <a:gradFill flip="none" rotWithShape="1">
              <a:gsLst>
                <a:gs pos="0">
                  <a:schemeClr val="tx1"/>
                </a:gs>
                <a:gs pos="38000">
                  <a:schemeClr val="tx1">
                    <a:alpha val="0"/>
                  </a:schemeClr>
                </a:gs>
              </a:gsLst>
              <a:lin ang="5400000" scaled="1"/>
              <a:tileRect/>
            </a:gradFill>
            <a:ln w="19050" cap="flat" cmpd="sng" algn="ctr">
              <a:solidFill>
                <a:srgbClr val="FFFFFF">
                  <a:alpha val="23922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346701" y="2277500"/>
              <a:ext cx="1980570" cy="3571853"/>
            </a:xfrm>
            <a:prstGeom prst="roundRect">
              <a:avLst>
                <a:gd name="adj" fmla="val 7034"/>
              </a:avLst>
            </a:prstGeom>
            <a:gradFill flip="none" rotWithShape="1">
              <a:gsLst>
                <a:gs pos="0">
                  <a:srgbClr val="95B3F1"/>
                </a:gs>
                <a:gs pos="46000">
                  <a:srgbClr val="1C56CC"/>
                </a:gs>
                <a:gs pos="100000">
                  <a:srgbClr val="123A88"/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406400">
                <a:schemeClr val="accent6">
                  <a:lumMod val="40000"/>
                  <a:lumOff val="60000"/>
                </a:schemeClr>
              </a:inn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Segoe" pitchFamily="34" charset="0"/>
              </a:endParaRPr>
            </a:p>
          </p:txBody>
        </p:sp>
      </p:grpSp>
      <p:grpSp>
        <p:nvGrpSpPr>
          <p:cNvPr id="9" name="Group 38"/>
          <p:cNvGrpSpPr/>
          <p:nvPr/>
        </p:nvGrpSpPr>
        <p:grpSpPr>
          <a:xfrm>
            <a:off x="609600" y="4171936"/>
            <a:ext cx="4343400" cy="1901952"/>
            <a:chOff x="327657" y="2130725"/>
            <a:chExt cx="2018658" cy="3856007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327657" y="2130725"/>
              <a:ext cx="2018658" cy="3856007"/>
            </a:xfrm>
            <a:prstGeom prst="roundRect">
              <a:avLst>
                <a:gd name="adj" fmla="val 7215"/>
              </a:avLst>
            </a:prstGeom>
            <a:gradFill flip="none" rotWithShape="1">
              <a:gsLst>
                <a:gs pos="0">
                  <a:schemeClr val="tx1"/>
                </a:gs>
                <a:gs pos="38000">
                  <a:schemeClr val="tx1">
                    <a:alpha val="0"/>
                  </a:schemeClr>
                </a:gs>
              </a:gsLst>
              <a:lin ang="5400000" scaled="1"/>
              <a:tileRect/>
            </a:gradFill>
            <a:ln w="19050" cap="flat" cmpd="sng" algn="ctr">
              <a:solidFill>
                <a:srgbClr val="FFFFFF">
                  <a:alpha val="23922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346701" y="2277500"/>
              <a:ext cx="1980570" cy="3571853"/>
            </a:xfrm>
            <a:prstGeom prst="roundRect">
              <a:avLst>
                <a:gd name="adj" fmla="val 7034"/>
              </a:avLst>
            </a:prstGeom>
            <a:gradFill flip="none" rotWithShape="1">
              <a:gsLst>
                <a:gs pos="0">
                  <a:srgbClr val="95B3F1"/>
                </a:gs>
                <a:gs pos="46000">
                  <a:srgbClr val="1C56CC"/>
                </a:gs>
                <a:gs pos="100000">
                  <a:srgbClr val="123A88"/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406400">
                <a:schemeClr val="accent6">
                  <a:lumMod val="40000"/>
                  <a:lumOff val="60000"/>
                </a:schemeClr>
              </a:inn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Segoe" pitchFamily="34" charset="0"/>
              </a:endParaRPr>
            </a:p>
          </p:txBody>
        </p:sp>
      </p:grpSp>
      <p:grpSp>
        <p:nvGrpSpPr>
          <p:cNvPr id="12" name="Group 38"/>
          <p:cNvGrpSpPr/>
          <p:nvPr/>
        </p:nvGrpSpPr>
        <p:grpSpPr>
          <a:xfrm>
            <a:off x="533400" y="1428736"/>
            <a:ext cx="8281416" cy="2514600"/>
            <a:chOff x="327657" y="2130725"/>
            <a:chExt cx="2018658" cy="3856007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327657" y="2130725"/>
              <a:ext cx="2018658" cy="3856007"/>
            </a:xfrm>
            <a:prstGeom prst="roundRect">
              <a:avLst>
                <a:gd name="adj" fmla="val 7215"/>
              </a:avLst>
            </a:prstGeom>
            <a:gradFill flip="none" rotWithShape="1">
              <a:gsLst>
                <a:gs pos="0">
                  <a:schemeClr val="tx1"/>
                </a:gs>
                <a:gs pos="38000">
                  <a:schemeClr val="tx1">
                    <a:alpha val="0"/>
                  </a:schemeClr>
                </a:gs>
              </a:gsLst>
              <a:lin ang="5400000" scaled="1"/>
              <a:tileRect/>
            </a:gradFill>
            <a:ln w="19050" cap="flat" cmpd="sng" algn="ctr">
              <a:solidFill>
                <a:srgbClr val="FFFFFF">
                  <a:alpha val="23922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346701" y="2277500"/>
              <a:ext cx="1980570" cy="3571854"/>
            </a:xfrm>
            <a:prstGeom prst="roundRect">
              <a:avLst>
                <a:gd name="adj" fmla="val 7034"/>
              </a:avLst>
            </a:prstGeom>
            <a:gradFill flip="none" rotWithShape="1">
              <a:gsLst>
                <a:gs pos="0">
                  <a:srgbClr val="95B3F1"/>
                </a:gs>
                <a:gs pos="46000">
                  <a:srgbClr val="1C56CC"/>
                </a:gs>
                <a:gs pos="100000">
                  <a:srgbClr val="123A88"/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406400">
                <a:schemeClr val="accent6">
                  <a:lumMod val="40000"/>
                  <a:lumOff val="60000"/>
                </a:schemeClr>
              </a:inn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 bwMode="auto">
          <a:xfrm rot="5400000" flipH="1" flipV="1">
            <a:off x="5639197" y="4104164"/>
            <a:ext cx="1828800" cy="794"/>
          </a:xfrm>
          <a:prstGeom prst="line">
            <a:avLst/>
          </a:prstGeom>
          <a:gradFill rotWithShape="0">
            <a:gsLst>
              <a:gs pos="0">
                <a:schemeClr val="accent2">
                  <a:gamma/>
                  <a:shade val="57255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254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 rot="16200000">
            <a:off x="44555" y="2564404"/>
            <a:ext cx="1844025" cy="39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6197" tIns="38098" rIns="76197" bIns="38098">
            <a:spAutoFit/>
          </a:bodyPr>
          <a:lstStyle/>
          <a:p>
            <a:pPr marL="169863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75000"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Center</a:t>
            </a:r>
          </a:p>
        </p:txBody>
      </p:sp>
      <p:pic>
        <p:nvPicPr>
          <p:cNvPr id="17" name="Picture 10" descr="C:\Program Files\Microsoft Resource DVD Artwork\DVD_ART\Artwork_Imagery\Shapes and Graphics\circular shapes\3d Disc shapes\green disc L.png"/>
          <p:cNvPicPr>
            <a:picLocks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143000" y="2233408"/>
            <a:ext cx="7315200" cy="132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 rot="16200000">
            <a:off x="4485494" y="5018280"/>
            <a:ext cx="1752600" cy="36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6197" tIns="38098" rIns="76197" bIns="38098">
            <a:spAutoFit/>
          </a:bodyPr>
          <a:lstStyle/>
          <a:p>
            <a:pPr marL="169863" algn="ctr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75000"/>
            </a:pP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&amp; Dev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10" descr="C:\Program Files\Microsoft Resource DVD Artwork\DVD_ART\Artwork_Imagery\Shapes and Graphics\circular shapes\3d Disc shapes\green disc L.png"/>
          <p:cNvPicPr>
            <a:picLocks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715000" y="4824208"/>
            <a:ext cx="2590800" cy="1252728"/>
          </a:xfrm>
          <a:prstGeom prst="rect">
            <a:avLst/>
          </a:prstGeom>
          <a:noFill/>
        </p:spPr>
      </p:pic>
      <p:pic>
        <p:nvPicPr>
          <p:cNvPr id="20" name="Picture 77" descr="Ser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095736"/>
            <a:ext cx="762000" cy="114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C:\Program Files\Microsoft Resource DVD Artwork\DVD_ART\Artwork_Imagery\HARDWARE_IMAGERY\Illustration - Misc Hardware\XML Icons\Server SQL database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CC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391274" y="4743432"/>
            <a:ext cx="308892" cy="457200"/>
          </a:xfrm>
          <a:prstGeom prst="rect">
            <a:avLst/>
          </a:prstGeom>
          <a:noFill/>
        </p:spPr>
      </p:pic>
      <p:pic>
        <p:nvPicPr>
          <p:cNvPr id="22" name="Picture 3" descr="C:\Program Files\Microsoft Resource DVD Artwork\DVD_ART\Artwork_Imagery\HARDWARE_IMAGERY\Illustration - Misc Hardware\XML Icons\Server SQL database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CC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391274" y="4419588"/>
            <a:ext cx="308892" cy="457200"/>
          </a:xfrm>
          <a:prstGeom prst="rect">
            <a:avLst/>
          </a:prstGeom>
          <a:noFill/>
        </p:spPr>
      </p:pic>
      <p:pic>
        <p:nvPicPr>
          <p:cNvPr id="23" name="Picture 4" descr="C:\Program Files\Microsoft Resource DVD Artwork\DVD_ART\Artwork_Imagery\HARDWARE_IMAGERY\Illustration - Misc Hardware\XML Icons\Server Content Management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FFCC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629400" y="4852973"/>
            <a:ext cx="309680" cy="457200"/>
          </a:xfrm>
          <a:prstGeom prst="rect">
            <a:avLst/>
          </a:prstGeom>
          <a:noFill/>
        </p:spPr>
      </p:pic>
      <p:pic>
        <p:nvPicPr>
          <p:cNvPr id="24" name="Picture 4" descr="C:\Program Files\Microsoft Resource DVD Artwork\DVD_ART\Artwork_Imagery\HARDWARE_IMAGERY\Illustration - Misc Hardware\XML Icons\Server Content Management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FFCC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629400" y="4524358"/>
            <a:ext cx="309680" cy="457200"/>
          </a:xfrm>
          <a:prstGeom prst="rect">
            <a:avLst/>
          </a:prstGeom>
          <a:noFill/>
        </p:spPr>
      </p:pic>
      <p:pic>
        <p:nvPicPr>
          <p:cNvPr id="25" name="Picture 2" descr="C:\Program Files\Microsoft Resource DVD Artwork\DVD_ART\Artwork_Imagery\HARDWARE_IMAGERY\Illustration - Misc Hardware\XML Icons\Server Exchange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FFCC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867526" y="4952988"/>
            <a:ext cx="286513" cy="457200"/>
          </a:xfrm>
          <a:prstGeom prst="rect">
            <a:avLst/>
          </a:prstGeom>
          <a:noFill/>
        </p:spPr>
      </p:pic>
      <p:pic>
        <p:nvPicPr>
          <p:cNvPr id="26" name="Picture 2" descr="C:\Program Files\Microsoft Resource DVD Artwork\DVD_ART\Artwork_Imagery\HARDWARE_IMAGERY\Illustration - Misc Hardware\XML Icons\Server Exchange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FFCC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867526" y="4643425"/>
            <a:ext cx="286513" cy="457200"/>
          </a:xfrm>
          <a:prstGeom prst="rect">
            <a:avLst/>
          </a:prstGeom>
          <a:noFill/>
        </p:spPr>
      </p:pic>
      <p:grpSp>
        <p:nvGrpSpPr>
          <p:cNvPr id="27" name="Group 59"/>
          <p:cNvGrpSpPr/>
          <p:nvPr/>
        </p:nvGrpSpPr>
        <p:grpSpPr>
          <a:xfrm>
            <a:off x="7105652" y="5076810"/>
            <a:ext cx="320040" cy="457200"/>
            <a:chOff x="7315200" y="1295400"/>
            <a:chExt cx="1143000" cy="1793875"/>
          </a:xfrm>
        </p:grpSpPr>
        <p:pic>
          <p:nvPicPr>
            <p:cNvPr id="28" name="Rectangle 304148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rgbClr val="FFCC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7315200" y="1295400"/>
              <a:ext cx="1143000" cy="168433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  <p:pic>
          <p:nvPicPr>
            <p:cNvPr id="29" name="Rectangle 304170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prstClr val="black"/>
                <a:srgbClr val="FFCC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7875588" y="2324100"/>
              <a:ext cx="571500" cy="76517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</p:grpSp>
      <p:grpSp>
        <p:nvGrpSpPr>
          <p:cNvPr id="30" name="Group 59"/>
          <p:cNvGrpSpPr/>
          <p:nvPr/>
        </p:nvGrpSpPr>
        <p:grpSpPr>
          <a:xfrm>
            <a:off x="7105652" y="4757721"/>
            <a:ext cx="320040" cy="457200"/>
            <a:chOff x="7315200" y="1295400"/>
            <a:chExt cx="1143000" cy="1793875"/>
          </a:xfrm>
        </p:grpSpPr>
        <p:pic>
          <p:nvPicPr>
            <p:cNvPr id="31" name="Rectangle 304148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rgbClr val="FFCC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7315200" y="1295400"/>
              <a:ext cx="1143000" cy="168433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  <p:pic>
          <p:nvPicPr>
            <p:cNvPr id="32" name="Rectangle 304170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prstClr val="black"/>
                <a:srgbClr val="FFCC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7875588" y="2324100"/>
              <a:ext cx="571500" cy="76517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</p:grpSp>
      <p:grpSp>
        <p:nvGrpSpPr>
          <p:cNvPr id="33" name="Group 62"/>
          <p:cNvGrpSpPr/>
          <p:nvPr/>
        </p:nvGrpSpPr>
        <p:grpSpPr>
          <a:xfrm>
            <a:off x="7406640" y="5205403"/>
            <a:ext cx="365760" cy="457200"/>
            <a:chOff x="1752600" y="2819400"/>
            <a:chExt cx="520664" cy="704702"/>
          </a:xfrm>
        </p:grpSpPr>
        <p:pic>
          <p:nvPicPr>
            <p:cNvPr id="34" name="Picture 77" descr="Server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prstClr val="black"/>
                <a:srgbClr val="FFCC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1752600" y="2819400"/>
              <a:ext cx="451532" cy="667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11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CC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1959429" y="3265716"/>
              <a:ext cx="313835" cy="258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6" name="Group 62"/>
          <p:cNvGrpSpPr/>
          <p:nvPr/>
        </p:nvGrpSpPr>
        <p:grpSpPr>
          <a:xfrm>
            <a:off x="7406640" y="4886314"/>
            <a:ext cx="365760" cy="457200"/>
            <a:chOff x="1752600" y="2819400"/>
            <a:chExt cx="520664" cy="704702"/>
          </a:xfrm>
        </p:grpSpPr>
        <p:pic>
          <p:nvPicPr>
            <p:cNvPr id="37" name="Picture 77" descr="Server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prstClr val="black"/>
                <a:srgbClr val="FFCC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1752600" y="2819400"/>
              <a:ext cx="451532" cy="667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11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CC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1959429" y="3265716"/>
              <a:ext cx="313835" cy="258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9" name="Picture 38" descr="pc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5867400" y="5010136"/>
            <a:ext cx="64008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9" descr="pc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5867400" y="5010136"/>
            <a:ext cx="64008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CF37">
                <a:alpha val="60000"/>
              </a:srgbClr>
            </a:glow>
          </a:effectLst>
        </p:spPr>
      </p:pic>
      <p:pic>
        <p:nvPicPr>
          <p:cNvPr id="41" name="Picture 4" descr="C:\Program Files\Microsoft Resource DVD Artwork\DVD_ART\Artwork_Imagery\HARDWARE_IMAGERY\Illustration - Misc Hardware\Windows Vista Illustration Icons\Complete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67600" y="5010136"/>
            <a:ext cx="228600" cy="228600"/>
          </a:xfrm>
          <a:prstGeom prst="rect">
            <a:avLst/>
          </a:prstGeom>
          <a:noFill/>
        </p:spPr>
      </p:pic>
      <p:pic>
        <p:nvPicPr>
          <p:cNvPr id="42" name="Picture 4" descr="C:\Program Files\Microsoft Resource DVD Artwork\DVD_ART\Artwork_Imagery\HARDWARE_IMAGERY\Illustration - Misc Hardware\Windows Vista Illustration Icons\Complete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07905" y="5150631"/>
            <a:ext cx="152400" cy="152400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</p:pic>
      <p:grpSp>
        <p:nvGrpSpPr>
          <p:cNvPr id="43" name="Group 59"/>
          <p:cNvGrpSpPr/>
          <p:nvPr/>
        </p:nvGrpSpPr>
        <p:grpSpPr>
          <a:xfrm>
            <a:off x="4286450" y="2171834"/>
            <a:ext cx="448056" cy="667512"/>
            <a:chOff x="7315200" y="1295400"/>
            <a:chExt cx="1143000" cy="1793875"/>
          </a:xfrm>
        </p:grpSpPr>
        <p:pic>
          <p:nvPicPr>
            <p:cNvPr id="44" name="Rectangle 304148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315200" y="1295400"/>
              <a:ext cx="1143000" cy="168433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  <p:pic>
          <p:nvPicPr>
            <p:cNvPr id="45" name="Rectangle 304170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875588" y="2324100"/>
              <a:ext cx="571500" cy="76517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</p:grpSp>
      <p:pic>
        <p:nvPicPr>
          <p:cNvPr id="46" name="Picture 3" descr="C:\Program Files\Microsoft Resource DVD Artwork\DVD_ART\Artwork_Imagery\HARDWARE_IMAGERY\Illustration - Misc Hardware\XML Icons\Server SQL database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334000" y="2171834"/>
            <a:ext cx="450981" cy="667512"/>
          </a:xfrm>
          <a:prstGeom prst="rect">
            <a:avLst/>
          </a:prstGeom>
          <a:noFill/>
        </p:spPr>
      </p:pic>
      <p:pic>
        <p:nvPicPr>
          <p:cNvPr id="47" name="Picture 2" descr="C:\Program Files\Microsoft Resource DVD Artwork\DVD_ART\Artwork_Imagery\HARDWARE_IMAGERY\Illustration - Misc Hardware\XML Icons\Server Exchange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209800" y="2171834"/>
            <a:ext cx="418877" cy="668421"/>
          </a:xfrm>
          <a:prstGeom prst="rect">
            <a:avLst/>
          </a:prstGeom>
          <a:noFill/>
        </p:spPr>
      </p:pic>
      <p:grpSp>
        <p:nvGrpSpPr>
          <p:cNvPr id="48" name="Group 62"/>
          <p:cNvGrpSpPr/>
          <p:nvPr/>
        </p:nvGrpSpPr>
        <p:grpSpPr>
          <a:xfrm>
            <a:off x="3200400" y="2171834"/>
            <a:ext cx="520664" cy="704702"/>
            <a:chOff x="1752600" y="2819400"/>
            <a:chExt cx="520664" cy="704702"/>
          </a:xfrm>
        </p:grpSpPr>
        <p:pic>
          <p:nvPicPr>
            <p:cNvPr id="49" name="Picture 77" descr="Serv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52600" y="2819400"/>
              <a:ext cx="451532" cy="667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11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59429" y="3265716"/>
              <a:ext cx="313835" cy="258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51" name="Picture 4" descr="C:\Program Files\Microsoft Resource DVD Artwork\DVD_ART\Artwork_Imagery\HARDWARE_IMAGERY\Illustration - Misc Hardware\XML Icons\Server Content Management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394581" y="2171834"/>
            <a:ext cx="452136" cy="667512"/>
          </a:xfrm>
          <a:prstGeom prst="rect">
            <a:avLst/>
          </a:prstGeom>
          <a:noFill/>
        </p:spPr>
      </p:pic>
      <p:pic>
        <p:nvPicPr>
          <p:cNvPr id="52" name="Picture 3" descr="C:\Program Files\Microsoft Resource DVD Artwork\DVD_ART\Artwork_Imagery\HARDWARE_IMAGERY\Illustration - Misc Hardware\XML Icons\Server SQL database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867400" y="2171834"/>
            <a:ext cx="450981" cy="667512"/>
          </a:xfrm>
          <a:prstGeom prst="rect">
            <a:avLst/>
          </a:prstGeom>
          <a:noFill/>
        </p:spPr>
      </p:pic>
      <p:pic>
        <p:nvPicPr>
          <p:cNvPr id="53" name="Picture 4" descr="C:\Program Files\Microsoft Resource DVD Artwork\DVD_ART\Artwork_Imagery\HARDWARE_IMAGERY\Illustration - Misc Hardware\XML Icons\Server Content Management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939264" y="2171834"/>
            <a:ext cx="452136" cy="667512"/>
          </a:xfrm>
          <a:prstGeom prst="rect">
            <a:avLst/>
          </a:prstGeom>
          <a:noFill/>
        </p:spPr>
      </p:pic>
      <p:grpSp>
        <p:nvGrpSpPr>
          <p:cNvPr id="54" name="Group 59"/>
          <p:cNvGrpSpPr/>
          <p:nvPr/>
        </p:nvGrpSpPr>
        <p:grpSpPr>
          <a:xfrm>
            <a:off x="4809744" y="2171834"/>
            <a:ext cx="448056" cy="667512"/>
            <a:chOff x="7315200" y="1295400"/>
            <a:chExt cx="1143000" cy="1793875"/>
          </a:xfrm>
        </p:grpSpPr>
        <p:pic>
          <p:nvPicPr>
            <p:cNvPr id="55" name="Rectangle 304148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315200" y="1295400"/>
              <a:ext cx="1143000" cy="168433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  <p:pic>
          <p:nvPicPr>
            <p:cNvPr id="56" name="Rectangle 304170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875588" y="2324100"/>
              <a:ext cx="571500" cy="76517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</p:grpSp>
      <p:pic>
        <p:nvPicPr>
          <p:cNvPr id="57" name="Picture 2" descr="C:\Program Files\Microsoft Resource DVD Artwork\DVD_ART\Artwork_Imagery\HARDWARE_IMAGERY\Illustration - Misc Hardware\XML Icons\Server Exchange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714948" y="2171834"/>
            <a:ext cx="418877" cy="668421"/>
          </a:xfrm>
          <a:prstGeom prst="rect">
            <a:avLst/>
          </a:prstGeom>
          <a:noFill/>
        </p:spPr>
      </p:pic>
      <p:grpSp>
        <p:nvGrpSpPr>
          <p:cNvPr id="58" name="Group 62"/>
          <p:cNvGrpSpPr/>
          <p:nvPr/>
        </p:nvGrpSpPr>
        <p:grpSpPr>
          <a:xfrm>
            <a:off x="3749057" y="2171834"/>
            <a:ext cx="520664" cy="704702"/>
            <a:chOff x="1752600" y="2819400"/>
            <a:chExt cx="520664" cy="704702"/>
          </a:xfrm>
        </p:grpSpPr>
        <p:pic>
          <p:nvPicPr>
            <p:cNvPr id="59" name="Picture 77" descr="Serv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52600" y="2819400"/>
              <a:ext cx="451532" cy="667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11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59429" y="3265716"/>
              <a:ext cx="313835" cy="258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1" name="Group 60"/>
          <p:cNvGrpSpPr/>
          <p:nvPr/>
        </p:nvGrpSpPr>
        <p:grpSpPr>
          <a:xfrm>
            <a:off x="5726229" y="4467210"/>
            <a:ext cx="2590800" cy="1600200"/>
            <a:chOff x="5726229" y="4486274"/>
            <a:chExt cx="2590800" cy="1600200"/>
          </a:xfrm>
        </p:grpSpPr>
        <p:pic>
          <p:nvPicPr>
            <p:cNvPr id="62" name="Picture 10" descr="C:\Program Files\Microsoft Resource DVD Artwork\DVD_ART\Artwork_Imagery\Shapes and Graphics\circular shapes\3d Disc shapes\green disc L.png"/>
            <p:cNvPicPr>
              <a:picLocks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5726229" y="4833746"/>
              <a:ext cx="2590800" cy="1252728"/>
            </a:xfrm>
            <a:prstGeom prst="rect">
              <a:avLst/>
            </a:prstGeom>
            <a:noFill/>
          </p:spPr>
        </p:pic>
        <p:pic>
          <p:nvPicPr>
            <p:cNvPr id="63" name="Picture 62" descr="pc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flipH="1">
              <a:off x="6716829" y="5095874"/>
              <a:ext cx="640080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4" name="Group 63"/>
            <p:cNvGrpSpPr/>
            <p:nvPr/>
          </p:nvGrpSpPr>
          <p:grpSpPr>
            <a:xfrm>
              <a:off x="7287929" y="4562474"/>
              <a:ext cx="448056" cy="667512"/>
              <a:chOff x="7315200" y="1295400"/>
              <a:chExt cx="1143000" cy="1793875"/>
            </a:xfrm>
          </p:grpSpPr>
          <p:pic>
            <p:nvPicPr>
              <p:cNvPr id="71" name="Rectangle 304148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7315200" y="1295400"/>
                <a:ext cx="1143000" cy="168433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pic>
          <p:pic>
            <p:nvPicPr>
              <p:cNvPr id="72" name="Rectangle 304170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7875588" y="2324100"/>
                <a:ext cx="571500" cy="765175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pic>
        </p:grpSp>
        <p:pic>
          <p:nvPicPr>
            <p:cNvPr id="65" name="Picture 3" descr="C:\Program Files\Microsoft Resource DVD Artwork\DVD_ART\Artwork_Imagery\HARDWARE_IMAGERY\Illustration - Misc Hardware\XML Icons\Server SQL database.pn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5878629" y="4714874"/>
              <a:ext cx="450981" cy="667512"/>
            </a:xfrm>
            <a:prstGeom prst="rect">
              <a:avLst/>
            </a:prstGeom>
            <a:noFill/>
          </p:spPr>
        </p:pic>
        <p:pic>
          <p:nvPicPr>
            <p:cNvPr id="66" name="Picture 2" descr="C:\Program Files\Microsoft Resource DVD Artwork\DVD_ART\Artwork_Imagery\HARDWARE_IMAGERY\Illustration - Misc Hardware\XML Icons\Server Exchange.pn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6849979" y="4486274"/>
              <a:ext cx="418877" cy="668421"/>
            </a:xfrm>
            <a:prstGeom prst="rect">
              <a:avLst/>
            </a:prstGeom>
            <a:noFill/>
          </p:spPr>
        </p:pic>
        <p:grpSp>
          <p:nvGrpSpPr>
            <p:cNvPr id="67" name="Group 66"/>
            <p:cNvGrpSpPr/>
            <p:nvPr/>
          </p:nvGrpSpPr>
          <p:grpSpPr>
            <a:xfrm>
              <a:off x="7707429" y="4791074"/>
              <a:ext cx="520664" cy="704702"/>
              <a:chOff x="1752600" y="2819400"/>
              <a:chExt cx="520664" cy="704702"/>
            </a:xfrm>
          </p:grpSpPr>
          <p:pic>
            <p:nvPicPr>
              <p:cNvPr id="69" name="Picture 77" descr="Server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752600" y="2819400"/>
                <a:ext cx="451532" cy="667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" name="Picture 11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959429" y="3265716"/>
                <a:ext cx="313835" cy="258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68" name="Picture 4" descr="C:\Program Files\Microsoft Resource DVD Artwork\DVD_ART\Artwork_Imagery\HARDWARE_IMAGERY\Illustration - Misc Hardware\XML Icons\Server Content Management.png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6335829" y="4486274"/>
              <a:ext cx="452136" cy="667512"/>
            </a:xfrm>
            <a:prstGeom prst="rect">
              <a:avLst/>
            </a:prstGeom>
            <a:noFill/>
          </p:spPr>
        </p:pic>
      </p:grpSp>
      <p:sp>
        <p:nvSpPr>
          <p:cNvPr id="73" name="Rectangle 72"/>
          <p:cNvSpPr/>
          <p:nvPr/>
        </p:nvSpPr>
        <p:spPr>
          <a:xfrm>
            <a:off x="685800" y="4400536"/>
            <a:ext cx="4114800" cy="1403461"/>
          </a:xfrm>
          <a:prstGeom prst="rect">
            <a:avLst/>
          </a:prstGeom>
        </p:spPr>
        <p:txBody>
          <a:bodyPr wrap="square" lIns="36576" tIns="36576" rIns="36576" bIns="36576">
            <a:spAutoFit/>
          </a:bodyPr>
          <a:lstStyle/>
          <a:p>
            <a:pPr marL="282575" indent="-282575" defTabSz="1096963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0000"/>
              <a:buBlip>
                <a:blip r:embed="rId21"/>
              </a:buBlip>
              <a:defRPr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</a:rPr>
              <a:t>Improved &amp; maximized hardware utilization</a:t>
            </a:r>
          </a:p>
          <a:p>
            <a:pPr marL="282575" indent="-282575" defTabSz="1096963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0000"/>
              <a:buBlip>
                <a:blip r:embed="rId21"/>
              </a:buBlip>
              <a:defRPr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</a:rPr>
              <a:t>Consolidated Workloads</a:t>
            </a:r>
          </a:p>
          <a:p>
            <a:pPr marL="282575" indent="-282575" defTabSz="1096963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0000"/>
              <a:buBlip>
                <a:blip r:embed="rId21"/>
              </a:buBlip>
              <a:defRPr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</a:rPr>
              <a:t>Reduced Server Management</a:t>
            </a:r>
          </a:p>
          <a:p>
            <a:pPr marL="282575" indent="-282575" defTabSz="1096963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0000"/>
              <a:buBlip>
                <a:blip r:embed="rId21"/>
              </a:buBlip>
              <a:defRPr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</a:rPr>
              <a:t>Reduced Electrical Costs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500"/>
                            </p:stCondLst>
                            <p:childTnLst>
                              <p:par>
                                <p:cTn id="9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000"/>
                            </p:stCondLst>
                            <p:childTnLst>
                              <p:par>
                                <p:cTn id="1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500"/>
                            </p:stCondLst>
                            <p:childTnLst>
                              <p:par>
                                <p:cTn id="1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0"/>
                            </p:stCondLst>
                            <p:childTnLst>
                              <p:par>
                                <p:cTn id="1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500"/>
                            </p:stCondLst>
                            <p:childTnLst>
                              <p:par>
                                <p:cTn id="1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6000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6000"/>
                            </p:stCondLst>
                            <p:childTnLst>
                              <p:par>
                                <p:cTn id="18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6500"/>
                            </p:stCondLst>
                            <p:childTnLst>
                              <p:par>
                                <p:cTn id="18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7000"/>
                            </p:stCondLst>
                            <p:childTnLst>
                              <p:par>
                                <p:cTn id="1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10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8000"/>
                            </p:stCondLst>
                            <p:childTnLst>
                              <p:par>
                                <p:cTn id="1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10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9000"/>
                            </p:stCondLst>
                            <p:childTnLst>
                              <p:par>
                                <p:cTn id="2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10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Microsoft logo and tagline"/>
          <p:cNvPicPr>
            <a:picLocks noChangeAspect="1" noChangeArrowheads="1"/>
          </p:cNvPicPr>
          <p:nvPr/>
        </p:nvPicPr>
        <p:blipFill>
          <a:blip r:embed="rId3">
            <a:lum bright="50000"/>
          </a:blip>
          <a:srcRect/>
          <a:stretch>
            <a:fillRect/>
          </a:stretch>
        </p:blipFill>
        <p:spPr bwMode="black">
          <a:xfrm>
            <a:off x="6715140" y="6215082"/>
            <a:ext cx="2212970" cy="477645"/>
          </a:xfrm>
          <a:prstGeom prst="rect">
            <a:avLst/>
          </a:prstGeom>
          <a:noFill/>
          <a:effectLst/>
        </p:spPr>
      </p:pic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-33338" y="0"/>
            <a:ext cx="91773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chilly" dir="t"/>
            </a:scene3d>
            <a:sp3d extrusionH="31750" prstMaterial="dkEdge">
              <a:bevelT w="38100" h="38100"/>
            </a:sp3d>
          </a:bodyPr>
          <a:lstStyle/>
          <a:p>
            <a:pPr lvl="1">
              <a:spcBef>
                <a:spcPct val="0"/>
              </a:spcBef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Server Virtualization Scenarios</a:t>
            </a:r>
          </a:p>
        </p:txBody>
      </p:sp>
      <p:grpSp>
        <p:nvGrpSpPr>
          <p:cNvPr id="4" name="Group 38"/>
          <p:cNvGrpSpPr/>
          <p:nvPr/>
        </p:nvGrpSpPr>
        <p:grpSpPr>
          <a:xfrm>
            <a:off x="4419600" y="4174984"/>
            <a:ext cx="4343400" cy="1901952"/>
            <a:chOff x="327657" y="2130725"/>
            <a:chExt cx="2018658" cy="3856007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327657" y="2130725"/>
              <a:ext cx="2018658" cy="3856007"/>
            </a:xfrm>
            <a:prstGeom prst="roundRect">
              <a:avLst>
                <a:gd name="adj" fmla="val 7215"/>
              </a:avLst>
            </a:prstGeom>
            <a:gradFill flip="none" rotWithShape="1">
              <a:gsLst>
                <a:gs pos="0">
                  <a:schemeClr val="tx1"/>
                </a:gs>
                <a:gs pos="38000">
                  <a:schemeClr val="tx1">
                    <a:alpha val="0"/>
                  </a:schemeClr>
                </a:gs>
              </a:gsLst>
              <a:lin ang="5400000" scaled="1"/>
              <a:tileRect/>
            </a:gradFill>
            <a:ln w="19050" cap="flat" cmpd="sng" algn="ctr">
              <a:solidFill>
                <a:srgbClr val="FFFFFF">
                  <a:alpha val="23922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346701" y="2277500"/>
              <a:ext cx="1980570" cy="3571853"/>
            </a:xfrm>
            <a:prstGeom prst="roundRect">
              <a:avLst>
                <a:gd name="adj" fmla="val 7034"/>
              </a:avLst>
            </a:prstGeom>
            <a:gradFill flip="none" rotWithShape="1">
              <a:gsLst>
                <a:gs pos="0">
                  <a:srgbClr val="95B3F1"/>
                </a:gs>
                <a:gs pos="46000">
                  <a:srgbClr val="1C56CC"/>
                </a:gs>
                <a:gs pos="100000">
                  <a:srgbClr val="123A88"/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406400">
                <a:schemeClr val="accent6">
                  <a:lumMod val="40000"/>
                  <a:lumOff val="60000"/>
                </a:schemeClr>
              </a:inn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Segoe" pitchFamily="34" charset="0"/>
              </a:endParaRPr>
            </a:p>
          </p:txBody>
        </p:sp>
      </p:grpSp>
      <p:grpSp>
        <p:nvGrpSpPr>
          <p:cNvPr id="8" name="Group 38"/>
          <p:cNvGrpSpPr/>
          <p:nvPr/>
        </p:nvGrpSpPr>
        <p:grpSpPr>
          <a:xfrm>
            <a:off x="609600" y="4171936"/>
            <a:ext cx="3657600" cy="1901952"/>
            <a:chOff x="327657" y="2130725"/>
            <a:chExt cx="2018658" cy="3856007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327657" y="2130725"/>
              <a:ext cx="2018658" cy="3856007"/>
            </a:xfrm>
            <a:prstGeom prst="roundRect">
              <a:avLst>
                <a:gd name="adj" fmla="val 7215"/>
              </a:avLst>
            </a:prstGeom>
            <a:gradFill flip="none" rotWithShape="1">
              <a:gsLst>
                <a:gs pos="0">
                  <a:schemeClr val="tx1"/>
                </a:gs>
                <a:gs pos="38000">
                  <a:schemeClr val="tx1">
                    <a:alpha val="0"/>
                  </a:schemeClr>
                </a:gs>
              </a:gsLst>
              <a:lin ang="5400000" scaled="1"/>
              <a:tileRect/>
            </a:gradFill>
            <a:ln w="19050" cap="flat" cmpd="sng" algn="ctr">
              <a:solidFill>
                <a:srgbClr val="FFFFFF">
                  <a:alpha val="23922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346701" y="2277500"/>
              <a:ext cx="1980570" cy="3571853"/>
            </a:xfrm>
            <a:prstGeom prst="roundRect">
              <a:avLst>
                <a:gd name="adj" fmla="val 7034"/>
              </a:avLst>
            </a:prstGeom>
            <a:gradFill flip="none" rotWithShape="1">
              <a:gsLst>
                <a:gs pos="0">
                  <a:srgbClr val="95B3F1"/>
                </a:gs>
                <a:gs pos="46000">
                  <a:srgbClr val="1C56CC"/>
                </a:gs>
                <a:gs pos="100000">
                  <a:srgbClr val="123A88"/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406400">
                <a:schemeClr val="accent6">
                  <a:lumMod val="40000"/>
                  <a:lumOff val="60000"/>
                </a:schemeClr>
              </a:inn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</p:grpSp>
      <p:grpSp>
        <p:nvGrpSpPr>
          <p:cNvPr id="11" name="Group 38"/>
          <p:cNvGrpSpPr/>
          <p:nvPr/>
        </p:nvGrpSpPr>
        <p:grpSpPr>
          <a:xfrm>
            <a:off x="533400" y="1428736"/>
            <a:ext cx="8281416" cy="2514600"/>
            <a:chOff x="327657" y="2130725"/>
            <a:chExt cx="2018658" cy="3856007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327657" y="2130725"/>
              <a:ext cx="2018658" cy="3856007"/>
            </a:xfrm>
            <a:prstGeom prst="roundRect">
              <a:avLst>
                <a:gd name="adj" fmla="val 7215"/>
              </a:avLst>
            </a:prstGeom>
            <a:gradFill flip="none" rotWithShape="1">
              <a:gsLst>
                <a:gs pos="0">
                  <a:schemeClr val="tx1"/>
                </a:gs>
                <a:gs pos="38000">
                  <a:schemeClr val="tx1">
                    <a:alpha val="0"/>
                  </a:schemeClr>
                </a:gs>
              </a:gsLst>
              <a:lin ang="5400000" scaled="1"/>
              <a:tileRect/>
            </a:gradFill>
            <a:ln w="19050" cap="flat" cmpd="sng" algn="ctr">
              <a:solidFill>
                <a:srgbClr val="FFFFFF">
                  <a:alpha val="23922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346701" y="2277500"/>
              <a:ext cx="1980570" cy="3571854"/>
            </a:xfrm>
            <a:prstGeom prst="roundRect">
              <a:avLst>
                <a:gd name="adj" fmla="val 7034"/>
              </a:avLst>
            </a:prstGeom>
            <a:gradFill flip="none" rotWithShape="1">
              <a:gsLst>
                <a:gs pos="0">
                  <a:srgbClr val="95B3F1"/>
                </a:gs>
                <a:gs pos="46000">
                  <a:srgbClr val="1C56CC"/>
                </a:gs>
                <a:gs pos="100000">
                  <a:srgbClr val="123A88"/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406400">
                <a:schemeClr val="accent6">
                  <a:lumMod val="40000"/>
                  <a:lumOff val="60000"/>
                </a:schemeClr>
              </a:inn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 rot="16200000">
            <a:off x="44555" y="2564404"/>
            <a:ext cx="1844025" cy="39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6197" tIns="38098" rIns="76197" bIns="38098">
            <a:spAutoFit/>
          </a:bodyPr>
          <a:lstStyle/>
          <a:p>
            <a:pPr marL="169863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75000"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Center</a:t>
            </a:r>
          </a:p>
        </p:txBody>
      </p:sp>
      <p:pic>
        <p:nvPicPr>
          <p:cNvPr id="15" name="Picture 10" descr="C:\Program Files\Microsoft Resource DVD Artwork\DVD_ART\Artwork_Imagery\Shapes and Graphics\circular shapes\3d Disc shapes\green disc L.png"/>
          <p:cNvPicPr>
            <a:picLocks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143000" y="2233408"/>
            <a:ext cx="7315200" cy="132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4519864" y="4400536"/>
            <a:ext cx="3862136" cy="1403461"/>
          </a:xfrm>
          <a:prstGeom prst="rect">
            <a:avLst/>
          </a:prstGeom>
        </p:spPr>
        <p:txBody>
          <a:bodyPr wrap="square" lIns="36576" tIns="36576" rIns="36576" bIns="36576">
            <a:spAutoFit/>
          </a:bodyPr>
          <a:lstStyle/>
          <a:p>
            <a:pPr marL="282575" indent="-282575" defTabSz="1096963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0000"/>
              <a:buBlip>
                <a:blip r:embed="rId5"/>
              </a:buBlip>
              <a:defRPr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</a:rPr>
              <a:t>Consolidated Workloads</a:t>
            </a:r>
          </a:p>
          <a:p>
            <a:pPr marL="282575" indent="-282575" defTabSz="1096963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0000"/>
              <a:buBlip>
                <a:blip r:embed="rId5"/>
              </a:buBlip>
              <a:defRPr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</a:rPr>
              <a:t>Improved &amp; maximized hardware utilization</a:t>
            </a:r>
          </a:p>
          <a:p>
            <a:pPr marL="282575" indent="-282575" defTabSz="1096963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0000"/>
              <a:buBlip>
                <a:blip r:embed="rId5"/>
              </a:buBlip>
              <a:defRPr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</a:rPr>
              <a:t>Reduced Server Management</a:t>
            </a:r>
          </a:p>
          <a:p>
            <a:pPr marL="282575" indent="-282575" defTabSz="1096963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0000"/>
              <a:buBlip>
                <a:blip r:embed="rId5"/>
              </a:buBlip>
              <a:defRPr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</a:rPr>
              <a:t>Reduced Electrical Costs</a:t>
            </a:r>
          </a:p>
        </p:txBody>
      </p:sp>
      <p:grpSp>
        <p:nvGrpSpPr>
          <p:cNvPr id="17" name="Group 59"/>
          <p:cNvGrpSpPr/>
          <p:nvPr/>
        </p:nvGrpSpPr>
        <p:grpSpPr>
          <a:xfrm>
            <a:off x="2667000" y="2171834"/>
            <a:ext cx="448056" cy="667512"/>
            <a:chOff x="7315200" y="1295400"/>
            <a:chExt cx="1143000" cy="1793875"/>
          </a:xfrm>
        </p:grpSpPr>
        <p:pic>
          <p:nvPicPr>
            <p:cNvPr id="18" name="Rectangle 30414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315200" y="1295400"/>
              <a:ext cx="1143000" cy="168433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  <p:pic>
          <p:nvPicPr>
            <p:cNvPr id="19" name="Rectangle 30417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875588" y="2324100"/>
              <a:ext cx="571500" cy="76517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</p:grpSp>
      <p:pic>
        <p:nvPicPr>
          <p:cNvPr id="20" name="Picture 3" descr="C:\Program Files\Microsoft Resource DVD Artwork\DVD_ART\Artwork_Imagery\HARDWARE_IMAGERY\Illustration - Misc Hardware\XML Icons\Server SQL databas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51364" y="2171834"/>
            <a:ext cx="450981" cy="667512"/>
          </a:xfrm>
          <a:prstGeom prst="rect">
            <a:avLst/>
          </a:prstGeom>
          <a:noFill/>
        </p:spPr>
      </p:pic>
      <p:pic>
        <p:nvPicPr>
          <p:cNvPr id="21" name="Picture 2" descr="C:\Program Files\Microsoft Resource DVD Artwork\DVD_ART\Artwork_Imagery\HARDWARE_IMAGERY\Illustration - Misc Hardware\XML Icons\Server Exchang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76400" y="2171834"/>
            <a:ext cx="418877" cy="668421"/>
          </a:xfrm>
          <a:prstGeom prst="rect">
            <a:avLst/>
          </a:prstGeom>
          <a:noFill/>
        </p:spPr>
      </p:pic>
      <p:grpSp>
        <p:nvGrpSpPr>
          <p:cNvPr id="22" name="Group 62"/>
          <p:cNvGrpSpPr/>
          <p:nvPr/>
        </p:nvGrpSpPr>
        <p:grpSpPr>
          <a:xfrm>
            <a:off x="3722135" y="2133786"/>
            <a:ext cx="520664" cy="704702"/>
            <a:chOff x="1752600" y="2819400"/>
            <a:chExt cx="520664" cy="704702"/>
          </a:xfrm>
        </p:grpSpPr>
        <p:pic>
          <p:nvPicPr>
            <p:cNvPr id="23" name="Picture 77" descr="Server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752600" y="2819400"/>
              <a:ext cx="451532" cy="667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11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59429" y="3265716"/>
              <a:ext cx="313835" cy="258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5" name="Picture 4" descr="C:\Program Files\Microsoft Resource DVD Artwork\DVD_ART\Artwork_Imagery\HARDWARE_IMAGERY\Illustration - Misc Hardware\XML Icons\Server Content Management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11945" y="2171834"/>
            <a:ext cx="452136" cy="667512"/>
          </a:xfrm>
          <a:prstGeom prst="rect">
            <a:avLst/>
          </a:prstGeom>
          <a:noFill/>
        </p:spPr>
      </p:pic>
      <p:pic>
        <p:nvPicPr>
          <p:cNvPr id="26" name="Picture 3" descr="C:\Program Files\Microsoft Resource DVD Artwork\DVD_ART\Artwork_Imagery\HARDWARE_IMAGERY\Illustration - Misc Hardware\XML Icons\Server SQL databas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84764" y="2171834"/>
            <a:ext cx="450981" cy="667512"/>
          </a:xfrm>
          <a:prstGeom prst="rect">
            <a:avLst/>
          </a:prstGeom>
          <a:noFill/>
        </p:spPr>
      </p:pic>
      <p:pic>
        <p:nvPicPr>
          <p:cNvPr id="27" name="Picture 4" descr="C:\Program Files\Microsoft Resource DVD Artwork\DVD_ART\Artwork_Imagery\HARDWARE_IMAGERY\Illustration - Misc Hardware\XML Icons\Server Content Management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48864" y="2171834"/>
            <a:ext cx="452136" cy="667512"/>
          </a:xfrm>
          <a:prstGeom prst="rect">
            <a:avLst/>
          </a:prstGeom>
          <a:noFill/>
        </p:spPr>
      </p:pic>
      <p:grpSp>
        <p:nvGrpSpPr>
          <p:cNvPr id="28" name="Group 59"/>
          <p:cNvGrpSpPr/>
          <p:nvPr/>
        </p:nvGrpSpPr>
        <p:grpSpPr>
          <a:xfrm>
            <a:off x="3200400" y="2171834"/>
            <a:ext cx="448056" cy="667512"/>
            <a:chOff x="7315200" y="1295400"/>
            <a:chExt cx="1143000" cy="1793875"/>
          </a:xfrm>
        </p:grpSpPr>
        <p:pic>
          <p:nvPicPr>
            <p:cNvPr id="29" name="Rectangle 30414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315200" y="1295400"/>
              <a:ext cx="1143000" cy="168433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  <p:pic>
          <p:nvPicPr>
            <p:cNvPr id="30" name="Rectangle 30417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875588" y="2324100"/>
              <a:ext cx="571500" cy="76517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</p:grpSp>
      <p:pic>
        <p:nvPicPr>
          <p:cNvPr id="31" name="Picture 2" descr="C:\Program Files\Microsoft Resource DVD Artwork\DVD_ART\Artwork_Imagery\HARDWARE_IMAGERY\Illustration - Misc Hardware\XML Icons\Server Exchang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71923" y="2171834"/>
            <a:ext cx="418877" cy="668421"/>
          </a:xfrm>
          <a:prstGeom prst="rect">
            <a:avLst/>
          </a:prstGeom>
          <a:noFill/>
        </p:spPr>
      </p:pic>
      <p:grpSp>
        <p:nvGrpSpPr>
          <p:cNvPr id="32" name="Group 62"/>
          <p:cNvGrpSpPr/>
          <p:nvPr/>
        </p:nvGrpSpPr>
        <p:grpSpPr>
          <a:xfrm>
            <a:off x="5410200" y="2133786"/>
            <a:ext cx="520664" cy="704702"/>
            <a:chOff x="1752600" y="2819400"/>
            <a:chExt cx="520664" cy="704702"/>
          </a:xfrm>
        </p:grpSpPr>
        <p:pic>
          <p:nvPicPr>
            <p:cNvPr id="33" name="Picture 77" descr="Server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752600" y="2819400"/>
              <a:ext cx="451532" cy="667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11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59429" y="3265716"/>
              <a:ext cx="313835" cy="258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5" name="Picture 77" descr="Ser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95800" y="1538269"/>
            <a:ext cx="762000" cy="114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" descr="C:\Program Files\Microsoft Resource DVD Artwork\DVD_ART\Artwork_Imagery\HARDWARE_IMAGERY\Illustration - Misc Hardware\XML Icons\Server SQL database.png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rgbClr val="FFCC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791074" y="2185965"/>
            <a:ext cx="308892" cy="457200"/>
          </a:xfrm>
          <a:prstGeom prst="rect">
            <a:avLst/>
          </a:prstGeom>
          <a:noFill/>
        </p:spPr>
      </p:pic>
      <p:pic>
        <p:nvPicPr>
          <p:cNvPr id="37" name="Picture 3" descr="C:\Program Files\Microsoft Resource DVD Artwork\DVD_ART\Artwork_Imagery\HARDWARE_IMAGERY\Illustration - Misc Hardware\XML Icons\Server SQL database.png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rgbClr val="FFCC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791074" y="1862121"/>
            <a:ext cx="308892" cy="457200"/>
          </a:xfrm>
          <a:prstGeom prst="rect">
            <a:avLst/>
          </a:prstGeom>
          <a:noFill/>
        </p:spPr>
      </p:pic>
      <p:pic>
        <p:nvPicPr>
          <p:cNvPr id="38" name="Picture 4" descr="C:\Program Files\Microsoft Resource DVD Artwork\DVD_ART\Artwork_Imagery\HARDWARE_IMAGERY\Illustration - Misc Hardware\XML Icons\Server Content Management.png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rgbClr val="FFCC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029200" y="2295506"/>
            <a:ext cx="309680" cy="457200"/>
          </a:xfrm>
          <a:prstGeom prst="rect">
            <a:avLst/>
          </a:prstGeom>
          <a:noFill/>
        </p:spPr>
      </p:pic>
      <p:pic>
        <p:nvPicPr>
          <p:cNvPr id="39" name="Picture 4" descr="C:\Program Files\Microsoft Resource DVD Artwork\DVD_ART\Artwork_Imagery\HARDWARE_IMAGERY\Illustration - Misc Hardware\XML Icons\Server Content Management.png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rgbClr val="FFCC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029200" y="1966891"/>
            <a:ext cx="309680" cy="457200"/>
          </a:xfrm>
          <a:prstGeom prst="rect">
            <a:avLst/>
          </a:prstGeom>
          <a:noFill/>
        </p:spPr>
      </p:pic>
      <p:pic>
        <p:nvPicPr>
          <p:cNvPr id="40" name="Picture 2" descr="C:\Program Files\Microsoft Resource DVD Artwork\DVD_ART\Artwork_Imagery\HARDWARE_IMAGERY\Illustration - Misc Hardware\XML Icons\Server Exchange.png"/>
          <p:cNvPicPr>
            <a:picLocks noChangeAspect="1" noChangeArrowheads="1"/>
          </p:cNvPicPr>
          <p:nvPr/>
        </p:nvPicPr>
        <p:blipFill>
          <a:blip r:embed="rId15" cstate="print">
            <a:duotone>
              <a:prstClr val="black"/>
              <a:srgbClr val="FFCC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267326" y="2395521"/>
            <a:ext cx="286513" cy="457200"/>
          </a:xfrm>
          <a:prstGeom prst="rect">
            <a:avLst/>
          </a:prstGeom>
          <a:noFill/>
        </p:spPr>
      </p:pic>
      <p:pic>
        <p:nvPicPr>
          <p:cNvPr id="41" name="Picture 2" descr="C:\Program Files\Microsoft Resource DVD Artwork\DVD_ART\Artwork_Imagery\HARDWARE_IMAGERY\Illustration - Misc Hardware\XML Icons\Server Exchange.png"/>
          <p:cNvPicPr>
            <a:picLocks noChangeAspect="1" noChangeArrowheads="1"/>
          </p:cNvPicPr>
          <p:nvPr/>
        </p:nvPicPr>
        <p:blipFill>
          <a:blip r:embed="rId15" cstate="print">
            <a:duotone>
              <a:prstClr val="black"/>
              <a:srgbClr val="FFCC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267326" y="2085958"/>
            <a:ext cx="286513" cy="457200"/>
          </a:xfrm>
          <a:prstGeom prst="rect">
            <a:avLst/>
          </a:prstGeom>
          <a:noFill/>
        </p:spPr>
      </p:pic>
      <p:grpSp>
        <p:nvGrpSpPr>
          <p:cNvPr id="42" name="Group 59"/>
          <p:cNvGrpSpPr/>
          <p:nvPr/>
        </p:nvGrpSpPr>
        <p:grpSpPr>
          <a:xfrm>
            <a:off x="5505452" y="2519343"/>
            <a:ext cx="320040" cy="457200"/>
            <a:chOff x="7315200" y="1295400"/>
            <a:chExt cx="1143000" cy="1793875"/>
          </a:xfrm>
        </p:grpSpPr>
        <p:pic>
          <p:nvPicPr>
            <p:cNvPr id="43" name="Rectangle 304148"/>
            <p:cNvPicPr>
              <a:picLocks noChangeAspect="1" noChangeArrowheads="1"/>
            </p:cNvPicPr>
            <p:nvPr/>
          </p:nvPicPr>
          <p:blipFill>
            <a:blip r:embed="rId16" cstate="print">
              <a:duotone>
                <a:prstClr val="black"/>
                <a:srgbClr val="FFCC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7315200" y="1295400"/>
              <a:ext cx="1143000" cy="168433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  <p:pic>
          <p:nvPicPr>
            <p:cNvPr id="44" name="Rectangle 304170"/>
            <p:cNvPicPr>
              <a:picLocks noChangeAspect="1" noChangeArrowheads="1"/>
            </p:cNvPicPr>
            <p:nvPr/>
          </p:nvPicPr>
          <p:blipFill>
            <a:blip r:embed="rId17" cstate="print">
              <a:duotone>
                <a:prstClr val="black"/>
                <a:srgbClr val="FFCC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7875588" y="2324100"/>
              <a:ext cx="571500" cy="76517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</p:grpSp>
      <p:grpSp>
        <p:nvGrpSpPr>
          <p:cNvPr id="45" name="Group 59"/>
          <p:cNvGrpSpPr/>
          <p:nvPr/>
        </p:nvGrpSpPr>
        <p:grpSpPr>
          <a:xfrm>
            <a:off x="5505452" y="2200254"/>
            <a:ext cx="320040" cy="457200"/>
            <a:chOff x="7315200" y="1295400"/>
            <a:chExt cx="1143000" cy="1793875"/>
          </a:xfrm>
        </p:grpSpPr>
        <p:pic>
          <p:nvPicPr>
            <p:cNvPr id="46" name="Rectangle 304148"/>
            <p:cNvPicPr>
              <a:picLocks noChangeAspect="1" noChangeArrowheads="1"/>
            </p:cNvPicPr>
            <p:nvPr/>
          </p:nvPicPr>
          <p:blipFill>
            <a:blip r:embed="rId16" cstate="print">
              <a:duotone>
                <a:prstClr val="black"/>
                <a:srgbClr val="FFCC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7315200" y="1295400"/>
              <a:ext cx="1143000" cy="168433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  <p:pic>
          <p:nvPicPr>
            <p:cNvPr id="47" name="Rectangle 304170"/>
            <p:cNvPicPr>
              <a:picLocks noChangeAspect="1" noChangeArrowheads="1"/>
            </p:cNvPicPr>
            <p:nvPr/>
          </p:nvPicPr>
          <p:blipFill>
            <a:blip r:embed="rId17" cstate="print">
              <a:duotone>
                <a:prstClr val="black"/>
                <a:srgbClr val="FFCC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7875588" y="2324100"/>
              <a:ext cx="571500" cy="76517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</p:grpSp>
      <p:grpSp>
        <p:nvGrpSpPr>
          <p:cNvPr id="48" name="Group 62"/>
          <p:cNvGrpSpPr/>
          <p:nvPr/>
        </p:nvGrpSpPr>
        <p:grpSpPr>
          <a:xfrm>
            <a:off x="5806440" y="2647936"/>
            <a:ext cx="365760" cy="457200"/>
            <a:chOff x="1752600" y="2819400"/>
            <a:chExt cx="520664" cy="704702"/>
          </a:xfrm>
        </p:grpSpPr>
        <p:pic>
          <p:nvPicPr>
            <p:cNvPr id="49" name="Picture 77" descr="Server"/>
            <p:cNvPicPr>
              <a:picLocks noChangeAspect="1" noChangeArrowheads="1"/>
            </p:cNvPicPr>
            <p:nvPr/>
          </p:nvPicPr>
          <p:blipFill>
            <a:blip r:embed="rId18" cstate="print">
              <a:duotone>
                <a:prstClr val="black"/>
                <a:srgbClr val="FFCC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1752600" y="2819400"/>
              <a:ext cx="451532" cy="667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11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CC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1959429" y="3265716"/>
              <a:ext cx="313835" cy="258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1" name="Group 62"/>
          <p:cNvGrpSpPr/>
          <p:nvPr/>
        </p:nvGrpSpPr>
        <p:grpSpPr>
          <a:xfrm>
            <a:off x="5806440" y="2328847"/>
            <a:ext cx="365760" cy="457200"/>
            <a:chOff x="1752600" y="2819400"/>
            <a:chExt cx="520664" cy="704702"/>
          </a:xfrm>
        </p:grpSpPr>
        <p:pic>
          <p:nvPicPr>
            <p:cNvPr id="52" name="Picture 77" descr="Server"/>
            <p:cNvPicPr>
              <a:picLocks noChangeAspect="1" noChangeArrowheads="1"/>
            </p:cNvPicPr>
            <p:nvPr/>
          </p:nvPicPr>
          <p:blipFill>
            <a:blip r:embed="rId18" cstate="print">
              <a:duotone>
                <a:prstClr val="black"/>
                <a:srgbClr val="FFCC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1752600" y="2819400"/>
              <a:ext cx="451532" cy="667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11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CC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1959429" y="3265716"/>
              <a:ext cx="313835" cy="258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4" name="Rectangle 53"/>
          <p:cNvSpPr/>
          <p:nvPr/>
        </p:nvSpPr>
        <p:spPr>
          <a:xfrm>
            <a:off x="961725" y="4324336"/>
            <a:ext cx="2971800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96963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0000"/>
              <a:defRPr/>
            </a:pPr>
            <a:r>
              <a:rPr lang="en-US" sz="2200" b="1" dirty="0" smtClean="0">
                <a:solidFill>
                  <a:srgbClr val="FFCF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rPr>
              <a:t>Server Consolidation</a:t>
            </a:r>
          </a:p>
        </p:txBody>
      </p:sp>
      <p:sp>
        <p:nvSpPr>
          <p:cNvPr id="55" name="Rectangle 54"/>
          <p:cNvSpPr/>
          <p:nvPr/>
        </p:nvSpPr>
        <p:spPr>
          <a:xfrm>
            <a:off x="809325" y="4857736"/>
            <a:ext cx="3276600" cy="821763"/>
          </a:xfrm>
          <a:prstGeom prst="rect">
            <a:avLst/>
          </a:prstGeom>
        </p:spPr>
        <p:txBody>
          <a:bodyPr wrap="square" lIns="36576" tIns="36576" rIns="36576" bIns="36576">
            <a:spAutoFit/>
          </a:bodyPr>
          <a:lstStyle/>
          <a:p>
            <a:pPr algn="ctr" defTabSz="1096963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0000"/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</a:rPr>
              <a:t>Fundamental driving force behind the virtualization of servers.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28596" y="785794"/>
            <a:ext cx="5500726" cy="50006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D1E4F3"/>
                </a:solidFill>
                <a:sym typeface="Wingdings" pitchFamily="2" charset="2"/>
              </a:rPr>
              <a:t>Server Consolidation</a:t>
            </a: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0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000"/>
                            </p:stCondLst>
                            <p:childTnLst>
                              <p:par>
                                <p:cTn id="1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500"/>
                            </p:stCondLst>
                            <p:childTnLst>
                              <p:par>
                                <p:cTn id="17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4500"/>
                            </p:stCondLst>
                            <p:childTnLst>
                              <p:par>
                                <p:cTn id="1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0"/>
                            </p:stCondLst>
                            <p:childTnLst>
                              <p:par>
                                <p:cTn id="20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Microsoft logo and tagline"/>
          <p:cNvPicPr>
            <a:picLocks noChangeAspect="1" noChangeArrowheads="1"/>
          </p:cNvPicPr>
          <p:nvPr/>
        </p:nvPicPr>
        <p:blipFill>
          <a:blip r:embed="rId3">
            <a:lum bright="50000"/>
          </a:blip>
          <a:srcRect/>
          <a:stretch>
            <a:fillRect/>
          </a:stretch>
        </p:blipFill>
        <p:spPr bwMode="black">
          <a:xfrm>
            <a:off x="6715140" y="6215082"/>
            <a:ext cx="2212970" cy="477645"/>
          </a:xfrm>
          <a:prstGeom prst="rect">
            <a:avLst/>
          </a:prstGeom>
          <a:noFill/>
          <a:effectLst/>
        </p:spPr>
      </p:pic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-33338" y="0"/>
            <a:ext cx="91773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chilly" dir="t"/>
            </a:scene3d>
            <a:sp3d extrusionH="31750" prstMaterial="dkEdge">
              <a:bevelT w="38100" h="38100"/>
            </a:sp3d>
          </a:bodyPr>
          <a:lstStyle/>
          <a:p>
            <a:pPr lvl="1">
              <a:spcBef>
                <a:spcPct val="0"/>
              </a:spcBef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Server Virtualization Scenarios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596" y="785794"/>
            <a:ext cx="5500726" cy="50006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D1E4F3"/>
                </a:solidFill>
                <a:sym typeface="Wingdings" pitchFamily="2" charset="2"/>
              </a:rPr>
              <a:t>Disaster Recovery – Host Clustering</a:t>
            </a: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38"/>
          <p:cNvGrpSpPr/>
          <p:nvPr/>
        </p:nvGrpSpPr>
        <p:grpSpPr>
          <a:xfrm>
            <a:off x="4419600" y="4174984"/>
            <a:ext cx="4343400" cy="1901952"/>
            <a:chOff x="327657" y="2130725"/>
            <a:chExt cx="2018658" cy="3856007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327657" y="2130725"/>
              <a:ext cx="2018658" cy="3856007"/>
            </a:xfrm>
            <a:prstGeom prst="roundRect">
              <a:avLst>
                <a:gd name="adj" fmla="val 7215"/>
              </a:avLst>
            </a:prstGeom>
            <a:gradFill flip="none" rotWithShape="1">
              <a:gsLst>
                <a:gs pos="0">
                  <a:schemeClr val="tx1"/>
                </a:gs>
                <a:gs pos="38000">
                  <a:schemeClr val="tx1">
                    <a:alpha val="0"/>
                  </a:schemeClr>
                </a:gs>
              </a:gsLst>
              <a:lin ang="5400000" scaled="1"/>
              <a:tileRect/>
            </a:gradFill>
            <a:ln w="19050" cap="flat" cmpd="sng" algn="ctr">
              <a:solidFill>
                <a:srgbClr val="FFFFFF">
                  <a:alpha val="23922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346701" y="2277500"/>
              <a:ext cx="1980570" cy="3571853"/>
            </a:xfrm>
            <a:prstGeom prst="roundRect">
              <a:avLst>
                <a:gd name="adj" fmla="val 7034"/>
              </a:avLst>
            </a:prstGeom>
            <a:gradFill flip="none" rotWithShape="1">
              <a:gsLst>
                <a:gs pos="0">
                  <a:srgbClr val="95B3F1"/>
                </a:gs>
                <a:gs pos="46000">
                  <a:srgbClr val="1C56CC"/>
                </a:gs>
                <a:gs pos="100000">
                  <a:srgbClr val="123A88"/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406400">
                <a:schemeClr val="accent6">
                  <a:lumMod val="40000"/>
                  <a:lumOff val="60000"/>
                </a:schemeClr>
              </a:inn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Segoe" pitchFamily="34" charset="0"/>
              </a:endParaRPr>
            </a:p>
          </p:txBody>
        </p:sp>
      </p:grpSp>
      <p:grpSp>
        <p:nvGrpSpPr>
          <p:cNvPr id="9" name="Group 38"/>
          <p:cNvGrpSpPr/>
          <p:nvPr/>
        </p:nvGrpSpPr>
        <p:grpSpPr>
          <a:xfrm>
            <a:off x="609600" y="4171936"/>
            <a:ext cx="3657600" cy="1901952"/>
            <a:chOff x="327657" y="2130725"/>
            <a:chExt cx="2018658" cy="3856007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327657" y="2130725"/>
              <a:ext cx="2018658" cy="3856007"/>
            </a:xfrm>
            <a:prstGeom prst="roundRect">
              <a:avLst>
                <a:gd name="adj" fmla="val 7215"/>
              </a:avLst>
            </a:prstGeom>
            <a:gradFill flip="none" rotWithShape="1">
              <a:gsLst>
                <a:gs pos="0">
                  <a:schemeClr val="tx1"/>
                </a:gs>
                <a:gs pos="38000">
                  <a:schemeClr val="tx1">
                    <a:alpha val="0"/>
                  </a:schemeClr>
                </a:gs>
              </a:gsLst>
              <a:lin ang="5400000" scaled="1"/>
              <a:tileRect/>
            </a:gradFill>
            <a:ln w="19050" cap="flat" cmpd="sng" algn="ctr">
              <a:solidFill>
                <a:srgbClr val="FFFFFF">
                  <a:alpha val="23922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346701" y="2277500"/>
              <a:ext cx="1980570" cy="3571853"/>
            </a:xfrm>
            <a:prstGeom prst="roundRect">
              <a:avLst>
                <a:gd name="adj" fmla="val 7034"/>
              </a:avLst>
            </a:prstGeom>
            <a:gradFill flip="none" rotWithShape="1">
              <a:gsLst>
                <a:gs pos="0">
                  <a:srgbClr val="95B3F1"/>
                </a:gs>
                <a:gs pos="46000">
                  <a:srgbClr val="1C56CC"/>
                </a:gs>
                <a:gs pos="100000">
                  <a:srgbClr val="123A88"/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406400">
                <a:schemeClr val="accent6">
                  <a:lumMod val="40000"/>
                  <a:lumOff val="60000"/>
                </a:schemeClr>
              </a:inn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</p:grpSp>
      <p:grpSp>
        <p:nvGrpSpPr>
          <p:cNvPr id="12" name="Group 38"/>
          <p:cNvGrpSpPr/>
          <p:nvPr/>
        </p:nvGrpSpPr>
        <p:grpSpPr>
          <a:xfrm>
            <a:off x="533400" y="1428736"/>
            <a:ext cx="8281416" cy="2514600"/>
            <a:chOff x="327657" y="2130725"/>
            <a:chExt cx="2018658" cy="3856007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327657" y="2130725"/>
              <a:ext cx="2018658" cy="3856007"/>
            </a:xfrm>
            <a:prstGeom prst="roundRect">
              <a:avLst>
                <a:gd name="adj" fmla="val 7215"/>
              </a:avLst>
            </a:prstGeom>
            <a:gradFill flip="none" rotWithShape="1">
              <a:gsLst>
                <a:gs pos="0">
                  <a:schemeClr val="tx1"/>
                </a:gs>
                <a:gs pos="38000">
                  <a:schemeClr val="tx1">
                    <a:alpha val="0"/>
                  </a:schemeClr>
                </a:gs>
              </a:gsLst>
              <a:lin ang="5400000" scaled="1"/>
              <a:tileRect/>
            </a:gradFill>
            <a:ln w="19050" cap="flat" cmpd="sng" algn="ctr">
              <a:solidFill>
                <a:srgbClr val="FFFFFF">
                  <a:alpha val="23922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346701" y="2277500"/>
              <a:ext cx="1980570" cy="3571854"/>
            </a:xfrm>
            <a:prstGeom prst="roundRect">
              <a:avLst>
                <a:gd name="adj" fmla="val 7034"/>
              </a:avLst>
            </a:prstGeom>
            <a:gradFill flip="none" rotWithShape="1">
              <a:gsLst>
                <a:gs pos="0">
                  <a:srgbClr val="95B3F1"/>
                </a:gs>
                <a:gs pos="46000">
                  <a:srgbClr val="1C56CC"/>
                </a:gs>
                <a:gs pos="100000">
                  <a:srgbClr val="123A88"/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406400">
                <a:schemeClr val="accent6">
                  <a:lumMod val="40000"/>
                  <a:lumOff val="60000"/>
                </a:schemeClr>
              </a:inn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 rot="16200000">
            <a:off x="44555" y="2564404"/>
            <a:ext cx="1844025" cy="39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6197" tIns="38098" rIns="76197" bIns="38098">
            <a:spAutoFit/>
          </a:bodyPr>
          <a:lstStyle/>
          <a:p>
            <a:pPr marL="169863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75000"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Center</a:t>
            </a:r>
          </a:p>
        </p:txBody>
      </p:sp>
      <p:pic>
        <p:nvPicPr>
          <p:cNvPr id="16" name="Picture 10" descr="C:\Program Files\Microsoft Resource DVD Artwork\DVD_ART\Artwork_Imagery\Shapes and Graphics\circular shapes\3d Disc shapes\green disc L.png"/>
          <p:cNvPicPr>
            <a:picLocks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143000" y="2233408"/>
            <a:ext cx="7315200" cy="132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4471086" y="4324336"/>
            <a:ext cx="4114800" cy="1625060"/>
          </a:xfrm>
          <a:prstGeom prst="rect">
            <a:avLst/>
          </a:prstGeom>
        </p:spPr>
        <p:txBody>
          <a:bodyPr wrap="square" lIns="36576" tIns="36576" rIns="36576" bIns="36576">
            <a:spAutoFit/>
          </a:bodyPr>
          <a:lstStyle/>
          <a:p>
            <a:pPr marL="282575" indent="-282575" defTabSz="1096963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0000"/>
              <a:buBlip>
                <a:blip r:embed="rId5"/>
              </a:buBlip>
              <a:defRPr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</a:rPr>
              <a:t>Ensure continuity or uninterrupted provision of operations and services</a:t>
            </a:r>
          </a:p>
          <a:p>
            <a:pPr marL="282575" indent="-282575" defTabSz="1096963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0000"/>
              <a:buBlip>
                <a:blip r:embed="rId5"/>
              </a:buBlip>
              <a:defRPr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</a:rPr>
              <a:t>Provide scalable, high availability solutions</a:t>
            </a:r>
          </a:p>
          <a:p>
            <a:pPr marL="282575" indent="-282575" defTabSz="1096963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0000"/>
              <a:buBlip>
                <a:blip r:embed="rId5"/>
              </a:buBlip>
              <a:defRPr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</a:rPr>
              <a:t>Improve disaster and business recovery</a:t>
            </a:r>
          </a:p>
          <a:p>
            <a:pPr marL="282575" indent="-282575" defTabSz="1096963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0000"/>
              <a:buBlip>
                <a:blip r:embed="rId5"/>
              </a:buBlip>
              <a:defRPr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</a:rPr>
              <a:t>Provide robust enterprise management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61725" y="4324336"/>
            <a:ext cx="29718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96963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0000"/>
              <a:defRPr/>
            </a:pPr>
            <a:r>
              <a:rPr lang="en-US" sz="2200" b="1" dirty="0" smtClean="0">
                <a:solidFill>
                  <a:srgbClr val="FFCF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rPr>
              <a:t>Business Continuity Management</a:t>
            </a:r>
            <a:endParaRPr lang="en-US" sz="2200" dirty="0" smtClean="0">
              <a:solidFill>
                <a:srgbClr val="FFCF3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Semibold"/>
            </a:endParaRPr>
          </a:p>
        </p:txBody>
      </p:sp>
      <p:sp>
        <p:nvSpPr>
          <p:cNvPr id="19" name="Freeform 5"/>
          <p:cNvSpPr>
            <a:spLocks noChangeAspect="1"/>
          </p:cNvSpPr>
          <p:nvPr/>
        </p:nvSpPr>
        <p:spPr bwMode="auto">
          <a:xfrm>
            <a:off x="4343400" y="1919269"/>
            <a:ext cx="989923" cy="323494"/>
          </a:xfrm>
          <a:custGeom>
            <a:avLst/>
            <a:gdLst>
              <a:gd name="connsiteX0" fmla="*/ 0 w 2722"/>
              <a:gd name="connsiteY0" fmla="*/ 288 h 480"/>
              <a:gd name="connsiteX1" fmla="*/ 658 w 2722"/>
              <a:gd name="connsiteY1" fmla="*/ 288 h 480"/>
              <a:gd name="connsiteX2" fmla="*/ 706 w 2722"/>
              <a:gd name="connsiteY2" fmla="*/ 0 h 480"/>
              <a:gd name="connsiteX3" fmla="*/ 754 w 2722"/>
              <a:gd name="connsiteY3" fmla="*/ 480 h 480"/>
              <a:gd name="connsiteX4" fmla="*/ 802 w 2722"/>
              <a:gd name="connsiteY4" fmla="*/ 192 h 480"/>
              <a:gd name="connsiteX5" fmla="*/ 850 w 2722"/>
              <a:gd name="connsiteY5" fmla="*/ 288 h 480"/>
              <a:gd name="connsiteX6" fmla="*/ 2722 w 2722"/>
              <a:gd name="connsiteY6" fmla="*/ 288 h 480"/>
              <a:gd name="connsiteX0" fmla="*/ 0 w 1580"/>
              <a:gd name="connsiteY0" fmla="*/ 288 h 480"/>
              <a:gd name="connsiteX1" fmla="*/ 658 w 1580"/>
              <a:gd name="connsiteY1" fmla="*/ 288 h 480"/>
              <a:gd name="connsiteX2" fmla="*/ 706 w 1580"/>
              <a:gd name="connsiteY2" fmla="*/ 0 h 480"/>
              <a:gd name="connsiteX3" fmla="*/ 754 w 1580"/>
              <a:gd name="connsiteY3" fmla="*/ 480 h 480"/>
              <a:gd name="connsiteX4" fmla="*/ 802 w 1580"/>
              <a:gd name="connsiteY4" fmla="*/ 192 h 480"/>
              <a:gd name="connsiteX5" fmla="*/ 850 w 1580"/>
              <a:gd name="connsiteY5" fmla="*/ 288 h 480"/>
              <a:gd name="connsiteX6" fmla="*/ 1580 w 1580"/>
              <a:gd name="connsiteY6" fmla="*/ 288 h 480"/>
              <a:gd name="connsiteX0" fmla="*/ 0 w 1317"/>
              <a:gd name="connsiteY0" fmla="*/ 288 h 480"/>
              <a:gd name="connsiteX1" fmla="*/ 395 w 1317"/>
              <a:gd name="connsiteY1" fmla="*/ 288 h 480"/>
              <a:gd name="connsiteX2" fmla="*/ 443 w 1317"/>
              <a:gd name="connsiteY2" fmla="*/ 0 h 480"/>
              <a:gd name="connsiteX3" fmla="*/ 491 w 1317"/>
              <a:gd name="connsiteY3" fmla="*/ 480 h 480"/>
              <a:gd name="connsiteX4" fmla="*/ 539 w 1317"/>
              <a:gd name="connsiteY4" fmla="*/ 192 h 480"/>
              <a:gd name="connsiteX5" fmla="*/ 587 w 1317"/>
              <a:gd name="connsiteY5" fmla="*/ 288 h 480"/>
              <a:gd name="connsiteX6" fmla="*/ 1317 w 1317"/>
              <a:gd name="connsiteY6" fmla="*/ 288 h 480"/>
              <a:gd name="connsiteX0" fmla="*/ 0 w 1141"/>
              <a:gd name="connsiteY0" fmla="*/ 288 h 480"/>
              <a:gd name="connsiteX1" fmla="*/ 395 w 1141"/>
              <a:gd name="connsiteY1" fmla="*/ 288 h 480"/>
              <a:gd name="connsiteX2" fmla="*/ 443 w 1141"/>
              <a:gd name="connsiteY2" fmla="*/ 0 h 480"/>
              <a:gd name="connsiteX3" fmla="*/ 491 w 1141"/>
              <a:gd name="connsiteY3" fmla="*/ 480 h 480"/>
              <a:gd name="connsiteX4" fmla="*/ 539 w 1141"/>
              <a:gd name="connsiteY4" fmla="*/ 192 h 480"/>
              <a:gd name="connsiteX5" fmla="*/ 587 w 1141"/>
              <a:gd name="connsiteY5" fmla="*/ 288 h 480"/>
              <a:gd name="connsiteX6" fmla="*/ 1141 w 1141"/>
              <a:gd name="connsiteY6" fmla="*/ 288 h 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1" h="480">
                <a:moveTo>
                  <a:pt x="0" y="288"/>
                </a:moveTo>
                <a:lnTo>
                  <a:pt x="395" y="288"/>
                </a:lnTo>
                <a:lnTo>
                  <a:pt x="443" y="0"/>
                </a:lnTo>
                <a:lnTo>
                  <a:pt x="491" y="480"/>
                </a:lnTo>
                <a:lnTo>
                  <a:pt x="539" y="192"/>
                </a:lnTo>
                <a:lnTo>
                  <a:pt x="587" y="288"/>
                </a:lnTo>
                <a:lnTo>
                  <a:pt x="1141" y="288"/>
                </a:lnTo>
              </a:path>
            </a:pathLst>
          </a:custGeom>
          <a:noFill/>
          <a:ln w="15875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0" name="Picture 77" descr="Ser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0375" y="1538269"/>
            <a:ext cx="762000" cy="114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7" descr="Server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3844636" y="1538269"/>
            <a:ext cx="727364" cy="114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7" descr="Ser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3844636" y="1538269"/>
            <a:ext cx="727364" cy="114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7" descr="Server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010156" y="1538269"/>
            <a:ext cx="762000" cy="114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C:\Program Files\Microsoft Resource DVD Artwork\DVD_ART\Artwork_Imagery\HARDWARE_IMAGERY\Illustration - Misc Hardware\Windows Vista Illustration Icons\Complet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52" y="2095483"/>
            <a:ext cx="304801" cy="304801"/>
          </a:xfrm>
          <a:prstGeom prst="rect">
            <a:avLst/>
          </a:prstGeom>
          <a:noFill/>
        </p:spPr>
      </p:pic>
      <p:pic>
        <p:nvPicPr>
          <p:cNvPr id="25" name="Picture 4" descr="C:\Program Files\Microsoft Resource DVD Artwork\DVD_ART\Artwork_Imagery\HARDWARE_IMAGERY\Illustration - Misc Hardware\Windows Vista Illustration Icons\Complet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2090721"/>
            <a:ext cx="304801" cy="304801"/>
          </a:xfrm>
          <a:prstGeom prst="rect">
            <a:avLst/>
          </a:prstGeom>
          <a:noFill/>
        </p:spPr>
      </p:pic>
      <p:pic>
        <p:nvPicPr>
          <p:cNvPr id="26" name="Picture 5" descr="C:\Program Files\Microsoft Resource DVD Artwork\DVD_ART\Artwork_Imagery\HARDWARE_IMAGERY\Illustration - Misc Hardware\Windows Vista Illustration Icons\Erro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9200" y="2095483"/>
            <a:ext cx="301752" cy="301752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2071670" y="1657336"/>
            <a:ext cx="1585930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96963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0000"/>
              <a:defRPr/>
            </a:pP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rPr>
              <a:t>Passive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791200" y="1657336"/>
            <a:ext cx="1219200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96963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0000"/>
              <a:defRPr/>
            </a:pP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rPr>
              <a:t>Active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971800" y="1862121"/>
            <a:ext cx="1318347" cy="1243015"/>
            <a:chOff x="2971800" y="1771652"/>
            <a:chExt cx="1318347" cy="1243015"/>
          </a:xfrm>
        </p:grpSpPr>
        <p:pic>
          <p:nvPicPr>
            <p:cNvPr id="30" name="Picture 3" descr="C:\Program Files\Microsoft Resource DVD Artwork\DVD_ART\Artwork_Imagery\HARDWARE_IMAGERY\Illustration - Misc Hardware\XML Icons\Server SQL database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chemeClr val="accent6">
                  <a:lumMod val="40000"/>
                  <a:lumOff val="60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flipH="1">
              <a:off x="3995296" y="2095496"/>
              <a:ext cx="294851" cy="457200"/>
            </a:xfrm>
            <a:prstGeom prst="rect">
              <a:avLst/>
            </a:prstGeom>
            <a:noFill/>
          </p:spPr>
        </p:pic>
        <p:pic>
          <p:nvPicPr>
            <p:cNvPr id="31" name="Picture 3" descr="C:\Program Files\Microsoft Resource DVD Artwork\DVD_ART\Artwork_Imagery\HARDWARE_IMAGERY\Illustration - Misc Hardware\XML Icons\Server SQL database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chemeClr val="accent6">
                  <a:lumMod val="40000"/>
                  <a:lumOff val="60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flipH="1">
              <a:off x="3995296" y="1771652"/>
              <a:ext cx="294851" cy="457200"/>
            </a:xfrm>
            <a:prstGeom prst="rect">
              <a:avLst/>
            </a:prstGeom>
            <a:noFill/>
          </p:spPr>
        </p:pic>
        <p:pic>
          <p:nvPicPr>
            <p:cNvPr id="32" name="Picture 4" descr="C:\Program Files\Microsoft Resource DVD Artwork\DVD_ART\Artwork_Imagery\HARDWARE_IMAGERY\Illustration - Misc Hardware\XML Icons\Server Content Management.png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prstClr val="black"/>
                <a:schemeClr val="accent6">
                  <a:lumMod val="40000"/>
                  <a:lumOff val="60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flipH="1">
              <a:off x="3767242" y="2205037"/>
              <a:ext cx="295604" cy="457200"/>
            </a:xfrm>
            <a:prstGeom prst="rect">
              <a:avLst/>
            </a:prstGeom>
            <a:noFill/>
          </p:spPr>
        </p:pic>
        <p:pic>
          <p:nvPicPr>
            <p:cNvPr id="33" name="Picture 4" descr="C:\Program Files\Microsoft Resource DVD Artwork\DVD_ART\Artwork_Imagery\HARDWARE_IMAGERY\Illustration - Misc Hardware\XML Icons\Server Content Management.png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prstClr val="black"/>
                <a:schemeClr val="accent6">
                  <a:lumMod val="40000"/>
                  <a:lumOff val="60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flipH="1">
              <a:off x="3767242" y="1876422"/>
              <a:ext cx="295604" cy="457200"/>
            </a:xfrm>
            <a:prstGeom prst="rect">
              <a:avLst/>
            </a:prstGeom>
            <a:noFill/>
          </p:spPr>
        </p:pic>
        <p:pic>
          <p:nvPicPr>
            <p:cNvPr id="34" name="Picture 2" descr="C:\Program Files\Microsoft Resource DVD Artwork\DVD_ART\Artwork_Imagery\HARDWARE_IMAGERY\Illustration - Misc Hardware\XML Icons\Server Exchange.png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prstClr val="black"/>
                <a:schemeClr val="accent6">
                  <a:lumMod val="40000"/>
                  <a:lumOff val="60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flipH="1">
              <a:off x="3562054" y="2305052"/>
              <a:ext cx="273490" cy="457200"/>
            </a:xfrm>
            <a:prstGeom prst="rect">
              <a:avLst/>
            </a:prstGeom>
            <a:noFill/>
          </p:spPr>
        </p:pic>
        <p:pic>
          <p:nvPicPr>
            <p:cNvPr id="35" name="Picture 2" descr="C:\Program Files\Microsoft Resource DVD Artwork\DVD_ART\Artwork_Imagery\HARDWARE_IMAGERY\Illustration - Misc Hardware\XML Icons\Server Exchange.png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prstClr val="black"/>
                <a:schemeClr val="accent6">
                  <a:lumMod val="40000"/>
                  <a:lumOff val="60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flipH="1">
              <a:off x="3562054" y="1995489"/>
              <a:ext cx="273490" cy="457200"/>
            </a:xfrm>
            <a:prstGeom prst="rect">
              <a:avLst/>
            </a:prstGeom>
            <a:noFill/>
          </p:spPr>
        </p:pic>
        <p:grpSp>
          <p:nvGrpSpPr>
            <p:cNvPr id="36" name="Group 59"/>
            <p:cNvGrpSpPr/>
            <p:nvPr/>
          </p:nvGrpSpPr>
          <p:grpSpPr>
            <a:xfrm flipH="1">
              <a:off x="3302749" y="2428874"/>
              <a:ext cx="305493" cy="457200"/>
              <a:chOff x="7315200" y="1295400"/>
              <a:chExt cx="1143000" cy="1793875"/>
            </a:xfrm>
          </p:grpSpPr>
          <p:pic>
            <p:nvPicPr>
              <p:cNvPr id="46" name="Rectangle 304148"/>
              <p:cNvPicPr>
                <a:picLocks noChangeAspect="1" noChangeArrowheads="1"/>
              </p:cNvPicPr>
              <p:nvPr/>
            </p:nvPicPr>
            <p:blipFill>
              <a:blip r:embed="rId12" cstate="print">
                <a:duotone>
                  <a:prstClr val="black"/>
                  <a:schemeClr val="accent6">
                    <a:lumMod val="40000"/>
                    <a:lumOff val="60000"/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7315200" y="1295400"/>
                <a:ext cx="1143000" cy="168433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pic>
          <p:pic>
            <p:nvPicPr>
              <p:cNvPr id="47" name="Rectangle 304170"/>
              <p:cNvPicPr>
                <a:picLocks noChangeAspect="1" noChangeArrowheads="1"/>
              </p:cNvPicPr>
              <p:nvPr/>
            </p:nvPicPr>
            <p:blipFill>
              <a:blip r:embed="rId13" cstate="print">
                <a:duotone>
                  <a:prstClr val="black"/>
                  <a:schemeClr val="accent6">
                    <a:lumMod val="40000"/>
                    <a:lumOff val="60000"/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7875588" y="2324100"/>
                <a:ext cx="571500" cy="765175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pic>
        </p:grpSp>
        <p:grpSp>
          <p:nvGrpSpPr>
            <p:cNvPr id="37" name="Group 59"/>
            <p:cNvGrpSpPr/>
            <p:nvPr/>
          </p:nvGrpSpPr>
          <p:grpSpPr>
            <a:xfrm flipH="1">
              <a:off x="3302749" y="2109785"/>
              <a:ext cx="305493" cy="457200"/>
              <a:chOff x="7315200" y="1295400"/>
              <a:chExt cx="1143000" cy="1793875"/>
            </a:xfrm>
          </p:grpSpPr>
          <p:pic>
            <p:nvPicPr>
              <p:cNvPr id="44" name="Rectangle 304148"/>
              <p:cNvPicPr>
                <a:picLocks noChangeAspect="1" noChangeArrowheads="1"/>
              </p:cNvPicPr>
              <p:nvPr/>
            </p:nvPicPr>
            <p:blipFill>
              <a:blip r:embed="rId12" cstate="print">
                <a:duotone>
                  <a:prstClr val="black"/>
                  <a:schemeClr val="accent6">
                    <a:lumMod val="40000"/>
                    <a:lumOff val="60000"/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7315200" y="1295400"/>
                <a:ext cx="1143000" cy="168433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pic>
          <p:pic>
            <p:nvPicPr>
              <p:cNvPr id="45" name="Rectangle 304170"/>
              <p:cNvPicPr>
                <a:picLocks noChangeAspect="1" noChangeArrowheads="1"/>
              </p:cNvPicPr>
              <p:nvPr/>
            </p:nvPicPr>
            <p:blipFill>
              <a:blip r:embed="rId13" cstate="print">
                <a:duotone>
                  <a:prstClr val="black"/>
                  <a:schemeClr val="accent6">
                    <a:lumMod val="40000"/>
                    <a:lumOff val="60000"/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7875588" y="2324100"/>
                <a:ext cx="571500" cy="765175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pic>
        </p:grpSp>
        <p:grpSp>
          <p:nvGrpSpPr>
            <p:cNvPr id="38" name="Group 62"/>
            <p:cNvGrpSpPr/>
            <p:nvPr/>
          </p:nvGrpSpPr>
          <p:grpSpPr>
            <a:xfrm flipH="1">
              <a:off x="2971800" y="2557467"/>
              <a:ext cx="349135" cy="457200"/>
              <a:chOff x="1752600" y="2819400"/>
              <a:chExt cx="520664" cy="704702"/>
            </a:xfrm>
          </p:grpSpPr>
          <p:pic>
            <p:nvPicPr>
              <p:cNvPr id="42" name="Picture 77" descr="Server"/>
              <p:cNvPicPr>
                <a:picLocks noChangeAspect="1" noChangeArrowheads="1"/>
              </p:cNvPicPr>
              <p:nvPr/>
            </p:nvPicPr>
            <p:blipFill>
              <a:blip r:embed="rId14" cstate="print">
                <a:duotone>
                  <a:prstClr val="black"/>
                  <a:schemeClr val="accent6">
                    <a:lumMod val="40000"/>
                    <a:lumOff val="60000"/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752600" y="2819400"/>
                <a:ext cx="451532" cy="667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" name="Picture 11"/>
              <p:cNvPicPr>
                <a:picLocks noChangeAspect="1" noChangeArrowheads="1"/>
              </p:cNvPicPr>
              <p:nvPr/>
            </p:nvPicPr>
            <p:blipFill>
              <a:blip r:embed="rId1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6">
                    <a:lumMod val="40000"/>
                    <a:lumOff val="60000"/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959429" y="3265716"/>
                <a:ext cx="313835" cy="258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39" name="Group 62"/>
            <p:cNvGrpSpPr/>
            <p:nvPr/>
          </p:nvGrpSpPr>
          <p:grpSpPr>
            <a:xfrm flipH="1">
              <a:off x="2971800" y="2238378"/>
              <a:ext cx="349135" cy="457200"/>
              <a:chOff x="1752600" y="2819400"/>
              <a:chExt cx="520664" cy="704702"/>
            </a:xfrm>
          </p:grpSpPr>
          <p:pic>
            <p:nvPicPr>
              <p:cNvPr id="40" name="Picture 77" descr="Server"/>
              <p:cNvPicPr>
                <a:picLocks noChangeAspect="1" noChangeArrowheads="1"/>
              </p:cNvPicPr>
              <p:nvPr/>
            </p:nvPicPr>
            <p:blipFill>
              <a:blip r:embed="rId14" cstate="print">
                <a:duotone>
                  <a:prstClr val="black"/>
                  <a:schemeClr val="accent6">
                    <a:lumMod val="40000"/>
                    <a:lumOff val="60000"/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752600" y="2819400"/>
                <a:ext cx="451532" cy="667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11"/>
              <p:cNvPicPr>
                <a:picLocks noChangeAspect="1" noChangeArrowheads="1"/>
              </p:cNvPicPr>
              <p:nvPr/>
            </p:nvPicPr>
            <p:blipFill>
              <a:blip r:embed="rId1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6">
                    <a:lumMod val="40000"/>
                    <a:lumOff val="60000"/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959429" y="3265716"/>
                <a:ext cx="313835" cy="258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48" name="Group 47"/>
          <p:cNvGrpSpPr/>
          <p:nvPr/>
        </p:nvGrpSpPr>
        <p:grpSpPr>
          <a:xfrm>
            <a:off x="2971800" y="1862121"/>
            <a:ext cx="1318347" cy="1243015"/>
            <a:chOff x="2971800" y="1771652"/>
            <a:chExt cx="1318347" cy="1243015"/>
          </a:xfrm>
        </p:grpSpPr>
        <p:pic>
          <p:nvPicPr>
            <p:cNvPr id="49" name="Picture 3" descr="C:\Program Files\Microsoft Resource DVD Artwork\DVD_ART\Artwork_Imagery\HARDWARE_IMAGERY\Illustration - Misc Hardware\XML Icons\Server SQL database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rgbClr val="FFCF37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flipH="1">
              <a:off x="3995296" y="2095496"/>
              <a:ext cx="294851" cy="457200"/>
            </a:xfrm>
            <a:prstGeom prst="rect">
              <a:avLst/>
            </a:prstGeom>
            <a:noFill/>
          </p:spPr>
        </p:pic>
        <p:pic>
          <p:nvPicPr>
            <p:cNvPr id="50" name="Picture 3" descr="C:\Program Files\Microsoft Resource DVD Artwork\DVD_ART\Artwork_Imagery\HARDWARE_IMAGERY\Illustration - Misc Hardware\XML Icons\Server SQL database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rgbClr val="FFCF37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flipH="1">
              <a:off x="3995296" y="1771652"/>
              <a:ext cx="294851" cy="457200"/>
            </a:xfrm>
            <a:prstGeom prst="rect">
              <a:avLst/>
            </a:prstGeom>
            <a:noFill/>
          </p:spPr>
        </p:pic>
        <p:pic>
          <p:nvPicPr>
            <p:cNvPr id="51" name="Picture 4" descr="C:\Program Files\Microsoft Resource DVD Artwork\DVD_ART\Artwork_Imagery\HARDWARE_IMAGERY\Illustration - Misc Hardware\XML Icons\Server Content Management.png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prstClr val="black"/>
                <a:srgbClr val="FFCF37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flipH="1">
              <a:off x="3767242" y="2205037"/>
              <a:ext cx="295604" cy="457200"/>
            </a:xfrm>
            <a:prstGeom prst="rect">
              <a:avLst/>
            </a:prstGeom>
            <a:noFill/>
          </p:spPr>
        </p:pic>
        <p:pic>
          <p:nvPicPr>
            <p:cNvPr id="52" name="Picture 4" descr="C:\Program Files\Microsoft Resource DVD Artwork\DVD_ART\Artwork_Imagery\HARDWARE_IMAGERY\Illustration - Misc Hardware\XML Icons\Server Content Management.png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prstClr val="black"/>
                <a:srgbClr val="FFCF37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flipH="1">
              <a:off x="3767242" y="1876422"/>
              <a:ext cx="295604" cy="457200"/>
            </a:xfrm>
            <a:prstGeom prst="rect">
              <a:avLst/>
            </a:prstGeom>
            <a:noFill/>
          </p:spPr>
        </p:pic>
        <p:pic>
          <p:nvPicPr>
            <p:cNvPr id="53" name="Picture 2" descr="C:\Program Files\Microsoft Resource DVD Artwork\DVD_ART\Artwork_Imagery\HARDWARE_IMAGERY\Illustration - Misc Hardware\XML Icons\Server Exchange.png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prstClr val="black"/>
                <a:srgbClr val="FFCF37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flipH="1">
              <a:off x="3562054" y="2305052"/>
              <a:ext cx="273490" cy="457200"/>
            </a:xfrm>
            <a:prstGeom prst="rect">
              <a:avLst/>
            </a:prstGeom>
            <a:noFill/>
          </p:spPr>
        </p:pic>
        <p:pic>
          <p:nvPicPr>
            <p:cNvPr id="54" name="Picture 2" descr="C:\Program Files\Microsoft Resource DVD Artwork\DVD_ART\Artwork_Imagery\HARDWARE_IMAGERY\Illustration - Misc Hardware\XML Icons\Server Exchange.png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prstClr val="black"/>
                <a:srgbClr val="FFCF37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flipH="1">
              <a:off x="3562054" y="1995489"/>
              <a:ext cx="273490" cy="457200"/>
            </a:xfrm>
            <a:prstGeom prst="rect">
              <a:avLst/>
            </a:prstGeom>
            <a:noFill/>
          </p:spPr>
        </p:pic>
        <p:grpSp>
          <p:nvGrpSpPr>
            <p:cNvPr id="55" name="Group 59"/>
            <p:cNvGrpSpPr/>
            <p:nvPr/>
          </p:nvGrpSpPr>
          <p:grpSpPr>
            <a:xfrm flipH="1">
              <a:off x="3302749" y="2428874"/>
              <a:ext cx="305493" cy="457200"/>
              <a:chOff x="7315200" y="1295400"/>
              <a:chExt cx="1143000" cy="1793875"/>
            </a:xfrm>
          </p:grpSpPr>
          <p:pic>
            <p:nvPicPr>
              <p:cNvPr id="65" name="Rectangle 304148"/>
              <p:cNvPicPr>
                <a:picLocks noChangeAspect="1" noChangeArrowheads="1"/>
              </p:cNvPicPr>
              <p:nvPr/>
            </p:nvPicPr>
            <p:blipFill>
              <a:blip r:embed="rId12" cstate="print">
                <a:duotone>
                  <a:prstClr val="black"/>
                  <a:srgbClr val="FFCF37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>
                <a:off x="7315200" y="1295400"/>
                <a:ext cx="1143000" cy="168433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pic>
          <p:pic>
            <p:nvPicPr>
              <p:cNvPr id="66" name="Rectangle 304170"/>
              <p:cNvPicPr>
                <a:picLocks noChangeAspect="1" noChangeArrowheads="1"/>
              </p:cNvPicPr>
              <p:nvPr/>
            </p:nvPicPr>
            <p:blipFill>
              <a:blip r:embed="rId13" cstate="print">
                <a:duotone>
                  <a:prstClr val="black"/>
                  <a:srgbClr val="FFCF37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>
                <a:off x="7875588" y="2324100"/>
                <a:ext cx="571500" cy="765175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pic>
        </p:grpSp>
        <p:grpSp>
          <p:nvGrpSpPr>
            <p:cNvPr id="56" name="Group 59"/>
            <p:cNvGrpSpPr/>
            <p:nvPr/>
          </p:nvGrpSpPr>
          <p:grpSpPr>
            <a:xfrm flipH="1">
              <a:off x="3302749" y="2109785"/>
              <a:ext cx="305493" cy="457200"/>
              <a:chOff x="7315200" y="1295400"/>
              <a:chExt cx="1143000" cy="1793875"/>
            </a:xfrm>
          </p:grpSpPr>
          <p:pic>
            <p:nvPicPr>
              <p:cNvPr id="63" name="Rectangle 304148"/>
              <p:cNvPicPr>
                <a:picLocks noChangeAspect="1" noChangeArrowheads="1"/>
              </p:cNvPicPr>
              <p:nvPr/>
            </p:nvPicPr>
            <p:blipFill>
              <a:blip r:embed="rId12" cstate="print">
                <a:duotone>
                  <a:prstClr val="black"/>
                  <a:srgbClr val="FFCF37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>
                <a:off x="7315200" y="1295400"/>
                <a:ext cx="1143000" cy="168433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pic>
          <p:pic>
            <p:nvPicPr>
              <p:cNvPr id="64" name="Rectangle 304170"/>
              <p:cNvPicPr>
                <a:picLocks noChangeAspect="1" noChangeArrowheads="1"/>
              </p:cNvPicPr>
              <p:nvPr/>
            </p:nvPicPr>
            <p:blipFill>
              <a:blip r:embed="rId13" cstate="print">
                <a:duotone>
                  <a:prstClr val="black"/>
                  <a:srgbClr val="FFCF37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>
                <a:off x="7875588" y="2324100"/>
                <a:ext cx="571500" cy="765175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pic>
        </p:grpSp>
        <p:grpSp>
          <p:nvGrpSpPr>
            <p:cNvPr id="57" name="Group 62"/>
            <p:cNvGrpSpPr/>
            <p:nvPr/>
          </p:nvGrpSpPr>
          <p:grpSpPr>
            <a:xfrm flipH="1">
              <a:off x="2971800" y="2557467"/>
              <a:ext cx="349135" cy="457200"/>
              <a:chOff x="1752600" y="2819400"/>
              <a:chExt cx="520664" cy="704702"/>
            </a:xfrm>
          </p:grpSpPr>
          <p:pic>
            <p:nvPicPr>
              <p:cNvPr id="61" name="Picture 77" descr="Server"/>
              <p:cNvPicPr>
                <a:picLocks noChangeAspect="1" noChangeArrowheads="1"/>
              </p:cNvPicPr>
              <p:nvPr/>
            </p:nvPicPr>
            <p:blipFill>
              <a:blip r:embed="rId14" cstate="print">
                <a:duotone>
                  <a:prstClr val="black"/>
                  <a:srgbClr val="FFCF37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>
                <a:off x="1752600" y="2819400"/>
                <a:ext cx="451532" cy="667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2" name="Picture 11"/>
              <p:cNvPicPr>
                <a:picLocks noChangeAspect="1" noChangeArrowheads="1"/>
              </p:cNvPicPr>
              <p:nvPr/>
            </p:nvPicPr>
            <p:blipFill>
              <a:blip r:embed="rId1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FFCF37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>
                <a:off x="1959429" y="3265716"/>
                <a:ext cx="313835" cy="258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58" name="Group 62"/>
            <p:cNvGrpSpPr/>
            <p:nvPr/>
          </p:nvGrpSpPr>
          <p:grpSpPr>
            <a:xfrm flipH="1">
              <a:off x="2971800" y="2238378"/>
              <a:ext cx="349135" cy="457200"/>
              <a:chOff x="1752600" y="2819400"/>
              <a:chExt cx="520664" cy="704702"/>
            </a:xfrm>
          </p:grpSpPr>
          <p:pic>
            <p:nvPicPr>
              <p:cNvPr id="59" name="Picture 77" descr="Server"/>
              <p:cNvPicPr>
                <a:picLocks noChangeAspect="1" noChangeArrowheads="1"/>
              </p:cNvPicPr>
              <p:nvPr/>
            </p:nvPicPr>
            <p:blipFill>
              <a:blip r:embed="rId14" cstate="print">
                <a:duotone>
                  <a:prstClr val="black"/>
                  <a:srgbClr val="FFCF37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>
                <a:off x="1752600" y="2819400"/>
                <a:ext cx="451532" cy="667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0" name="Picture 11"/>
              <p:cNvPicPr>
                <a:picLocks noChangeAspect="1" noChangeArrowheads="1"/>
              </p:cNvPicPr>
              <p:nvPr/>
            </p:nvPicPr>
            <p:blipFill>
              <a:blip r:embed="rId1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FFCF37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>
                <a:off x="1959429" y="3265716"/>
                <a:ext cx="313835" cy="258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67" name="Group 66"/>
          <p:cNvGrpSpPr/>
          <p:nvPr/>
        </p:nvGrpSpPr>
        <p:grpSpPr>
          <a:xfrm>
            <a:off x="5315649" y="1862121"/>
            <a:ext cx="1381126" cy="1243015"/>
            <a:chOff x="5315649" y="1771652"/>
            <a:chExt cx="1381126" cy="1243015"/>
          </a:xfrm>
        </p:grpSpPr>
        <p:pic>
          <p:nvPicPr>
            <p:cNvPr id="68" name="Picture 3" descr="C:\Program Files\Microsoft Resource DVD Artwork\DVD_ART\Artwork_Imagery\HARDWARE_IMAGERY\Illustration - Misc Hardware\XML Icons\Server SQL database.png"/>
            <p:cNvPicPr>
              <a:picLocks noChangeAspect="1" noChangeArrowheads="1"/>
            </p:cNvPicPr>
            <p:nvPr/>
          </p:nvPicPr>
          <p:blipFill>
            <a:blip r:embed="rId16" cstate="print">
              <a:duotone>
                <a:prstClr val="black"/>
                <a:srgbClr val="FFCC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5315649" y="2095496"/>
              <a:ext cx="308892" cy="457200"/>
            </a:xfrm>
            <a:prstGeom prst="rect">
              <a:avLst/>
            </a:prstGeom>
            <a:noFill/>
          </p:spPr>
        </p:pic>
        <p:pic>
          <p:nvPicPr>
            <p:cNvPr id="69" name="Picture 3" descr="C:\Program Files\Microsoft Resource DVD Artwork\DVD_ART\Artwork_Imagery\HARDWARE_IMAGERY\Illustration - Misc Hardware\XML Icons\Server SQL database.png"/>
            <p:cNvPicPr>
              <a:picLocks noChangeAspect="1" noChangeArrowheads="1"/>
            </p:cNvPicPr>
            <p:nvPr/>
          </p:nvPicPr>
          <p:blipFill>
            <a:blip r:embed="rId16" cstate="print">
              <a:duotone>
                <a:prstClr val="black"/>
                <a:srgbClr val="FFCC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5315649" y="1771652"/>
              <a:ext cx="308892" cy="457200"/>
            </a:xfrm>
            <a:prstGeom prst="rect">
              <a:avLst/>
            </a:prstGeom>
            <a:noFill/>
          </p:spPr>
        </p:pic>
        <p:pic>
          <p:nvPicPr>
            <p:cNvPr id="70" name="Picture 4" descr="C:\Program Files\Microsoft Resource DVD Artwork\DVD_ART\Artwork_Imagery\HARDWARE_IMAGERY\Illustration - Misc Hardware\XML Icons\Server Content Management.png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prstClr val="black"/>
                <a:srgbClr val="FFCC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5553775" y="2205037"/>
              <a:ext cx="309680" cy="457200"/>
            </a:xfrm>
            <a:prstGeom prst="rect">
              <a:avLst/>
            </a:prstGeom>
            <a:noFill/>
          </p:spPr>
        </p:pic>
        <p:pic>
          <p:nvPicPr>
            <p:cNvPr id="71" name="Picture 4" descr="C:\Program Files\Microsoft Resource DVD Artwork\DVD_ART\Artwork_Imagery\HARDWARE_IMAGERY\Illustration - Misc Hardware\XML Icons\Server Content Management.png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prstClr val="black"/>
                <a:srgbClr val="FFCC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5553775" y="1876422"/>
              <a:ext cx="309680" cy="457200"/>
            </a:xfrm>
            <a:prstGeom prst="rect">
              <a:avLst/>
            </a:prstGeom>
            <a:noFill/>
          </p:spPr>
        </p:pic>
        <p:pic>
          <p:nvPicPr>
            <p:cNvPr id="72" name="Picture 2" descr="C:\Program Files\Microsoft Resource DVD Artwork\DVD_ART\Artwork_Imagery\HARDWARE_IMAGERY\Illustration - Misc Hardware\XML Icons\Server Exchange.png"/>
            <p:cNvPicPr>
              <a:picLocks noChangeAspect="1" noChangeArrowheads="1"/>
            </p:cNvPicPr>
            <p:nvPr/>
          </p:nvPicPr>
          <p:blipFill>
            <a:blip r:embed="rId17" cstate="print">
              <a:duotone>
                <a:prstClr val="black"/>
                <a:srgbClr val="FFCC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5791901" y="2305052"/>
              <a:ext cx="286513" cy="457200"/>
            </a:xfrm>
            <a:prstGeom prst="rect">
              <a:avLst/>
            </a:prstGeom>
            <a:noFill/>
          </p:spPr>
        </p:pic>
        <p:pic>
          <p:nvPicPr>
            <p:cNvPr id="73" name="Picture 2" descr="C:\Program Files\Microsoft Resource DVD Artwork\DVD_ART\Artwork_Imagery\HARDWARE_IMAGERY\Illustration - Misc Hardware\XML Icons\Server Exchange.png"/>
            <p:cNvPicPr>
              <a:picLocks noChangeAspect="1" noChangeArrowheads="1"/>
            </p:cNvPicPr>
            <p:nvPr/>
          </p:nvPicPr>
          <p:blipFill>
            <a:blip r:embed="rId17" cstate="print">
              <a:duotone>
                <a:prstClr val="black"/>
                <a:srgbClr val="FFCC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5791901" y="1995489"/>
              <a:ext cx="286513" cy="457200"/>
            </a:xfrm>
            <a:prstGeom prst="rect">
              <a:avLst/>
            </a:prstGeom>
            <a:noFill/>
          </p:spPr>
        </p:pic>
        <p:grpSp>
          <p:nvGrpSpPr>
            <p:cNvPr id="74" name="Group 59"/>
            <p:cNvGrpSpPr/>
            <p:nvPr/>
          </p:nvGrpSpPr>
          <p:grpSpPr>
            <a:xfrm>
              <a:off x="6030027" y="2428874"/>
              <a:ext cx="320040" cy="457200"/>
              <a:chOff x="7315200" y="1295400"/>
              <a:chExt cx="1143000" cy="1793875"/>
            </a:xfrm>
          </p:grpSpPr>
          <p:pic>
            <p:nvPicPr>
              <p:cNvPr id="84" name="Rectangle 304148"/>
              <p:cNvPicPr>
                <a:picLocks noChangeAspect="1" noChangeArrowheads="1"/>
              </p:cNvPicPr>
              <p:nvPr/>
            </p:nvPicPr>
            <p:blipFill>
              <a:blip r:embed="rId18" cstate="print">
                <a:duotone>
                  <a:prstClr val="black"/>
                  <a:srgbClr val="FFCC00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>
                <a:off x="7315200" y="1295400"/>
                <a:ext cx="1143000" cy="168433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pic>
          <p:pic>
            <p:nvPicPr>
              <p:cNvPr id="85" name="Rectangle 304170"/>
              <p:cNvPicPr>
                <a:picLocks noChangeAspect="1" noChangeArrowheads="1"/>
              </p:cNvPicPr>
              <p:nvPr/>
            </p:nvPicPr>
            <p:blipFill>
              <a:blip r:embed="rId19" cstate="print">
                <a:duotone>
                  <a:prstClr val="black"/>
                  <a:srgbClr val="FFCC00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>
                <a:off x="7875588" y="2324100"/>
                <a:ext cx="571500" cy="765175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pic>
        </p:grpSp>
        <p:grpSp>
          <p:nvGrpSpPr>
            <p:cNvPr id="75" name="Group 59"/>
            <p:cNvGrpSpPr/>
            <p:nvPr/>
          </p:nvGrpSpPr>
          <p:grpSpPr>
            <a:xfrm>
              <a:off x="6030027" y="2109785"/>
              <a:ext cx="320040" cy="457200"/>
              <a:chOff x="7315200" y="1295400"/>
              <a:chExt cx="1143000" cy="1793875"/>
            </a:xfrm>
          </p:grpSpPr>
          <p:pic>
            <p:nvPicPr>
              <p:cNvPr id="82" name="Rectangle 304148"/>
              <p:cNvPicPr>
                <a:picLocks noChangeAspect="1" noChangeArrowheads="1"/>
              </p:cNvPicPr>
              <p:nvPr/>
            </p:nvPicPr>
            <p:blipFill>
              <a:blip r:embed="rId18" cstate="print">
                <a:duotone>
                  <a:prstClr val="black"/>
                  <a:srgbClr val="FFCC00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>
                <a:off x="7315200" y="1295400"/>
                <a:ext cx="1143000" cy="168433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pic>
          <p:pic>
            <p:nvPicPr>
              <p:cNvPr id="83" name="Rectangle 304170"/>
              <p:cNvPicPr>
                <a:picLocks noChangeAspect="1" noChangeArrowheads="1"/>
              </p:cNvPicPr>
              <p:nvPr/>
            </p:nvPicPr>
            <p:blipFill>
              <a:blip r:embed="rId19" cstate="print">
                <a:duotone>
                  <a:prstClr val="black"/>
                  <a:srgbClr val="FFCC00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>
                <a:off x="7875588" y="2324100"/>
                <a:ext cx="571500" cy="765175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pic>
        </p:grpSp>
        <p:grpSp>
          <p:nvGrpSpPr>
            <p:cNvPr id="76" name="Group 62"/>
            <p:cNvGrpSpPr/>
            <p:nvPr/>
          </p:nvGrpSpPr>
          <p:grpSpPr>
            <a:xfrm>
              <a:off x="6331015" y="2557467"/>
              <a:ext cx="365760" cy="457200"/>
              <a:chOff x="1752600" y="2819400"/>
              <a:chExt cx="520664" cy="704702"/>
            </a:xfrm>
          </p:grpSpPr>
          <p:pic>
            <p:nvPicPr>
              <p:cNvPr id="80" name="Picture 77" descr="Server"/>
              <p:cNvPicPr>
                <a:picLocks noChangeAspect="1" noChangeArrowheads="1"/>
              </p:cNvPicPr>
              <p:nvPr/>
            </p:nvPicPr>
            <p:blipFill>
              <a:blip r:embed="rId20" cstate="print">
                <a:duotone>
                  <a:prstClr val="black"/>
                  <a:srgbClr val="FFCC00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>
                <a:off x="1752600" y="2819400"/>
                <a:ext cx="451532" cy="667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1" name="Picture 11"/>
              <p:cNvPicPr>
                <a:picLocks noChangeAspect="1" noChangeArrowheads="1"/>
              </p:cNvPicPr>
              <p:nvPr/>
            </p:nvPicPr>
            <p:blipFill>
              <a:blip r:embed="rId1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FFCC00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>
                <a:off x="1959429" y="3265716"/>
                <a:ext cx="313835" cy="258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77" name="Group 62"/>
            <p:cNvGrpSpPr/>
            <p:nvPr/>
          </p:nvGrpSpPr>
          <p:grpSpPr>
            <a:xfrm>
              <a:off x="6331015" y="2238378"/>
              <a:ext cx="365760" cy="457200"/>
              <a:chOff x="1752600" y="2819400"/>
              <a:chExt cx="520664" cy="704702"/>
            </a:xfrm>
          </p:grpSpPr>
          <p:pic>
            <p:nvPicPr>
              <p:cNvPr id="78" name="Picture 77" descr="Server"/>
              <p:cNvPicPr>
                <a:picLocks noChangeAspect="1" noChangeArrowheads="1"/>
              </p:cNvPicPr>
              <p:nvPr/>
            </p:nvPicPr>
            <p:blipFill>
              <a:blip r:embed="rId20" cstate="print">
                <a:duotone>
                  <a:prstClr val="black"/>
                  <a:srgbClr val="FFCC00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>
                <a:off x="1752600" y="2819400"/>
                <a:ext cx="451532" cy="667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" name="Picture 11"/>
              <p:cNvPicPr>
                <a:picLocks noChangeAspect="1" noChangeArrowheads="1"/>
              </p:cNvPicPr>
              <p:nvPr/>
            </p:nvPicPr>
            <p:blipFill>
              <a:blip r:embed="rId1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FFCC00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>
                <a:off x="1959429" y="3265716"/>
                <a:ext cx="313835" cy="258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86" name="Group 85"/>
          <p:cNvGrpSpPr/>
          <p:nvPr/>
        </p:nvGrpSpPr>
        <p:grpSpPr>
          <a:xfrm>
            <a:off x="5305430" y="1862121"/>
            <a:ext cx="1381126" cy="1243015"/>
            <a:chOff x="5305430" y="1771652"/>
            <a:chExt cx="1381126" cy="1243015"/>
          </a:xfrm>
        </p:grpSpPr>
        <p:pic>
          <p:nvPicPr>
            <p:cNvPr id="87" name="Picture 3" descr="C:\Program Files\Microsoft Resource DVD Artwork\DVD_ART\Artwork_Imagery\HARDWARE_IMAGERY\Illustration - Misc Hardware\XML Icons\Server SQL database.png"/>
            <p:cNvPicPr>
              <a:picLocks noChangeAspect="1" noChangeArrowheads="1"/>
            </p:cNvPicPr>
            <p:nvPr/>
          </p:nvPicPr>
          <p:blipFill>
            <a:blip r:embed="rId16" cstate="print">
              <a:duotone>
                <a:prstClr val="black"/>
                <a:srgbClr val="C000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5305430" y="2095496"/>
              <a:ext cx="308892" cy="457200"/>
            </a:xfrm>
            <a:prstGeom prst="rect">
              <a:avLst/>
            </a:prstGeom>
            <a:noFill/>
          </p:spPr>
        </p:pic>
        <p:pic>
          <p:nvPicPr>
            <p:cNvPr id="88" name="Picture 3" descr="C:\Program Files\Microsoft Resource DVD Artwork\DVD_ART\Artwork_Imagery\HARDWARE_IMAGERY\Illustration - Misc Hardware\XML Icons\Server SQL database.png"/>
            <p:cNvPicPr>
              <a:picLocks noChangeAspect="1" noChangeArrowheads="1"/>
            </p:cNvPicPr>
            <p:nvPr/>
          </p:nvPicPr>
          <p:blipFill>
            <a:blip r:embed="rId16" cstate="print">
              <a:duotone>
                <a:prstClr val="black"/>
                <a:srgbClr val="C000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5305430" y="1771652"/>
              <a:ext cx="308892" cy="457200"/>
            </a:xfrm>
            <a:prstGeom prst="rect">
              <a:avLst/>
            </a:prstGeom>
            <a:noFill/>
          </p:spPr>
        </p:pic>
        <p:pic>
          <p:nvPicPr>
            <p:cNvPr id="89" name="Picture 4" descr="C:\Program Files\Microsoft Resource DVD Artwork\DVD_ART\Artwork_Imagery\HARDWARE_IMAGERY\Illustration - Misc Hardware\XML Icons\Server Content Management.png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prstClr val="black"/>
                <a:srgbClr val="C000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5543556" y="2205037"/>
              <a:ext cx="309680" cy="457200"/>
            </a:xfrm>
            <a:prstGeom prst="rect">
              <a:avLst/>
            </a:prstGeom>
            <a:noFill/>
          </p:spPr>
        </p:pic>
        <p:pic>
          <p:nvPicPr>
            <p:cNvPr id="90" name="Picture 4" descr="C:\Program Files\Microsoft Resource DVD Artwork\DVD_ART\Artwork_Imagery\HARDWARE_IMAGERY\Illustration - Misc Hardware\XML Icons\Server Content Management.png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prstClr val="black"/>
                <a:srgbClr val="C000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5543556" y="1876422"/>
              <a:ext cx="309680" cy="457200"/>
            </a:xfrm>
            <a:prstGeom prst="rect">
              <a:avLst/>
            </a:prstGeom>
            <a:noFill/>
          </p:spPr>
        </p:pic>
        <p:pic>
          <p:nvPicPr>
            <p:cNvPr id="91" name="Picture 2" descr="C:\Program Files\Microsoft Resource DVD Artwork\DVD_ART\Artwork_Imagery\HARDWARE_IMAGERY\Illustration - Misc Hardware\XML Icons\Server Exchange.png"/>
            <p:cNvPicPr>
              <a:picLocks noChangeAspect="1" noChangeArrowheads="1"/>
            </p:cNvPicPr>
            <p:nvPr/>
          </p:nvPicPr>
          <p:blipFill>
            <a:blip r:embed="rId17" cstate="print">
              <a:duotone>
                <a:prstClr val="black"/>
                <a:srgbClr val="C000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5781682" y="2305052"/>
              <a:ext cx="286513" cy="457200"/>
            </a:xfrm>
            <a:prstGeom prst="rect">
              <a:avLst/>
            </a:prstGeom>
            <a:noFill/>
          </p:spPr>
        </p:pic>
        <p:pic>
          <p:nvPicPr>
            <p:cNvPr id="92" name="Picture 2" descr="C:\Program Files\Microsoft Resource DVD Artwork\DVD_ART\Artwork_Imagery\HARDWARE_IMAGERY\Illustration - Misc Hardware\XML Icons\Server Exchange.png"/>
            <p:cNvPicPr>
              <a:picLocks noChangeAspect="1" noChangeArrowheads="1"/>
            </p:cNvPicPr>
            <p:nvPr/>
          </p:nvPicPr>
          <p:blipFill>
            <a:blip r:embed="rId17" cstate="print">
              <a:duotone>
                <a:prstClr val="black"/>
                <a:srgbClr val="C000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5781682" y="1995489"/>
              <a:ext cx="286513" cy="457200"/>
            </a:xfrm>
            <a:prstGeom prst="rect">
              <a:avLst/>
            </a:prstGeom>
            <a:noFill/>
          </p:spPr>
        </p:pic>
        <p:grpSp>
          <p:nvGrpSpPr>
            <p:cNvPr id="93" name="Group 59"/>
            <p:cNvGrpSpPr/>
            <p:nvPr/>
          </p:nvGrpSpPr>
          <p:grpSpPr>
            <a:xfrm>
              <a:off x="6019808" y="2428874"/>
              <a:ext cx="320040" cy="457200"/>
              <a:chOff x="7315200" y="1295400"/>
              <a:chExt cx="1143000" cy="1793875"/>
            </a:xfrm>
          </p:grpSpPr>
          <p:pic>
            <p:nvPicPr>
              <p:cNvPr id="103" name="Rectangle 304148"/>
              <p:cNvPicPr>
                <a:picLocks noChangeAspect="1" noChangeArrowheads="1"/>
              </p:cNvPicPr>
              <p:nvPr/>
            </p:nvPicPr>
            <p:blipFill>
              <a:blip r:embed="rId18" cstate="print">
                <a:duotone>
                  <a:prstClr val="black"/>
                  <a:srgbClr val="C00000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>
                <a:off x="7315200" y="1295400"/>
                <a:ext cx="1143000" cy="168433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pic>
          <p:pic>
            <p:nvPicPr>
              <p:cNvPr id="104" name="Rectangle 304170"/>
              <p:cNvPicPr>
                <a:picLocks noChangeAspect="1" noChangeArrowheads="1"/>
              </p:cNvPicPr>
              <p:nvPr/>
            </p:nvPicPr>
            <p:blipFill>
              <a:blip r:embed="rId19" cstate="print">
                <a:duotone>
                  <a:prstClr val="black"/>
                  <a:srgbClr val="C00000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>
                <a:off x="7875588" y="2324100"/>
                <a:ext cx="571500" cy="765175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pic>
        </p:grpSp>
        <p:grpSp>
          <p:nvGrpSpPr>
            <p:cNvPr id="94" name="Group 59"/>
            <p:cNvGrpSpPr/>
            <p:nvPr/>
          </p:nvGrpSpPr>
          <p:grpSpPr>
            <a:xfrm>
              <a:off x="6019808" y="2109785"/>
              <a:ext cx="320040" cy="457200"/>
              <a:chOff x="7315200" y="1295400"/>
              <a:chExt cx="1143000" cy="1793875"/>
            </a:xfrm>
          </p:grpSpPr>
          <p:pic>
            <p:nvPicPr>
              <p:cNvPr id="101" name="Rectangle 304148"/>
              <p:cNvPicPr>
                <a:picLocks noChangeAspect="1" noChangeArrowheads="1"/>
              </p:cNvPicPr>
              <p:nvPr/>
            </p:nvPicPr>
            <p:blipFill>
              <a:blip r:embed="rId18" cstate="print">
                <a:duotone>
                  <a:prstClr val="black"/>
                  <a:srgbClr val="C00000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>
                <a:off x="7315200" y="1295400"/>
                <a:ext cx="1143000" cy="168433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pic>
          <p:pic>
            <p:nvPicPr>
              <p:cNvPr id="102" name="Rectangle 304170"/>
              <p:cNvPicPr>
                <a:picLocks noChangeAspect="1" noChangeArrowheads="1"/>
              </p:cNvPicPr>
              <p:nvPr/>
            </p:nvPicPr>
            <p:blipFill>
              <a:blip r:embed="rId19" cstate="print">
                <a:duotone>
                  <a:prstClr val="black"/>
                  <a:srgbClr val="C00000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>
                <a:off x="7875588" y="2324100"/>
                <a:ext cx="571500" cy="765175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pic>
        </p:grpSp>
        <p:grpSp>
          <p:nvGrpSpPr>
            <p:cNvPr id="95" name="Group 62"/>
            <p:cNvGrpSpPr/>
            <p:nvPr/>
          </p:nvGrpSpPr>
          <p:grpSpPr>
            <a:xfrm>
              <a:off x="6320796" y="2557467"/>
              <a:ext cx="365760" cy="457200"/>
              <a:chOff x="1752600" y="2819400"/>
              <a:chExt cx="520664" cy="704702"/>
            </a:xfrm>
          </p:grpSpPr>
          <p:pic>
            <p:nvPicPr>
              <p:cNvPr id="99" name="Picture 77" descr="Server"/>
              <p:cNvPicPr>
                <a:picLocks noChangeAspect="1" noChangeArrowheads="1"/>
              </p:cNvPicPr>
              <p:nvPr/>
            </p:nvPicPr>
            <p:blipFill>
              <a:blip r:embed="rId20" cstate="print">
                <a:duotone>
                  <a:prstClr val="black"/>
                  <a:srgbClr val="C00000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>
                <a:off x="1752600" y="2819400"/>
                <a:ext cx="451532" cy="667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" name="Picture 11"/>
              <p:cNvPicPr>
                <a:picLocks noChangeAspect="1" noChangeArrowheads="1"/>
              </p:cNvPicPr>
              <p:nvPr/>
            </p:nvPicPr>
            <p:blipFill>
              <a:blip r:embed="rId1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C00000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>
                <a:off x="1959429" y="3265716"/>
                <a:ext cx="313835" cy="258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96" name="Group 62"/>
            <p:cNvGrpSpPr/>
            <p:nvPr/>
          </p:nvGrpSpPr>
          <p:grpSpPr>
            <a:xfrm>
              <a:off x="6320796" y="2238378"/>
              <a:ext cx="365760" cy="457200"/>
              <a:chOff x="1752600" y="2819400"/>
              <a:chExt cx="520664" cy="704702"/>
            </a:xfrm>
          </p:grpSpPr>
          <p:pic>
            <p:nvPicPr>
              <p:cNvPr id="97" name="Picture 77" descr="Server"/>
              <p:cNvPicPr>
                <a:picLocks noChangeAspect="1" noChangeArrowheads="1"/>
              </p:cNvPicPr>
              <p:nvPr/>
            </p:nvPicPr>
            <p:blipFill>
              <a:blip r:embed="rId20" cstate="print">
                <a:duotone>
                  <a:prstClr val="black"/>
                  <a:srgbClr val="C00000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>
                <a:off x="1752600" y="2819400"/>
                <a:ext cx="451532" cy="667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8" name="Picture 11"/>
              <p:cNvPicPr>
                <a:picLocks noChangeAspect="1" noChangeArrowheads="1"/>
              </p:cNvPicPr>
              <p:nvPr/>
            </p:nvPicPr>
            <p:blipFill>
              <a:blip r:embed="rId1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C00000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>
                <a:off x="1959429" y="3265716"/>
                <a:ext cx="313835" cy="258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105" name="Rectangle 104"/>
          <p:cNvSpPr/>
          <p:nvPr/>
        </p:nvSpPr>
        <p:spPr>
          <a:xfrm>
            <a:off x="656925" y="5033472"/>
            <a:ext cx="3429000" cy="821763"/>
          </a:xfrm>
          <a:prstGeom prst="rect">
            <a:avLst/>
          </a:prstGeom>
        </p:spPr>
        <p:txBody>
          <a:bodyPr wrap="square" lIns="36576" tIns="36576" rIns="36576" bIns="36576">
            <a:spAutoFit/>
          </a:bodyPr>
          <a:lstStyle/>
          <a:p>
            <a:pPr algn="ctr" defTabSz="1096963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0000"/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</a:rPr>
              <a:t>Controlling and minimizing scheduled and unscheduled downtime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00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8000"/>
                            </p:stCondLst>
                            <p:childTnLst>
                              <p:par>
                                <p:cTn id="1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 animBg="1"/>
      <p:bldP spid="19" grpId="1" animBg="1"/>
      <p:bldP spid="27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Microsoft logo and tagline"/>
          <p:cNvPicPr>
            <a:picLocks noChangeAspect="1" noChangeArrowheads="1"/>
          </p:cNvPicPr>
          <p:nvPr/>
        </p:nvPicPr>
        <p:blipFill>
          <a:blip r:embed="rId3">
            <a:lum bright="50000"/>
          </a:blip>
          <a:srcRect/>
          <a:stretch>
            <a:fillRect/>
          </a:stretch>
        </p:blipFill>
        <p:spPr bwMode="black">
          <a:xfrm>
            <a:off x="6715140" y="6215082"/>
            <a:ext cx="2212970" cy="477645"/>
          </a:xfrm>
          <a:prstGeom prst="rect">
            <a:avLst/>
          </a:prstGeom>
          <a:noFill/>
          <a:effectLst/>
        </p:spPr>
      </p:pic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-33338" y="0"/>
            <a:ext cx="91773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chilly" dir="t"/>
            </a:scene3d>
            <a:sp3d extrusionH="31750" prstMaterial="dkEdge">
              <a:bevelT w="38100" h="38100"/>
            </a:sp3d>
          </a:bodyPr>
          <a:lstStyle/>
          <a:p>
            <a:pPr lvl="1">
              <a:spcBef>
                <a:spcPct val="0"/>
              </a:spcBef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Server Virtualization Scenarios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596" y="785794"/>
            <a:ext cx="5500726" cy="50006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D1E4F3"/>
                </a:solidFill>
                <a:sym typeface="Wingdings" pitchFamily="2" charset="2"/>
              </a:rPr>
              <a:t>Disaster Recovery – VM Clustering</a:t>
            </a: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38"/>
          <p:cNvGrpSpPr/>
          <p:nvPr/>
        </p:nvGrpSpPr>
        <p:grpSpPr>
          <a:xfrm>
            <a:off x="4419600" y="4174984"/>
            <a:ext cx="4343400" cy="1901952"/>
            <a:chOff x="327657" y="2130725"/>
            <a:chExt cx="2018658" cy="3856007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327657" y="2130725"/>
              <a:ext cx="2018658" cy="3856007"/>
            </a:xfrm>
            <a:prstGeom prst="roundRect">
              <a:avLst>
                <a:gd name="adj" fmla="val 7215"/>
              </a:avLst>
            </a:prstGeom>
            <a:gradFill flip="none" rotWithShape="1">
              <a:gsLst>
                <a:gs pos="0">
                  <a:schemeClr val="tx1"/>
                </a:gs>
                <a:gs pos="38000">
                  <a:schemeClr val="tx1">
                    <a:alpha val="0"/>
                  </a:schemeClr>
                </a:gs>
              </a:gsLst>
              <a:lin ang="5400000" scaled="1"/>
              <a:tileRect/>
            </a:gradFill>
            <a:ln w="19050" cap="flat" cmpd="sng" algn="ctr">
              <a:solidFill>
                <a:srgbClr val="FFFFFF">
                  <a:alpha val="23922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346701" y="2277500"/>
              <a:ext cx="1980570" cy="3571853"/>
            </a:xfrm>
            <a:prstGeom prst="roundRect">
              <a:avLst>
                <a:gd name="adj" fmla="val 7034"/>
              </a:avLst>
            </a:prstGeom>
            <a:gradFill flip="none" rotWithShape="1">
              <a:gsLst>
                <a:gs pos="0">
                  <a:srgbClr val="95B3F1"/>
                </a:gs>
                <a:gs pos="46000">
                  <a:srgbClr val="1C56CC"/>
                </a:gs>
                <a:gs pos="100000">
                  <a:srgbClr val="123A88"/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406400">
                <a:schemeClr val="accent6">
                  <a:lumMod val="40000"/>
                  <a:lumOff val="60000"/>
                </a:schemeClr>
              </a:inn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Segoe" pitchFamily="34" charset="0"/>
              </a:endParaRPr>
            </a:p>
          </p:txBody>
        </p:sp>
      </p:grpSp>
      <p:grpSp>
        <p:nvGrpSpPr>
          <p:cNvPr id="9" name="Group 38"/>
          <p:cNvGrpSpPr/>
          <p:nvPr/>
        </p:nvGrpSpPr>
        <p:grpSpPr>
          <a:xfrm>
            <a:off x="609600" y="4171936"/>
            <a:ext cx="3657600" cy="1901952"/>
            <a:chOff x="327657" y="2130725"/>
            <a:chExt cx="2018658" cy="3856007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327657" y="2130725"/>
              <a:ext cx="2018658" cy="3856007"/>
            </a:xfrm>
            <a:prstGeom prst="roundRect">
              <a:avLst>
                <a:gd name="adj" fmla="val 7215"/>
              </a:avLst>
            </a:prstGeom>
            <a:gradFill flip="none" rotWithShape="1">
              <a:gsLst>
                <a:gs pos="0">
                  <a:schemeClr val="tx1"/>
                </a:gs>
                <a:gs pos="38000">
                  <a:schemeClr val="tx1">
                    <a:alpha val="0"/>
                  </a:schemeClr>
                </a:gs>
              </a:gsLst>
              <a:lin ang="5400000" scaled="1"/>
              <a:tileRect/>
            </a:gradFill>
            <a:ln w="19050" cap="flat" cmpd="sng" algn="ctr">
              <a:solidFill>
                <a:srgbClr val="FFFFFF">
                  <a:alpha val="23922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346701" y="2277500"/>
              <a:ext cx="1980570" cy="3571853"/>
            </a:xfrm>
            <a:prstGeom prst="roundRect">
              <a:avLst>
                <a:gd name="adj" fmla="val 7034"/>
              </a:avLst>
            </a:prstGeom>
            <a:gradFill flip="none" rotWithShape="1">
              <a:gsLst>
                <a:gs pos="0">
                  <a:srgbClr val="95B3F1"/>
                </a:gs>
                <a:gs pos="46000">
                  <a:srgbClr val="1C56CC"/>
                </a:gs>
                <a:gs pos="100000">
                  <a:srgbClr val="123A88"/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406400">
                <a:schemeClr val="accent6">
                  <a:lumMod val="40000"/>
                  <a:lumOff val="60000"/>
                </a:schemeClr>
              </a:inn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Segoe" pitchFamily="34" charset="0"/>
              </a:endParaRPr>
            </a:p>
          </p:txBody>
        </p:sp>
      </p:grpSp>
      <p:grpSp>
        <p:nvGrpSpPr>
          <p:cNvPr id="12" name="Group 38"/>
          <p:cNvGrpSpPr/>
          <p:nvPr/>
        </p:nvGrpSpPr>
        <p:grpSpPr>
          <a:xfrm>
            <a:off x="533400" y="1428736"/>
            <a:ext cx="8281416" cy="2514600"/>
            <a:chOff x="327657" y="2130725"/>
            <a:chExt cx="2018658" cy="3856007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327657" y="2130725"/>
              <a:ext cx="2018658" cy="3856007"/>
            </a:xfrm>
            <a:prstGeom prst="roundRect">
              <a:avLst>
                <a:gd name="adj" fmla="val 7215"/>
              </a:avLst>
            </a:prstGeom>
            <a:gradFill flip="none" rotWithShape="1">
              <a:gsLst>
                <a:gs pos="0">
                  <a:schemeClr val="tx1"/>
                </a:gs>
                <a:gs pos="38000">
                  <a:schemeClr val="tx1">
                    <a:alpha val="0"/>
                  </a:schemeClr>
                </a:gs>
              </a:gsLst>
              <a:lin ang="5400000" scaled="1"/>
              <a:tileRect/>
            </a:gradFill>
            <a:ln w="19050" cap="flat" cmpd="sng" algn="ctr">
              <a:solidFill>
                <a:srgbClr val="FFFFFF">
                  <a:alpha val="23922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346701" y="2277500"/>
              <a:ext cx="1980570" cy="3571854"/>
            </a:xfrm>
            <a:prstGeom prst="roundRect">
              <a:avLst>
                <a:gd name="adj" fmla="val 7034"/>
              </a:avLst>
            </a:prstGeom>
            <a:gradFill flip="none" rotWithShape="1">
              <a:gsLst>
                <a:gs pos="0">
                  <a:srgbClr val="95B3F1"/>
                </a:gs>
                <a:gs pos="46000">
                  <a:srgbClr val="1C56CC"/>
                </a:gs>
                <a:gs pos="100000">
                  <a:srgbClr val="123A88"/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406400">
                <a:schemeClr val="accent6">
                  <a:lumMod val="40000"/>
                  <a:lumOff val="60000"/>
                </a:schemeClr>
              </a:inn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 rot="16200000">
            <a:off x="44555" y="2564404"/>
            <a:ext cx="1844025" cy="39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6197" tIns="38098" rIns="76197" bIns="38098">
            <a:spAutoFit/>
          </a:bodyPr>
          <a:lstStyle/>
          <a:p>
            <a:pPr marL="169863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75000"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Center</a:t>
            </a:r>
          </a:p>
        </p:txBody>
      </p:sp>
      <p:pic>
        <p:nvPicPr>
          <p:cNvPr id="16" name="Picture 10" descr="C:\Program Files\Microsoft Resource DVD Artwork\DVD_ART\Artwork_Imagery\Shapes and Graphics\circular shapes\3d Disc shapes\green disc L.png"/>
          <p:cNvPicPr>
            <a:picLocks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143000" y="2233408"/>
            <a:ext cx="7315200" cy="132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7" descr="Ser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0375" y="1535889"/>
            <a:ext cx="762000" cy="114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C:\Program Files\Microsoft Resource DVD Artwork\DVD_ART\Artwork_Imagery\HARDWARE_IMAGERY\Illustration - Misc Hardware\XML Icons\Server SQL database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CC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315649" y="2183585"/>
            <a:ext cx="308892" cy="457200"/>
          </a:xfrm>
          <a:prstGeom prst="rect">
            <a:avLst/>
          </a:prstGeom>
          <a:noFill/>
        </p:spPr>
      </p:pic>
      <p:pic>
        <p:nvPicPr>
          <p:cNvPr id="19" name="Picture 3" descr="C:\Program Files\Microsoft Resource DVD Artwork\DVD_ART\Artwork_Imagery\HARDWARE_IMAGERY\Illustration - Misc Hardware\XML Icons\Server SQL database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CC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315649" y="1859741"/>
            <a:ext cx="308892" cy="457200"/>
          </a:xfrm>
          <a:prstGeom prst="rect">
            <a:avLst/>
          </a:prstGeom>
          <a:noFill/>
        </p:spPr>
      </p:pic>
      <p:pic>
        <p:nvPicPr>
          <p:cNvPr id="20" name="Picture 4" descr="C:\Program Files\Microsoft Resource DVD Artwork\DVD_ART\Artwork_Imagery\HARDWARE_IMAGERY\Illustration - Misc Hardware\XML Icons\Server Content Management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FFCC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553775" y="2293126"/>
            <a:ext cx="309680" cy="457200"/>
          </a:xfrm>
          <a:prstGeom prst="rect">
            <a:avLst/>
          </a:prstGeom>
          <a:noFill/>
        </p:spPr>
      </p:pic>
      <p:pic>
        <p:nvPicPr>
          <p:cNvPr id="21" name="Picture 4" descr="C:\Program Files\Microsoft Resource DVD Artwork\DVD_ART\Artwork_Imagery\HARDWARE_IMAGERY\Illustration - Misc Hardware\XML Icons\Server Content Management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FFCC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553775" y="1964511"/>
            <a:ext cx="309680" cy="457200"/>
          </a:xfrm>
          <a:prstGeom prst="rect">
            <a:avLst/>
          </a:prstGeom>
          <a:noFill/>
        </p:spPr>
      </p:pic>
      <p:pic>
        <p:nvPicPr>
          <p:cNvPr id="22" name="Picture 2" descr="C:\Program Files\Microsoft Resource DVD Artwork\DVD_ART\Artwork_Imagery\HARDWARE_IMAGERY\Illustration - Misc Hardware\XML Icons\Server Exchange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FFCC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791901" y="2393141"/>
            <a:ext cx="286513" cy="457200"/>
          </a:xfrm>
          <a:prstGeom prst="rect">
            <a:avLst/>
          </a:prstGeom>
          <a:noFill/>
        </p:spPr>
      </p:pic>
      <p:pic>
        <p:nvPicPr>
          <p:cNvPr id="23" name="Picture 2" descr="C:\Program Files\Microsoft Resource DVD Artwork\DVD_ART\Artwork_Imagery\HARDWARE_IMAGERY\Illustration - Misc Hardware\XML Icons\Server Exchange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FFCC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791901" y="2083578"/>
            <a:ext cx="286513" cy="457200"/>
          </a:xfrm>
          <a:prstGeom prst="rect">
            <a:avLst/>
          </a:prstGeom>
          <a:noFill/>
        </p:spPr>
      </p:pic>
      <p:grpSp>
        <p:nvGrpSpPr>
          <p:cNvPr id="24" name="Group 59"/>
          <p:cNvGrpSpPr/>
          <p:nvPr/>
        </p:nvGrpSpPr>
        <p:grpSpPr>
          <a:xfrm>
            <a:off x="6030027" y="2516963"/>
            <a:ext cx="320040" cy="457200"/>
            <a:chOff x="7315200" y="1295400"/>
            <a:chExt cx="1143000" cy="1793875"/>
          </a:xfrm>
        </p:grpSpPr>
        <p:pic>
          <p:nvPicPr>
            <p:cNvPr id="25" name="Rectangle 304148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rgbClr val="FFCC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7315200" y="1295400"/>
              <a:ext cx="1143000" cy="168433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  <p:pic>
          <p:nvPicPr>
            <p:cNvPr id="26" name="Rectangle 304170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prstClr val="black"/>
                <a:srgbClr val="FFCC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7875588" y="2324100"/>
              <a:ext cx="571500" cy="76517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</p:grpSp>
      <p:grpSp>
        <p:nvGrpSpPr>
          <p:cNvPr id="27" name="Group 59"/>
          <p:cNvGrpSpPr/>
          <p:nvPr/>
        </p:nvGrpSpPr>
        <p:grpSpPr>
          <a:xfrm>
            <a:off x="6030027" y="2197874"/>
            <a:ext cx="320040" cy="457200"/>
            <a:chOff x="7315200" y="1295400"/>
            <a:chExt cx="1143000" cy="1793875"/>
          </a:xfrm>
        </p:grpSpPr>
        <p:pic>
          <p:nvPicPr>
            <p:cNvPr id="28" name="Rectangle 304148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rgbClr val="FFCC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7315200" y="1295400"/>
              <a:ext cx="1143000" cy="168433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  <p:pic>
          <p:nvPicPr>
            <p:cNvPr id="29" name="Rectangle 304170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prstClr val="black"/>
                <a:srgbClr val="FFCC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7875588" y="2324100"/>
              <a:ext cx="571500" cy="76517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</p:grpSp>
      <p:pic>
        <p:nvPicPr>
          <p:cNvPr id="30" name="Picture 77" descr="Ser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844636" y="1535889"/>
            <a:ext cx="727364" cy="114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" descr="C:\Program Files\Microsoft Resource DVD Artwork\DVD_ART\Artwork_Imagery\HARDWARE_IMAGERY\Illustration - Misc Hardware\XML Icons\Server SQL database.png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3995296" y="2183585"/>
            <a:ext cx="294851" cy="457200"/>
          </a:xfrm>
          <a:prstGeom prst="rect">
            <a:avLst/>
          </a:prstGeom>
          <a:noFill/>
        </p:spPr>
      </p:pic>
      <p:pic>
        <p:nvPicPr>
          <p:cNvPr id="32" name="Picture 3" descr="C:\Program Files\Microsoft Resource DVD Artwork\DVD_ART\Artwork_Imagery\HARDWARE_IMAGERY\Illustration - Misc Hardware\XML Icons\Server SQL database.png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3995296" y="1859741"/>
            <a:ext cx="294851" cy="457200"/>
          </a:xfrm>
          <a:prstGeom prst="rect">
            <a:avLst/>
          </a:prstGeom>
          <a:noFill/>
        </p:spPr>
      </p:pic>
      <p:pic>
        <p:nvPicPr>
          <p:cNvPr id="33" name="Picture 4" descr="C:\Program Files\Microsoft Resource DVD Artwork\DVD_ART\Artwork_Imagery\HARDWARE_IMAGERY\Illustration - Misc Hardware\XML Icons\Server Content Management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3767242" y="2293126"/>
            <a:ext cx="295604" cy="457200"/>
          </a:xfrm>
          <a:prstGeom prst="rect">
            <a:avLst/>
          </a:prstGeom>
          <a:noFill/>
        </p:spPr>
      </p:pic>
      <p:pic>
        <p:nvPicPr>
          <p:cNvPr id="34" name="Picture 4" descr="C:\Program Files\Microsoft Resource DVD Artwork\DVD_ART\Artwork_Imagery\HARDWARE_IMAGERY\Illustration - Misc Hardware\XML Icons\Server Content Management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3767242" y="1964511"/>
            <a:ext cx="295604" cy="45720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HARDWARE_IMAGERY\Illustration - Misc Hardware\XML Icons\Server Exchange.png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3562054" y="2393141"/>
            <a:ext cx="273490" cy="45720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HARDWARE_IMAGERY\Illustration - Misc Hardware\XML Icons\Server Exchange.png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3562054" y="2083578"/>
            <a:ext cx="273490" cy="457200"/>
          </a:xfrm>
          <a:prstGeom prst="rect">
            <a:avLst/>
          </a:prstGeom>
          <a:noFill/>
        </p:spPr>
      </p:pic>
      <p:grpSp>
        <p:nvGrpSpPr>
          <p:cNvPr id="37" name="Group 59"/>
          <p:cNvGrpSpPr/>
          <p:nvPr/>
        </p:nvGrpSpPr>
        <p:grpSpPr>
          <a:xfrm flipH="1">
            <a:off x="3302749" y="2516963"/>
            <a:ext cx="305493" cy="457200"/>
            <a:chOff x="7315200" y="1295400"/>
            <a:chExt cx="1143000" cy="1793875"/>
          </a:xfrm>
        </p:grpSpPr>
        <p:pic>
          <p:nvPicPr>
            <p:cNvPr id="38" name="Rectangle 304148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prstClr val="black"/>
                <a:schemeClr val="accent6">
                  <a:lumMod val="40000"/>
                  <a:lumOff val="60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315200" y="1295400"/>
              <a:ext cx="1143000" cy="168433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  <p:pic>
          <p:nvPicPr>
            <p:cNvPr id="39" name="Rectangle 304170"/>
            <p:cNvPicPr>
              <a:picLocks noChangeAspect="1" noChangeArrowheads="1"/>
            </p:cNvPicPr>
            <p:nvPr/>
          </p:nvPicPr>
          <p:blipFill>
            <a:blip r:embed="rId14" cstate="print">
              <a:duotone>
                <a:prstClr val="black"/>
                <a:schemeClr val="accent6">
                  <a:lumMod val="40000"/>
                  <a:lumOff val="60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875588" y="2324100"/>
              <a:ext cx="571500" cy="76517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</p:grpSp>
      <p:grpSp>
        <p:nvGrpSpPr>
          <p:cNvPr id="40" name="Group 59"/>
          <p:cNvGrpSpPr/>
          <p:nvPr/>
        </p:nvGrpSpPr>
        <p:grpSpPr>
          <a:xfrm flipH="1">
            <a:off x="3302749" y="2197874"/>
            <a:ext cx="305493" cy="457200"/>
            <a:chOff x="7315200" y="1295400"/>
            <a:chExt cx="1143000" cy="1793875"/>
          </a:xfrm>
        </p:grpSpPr>
        <p:pic>
          <p:nvPicPr>
            <p:cNvPr id="41" name="Rectangle 304148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prstClr val="black"/>
                <a:schemeClr val="accent6">
                  <a:lumMod val="40000"/>
                  <a:lumOff val="60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315200" y="1295400"/>
              <a:ext cx="1143000" cy="168433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  <p:pic>
          <p:nvPicPr>
            <p:cNvPr id="42" name="Rectangle 304170"/>
            <p:cNvPicPr>
              <a:picLocks noChangeAspect="1" noChangeArrowheads="1"/>
            </p:cNvPicPr>
            <p:nvPr/>
          </p:nvPicPr>
          <p:blipFill>
            <a:blip r:embed="rId14" cstate="print">
              <a:duotone>
                <a:prstClr val="black"/>
                <a:schemeClr val="accent6">
                  <a:lumMod val="40000"/>
                  <a:lumOff val="60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875588" y="2324100"/>
              <a:ext cx="571500" cy="76517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</p:grpSp>
      <p:sp>
        <p:nvSpPr>
          <p:cNvPr id="43" name="Freeform 5"/>
          <p:cNvSpPr>
            <a:spLocks noChangeAspect="1"/>
          </p:cNvSpPr>
          <p:nvPr/>
        </p:nvSpPr>
        <p:spPr bwMode="auto">
          <a:xfrm>
            <a:off x="3276261" y="2678889"/>
            <a:ext cx="3124201" cy="323494"/>
          </a:xfrm>
          <a:custGeom>
            <a:avLst/>
            <a:gdLst>
              <a:gd name="connsiteX0" fmla="*/ 0 w 2722"/>
              <a:gd name="connsiteY0" fmla="*/ 288 h 480"/>
              <a:gd name="connsiteX1" fmla="*/ 658 w 2722"/>
              <a:gd name="connsiteY1" fmla="*/ 288 h 480"/>
              <a:gd name="connsiteX2" fmla="*/ 706 w 2722"/>
              <a:gd name="connsiteY2" fmla="*/ 0 h 480"/>
              <a:gd name="connsiteX3" fmla="*/ 754 w 2722"/>
              <a:gd name="connsiteY3" fmla="*/ 480 h 480"/>
              <a:gd name="connsiteX4" fmla="*/ 802 w 2722"/>
              <a:gd name="connsiteY4" fmla="*/ 192 h 480"/>
              <a:gd name="connsiteX5" fmla="*/ 850 w 2722"/>
              <a:gd name="connsiteY5" fmla="*/ 288 h 480"/>
              <a:gd name="connsiteX6" fmla="*/ 2722 w 2722"/>
              <a:gd name="connsiteY6" fmla="*/ 288 h 480"/>
              <a:gd name="connsiteX0" fmla="*/ 0 w 1580"/>
              <a:gd name="connsiteY0" fmla="*/ 288 h 480"/>
              <a:gd name="connsiteX1" fmla="*/ 658 w 1580"/>
              <a:gd name="connsiteY1" fmla="*/ 288 h 480"/>
              <a:gd name="connsiteX2" fmla="*/ 706 w 1580"/>
              <a:gd name="connsiteY2" fmla="*/ 0 h 480"/>
              <a:gd name="connsiteX3" fmla="*/ 754 w 1580"/>
              <a:gd name="connsiteY3" fmla="*/ 480 h 480"/>
              <a:gd name="connsiteX4" fmla="*/ 802 w 1580"/>
              <a:gd name="connsiteY4" fmla="*/ 192 h 480"/>
              <a:gd name="connsiteX5" fmla="*/ 850 w 1580"/>
              <a:gd name="connsiteY5" fmla="*/ 288 h 480"/>
              <a:gd name="connsiteX6" fmla="*/ 1580 w 1580"/>
              <a:gd name="connsiteY6" fmla="*/ 288 h 480"/>
              <a:gd name="connsiteX0" fmla="*/ 0 w 1317"/>
              <a:gd name="connsiteY0" fmla="*/ 288 h 480"/>
              <a:gd name="connsiteX1" fmla="*/ 395 w 1317"/>
              <a:gd name="connsiteY1" fmla="*/ 288 h 480"/>
              <a:gd name="connsiteX2" fmla="*/ 443 w 1317"/>
              <a:gd name="connsiteY2" fmla="*/ 0 h 480"/>
              <a:gd name="connsiteX3" fmla="*/ 491 w 1317"/>
              <a:gd name="connsiteY3" fmla="*/ 480 h 480"/>
              <a:gd name="connsiteX4" fmla="*/ 539 w 1317"/>
              <a:gd name="connsiteY4" fmla="*/ 192 h 480"/>
              <a:gd name="connsiteX5" fmla="*/ 587 w 1317"/>
              <a:gd name="connsiteY5" fmla="*/ 288 h 480"/>
              <a:gd name="connsiteX6" fmla="*/ 1317 w 1317"/>
              <a:gd name="connsiteY6" fmla="*/ 288 h 480"/>
              <a:gd name="connsiteX0" fmla="*/ 0 w 1141"/>
              <a:gd name="connsiteY0" fmla="*/ 288 h 480"/>
              <a:gd name="connsiteX1" fmla="*/ 395 w 1141"/>
              <a:gd name="connsiteY1" fmla="*/ 288 h 480"/>
              <a:gd name="connsiteX2" fmla="*/ 443 w 1141"/>
              <a:gd name="connsiteY2" fmla="*/ 0 h 480"/>
              <a:gd name="connsiteX3" fmla="*/ 491 w 1141"/>
              <a:gd name="connsiteY3" fmla="*/ 480 h 480"/>
              <a:gd name="connsiteX4" fmla="*/ 539 w 1141"/>
              <a:gd name="connsiteY4" fmla="*/ 192 h 480"/>
              <a:gd name="connsiteX5" fmla="*/ 587 w 1141"/>
              <a:gd name="connsiteY5" fmla="*/ 288 h 480"/>
              <a:gd name="connsiteX6" fmla="*/ 1141 w 1141"/>
              <a:gd name="connsiteY6" fmla="*/ 288 h 480"/>
              <a:gd name="connsiteX0" fmla="*/ 0 w 2371"/>
              <a:gd name="connsiteY0" fmla="*/ 288 h 480"/>
              <a:gd name="connsiteX1" fmla="*/ 395 w 2371"/>
              <a:gd name="connsiteY1" fmla="*/ 288 h 480"/>
              <a:gd name="connsiteX2" fmla="*/ 443 w 2371"/>
              <a:gd name="connsiteY2" fmla="*/ 0 h 480"/>
              <a:gd name="connsiteX3" fmla="*/ 491 w 2371"/>
              <a:gd name="connsiteY3" fmla="*/ 480 h 480"/>
              <a:gd name="connsiteX4" fmla="*/ 539 w 2371"/>
              <a:gd name="connsiteY4" fmla="*/ 192 h 480"/>
              <a:gd name="connsiteX5" fmla="*/ 587 w 2371"/>
              <a:gd name="connsiteY5" fmla="*/ 288 h 480"/>
              <a:gd name="connsiteX6" fmla="*/ 2371 w 2371"/>
              <a:gd name="connsiteY6" fmla="*/ 288 h 480"/>
              <a:gd name="connsiteX0" fmla="*/ 0 w 3601"/>
              <a:gd name="connsiteY0" fmla="*/ 288 h 480"/>
              <a:gd name="connsiteX1" fmla="*/ 1625 w 3601"/>
              <a:gd name="connsiteY1" fmla="*/ 288 h 480"/>
              <a:gd name="connsiteX2" fmla="*/ 1673 w 3601"/>
              <a:gd name="connsiteY2" fmla="*/ 0 h 480"/>
              <a:gd name="connsiteX3" fmla="*/ 1721 w 3601"/>
              <a:gd name="connsiteY3" fmla="*/ 480 h 480"/>
              <a:gd name="connsiteX4" fmla="*/ 1769 w 3601"/>
              <a:gd name="connsiteY4" fmla="*/ 192 h 480"/>
              <a:gd name="connsiteX5" fmla="*/ 1817 w 3601"/>
              <a:gd name="connsiteY5" fmla="*/ 288 h 480"/>
              <a:gd name="connsiteX6" fmla="*/ 3601 w 3601"/>
              <a:gd name="connsiteY6" fmla="*/ 288 h 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1" h="480">
                <a:moveTo>
                  <a:pt x="0" y="288"/>
                </a:moveTo>
                <a:lnTo>
                  <a:pt x="1625" y="288"/>
                </a:lnTo>
                <a:lnTo>
                  <a:pt x="1673" y="0"/>
                </a:lnTo>
                <a:lnTo>
                  <a:pt x="1721" y="480"/>
                </a:lnTo>
                <a:lnTo>
                  <a:pt x="1769" y="192"/>
                </a:lnTo>
                <a:lnTo>
                  <a:pt x="1817" y="288"/>
                </a:lnTo>
                <a:lnTo>
                  <a:pt x="3601" y="288"/>
                </a:lnTo>
              </a:path>
            </a:pathLst>
          </a:custGeom>
          <a:noFill/>
          <a:ln w="15875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4" name="Group 62"/>
          <p:cNvGrpSpPr/>
          <p:nvPr/>
        </p:nvGrpSpPr>
        <p:grpSpPr>
          <a:xfrm flipH="1">
            <a:off x="2971800" y="2645556"/>
            <a:ext cx="349135" cy="457200"/>
            <a:chOff x="1752600" y="2819400"/>
            <a:chExt cx="520664" cy="704702"/>
          </a:xfrm>
        </p:grpSpPr>
        <p:pic>
          <p:nvPicPr>
            <p:cNvPr id="45" name="Picture 77" descr="Server"/>
            <p:cNvPicPr>
              <a:picLocks noChangeAspect="1" noChangeArrowheads="1"/>
            </p:cNvPicPr>
            <p:nvPr/>
          </p:nvPicPr>
          <p:blipFill>
            <a:blip r:embed="rId15" cstate="print">
              <a:duotone>
                <a:prstClr val="black"/>
                <a:schemeClr val="accent6">
                  <a:lumMod val="40000"/>
                  <a:lumOff val="60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752600" y="2819400"/>
              <a:ext cx="451532" cy="667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11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lumMod val="40000"/>
                  <a:lumOff val="60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959429" y="3265716"/>
              <a:ext cx="313835" cy="258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7" name="Group 62"/>
          <p:cNvGrpSpPr/>
          <p:nvPr/>
        </p:nvGrpSpPr>
        <p:grpSpPr>
          <a:xfrm>
            <a:off x="6331015" y="2645556"/>
            <a:ext cx="365760" cy="457200"/>
            <a:chOff x="1752600" y="2819400"/>
            <a:chExt cx="520664" cy="704702"/>
          </a:xfrm>
        </p:grpSpPr>
        <p:pic>
          <p:nvPicPr>
            <p:cNvPr id="48" name="Picture 77" descr="Server"/>
            <p:cNvPicPr>
              <a:picLocks noChangeAspect="1" noChangeArrowheads="1"/>
            </p:cNvPicPr>
            <p:nvPr/>
          </p:nvPicPr>
          <p:blipFill>
            <a:blip r:embed="rId17" cstate="print">
              <a:duotone>
                <a:prstClr val="black"/>
                <a:srgbClr val="FFCC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1752600" y="2819400"/>
              <a:ext cx="451532" cy="667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11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CC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1959429" y="3265716"/>
              <a:ext cx="313835" cy="258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0" name="Group 62"/>
          <p:cNvGrpSpPr/>
          <p:nvPr/>
        </p:nvGrpSpPr>
        <p:grpSpPr>
          <a:xfrm>
            <a:off x="6329363" y="2647936"/>
            <a:ext cx="365760" cy="457200"/>
            <a:chOff x="1752600" y="2819400"/>
            <a:chExt cx="520664" cy="704702"/>
          </a:xfrm>
        </p:grpSpPr>
        <p:pic>
          <p:nvPicPr>
            <p:cNvPr id="51" name="Picture 77" descr="Server"/>
            <p:cNvPicPr>
              <a:picLocks noChangeAspect="1" noChangeArrowheads="1"/>
            </p:cNvPicPr>
            <p:nvPr/>
          </p:nvPicPr>
          <p:blipFill>
            <a:blip r:embed="rId17" cstate="print">
              <a:duotone>
                <a:prstClr val="black"/>
                <a:srgbClr val="C000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1752600" y="2819400"/>
              <a:ext cx="451532" cy="667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11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C000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1959429" y="3265716"/>
              <a:ext cx="313835" cy="258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3" name="Group 62"/>
          <p:cNvGrpSpPr/>
          <p:nvPr/>
        </p:nvGrpSpPr>
        <p:grpSpPr>
          <a:xfrm flipH="1">
            <a:off x="2971800" y="2645556"/>
            <a:ext cx="349135" cy="457200"/>
            <a:chOff x="1752600" y="2819400"/>
            <a:chExt cx="520664" cy="704702"/>
          </a:xfrm>
        </p:grpSpPr>
        <p:pic>
          <p:nvPicPr>
            <p:cNvPr id="54" name="Picture 77" descr="Server"/>
            <p:cNvPicPr>
              <a:picLocks noChangeAspect="1" noChangeArrowheads="1"/>
            </p:cNvPicPr>
            <p:nvPr/>
          </p:nvPicPr>
          <p:blipFill>
            <a:blip r:embed="rId15" cstate="print">
              <a:duotone>
                <a:prstClr val="black"/>
                <a:srgbClr val="FFCF37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1752600" y="2819400"/>
              <a:ext cx="451532" cy="667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11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CF37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1959429" y="3265716"/>
              <a:ext cx="313835" cy="258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6" name="Group 62"/>
          <p:cNvGrpSpPr/>
          <p:nvPr/>
        </p:nvGrpSpPr>
        <p:grpSpPr>
          <a:xfrm flipH="1">
            <a:off x="2971800" y="2326467"/>
            <a:ext cx="349135" cy="457200"/>
            <a:chOff x="1752600" y="2819400"/>
            <a:chExt cx="520664" cy="704702"/>
          </a:xfrm>
        </p:grpSpPr>
        <p:pic>
          <p:nvPicPr>
            <p:cNvPr id="57" name="Picture 77" descr="Server"/>
            <p:cNvPicPr>
              <a:picLocks noChangeAspect="1" noChangeArrowheads="1"/>
            </p:cNvPicPr>
            <p:nvPr/>
          </p:nvPicPr>
          <p:blipFill>
            <a:blip r:embed="rId15" cstate="print">
              <a:duotone>
                <a:prstClr val="black"/>
                <a:schemeClr val="accent6">
                  <a:lumMod val="40000"/>
                  <a:lumOff val="60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752600" y="2819400"/>
              <a:ext cx="451532" cy="667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11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lumMod val="40000"/>
                  <a:lumOff val="60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959429" y="3265716"/>
              <a:ext cx="313835" cy="258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9" name="Group 62"/>
          <p:cNvGrpSpPr/>
          <p:nvPr/>
        </p:nvGrpSpPr>
        <p:grpSpPr>
          <a:xfrm>
            <a:off x="6331015" y="2326467"/>
            <a:ext cx="365760" cy="457200"/>
            <a:chOff x="1752600" y="2819400"/>
            <a:chExt cx="520664" cy="704702"/>
          </a:xfrm>
        </p:grpSpPr>
        <p:pic>
          <p:nvPicPr>
            <p:cNvPr id="60" name="Picture 77" descr="Server"/>
            <p:cNvPicPr>
              <a:picLocks noChangeAspect="1" noChangeArrowheads="1"/>
            </p:cNvPicPr>
            <p:nvPr/>
          </p:nvPicPr>
          <p:blipFill>
            <a:blip r:embed="rId17" cstate="print">
              <a:duotone>
                <a:prstClr val="black"/>
                <a:srgbClr val="FFCC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1752600" y="2819400"/>
              <a:ext cx="451532" cy="667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11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CC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1959429" y="3265716"/>
              <a:ext cx="313835" cy="258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2" name="Picture 4" descr="C:\Program Files\Microsoft Resource DVD Artwork\DVD_ART\Artwork_Imagery\HARDWARE_IMAGERY\Illustration - Misc Hardware\Windows Vista Illustration Icons\Complete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367467" y="2764615"/>
            <a:ext cx="228600" cy="228600"/>
          </a:xfrm>
          <a:prstGeom prst="rect">
            <a:avLst/>
          </a:prstGeom>
          <a:noFill/>
        </p:spPr>
      </p:pic>
      <p:pic>
        <p:nvPicPr>
          <p:cNvPr id="63" name="Picture 2" descr="C:\Program Files\Microsoft Resource DVD Artwork\DVD_ART\Artwork_Imagery\HARDWARE_IMAGERY\Illustration - Misc Hardware\Windows Vista Illustration Icons\Error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369841" y="2764613"/>
            <a:ext cx="228600" cy="228600"/>
          </a:xfrm>
          <a:prstGeom prst="rect">
            <a:avLst/>
          </a:prstGeom>
          <a:noFill/>
        </p:spPr>
      </p:pic>
      <p:pic>
        <p:nvPicPr>
          <p:cNvPr id="64" name="Picture 4" descr="C:\Program Files\Microsoft Resource DVD Artwork\DVD_ART\Artwork_Imagery\HARDWARE_IMAGERY\Illustration - Misc Hardware\Windows Vista Illustration Icons\Complete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43237" y="2764615"/>
            <a:ext cx="228600" cy="228600"/>
          </a:xfrm>
          <a:prstGeom prst="rect">
            <a:avLst/>
          </a:prstGeom>
          <a:noFill/>
        </p:spPr>
      </p:pic>
      <p:sp>
        <p:nvSpPr>
          <p:cNvPr id="65" name="Rectangle 64"/>
          <p:cNvSpPr/>
          <p:nvPr/>
        </p:nvSpPr>
        <p:spPr>
          <a:xfrm>
            <a:off x="4458729" y="4301809"/>
            <a:ext cx="4191000" cy="1698927"/>
          </a:xfrm>
          <a:prstGeom prst="rect">
            <a:avLst/>
          </a:prstGeom>
        </p:spPr>
        <p:txBody>
          <a:bodyPr wrap="square" lIns="36576" tIns="36576" rIns="36576" bIns="36576">
            <a:spAutoFit/>
          </a:bodyPr>
          <a:lstStyle/>
          <a:p>
            <a:pPr marL="282575" indent="-282575" defTabSz="1096963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0000"/>
              <a:buBlip>
                <a:blip r:embed="rId20"/>
              </a:buBlip>
              <a:defRPr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</a:rPr>
              <a:t>Decouple workloads from hardware</a:t>
            </a:r>
          </a:p>
          <a:p>
            <a:pPr marL="282575" indent="-282575" defTabSz="1096963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0000"/>
              <a:buBlip>
                <a:blip r:embed="rId20"/>
              </a:buBlip>
              <a:defRPr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</a:rPr>
              <a:t>Rapidly provision workloads</a:t>
            </a:r>
          </a:p>
          <a:p>
            <a:pPr marL="282575" indent="-282575" defTabSz="1096963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0000"/>
              <a:buBlip>
                <a:blip r:embed="rId20"/>
              </a:buBlip>
              <a:defRPr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</a:rPr>
              <a:t>Provide dynamic scale up solutions</a:t>
            </a:r>
          </a:p>
          <a:p>
            <a:pPr marL="282575" indent="-282575" defTabSz="1096963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0000"/>
              <a:buBlip>
                <a:blip r:embed="rId20"/>
              </a:buBlip>
              <a:defRPr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</a:rPr>
              <a:t>Ease scale out solutions</a:t>
            </a:r>
          </a:p>
          <a:p>
            <a:pPr marL="282575" indent="-282575" defTabSz="1096963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0000"/>
              <a:buBlip>
                <a:blip r:embed="rId20"/>
              </a:buBlip>
              <a:defRPr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</a:rPr>
              <a:t>Simplify/automate design, deployment, and operation of complex systems</a:t>
            </a:r>
          </a:p>
        </p:txBody>
      </p:sp>
      <p:sp>
        <p:nvSpPr>
          <p:cNvPr id="66" name="Rectangle 65"/>
          <p:cNvSpPr/>
          <p:nvPr/>
        </p:nvSpPr>
        <p:spPr>
          <a:xfrm>
            <a:off x="961725" y="4324336"/>
            <a:ext cx="2971800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96963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0000"/>
              <a:defRPr/>
            </a:pPr>
            <a:r>
              <a:rPr lang="en-US" sz="2200" b="1" dirty="0" smtClean="0">
                <a:solidFill>
                  <a:srgbClr val="FFCF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rPr>
              <a:t>Dynamic Datacenter</a:t>
            </a:r>
            <a:endParaRPr lang="en-US" sz="2200" dirty="0" smtClean="0">
              <a:solidFill>
                <a:srgbClr val="FFCF3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Semibold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809325" y="4857736"/>
            <a:ext cx="3276600" cy="1071062"/>
          </a:xfrm>
          <a:prstGeom prst="rect">
            <a:avLst/>
          </a:prstGeom>
        </p:spPr>
        <p:txBody>
          <a:bodyPr wrap="square" lIns="36576" tIns="36576" rIns="36576" bIns="36576">
            <a:spAutoFit/>
          </a:bodyPr>
          <a:lstStyle/>
          <a:p>
            <a:pPr algn="ctr" defTabSz="1096963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0000"/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</a:rPr>
              <a:t>Taking advantage of the benefits of virtualization to create a more agile infrastructure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0"/>
                            </p:stCondLst>
                            <p:childTnLst>
                              <p:par>
                                <p:cTn id="1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500"/>
                            </p:stCondLst>
                            <p:childTnLst>
                              <p:par>
                                <p:cTn id="1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"/>
                            </p:stCondLst>
                            <p:childTnLst>
                              <p:par>
                                <p:cTn id="1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0"/>
                            </p:stCondLst>
                            <p:childTnLst>
                              <p:par>
                                <p:cTn id="1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0"/>
                            </p:stCondLst>
                            <p:childTnLst>
                              <p:par>
                                <p:cTn id="190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000"/>
                            </p:stCondLst>
                            <p:childTnLst>
                              <p:par>
                                <p:cTn id="1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4000"/>
                            </p:stCondLst>
                            <p:childTnLst>
                              <p:par>
                                <p:cTn id="19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500"/>
                            </p:stCondLst>
                            <p:childTnLst>
                              <p:par>
                                <p:cTn id="2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10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0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500"/>
                            </p:stCondLst>
                            <p:childTnLst>
                              <p:par>
                                <p:cTn id="2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1000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7500"/>
                            </p:stCondLst>
                            <p:childTnLst>
                              <p:par>
                                <p:cTn id="2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1000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3" grpId="0" animBg="1"/>
      <p:bldP spid="43" grpId="1" animBg="1"/>
      <p:bldP spid="6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Microsoft logo and tagline"/>
          <p:cNvPicPr>
            <a:picLocks noChangeAspect="1" noChangeArrowheads="1"/>
          </p:cNvPicPr>
          <p:nvPr/>
        </p:nvPicPr>
        <p:blipFill>
          <a:blip r:embed="rId3">
            <a:lum bright="50000"/>
          </a:blip>
          <a:srcRect/>
          <a:stretch>
            <a:fillRect/>
          </a:stretch>
        </p:blipFill>
        <p:spPr bwMode="black">
          <a:xfrm>
            <a:off x="6715140" y="6215082"/>
            <a:ext cx="2212970" cy="477645"/>
          </a:xfrm>
          <a:prstGeom prst="rect">
            <a:avLst/>
          </a:prstGeom>
          <a:noFill/>
          <a:effectLst/>
        </p:spPr>
      </p:pic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-33338" y="0"/>
            <a:ext cx="91773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chilly" dir="t"/>
            </a:scene3d>
            <a:sp3d extrusionH="31750" prstMaterial="dkEdge">
              <a:bevelT w="38100" h="38100"/>
            </a:sp3d>
          </a:bodyPr>
          <a:lstStyle/>
          <a:p>
            <a:pPr lvl="1">
              <a:spcBef>
                <a:spcPct val="0"/>
              </a:spcBef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Server Virtualization Scenarios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Microsoft logo and tagline"/>
          <p:cNvPicPr>
            <a:picLocks noChangeAspect="1" noChangeArrowheads="1"/>
          </p:cNvPicPr>
          <p:nvPr/>
        </p:nvPicPr>
        <p:blipFill>
          <a:blip r:embed="rId3">
            <a:lum bright="50000"/>
          </a:blip>
          <a:srcRect/>
          <a:stretch>
            <a:fillRect/>
          </a:stretch>
        </p:blipFill>
        <p:spPr bwMode="black">
          <a:xfrm>
            <a:off x="1357290" y="2714620"/>
            <a:ext cx="6846667" cy="1477777"/>
          </a:xfrm>
          <a:prstGeom prst="rect">
            <a:avLst/>
          </a:prstGeom>
          <a:noFill/>
          <a:effectLst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81000" y="6219825"/>
            <a:ext cx="8148638" cy="3508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AU" sz="900">
                <a:solidFill>
                  <a:schemeClr val="bg1"/>
                </a:solidFill>
                <a:effectLst/>
                <a:latin typeface="Segoe Semibold" pitchFamily="34" charset="0"/>
                <a:cs typeface="Arial" charset="0"/>
              </a:rPr>
              <a:t>© 2005 Microsoft Corporation. All rights reserved.</a:t>
            </a:r>
          </a:p>
          <a:p>
            <a:pPr algn="ctr" eaLnBrk="0" hangingPunct="0"/>
            <a:r>
              <a:rPr lang="en-AU" sz="800">
                <a:solidFill>
                  <a:schemeClr val="bg1"/>
                </a:solidFill>
                <a:effectLst/>
                <a:latin typeface="Segoe Semibold" pitchFamily="34" charset="0"/>
                <a:cs typeface="Arial" charset="0"/>
              </a:rPr>
              <a:t>This presentation is for informational purposes only. Microsoft makes no warranties, express or implied, in this summary.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Microsoft logo and tagline"/>
          <p:cNvPicPr>
            <a:picLocks noChangeAspect="1" noChangeArrowheads="1"/>
          </p:cNvPicPr>
          <p:nvPr/>
        </p:nvPicPr>
        <p:blipFill>
          <a:blip r:embed="rId3">
            <a:lum bright="50000"/>
          </a:blip>
          <a:srcRect/>
          <a:stretch>
            <a:fillRect/>
          </a:stretch>
        </p:blipFill>
        <p:spPr bwMode="black">
          <a:xfrm>
            <a:off x="6715140" y="6215082"/>
            <a:ext cx="2212970" cy="477645"/>
          </a:xfrm>
          <a:prstGeom prst="rect">
            <a:avLst/>
          </a:prstGeom>
          <a:noFill/>
          <a:effectLst/>
        </p:spPr>
      </p:pic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-33338" y="0"/>
            <a:ext cx="91773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chilly" dir="t"/>
            </a:scene3d>
            <a:sp3d extrusionH="31750" prstMaterial="dkEdge">
              <a:bevelT w="38100" h="38100"/>
            </a:sp3d>
          </a:bodyPr>
          <a:lstStyle/>
          <a:p>
            <a:pPr lvl="1">
              <a:spcBef>
                <a:spcPct val="0"/>
              </a:spcBef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Windows Server 2008</a:t>
            </a:r>
          </a:p>
        </p:txBody>
      </p:sp>
      <p:pic>
        <p:nvPicPr>
          <p:cNvPr id="6" name="Picture 23" descr="Circular-Fiel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824" y="1495424"/>
            <a:ext cx="8477400" cy="521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3" descr="Circular-Fiel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412" y="1503362"/>
            <a:ext cx="8477400" cy="521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Quad Arrow 7"/>
          <p:cNvSpPr/>
          <p:nvPr/>
        </p:nvSpPr>
        <p:spPr bwMode="auto">
          <a:xfrm rot="3978989">
            <a:off x="2746939" y="1659695"/>
            <a:ext cx="3960386" cy="4012305"/>
          </a:xfrm>
          <a:prstGeom prst="quadArrow">
            <a:avLst>
              <a:gd name="adj1" fmla="val 11557"/>
              <a:gd name="adj2" fmla="val 14901"/>
              <a:gd name="adj3" fmla="val 15813"/>
            </a:avLst>
          </a:prstGeom>
          <a:gradFill flip="none" rotWithShape="1">
            <a:gsLst>
              <a:gs pos="0">
                <a:schemeClr val="tx1">
                  <a:lumMod val="95000"/>
                  <a:alpha val="0"/>
                </a:schemeClr>
              </a:gs>
              <a:gs pos="40000">
                <a:schemeClr val="accent2">
                  <a:alpha val="60000"/>
                </a:schemeClr>
              </a:gs>
              <a:gs pos="71000">
                <a:schemeClr val="accent2">
                  <a:lumMod val="50000"/>
                  <a:alpha val="9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RightUp"/>
            <a:lightRig rig="balanced" dir="t"/>
          </a:scene3d>
          <a:sp3d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flatTx/>
          </a:bodyPr>
          <a:lstStyle/>
          <a:p>
            <a:pPr marL="0" marR="0" indent="0" algn="ctr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9" name="Text Box 54"/>
          <p:cNvSpPr txBox="1">
            <a:spLocks noChangeArrowheads="1"/>
          </p:cNvSpPr>
          <p:nvPr/>
        </p:nvSpPr>
        <p:spPr bwMode="auto">
          <a:xfrm>
            <a:off x="2613025" y="6640375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10" name="Picture 9" descr="Logo-SoftGri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13373" y="513715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Logo-Systems-Cent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10150" y="3661613"/>
            <a:ext cx="142875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Logo-Terminal-Service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269" y="2295904"/>
            <a:ext cx="15208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Logo-Virtual-PC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5176" y="4999934"/>
            <a:ext cx="9366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Logo-Virtual-Server-2005-R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81779" y="2195309"/>
            <a:ext cx="16637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D:\Aeshen\TechNet 2006\12-December\Msft-longhorn-papers\TDM Deck\Windows Illustration Icons\Serve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6011" y="1536168"/>
            <a:ext cx="1047865" cy="14339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6468694" y="2377486"/>
            <a:ext cx="672393" cy="683340"/>
            <a:chOff x="6468694" y="2377486"/>
            <a:chExt cx="672393" cy="683340"/>
          </a:xfrm>
        </p:grpSpPr>
        <p:pic>
          <p:nvPicPr>
            <p:cNvPr id="17" name="Picture 2" descr="D:\Aeshen\TechNet 2006\12-December\Msft-longhorn-papers\TDM Deck\Windows Illustration Icons\Server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468694" y="2377486"/>
              <a:ext cx="467751" cy="640080"/>
            </a:xfrm>
            <a:prstGeom prst="rect">
              <a:avLst/>
            </a:prstGeom>
            <a:noFill/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2" descr="D:\Aeshen\TechNet 2006\12-December\Msft-longhorn-papers\TDM Deck\Windows Illustration Icons\Server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673336" y="2420746"/>
              <a:ext cx="467751" cy="640080"/>
            </a:xfrm>
            <a:prstGeom prst="rect">
              <a:avLst/>
            </a:prstGeom>
            <a:noFill/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9" name="Picture 1" descr="D:\Aeshen\TechNet 2006\12-December\Msft-longhorn-papers\TDM Deck\Windows Illustration Icons\Computer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08504" y="3939630"/>
            <a:ext cx="1418404" cy="141840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" descr="D:\Aeshen\TechNet 2006\12-December\Msft-longhorn-papers\TDM Deck\Windows Illustration Icons\Computer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92505" y="4671905"/>
            <a:ext cx="785281" cy="78528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1" descr="D:\Aeshen\TechNet 2006\12-December\Msft-longhorn-papers\TDM Deck\Windows Illustration Icons\Computer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07167" y="1414297"/>
            <a:ext cx="1417320" cy="14173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1" descr="D:\Aeshen\TechNet 2006\12-December\Msft-longhorn-papers\TDM Deck\Windows Illustration Icons\Computer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99533" y="4202279"/>
            <a:ext cx="1417320" cy="14173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1" descr="D:\Aeshen\TechNet 2006\12-December\Msft-longhorn-papers\TDM Deck\Windows Illustration Icons\New\balls_in_box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53406" y="5103523"/>
            <a:ext cx="543540" cy="5760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7224805" y="2539034"/>
            <a:ext cx="1688188" cy="45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Windows Server Virtualization</a:t>
            </a:r>
            <a:endParaRPr lang="en-US" sz="1400" dirty="0"/>
          </a:p>
        </p:txBody>
      </p:sp>
      <p:sp>
        <p:nvSpPr>
          <p:cNvPr id="25" name="Rounded Rectangle 24"/>
          <p:cNvSpPr/>
          <p:nvPr/>
        </p:nvSpPr>
        <p:spPr bwMode="auto">
          <a:xfrm>
            <a:off x="7255564" y="1469584"/>
            <a:ext cx="1728216" cy="640080"/>
          </a:xfrm>
          <a:prstGeom prst="roundRect">
            <a:avLst/>
          </a:prstGeom>
          <a:gradFill rotWithShape="0">
            <a:gsLst>
              <a:gs pos="0">
                <a:schemeClr val="accent2">
                  <a:lumMod val="50000"/>
                  <a:alpha val="90000"/>
                </a:schemeClr>
              </a:gs>
              <a:gs pos="100000">
                <a:schemeClr val="accent2">
                  <a:alpha val="90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flatTx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Server Virtualization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417443" y="1621984"/>
            <a:ext cx="1728216" cy="638754"/>
          </a:xfrm>
          <a:prstGeom prst="roundRect">
            <a:avLst/>
          </a:prstGeom>
          <a:gradFill rotWithShape="0">
            <a:gsLst>
              <a:gs pos="0">
                <a:schemeClr val="accent2">
                  <a:lumMod val="50000"/>
                  <a:alpha val="90000"/>
                </a:schemeClr>
              </a:gs>
              <a:gs pos="100000">
                <a:schemeClr val="accent2">
                  <a:alpha val="90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flatTx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Presentation Virtualization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7169424" y="4395002"/>
            <a:ext cx="1726098" cy="640080"/>
          </a:xfrm>
          <a:prstGeom prst="roundRect">
            <a:avLst/>
          </a:prstGeom>
          <a:gradFill rotWithShape="0">
            <a:gsLst>
              <a:gs pos="0">
                <a:schemeClr val="accent2">
                  <a:lumMod val="50000"/>
                  <a:alpha val="90000"/>
                </a:schemeClr>
              </a:gs>
              <a:gs pos="100000">
                <a:schemeClr val="accent2">
                  <a:alpha val="90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flatTx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Application Virtualization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91440" y="4249227"/>
            <a:ext cx="1728216" cy="640080"/>
          </a:xfrm>
          <a:prstGeom prst="roundRect">
            <a:avLst/>
          </a:prstGeom>
          <a:gradFill rotWithShape="0">
            <a:gsLst>
              <a:gs pos="0">
                <a:schemeClr val="accent2">
                  <a:lumMod val="50000"/>
                  <a:alpha val="90000"/>
                </a:schemeClr>
              </a:gs>
              <a:gs pos="100000">
                <a:schemeClr val="accent2">
                  <a:alpha val="90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flatTx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Desktop Virtualization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3839607" y="3011090"/>
            <a:ext cx="1728216" cy="640080"/>
          </a:xfrm>
          <a:prstGeom prst="roundRect">
            <a:avLst/>
          </a:prstGeom>
          <a:gradFill rotWithShape="0">
            <a:gsLst>
              <a:gs pos="0">
                <a:schemeClr val="bg2">
                  <a:alpha val="40000"/>
                </a:schemeClr>
              </a:gs>
              <a:gs pos="100000">
                <a:schemeClr val="bg1">
                  <a:lumMod val="50000"/>
                  <a:alpha val="40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flatTx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Management</a:t>
            </a:r>
          </a:p>
        </p:txBody>
      </p:sp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806148" y="1822174"/>
            <a:ext cx="447531" cy="642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Microsoft logo and tagline"/>
          <p:cNvPicPr>
            <a:picLocks noChangeAspect="1" noChangeArrowheads="1"/>
          </p:cNvPicPr>
          <p:nvPr/>
        </p:nvPicPr>
        <p:blipFill>
          <a:blip r:embed="rId3">
            <a:lum bright="50000"/>
          </a:blip>
          <a:srcRect/>
          <a:stretch>
            <a:fillRect/>
          </a:stretch>
        </p:blipFill>
        <p:spPr bwMode="black">
          <a:xfrm>
            <a:off x="6715140" y="6215082"/>
            <a:ext cx="2212970" cy="477645"/>
          </a:xfrm>
          <a:prstGeom prst="rect">
            <a:avLst/>
          </a:prstGeom>
          <a:noFill/>
          <a:effectLst/>
        </p:spPr>
      </p:pic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-33338" y="0"/>
            <a:ext cx="91773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chilly" dir="t"/>
            </a:scene3d>
            <a:sp3d extrusionH="31750" prstMaterial="dkEdge">
              <a:bevelT w="38100" h="38100"/>
            </a:sp3d>
          </a:bodyPr>
          <a:lstStyle/>
          <a:p>
            <a:pPr lvl="1">
              <a:spcBef>
                <a:spcPct val="0"/>
              </a:spcBef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Windows Server 2008</a:t>
            </a:r>
          </a:p>
        </p:txBody>
      </p:sp>
      <p:pic>
        <p:nvPicPr>
          <p:cNvPr id="6" name="Rectangle 30721" descr="5 bar glass rectang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125" y="1524001"/>
            <a:ext cx="8683625" cy="4476768"/>
          </a:xfrm>
          <a:prstGeom prst="rect">
            <a:avLst/>
          </a:prstGeom>
          <a:gradFill>
            <a:gsLst>
              <a:gs pos="0">
                <a:schemeClr val="bg2">
                  <a:alpha val="80000"/>
                </a:schemeClr>
              </a:gs>
              <a:gs pos="100000">
                <a:schemeClr val="bg2">
                  <a:lumMod val="65000"/>
                  <a:lumOff val="35000"/>
                  <a:alpha val="8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7" name="Rectangle 30722" descr="white bar with faded ends"/>
          <p:cNvPicPr>
            <a:picLocks noChangeAspect="1" noChangeArrowheads="1"/>
          </p:cNvPicPr>
          <p:nvPr/>
        </p:nvPicPr>
        <p:blipFill>
          <a:blip r:embed="rId5">
            <a:lum bright="-96000"/>
          </a:blip>
          <a:srcRect/>
          <a:stretch>
            <a:fillRect/>
          </a:stretch>
        </p:blipFill>
        <p:spPr bwMode="auto">
          <a:xfrm>
            <a:off x="358775" y="1630363"/>
            <a:ext cx="845661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Rectangle 30723" descr="long rectang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1663700"/>
            <a:ext cx="848836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Rectangle 30724" descr="5 bar -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78025" y="2540001"/>
            <a:ext cx="1758950" cy="331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10" name="Rectangle 30725" descr="5 bar -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2100" y="2540001"/>
            <a:ext cx="1693863" cy="331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11" name="Rectangle 30726" descr="5 bar -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27450" y="2540001"/>
            <a:ext cx="1758950" cy="331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12" name="Rectangle 30727" descr="5 bar -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86400" y="2540001"/>
            <a:ext cx="1758950" cy="331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13" name="Rectangle 30728" descr="5 bar - 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26300" y="2540001"/>
            <a:ext cx="1685925" cy="331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14" name="Rectangle 30733" descr="System Center Virtual Machine Manager logo bl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86200" y="3048000"/>
            <a:ext cx="151447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Rectangle 30734" descr="virtual server 2005 r2 standard edition logo cl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85975" y="3505200"/>
            <a:ext cx="14986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Rectangle 30735" descr="Windows Vista Logo Horizontal B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81000" y="3438525"/>
            <a:ext cx="15240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>
            <a:spLocks noChangeArrowheads="1"/>
          </p:cNvSpPr>
          <p:nvPr/>
        </p:nvSpPr>
        <p:spPr bwMode="ltGray">
          <a:xfrm>
            <a:off x="3733800" y="1946275"/>
            <a:ext cx="1676400" cy="247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Management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ltGray">
          <a:xfrm>
            <a:off x="1981200" y="1946275"/>
            <a:ext cx="1619250" cy="247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Infrastructure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ltGray">
          <a:xfrm>
            <a:off x="7216775" y="1946275"/>
            <a:ext cx="1622425" cy="247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Applications 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ltGray">
          <a:xfrm>
            <a:off x="5467350" y="1946275"/>
            <a:ext cx="1695450" cy="247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Interoperability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ltGray">
          <a:xfrm>
            <a:off x="390525" y="1946275"/>
            <a:ext cx="1524000" cy="247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Licensing</a:t>
            </a:r>
          </a:p>
        </p:txBody>
      </p:sp>
      <p:pic>
        <p:nvPicPr>
          <p:cNvPr id="22" name="Rectangle 30741" descr="Windows Server 2003 v b logo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65125" y="2743200"/>
            <a:ext cx="15240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oup 46"/>
          <p:cNvGrpSpPr>
            <a:grpSpLocks/>
          </p:cNvGrpSpPr>
          <p:nvPr/>
        </p:nvGrpSpPr>
        <p:grpSpPr bwMode="auto">
          <a:xfrm>
            <a:off x="5830888" y="2571626"/>
            <a:ext cx="1069975" cy="1415546"/>
            <a:chOff x="3600" y="1667"/>
            <a:chExt cx="786" cy="1015"/>
          </a:xfrm>
        </p:grpSpPr>
        <p:grpSp>
          <p:nvGrpSpPr>
            <p:cNvPr id="24" name="Group 44"/>
            <p:cNvGrpSpPr>
              <a:grpSpLocks/>
            </p:cNvGrpSpPr>
            <p:nvPr/>
          </p:nvGrpSpPr>
          <p:grpSpPr bwMode="auto">
            <a:xfrm>
              <a:off x="3600" y="1669"/>
              <a:ext cx="786" cy="1016"/>
              <a:chOff x="3630" y="1710"/>
              <a:chExt cx="646" cy="835"/>
            </a:xfrm>
          </p:grpSpPr>
          <p:pic>
            <p:nvPicPr>
              <p:cNvPr id="26" name="Rectangle 30751"/>
              <p:cNvPicPr>
                <a:picLocks noChangeAspect="1" noChangeArrowheads="1"/>
              </p:cNvPicPr>
              <p:nvPr/>
            </p:nvPicPr>
            <p:blipFill>
              <a:blip r:embed="rId1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48000" contrast="66000"/>
              </a:blip>
              <a:srcRect/>
              <a:stretch>
                <a:fillRect/>
              </a:stretch>
            </p:blipFill>
            <p:spPr bwMode="auto">
              <a:xfrm>
                <a:off x="3720" y="2379"/>
                <a:ext cx="388" cy="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Rectangle 30752" descr="Windows Vista Logo Vertical B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3630" y="1710"/>
                <a:ext cx="288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Rectangle 30753" descr="3 white curved arrows"/>
              <p:cNvPicPr>
                <a:picLocks noChangeAspect="1" noChangeArrowheads="1"/>
              </p:cNvPicPr>
              <p:nvPr/>
            </p:nvPicPr>
            <p:blipFill>
              <a:blip r:embed="rId18" cstate="print">
                <a:lum bright="-100000"/>
              </a:blip>
              <a:srcRect/>
              <a:stretch>
                <a:fillRect/>
              </a:stretch>
            </p:blipFill>
            <p:spPr bwMode="auto">
              <a:xfrm rot="1483270">
                <a:off x="3744" y="1728"/>
                <a:ext cx="418" cy="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Rectangle 30754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4008" y="1734"/>
                <a:ext cx="268" cy="3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5" name="Rectangle 30750" descr="Server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3888" y="1920"/>
              <a:ext cx="187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Rounded Rectangle 29"/>
          <p:cNvSpPr>
            <a:spLocks noChangeArrowheads="1"/>
          </p:cNvSpPr>
          <p:nvPr/>
        </p:nvSpPr>
        <p:spPr bwMode="blackGray">
          <a:xfrm>
            <a:off x="2047875" y="3982720"/>
            <a:ext cx="1590675" cy="1875172"/>
          </a:xfrm>
          <a:prstGeom prst="roundRect">
            <a:avLst>
              <a:gd name="adj" fmla="val 7458"/>
            </a:avLst>
          </a:prstGeom>
          <a:gradFill rotWithShape="1">
            <a:gsLst>
              <a:gs pos="0">
                <a:srgbClr val="FFFFFF">
                  <a:alpha val="67998"/>
                </a:srgb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9525" algn="ctr">
            <a:solidFill>
              <a:srgbClr val="FFFFFF">
                <a:alpha val="27843"/>
              </a:srgbClr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4" rIns="9144"/>
          <a:lstStyle/>
          <a:p>
            <a:pPr marL="95250" indent="-95250" algn="l"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65000"/>
              <a:buFont typeface="Wingdings 2" pitchFamily="18" charset="2"/>
              <a:buBlip>
                <a:blip r:embed="rId21"/>
              </a:buBlip>
            </a:pPr>
            <a:r>
              <a:rPr lang="en-US" sz="1500" dirty="0">
                <a:solidFill>
                  <a:srgbClr val="000000"/>
                </a:solidFill>
                <a:latin typeface="+mn-lt"/>
                <a:ea typeface="Gulim" pitchFamily="34" charset="-127"/>
              </a:rPr>
              <a:t>Create agility</a:t>
            </a:r>
          </a:p>
          <a:p>
            <a:pPr marL="95250" indent="-95250" algn="l"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65000"/>
              <a:buFont typeface="Wingdings 2" pitchFamily="18" charset="2"/>
              <a:buBlip>
                <a:blip r:embed="rId21"/>
              </a:buBlip>
            </a:pPr>
            <a:r>
              <a:rPr lang="en-US" sz="1500" dirty="0">
                <a:solidFill>
                  <a:srgbClr val="000000"/>
                </a:solidFill>
                <a:latin typeface="+mn-lt"/>
                <a:ea typeface="Gulim" pitchFamily="34" charset="-127"/>
              </a:rPr>
              <a:t>Better utilize</a:t>
            </a:r>
            <a:br>
              <a:rPr lang="en-US" sz="1500" dirty="0">
                <a:solidFill>
                  <a:srgbClr val="000000"/>
                </a:solidFill>
                <a:latin typeface="+mn-lt"/>
                <a:ea typeface="Gulim" pitchFamily="34" charset="-127"/>
              </a:rPr>
            </a:br>
            <a:r>
              <a:rPr lang="en-US" sz="1500" dirty="0">
                <a:solidFill>
                  <a:srgbClr val="000000"/>
                </a:solidFill>
                <a:latin typeface="+mn-lt"/>
                <a:ea typeface="Gulim" pitchFamily="34" charset="-127"/>
              </a:rPr>
              <a:t>server resources</a:t>
            </a:r>
          </a:p>
          <a:p>
            <a:pPr marL="95250" indent="-95250" algn="l"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65000"/>
              <a:buFont typeface="Wingdings 2" pitchFamily="18" charset="2"/>
              <a:buBlip>
                <a:blip r:embed="rId21"/>
              </a:buBlip>
            </a:pPr>
            <a:r>
              <a:rPr lang="en-US" sz="1500" dirty="0">
                <a:solidFill>
                  <a:srgbClr val="000000"/>
                </a:solidFill>
                <a:latin typeface="+mn-lt"/>
                <a:ea typeface="Gulim" pitchFamily="34" charset="-127"/>
              </a:rPr>
              <a:t>Partner with AMD and Intel</a:t>
            </a:r>
          </a:p>
          <a:p>
            <a:pPr marL="95250" indent="-95250"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65000"/>
              <a:buFont typeface="Wingdings 2" pitchFamily="18" charset="2"/>
              <a:buBlip>
                <a:blip r:embed="rId21"/>
              </a:buBlip>
            </a:pPr>
            <a:endParaRPr lang="en-US" sz="1500" dirty="0">
              <a:solidFill>
                <a:srgbClr val="000000"/>
              </a:solidFill>
              <a:latin typeface="+mn-lt"/>
              <a:ea typeface="Gulim" pitchFamily="34" charset="-127"/>
            </a:endParaRPr>
          </a:p>
        </p:txBody>
      </p:sp>
      <p:sp>
        <p:nvSpPr>
          <p:cNvPr id="31" name="Rounded Rectangle 30"/>
          <p:cNvSpPr>
            <a:spLocks noChangeArrowheads="1"/>
          </p:cNvSpPr>
          <p:nvPr/>
        </p:nvSpPr>
        <p:spPr bwMode="blackGray">
          <a:xfrm>
            <a:off x="3781425" y="3982720"/>
            <a:ext cx="1590675" cy="1875172"/>
          </a:xfrm>
          <a:prstGeom prst="roundRect">
            <a:avLst>
              <a:gd name="adj" fmla="val 7458"/>
            </a:avLst>
          </a:prstGeom>
          <a:gradFill rotWithShape="1">
            <a:gsLst>
              <a:gs pos="0">
                <a:srgbClr val="FFFFFF">
                  <a:alpha val="67998"/>
                </a:srgb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9525" algn="ctr">
            <a:solidFill>
              <a:srgbClr val="FFFFFF">
                <a:alpha val="27843"/>
              </a:srgbClr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4" rIns="9144"/>
          <a:lstStyle/>
          <a:p>
            <a:pPr marL="95250" indent="-95250" algn="l"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65000"/>
              <a:buFont typeface="Wingdings 2" pitchFamily="18" charset="2"/>
              <a:buBlip>
                <a:blip r:embed="rId21"/>
              </a:buBlip>
            </a:pPr>
            <a:r>
              <a:rPr lang="en-US" sz="1500" dirty="0">
                <a:solidFill>
                  <a:srgbClr val="000000"/>
                </a:solidFill>
                <a:latin typeface="+mn-lt"/>
                <a:ea typeface="Gulim" pitchFamily="34" charset="-127"/>
              </a:rPr>
              <a:t>Ease consolidation</a:t>
            </a:r>
            <a:br>
              <a:rPr lang="en-US" sz="1500" dirty="0">
                <a:solidFill>
                  <a:srgbClr val="000000"/>
                </a:solidFill>
                <a:latin typeface="+mn-lt"/>
                <a:ea typeface="Gulim" pitchFamily="34" charset="-127"/>
              </a:rPr>
            </a:br>
            <a:r>
              <a:rPr lang="en-US" sz="1500" dirty="0">
                <a:solidFill>
                  <a:srgbClr val="000000"/>
                </a:solidFill>
                <a:latin typeface="+mn-lt"/>
                <a:ea typeface="Gulim" pitchFamily="34" charset="-127"/>
              </a:rPr>
              <a:t>onto virtual infrastructure</a:t>
            </a:r>
          </a:p>
          <a:p>
            <a:pPr marL="95250" indent="-95250" algn="l"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65000"/>
              <a:buFont typeface="Wingdings 2" pitchFamily="18" charset="2"/>
              <a:buBlip>
                <a:blip r:embed="rId21"/>
              </a:buBlip>
            </a:pPr>
            <a:r>
              <a:rPr lang="en-US" sz="1500" dirty="0">
                <a:solidFill>
                  <a:srgbClr val="000000"/>
                </a:solidFill>
                <a:latin typeface="+mn-lt"/>
                <a:ea typeface="Gulim" pitchFamily="34" charset="-127"/>
              </a:rPr>
              <a:t>Better utilize</a:t>
            </a:r>
            <a:br>
              <a:rPr lang="en-US" sz="1500" dirty="0">
                <a:solidFill>
                  <a:srgbClr val="000000"/>
                </a:solidFill>
                <a:latin typeface="+mn-lt"/>
                <a:ea typeface="Gulim" pitchFamily="34" charset="-127"/>
              </a:rPr>
            </a:br>
            <a:r>
              <a:rPr lang="en-US" sz="1500" dirty="0">
                <a:solidFill>
                  <a:srgbClr val="000000"/>
                </a:solidFill>
                <a:latin typeface="+mn-lt"/>
                <a:ea typeface="Gulim" pitchFamily="34" charset="-127"/>
              </a:rPr>
              <a:t>management</a:t>
            </a:r>
            <a:br>
              <a:rPr lang="en-US" sz="1500" dirty="0">
                <a:solidFill>
                  <a:srgbClr val="000000"/>
                </a:solidFill>
                <a:latin typeface="+mn-lt"/>
                <a:ea typeface="Gulim" pitchFamily="34" charset="-127"/>
              </a:rPr>
            </a:br>
            <a:r>
              <a:rPr lang="en-US" sz="1500" dirty="0" smtClean="0">
                <a:solidFill>
                  <a:srgbClr val="000000"/>
                </a:solidFill>
                <a:latin typeface="+mn-lt"/>
                <a:ea typeface="Gulim" pitchFamily="34" charset="-127"/>
              </a:rPr>
              <a:t>resources</a:t>
            </a:r>
            <a:endParaRPr lang="en-US" sz="1500" dirty="0">
              <a:solidFill>
                <a:srgbClr val="000000"/>
              </a:solidFill>
              <a:latin typeface="+mn-lt"/>
              <a:ea typeface="Gulim" pitchFamily="34" charset="-127"/>
            </a:endParaRPr>
          </a:p>
        </p:txBody>
      </p:sp>
      <p:sp>
        <p:nvSpPr>
          <p:cNvPr id="32" name="Rounded Rectangle 31"/>
          <p:cNvSpPr>
            <a:spLocks noChangeArrowheads="1"/>
          </p:cNvSpPr>
          <p:nvPr/>
        </p:nvSpPr>
        <p:spPr bwMode="blackGray">
          <a:xfrm>
            <a:off x="5534025" y="3982720"/>
            <a:ext cx="1590675" cy="1875172"/>
          </a:xfrm>
          <a:prstGeom prst="roundRect">
            <a:avLst>
              <a:gd name="adj" fmla="val 7458"/>
            </a:avLst>
          </a:prstGeom>
          <a:gradFill rotWithShape="1">
            <a:gsLst>
              <a:gs pos="0">
                <a:srgbClr val="FFFFFF">
                  <a:alpha val="67998"/>
                </a:srgb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9525" algn="ctr">
            <a:solidFill>
              <a:srgbClr val="FFFFFF">
                <a:alpha val="27843"/>
              </a:srgbClr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4" rIns="9144"/>
          <a:lstStyle/>
          <a:p>
            <a:pPr marL="95250" indent="-95250" algn="l"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65000"/>
              <a:buFont typeface="Wingdings 2" pitchFamily="18" charset="2"/>
              <a:buBlip>
                <a:blip r:embed="rId21"/>
              </a:buBlip>
            </a:pPr>
            <a:r>
              <a:rPr lang="en-US" sz="1500" dirty="0">
                <a:solidFill>
                  <a:srgbClr val="000000"/>
                </a:solidFill>
                <a:latin typeface="+mn-lt"/>
                <a:ea typeface="Gulim" pitchFamily="34" charset="-127"/>
              </a:rPr>
              <a:t>Support</a:t>
            </a:r>
            <a:br>
              <a:rPr lang="en-US" sz="1500" dirty="0">
                <a:solidFill>
                  <a:srgbClr val="000000"/>
                </a:solidFill>
                <a:latin typeface="+mn-lt"/>
                <a:ea typeface="Gulim" pitchFamily="34" charset="-127"/>
              </a:rPr>
            </a:br>
            <a:r>
              <a:rPr lang="en-US" sz="1500" dirty="0">
                <a:solidFill>
                  <a:srgbClr val="000000"/>
                </a:solidFill>
                <a:latin typeface="+mn-lt"/>
                <a:ea typeface="Gulim" pitchFamily="34" charset="-127"/>
              </a:rPr>
              <a:t>heterogeneity</a:t>
            </a:r>
            <a:br>
              <a:rPr lang="en-US" sz="1500" dirty="0">
                <a:solidFill>
                  <a:srgbClr val="000000"/>
                </a:solidFill>
                <a:latin typeface="+mn-lt"/>
                <a:ea typeface="Gulim" pitchFamily="34" charset="-127"/>
              </a:rPr>
            </a:br>
            <a:r>
              <a:rPr lang="en-US" sz="1500" dirty="0">
                <a:solidFill>
                  <a:srgbClr val="000000"/>
                </a:solidFill>
                <a:latin typeface="+mn-lt"/>
                <a:ea typeface="Gulim" pitchFamily="34" charset="-127"/>
              </a:rPr>
              <a:t>across the</a:t>
            </a:r>
            <a:br>
              <a:rPr lang="en-US" sz="1500" dirty="0">
                <a:solidFill>
                  <a:srgbClr val="000000"/>
                </a:solidFill>
                <a:latin typeface="+mn-lt"/>
                <a:ea typeface="Gulim" pitchFamily="34" charset="-127"/>
              </a:rPr>
            </a:br>
            <a:r>
              <a:rPr lang="en-US" sz="1500" dirty="0">
                <a:solidFill>
                  <a:srgbClr val="000000"/>
                </a:solidFill>
                <a:latin typeface="+mn-lt"/>
                <a:ea typeface="Gulim" pitchFamily="34" charset="-127"/>
              </a:rPr>
              <a:t>datacenter</a:t>
            </a:r>
          </a:p>
          <a:p>
            <a:pPr marL="95250" indent="-95250" algn="l"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65000"/>
              <a:buFont typeface="Wingdings 2" pitchFamily="18" charset="2"/>
              <a:buBlip>
                <a:blip r:embed="rId21"/>
              </a:buBlip>
            </a:pPr>
            <a:r>
              <a:rPr lang="en-US" sz="1500" dirty="0">
                <a:solidFill>
                  <a:srgbClr val="000000"/>
                </a:solidFill>
                <a:latin typeface="+mn-lt"/>
                <a:ea typeface="Gulim" pitchFamily="34" charset="-127"/>
              </a:rPr>
              <a:t>OSP (Open Specification Promise) VHD</a:t>
            </a:r>
          </a:p>
          <a:p>
            <a:pPr marL="95250" indent="-95250"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65000"/>
              <a:buFont typeface="Wingdings 2" pitchFamily="18" charset="2"/>
              <a:buBlip>
                <a:blip r:embed="rId21"/>
              </a:buBlip>
            </a:pPr>
            <a:endParaRPr lang="en-US" sz="1500" dirty="0">
              <a:solidFill>
                <a:srgbClr val="000000"/>
              </a:solidFill>
              <a:latin typeface="+mn-lt"/>
              <a:ea typeface="Gulim" pitchFamily="34" charset="-127"/>
            </a:endParaRPr>
          </a:p>
        </p:txBody>
      </p:sp>
      <p:sp>
        <p:nvSpPr>
          <p:cNvPr id="33" name="Rounded Rectangle 32"/>
          <p:cNvSpPr>
            <a:spLocks noChangeArrowheads="1"/>
          </p:cNvSpPr>
          <p:nvPr/>
        </p:nvSpPr>
        <p:spPr bwMode="blackGray">
          <a:xfrm>
            <a:off x="7296150" y="3982720"/>
            <a:ext cx="1514475" cy="1875172"/>
          </a:xfrm>
          <a:prstGeom prst="roundRect">
            <a:avLst>
              <a:gd name="adj" fmla="val 7458"/>
            </a:avLst>
          </a:prstGeom>
          <a:gradFill rotWithShape="1">
            <a:gsLst>
              <a:gs pos="0">
                <a:srgbClr val="FFFFFF">
                  <a:alpha val="67998"/>
                </a:srgb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9525" algn="ctr">
            <a:solidFill>
              <a:srgbClr val="FFFFFF">
                <a:alpha val="27843"/>
              </a:srgbClr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4" rIns="9144"/>
          <a:lstStyle/>
          <a:p>
            <a:pPr marL="95250" indent="-95250" algn="l"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65000"/>
              <a:buFont typeface="Wingdings 2" pitchFamily="18" charset="2"/>
              <a:buBlip>
                <a:blip r:embed="rId21"/>
              </a:buBlip>
            </a:pPr>
            <a:r>
              <a:rPr lang="en-US" sz="1500" dirty="0">
                <a:solidFill>
                  <a:srgbClr val="000000"/>
                </a:solidFill>
                <a:latin typeface="+mn-lt"/>
                <a:ea typeface="Gulim" pitchFamily="34" charset="-127"/>
              </a:rPr>
              <a:t>Accelerate</a:t>
            </a:r>
            <a:br>
              <a:rPr lang="en-US" sz="1500" dirty="0">
                <a:solidFill>
                  <a:srgbClr val="000000"/>
                </a:solidFill>
                <a:latin typeface="+mn-lt"/>
                <a:ea typeface="Gulim" pitchFamily="34" charset="-127"/>
              </a:rPr>
            </a:br>
            <a:r>
              <a:rPr lang="en-US" sz="1500" dirty="0">
                <a:solidFill>
                  <a:srgbClr val="000000"/>
                </a:solidFill>
                <a:latin typeface="+mn-lt"/>
                <a:ea typeface="Gulim" pitchFamily="34" charset="-127"/>
              </a:rPr>
              <a:t>deployment</a:t>
            </a:r>
          </a:p>
          <a:p>
            <a:pPr marL="95250" indent="-95250" algn="l"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65000"/>
              <a:buFont typeface="Wingdings 2" pitchFamily="18" charset="2"/>
              <a:buBlip>
                <a:blip r:embed="rId21"/>
              </a:buBlip>
            </a:pPr>
            <a:r>
              <a:rPr lang="en-US" sz="1500" dirty="0">
                <a:solidFill>
                  <a:srgbClr val="000000"/>
                </a:solidFill>
                <a:latin typeface="+mn-lt"/>
                <a:ea typeface="Gulim" pitchFamily="34" charset="-127"/>
              </a:rPr>
              <a:t>Reduce the cost of supporting</a:t>
            </a:r>
            <a:br>
              <a:rPr lang="en-US" sz="1500" dirty="0">
                <a:solidFill>
                  <a:srgbClr val="000000"/>
                </a:solidFill>
                <a:latin typeface="+mn-lt"/>
                <a:ea typeface="Gulim" pitchFamily="34" charset="-127"/>
              </a:rPr>
            </a:br>
            <a:r>
              <a:rPr lang="en-US" sz="1500" dirty="0">
                <a:solidFill>
                  <a:srgbClr val="000000"/>
                </a:solidFill>
                <a:latin typeface="+mn-lt"/>
                <a:ea typeface="Gulim" pitchFamily="34" charset="-127"/>
              </a:rPr>
              <a:t>applications </a:t>
            </a:r>
          </a:p>
        </p:txBody>
      </p:sp>
      <p:sp>
        <p:nvSpPr>
          <p:cNvPr id="34" name="Rounded Rectangle 33"/>
          <p:cNvSpPr>
            <a:spLocks noChangeArrowheads="1"/>
          </p:cNvSpPr>
          <p:nvPr/>
        </p:nvSpPr>
        <p:spPr bwMode="blackGray">
          <a:xfrm>
            <a:off x="354648" y="3982720"/>
            <a:ext cx="1495425" cy="1875172"/>
          </a:xfrm>
          <a:prstGeom prst="roundRect">
            <a:avLst>
              <a:gd name="adj" fmla="val 7458"/>
            </a:avLst>
          </a:prstGeom>
          <a:gradFill rotWithShape="1">
            <a:gsLst>
              <a:gs pos="0">
                <a:srgbClr val="FFFFFF">
                  <a:alpha val="67998"/>
                </a:srgb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9525" algn="ctr">
            <a:solidFill>
              <a:srgbClr val="FFFFFF">
                <a:alpha val="27843"/>
              </a:srgbClr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4" rIns="9144"/>
          <a:lstStyle/>
          <a:p>
            <a:pPr marL="95250" indent="-95250" algn="l"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65000"/>
              <a:buFont typeface="Wingdings 2" pitchFamily="18" charset="2"/>
              <a:buBlip>
                <a:blip r:embed="rId21"/>
              </a:buBlip>
            </a:pPr>
            <a:r>
              <a:rPr lang="en-US" sz="1500" dirty="0">
                <a:solidFill>
                  <a:srgbClr val="000000"/>
                </a:solidFill>
                <a:latin typeface="+mn-lt"/>
                <a:ea typeface="Gulim" pitchFamily="34" charset="-127"/>
              </a:rPr>
              <a:t>Deliver </a:t>
            </a:r>
            <a:br>
              <a:rPr lang="en-US" sz="1500" dirty="0">
                <a:solidFill>
                  <a:srgbClr val="000000"/>
                </a:solidFill>
                <a:latin typeface="+mn-lt"/>
                <a:ea typeface="Gulim" pitchFamily="34" charset="-127"/>
              </a:rPr>
            </a:br>
            <a:r>
              <a:rPr lang="en-US" sz="1500" dirty="0">
                <a:solidFill>
                  <a:srgbClr val="000000"/>
                </a:solidFill>
                <a:latin typeface="+mn-lt"/>
                <a:ea typeface="Gulim" pitchFamily="34" charset="-127"/>
              </a:rPr>
              <a:t>cost-effective, flexible and simplified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Gulim" pitchFamily="34" charset="-127"/>
              </a:rPr>
              <a:t>licensing</a:t>
            </a:r>
          </a:p>
          <a:p>
            <a:pPr marL="95250" indent="-95250" algn="l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65000"/>
              <a:buBlip>
                <a:blip r:embed="rId21"/>
              </a:buBlip>
            </a:pPr>
            <a:r>
              <a:rPr lang="en-US" sz="1500" dirty="0" smtClean="0">
                <a:solidFill>
                  <a:srgbClr val="000000"/>
                </a:solidFill>
                <a:ea typeface="Gulim" pitchFamily="34" charset="-127"/>
              </a:rPr>
              <a:t>Royalty Free VHD format</a:t>
            </a:r>
            <a:endParaRPr lang="en-US" sz="1500" dirty="0">
              <a:solidFill>
                <a:srgbClr val="000000"/>
              </a:solidFill>
              <a:latin typeface="+mn-lt"/>
              <a:ea typeface="Gulim" pitchFamily="34" charset="-127"/>
            </a:endParaRPr>
          </a:p>
          <a:p>
            <a:pPr marL="95250" indent="-95250"/>
            <a:endParaRPr lang="en-US" sz="1500" dirty="0">
              <a:latin typeface="+mn-lt"/>
            </a:endParaRPr>
          </a:p>
        </p:txBody>
      </p:sp>
      <p:pic>
        <p:nvPicPr>
          <p:cNvPr id="35" name="Picture 38" descr="Microsoft-SoftGrid-Logo"/>
          <p:cNvPicPr>
            <a:picLocks noChangeAspect="1" noChangeArrowheads="1"/>
          </p:cNvPicPr>
          <p:nvPr/>
        </p:nvPicPr>
        <p:blipFill>
          <a:blip r:embed="rId22">
            <a:lum bright="-68000"/>
          </a:blip>
          <a:srcRect r="42459" b="24588"/>
          <a:stretch>
            <a:fillRect/>
          </a:stretch>
        </p:blipFill>
        <p:spPr bwMode="auto">
          <a:xfrm>
            <a:off x="7378700" y="2933700"/>
            <a:ext cx="148748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 descr="I:\LOGOS\GEN_LOGO\N\Novell-red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723304" y="3509913"/>
            <a:ext cx="662842" cy="152486"/>
          </a:xfrm>
          <a:prstGeom prst="rect">
            <a:avLst/>
          </a:prstGeom>
          <a:noFill/>
          <a:effectLst/>
        </p:spPr>
      </p:pic>
      <p:pic>
        <p:nvPicPr>
          <p:cNvPr id="37" name="Picture 2" descr="C:\Users\swinard\Desktop\Muglia 11-14 TechEd EMEA IT Forume\Artwork\Logos\SUSE_Linux.png"/>
          <p:cNvPicPr>
            <a:picLocks noChangeAspect="1" noChangeArrowheads="1"/>
          </p:cNvPicPr>
          <p:nvPr/>
        </p:nvPicPr>
        <p:blipFill>
          <a:blip r:embed="rId24" cstate="print"/>
          <a:srcRect b="12129"/>
          <a:stretch>
            <a:fillRect/>
          </a:stretch>
        </p:blipFill>
        <p:spPr bwMode="auto">
          <a:xfrm>
            <a:off x="6452381" y="3370054"/>
            <a:ext cx="571554" cy="359052"/>
          </a:xfrm>
          <a:prstGeom prst="rect">
            <a:avLst/>
          </a:prstGeom>
          <a:noFill/>
          <a:effectLst>
            <a:outerShdw blurRad="203200" sx="108000" sy="108000" algn="ctr" rotWithShape="0">
              <a:srgbClr val="FFFFFF"/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500034" y="857232"/>
            <a:ext cx="5606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  <a:latin typeface="+mn-lt"/>
              </a:rPr>
              <a:t>A Multi-level Approach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41464" y="3550722"/>
            <a:ext cx="1805049" cy="27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Terminal Services</a:t>
            </a:r>
            <a:endParaRPr lang="en-US" sz="1400" dirty="0">
              <a:solidFill>
                <a:schemeClr val="bg2"/>
              </a:solidFill>
            </a:endParaRPr>
          </a:p>
        </p:txBody>
      </p:sp>
      <p:pic>
        <p:nvPicPr>
          <p:cNvPr id="40" name="Picture 1" descr="E:\SVN\msft-longhorn-cd\fodder\WS08\WS08_v_rgb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087158" y="2697861"/>
            <a:ext cx="1572367" cy="5268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30" grpId="0" animBg="1"/>
      <p:bldP spid="31" grpId="0" animBg="1"/>
      <p:bldP spid="32" grpId="0" animBg="1"/>
      <p:bldP spid="33" grpId="0" animBg="1"/>
      <p:bldP spid="34" grpId="0" animBg="1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Microsoft logo and tagline"/>
          <p:cNvPicPr>
            <a:picLocks noChangeAspect="1" noChangeArrowheads="1"/>
          </p:cNvPicPr>
          <p:nvPr/>
        </p:nvPicPr>
        <p:blipFill>
          <a:blip r:embed="rId3">
            <a:lum bright="50000"/>
          </a:blip>
          <a:srcRect/>
          <a:stretch>
            <a:fillRect/>
          </a:stretch>
        </p:blipFill>
        <p:spPr bwMode="black">
          <a:xfrm>
            <a:off x="6715140" y="6215082"/>
            <a:ext cx="2212970" cy="477645"/>
          </a:xfrm>
          <a:prstGeom prst="rect">
            <a:avLst/>
          </a:prstGeom>
          <a:noFill/>
          <a:effectLst/>
        </p:spPr>
      </p:pic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-33338" y="71422"/>
            <a:ext cx="91773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  <a:scene3d>
              <a:camera prst="orthographicFront"/>
              <a:lightRig rig="chilly" dir="t"/>
            </a:scene3d>
            <a:sp3d extrusionH="31750" prstMaterial="dkEdge">
              <a:bevelT w="38100" h="38100"/>
            </a:sp3d>
          </a:bodyPr>
          <a:lstStyle/>
          <a:p>
            <a:pPr lvl="1">
              <a:spcBef>
                <a:spcPct val="0"/>
              </a:spcBef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Presentation Virtualization</a:t>
            </a:r>
          </a:p>
          <a:p>
            <a:pPr lvl="1">
              <a:spcBef>
                <a:spcPct val="0"/>
              </a:spcBef>
              <a:defRPr/>
            </a:pPr>
            <a:r>
              <a:rPr lang="en-US" sz="4400" b="1" i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Terminal Services</a:t>
            </a:r>
            <a:endParaRPr kumimoji="0" lang="en-US" sz="4400" b="1" i="1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Microsoft logo and tagline"/>
          <p:cNvPicPr>
            <a:picLocks noChangeAspect="1" noChangeArrowheads="1"/>
          </p:cNvPicPr>
          <p:nvPr/>
        </p:nvPicPr>
        <p:blipFill>
          <a:blip r:embed="rId4">
            <a:lum bright="50000"/>
          </a:blip>
          <a:srcRect/>
          <a:stretch>
            <a:fillRect/>
          </a:stretch>
        </p:blipFill>
        <p:spPr bwMode="black">
          <a:xfrm>
            <a:off x="6715140" y="6215082"/>
            <a:ext cx="2212970" cy="477645"/>
          </a:xfrm>
          <a:prstGeom prst="rect">
            <a:avLst/>
          </a:prstGeom>
          <a:noFill/>
          <a:effectLst/>
        </p:spPr>
      </p:pic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-33338" y="0"/>
            <a:ext cx="91773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chilly" dir="t"/>
            </a:scene3d>
            <a:sp3d extrusionH="31750" prstMaterial="dkEdge">
              <a:bevelT w="38100" h="38100"/>
            </a:sp3d>
          </a:bodyPr>
          <a:lstStyle/>
          <a:p>
            <a:pPr lvl="1">
              <a:spcBef>
                <a:spcPct val="0"/>
              </a:spcBef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Terminal Services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black">
          <a:xfrm>
            <a:off x="249238" y="1703405"/>
            <a:ext cx="8410575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defTabSz="-13873163">
              <a:lnSpc>
                <a:spcPct val="110000"/>
              </a:lnSpc>
              <a:spcBef>
                <a:spcPct val="0"/>
              </a:spcBef>
              <a:buFontTx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Centralized Application Access</a:t>
            </a:r>
          </a:p>
          <a:p>
            <a:pPr marL="742950" lvl="1" indent="-285750" defTabSz="-13873163">
              <a:lnSpc>
                <a:spcPct val="110000"/>
              </a:lnSpc>
              <a:spcBef>
                <a:spcPct val="0"/>
              </a:spcBef>
              <a:buFontTx/>
              <a:buChar char="–"/>
            </a:pPr>
            <a:r>
              <a:rPr lang="en-US" sz="1800" dirty="0">
                <a:solidFill>
                  <a:schemeClr val="bg1"/>
                </a:solidFill>
              </a:rPr>
              <a:t>Application Deployment </a:t>
            </a:r>
          </a:p>
          <a:p>
            <a:pPr marL="742950" lvl="1" indent="-285750" defTabSz="-13873163">
              <a:lnSpc>
                <a:spcPct val="110000"/>
              </a:lnSpc>
              <a:spcBef>
                <a:spcPct val="0"/>
              </a:spcBef>
              <a:buFontTx/>
              <a:buChar char="–"/>
            </a:pPr>
            <a:r>
              <a:rPr lang="en-US" sz="1800" dirty="0">
                <a:solidFill>
                  <a:schemeClr val="bg1"/>
                </a:solidFill>
              </a:rPr>
              <a:t>Branch Office</a:t>
            </a:r>
          </a:p>
          <a:p>
            <a:pPr marL="742950" lvl="1" indent="-285750" defTabSz="-13873163">
              <a:lnSpc>
                <a:spcPct val="110000"/>
              </a:lnSpc>
              <a:spcBef>
                <a:spcPct val="0"/>
              </a:spcBef>
              <a:buFontTx/>
              <a:buChar char="–"/>
            </a:pPr>
            <a:r>
              <a:rPr lang="en-US" sz="1800" dirty="0">
                <a:solidFill>
                  <a:schemeClr val="bg1"/>
                </a:solidFill>
              </a:rPr>
              <a:t>Secure Anywhere Access</a:t>
            </a:r>
          </a:p>
          <a:p>
            <a:pPr marL="742950" lvl="1" indent="-285750" defTabSz="-13873163">
              <a:lnSpc>
                <a:spcPct val="110000"/>
              </a:lnSpc>
              <a:spcBef>
                <a:spcPct val="0"/>
              </a:spcBef>
              <a:buFontTx/>
              <a:buChar char="–"/>
            </a:pPr>
            <a:r>
              <a:rPr lang="en-US" sz="1800" dirty="0">
                <a:solidFill>
                  <a:schemeClr val="bg1"/>
                </a:solidFill>
              </a:rPr>
              <a:t>Compliance and Security</a:t>
            </a:r>
          </a:p>
          <a:p>
            <a:pPr marL="342900" indent="-342900" defTabSz="-13873163">
              <a:lnSpc>
                <a:spcPct val="110000"/>
              </a:lnSpc>
              <a:spcBef>
                <a:spcPct val="0"/>
              </a:spcBef>
              <a:buFontTx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Enabling Technologies</a:t>
            </a:r>
          </a:p>
          <a:p>
            <a:pPr marL="742950" lvl="1" indent="-285750" defTabSz="-13873163">
              <a:lnSpc>
                <a:spcPct val="110000"/>
              </a:lnSpc>
              <a:spcBef>
                <a:spcPct val="0"/>
              </a:spcBef>
              <a:buFontTx/>
              <a:buChar char="–"/>
            </a:pPr>
            <a:r>
              <a:rPr lang="en-US" sz="1800" dirty="0">
                <a:solidFill>
                  <a:schemeClr val="bg1"/>
                </a:solidFill>
              </a:rPr>
              <a:t>TS Gateway</a:t>
            </a:r>
          </a:p>
          <a:p>
            <a:pPr marL="742950" lvl="1" indent="-285750" defTabSz="-13873163">
              <a:lnSpc>
                <a:spcPct val="110000"/>
              </a:lnSpc>
              <a:spcBef>
                <a:spcPct val="0"/>
              </a:spcBef>
              <a:buFontTx/>
              <a:buChar char="–"/>
            </a:pPr>
            <a:r>
              <a:rPr lang="en-US" sz="1800" dirty="0">
                <a:solidFill>
                  <a:schemeClr val="bg1"/>
                </a:solidFill>
              </a:rPr>
              <a:t>TS Remote Programs</a:t>
            </a:r>
          </a:p>
          <a:p>
            <a:pPr marL="742950" lvl="1" indent="-285750" defTabSz="-13873163">
              <a:lnSpc>
                <a:spcPct val="110000"/>
              </a:lnSpc>
              <a:spcBef>
                <a:spcPct val="0"/>
              </a:spcBef>
              <a:buFontTx/>
              <a:buChar char="–"/>
            </a:pPr>
            <a:r>
              <a:rPr lang="en-US" sz="1800" dirty="0">
                <a:solidFill>
                  <a:schemeClr val="bg1"/>
                </a:solidFill>
              </a:rPr>
              <a:t>SSO for Managed Clients</a:t>
            </a:r>
          </a:p>
          <a:p>
            <a:pPr marL="342900" indent="-342900" defTabSz="-13873163">
              <a:lnSpc>
                <a:spcPct val="110000"/>
              </a:lnSpc>
              <a:spcBef>
                <a:spcPct val="0"/>
              </a:spcBef>
              <a:buFontTx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Designed for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low complexity scenarios</a:t>
            </a:r>
          </a:p>
        </p:txBody>
      </p:sp>
      <p:pic>
        <p:nvPicPr>
          <p:cNvPr id="7" name="Picture 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0450" y="2605105"/>
            <a:ext cx="2703513" cy="9207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8" name="Line 30"/>
          <p:cNvSpPr>
            <a:spLocks noChangeShapeType="1"/>
          </p:cNvSpPr>
          <p:nvPr/>
        </p:nvSpPr>
        <p:spPr bwMode="auto">
          <a:xfrm flipV="1">
            <a:off x="6669088" y="3128980"/>
            <a:ext cx="769937" cy="1933575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sk-SK"/>
          </a:p>
        </p:txBody>
      </p:sp>
      <p:graphicFrame>
        <p:nvGraphicFramePr>
          <p:cNvPr id="9" name="Object 31"/>
          <p:cNvGraphicFramePr>
            <a:graphicFrameLocks noChangeAspect="1"/>
          </p:cNvGraphicFramePr>
          <p:nvPr/>
        </p:nvGraphicFramePr>
        <p:xfrm>
          <a:off x="4770438" y="3781442"/>
          <a:ext cx="1595437" cy="1189038"/>
        </p:xfrm>
        <a:graphic>
          <a:graphicData uri="http://schemas.openxmlformats.org/presentationml/2006/ole">
            <p:oleObj spid="_x0000_s1026" name="Clip" r:id="rId6" imgW="2628720" imgH="1957320" progId="">
              <p:embed/>
            </p:oleObj>
          </a:graphicData>
        </a:graphic>
      </p:graphicFrame>
      <p:graphicFrame>
        <p:nvGraphicFramePr>
          <p:cNvPr id="10" name="Object 32"/>
          <p:cNvGraphicFramePr>
            <a:graphicFrameLocks noChangeAspect="1"/>
          </p:cNvGraphicFramePr>
          <p:nvPr/>
        </p:nvGraphicFramePr>
        <p:xfrm>
          <a:off x="7085013" y="3665555"/>
          <a:ext cx="2058987" cy="1397000"/>
        </p:xfrm>
        <a:graphic>
          <a:graphicData uri="http://schemas.openxmlformats.org/presentationml/2006/ole">
            <p:oleObj spid="_x0000_s1027" name="Clip" r:id="rId7" imgW="3320640" imgH="2253960" progId="">
              <p:embed/>
            </p:oleObj>
          </a:graphicData>
        </a:graphic>
      </p:graphicFrame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6523038" y="1362092"/>
            <a:ext cx="18049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000" b="1">
                <a:solidFill>
                  <a:schemeClr val="bg1"/>
                </a:solidFill>
                <a:cs typeface="Arial" charset="0"/>
              </a:rPr>
              <a:t>Central office</a:t>
            </a:r>
          </a:p>
        </p:txBody>
      </p:sp>
      <p:sp>
        <p:nvSpPr>
          <p:cNvPr id="12" name="Line 34"/>
          <p:cNvSpPr>
            <a:spLocks noChangeShapeType="1"/>
          </p:cNvSpPr>
          <p:nvPr/>
        </p:nvSpPr>
        <p:spPr bwMode="auto">
          <a:xfrm flipV="1">
            <a:off x="5729288" y="3128980"/>
            <a:ext cx="1739900" cy="12573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sk-SK"/>
          </a:p>
        </p:txBody>
      </p:sp>
      <p:sp>
        <p:nvSpPr>
          <p:cNvPr id="13" name="Line 35"/>
          <p:cNvSpPr>
            <a:spLocks noChangeShapeType="1"/>
          </p:cNvSpPr>
          <p:nvPr/>
        </p:nvSpPr>
        <p:spPr bwMode="auto">
          <a:xfrm flipH="1" flipV="1">
            <a:off x="7439025" y="3128980"/>
            <a:ext cx="596900" cy="12573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sk-SK"/>
          </a:p>
        </p:txBody>
      </p:sp>
      <p:sp>
        <p:nvSpPr>
          <p:cNvPr id="14" name="Text Box 36"/>
          <p:cNvSpPr txBox="1">
            <a:spLocks noChangeArrowheads="1"/>
          </p:cNvSpPr>
          <p:nvPr/>
        </p:nvSpPr>
        <p:spPr bwMode="auto">
          <a:xfrm>
            <a:off x="5883275" y="5545155"/>
            <a:ext cx="1538288" cy="3127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n-US" sz="1600" b="1">
                <a:solidFill>
                  <a:srgbClr val="FFFFFF"/>
                </a:solidFill>
              </a:rPr>
              <a:t>Roaming user</a:t>
            </a:r>
          </a:p>
        </p:txBody>
      </p:sp>
      <p:sp>
        <p:nvSpPr>
          <p:cNvPr id="15" name="Text Box 37"/>
          <p:cNvSpPr txBox="1">
            <a:spLocks noChangeArrowheads="1"/>
          </p:cNvSpPr>
          <p:nvPr/>
        </p:nvSpPr>
        <p:spPr bwMode="auto">
          <a:xfrm>
            <a:off x="4837113" y="4919680"/>
            <a:ext cx="1482725" cy="3127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n-US" sz="1600" b="1">
                <a:solidFill>
                  <a:srgbClr val="FFFFFF"/>
                </a:solidFill>
              </a:rPr>
              <a:t>Branch office</a:t>
            </a:r>
          </a:p>
        </p:txBody>
      </p:sp>
      <p:sp>
        <p:nvSpPr>
          <p:cNvPr id="16" name="Text Box 38"/>
          <p:cNvSpPr txBox="1">
            <a:spLocks noChangeArrowheads="1"/>
          </p:cNvSpPr>
          <p:nvPr/>
        </p:nvSpPr>
        <p:spPr bwMode="auto">
          <a:xfrm>
            <a:off x="7312025" y="4894280"/>
            <a:ext cx="1347788" cy="3127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n-US" sz="1600" b="1">
                <a:solidFill>
                  <a:srgbClr val="FFFFFF"/>
                </a:solidFill>
              </a:rPr>
              <a:t>Home office</a:t>
            </a:r>
          </a:p>
        </p:txBody>
      </p:sp>
      <p:pic>
        <p:nvPicPr>
          <p:cNvPr id="17" name="Picture 39" descr="Pocket PC pd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5600" y="4843480"/>
            <a:ext cx="357188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0" descr="user_back_gree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75388" y="4935555"/>
            <a:ext cx="4937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1" descr="building dk blu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33975" y="3497280"/>
            <a:ext cx="1077913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2" descr="p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99388" y="4043380"/>
            <a:ext cx="6858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3" descr="user_back_redWoman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23163" y="4143392"/>
            <a:ext cx="4841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4" descr="enterprise sand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37363" y="1603392"/>
            <a:ext cx="1216025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Microsoft logo and tagline"/>
          <p:cNvPicPr>
            <a:picLocks noChangeAspect="1" noChangeArrowheads="1"/>
          </p:cNvPicPr>
          <p:nvPr/>
        </p:nvPicPr>
        <p:blipFill>
          <a:blip r:embed="rId3">
            <a:lum bright="50000"/>
          </a:blip>
          <a:srcRect/>
          <a:stretch>
            <a:fillRect/>
          </a:stretch>
        </p:blipFill>
        <p:spPr bwMode="black">
          <a:xfrm>
            <a:off x="6715140" y="6215082"/>
            <a:ext cx="2212970" cy="477645"/>
          </a:xfrm>
          <a:prstGeom prst="rect">
            <a:avLst/>
          </a:prstGeom>
          <a:noFill/>
          <a:effectLst/>
        </p:spPr>
      </p:pic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-33338" y="71422"/>
            <a:ext cx="91773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chilly" dir="t"/>
            </a:scene3d>
            <a:sp3d extrusionH="31750" prstMaterial="dkEdge">
              <a:bevelT w="38100" h="38100"/>
            </a:sp3d>
          </a:bodyPr>
          <a:lstStyle/>
          <a:p>
            <a:pPr lvl="1">
              <a:spcBef>
                <a:spcPct val="0"/>
              </a:spcBef>
              <a:defRPr/>
            </a:pPr>
            <a:r>
              <a:rPr lang="en-US" sz="4400" b="1" i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New and Improved Features</a:t>
            </a:r>
            <a:endParaRPr kumimoji="0" lang="en-US" sz="4400" b="1" i="1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82588" y="1414463"/>
            <a:ext cx="8380412" cy="46720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RDC 6.0 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Vista,WinXP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SP2)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Network Level authentication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Server authentication / TLS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Display improvements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Display data prioritization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PnP Device redirection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Terminal Services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RemoteApp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Terminal Services Gateway (HTTPS)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Microsoft logo and tagline"/>
          <p:cNvPicPr>
            <a:picLocks noChangeAspect="1" noChangeArrowheads="1"/>
          </p:cNvPicPr>
          <p:nvPr/>
        </p:nvPicPr>
        <p:blipFill>
          <a:blip r:embed="rId3">
            <a:lum bright="50000"/>
          </a:blip>
          <a:srcRect/>
          <a:stretch>
            <a:fillRect/>
          </a:stretch>
        </p:blipFill>
        <p:spPr bwMode="black">
          <a:xfrm>
            <a:off x="6715140" y="6215082"/>
            <a:ext cx="2212970" cy="477645"/>
          </a:xfrm>
          <a:prstGeom prst="rect">
            <a:avLst/>
          </a:prstGeom>
          <a:noFill/>
          <a:effectLst/>
        </p:spPr>
      </p:pic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-33338" y="0"/>
            <a:ext cx="91773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chilly" dir="t"/>
            </a:scene3d>
            <a:sp3d extrusionH="31750" prstMaterial="dkEdge">
              <a:bevelT w="38100" h="38100"/>
            </a:sp3d>
          </a:bodyPr>
          <a:lstStyle/>
          <a:p>
            <a:pPr lvl="1">
              <a:spcBef>
                <a:spcPct val="0"/>
              </a:spcBef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Terminal Services Gateway</a:t>
            </a:r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5553075" y="3638569"/>
            <a:ext cx="1096963" cy="2268538"/>
          </a:xfrm>
          <a:custGeom>
            <a:avLst/>
            <a:gdLst>
              <a:gd name="T0" fmla="*/ 0 w 691"/>
              <a:gd name="T1" fmla="*/ 0 h 1429"/>
              <a:gd name="T2" fmla="*/ 2147483647 w 691"/>
              <a:gd name="T3" fmla="*/ 2147483647 h 1429"/>
              <a:gd name="T4" fmla="*/ 2147483647 w 691"/>
              <a:gd name="T5" fmla="*/ 2147483647 h 1429"/>
              <a:gd name="T6" fmla="*/ 0 60000 65536"/>
              <a:gd name="T7" fmla="*/ 0 60000 65536"/>
              <a:gd name="T8" fmla="*/ 0 60000 65536"/>
              <a:gd name="T9" fmla="*/ 0 w 691"/>
              <a:gd name="T10" fmla="*/ 0 h 1429"/>
              <a:gd name="T11" fmla="*/ 691 w 691"/>
              <a:gd name="T12" fmla="*/ 1429 h 14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1" h="1429">
                <a:moveTo>
                  <a:pt x="0" y="0"/>
                </a:moveTo>
                <a:lnTo>
                  <a:pt x="8" y="1429"/>
                </a:lnTo>
                <a:lnTo>
                  <a:pt x="691" y="1429"/>
                </a:ln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5692775" y="3703657"/>
            <a:ext cx="1116013" cy="1517650"/>
          </a:xfrm>
          <a:custGeom>
            <a:avLst/>
            <a:gdLst>
              <a:gd name="T0" fmla="*/ 0 w 703"/>
              <a:gd name="T1" fmla="*/ 0 h 956"/>
              <a:gd name="T2" fmla="*/ 2147483647 w 703"/>
              <a:gd name="T3" fmla="*/ 2147483647 h 956"/>
              <a:gd name="T4" fmla="*/ 2147483647 w 703"/>
              <a:gd name="T5" fmla="*/ 2147483647 h 956"/>
              <a:gd name="T6" fmla="*/ 0 60000 65536"/>
              <a:gd name="T7" fmla="*/ 0 60000 65536"/>
              <a:gd name="T8" fmla="*/ 0 60000 65536"/>
              <a:gd name="T9" fmla="*/ 0 w 703"/>
              <a:gd name="T10" fmla="*/ 0 h 956"/>
              <a:gd name="T11" fmla="*/ 703 w 703"/>
              <a:gd name="T12" fmla="*/ 956 h 9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3" h="956">
                <a:moveTo>
                  <a:pt x="0" y="0"/>
                </a:moveTo>
                <a:lnTo>
                  <a:pt x="12" y="956"/>
                </a:lnTo>
                <a:lnTo>
                  <a:pt x="703" y="956"/>
                </a:ln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5424488" y="3341707"/>
            <a:ext cx="2058987" cy="487362"/>
          </a:xfrm>
          <a:prstGeom prst="line">
            <a:avLst/>
          </a:prstGeom>
          <a:noFill/>
          <a:ln w="190500" algn="ctr">
            <a:solidFill>
              <a:srgbClr val="008080"/>
            </a:solidFill>
            <a:round/>
            <a:headEnd/>
            <a:tailEnd/>
          </a:ln>
        </p:spPr>
        <p:txBody>
          <a:bodyPr anchor="ctr"/>
          <a:lstStyle/>
          <a:p>
            <a:endParaRPr lang="sk-SK"/>
          </a:p>
        </p:txBody>
      </p:sp>
      <p:sp>
        <p:nvSpPr>
          <p:cNvPr id="9" name="Straight Connector 929794"/>
          <p:cNvSpPr>
            <a:spLocks noChangeShapeType="1"/>
          </p:cNvSpPr>
          <p:nvPr/>
        </p:nvSpPr>
        <p:spPr bwMode="auto">
          <a:xfrm>
            <a:off x="3017838" y="3787794"/>
            <a:ext cx="2765425" cy="0"/>
          </a:xfrm>
          <a:prstGeom prst="line">
            <a:avLst/>
          </a:prstGeom>
          <a:noFill/>
          <a:ln w="190500" algn="ctr">
            <a:solidFill>
              <a:srgbClr val="008080"/>
            </a:solidFill>
            <a:round/>
            <a:headEnd/>
            <a:tailEnd/>
          </a:ln>
        </p:spPr>
        <p:txBody>
          <a:bodyPr anchor="ctr"/>
          <a:lstStyle/>
          <a:p>
            <a:endParaRPr lang="sk-SK"/>
          </a:p>
        </p:txBody>
      </p:sp>
      <p:sp>
        <p:nvSpPr>
          <p:cNvPr id="11" name="Straight Connector 38916"/>
          <p:cNvSpPr>
            <a:spLocks noChangeShapeType="1"/>
          </p:cNvSpPr>
          <p:nvPr/>
        </p:nvSpPr>
        <p:spPr bwMode="auto">
          <a:xfrm rot="16200000">
            <a:off x="1700213" y="3530619"/>
            <a:ext cx="4762500" cy="0"/>
          </a:xfrm>
          <a:prstGeom prst="line">
            <a:avLst/>
          </a:prstGeom>
          <a:noFill/>
          <a:ln w="38100" algn="ctr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2" name="TextBox 929799"/>
          <p:cNvSpPr txBox="1">
            <a:spLocks noChangeArrowheads="1"/>
          </p:cNvSpPr>
          <p:nvPr/>
        </p:nvSpPr>
        <p:spPr bwMode="auto">
          <a:xfrm>
            <a:off x="119063" y="1006475"/>
            <a:ext cx="2209800" cy="4572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Internet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3" name="TextBox 929800"/>
          <p:cNvSpPr txBox="1">
            <a:spLocks noChangeArrowheads="1"/>
          </p:cNvSpPr>
          <p:nvPr/>
        </p:nvSpPr>
        <p:spPr bwMode="auto">
          <a:xfrm>
            <a:off x="6696075" y="1042974"/>
            <a:ext cx="2209800" cy="4572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Corp LAN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Box 38920"/>
          <p:cNvSpPr txBox="1">
            <a:spLocks noChangeArrowheads="1"/>
          </p:cNvSpPr>
          <p:nvPr/>
        </p:nvSpPr>
        <p:spPr bwMode="auto">
          <a:xfrm>
            <a:off x="7839075" y="1965344"/>
            <a:ext cx="1089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600" b="1">
                <a:solidFill>
                  <a:schemeClr val="bg1"/>
                </a:solidFill>
              </a:rPr>
              <a:t>Terminal </a:t>
            </a:r>
          </a:p>
          <a:p>
            <a:pPr eaLnBrk="1" hangingPunct="1">
              <a:spcBef>
                <a:spcPct val="0"/>
              </a:spcBef>
            </a:pPr>
            <a:r>
              <a:rPr lang="en-US" sz="1600" b="1">
                <a:solidFill>
                  <a:schemeClr val="bg1"/>
                </a:solidFill>
              </a:rPr>
              <a:t>Server</a:t>
            </a:r>
          </a:p>
        </p:txBody>
      </p:sp>
      <p:sp>
        <p:nvSpPr>
          <p:cNvPr id="15" name="TextBox 38921"/>
          <p:cNvSpPr txBox="1">
            <a:spLocks noChangeArrowheads="1"/>
          </p:cNvSpPr>
          <p:nvPr/>
        </p:nvSpPr>
        <p:spPr bwMode="auto">
          <a:xfrm>
            <a:off x="449263" y="4089419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600" b="1">
                <a:solidFill>
                  <a:schemeClr val="bg1"/>
                </a:solidFill>
              </a:rPr>
              <a:t>Hotel</a:t>
            </a:r>
          </a:p>
        </p:txBody>
      </p:sp>
      <p:sp>
        <p:nvSpPr>
          <p:cNvPr id="16" name="TextBox 38922"/>
          <p:cNvSpPr txBox="1">
            <a:spLocks noChangeArrowheads="1"/>
          </p:cNvSpPr>
          <p:nvPr/>
        </p:nvSpPr>
        <p:spPr bwMode="auto">
          <a:xfrm rot="16200000">
            <a:off x="3092450" y="2239982"/>
            <a:ext cx="1677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 b="1">
                <a:solidFill>
                  <a:schemeClr val="bg1"/>
                </a:solidFill>
                <a:latin typeface="Arial Narrow" pitchFamily="34" charset="0"/>
              </a:rPr>
              <a:t>External Firewall</a:t>
            </a:r>
          </a:p>
        </p:txBody>
      </p:sp>
      <p:sp>
        <p:nvSpPr>
          <p:cNvPr id="17" name="TextBox 38923"/>
          <p:cNvSpPr txBox="1">
            <a:spLocks noChangeArrowheads="1"/>
          </p:cNvSpPr>
          <p:nvPr/>
        </p:nvSpPr>
        <p:spPr bwMode="auto">
          <a:xfrm rot="16200000">
            <a:off x="5267325" y="2190770"/>
            <a:ext cx="1614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 b="1">
                <a:solidFill>
                  <a:schemeClr val="bg1"/>
                </a:solidFill>
                <a:latin typeface="Arial Narrow" pitchFamily="34" charset="0"/>
              </a:rPr>
              <a:t>Internal Firewall</a:t>
            </a:r>
          </a:p>
        </p:txBody>
      </p:sp>
      <p:sp>
        <p:nvSpPr>
          <p:cNvPr id="18" name="TextBox 38924"/>
          <p:cNvSpPr txBox="1">
            <a:spLocks noChangeArrowheads="1"/>
          </p:cNvSpPr>
          <p:nvPr/>
        </p:nvSpPr>
        <p:spPr bwMode="auto">
          <a:xfrm>
            <a:off x="936625" y="2509857"/>
            <a:ext cx="747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600" b="1">
                <a:solidFill>
                  <a:schemeClr val="bg1"/>
                </a:solidFill>
              </a:rPr>
              <a:t>Home</a:t>
            </a:r>
          </a:p>
        </p:txBody>
      </p:sp>
      <p:sp>
        <p:nvSpPr>
          <p:cNvPr id="19" name="TextBox 38925"/>
          <p:cNvSpPr txBox="1">
            <a:spLocks noChangeArrowheads="1"/>
          </p:cNvSpPr>
          <p:nvPr/>
        </p:nvSpPr>
        <p:spPr bwMode="auto">
          <a:xfrm>
            <a:off x="249238" y="5634057"/>
            <a:ext cx="19113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600" b="1">
                <a:solidFill>
                  <a:schemeClr val="bg1"/>
                </a:solidFill>
              </a:rPr>
              <a:t>Business Partner/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1600" b="1">
                <a:solidFill>
                  <a:schemeClr val="bg1"/>
                </a:solidFill>
              </a:rPr>
              <a:t>Client Site</a:t>
            </a:r>
          </a:p>
        </p:txBody>
      </p:sp>
      <p:sp>
        <p:nvSpPr>
          <p:cNvPr id="20" name="TextBox 38926"/>
          <p:cNvSpPr txBox="1">
            <a:spLocks noChangeArrowheads="1"/>
          </p:cNvSpPr>
          <p:nvPr/>
        </p:nvSpPr>
        <p:spPr bwMode="auto">
          <a:xfrm>
            <a:off x="7918450" y="4062432"/>
            <a:ext cx="12112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600" b="1">
                <a:solidFill>
                  <a:schemeClr val="bg1"/>
                </a:solidFill>
              </a:rPr>
              <a:t>Other RDP</a:t>
            </a:r>
          </a:p>
          <a:p>
            <a:pPr eaLnBrk="1" hangingPunct="1">
              <a:spcBef>
                <a:spcPct val="0"/>
              </a:spcBef>
            </a:pPr>
            <a:r>
              <a:rPr lang="en-US" sz="1600" b="1">
                <a:solidFill>
                  <a:schemeClr val="bg1"/>
                </a:solidFill>
              </a:rPr>
              <a:t>Hosts</a:t>
            </a:r>
          </a:p>
        </p:txBody>
      </p:sp>
      <p:sp>
        <p:nvSpPr>
          <p:cNvPr id="21" name="TextBox 38927"/>
          <p:cNvSpPr txBox="1">
            <a:spLocks noChangeArrowheads="1"/>
          </p:cNvSpPr>
          <p:nvPr/>
        </p:nvSpPr>
        <p:spPr bwMode="auto">
          <a:xfrm>
            <a:off x="7954963" y="2974994"/>
            <a:ext cx="1031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600" b="1">
                <a:solidFill>
                  <a:schemeClr val="bg1"/>
                </a:solidFill>
              </a:rPr>
              <a:t>Terminal</a:t>
            </a:r>
          </a:p>
          <a:p>
            <a:pPr eaLnBrk="1" hangingPunct="1">
              <a:spcBef>
                <a:spcPct val="0"/>
              </a:spcBef>
            </a:pPr>
            <a:r>
              <a:rPr lang="en-US" sz="1600" b="1">
                <a:solidFill>
                  <a:schemeClr val="bg1"/>
                </a:solidFill>
              </a:rPr>
              <a:t>Server</a:t>
            </a: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 flipV="1">
            <a:off x="5553075" y="2297132"/>
            <a:ext cx="1930400" cy="1404937"/>
          </a:xfrm>
          <a:prstGeom prst="line">
            <a:avLst/>
          </a:prstGeom>
          <a:noFill/>
          <a:ln w="165100" algn="ctr">
            <a:solidFill>
              <a:srgbClr val="008080"/>
            </a:solidFill>
            <a:round/>
            <a:headEnd/>
            <a:tailEnd/>
          </a:ln>
        </p:spPr>
        <p:txBody>
          <a:bodyPr anchor="ctr"/>
          <a:lstStyle/>
          <a:p>
            <a:endParaRPr lang="sk-SK"/>
          </a:p>
        </p:txBody>
      </p:sp>
      <p:sp>
        <p:nvSpPr>
          <p:cNvPr id="23" name="Straight Connector 22"/>
          <p:cNvSpPr>
            <a:spLocks noChangeShapeType="1"/>
          </p:cNvSpPr>
          <p:nvPr/>
        </p:nvSpPr>
        <p:spPr bwMode="auto">
          <a:xfrm>
            <a:off x="5553075" y="3778269"/>
            <a:ext cx="1930400" cy="609600"/>
          </a:xfrm>
          <a:prstGeom prst="line">
            <a:avLst/>
          </a:prstGeom>
          <a:noFill/>
          <a:ln w="165100" algn="ctr">
            <a:solidFill>
              <a:srgbClr val="008080"/>
            </a:solidFill>
            <a:round/>
            <a:headEnd/>
            <a:tailEnd/>
          </a:ln>
        </p:spPr>
        <p:txBody>
          <a:bodyPr anchor="ctr"/>
          <a:lstStyle/>
          <a:p>
            <a:endParaRPr lang="sk-SK"/>
          </a:p>
        </p:txBody>
      </p:sp>
      <p:grpSp>
        <p:nvGrpSpPr>
          <p:cNvPr id="24" name="Group 20"/>
          <p:cNvGrpSpPr>
            <a:grpSpLocks/>
          </p:cNvGrpSpPr>
          <p:nvPr/>
        </p:nvGrpSpPr>
        <p:grpSpPr bwMode="auto">
          <a:xfrm>
            <a:off x="2352675" y="4533919"/>
            <a:ext cx="1101725" cy="1182688"/>
            <a:chOff x="1432" y="3664"/>
            <a:chExt cx="694" cy="745"/>
          </a:xfrm>
        </p:grpSpPr>
        <p:pic>
          <p:nvPicPr>
            <p:cNvPr id="25" name="Rectangle 3895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08" y="3664"/>
              <a:ext cx="345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Rectangle 3895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32" y="3833"/>
              <a:ext cx="694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" name="Rectangle 929814"/>
          <p:cNvPicPr>
            <a:picLocks noChangeArrowheads="1"/>
          </p:cNvPicPr>
          <p:nvPr/>
        </p:nvPicPr>
        <p:blipFill>
          <a:blip r:embed="rId6"/>
          <a:srcRect b="-63635"/>
          <a:stretch>
            <a:fillRect/>
          </a:stretch>
        </p:blipFill>
        <p:spPr bwMode="auto">
          <a:xfrm rot="10814897" flipV="1">
            <a:off x="1057275" y="3702069"/>
            <a:ext cx="15605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Rectangle 929815"/>
          <p:cNvPicPr>
            <a:picLocks noChangeArrowheads="1"/>
          </p:cNvPicPr>
          <p:nvPr/>
        </p:nvPicPr>
        <p:blipFill>
          <a:blip r:embed="rId6"/>
          <a:srcRect b="-63635"/>
          <a:stretch>
            <a:fillRect/>
          </a:stretch>
        </p:blipFill>
        <p:spPr bwMode="auto">
          <a:xfrm rot="13344954" flipV="1">
            <a:off x="981075" y="2708294"/>
            <a:ext cx="191293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Rectangle 929816"/>
          <p:cNvPicPr>
            <a:picLocks noChangeArrowheads="1"/>
          </p:cNvPicPr>
          <p:nvPr/>
        </p:nvPicPr>
        <p:blipFill>
          <a:blip r:embed="rId6"/>
          <a:srcRect b="-63635"/>
          <a:stretch>
            <a:fillRect/>
          </a:stretch>
        </p:blipFill>
        <p:spPr bwMode="auto">
          <a:xfrm rot="8076493" flipV="1">
            <a:off x="1211263" y="4465656"/>
            <a:ext cx="19113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Rectangle 929817"/>
          <p:cNvPicPr>
            <a:picLocks noChangeArrowheads="1"/>
          </p:cNvPicPr>
          <p:nvPr/>
        </p:nvPicPr>
        <p:blipFill>
          <a:blip r:embed="rId6"/>
          <a:srcRect b="-63635"/>
          <a:stretch>
            <a:fillRect/>
          </a:stretch>
        </p:blipFill>
        <p:spPr bwMode="auto">
          <a:xfrm rot="15886258" flipV="1">
            <a:off x="2230438" y="4262456"/>
            <a:ext cx="11493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Rectangle 3893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95475" y="3055957"/>
            <a:ext cx="1828800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8936"/>
          <p:cNvSpPr txBox="1">
            <a:spLocks noChangeArrowheads="1"/>
          </p:cNvSpPr>
          <p:nvPr/>
        </p:nvSpPr>
        <p:spPr bwMode="auto">
          <a:xfrm>
            <a:off x="2352675" y="3549669"/>
            <a:ext cx="874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600">
                <a:solidFill>
                  <a:schemeClr val="tx1"/>
                </a:solidFill>
              </a:rPr>
              <a:t>Internet</a:t>
            </a:r>
          </a:p>
        </p:txBody>
      </p:sp>
      <p:pic>
        <p:nvPicPr>
          <p:cNvPr id="33" name="Rectangle 3893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0738" y="1797069"/>
            <a:ext cx="6096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Rectangle 3893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5075" y="5600719"/>
            <a:ext cx="6858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Rectangle 3894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18363" y="3868757"/>
            <a:ext cx="736600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Rectangle 3894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53275" y="1797069"/>
            <a:ext cx="733425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Rectangle 3894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354888" y="2806719"/>
            <a:ext cx="7334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8944"/>
          <p:cNvSpPr txBox="1">
            <a:spLocks noChangeArrowheads="1"/>
          </p:cNvSpPr>
          <p:nvPr/>
        </p:nvSpPr>
        <p:spPr bwMode="auto">
          <a:xfrm>
            <a:off x="4227513" y="4387869"/>
            <a:ext cx="2057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7475" indent="-117475" algn="ctr" eaLnBrk="1" hangingPunct="1">
              <a:spcBef>
                <a:spcPct val="0"/>
              </a:spcBef>
            </a:pPr>
            <a:r>
              <a:rPr lang="en-US" sz="1600" b="1">
                <a:solidFill>
                  <a:schemeClr val="bg1"/>
                </a:solidFill>
              </a:rPr>
              <a:t>Terminal Services Gateway Server</a:t>
            </a:r>
          </a:p>
        </p:txBody>
      </p:sp>
      <p:pic>
        <p:nvPicPr>
          <p:cNvPr id="39" name="Rectangle 3894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11225" y="5005407"/>
            <a:ext cx="6858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Rectangle 3894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69063" y="4619644"/>
            <a:ext cx="566737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38920"/>
          <p:cNvSpPr txBox="1">
            <a:spLocks noChangeArrowheads="1"/>
          </p:cNvSpPr>
          <p:nvPr/>
        </p:nvSpPr>
        <p:spPr bwMode="auto">
          <a:xfrm>
            <a:off x="7005638" y="4887932"/>
            <a:ext cx="1752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600" b="1">
                <a:solidFill>
                  <a:schemeClr val="bg1"/>
                </a:solidFill>
              </a:rPr>
              <a:t>Network Policy Server</a:t>
            </a:r>
          </a:p>
        </p:txBody>
      </p:sp>
      <p:pic>
        <p:nvPicPr>
          <p:cNvPr id="42" name="Rectangle 3894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86525" y="5372119"/>
            <a:ext cx="56673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38920"/>
          <p:cNvSpPr txBox="1">
            <a:spLocks noChangeArrowheads="1"/>
          </p:cNvSpPr>
          <p:nvPr/>
        </p:nvSpPr>
        <p:spPr bwMode="auto">
          <a:xfrm>
            <a:off x="6999288" y="5540394"/>
            <a:ext cx="1752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600" b="1">
                <a:solidFill>
                  <a:schemeClr val="bg1"/>
                </a:solidFill>
              </a:rPr>
              <a:t>Active Directory DC</a:t>
            </a:r>
          </a:p>
        </p:txBody>
      </p:sp>
      <p:sp>
        <p:nvSpPr>
          <p:cNvPr id="44" name="Straight Connector 38912"/>
          <p:cNvSpPr>
            <a:spLocks noChangeShapeType="1"/>
          </p:cNvSpPr>
          <p:nvPr/>
        </p:nvSpPr>
        <p:spPr bwMode="auto">
          <a:xfrm rot="16200000">
            <a:off x="3895725" y="3562369"/>
            <a:ext cx="4699000" cy="25400"/>
          </a:xfrm>
          <a:prstGeom prst="line">
            <a:avLst/>
          </a:prstGeom>
          <a:noFill/>
          <a:ln w="38100" algn="ctr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45" name="Rounded Rectangular Callout 44"/>
          <p:cNvSpPr>
            <a:spLocks noChangeArrowheads="1"/>
          </p:cNvSpPr>
          <p:nvPr/>
        </p:nvSpPr>
        <p:spPr bwMode="blackWhite">
          <a:xfrm>
            <a:off x="2038350" y="1512907"/>
            <a:ext cx="1765300" cy="838200"/>
          </a:xfrm>
          <a:prstGeom prst="wedgeRoundRectCallout">
            <a:avLst>
              <a:gd name="adj1" fmla="val -106833"/>
              <a:gd name="adj2" fmla="val 217236"/>
              <a:gd name="adj3" fmla="val 16667"/>
            </a:avLst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sz="1600" b="1">
                <a:solidFill>
                  <a:schemeClr val="bg1"/>
                </a:solidFill>
                <a:latin typeface="Segoe Semibold" pitchFamily="34" charset="0"/>
              </a:rPr>
              <a:t>Tunnels RDP over RPC/HTTPS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46" name="Rounded Rectangular Callout 45"/>
          <p:cNvSpPr>
            <a:spLocks noChangeArrowheads="1"/>
          </p:cNvSpPr>
          <p:nvPr/>
        </p:nvSpPr>
        <p:spPr bwMode="blackWhite">
          <a:xfrm>
            <a:off x="6153150" y="1584344"/>
            <a:ext cx="1765300" cy="760413"/>
          </a:xfrm>
          <a:prstGeom prst="wedgeRoundRectCallout">
            <a:avLst>
              <a:gd name="adj1" fmla="val -16185"/>
              <a:gd name="adj2" fmla="val 201356"/>
              <a:gd name="adj3" fmla="val 16667"/>
            </a:avLst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sz="1600" b="1">
                <a:solidFill>
                  <a:schemeClr val="bg1"/>
                </a:solidFill>
                <a:latin typeface="Segoe Semibold" pitchFamily="34" charset="0"/>
              </a:rPr>
              <a:t>Passes RDP/SSL traffic to TS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47" name="Rounded Rectangular Callout 46"/>
          <p:cNvSpPr>
            <a:spLocks noChangeArrowheads="1"/>
          </p:cNvSpPr>
          <p:nvPr/>
        </p:nvSpPr>
        <p:spPr bwMode="blackWhite">
          <a:xfrm>
            <a:off x="4165600" y="1577994"/>
            <a:ext cx="1765300" cy="838200"/>
          </a:xfrm>
          <a:prstGeom prst="wedgeRoundRectCallout">
            <a:avLst>
              <a:gd name="adj1" fmla="val 42986"/>
              <a:gd name="adj2" fmla="val 217236"/>
              <a:gd name="adj3" fmla="val 16667"/>
            </a:avLst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sz="1600" b="1">
                <a:solidFill>
                  <a:schemeClr val="bg1"/>
                </a:solidFill>
                <a:latin typeface="Segoe Semibold" pitchFamily="34" charset="0"/>
              </a:rPr>
              <a:t>Strips off RPC/HTTPS</a:t>
            </a:r>
            <a:endParaRPr lang="en-US" sz="1600">
              <a:solidFill>
                <a:schemeClr val="bg1"/>
              </a:solidFill>
            </a:endParaRPr>
          </a:p>
        </p:txBody>
      </p:sp>
      <p:pic>
        <p:nvPicPr>
          <p:cNvPr id="48" name="Rectangle 3893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3875" y="3549669"/>
            <a:ext cx="6858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Rectangle 3894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72075" y="3244869"/>
            <a:ext cx="7334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29796"/>
          <p:cNvSpPr txBox="1">
            <a:spLocks noChangeArrowheads="1"/>
          </p:cNvSpPr>
          <p:nvPr/>
        </p:nvSpPr>
        <p:spPr bwMode="auto">
          <a:xfrm>
            <a:off x="3714744" y="1038509"/>
            <a:ext cx="2855921" cy="46166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Perimeter Network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80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80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2" grpId="0" animBg="1"/>
      <p:bldP spid="23" grpId="0" animBg="1"/>
      <p:bldP spid="45" grpId="0" animBg="1"/>
      <p:bldP spid="46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785794"/>
            <a:ext cx="9144000" cy="1835170"/>
          </a:xfrm>
          <a:prstGeom prst="rect">
            <a:avLst/>
          </a:prstGeom>
          <a:gradFill rotWithShape="0">
            <a:gsLst>
              <a:gs pos="0">
                <a:srgbClr val="482245">
                  <a:alpha val="0"/>
                </a:srgbClr>
              </a:gs>
              <a:gs pos="100000">
                <a:srgbClr val="4C2449">
                  <a:alpha val="75998"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sk-SK"/>
          </a:p>
        </p:txBody>
      </p:sp>
      <p:pic>
        <p:nvPicPr>
          <p:cNvPr id="5" name="Picture 10" descr="Microsoft logo and tagline"/>
          <p:cNvPicPr>
            <a:picLocks noChangeAspect="1" noChangeArrowheads="1"/>
          </p:cNvPicPr>
          <p:nvPr/>
        </p:nvPicPr>
        <p:blipFill>
          <a:blip r:embed="rId3">
            <a:lum bright="50000"/>
          </a:blip>
          <a:srcRect/>
          <a:stretch>
            <a:fillRect/>
          </a:stretch>
        </p:blipFill>
        <p:spPr bwMode="black">
          <a:xfrm>
            <a:off x="6715140" y="6215082"/>
            <a:ext cx="2212970" cy="477645"/>
          </a:xfrm>
          <a:prstGeom prst="rect">
            <a:avLst/>
          </a:prstGeom>
          <a:noFill/>
          <a:effectLst/>
        </p:spPr>
      </p:pic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-33338" y="0"/>
            <a:ext cx="91773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chilly" dir="t"/>
            </a:scene3d>
            <a:sp3d extrusionH="31750" prstMaterial="dkEdge">
              <a:bevelT w="38100" h="38100"/>
            </a:sp3d>
          </a:bodyPr>
          <a:lstStyle/>
          <a:p>
            <a:pPr lvl="1">
              <a:spcBef>
                <a:spcPct val="0"/>
              </a:spcBef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Remote Applications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405314"/>
            <a:ext cx="9144000" cy="1714500"/>
          </a:xfrm>
          <a:prstGeom prst="rect">
            <a:avLst/>
          </a:prstGeom>
          <a:gradFill rotWithShape="0">
            <a:gsLst>
              <a:gs pos="0">
                <a:srgbClr val="294036">
                  <a:alpha val="12999"/>
                </a:srgbClr>
              </a:gs>
              <a:gs pos="100000">
                <a:srgbClr val="2C4439">
                  <a:alpha val="85999"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sk-SK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2863851"/>
            <a:ext cx="9144000" cy="1525588"/>
          </a:xfrm>
          <a:prstGeom prst="rect">
            <a:avLst/>
          </a:prstGeom>
          <a:gradFill rotWithShape="0">
            <a:gsLst>
              <a:gs pos="0">
                <a:srgbClr val="2D1950">
                  <a:alpha val="12999"/>
                </a:srgbClr>
              </a:gs>
              <a:gs pos="100000">
                <a:srgbClr val="301B55">
                  <a:alpha val="59000"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sk-SK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950913" y="1323976"/>
            <a:ext cx="1970087" cy="1588"/>
          </a:xfrm>
          <a:prstGeom prst="line">
            <a:avLst/>
          </a:prstGeom>
          <a:noFill/>
          <a:ln w="6350">
            <a:noFill/>
            <a:round/>
            <a:headEnd/>
            <a:tailEnd/>
          </a:ln>
        </p:spPr>
        <p:txBody>
          <a:bodyPr anchor="ctr"/>
          <a:lstStyle/>
          <a:p>
            <a:endParaRPr lang="sk-SK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1935163" y="1323976"/>
            <a:ext cx="0" cy="884238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anchor="ctr"/>
          <a:lstStyle/>
          <a:p>
            <a:endParaRPr lang="sk-SK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1116013" y="1323976"/>
            <a:ext cx="1639887" cy="1588"/>
          </a:xfrm>
          <a:prstGeom prst="line">
            <a:avLst/>
          </a:prstGeom>
          <a:noFill/>
          <a:ln w="6350">
            <a:noFill/>
            <a:round/>
            <a:headEnd/>
            <a:tailEnd/>
          </a:ln>
        </p:spPr>
        <p:txBody>
          <a:bodyPr anchor="ctr"/>
          <a:lstStyle/>
          <a:p>
            <a:endParaRPr lang="sk-SK"/>
          </a:p>
        </p:txBody>
      </p:sp>
      <p:grpSp>
        <p:nvGrpSpPr>
          <p:cNvPr id="13" name="Group 19"/>
          <p:cNvGrpSpPr>
            <a:grpSpLocks/>
          </p:cNvGrpSpPr>
          <p:nvPr/>
        </p:nvGrpSpPr>
        <p:grpSpPr bwMode="auto">
          <a:xfrm>
            <a:off x="290513" y="2784476"/>
            <a:ext cx="8472487" cy="1493838"/>
            <a:chOff x="290513" y="2641600"/>
            <a:chExt cx="8472487" cy="1493838"/>
          </a:xfrm>
        </p:grpSpPr>
        <p:pic>
          <p:nvPicPr>
            <p:cNvPr id="14" name="Picture 12" descr="clear white capsul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0513" y="2641600"/>
              <a:ext cx="3290887" cy="1493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489325" y="2749550"/>
              <a:ext cx="5273675" cy="1100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465138" indent="-465138" defTabSz="663575" eaLnBrk="0" hangingPunct="0">
                <a:lnSpc>
                  <a:spcPct val="85000"/>
                </a:lnSpc>
                <a:spcBef>
                  <a:spcPct val="10000"/>
                </a:spcBef>
                <a:buClr>
                  <a:schemeClr val="tx2"/>
                </a:buClr>
                <a:buSzPct val="110000"/>
                <a:buFont typeface="Wingdings" pitchFamily="2" charset="2"/>
                <a:buBlip>
                  <a:blip r:embed="rId5"/>
                </a:buBlip>
                <a:defRPr/>
              </a:pPr>
              <a:r>
                <a:rPr lang="en-US" sz="2600" dirty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Access to Local Devices</a:t>
              </a:r>
            </a:p>
            <a:p>
              <a:pPr marL="465138" indent="-465138" defTabSz="663575" eaLnBrk="0" hangingPunct="0">
                <a:lnSpc>
                  <a:spcPct val="85000"/>
                </a:lnSpc>
                <a:spcBef>
                  <a:spcPct val="10000"/>
                </a:spcBef>
                <a:buClr>
                  <a:schemeClr val="tx2"/>
                </a:buClr>
                <a:buSzPct val="110000"/>
                <a:buFont typeface="Wingdings" pitchFamily="2" charset="2"/>
                <a:buBlip>
                  <a:blip r:embed="rId5"/>
                </a:buBlip>
                <a:defRPr/>
              </a:pPr>
              <a:r>
                <a:rPr lang="en-US" sz="2600" dirty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System Tray Integration</a:t>
              </a:r>
            </a:p>
            <a:p>
              <a:pPr marL="465138" indent="-465138" defTabSz="663575" eaLnBrk="0" hangingPunct="0">
                <a:lnSpc>
                  <a:spcPct val="85000"/>
                </a:lnSpc>
                <a:spcBef>
                  <a:spcPct val="10000"/>
                </a:spcBef>
                <a:buClr>
                  <a:schemeClr val="tx2"/>
                </a:buClr>
                <a:buSzPct val="110000"/>
                <a:buFont typeface="Wingdings" pitchFamily="2" charset="2"/>
                <a:buBlip>
                  <a:blip r:embed="rId5"/>
                </a:buBlip>
                <a:defRPr/>
              </a:pPr>
              <a:r>
                <a:rPr lang="en-US" sz="2600" dirty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Drag and Drop Local Resources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882650" y="3201988"/>
              <a:ext cx="2106613" cy="2349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  <a:defRPr/>
              </a:pPr>
              <a:r>
                <a:rPr lang="en-US" dirty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Local Integration</a:t>
              </a:r>
            </a:p>
          </p:txBody>
        </p:sp>
      </p:grpSp>
      <p:grpSp>
        <p:nvGrpSpPr>
          <p:cNvPr id="17" name="Group 21"/>
          <p:cNvGrpSpPr>
            <a:grpSpLocks/>
          </p:cNvGrpSpPr>
          <p:nvPr/>
        </p:nvGrpSpPr>
        <p:grpSpPr bwMode="auto">
          <a:xfrm>
            <a:off x="290513" y="4518026"/>
            <a:ext cx="8564562" cy="1493838"/>
            <a:chOff x="290513" y="4375150"/>
            <a:chExt cx="8564562" cy="1493838"/>
          </a:xfrm>
        </p:grpSpPr>
        <p:pic>
          <p:nvPicPr>
            <p:cNvPr id="18" name="Picture 13" descr="clear white capsul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0513" y="4375150"/>
              <a:ext cx="3290887" cy="1493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3581400" y="4965700"/>
              <a:ext cx="5273675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465138" indent="-465138" defTabSz="663575" eaLnBrk="0" hangingPunct="0">
                <a:lnSpc>
                  <a:spcPct val="85000"/>
                </a:lnSpc>
                <a:spcBef>
                  <a:spcPct val="10000"/>
                </a:spcBef>
                <a:buClr>
                  <a:schemeClr val="tx2"/>
                </a:buClr>
                <a:buSzPct val="110000"/>
                <a:buFont typeface="Wingdings" pitchFamily="2" charset="2"/>
                <a:buBlip>
                  <a:blip r:embed="rId5"/>
                </a:buBlip>
                <a:defRPr/>
              </a:pPr>
              <a:r>
                <a:rPr lang="en-US" sz="2600" dirty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Runs Side by Side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882650" y="4949825"/>
              <a:ext cx="2106613" cy="2365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  <a:defRPr/>
              </a:pPr>
              <a:r>
                <a:rPr lang="en-US" dirty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Local Applications</a:t>
              </a:r>
            </a:p>
          </p:txBody>
        </p:sp>
      </p:grpSp>
      <p:grpSp>
        <p:nvGrpSpPr>
          <p:cNvPr id="21" name="Group 18"/>
          <p:cNvGrpSpPr>
            <a:grpSpLocks/>
          </p:cNvGrpSpPr>
          <p:nvPr/>
        </p:nvGrpSpPr>
        <p:grpSpPr bwMode="auto">
          <a:xfrm>
            <a:off x="290513" y="1085851"/>
            <a:ext cx="8472487" cy="1493838"/>
            <a:chOff x="290513" y="942975"/>
            <a:chExt cx="8472487" cy="1493838"/>
          </a:xfrm>
        </p:grpSpPr>
        <p:pic>
          <p:nvPicPr>
            <p:cNvPr id="22" name="Picture 11" descr="clear white capsul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0513" y="942975"/>
              <a:ext cx="3290887" cy="1493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882650" y="1431925"/>
              <a:ext cx="2106613" cy="4699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  <a:defRPr/>
              </a:pPr>
              <a:r>
                <a:rPr lang="en-US" dirty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What Are Remote Programs?</a:t>
              </a:r>
            </a:p>
          </p:txBody>
        </p:sp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>
              <a:off x="3489325" y="1098550"/>
              <a:ext cx="5273675" cy="1100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465138" indent="-465138" defTabSz="663575" eaLnBrk="0" hangingPunct="0">
                <a:lnSpc>
                  <a:spcPct val="85000"/>
                </a:lnSpc>
                <a:spcBef>
                  <a:spcPct val="10000"/>
                </a:spcBef>
                <a:buClr>
                  <a:schemeClr val="tx2"/>
                </a:buClr>
                <a:buSzPct val="110000"/>
                <a:buFont typeface="Wingdings" pitchFamily="2" charset="2"/>
                <a:buBlip>
                  <a:blip r:embed="rId5"/>
                </a:buBlip>
                <a:defRPr/>
              </a:pPr>
              <a:r>
                <a:rPr lang="en-US" sz="2600" dirty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Runs on Terminal Server</a:t>
              </a:r>
            </a:p>
            <a:p>
              <a:pPr marL="465138" indent="-465138" defTabSz="663575" eaLnBrk="0" hangingPunct="0">
                <a:lnSpc>
                  <a:spcPct val="85000"/>
                </a:lnSpc>
                <a:spcBef>
                  <a:spcPct val="10000"/>
                </a:spcBef>
                <a:buClr>
                  <a:schemeClr val="tx2"/>
                </a:buClr>
                <a:buSzPct val="110000"/>
                <a:buFont typeface="Wingdings" pitchFamily="2" charset="2"/>
                <a:buBlip>
                  <a:blip r:embed="rId5"/>
                </a:buBlip>
                <a:defRPr/>
              </a:pPr>
              <a:r>
                <a:rPr lang="en-US" sz="2600" dirty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Admins – TS Remote Programs</a:t>
              </a:r>
            </a:p>
            <a:p>
              <a:pPr marL="465138" indent="-465138" defTabSz="663575" eaLnBrk="0" hangingPunct="0">
                <a:lnSpc>
                  <a:spcPct val="85000"/>
                </a:lnSpc>
                <a:spcBef>
                  <a:spcPct val="10000"/>
                </a:spcBef>
                <a:buClr>
                  <a:schemeClr val="tx2"/>
                </a:buClr>
                <a:buSzPct val="110000"/>
                <a:buFont typeface="Wingdings" pitchFamily="2" charset="2"/>
                <a:buBlip>
                  <a:blip r:embed="rId5"/>
                </a:buBlip>
                <a:defRPr/>
              </a:pPr>
              <a:r>
                <a:rPr lang="en-US" sz="2600" dirty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Users – TS Web Access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400" b="1" i="1" u="none" strike="noStrike" kern="1200" cap="none" spc="0" normalizeH="0" baseline="0" noProof="0" dirty="0" smtClean="0">
            <a:ln>
              <a:noFill/>
            </a:ln>
            <a:solidFill>
              <a:srgbClr val="FFC000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1573</TotalTime>
  <Words>693</Words>
  <Application>Microsoft Office PowerPoint</Application>
  <PresentationFormat>On-screen Show (4:3)</PresentationFormat>
  <Paragraphs>239</Paragraphs>
  <Slides>25</Slides>
  <Notes>25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vs systems s.r.o.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vito</dc:creator>
  <cp:lastModifiedBy>Vito Konopelec</cp:lastModifiedBy>
  <cp:revision>112</cp:revision>
  <dcterms:created xsi:type="dcterms:W3CDTF">2008-02-03T13:26:47Z</dcterms:created>
  <dcterms:modified xsi:type="dcterms:W3CDTF">2008-02-29T12:16:01Z</dcterms:modified>
</cp:coreProperties>
</file>