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  <p:sldMasterId id="2147483663" r:id="rId2"/>
  </p:sldMasterIdLst>
  <p:notesMasterIdLst>
    <p:notesMasterId r:id="rId69"/>
  </p:notesMasterIdLst>
  <p:handoutMasterIdLst>
    <p:handoutMasterId r:id="rId70"/>
  </p:handoutMasterIdLst>
  <p:sldIdLst>
    <p:sldId id="258" r:id="rId3"/>
    <p:sldId id="259" r:id="rId4"/>
    <p:sldId id="261" r:id="rId5"/>
    <p:sldId id="262" r:id="rId6"/>
    <p:sldId id="263" r:id="rId7"/>
    <p:sldId id="266" r:id="rId8"/>
    <p:sldId id="341" r:id="rId9"/>
    <p:sldId id="268" r:id="rId10"/>
    <p:sldId id="272" r:id="rId11"/>
    <p:sldId id="342" r:id="rId12"/>
    <p:sldId id="343" r:id="rId13"/>
    <p:sldId id="344" r:id="rId14"/>
    <p:sldId id="345" r:id="rId15"/>
    <p:sldId id="349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300" r:id="rId25"/>
    <p:sldId id="301" r:id="rId26"/>
    <p:sldId id="302" r:id="rId27"/>
    <p:sldId id="358" r:id="rId28"/>
    <p:sldId id="359" r:id="rId29"/>
    <p:sldId id="361" r:id="rId30"/>
    <p:sldId id="363" r:id="rId31"/>
    <p:sldId id="304" r:id="rId32"/>
    <p:sldId id="364" r:id="rId33"/>
    <p:sldId id="365" r:id="rId34"/>
    <p:sldId id="366" r:id="rId35"/>
    <p:sldId id="367" r:id="rId36"/>
    <p:sldId id="314" r:id="rId37"/>
    <p:sldId id="315" r:id="rId38"/>
    <p:sldId id="316" r:id="rId39"/>
    <p:sldId id="317" r:id="rId40"/>
    <p:sldId id="318" r:id="rId41"/>
    <p:sldId id="319" r:id="rId42"/>
    <p:sldId id="369" r:id="rId43"/>
    <p:sldId id="368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85" r:id="rId60"/>
    <p:sldId id="386" r:id="rId61"/>
    <p:sldId id="387" r:id="rId62"/>
    <p:sldId id="399" r:id="rId63"/>
    <p:sldId id="400" r:id="rId64"/>
    <p:sldId id="401" r:id="rId65"/>
    <p:sldId id="402" r:id="rId66"/>
    <p:sldId id="403" r:id="rId67"/>
    <p:sldId id="298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  <a:srgbClr val="FFCC00"/>
    <a:srgbClr val="FFFFFF"/>
    <a:srgbClr val="855D82"/>
    <a:srgbClr val="0069B8"/>
    <a:srgbClr val="555464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01" autoAdjust="0"/>
    <p:restoredTop sz="88908" autoAdjust="0"/>
  </p:normalViewPr>
  <p:slideViewPr>
    <p:cSldViewPr snapToGrid="0">
      <p:cViewPr>
        <p:scale>
          <a:sx n="125" d="100"/>
          <a:sy n="125" d="100"/>
        </p:scale>
        <p:origin x="918" y="2538"/>
      </p:cViewPr>
      <p:guideLst>
        <p:guide orient="horz" pos="592"/>
        <p:guide pos="2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08"/>
    </p:cViewPr>
  </p:sorterViewPr>
  <p:notesViewPr>
    <p:cSldViewPr snapToGrid="0">
      <p:cViewPr>
        <p:scale>
          <a:sx n="100" d="100"/>
          <a:sy n="100" d="100"/>
        </p:scale>
        <p:origin x="-864" y="199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77A646-D0C7-43B9-9353-741C04732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56210F-D8DF-4295-8E45-D793F74BA4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BE0E3-86EF-456E-AB53-8D9549A4E7FF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az-Latn-AZ" b="1" dirty="0" smtClean="0"/>
              <a:t>Təlimatçılar</a:t>
            </a:r>
            <a:r>
              <a:rPr lang="az-Latn-AZ" b="1" baseline="0" dirty="0" smtClean="0"/>
              <a:t> üçün qeydlər</a:t>
            </a:r>
            <a:r>
              <a:rPr lang="en-US" dirty="0" smtClean="0"/>
              <a:t>: </a:t>
            </a:r>
            <a:endParaRPr lang="en-US" dirty="0"/>
          </a:p>
          <a:p>
            <a:pPr>
              <a:buFontTx/>
              <a:buNone/>
            </a:pPr>
            <a:r>
              <a:rPr lang="az-Latn-AZ" dirty="0" smtClean="0"/>
              <a:t>Bu şablonun fərdiləşdirilməsində ətraflı məlumat üçün sonuncu slayda baxın.</a:t>
            </a:r>
            <a:r>
              <a:rPr lang="az-Latn-AZ" baseline="0" dirty="0" smtClean="0"/>
              <a:t> Həmçinin əlavə dərs mətnləri üçün bəzi slaydların qeydlər sahəsinə baxın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C09D2-6E03-42BB-A3DA-9A9127B81856}" type="slidenum">
              <a:rPr lang="en-US"/>
              <a:pPr/>
              <a:t>10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700CA-662F-48AF-A449-7FCAF1F21D72}" type="slidenum">
              <a:rPr lang="en-US"/>
              <a:pPr/>
              <a:t>11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Şəkildən kənarda kliklədiyiniz</a:t>
            </a:r>
            <a:r>
              <a:rPr lang="az-Latn-AZ" baseline="0" dirty="0" smtClean="0"/>
              <a:t> zaman </a:t>
            </a:r>
            <a:r>
              <a:rPr lang="az-Latn-AZ" b="1" dirty="0" smtClean="0"/>
              <a:t>Şəkil Alətləri</a:t>
            </a:r>
            <a:r>
              <a:rPr lang="en-US" dirty="0" smtClean="0"/>
              <a:t> </a:t>
            </a:r>
            <a:r>
              <a:rPr lang="az-Latn-AZ" dirty="0" smtClean="0"/>
              <a:t>yox olur</a:t>
            </a:r>
            <a:r>
              <a:rPr lang="az-Latn-AZ" baseline="0" dirty="0" smtClean="0"/>
              <a:t> və digər qruplar geri qayıdır</a:t>
            </a:r>
            <a:r>
              <a:rPr lang="en-US" dirty="0" smtClean="0"/>
              <a:t>. </a:t>
            </a:r>
            <a:endParaRPr lang="en-US" dirty="0"/>
          </a:p>
          <a:p>
            <a:r>
              <a:rPr lang="az-Latn-AZ" b="1" dirty="0" smtClean="0"/>
              <a:t>Qeyd</a:t>
            </a:r>
            <a:r>
              <a:rPr lang="en-US" dirty="0" smtClean="0"/>
              <a:t>: </a:t>
            </a:r>
            <a:r>
              <a:rPr lang="az-Latn-AZ" dirty="0" smtClean="0"/>
              <a:t>Tələb olunan alətlər</a:t>
            </a:r>
            <a:r>
              <a:rPr lang="en-US" dirty="0" smtClean="0"/>
              <a:t> </a:t>
            </a:r>
            <a:r>
              <a:rPr lang="az-Latn-AZ" dirty="0" smtClean="0"/>
              <a:t>cədvəl,</a:t>
            </a:r>
            <a:r>
              <a:rPr lang="az-Latn-AZ" baseline="0" dirty="0" smtClean="0"/>
              <a:t> rəsmçəkmə, diaqram və qrafiklər kimi fəaliyyət sahələri üçün də peyda olur.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8D82E-E3E2-4025-9A73-0C21E6C052FF}" type="slidenum">
              <a:rPr lang="en-US"/>
              <a:pPr/>
              <a:t>12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58BAB-2045-4CCE-BB4D-D512E0DB50EE}" type="slidenum">
              <a:rPr lang="en-US"/>
              <a:pPr/>
              <a:t>13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Mini alət paneli formatlaşdırma seçimləri üçün çox yaxşıdır,</a:t>
            </a:r>
            <a:r>
              <a:rPr lang="az-Latn-AZ" baseline="0" dirty="0" smtClean="0"/>
              <a:t> amma başqa əmr tiplərinin </a:t>
            </a:r>
            <a:r>
              <a:rPr lang="az-Latn-AZ" i="1" baseline="0" dirty="0" smtClean="0"/>
              <a:t>hər zaman</a:t>
            </a:r>
            <a:r>
              <a:rPr lang="az-Latn-AZ" baseline="0" dirty="0" smtClean="0"/>
              <a:t> istifadəsi mümkün olmasını istəyirsinizmi? </a:t>
            </a:r>
            <a:r>
              <a:rPr lang="az-Latn-AZ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Cəld Müraciət</a:t>
            </a:r>
            <a:r>
              <a:rPr lang="az-Latn-AZ" b="1" baseline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Alət Panelini </a:t>
            </a:r>
            <a:r>
              <a:rPr lang="az-Latn-AZ" b="0" baseline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istifadə edin</a:t>
            </a:r>
            <a:r>
              <a:rPr lang="en-US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az-Latn-AZ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Növbəti slayd onun nə olduğunu izah edəcək.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3242B-C2C6-4CCC-B670-ADD6810E44B6}" type="slidenum">
              <a:rPr lang="en-US"/>
              <a:pPr/>
              <a:t>14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CA88A-03EF-4FD4-9D2C-A08FEF3AA140}" type="slidenum">
              <a:rPr lang="en-US"/>
              <a:pPr/>
              <a:t>15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5FC5C-EB83-4941-9177-EA85FCE346C6}" type="slidenum">
              <a:rPr lang="en-US"/>
              <a:pPr/>
              <a:t>16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7CAC7-1A85-4807-88E5-335A3DF7BA66}" type="slidenum">
              <a:rPr lang="en-US"/>
              <a:pPr/>
              <a:t>17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5C1A4-6FC5-4697-9232-2AFAA245E477}" type="slidenum">
              <a:rPr lang="en-US"/>
              <a:pPr/>
              <a:t>18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226FF-7ACE-43ED-A847-E276CA17620F}" type="slidenum">
              <a:rPr lang="en-US"/>
              <a:pPr/>
              <a:t>19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68847-3868-456E-B7B6-C353FA270D1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z-Latn-AZ" dirty="0" smtClean="0"/>
          </a:p>
          <a:p>
            <a:endParaRPr lang="az-Latn-AZ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AA874-5AD2-4D37-B1A6-D70BF7C9A1A6}" type="slidenum">
              <a:rPr lang="en-US"/>
              <a:pPr/>
              <a:t>20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486AA9-C5AF-4C0A-9578-059FE96E6F87}" type="slidenum">
              <a:rPr lang="en-US"/>
              <a:pPr/>
              <a:t>21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CB401-8745-4DBD-B9A9-B63533A5A818}" type="slidenum">
              <a:rPr lang="en-US"/>
              <a:pPr/>
              <a:t>22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D4600-DB46-4950-A2EE-44E16A5FE58C}" type="slidenum">
              <a:rPr lang="en-US"/>
              <a:pPr/>
              <a:t>23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01ADB-0C5E-4EF8-B3A5-037EDA63BA4E}" type="slidenum">
              <a:rPr lang="en-US"/>
              <a:pPr/>
              <a:t>24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Menyunun sol tərəfində faylla işləmək üçün bütün əmrləri görürsünüz. Bura yeni sənəd yaratmaq və ya mövcud olanı açmaq yeridir.</a:t>
            </a:r>
            <a:r>
              <a:rPr lang="en-US" dirty="0" smtClean="0"/>
              <a:t> </a:t>
            </a:r>
            <a:r>
              <a:rPr lang="az-Latn-AZ" b="1" dirty="0" smtClean="0"/>
              <a:t>Saxla </a:t>
            </a:r>
            <a:r>
              <a:rPr lang="az-Latn-AZ" dirty="0" smtClean="0"/>
              <a:t>və</a:t>
            </a:r>
            <a:r>
              <a:rPr lang="az-Latn-AZ" b="1" dirty="0" smtClean="0"/>
              <a:t> Fərqli Saxla</a:t>
            </a:r>
            <a:r>
              <a:rPr lang="en-US" dirty="0" smtClean="0"/>
              <a:t> </a:t>
            </a:r>
            <a:r>
              <a:rPr lang="az-Latn-AZ" dirty="0" smtClean="0"/>
              <a:t>əmrləri də buradadır</a:t>
            </a:r>
            <a:r>
              <a:rPr lang="en-US" dirty="0" smtClean="0"/>
              <a:t>. </a:t>
            </a:r>
            <a:endParaRPr lang="en-US" dirty="0"/>
          </a:p>
          <a:p>
            <a:r>
              <a:rPr lang="az-Latn-AZ" dirty="0" smtClean="0"/>
              <a:t>Menyunun sağ tərəfində ən son açdığınız sənədlərin siyahısı olur.  Onlar hər zaman rahat  şəkildə görünən olur ki, siz tez-tez üzərində işlədiyiniz sənədi  kompüterdə axtarmayasınız.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38E7D-DCAE-4452-B608-5CE9071B90A7}" type="slidenum">
              <a:rPr lang="en-US"/>
              <a:pPr/>
              <a:t>25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/>
              <a:t>Ən çox istifadə edilən Çevik Üslublar birbaşa Lent üzərində peyda olacaq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7A0A5-B0F5-4ED0-9E02-5674B55063BD}" type="slidenum">
              <a:rPr lang="en-US"/>
              <a:pPr/>
              <a:t>26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/>
              <a:t>Çevik Üslublar sənəd üçün rahat, cəlbedici alət dəstidir.</a:t>
            </a:r>
            <a:r>
              <a:rPr lang="en-US" dirty="0" smtClean="0"/>
              <a:t> </a:t>
            </a:r>
            <a:r>
              <a:rPr lang="az-Latn-AZ" dirty="0" smtClean="0"/>
              <a:t>Sənəddə bu üslublardan istifadə sizə əla üstünlük verir</a:t>
            </a:r>
            <a:r>
              <a:rPr lang="en-US" dirty="0" smtClean="0"/>
              <a:t>: </a:t>
            </a:r>
            <a:r>
              <a:rPr lang="az-Latn-AZ" dirty="0" smtClean="0"/>
              <a:t> tək toxunma ilə yeni görünüş</a:t>
            </a:r>
            <a:r>
              <a:rPr lang="en-US" dirty="0" smtClean="0"/>
              <a:t>. </a:t>
            </a:r>
            <a:r>
              <a:rPr lang="az-Latn-AZ" dirty="0" smtClean="0"/>
              <a:t>Ən çox istifadə edilən Çevik Üslublar birbaşa Lent üzərində peyda olur.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b="1" dirty="0" smtClean="0"/>
              <a:t>Üslublar</a:t>
            </a:r>
            <a:r>
              <a:rPr lang="en-US" dirty="0" smtClean="0"/>
              <a:t> </a:t>
            </a:r>
            <a:r>
              <a:rPr lang="az-Latn-AZ" dirty="0" smtClean="0"/>
              <a:t>zolağında </a:t>
            </a:r>
            <a:r>
              <a:rPr lang="en-US" dirty="0" smtClean="0"/>
              <a:t>Word</a:t>
            </a:r>
            <a:r>
              <a:rPr lang="az-Latn-AZ" dirty="0" smtClean="0"/>
              <a:t>-ün əvvəlki versiyasında özünüzün hazırlamış ola bildiyiniz</a:t>
            </a:r>
            <a:r>
              <a:rPr lang="en-US" dirty="0" smtClean="0"/>
              <a:t> </a:t>
            </a:r>
            <a:r>
              <a:rPr lang="az-Latn-AZ" dirty="0" smtClean="0"/>
              <a:t>fərdi hazır üslublar  saxlanır.  Bura həm də yeni üslub yaratmaq və ya mövcud olanlara düzəliş etmək üçün müraciət etdiyiniz yerdir</a:t>
            </a:r>
            <a:r>
              <a:rPr lang="en-US" dirty="0" smtClean="0"/>
              <a:t>. </a:t>
            </a:r>
            <a:endParaRPr lang="en-US" dirty="0">
              <a:solidFill>
                <a:srgbClr val="FFCC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56D04-6F2B-46B1-9771-77A1C5E2A434}" type="slidenum">
              <a:rPr lang="en-US"/>
              <a:pPr/>
              <a:t>27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err="1" smtClean="0"/>
              <a:t>Formatlaşdırmanı</a:t>
            </a:r>
            <a:r>
              <a:rPr lang="az-Latn-AZ" dirty="0" smtClean="0"/>
              <a:t> aparmaq üçün birdən artıq yer varsa, </a:t>
            </a:r>
            <a:r>
              <a:rPr lang="az-Latn-AZ" sz="1200" b="1" dirty="0" smtClean="0"/>
              <a:t>Nümunəyə görə Format</a:t>
            </a:r>
            <a:r>
              <a:rPr lang="az-Latn-AZ" sz="1200" dirty="0" smtClean="0"/>
              <a:t> düyməsini ikiqat klikləyin ki, yerində qalsın. Sonra</a:t>
            </a:r>
            <a:r>
              <a:rPr lang="az-Latn-AZ" sz="1200" baseline="0" dirty="0" smtClean="0"/>
              <a:t> yeni formatla rəngləmək istədiyiniz mətni seçin</a:t>
            </a:r>
            <a:r>
              <a:rPr lang="en-US" dirty="0" smtClean="0"/>
              <a:t>.</a:t>
            </a:r>
            <a:r>
              <a:rPr lang="az-Latn-AZ" dirty="0" smtClean="0"/>
              <a:t> </a:t>
            </a:r>
            <a:r>
              <a:rPr lang="en-US" dirty="0" smtClean="0"/>
              <a:t> </a:t>
            </a:r>
            <a:endParaRPr lang="en-US" dirty="0"/>
          </a:p>
          <a:p>
            <a:r>
              <a:rPr lang="az-Latn-AZ" sz="1200" b="1" dirty="0" smtClean="0"/>
              <a:t>Nümunəyə görə Format </a:t>
            </a:r>
            <a:r>
              <a:rPr lang="az-Latn-AZ" sz="1200" b="0" dirty="0" smtClean="0"/>
              <a:t>düyməsini qeyri-aktiv etmək üçün düyməni yenidən klikləyin və ya </a:t>
            </a:r>
            <a:r>
              <a:rPr lang="en-US" dirty="0" smtClean="0"/>
              <a:t>ESC</a:t>
            </a:r>
            <a:r>
              <a:rPr lang="az-Latn-AZ" dirty="0" smtClean="0"/>
              <a:t> düyməsini basın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5D6EB3-E13A-4A05-AB86-FA82F1AA9E1F}" type="slidenum">
              <a:rPr lang="en-US"/>
              <a:pPr/>
              <a:t>28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b="1" dirty="0" smtClean="0"/>
              <a:t>Məsləhətlər</a:t>
            </a:r>
            <a:r>
              <a:rPr lang="en-US" dirty="0"/>
              <a:t>    </a:t>
            </a:r>
          </a:p>
          <a:p>
            <a:pPr>
              <a:buFontTx/>
              <a:buChar char="•"/>
            </a:pPr>
            <a:r>
              <a:rPr lang="az-Latn-AZ" dirty="0" smtClean="0"/>
              <a:t> Sürüngəcin solundakı faiz </a:t>
            </a:r>
            <a:r>
              <a:rPr lang="az-Latn-AZ" dirty="0" err="1" smtClean="0"/>
              <a:t>göstəricisinin</a:t>
            </a:r>
            <a:r>
              <a:rPr lang="az-Latn-AZ" dirty="0" smtClean="0"/>
              <a:t> kliklənməsi </a:t>
            </a:r>
            <a:r>
              <a:rPr lang="az-Latn-AZ" b="1" dirty="0" smtClean="0"/>
              <a:t>Miqyas</a:t>
            </a:r>
            <a:r>
              <a:rPr lang="az-Latn-AZ" dirty="0" smtClean="0"/>
              <a:t> dialoq pəncərəsini açacaq ki, burada siz miqyaslama faizini göstərə biləcəksiniz.</a:t>
            </a:r>
            <a:r>
              <a:rPr lang="en-US" dirty="0" smtClean="0"/>
              <a:t> </a:t>
            </a:r>
            <a:endParaRPr lang="en-US" dirty="0"/>
          </a:p>
          <a:p>
            <a:pPr>
              <a:buFontTx/>
              <a:buChar char="•"/>
            </a:pPr>
            <a:r>
              <a:rPr lang="az-Latn-AZ" dirty="0" smtClean="0"/>
              <a:t> Əgər siçanınızın çarxı varsa, miqyası böyütmək üçün CTRL düyməsini basıb saxlayaraq çarxı irəli və ya miqyası kiçiltmək üçün isə onu geri fırlada bilərsiniz.</a:t>
            </a:r>
            <a:r>
              <a:rPr lang="en-US" dirty="0" smtClean="0"/>
              <a:t> </a:t>
            </a:r>
          </a:p>
          <a:p>
            <a:pPr>
              <a:buFontTx/>
              <a:buChar char="•"/>
            </a:pPr>
            <a:r>
              <a:rPr lang="az-Latn-AZ" dirty="0" smtClean="0"/>
              <a:t> </a:t>
            </a:r>
            <a:r>
              <a:rPr lang="az-Latn-AZ" b="1" dirty="0" smtClean="0"/>
              <a:t>Miqyaslama</a:t>
            </a:r>
            <a:r>
              <a:rPr lang="az-Latn-AZ" dirty="0" smtClean="0"/>
              <a:t> əmrlərini </a:t>
            </a:r>
            <a:r>
              <a:rPr lang="az-Latn-AZ" b="1" dirty="0" smtClean="0"/>
              <a:t>Görünüş</a:t>
            </a:r>
            <a:r>
              <a:rPr lang="az-Latn-AZ" dirty="0" smtClean="0"/>
              <a:t> tab-vərəqində də tapa bilərsiniz.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07DFA-BB58-4F13-9B0E-B3759B45453B}" type="slidenum">
              <a:rPr lang="en-US"/>
              <a:pPr/>
              <a:t>29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Düzdür</a:t>
            </a:r>
            <a:r>
              <a:rPr lang="en-US" dirty="0" smtClean="0"/>
              <a:t>: </a:t>
            </a:r>
            <a:r>
              <a:rPr lang="az-Latn-AZ" dirty="0" smtClean="0"/>
              <a:t>Kənar Boşluq parametrləri bu qrupda olan digər əmrlər kimi eyni səviyyədə</a:t>
            </a:r>
            <a:r>
              <a:rPr lang="az-Latn-AZ" baseline="0" dirty="0" smtClean="0"/>
              <a:t> əlçatandır</a:t>
            </a:r>
            <a:r>
              <a:rPr lang="en-US" dirty="0" smtClean="0"/>
              <a:t>. </a:t>
            </a:r>
            <a:r>
              <a:rPr lang="az-Latn-AZ" dirty="0" smtClean="0"/>
              <a:t>Əvvəlki versiyalarda nə qədər dərinə getmək lazım gəldiyini xatırlayın – </a:t>
            </a:r>
            <a:r>
              <a:rPr lang="az-Latn-AZ" b="1" dirty="0" smtClean="0"/>
              <a:t>Fayl</a:t>
            </a:r>
            <a:r>
              <a:rPr lang="az-Latn-AZ" dirty="0" smtClean="0"/>
              <a:t> menyusu, </a:t>
            </a:r>
            <a:r>
              <a:rPr lang="az-Latn-AZ" b="1" dirty="0" smtClean="0"/>
              <a:t>Səhifə Parametrləri </a:t>
            </a:r>
            <a:r>
              <a:rPr lang="az-Latn-AZ" b="0" dirty="0" smtClean="0"/>
              <a:t>və s.</a:t>
            </a:r>
            <a:r>
              <a:rPr lang="az-Latn-AZ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23EDD-58E8-485F-BF15-A130081555CE}" type="slidenum">
              <a:rPr lang="en-US"/>
              <a:pPr/>
              <a:t>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03A8F-DA2C-4BBB-B31E-9EECCE21F5E9}" type="slidenum">
              <a:rPr lang="en-US"/>
              <a:pPr/>
              <a:t>30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Həmin əlavə əmrlər növbəti slaydda göstəriləcəkdir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C7D1A-CDC8-4DB5-8729-4741A55BCAA4}" type="slidenum">
              <a:rPr lang="en-US"/>
              <a:pPr/>
              <a:t>31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az-Latn-AZ" b="1" dirty="0" smtClean="0"/>
              <a:t>Çap </a:t>
            </a:r>
            <a:r>
              <a:rPr lang="az-Latn-AZ" b="0" dirty="0" smtClean="0"/>
              <a:t>köhnədən tanış olan</a:t>
            </a:r>
            <a:r>
              <a:rPr lang="az-Latn-AZ" b="1" dirty="0" smtClean="0"/>
              <a:t> Çap</a:t>
            </a:r>
            <a:r>
              <a:rPr lang="en-US" dirty="0" smtClean="0"/>
              <a:t> </a:t>
            </a:r>
            <a:r>
              <a:rPr lang="az-Latn-AZ" dirty="0" smtClean="0"/>
              <a:t>dialoq pəncərəsini açır</a:t>
            </a:r>
            <a:r>
              <a:rPr lang="en-US" dirty="0" smtClean="0"/>
              <a:t>.</a:t>
            </a:r>
            <a:endParaRPr lang="en-US" dirty="0"/>
          </a:p>
          <a:p>
            <a:pPr>
              <a:buFontTx/>
              <a:buChar char="•"/>
            </a:pPr>
            <a:r>
              <a:rPr lang="az-Latn-AZ" b="1" dirty="0" smtClean="0"/>
              <a:t>Cəld Çap </a:t>
            </a:r>
            <a:r>
              <a:rPr lang="az-Latn-AZ" b="0" dirty="0" smtClean="0"/>
              <a:t>sənədi</a:t>
            </a:r>
            <a:r>
              <a:rPr lang="az-Latn-AZ" b="0" baseline="0" dirty="0" smtClean="0"/>
              <a:t> dərhal printerə göndərir</a:t>
            </a:r>
            <a:r>
              <a:rPr lang="en-US" dirty="0" smtClean="0"/>
              <a:t>.</a:t>
            </a:r>
            <a:endParaRPr lang="en-US" dirty="0"/>
          </a:p>
          <a:p>
            <a:pPr>
              <a:buFontTx/>
              <a:buChar char="•"/>
            </a:pPr>
            <a:r>
              <a:rPr lang="az-Latn-AZ" b="1" dirty="0" smtClean="0"/>
              <a:t>Çapa Öncəbaxış</a:t>
            </a:r>
            <a:r>
              <a:rPr lang="az-Latn-AZ" b="1" baseline="0" dirty="0" smtClean="0"/>
              <a:t>  </a:t>
            </a:r>
            <a:r>
              <a:rPr lang="az-Latn-AZ" b="0" baseline="0" dirty="0" smtClean="0"/>
              <a:t>çap ediləcək sənədin necə görünəcəyin göstərir</a:t>
            </a:r>
            <a:r>
              <a:rPr lang="en-US" dirty="0" smtClean="0"/>
              <a:t>. </a:t>
            </a:r>
            <a:r>
              <a:rPr lang="az-Latn-AZ" dirty="0" smtClean="0"/>
              <a:t> Bu əmrdən çox istifadə edirsinizsə, onu Cəld Müraciət Alət Panelinə əlavə edə bilərsiniz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21495D-B5AA-40C0-85BE-C33CC82C08B2}" type="slidenum">
              <a:rPr lang="en-US"/>
              <a:pPr/>
              <a:t>32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Buraya təhlükəsizlik və istifadəçi məlumatları,</a:t>
            </a:r>
            <a:r>
              <a:rPr lang="az-Latn-AZ" baseline="0" dirty="0" smtClean="0"/>
              <a:t> orfoqrafiya lüğətləri və </a:t>
            </a:r>
            <a:r>
              <a:rPr lang="az-Latn-AZ" baseline="0" dirty="0" err="1" smtClean="0"/>
              <a:t>AvtoDüzəliş</a:t>
            </a:r>
            <a:r>
              <a:rPr lang="az-Latn-AZ" baseline="0" dirty="0" smtClean="0"/>
              <a:t> aiddir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8CF4D-A233-4AC8-8E73-16FAAFF459A2}" type="slidenum">
              <a:rPr lang="en-US"/>
              <a:pPr/>
              <a:t>33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3D8A5-D0DA-46EF-9E56-6324BE3D44B8}" type="slidenum">
              <a:rPr lang="en-US"/>
              <a:pPr/>
              <a:t>34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B6D3B-50AC-4187-BB44-639672A9FE9F}" type="slidenum">
              <a:rPr lang="en-US"/>
              <a:pPr/>
              <a:t>35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802EA-9EFF-4B74-B3EE-0AB17C79D98A}" type="slidenum">
              <a:rPr lang="en-US"/>
              <a:pPr/>
              <a:t>36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17B42-EF25-4066-B53B-A2E40DD6CA3B}" type="slidenum">
              <a:rPr lang="en-US"/>
              <a:pPr/>
              <a:t>37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89CED-15BE-4648-BD92-A0A2E171003C}" type="slidenum">
              <a:rPr lang="en-US"/>
              <a:pPr/>
              <a:t>38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791E3-2AEA-43FA-9DB8-8928D1905442}" type="slidenum">
              <a:rPr lang="en-US"/>
              <a:pPr/>
              <a:t>39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B632A-ED20-4684-92E8-46905E9CBAE4}" type="slidenum">
              <a:rPr lang="en-US"/>
              <a:pPr/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F2BA-34D4-4DE2-8F1A-69C05E160A12}" type="slidenum">
              <a:rPr lang="en-US"/>
              <a:pPr/>
              <a:t>40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D1947-4AB3-4773-8C11-60599DC71DF0}" type="slidenum">
              <a:rPr lang="en-US"/>
              <a:pPr/>
              <a:t>41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7E285-CC6C-42AE-BEEA-9DD13C583051}" type="slidenum">
              <a:rPr lang="en-US"/>
              <a:pPr/>
              <a:t>42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75000"/>
              </a:spcAft>
            </a:pPr>
            <a:r>
              <a:rPr lang="az-Latn-AZ" dirty="0" err="1" smtClean="0"/>
              <a:t>Birsəviyyəli</a:t>
            </a:r>
            <a:r>
              <a:rPr lang="az-Latn-AZ" dirty="0" smtClean="0"/>
              <a:t> siyahılar  həmçinin </a:t>
            </a:r>
            <a:r>
              <a:rPr lang="az-Latn-AZ" dirty="0" err="1" smtClean="0"/>
              <a:t>“birqatlı”</a:t>
            </a:r>
            <a:r>
              <a:rPr lang="az-Latn-AZ" dirty="0" smtClean="0"/>
              <a:t>  və ya </a:t>
            </a:r>
            <a:r>
              <a:rPr lang="az-Latn-AZ" dirty="0" err="1" smtClean="0"/>
              <a:t>“sadə”</a:t>
            </a:r>
            <a:r>
              <a:rPr lang="az-Latn-AZ" dirty="0" smtClean="0"/>
              <a:t> siyahılara aiddir</a:t>
            </a:r>
            <a:r>
              <a:rPr lang="en-US" dirty="0" smtClean="0"/>
              <a:t>. </a:t>
            </a:r>
            <a:endParaRPr lang="en-US" dirty="0"/>
          </a:p>
          <a:p>
            <a:pPr>
              <a:spcAft>
                <a:spcPct val="75000"/>
              </a:spcAft>
            </a:pPr>
            <a:r>
              <a:rPr lang="az-Latn-AZ" dirty="0" smtClean="0"/>
              <a:t>Siz </a:t>
            </a:r>
            <a:r>
              <a:rPr lang="az-Latn-AZ" dirty="0" err="1" smtClean="0"/>
              <a:t>birsəviyyəli</a:t>
            </a:r>
            <a:r>
              <a:rPr lang="az-Latn-AZ" dirty="0" smtClean="0"/>
              <a:t> </a:t>
            </a:r>
            <a:r>
              <a:rPr lang="az-Latn-AZ" dirty="0" err="1" smtClean="0"/>
              <a:t>markerlənmiş</a:t>
            </a:r>
            <a:r>
              <a:rPr lang="az-Latn-AZ" dirty="0" smtClean="0"/>
              <a:t> siyahının, </a:t>
            </a:r>
            <a:r>
              <a:rPr lang="az-Latn-AZ" dirty="0" err="1" smtClean="0"/>
              <a:t>birsəviyyəli</a:t>
            </a:r>
            <a:r>
              <a:rPr lang="az-Latn-AZ" dirty="0" smtClean="0"/>
              <a:t> nömrələnmiş siyahının və çoxsəviyyəli </a:t>
            </a:r>
            <a:r>
              <a:rPr lang="az-Latn-AZ" dirty="0" err="1" smtClean="0"/>
              <a:t>markerlənmiş</a:t>
            </a:r>
            <a:r>
              <a:rPr lang="az-Latn-AZ" dirty="0" smtClean="0"/>
              <a:t> siyahının göstərildiyi şəkildə </a:t>
            </a:r>
            <a:r>
              <a:rPr lang="az-Latn-AZ" dirty="0" err="1" smtClean="0"/>
              <a:t>birsəviyyəli</a:t>
            </a:r>
            <a:r>
              <a:rPr lang="az-Latn-AZ" dirty="0" smtClean="0"/>
              <a:t> və çoxsəviyyəli siyahılar arasındakı fərqi görə bilərsiniz</a:t>
            </a:r>
            <a:r>
              <a:rPr lang="en-US" dirty="0" smtClean="0"/>
              <a:t>. </a:t>
            </a:r>
            <a:endParaRPr lang="en-US" dirty="0"/>
          </a:p>
          <a:p>
            <a:r>
              <a:rPr lang="az-Latn-AZ" dirty="0" smtClean="0"/>
              <a:t>Bu dərsdə sadə siyahılar barədə tam məlumat verilir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ED894-90C1-43D0-AC33-07D63A943B77}" type="slidenum">
              <a:rPr lang="en-US"/>
              <a:pPr/>
              <a:t>43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b="1" dirty="0" smtClean="0"/>
              <a:t>Qeyd</a:t>
            </a:r>
            <a:r>
              <a:rPr lang="en-US" b="1" dirty="0" smtClean="0"/>
              <a:t>: </a:t>
            </a:r>
            <a:r>
              <a:rPr lang="en-US" dirty="0" smtClean="0"/>
              <a:t>Word</a:t>
            </a:r>
            <a:r>
              <a:rPr lang="az-Latn-AZ" dirty="0" smtClean="0"/>
              <a:t> proqramında siyahılarda səhifənin kənar </a:t>
            </a:r>
            <a:r>
              <a:rPr lang="az-Latn-AZ" dirty="0" err="1" smtClean="0"/>
              <a:t>boşluğundan</a:t>
            </a:r>
            <a:r>
              <a:rPr lang="az-Latn-AZ" dirty="0" smtClean="0"/>
              <a:t> avtomatik olaraq</a:t>
            </a:r>
            <a:r>
              <a:rPr lang="az-Latn-AZ" baseline="0" dirty="0" smtClean="0"/>
              <a:t> boşluq saxlanır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AB3AE-F768-4924-A3FF-87E3FE7A055E}" type="slidenum">
              <a:rPr lang="en-US"/>
              <a:pPr/>
              <a:t>44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01142-6AB9-461E-A533-15C5D495D59B}" type="slidenum">
              <a:rPr lang="en-US"/>
              <a:pPr/>
              <a:t>45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Siz ox, tire</a:t>
            </a:r>
            <a:r>
              <a:rPr lang="az-Latn-AZ" baseline="0" dirty="0" smtClean="0"/>
              <a:t> və kvadratlar da daxil olmaqla müxtəlif simvollardan istifadə etməklə siyahı başlada bilərsiniz.</a:t>
            </a:r>
            <a:r>
              <a:rPr lang="en-US" dirty="0" smtClean="0"/>
              <a:t> </a:t>
            </a:r>
            <a:r>
              <a:rPr lang="az-Latn-AZ" dirty="0" smtClean="0"/>
              <a:t>Simvolların tam siyahısını kursun</a:t>
            </a:r>
            <a:r>
              <a:rPr lang="az-Latn-AZ" baseline="0" dirty="0" smtClean="0"/>
              <a:t> sonunda istinad edilən Cəld İstinad Kartında görə bilərsiniz.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47CFD3-7A69-4EDE-80DF-1495270CC557}" type="slidenum">
              <a:rPr lang="en-US"/>
              <a:pPr/>
              <a:t>46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ENTER </a:t>
            </a:r>
            <a:r>
              <a:rPr lang="az-Latn-AZ" b="1" dirty="0" smtClean="0"/>
              <a:t> düyməsinin iki dəfə basılması barədə əlavə məlumat</a:t>
            </a:r>
            <a:r>
              <a:rPr lang="en-US" b="1" dirty="0" smtClean="0"/>
              <a:t>: </a:t>
            </a:r>
            <a:r>
              <a:rPr lang="az-Latn-AZ" dirty="0" smtClean="0"/>
              <a:t>Siyahının sonunda </a:t>
            </a:r>
            <a:r>
              <a:rPr lang="en-US" dirty="0" smtClean="0"/>
              <a:t>ENTER</a:t>
            </a:r>
            <a:r>
              <a:rPr lang="az-Latn-AZ" dirty="0" smtClean="0"/>
              <a:t>-i hər dəfə basdıqda yeni </a:t>
            </a:r>
            <a:r>
              <a:rPr lang="az-Latn-AZ" dirty="0" err="1" smtClean="0"/>
              <a:t>marker</a:t>
            </a:r>
            <a:r>
              <a:rPr lang="az-Latn-AZ" dirty="0" smtClean="0"/>
              <a:t> və ya nömrə peyda olur</a:t>
            </a:r>
            <a:r>
              <a:rPr lang="en-US" dirty="0" smtClean="0"/>
              <a:t>; </a:t>
            </a:r>
            <a:r>
              <a:rPr lang="az-Latn-AZ" dirty="0" smtClean="0"/>
              <a:t>amma </a:t>
            </a:r>
            <a:r>
              <a:rPr lang="en-US" dirty="0" smtClean="0"/>
              <a:t>ENTER</a:t>
            </a:r>
            <a:r>
              <a:rPr lang="az-Latn-AZ" dirty="0" smtClean="0"/>
              <a:t>-i yenidən bassanız, sonuncu </a:t>
            </a:r>
            <a:r>
              <a:rPr lang="az-Latn-AZ" dirty="0" err="1" smtClean="0"/>
              <a:t>marker</a:t>
            </a:r>
            <a:r>
              <a:rPr lang="az-Latn-AZ" dirty="0" smtClean="0"/>
              <a:t> və ya nömrə yox olur və siz yeni sətirdən yeni abzası başlamağa hazır olursunuz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b="1" dirty="0" smtClean="0"/>
              <a:t>BACKSPACE </a:t>
            </a:r>
            <a:r>
              <a:rPr lang="az-Latn-AZ" b="1" dirty="0" smtClean="0"/>
              <a:t> düyməsinin iki dəfə basılması barədə əlavə məlumat</a:t>
            </a:r>
            <a:r>
              <a:rPr lang="en-US" b="1" dirty="0" smtClean="0"/>
              <a:t>: </a:t>
            </a:r>
            <a:r>
              <a:rPr lang="az-Latn-AZ" dirty="0" smtClean="0"/>
              <a:t>Fərz edək ki, siyahının </a:t>
            </a:r>
            <a:r>
              <a:rPr lang="az-Latn-AZ" dirty="0" err="1" smtClean="0"/>
              <a:t>ortasındasınız</a:t>
            </a:r>
            <a:r>
              <a:rPr lang="az-Latn-AZ" dirty="0" smtClean="0"/>
              <a:t>. İstəyirsiniz ki, yuxarıdakı mətnlə eyni səviyyədə çıxıntıya malik  </a:t>
            </a:r>
            <a:r>
              <a:rPr lang="az-Latn-AZ" dirty="0" err="1" smtClean="0"/>
              <a:t>markerin</a:t>
            </a:r>
            <a:r>
              <a:rPr lang="az-Latn-AZ" dirty="0" smtClean="0"/>
              <a:t> altından mətn daxil edəsiniz. Bu halda </a:t>
            </a:r>
            <a:r>
              <a:rPr lang="en-US" dirty="0" smtClean="0"/>
              <a:t>BACKSPACE</a:t>
            </a:r>
            <a:r>
              <a:rPr lang="az-Latn-AZ" dirty="0" smtClean="0"/>
              <a:t> düyməsindən istifadə edin. Bununla siz </a:t>
            </a:r>
            <a:r>
              <a:rPr lang="az-Latn-AZ" dirty="0" err="1" smtClean="0"/>
              <a:t>markeri</a:t>
            </a:r>
            <a:r>
              <a:rPr lang="az-Latn-AZ" dirty="0" smtClean="0"/>
              <a:t> silir, amma mətnin çıxıntısını eyni </a:t>
            </a:r>
            <a:r>
              <a:rPr lang="az-Latn-AZ" dirty="0" err="1" smtClean="0"/>
              <a:t>saxlayırsınız</a:t>
            </a:r>
            <a:r>
              <a:rPr lang="en-US" dirty="0" smtClean="0"/>
              <a:t>. </a:t>
            </a:r>
            <a:endParaRPr lang="en-US" dirty="0"/>
          </a:p>
          <a:p>
            <a:r>
              <a:rPr lang="az-Latn-AZ" dirty="0" smtClean="0"/>
              <a:t>Yeni mətni yuxarıdakı mətnlə eyni sətrə görə deyil, </a:t>
            </a:r>
            <a:r>
              <a:rPr lang="az-Latn-AZ" dirty="0" err="1" smtClean="0"/>
              <a:t>markerin</a:t>
            </a:r>
            <a:r>
              <a:rPr lang="az-Latn-AZ" dirty="0" smtClean="0"/>
              <a:t> özünə görə </a:t>
            </a:r>
            <a:r>
              <a:rPr lang="az-Latn-AZ" dirty="0" err="1" smtClean="0"/>
              <a:t>düzləndirmək</a:t>
            </a:r>
            <a:r>
              <a:rPr lang="az-Latn-AZ" dirty="0" smtClean="0"/>
              <a:t> </a:t>
            </a:r>
            <a:r>
              <a:rPr lang="az-Latn-AZ" dirty="0" err="1" smtClean="0"/>
              <a:t>istəyirsinizsə</a:t>
            </a:r>
            <a:r>
              <a:rPr lang="az-Latn-AZ" dirty="0" smtClean="0"/>
              <a:t>, </a:t>
            </a:r>
            <a:r>
              <a:rPr lang="en-US" dirty="0" smtClean="0"/>
              <a:t>BACKSPACE</a:t>
            </a:r>
            <a:r>
              <a:rPr lang="az-Latn-AZ" dirty="0" smtClean="0"/>
              <a:t> düyməsini yenidən basın</a:t>
            </a:r>
            <a:r>
              <a:rPr lang="en-US" dirty="0" smtClean="0"/>
              <a:t>. </a:t>
            </a:r>
            <a:endParaRPr lang="en-US" dirty="0"/>
          </a:p>
          <a:p>
            <a:r>
              <a:rPr lang="az-Latn-AZ" dirty="0" smtClean="0"/>
              <a:t>Sonda siyahının boşluq mövqeyindən tamamilə çıxmaq </a:t>
            </a:r>
            <a:r>
              <a:rPr lang="az-Latn-AZ" dirty="0" err="1" smtClean="0"/>
              <a:t>istəyirsinizsə</a:t>
            </a:r>
            <a:r>
              <a:rPr lang="az-Latn-AZ" dirty="0" smtClean="0"/>
              <a:t>, </a:t>
            </a:r>
            <a:r>
              <a:rPr lang="en-US" dirty="0" smtClean="0"/>
              <a:t>BACKSPACE </a:t>
            </a:r>
            <a:r>
              <a:rPr lang="az-Latn-AZ" dirty="0" smtClean="0"/>
              <a:t> düyməsini basın.</a:t>
            </a:r>
            <a:endParaRPr lang="en-US" dirty="0"/>
          </a:p>
          <a:p>
            <a:r>
              <a:rPr lang="az-Latn-AZ" b="1" dirty="0" smtClean="0"/>
              <a:t>Qeyd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az-Latn-AZ" dirty="0" smtClean="0"/>
              <a:t>Susmaya görə siyahının boşluq mövqeyini elə dəyişdirmək mümkündür ki, </a:t>
            </a:r>
            <a:r>
              <a:rPr lang="az-Latn-AZ" dirty="0" err="1" smtClean="0"/>
              <a:t>marker</a:t>
            </a:r>
            <a:r>
              <a:rPr lang="az-Latn-AZ" dirty="0" smtClean="0"/>
              <a:t> və ya nömrə səhifə kənar boşluğunda olsun</a:t>
            </a:r>
            <a:r>
              <a:rPr lang="en-US" dirty="0" smtClean="0"/>
              <a:t> (</a:t>
            </a:r>
            <a:r>
              <a:rPr lang="az-Latn-AZ" dirty="0" smtClean="0"/>
              <a:t>Bu barədə sonra</a:t>
            </a:r>
            <a:r>
              <a:rPr lang="en-US" dirty="0" smtClean="0"/>
              <a:t>). </a:t>
            </a:r>
            <a:r>
              <a:rPr lang="az-Latn-AZ" dirty="0" smtClean="0"/>
              <a:t>O halda</a:t>
            </a:r>
            <a:r>
              <a:rPr lang="en-US" dirty="0" smtClean="0"/>
              <a:t>, BACKSPACE </a:t>
            </a:r>
            <a:r>
              <a:rPr lang="az-Latn-AZ" dirty="0" smtClean="0"/>
              <a:t>düyməsinin iki dəfə basılması </a:t>
            </a:r>
            <a:r>
              <a:rPr lang="en-US" dirty="0" smtClean="0"/>
              <a:t>(</a:t>
            </a:r>
            <a:r>
              <a:rPr lang="az-Latn-AZ" dirty="0" smtClean="0"/>
              <a:t>üç dəfə yox</a:t>
            </a:r>
            <a:r>
              <a:rPr lang="en-US" dirty="0" smtClean="0"/>
              <a:t>) </a:t>
            </a:r>
            <a:r>
              <a:rPr lang="az-Latn-AZ" dirty="0" smtClean="0"/>
              <a:t>sizi siyahıdan çıxarır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56E9D-380B-4A02-89AF-EFBE79EE78E5}" type="slidenum">
              <a:rPr lang="en-US"/>
              <a:pPr/>
              <a:t>47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az-Latn-AZ" dirty="0" err="1" smtClean="0"/>
              <a:t>Altabzaslar</a:t>
            </a:r>
            <a:r>
              <a:rPr lang="en-US" dirty="0" smtClean="0"/>
              <a:t>” </a:t>
            </a:r>
            <a:r>
              <a:rPr lang="az-Latn-AZ" dirty="0" err="1" smtClean="0"/>
              <a:t>nömrələnməyən</a:t>
            </a:r>
            <a:r>
              <a:rPr lang="az-Latn-AZ" dirty="0" smtClean="0"/>
              <a:t> və ya </a:t>
            </a:r>
            <a:r>
              <a:rPr lang="az-Latn-AZ" dirty="0" err="1" smtClean="0"/>
              <a:t>markerlənməyən</a:t>
            </a:r>
            <a:r>
              <a:rPr lang="az-Latn-AZ" dirty="0" smtClean="0"/>
              <a:t> abzaslardır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56E9D-380B-4A02-89AF-EFBE79EE78E5}" type="slidenum">
              <a:rPr lang="en-US"/>
              <a:pPr/>
              <a:t>48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az-Latn-AZ" dirty="0" err="1" smtClean="0"/>
              <a:t>Altabzaslar</a:t>
            </a:r>
            <a:r>
              <a:rPr lang="en-US" dirty="0" smtClean="0"/>
              <a:t>” </a:t>
            </a:r>
            <a:r>
              <a:rPr lang="az-Latn-AZ" dirty="0" err="1" smtClean="0"/>
              <a:t>nömrələnməyən</a:t>
            </a:r>
            <a:r>
              <a:rPr lang="az-Latn-AZ" dirty="0" smtClean="0"/>
              <a:t> və ya </a:t>
            </a:r>
            <a:r>
              <a:rPr lang="az-Latn-AZ" dirty="0" err="1" smtClean="0"/>
              <a:t>markerlənməyən</a:t>
            </a:r>
            <a:r>
              <a:rPr lang="az-Latn-AZ" dirty="0" smtClean="0"/>
              <a:t> abzaslardır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784DE-AABF-4439-847A-98068E954539}" type="slidenum">
              <a:rPr lang="en-US"/>
              <a:pPr/>
              <a:t>49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AFF6F-7928-4B8E-BC83-2D7C9EEA98F9}" type="slidenum">
              <a:rPr lang="en-US"/>
              <a:pPr/>
              <a:t>5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6CF8E-B392-4C11-A746-08803DEA1EC4}" type="slidenum">
              <a:rPr lang="en-US"/>
              <a:pPr/>
              <a:t>50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Bu düymələrin hər ikisi sonuncu dəfə hansı siyahıdan istifadə </a:t>
            </a:r>
            <a:r>
              <a:rPr lang="az-Latn-AZ" dirty="0" err="1" smtClean="0"/>
              <a:t>edildiyini</a:t>
            </a:r>
            <a:r>
              <a:rPr lang="az-Latn-AZ" dirty="0" smtClean="0"/>
              <a:t> və növbəti dəfə hansının istifadə </a:t>
            </a:r>
            <a:r>
              <a:rPr lang="az-Latn-AZ" dirty="0" err="1" smtClean="0"/>
              <a:t>ediləcəyini</a:t>
            </a:r>
            <a:r>
              <a:rPr lang="az-Latn-AZ" dirty="0" smtClean="0"/>
              <a:t> sizə </a:t>
            </a:r>
            <a:r>
              <a:rPr lang="az-Latn-AZ" dirty="0" err="1" smtClean="0"/>
              <a:t>“xatıladacaq”</a:t>
            </a:r>
            <a:r>
              <a:rPr lang="az-Latn-AZ" dirty="0" smtClean="0"/>
              <a:t>. Əgər sonuncu istifadə etdiyiniz nömrələnmiş siyahı faktiki olaraq hərflə qeyd olunmuş siyahı olubsa, növbəti dəfə </a:t>
            </a:r>
            <a:r>
              <a:rPr lang="az-Latn-AZ" b="1" dirty="0" smtClean="0"/>
              <a:t>Nömrələmə </a:t>
            </a:r>
            <a:r>
              <a:rPr lang="az-Latn-AZ" dirty="0" smtClean="0"/>
              <a:t>düyməsini kliklədikdə hərflə qeyd olunmuş siyahı ilə </a:t>
            </a:r>
            <a:r>
              <a:rPr lang="az-Latn-AZ" dirty="0" err="1" smtClean="0"/>
              <a:t>başlayacaqsınız</a:t>
            </a:r>
            <a:r>
              <a:rPr lang="az-Latn-AZ" dirty="0" smtClean="0"/>
              <a:t>. Əgər istifadə etdiyiniz sonuncu </a:t>
            </a:r>
            <a:r>
              <a:rPr lang="az-Latn-AZ" dirty="0" err="1" smtClean="0"/>
              <a:t>marker</a:t>
            </a:r>
            <a:r>
              <a:rPr lang="az-Latn-AZ" dirty="0" smtClean="0"/>
              <a:t> tərtibatı qara kvadrat olubsa, növbəti dəfə də o olacaq (Tərtibatlar haqqında az sonra.)</a:t>
            </a:r>
            <a:endParaRPr lang="en-US" dirty="0"/>
          </a:p>
          <a:p>
            <a:r>
              <a:rPr lang="az-Latn-AZ" b="1" dirty="0" smtClean="0"/>
              <a:t>Məsləhət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az-Latn-AZ" dirty="0" smtClean="0"/>
              <a:t>Siyahını yaratdıqdan sonra onu, məsələn, əlifba ardıcıllığı ilə sıralamaq </a:t>
            </a:r>
            <a:r>
              <a:rPr lang="az-Latn-AZ" dirty="0" err="1" smtClean="0"/>
              <a:t>istəyirsinizsə</a:t>
            </a:r>
            <a:r>
              <a:rPr lang="az-Latn-AZ" dirty="0" smtClean="0"/>
              <a:t>, Lent üzərində </a:t>
            </a:r>
            <a:r>
              <a:rPr lang="az-Latn-AZ" b="1" dirty="0" smtClean="0"/>
              <a:t>Ev</a:t>
            </a:r>
            <a:r>
              <a:rPr lang="az-Latn-AZ" dirty="0" smtClean="0"/>
              <a:t> tab-vərəqinin </a:t>
            </a:r>
            <a:r>
              <a:rPr lang="az-Latn-AZ" b="1" dirty="0" smtClean="0"/>
              <a:t>Abzas</a:t>
            </a:r>
            <a:r>
              <a:rPr lang="az-Latn-AZ" dirty="0" smtClean="0"/>
              <a:t> qrupunda </a:t>
            </a:r>
            <a:r>
              <a:rPr lang="az-Latn-AZ" b="1" dirty="0" smtClean="0"/>
              <a:t>Sırala</a:t>
            </a:r>
            <a:r>
              <a:rPr lang="az-Latn-AZ" dirty="0" smtClean="0"/>
              <a:t> düyməsindən istifadə edə bilərsiniz. Yadda saxlayın ki, nömrələnmiş siyahını </a:t>
            </a:r>
            <a:r>
              <a:rPr lang="az-Latn-AZ" dirty="0" err="1" smtClean="0"/>
              <a:t>sıralayarkən</a:t>
            </a:r>
            <a:r>
              <a:rPr lang="az-Latn-AZ" dirty="0" smtClean="0"/>
              <a:t> nömrələr deyil, yalnız siyahı elementləri sıralanır </a:t>
            </a:r>
            <a:r>
              <a:rPr lang="en-US" dirty="0" smtClean="0"/>
              <a:t>(</a:t>
            </a:r>
            <a:r>
              <a:rPr lang="az-Latn-AZ" dirty="0" smtClean="0"/>
              <a:t>1 nömrəsi birinci və </a:t>
            </a:r>
            <a:r>
              <a:rPr lang="en-US" dirty="0" smtClean="0"/>
              <a:t>s</a:t>
            </a:r>
            <a:r>
              <a:rPr lang="az-Latn-AZ" dirty="0" smtClean="0"/>
              <a:t>.</a:t>
            </a:r>
            <a:r>
              <a:rPr lang="en-US" dirty="0" smtClean="0"/>
              <a:t>). </a:t>
            </a:r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158FC-138A-4968-B12B-DF91D1A31CFA}" type="slidenum">
              <a:rPr lang="en-US"/>
              <a:pPr/>
              <a:t>51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DEAFB-0600-4D5C-ADDC-F1C1DFB303D1}" type="slidenum">
              <a:rPr lang="en-US"/>
              <a:pPr/>
              <a:t>52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7CAB62-5DE1-4BA8-AC47-2B057CDB87AB}" type="slidenum">
              <a:rPr lang="en-US"/>
              <a:pPr/>
              <a:t>53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75AF4-9FC0-41DC-AA6C-9CAC88751CCB}" type="slidenum">
              <a:rPr lang="en-US"/>
              <a:pPr/>
              <a:t>54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F27B1-5464-4DF1-B5D7-0475AB84CC53}" type="slidenum">
              <a:rPr lang="en-US"/>
              <a:pPr/>
              <a:t>55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99C2-4B57-4FFE-A0BE-2A934D24ADC7}" type="slidenum">
              <a:rPr lang="en-US"/>
              <a:pPr/>
              <a:t>56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A6812-7109-49E2-A3C8-BA02D782668D}" type="slidenum">
              <a:rPr lang="en-US"/>
              <a:pPr/>
              <a:t>57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B04C7-F50B-4FC8-BEEB-3D58BAC84E55}" type="slidenum">
              <a:rPr lang="en-US"/>
              <a:pPr/>
              <a:t>58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7500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941DE-6EA1-4E7A-8539-665A7B572065}" type="slidenum">
              <a:rPr lang="en-US"/>
              <a:pPr/>
              <a:t>59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8C712-96B2-4141-994F-745E5F5670DF}" type="slidenum">
              <a:rPr lang="en-US"/>
              <a:pPr/>
              <a:t>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Əmrlərin optimal mövqedə olması</a:t>
            </a:r>
            <a:r>
              <a:rPr lang="az-Latn-AZ" baseline="0" dirty="0" smtClean="0"/>
              <a:t> üçün </a:t>
            </a:r>
            <a:r>
              <a:rPr lang="az-Latn-AZ" dirty="0" smtClean="0"/>
              <a:t>Lent</a:t>
            </a:r>
            <a:r>
              <a:rPr lang="az-Latn-AZ" baseline="0" dirty="0" smtClean="0"/>
              <a:t> tam olaraq istifadəçi təcrübələri əsasında araşdırılaraq tərtib  olunmuşdur.</a:t>
            </a:r>
            <a:r>
              <a:rPr lang="en-US" dirty="0" smtClean="0"/>
              <a:t> </a:t>
            </a:r>
            <a:endParaRPr lang="en-US" dirty="0"/>
          </a:p>
          <a:p>
            <a:r>
              <a:rPr lang="az-Latn-AZ" dirty="0" smtClean="0"/>
              <a:t>Bu dərsdə Lent və onunla </a:t>
            </a:r>
            <a:r>
              <a:rPr lang="az-Latn-AZ" dirty="0" err="1" smtClean="0"/>
              <a:t>işləməkdən</a:t>
            </a:r>
            <a:r>
              <a:rPr lang="az-Latn-AZ" dirty="0" smtClean="0"/>
              <a:t> ətraflı bəhs olunacaq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12177-12CE-4F7A-B328-39EB08D36B51}" type="slidenum">
              <a:rPr lang="en-US"/>
              <a:pPr/>
              <a:t>60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12177-12CE-4F7A-B328-39EB08D36B51}" type="slidenum">
              <a:rPr lang="en-US"/>
              <a:pPr/>
              <a:t>61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5FC5C-EB83-4941-9177-EA85FCE346C6}" type="slidenum">
              <a:rPr lang="en-US"/>
              <a:pPr/>
              <a:t>62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7CAC7-1A85-4807-88E5-335A3DF7BA66}" type="slidenum">
              <a:rPr lang="en-US"/>
              <a:pPr/>
              <a:t>63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5C1A4-6FC5-4697-9232-2AFAA245E477}" type="slidenum">
              <a:rPr lang="en-US"/>
              <a:pPr/>
              <a:t>64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226FF-7ACE-43ED-A847-E276CA17620F}" type="slidenum">
              <a:rPr lang="en-US"/>
              <a:pPr/>
              <a:t>65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2571F-0D7A-4967-A281-9F1E8947AB9E}" type="slidenum">
              <a:rPr lang="en-US"/>
              <a:pPr/>
              <a:t>66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5486400" cy="8286750"/>
          </a:xfrm>
        </p:spPr>
        <p:txBody>
          <a:bodyPr/>
          <a:lstStyle/>
          <a:p>
            <a:r>
              <a:rPr lang="az-Latn-AZ" b="1" dirty="0" smtClean="0"/>
              <a:t>Bu Şablondan istifadə qaydası</a:t>
            </a:r>
          </a:p>
          <a:p>
            <a:r>
              <a:rPr lang="az-Latn-AZ" dirty="0" smtClean="0"/>
              <a:t>Bu</a:t>
            </a:r>
            <a:r>
              <a:rPr lang="en-US" dirty="0" smtClean="0"/>
              <a:t> </a:t>
            </a:r>
            <a:r>
              <a:rPr lang="en-US" dirty="0"/>
              <a:t>Microsoft Office PowerPoint</a:t>
            </a:r>
            <a:r>
              <a:rPr lang="en-US" sz="800" baseline="30000" dirty="0">
                <a:cs typeface="Arial" charset="0"/>
              </a:rPr>
              <a:t>®</a:t>
            </a:r>
            <a:r>
              <a:rPr lang="en-US" dirty="0"/>
              <a:t> </a:t>
            </a:r>
            <a:r>
              <a:rPr lang="az-Latn-AZ" dirty="0" smtClean="0"/>
              <a:t>şablonu </a:t>
            </a:r>
            <a:r>
              <a:rPr lang="en-US" dirty="0" smtClean="0"/>
              <a:t>Word 2007</a:t>
            </a:r>
            <a:r>
              <a:rPr lang="az-Latn-AZ" dirty="0" smtClean="0"/>
              <a:t> proqramının yeni xüsusiyyətləri və faydaları barədə təlim </a:t>
            </a:r>
            <a:r>
              <a:rPr lang="az-Latn-AZ" dirty="0" err="1" smtClean="0"/>
              <a:t>kontentindən</a:t>
            </a:r>
            <a:r>
              <a:rPr lang="az-Latn-AZ" dirty="0" smtClean="0"/>
              <a:t> ibarətdir</a:t>
            </a:r>
            <a:r>
              <a:rPr lang="en-US" dirty="0" smtClean="0"/>
              <a:t>. </a:t>
            </a:r>
            <a:r>
              <a:rPr lang="az-Latn-AZ" dirty="0" smtClean="0"/>
              <a:t>O, qrupa nümayiş </a:t>
            </a:r>
            <a:r>
              <a:rPr lang="az-Latn-AZ" dirty="0" err="1" smtClean="0"/>
              <a:t>etdirilmək</a:t>
            </a:r>
            <a:r>
              <a:rPr lang="az-Latn-AZ" dirty="0" smtClean="0"/>
              <a:t> və lazım gəldikdə </a:t>
            </a:r>
            <a:r>
              <a:rPr lang="az-Latn-AZ" dirty="0" err="1" smtClean="0"/>
              <a:t>fərdiləşdirmək</a:t>
            </a:r>
            <a:r>
              <a:rPr lang="az-Latn-AZ" dirty="0" smtClean="0"/>
              <a:t> üçün </a:t>
            </a:r>
            <a:r>
              <a:rPr lang="az-Latn-AZ" dirty="0" err="1" smtClean="0"/>
              <a:t>sazlanmışdır</a:t>
            </a:r>
            <a:r>
              <a:rPr lang="en-US" dirty="0" smtClean="0"/>
              <a:t>. </a:t>
            </a:r>
            <a:endParaRPr lang="en-US" dirty="0"/>
          </a:p>
          <a:p>
            <a:r>
              <a:rPr lang="az-Latn-AZ" dirty="0" smtClean="0"/>
              <a:t>Bu şablonun </a:t>
            </a:r>
            <a:r>
              <a:rPr lang="az-Latn-AZ" dirty="0" err="1" smtClean="0"/>
              <a:t>kontenti</a:t>
            </a:r>
            <a:r>
              <a:rPr lang="az-Latn-AZ" dirty="0" smtClean="0"/>
              <a:t> </a:t>
            </a:r>
            <a:r>
              <a:rPr lang="en-US" dirty="0" smtClean="0"/>
              <a:t>“Word 2007</a:t>
            </a:r>
            <a:r>
              <a:rPr lang="az-Latn-AZ" dirty="0" smtClean="0"/>
              <a:t> ilə inkişaf sürətinə uyğunlaş</a:t>
            </a:r>
            <a:r>
              <a:rPr lang="en-US" dirty="0" smtClean="0"/>
              <a:t>”</a:t>
            </a:r>
            <a:r>
              <a:rPr lang="az-Latn-AZ" dirty="0" smtClean="0"/>
              <a:t> adlanan </a:t>
            </a:r>
            <a:r>
              <a:rPr lang="en-US" dirty="0" smtClean="0"/>
              <a:t>Microsoft Office Online </a:t>
            </a:r>
            <a:r>
              <a:rPr lang="az-Latn-AZ" dirty="0" smtClean="0"/>
              <a:t>Təlim Kursuna </a:t>
            </a:r>
            <a:r>
              <a:rPr lang="az-Latn-AZ" dirty="0" err="1" smtClean="0"/>
              <a:t>uyğunlaşdırılmışdır</a:t>
            </a:r>
            <a:r>
              <a:rPr lang="az-Latn-AZ" dirty="0" smtClean="0"/>
              <a:t>.</a:t>
            </a:r>
            <a:r>
              <a:rPr lang="en-US" dirty="0" smtClean="0"/>
              <a:t> </a:t>
            </a:r>
            <a:endParaRPr lang="az-Latn-AZ" dirty="0" smtClean="0"/>
          </a:p>
          <a:p>
            <a:r>
              <a:rPr lang="az-Latn-AZ" b="1" dirty="0" smtClean="0"/>
              <a:t>Şablonun Xüsusiyyətləri</a:t>
            </a:r>
            <a:endParaRPr lang="en-US" b="1" dirty="0"/>
          </a:p>
          <a:p>
            <a:r>
              <a:rPr lang="en-US" b="1" dirty="0" err="1" smtClean="0"/>
              <a:t>Slayd</a:t>
            </a:r>
            <a:r>
              <a:rPr lang="az-Latn-AZ" b="1" dirty="0" err="1" smtClean="0"/>
              <a:t>ın</a:t>
            </a:r>
            <a:r>
              <a:rPr lang="az-Latn-AZ" b="1" dirty="0" smtClean="0"/>
              <a:t> başlığı</a:t>
            </a:r>
            <a:r>
              <a:rPr lang="en-US" dirty="0" smtClean="0"/>
              <a:t>: </a:t>
            </a:r>
            <a:r>
              <a:rPr lang="az-Latn-AZ" dirty="0" smtClean="0"/>
              <a:t>Ən birinci slaydda</a:t>
            </a:r>
            <a:r>
              <a:rPr lang="en-US" dirty="0" smtClean="0"/>
              <a:t> </a:t>
            </a:r>
            <a:r>
              <a:rPr lang="az-Latn-AZ" dirty="0" smtClean="0"/>
              <a:t>doldurucu vardır ki, onun içərisinə siz öz şirkətinizin adını daxil </a:t>
            </a:r>
            <a:r>
              <a:rPr lang="az-Latn-AZ" dirty="0" err="1" smtClean="0"/>
              <a:t>etməlisiniz</a:t>
            </a:r>
            <a:r>
              <a:rPr lang="en-US" dirty="0" smtClean="0"/>
              <a:t>. </a:t>
            </a:r>
            <a:r>
              <a:rPr lang="az-Latn-AZ" dirty="0" smtClean="0"/>
              <a:t>Əgər siz belə bir mətnin daxil </a:t>
            </a:r>
            <a:r>
              <a:rPr lang="az-Latn-AZ" dirty="0" err="1" smtClean="0"/>
              <a:t>edilməsini</a:t>
            </a:r>
            <a:r>
              <a:rPr lang="az-Latn-AZ" dirty="0" smtClean="0"/>
              <a:t> </a:t>
            </a:r>
            <a:r>
              <a:rPr lang="az-Latn-AZ" dirty="0" err="1" smtClean="0"/>
              <a:t>istəmirsinizsə</a:t>
            </a:r>
            <a:r>
              <a:rPr lang="az-Latn-AZ" dirty="0" smtClean="0"/>
              <a:t>, bu mətn qutusunu silə bilərsiniz.</a:t>
            </a:r>
            <a:endParaRPr lang="en-US" b="1" dirty="0" smtClean="0"/>
          </a:p>
          <a:p>
            <a:r>
              <a:rPr lang="en-US" b="1" dirty="0" smtClean="0"/>
              <a:t>Anima</a:t>
            </a:r>
            <a:r>
              <a:rPr lang="az-Latn-AZ" b="1" dirty="0" err="1" smtClean="0"/>
              <a:t>siyalar</a:t>
            </a:r>
            <a:r>
              <a:rPr lang="en-US" dirty="0" smtClean="0"/>
              <a:t>: </a:t>
            </a:r>
            <a:r>
              <a:rPr lang="az-Latn-AZ" dirty="0" smtClean="0"/>
              <a:t>Fərdi animasiya effektləri </a:t>
            </a:r>
            <a:r>
              <a:rPr lang="az-Latn-AZ" dirty="0" err="1" smtClean="0"/>
              <a:t>prezentasiyada</a:t>
            </a:r>
            <a:r>
              <a:rPr lang="az-Latn-AZ" dirty="0" smtClean="0"/>
              <a:t> hər yerdə tətbiq olunur</a:t>
            </a:r>
            <a:r>
              <a:rPr lang="en-US" dirty="0" smtClean="0"/>
              <a:t>.</a:t>
            </a:r>
            <a:r>
              <a:rPr lang="az-Latn-AZ" dirty="0" smtClean="0"/>
              <a:t> Bu effektlərə </a:t>
            </a:r>
            <a:r>
              <a:rPr lang="az-Latn-AZ" b="1" dirty="0" smtClean="0"/>
              <a:t>Cəld baxış</a:t>
            </a:r>
            <a:r>
              <a:rPr lang="en-US" dirty="0" smtClean="0"/>
              <a:t>, </a:t>
            </a:r>
            <a:r>
              <a:rPr lang="az-Latn-AZ" b="1" dirty="0" smtClean="0"/>
              <a:t>Dartılma</a:t>
            </a:r>
            <a:r>
              <a:rPr lang="en-US" dirty="0" smtClean="0"/>
              <a:t>, </a:t>
            </a:r>
            <a:r>
              <a:rPr lang="az-Latn-AZ" dirty="0" smtClean="0"/>
              <a:t>Ə</a:t>
            </a:r>
            <a:r>
              <a:rPr lang="az-Latn-AZ" b="1" dirty="0" smtClean="0"/>
              <a:t>rimə</a:t>
            </a:r>
            <a:r>
              <a:rPr lang="en-US" b="1" dirty="0" smtClean="0"/>
              <a:t> </a:t>
            </a:r>
            <a:r>
              <a:rPr lang="az-Latn-AZ" dirty="0" smtClean="0"/>
              <a:t>və</a:t>
            </a:r>
            <a:r>
              <a:rPr lang="en-US" b="1" dirty="0" smtClean="0"/>
              <a:t> </a:t>
            </a:r>
            <a:r>
              <a:rPr lang="az-Latn-AZ" b="1" dirty="0" err="1" smtClean="0"/>
              <a:t>Damalövhəsi</a:t>
            </a:r>
            <a:r>
              <a:rPr lang="az-Latn-AZ" b="1" dirty="0" smtClean="0"/>
              <a:t> </a:t>
            </a:r>
            <a:r>
              <a:rPr lang="az-Latn-AZ" dirty="0" smtClean="0"/>
              <a:t>daxildir</a:t>
            </a:r>
            <a:r>
              <a:rPr lang="en-US" dirty="0" smtClean="0"/>
              <a:t>. </a:t>
            </a:r>
            <a:r>
              <a:rPr lang="az-Latn-AZ" dirty="0" smtClean="0"/>
              <a:t>Bütün effektlər </a:t>
            </a:r>
            <a:r>
              <a:rPr lang="en-US" dirty="0" smtClean="0"/>
              <a:t>Microsoft PowerPoint 2000</a:t>
            </a:r>
            <a:r>
              <a:rPr lang="az-Latn-AZ" dirty="0" smtClean="0"/>
              <a:t>-ə qədər bütün əvvəlki versiyalarda ifa olunur</a:t>
            </a:r>
            <a:r>
              <a:rPr lang="en-US" dirty="0" smtClean="0"/>
              <a:t>. </a:t>
            </a:r>
            <a:r>
              <a:rPr lang="az-Latn-AZ" dirty="0" smtClean="0"/>
              <a:t>Animasiya effektlərində düzəliş etmək üçün </a:t>
            </a:r>
            <a:r>
              <a:rPr lang="en-US" b="1" dirty="0" err="1" smtClean="0"/>
              <a:t>Sl</a:t>
            </a:r>
            <a:r>
              <a:rPr lang="az-Latn-AZ" b="1" dirty="0" err="1" smtClean="0"/>
              <a:t>ayd</a:t>
            </a:r>
            <a:r>
              <a:rPr lang="en-US" b="1" dirty="0" smtClean="0"/>
              <a:t> </a:t>
            </a:r>
            <a:r>
              <a:rPr lang="az-Latn-AZ" b="1" dirty="0" smtClean="0"/>
              <a:t>Nümayişi</a:t>
            </a:r>
            <a:r>
              <a:rPr lang="en-US" dirty="0" smtClean="0"/>
              <a:t> men</a:t>
            </a:r>
            <a:r>
              <a:rPr lang="az-Latn-AZ" dirty="0" smtClean="0"/>
              <a:t>y</a:t>
            </a:r>
            <a:r>
              <a:rPr lang="en-US" dirty="0" smtClean="0"/>
              <a:t>u</a:t>
            </a:r>
            <a:r>
              <a:rPr lang="az-Latn-AZ" dirty="0" smtClean="0"/>
              <a:t> bəndinə keçib</a:t>
            </a:r>
            <a:r>
              <a:rPr lang="en-US" dirty="0" smtClean="0"/>
              <a:t>, </a:t>
            </a:r>
            <a:r>
              <a:rPr lang="az-Latn-AZ" b="1" dirty="0" smtClean="0"/>
              <a:t>Fərdi Animasiya </a:t>
            </a:r>
            <a:r>
              <a:rPr lang="az-Latn-AZ" dirty="0" smtClean="0"/>
              <a:t>düyməsini </a:t>
            </a:r>
            <a:r>
              <a:rPr lang="az-Latn-AZ" dirty="0" err="1" smtClean="0"/>
              <a:t>klikləyərək</a:t>
            </a:r>
            <a:r>
              <a:rPr lang="az-Latn-AZ" dirty="0" smtClean="0"/>
              <a:t> ekrana çıxan seçimlərlə işləmək lazımdır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az-Latn-AZ" b="1" dirty="0" smtClean="0"/>
              <a:t>Bu təqdimatda </a:t>
            </a:r>
            <a:r>
              <a:rPr lang="en-US" b="1" dirty="0" smtClean="0"/>
              <a:t>Macromedia Flash</a:t>
            </a:r>
            <a:r>
              <a:rPr lang="az-Latn-AZ" b="1" dirty="0" smtClean="0"/>
              <a:t> animasiyası varmı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az-Latn-AZ" b="1" dirty="0" smtClean="0"/>
              <a:t> </a:t>
            </a:r>
            <a:r>
              <a:rPr lang="az-Latn-AZ" dirty="0" err="1" smtClean="0"/>
              <a:t>Flaşh</a:t>
            </a:r>
            <a:r>
              <a:rPr lang="az-Latn-AZ" dirty="0" smtClean="0"/>
              <a:t> faylını ifa etmək üçün kompüterinizdə </a:t>
            </a:r>
            <a:r>
              <a:rPr lang="en-US" dirty="0" smtClean="0"/>
              <a:t>Shockwave Flash Object </a:t>
            </a:r>
            <a:r>
              <a:rPr lang="az-Latn-AZ" dirty="0" smtClean="0"/>
              <a:t> adlanan </a:t>
            </a:r>
            <a:r>
              <a:rPr lang="en-US" dirty="0" smtClean="0"/>
              <a:t>Microsoft ActiveX</a:t>
            </a:r>
            <a:r>
              <a:rPr lang="en-US" sz="800" baseline="30000" dirty="0" smtClean="0">
                <a:cs typeface="Arial" charset="0"/>
              </a:rPr>
              <a:t>®</a:t>
            </a:r>
            <a:r>
              <a:rPr lang="az-Latn-AZ" sz="800" baseline="30000" dirty="0" smtClean="0">
                <a:cs typeface="Arial" charset="0"/>
              </a:rPr>
              <a:t> </a:t>
            </a:r>
            <a:r>
              <a:rPr lang="az-Latn-AZ" dirty="0" smtClean="0"/>
              <a:t> idarə elementinə qeydiyyatdan keçməlisiniz.  Bunun üçün </a:t>
            </a:r>
            <a:r>
              <a:rPr lang="en-US" dirty="0" smtClean="0"/>
              <a:t>Macromedia</a:t>
            </a:r>
            <a:r>
              <a:rPr lang="az-Latn-AZ" dirty="0" smtClean="0"/>
              <a:t> </a:t>
            </a:r>
            <a:r>
              <a:rPr lang="az-Latn-AZ" dirty="0" err="1" smtClean="0"/>
              <a:t>veb</a:t>
            </a:r>
            <a:r>
              <a:rPr lang="az-Latn-AZ" dirty="0" smtClean="0"/>
              <a:t>-saytından </a:t>
            </a:r>
            <a:r>
              <a:rPr lang="en-US" dirty="0" smtClean="0"/>
              <a:t>Macromedia Flash Player</a:t>
            </a:r>
            <a:r>
              <a:rPr lang="az-Latn-AZ" dirty="0" smtClean="0"/>
              <a:t>-</a:t>
            </a:r>
            <a:r>
              <a:rPr lang="az-Latn-AZ" dirty="0" err="1" smtClean="0"/>
              <a:t>in</a:t>
            </a:r>
            <a:r>
              <a:rPr lang="az-Latn-AZ" dirty="0" smtClean="0"/>
              <a:t> son versiyasını yükləyin.</a:t>
            </a:r>
            <a:endParaRPr lang="en-US" dirty="0"/>
          </a:p>
          <a:p>
            <a:r>
              <a:rPr lang="az-Latn-AZ" b="1" dirty="0" smtClean="0"/>
              <a:t>Slayd </a:t>
            </a:r>
            <a:r>
              <a:rPr lang="az-Latn-AZ" b="1" dirty="0" err="1" smtClean="0"/>
              <a:t>əvəzlənmələri</a:t>
            </a:r>
            <a:r>
              <a:rPr lang="en-US" dirty="0" smtClean="0"/>
              <a:t>: </a:t>
            </a:r>
            <a:r>
              <a:rPr lang="az-Latn-AZ" b="1" dirty="0" smtClean="0"/>
              <a:t>Tədricən </a:t>
            </a:r>
            <a:r>
              <a:rPr lang="az-Latn-AZ" dirty="0" smtClean="0"/>
              <a:t>Ə</a:t>
            </a:r>
            <a:r>
              <a:rPr lang="az-Latn-AZ" b="1" dirty="0" smtClean="0"/>
              <a:t>vəzlənmə</a:t>
            </a:r>
            <a:r>
              <a:rPr lang="en-US" dirty="0" smtClean="0"/>
              <a:t> </a:t>
            </a:r>
            <a:r>
              <a:rPr lang="az-Latn-AZ" dirty="0" smtClean="0"/>
              <a:t>bütün nümayişə tətbiq olunur</a:t>
            </a:r>
            <a:r>
              <a:rPr lang="en-US" dirty="0" smtClean="0"/>
              <a:t>. </a:t>
            </a:r>
            <a:r>
              <a:rPr lang="az-Latn-AZ" dirty="0" smtClean="0"/>
              <a:t>Əgər siz başqa birisini </a:t>
            </a:r>
            <a:r>
              <a:rPr lang="az-Latn-AZ" dirty="0" err="1" smtClean="0"/>
              <a:t>istəyirsinizsə</a:t>
            </a:r>
            <a:r>
              <a:rPr lang="en-US" dirty="0" smtClean="0"/>
              <a:t>, </a:t>
            </a:r>
            <a:r>
              <a:rPr lang="en-US" b="1" dirty="0" err="1" smtClean="0"/>
              <a:t>Sl</a:t>
            </a:r>
            <a:r>
              <a:rPr lang="az-Latn-AZ" b="1" dirty="0" err="1" smtClean="0"/>
              <a:t>ayd</a:t>
            </a:r>
            <a:r>
              <a:rPr lang="az-Latn-AZ" b="1" dirty="0" smtClean="0"/>
              <a:t> Nümayişi</a:t>
            </a:r>
            <a:r>
              <a:rPr lang="en-US" dirty="0" smtClean="0"/>
              <a:t> men</a:t>
            </a:r>
            <a:r>
              <a:rPr lang="az-Latn-AZ" dirty="0" smtClean="0"/>
              <a:t>y</a:t>
            </a:r>
            <a:r>
              <a:rPr lang="en-US" dirty="0" smtClean="0"/>
              <a:t>u</a:t>
            </a:r>
            <a:r>
              <a:rPr lang="az-Latn-AZ" dirty="0" err="1" smtClean="0"/>
              <a:t>suna</a:t>
            </a:r>
            <a:r>
              <a:rPr lang="az-Latn-AZ" dirty="0" smtClean="0"/>
              <a:t> keçib</a:t>
            </a:r>
            <a:r>
              <a:rPr lang="en-US" dirty="0" smtClean="0"/>
              <a:t> </a:t>
            </a:r>
            <a:r>
              <a:rPr lang="az-Latn-AZ" b="1" dirty="0" smtClean="0"/>
              <a:t>Slayd </a:t>
            </a:r>
            <a:r>
              <a:rPr lang="az-Latn-AZ" b="1" dirty="0" err="1" smtClean="0"/>
              <a:t>əvəzlənmələri</a:t>
            </a:r>
            <a:r>
              <a:rPr lang="az-Latn-AZ" b="1" dirty="0" smtClean="0"/>
              <a:t> </a:t>
            </a:r>
            <a:r>
              <a:rPr lang="az-Latn-AZ" dirty="0" smtClean="0"/>
              <a:t>düyməsini </a:t>
            </a:r>
            <a:r>
              <a:rPr lang="az-Latn-AZ" dirty="0" err="1" smtClean="0"/>
              <a:t>klikləyərək</a:t>
            </a:r>
            <a:r>
              <a:rPr lang="az-Latn-AZ" dirty="0" smtClean="0"/>
              <a:t> ekrana çıxan seçimlərlə </a:t>
            </a:r>
            <a:r>
              <a:rPr lang="az-Latn-AZ" dirty="0" err="1" smtClean="0"/>
              <a:t>işləyirsiniz</a:t>
            </a:r>
            <a:r>
              <a:rPr lang="en-US" dirty="0" smtClean="0"/>
              <a:t>. </a:t>
            </a:r>
          </a:p>
          <a:p>
            <a:r>
              <a:rPr lang="az-Latn-AZ" b="1" dirty="0" err="1" smtClean="0"/>
              <a:t>Onlayn</a:t>
            </a:r>
            <a:r>
              <a:rPr lang="az-Latn-AZ" b="1" dirty="0" smtClean="0"/>
              <a:t> kursuna </a:t>
            </a:r>
            <a:r>
              <a:rPr lang="az-Latn-AZ" b="1" dirty="0" err="1" smtClean="0"/>
              <a:t>hiperəlaqələr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az-Latn-AZ" dirty="0" smtClean="0"/>
              <a:t>Şablonda bu təlim kursunun </a:t>
            </a:r>
            <a:r>
              <a:rPr lang="az-Latn-AZ" dirty="0" err="1" smtClean="0"/>
              <a:t>onlayn</a:t>
            </a:r>
            <a:r>
              <a:rPr lang="az-Latn-AZ" dirty="0" smtClean="0"/>
              <a:t>  versiyasına əlaqələr vardır. Əlaqələr sizi hər bir dərs üçün aktiv təcrübə sessiyasına və bu kurs üçün nəşr edilmiş Cəld İstinad Kartına götürür.</a:t>
            </a:r>
            <a:r>
              <a:rPr lang="en-US" dirty="0" smtClean="0"/>
              <a:t> </a:t>
            </a:r>
            <a:r>
              <a:rPr lang="az-Latn-AZ" b="1" dirty="0" smtClean="0"/>
              <a:t>Lütfən, diqqət edin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az-Latn-AZ" dirty="0" smtClean="0"/>
              <a:t>Aktiv təcrübə sessiyalarına baxmaq üçün </a:t>
            </a:r>
            <a:r>
              <a:rPr lang="en-US" dirty="0" smtClean="0"/>
              <a:t>Word </a:t>
            </a:r>
            <a:r>
              <a:rPr lang="en-US" dirty="0"/>
              <a:t>2007 </a:t>
            </a:r>
            <a:r>
              <a:rPr lang="az-Latn-AZ" dirty="0" smtClean="0"/>
              <a:t>proqramını </a:t>
            </a:r>
            <a:r>
              <a:rPr lang="az-Latn-AZ" dirty="0" err="1" smtClean="0"/>
              <a:t>quraşdırmalısınız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Word 2007</a:t>
            </a:r>
            <a:r>
              <a:rPr lang="az-Latn-AZ" dirty="0" smtClean="0"/>
              <a:t> proqramınız yoxdursa, təcrübə  üçün göstərişlərə müraciət edə </a:t>
            </a:r>
            <a:r>
              <a:rPr lang="az-Latn-AZ" dirty="0" err="1" smtClean="0"/>
              <a:t>bilməzsiniz</a:t>
            </a:r>
            <a:r>
              <a:rPr lang="en-US" dirty="0" smtClean="0"/>
              <a:t>. </a:t>
            </a:r>
            <a:endParaRPr lang="en-US" dirty="0"/>
          </a:p>
          <a:p>
            <a:r>
              <a:rPr lang="az-Latn-AZ" b="1" dirty="0" smtClean="0"/>
              <a:t>Yuxarı və Aşağı sərlövhələr</a:t>
            </a:r>
            <a:r>
              <a:rPr lang="en-US" dirty="0" smtClean="0"/>
              <a:t>: </a:t>
            </a:r>
            <a:r>
              <a:rPr lang="az-Latn-AZ" dirty="0" smtClean="0"/>
              <a:t>Şablona kursun titul vərəqində olan aşağı sərlövhə daxildir</a:t>
            </a:r>
            <a:r>
              <a:rPr lang="en-US" dirty="0" smtClean="0"/>
              <a:t>. </a:t>
            </a:r>
            <a:r>
              <a:rPr lang="az-Latn-AZ" dirty="0" smtClean="0"/>
              <a:t>Aşağı sərlövhələri dəyişmək və silmək üçün </a:t>
            </a:r>
            <a:r>
              <a:rPr lang="az-Latn-AZ" b="1" dirty="0" smtClean="0"/>
              <a:t>Yuxarı və Aşağı Sərlövhə </a:t>
            </a:r>
            <a:r>
              <a:rPr lang="az-Latn-AZ" dirty="0" smtClean="0"/>
              <a:t>dialoq pəncərəsindən</a:t>
            </a:r>
            <a:r>
              <a:rPr lang="en-US" dirty="0" smtClean="0"/>
              <a:t> (</a:t>
            </a:r>
            <a:r>
              <a:rPr lang="az-Latn-AZ" b="1" dirty="0" smtClean="0"/>
              <a:t>Görünüş</a:t>
            </a:r>
            <a:r>
              <a:rPr lang="en-US" dirty="0" smtClean="0"/>
              <a:t> men</a:t>
            </a:r>
            <a:r>
              <a:rPr lang="az-Latn-AZ" dirty="0" smtClean="0"/>
              <a:t>y</a:t>
            </a:r>
            <a:r>
              <a:rPr lang="en-US" dirty="0" smtClean="0"/>
              <a:t>u</a:t>
            </a:r>
            <a:r>
              <a:rPr lang="az-Latn-AZ" dirty="0" err="1" smtClean="0"/>
              <a:t>sundan</a:t>
            </a:r>
            <a:r>
              <a:rPr lang="az-Latn-AZ" dirty="0" smtClean="0"/>
              <a:t> açılır</a:t>
            </a:r>
            <a:r>
              <a:rPr lang="en-US" dirty="0" smtClean="0"/>
              <a:t>)</a:t>
            </a:r>
            <a:r>
              <a:rPr lang="az-Latn-AZ" dirty="0" smtClean="0"/>
              <a:t> istifadə edin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3D2AA-DA22-4379-B621-D20B91C868C9}" type="slidenum">
              <a:rPr lang="en-US"/>
              <a:pPr/>
              <a:t>7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115C4-196D-43F1-A8EC-163D5E969A1F}" type="slidenum">
              <a:rPr lang="en-US"/>
              <a:pPr/>
              <a:t>8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</a:t>
            </a:r>
            <a:r>
              <a:rPr lang="az-Latn-AZ" dirty="0" smtClean="0"/>
              <a:t>-vərəqə üzərindəki hər şey istifadəçinin fəaliyyətlərinə uyğun olaraq seçilmişdir. Məsələn, </a:t>
            </a:r>
            <a:r>
              <a:rPr lang="az-Latn-AZ" b="1" dirty="0" smtClean="0"/>
              <a:t>Ev</a:t>
            </a:r>
            <a:r>
              <a:rPr lang="en-US" dirty="0" smtClean="0"/>
              <a:t> </a:t>
            </a:r>
            <a:r>
              <a:rPr lang="az-Latn-AZ" dirty="0" smtClean="0"/>
              <a:t>tab-vərəqəsində ən çox istifadə etdiyiniz şeylər, məsələn,</a:t>
            </a:r>
            <a:r>
              <a:rPr lang="az-Latn-AZ" b="1" dirty="0" smtClean="0"/>
              <a:t> Şrift </a:t>
            </a:r>
            <a:r>
              <a:rPr lang="az-Latn-AZ" dirty="0" smtClean="0"/>
              <a:t>qrupunda mətnin şriftini dəyişdirmək üçün </a:t>
            </a:r>
            <a:r>
              <a:rPr lang="az-Latn-AZ" b="1" dirty="0" smtClean="0"/>
              <a:t>Şrift, Şrift Ölçüsü, Qalın, Kursiv</a:t>
            </a:r>
            <a:r>
              <a:rPr lang="az-Latn-AZ" dirty="0" smtClean="0"/>
              <a:t> və s. əmrlər vardır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F1470-4331-4952-92F2-38F5AF7B78C6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Əvvəlki versiyalardan danışdıqda, </a:t>
            </a:r>
            <a:r>
              <a:rPr lang="az-Latn-AZ" dirty="0" err="1" smtClean="0"/>
              <a:t>fikirləşsəniz</a:t>
            </a:r>
            <a:r>
              <a:rPr lang="az-Latn-AZ" dirty="0" smtClean="0"/>
              <a:t> ki, </a:t>
            </a:r>
            <a:r>
              <a:rPr lang="en-US" dirty="0" smtClean="0"/>
              <a:t>Word</a:t>
            </a:r>
            <a:r>
              <a:rPr lang="az-Latn-AZ" dirty="0" smtClean="0"/>
              <a:t> proqramının əvvəlki versiyasını olduğu kimi görəcəksiniz, bu heç də belə deyil.</a:t>
            </a:r>
            <a:r>
              <a:rPr lang="az-Latn-AZ" baseline="0" dirty="0" smtClean="0"/>
              <a:t> Amma siz Lent ilə bir qədər tanış olsanız, elementlərin harada olduğuna alışar və yeni tərtibatın işinizi nə qədər rahatlaşdırdığını bəyənəcəksiniz.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0CE364C9-48A1-4996-A614-AA404B26BF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69050-0695-451E-9B81-EEB35FC24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D6DA8-255C-48A1-887C-F20DCBD61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7BBBEE-0D6D-4532-A7B8-810E927774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5AC407-641B-4C29-8AE8-17BBA345ED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0CE364C9-48A1-4996-A614-AA404B26B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DB9A4-0DA3-4D37-8103-205D2B946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71978-9672-4C57-A377-4C7128523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2B418-663D-4270-BD6B-01B401079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FB8A6-0E24-42B5-AE46-FFA16A196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8E864-66D7-4E1D-8622-1F8746EC9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DB9A4-0DA3-4D37-8103-205D2B946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66F73-E1C0-417E-BB80-19C695C3F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35A53-59D8-4AE5-8615-30D1DFD84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9EA91-99BE-40A1-898F-E7E888416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69050-0695-451E-9B81-EEB35FC2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D6DA8-255C-48A1-887C-F20DCBD61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7BBBEE-0D6D-4532-A7B8-810E92777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5AC407-641B-4C29-8AE8-17BBA345E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71978-9672-4C57-A377-4C71285234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2B418-663D-4270-BD6B-01B401079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FB8A6-0E24-42B5-AE46-FFA16A196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8E864-66D7-4E1D-8622-1F8746EC97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66F73-E1C0-417E-BB80-19C695C3F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35A53-59D8-4AE5-8615-30D1DFD84A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9EA91-99BE-40A1-898F-E7E888416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200775"/>
            <a:ext cx="370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</a:defRPr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fld id="{643F23A2-6A46-4C82-AA2A-3ECC2AE1678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>
    <p:wipe dir="d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200775"/>
            <a:ext cx="370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</a:defRPr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fld id="{643F23A2-6A46-4C82-AA2A-3ECC2AE16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wipe dir="d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2838" y="2219325"/>
            <a:ext cx="6919912" cy="1470025"/>
          </a:xfrm>
        </p:spPr>
        <p:txBody>
          <a:bodyPr/>
          <a:lstStyle/>
          <a:p>
            <a:r>
              <a:rPr lang="en-US" dirty="0"/>
              <a:t>Microsoft</a:t>
            </a:r>
            <a:r>
              <a:rPr lang="en-US" sz="2800" baseline="70000" dirty="0">
                <a:cs typeface="Tahoma" pitchFamily="34" charset="0"/>
              </a:rPr>
              <a:t>®</a:t>
            </a:r>
            <a:r>
              <a:rPr lang="en-US" dirty="0"/>
              <a:t> Office </a:t>
            </a:r>
            <a:br>
              <a:rPr lang="en-US" dirty="0"/>
            </a:br>
            <a:r>
              <a:rPr lang="en-US" dirty="0"/>
              <a:t>Word </a:t>
            </a:r>
            <a:r>
              <a:rPr lang="en-US" dirty="0">
                <a:cs typeface="Tahoma" pitchFamily="34" charset="0"/>
              </a:rPr>
              <a:t>2007 </a:t>
            </a:r>
            <a:r>
              <a:rPr lang="az-Latn-AZ" dirty="0" smtClean="0">
                <a:cs typeface="Tahoma" pitchFamily="34" charset="0"/>
              </a:rPr>
              <a:t>Təlim Kursu</a:t>
            </a:r>
            <a:endParaRPr lang="en-US" dirty="0">
              <a:cs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1013"/>
            <a:ext cx="6400800" cy="1030287"/>
          </a:xfrm>
        </p:spPr>
        <p:txBody>
          <a:bodyPr/>
          <a:lstStyle/>
          <a:p>
            <a:r>
              <a:rPr lang="en-US" b="1" dirty="0" smtClean="0"/>
              <a:t>Son </a:t>
            </a:r>
            <a:r>
              <a:rPr lang="en-US" b="1" dirty="0" err="1" smtClean="0"/>
              <a:t>yenilikl</a:t>
            </a:r>
            <a:r>
              <a:rPr lang="az-Latn-AZ" b="1" dirty="0" smtClean="0"/>
              <a:t>ə</a:t>
            </a:r>
            <a:r>
              <a:rPr lang="en-US" b="1" dirty="0" err="1" smtClean="0"/>
              <a:t>ri</a:t>
            </a:r>
            <a:r>
              <a:rPr lang="az-Latn-AZ" b="1" dirty="0" smtClean="0"/>
              <a:t> </a:t>
            </a:r>
            <a:r>
              <a:rPr lang="az-Latn-AZ" b="1" smtClean="0"/>
              <a:t>əldə et</a:t>
            </a:r>
            <a:endParaRPr lang="az-Latn-AZ" b="1" dirty="0" smtClean="0"/>
          </a:p>
          <a:p>
            <a:endParaRPr lang="en-US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 advAuto="1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39" y="953993"/>
            <a:ext cx="5697536" cy="28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Əlavə tab-vərəqələrin görünməsi</a:t>
            </a:r>
            <a:endParaRPr lang="en-US" dirty="0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Bəzi tab-vərəqələr yalnız lazım olduqda peyda olur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6" name="Rectangle 10"/>
          <p:cNvSpPr>
            <a:spLocks noChangeArrowheads="1"/>
          </p:cNvSpPr>
          <p:nvPr/>
        </p:nvSpPr>
        <p:spPr bwMode="auto">
          <a:xfrm>
            <a:off x="268288" y="3994150"/>
            <a:ext cx="5926137" cy="153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Deyək ki, siz şəkil əlavə edib, üzərində işləmək, məsələn, onu kəsmək və ya mətnlə əhatələnməsini dəyişdirmək istəyirsiniz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Həmin əmrləri haradan tapmaq olar</a:t>
            </a:r>
            <a:r>
              <a:rPr lang="en-US" dirty="0" smtClean="0">
                <a:solidFill>
                  <a:srgbClr val="FFCC00"/>
                </a:solidFill>
              </a:rPr>
              <a:t>? 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03750" y="98107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Şəkil Alətləri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12287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86149" y="2114550"/>
            <a:ext cx="86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Şəkil Üslubları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4850" y="147637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Şəkil Forması</a:t>
            </a:r>
            <a:endParaRPr lang="en-US" sz="900" dirty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14850" y="1695450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Şəklin Sərhədi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4850" y="189547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Şəkil Effektləri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78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8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utoUpdateAnimBg="0"/>
      <p:bldP spid="17818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Əlavə tab-vərəqələrin görünməsi</a:t>
            </a:r>
            <a:endParaRPr lang="en-US" dirty="0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Bəzi tab-vərəqələr yalnız lazım olduqda peyda olur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graphicFrame>
        <p:nvGraphicFramePr>
          <p:cNvPr id="180228" name="Object 4"/>
          <p:cNvGraphicFramePr>
            <a:graphicFrameLocks noChangeAspect="1"/>
          </p:cNvGraphicFramePr>
          <p:nvPr/>
        </p:nvGraphicFramePr>
        <p:xfrm>
          <a:off x="339725" y="4497388"/>
          <a:ext cx="269875" cy="303212"/>
        </p:xfrm>
        <a:graphic>
          <a:graphicData uri="http://schemas.openxmlformats.org/presentationml/2006/ole">
            <p:oleObj spid="_x0000_s180228" name="Visio" r:id="rId4" imgW="270231" imgH="303063" progId="">
              <p:embed/>
            </p:oleObj>
          </a:graphicData>
        </a:graphic>
      </p:graphicFrame>
      <p:graphicFrame>
        <p:nvGraphicFramePr>
          <p:cNvPr id="180229" name="Object 5"/>
          <p:cNvGraphicFramePr>
            <a:graphicFrameLocks noChangeAspect="1"/>
          </p:cNvGraphicFramePr>
          <p:nvPr/>
        </p:nvGraphicFramePr>
        <p:xfrm>
          <a:off x="339725" y="4943475"/>
          <a:ext cx="269875" cy="303213"/>
        </p:xfrm>
        <a:graphic>
          <a:graphicData uri="http://schemas.openxmlformats.org/presentationml/2006/ole">
            <p:oleObj spid="_x0000_s180229" name="Visio" r:id="rId5" imgW="270231" imgH="303063" progId="">
              <p:embed/>
            </p:oleObj>
          </a:graphicData>
        </a:graphic>
      </p:graphicFrame>
      <p:graphicFrame>
        <p:nvGraphicFramePr>
          <p:cNvPr id="180230" name="Object 6"/>
          <p:cNvGraphicFramePr>
            <a:graphicFrameLocks noChangeAspect="1"/>
          </p:cNvGraphicFramePr>
          <p:nvPr/>
        </p:nvGraphicFramePr>
        <p:xfrm>
          <a:off x="339725" y="5405438"/>
          <a:ext cx="269875" cy="303212"/>
        </p:xfrm>
        <a:graphic>
          <a:graphicData uri="http://schemas.openxmlformats.org/presentationml/2006/ole">
            <p:oleObj spid="_x0000_s180230" name="Visio" r:id="rId6" imgW="270231" imgH="303063" progId="">
              <p:embed/>
            </p:oleObj>
          </a:graphicData>
        </a:graphic>
      </p:graphicFrame>
      <p:sp>
        <p:nvSpPr>
          <p:cNvPr id="18023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676275" y="4464050"/>
            <a:ext cx="7343463" cy="15604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Şəkli seçin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Şəkil Alətləri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peyda olacaq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az-Latn-AZ" b="1" dirty="0" smtClean="0">
                <a:solidFill>
                  <a:srgbClr val="FFCC00"/>
                </a:solidFill>
              </a:rPr>
              <a:t>Format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tab-vərəqini klikləyin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Şəkillərlə işləmək üçün əlavə qruplar və əmrlər, məsələn, </a:t>
            </a:r>
            <a:r>
              <a:rPr lang="az-Latn-AZ" b="1" dirty="0" smtClean="0">
                <a:solidFill>
                  <a:srgbClr val="FFCC00"/>
                </a:solidFill>
              </a:rPr>
              <a:t>Şəkil Üslubları</a:t>
            </a:r>
            <a:r>
              <a:rPr lang="az-Latn-AZ" dirty="0" smtClean="0">
                <a:solidFill>
                  <a:srgbClr val="FFCC00"/>
                </a:solidFill>
              </a:rPr>
              <a:t> peyda olacaq.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268288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Onları axtarmaq lazım deyil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az-Latn-AZ" dirty="0" smtClean="0">
                <a:solidFill>
                  <a:srgbClr val="FFCC00"/>
                </a:solidFill>
              </a:rPr>
              <a:t>Sadəcə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375" y="12287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Home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839" y="953993"/>
            <a:ext cx="5697536" cy="28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4603750" y="98107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Şəkil Alətləri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12287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86149" y="2114550"/>
            <a:ext cx="86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Şəkil Üslubları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14850" y="147637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Şəkil Forması</a:t>
            </a:r>
            <a:endParaRPr lang="en-US" sz="900" dirty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14850" y="1695450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Şəklin Sərhədi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14850" y="189547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Şəkil Effektləri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0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0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0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2" grpId="0" build="p" autoUpdateAnimBg="0"/>
      <p:bldP spid="180233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4" y="959269"/>
            <a:ext cx="5564186" cy="282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Mini alət paneli</a:t>
            </a:r>
            <a:endParaRPr lang="en-US" dirty="0"/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Bəzi formatlaşdırma əmrləri çox yararlı olduğuna görə hər zaman onlardan istifadənin mümkün olmasını istəyirsiniz.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282" name="Rectangle 10"/>
          <p:cNvSpPr>
            <a:spLocks noChangeArrowheads="1"/>
          </p:cNvSpPr>
          <p:nvPr/>
        </p:nvSpPr>
        <p:spPr bwMode="auto">
          <a:xfrm>
            <a:off x="268288" y="3994150"/>
            <a:ext cx="661219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Fərz edək ki, mətni cəld formatlaşdırmaq istəyirsiniz, amma siz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b="1" dirty="0" smtClean="0">
                <a:solidFill>
                  <a:srgbClr val="FFCC00"/>
                </a:solidFill>
              </a:rPr>
              <a:t>Səhifə Düzəni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tab-vərəqəsində işləyirsiniz.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Siz formatlaşdırma seçimlərini görmək üçün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b="1" dirty="0" smtClean="0">
                <a:solidFill>
                  <a:srgbClr val="FFCC00"/>
                </a:solidFill>
              </a:rPr>
              <a:t>Ev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tab-vərəqəsini klikləməli olardınız, amma daha sürətli çıxış yolu vardır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7412" y="1285875"/>
            <a:ext cx="790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Səhifə Düzəni</a:t>
            </a: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59541" y="3342376"/>
            <a:ext cx="474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A23B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2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2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utoUpdateAnimBg="0"/>
      <p:bldP spid="18228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Mini alət paneli</a:t>
            </a:r>
            <a:endParaRPr lang="en-US" dirty="0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Bəzi formatlaşdırma əmrləri çox yararlı olduğuna görə hər zaman onlardan istifadənin mümkün olmasını istəyirsiniz.</a:t>
            </a:r>
            <a:endParaRPr lang="en-US" sz="2000" dirty="0" smtClean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339725" y="4102100"/>
          <a:ext cx="269875" cy="303213"/>
        </p:xfrm>
        <a:graphic>
          <a:graphicData uri="http://schemas.openxmlformats.org/presentationml/2006/ole">
            <p:oleObj spid="_x0000_s184324" name="Visio" r:id="rId4" imgW="270231" imgH="303063" progId="">
              <p:embed/>
            </p:oleObj>
          </a:graphicData>
        </a:graphic>
      </p:graphicFrame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339725" y="4818063"/>
          <a:ext cx="269875" cy="303212"/>
        </p:xfrm>
        <a:graphic>
          <a:graphicData uri="http://schemas.openxmlformats.org/presentationml/2006/ole">
            <p:oleObj spid="_x0000_s184325" name="Visio" r:id="rId5" imgW="270231" imgH="303063" progId="">
              <p:embed/>
            </p:oleObj>
          </a:graphicData>
        </a:graphic>
      </p:graphicFrame>
      <p:sp>
        <p:nvSpPr>
          <p:cNvPr id="18432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28" name="Rectangle 8"/>
          <p:cNvSpPr>
            <a:spLocks noChangeArrowheads="1"/>
          </p:cNvSpPr>
          <p:nvPr/>
        </p:nvSpPr>
        <p:spPr bwMode="auto">
          <a:xfrm>
            <a:off x="676275" y="4068763"/>
            <a:ext cx="59404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Siçanı sürükləməklə mətni seçin və sonra göstəricini seçim üzərinə gətirin.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4331" name="Rectangle 11"/>
          <p:cNvSpPr>
            <a:spLocks noChangeArrowheads="1"/>
          </p:cNvSpPr>
          <p:nvPr/>
        </p:nvSpPr>
        <p:spPr bwMode="auto">
          <a:xfrm>
            <a:off x="684213" y="4778375"/>
            <a:ext cx="59404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Mini Alət paneli solğun formada peyda olacaq. Göstəricini Mini Alət panelinə tuşlasanız, o daha bütöv görünəcək və siz onun üzərində formatlaşdırma seçimini klikləyə bilərsiniz.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314" y="959269"/>
            <a:ext cx="5564186" cy="282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2102403" y="1184223"/>
            <a:ext cx="790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Səhifə düzəni</a:t>
            </a: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59541" y="3342376"/>
            <a:ext cx="474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A23B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4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8" grpId="0" build="p" autoUpdateAnimBg="0"/>
      <p:bldP spid="18433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3" y="930944"/>
            <a:ext cx="5507038" cy="2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73025"/>
            <a:ext cx="8229600" cy="609600"/>
          </a:xfrm>
        </p:spPr>
        <p:txBody>
          <a:bodyPr/>
          <a:lstStyle/>
          <a:p>
            <a:r>
              <a:rPr lang="az-Latn-AZ" dirty="0" smtClean="0"/>
              <a:t>Cəld Müraciət Alət Paneli</a:t>
            </a:r>
            <a:endParaRPr lang="en-US" dirty="0"/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Cəld Müraciət Alət Paneli Lentin yuxarı sol küncündəki kiçik sahədir.</a:t>
            </a:r>
            <a:endParaRPr lang="en-US" sz="2000" dirty="0"/>
          </a:p>
        </p:txBody>
      </p:sp>
      <p:sp>
        <p:nvSpPr>
          <p:cNvPr id="192516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271463" y="3994150"/>
            <a:ext cx="58642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Şəkildə hansı tab-vərəqədə olmağınızdan asılı olmayaraq digər əmrləri Cəld Müraciət Alət Panelinə əlavə edə biləcəyiniz göstərilmişdir.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Siz düymələri Cəld Müraciət Alət Panelindən silə də bilərsiniz.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6107113" y="2333625"/>
            <a:ext cx="274478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Burada hər gün dəfələrlə icra etdiyiniz </a:t>
            </a:r>
            <a:r>
              <a:rPr lang="az-Latn-AZ" sz="2000" b="1" dirty="0" smtClean="0"/>
              <a:t>Saxla</a:t>
            </a:r>
            <a:r>
              <a:rPr lang="en-US" sz="2000" dirty="0" smtClean="0"/>
              <a:t>, </a:t>
            </a:r>
            <a:r>
              <a:rPr lang="az-Latn-AZ" sz="2000" b="1" dirty="0" smtClean="0"/>
              <a:t>Qaytar,</a:t>
            </a:r>
            <a:r>
              <a:rPr lang="en-US" sz="2000" dirty="0" smtClean="0"/>
              <a:t> </a:t>
            </a:r>
            <a:r>
              <a:rPr lang="az-Latn-AZ" sz="2000" b="1" dirty="0" smtClean="0"/>
              <a:t>Təkrar et </a:t>
            </a:r>
            <a:r>
              <a:rPr lang="az-Latn-AZ" sz="2000" dirty="0" smtClean="0"/>
              <a:t>kimi əmrlər vardır.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55113" y="1290006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34140" y="2077012"/>
            <a:ext cx="24405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Cəld Müraciət Panelinə əlavə et</a:t>
            </a:r>
            <a:endParaRPr lang="en-IE" sz="800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5139" y="2302066"/>
            <a:ext cx="24405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Cəld Müraciət Alət Panelini Fərdiləşdir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35139" y="2499468"/>
            <a:ext cx="25699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Cəld Müraciət Alət Panelini Lentdən Aşağıda Göstər</a:t>
            </a:r>
            <a:endParaRPr lang="en-IE" sz="800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52391" y="2732381"/>
            <a:ext cx="24405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Lenti Minimallaşdır</a:t>
            </a:r>
            <a:endParaRPr lang="en-IE" sz="800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695325" y="914400"/>
            <a:ext cx="1209675" cy="3381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9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9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/>
      <p:bldP spid="192518" grpId="0" build="p" autoUpdateAnimBg="0"/>
      <p:bldP spid="192521" grpId="0" build="p" autoUpdateAnimBg="0"/>
      <p:bldP spid="1925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az-Latn-AZ" dirty="0" smtClean="0"/>
              <a:t>Praktiki tapşırıqlar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828675"/>
            <a:ext cx="8905875" cy="3282950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Lentdən istifadə edin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Əlavə tab-vərəqləri görüntüyə gətirin, şəkil əlavə edin və Şəkil Alətləri ilə işləyin</a:t>
            </a:r>
            <a:r>
              <a:rPr lang="en-US" dirty="0" smtClean="0"/>
              <a:t>. 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Mini Alət paneli ilə işləyin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Cəld Müraciət Alət Panelindən istifadə edin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Qrupları və əmrləri gizlədin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/>
              <a:t>Test 1,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Əgər </a:t>
            </a:r>
            <a:r>
              <a:rPr lang="en-US" b="1" dirty="0" smtClean="0"/>
              <a:t>Word 2007 </a:t>
            </a:r>
            <a:r>
              <a:rPr lang="az-Latn-AZ" b="1" dirty="0" smtClean="0"/>
              <a:t>proqramında      düyməsini klikləsəniz, nə olacaq</a:t>
            </a:r>
            <a:r>
              <a:rPr lang="en-US" b="1" dirty="0" smtClean="0"/>
              <a:t>? (</a:t>
            </a:r>
            <a:r>
              <a:rPr lang="az-Latn-AZ" b="1" dirty="0" smtClean="0"/>
              <a:t>Cavablardan birini seçin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57175" y="2344738"/>
            <a:ext cx="76247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Müvəqqəti olaraq Lent gizlədilir və sənədin göstərilməsi üçün sahə daha çox olur.</a:t>
            </a:r>
            <a:r>
              <a:rPr lang="en-US" sz="2000" dirty="0" smtClean="0"/>
              <a:t>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Mətnə daha böyük şrift ölçüsü tətbiq edilir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Əlavə seçimləri görə bilirsiniz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Əmri Cəld Müraciət Alət Panelinə əlavə edirsiniz.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2229" name="Picture 5" descr="Dialog Box Launch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7573" y="965018"/>
            <a:ext cx="238125" cy="2206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0"/>
      <p:bldP spid="5222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/>
              <a:t>Test 1,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1: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7175" y="844550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dirty="0" smtClean="0"/>
              <a:t>Əlavə seçimləri görürsünüz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57175" y="202882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Çox zaman </a:t>
            </a:r>
            <a:r>
              <a:rPr lang="en-US" sz="2000" dirty="0" smtClean="0"/>
              <a:t>Word</a:t>
            </a:r>
            <a:r>
              <a:rPr lang="az-Latn-AZ" sz="2000" dirty="0" smtClean="0"/>
              <a:t>-ün</a:t>
            </a:r>
            <a:r>
              <a:rPr lang="en-US" sz="2000" dirty="0" smtClean="0"/>
              <a:t> </a:t>
            </a:r>
            <a:r>
              <a:rPr lang="az-Latn-AZ" sz="2000" dirty="0" smtClean="0"/>
              <a:t>əvvəlki versiyalarından tanış görünə bilən dialoq pəncərəsi açılır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/>
              <a:t>Test 1, </a:t>
            </a:r>
            <a:r>
              <a:rPr lang="az-Latn-AZ" dirty="0" smtClean="0"/>
              <a:t>sual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865188"/>
            <a:ext cx="7685088" cy="1189037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Cəld Müraciət Alət Paneli harada yerləşir və ondan nə vaxt istifadə edilməlidir</a:t>
            </a:r>
            <a:r>
              <a:rPr lang="en-US" b="1" dirty="0" smtClean="0"/>
              <a:t>? (</a:t>
            </a:r>
            <a:r>
              <a:rPr lang="az-Latn-AZ" b="1" dirty="0" smtClean="0"/>
              <a:t>Cavablardan birini seçin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7175" y="2255838"/>
            <a:ext cx="762476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O, ekranın yuxarı sol küncündə yerləşir və seçilmiş əmrlər üçün ondan istifadə edilməlidir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O, mətnin üzərində olur və formatlaşdırma dəyişiklikləri etmək lazım gəldikdə ondan istifadə edilməlidir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O, ekranın yuxarı sol küncündə yerləşir</a:t>
            </a:r>
            <a:r>
              <a:rPr lang="ru-RU" sz="2000" dirty="0" smtClean="0"/>
              <a:t> </a:t>
            </a:r>
            <a:r>
              <a:rPr lang="az-Latn-AZ" sz="2000" dirty="0" smtClean="0"/>
              <a:t>və sənədə cəld müraciət etmək lazım gəldikdə ondan istifadə edilməlidir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O,</a:t>
            </a:r>
            <a:r>
              <a:rPr lang="en-US" sz="2000" dirty="0" smtClean="0"/>
              <a:t> </a:t>
            </a:r>
            <a:r>
              <a:rPr lang="az-Latn-AZ" sz="2000" b="1" dirty="0" smtClean="0"/>
              <a:t>Ev</a:t>
            </a:r>
            <a:r>
              <a:rPr lang="en-US" sz="2000" dirty="0" smtClean="0"/>
              <a:t> tab</a:t>
            </a:r>
            <a:r>
              <a:rPr lang="az-Latn-AZ" sz="2000" dirty="0" smtClean="0"/>
              <a:t>-vərəqəsində yerləşir  və yeni sənədi başlatmaq lazım gəldikdə ondan istifadə etməlisiniz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 advAuto="0"/>
      <p:bldP spid="5632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/>
              <a:t>Test 1, </a:t>
            </a:r>
            <a:r>
              <a:rPr lang="en-US" dirty="0" err="1" smtClean="0"/>
              <a:t>sual</a:t>
            </a:r>
            <a:r>
              <a:rPr lang="en-US" dirty="0" smtClean="0"/>
              <a:t> </a:t>
            </a:r>
            <a:r>
              <a:rPr lang="en-US" dirty="0"/>
              <a:t>2: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7175" y="850900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dirty="0" smtClean="0"/>
              <a:t>O, ekranın yuxarı sol küncündə yerləşir və seçilmiş əmrlər üçün ondan istifadə edilməlidir</a:t>
            </a:r>
            <a:r>
              <a:rPr lang="en-US" dirty="0" smtClean="0"/>
              <a:t>.</a:t>
            </a:r>
            <a:r>
              <a:rPr lang="az-Latn-AZ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57175" y="2097088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O, </a:t>
            </a:r>
            <a:r>
              <a:rPr lang="az-Latn-AZ" sz="2000" b="1" dirty="0" smtClean="0"/>
              <a:t>Saxla</a:t>
            </a:r>
            <a:r>
              <a:rPr lang="az-Latn-AZ" sz="2000" dirty="0" smtClean="0"/>
              <a:t>,</a:t>
            </a:r>
            <a:r>
              <a:rPr lang="en-US" sz="2000" dirty="0" smtClean="0"/>
              <a:t> </a:t>
            </a:r>
            <a:r>
              <a:rPr lang="az-Latn-AZ" sz="2000" b="1" dirty="0" smtClean="0"/>
              <a:t>Qaytar</a:t>
            </a:r>
            <a:r>
              <a:rPr lang="en-US" sz="2000" dirty="0" smtClean="0"/>
              <a:t> </a:t>
            </a:r>
            <a:r>
              <a:rPr lang="az-Latn-AZ" sz="2000" dirty="0" smtClean="0"/>
              <a:t>və</a:t>
            </a:r>
            <a:r>
              <a:rPr lang="en-US" sz="2000" dirty="0" smtClean="0"/>
              <a:t>  </a:t>
            </a:r>
            <a:r>
              <a:rPr lang="az-Latn-AZ" sz="2000" b="1" dirty="0" smtClean="0"/>
              <a:t>Təkrar et</a:t>
            </a:r>
            <a:r>
              <a:rPr lang="en-US" sz="2000" dirty="0" smtClean="0"/>
              <a:t> </a:t>
            </a:r>
            <a:r>
              <a:rPr lang="az-Latn-AZ" sz="2000" dirty="0" smtClean="0"/>
              <a:t>düymələrinin olduğu kiçik alət panelidir</a:t>
            </a:r>
            <a:r>
              <a:rPr lang="en-US" sz="2000" dirty="0" smtClean="0"/>
              <a:t>. </a:t>
            </a:r>
            <a:r>
              <a:rPr lang="az-Latn-AZ" sz="2000" dirty="0" smtClean="0"/>
              <a:t>Siz əmri sağ düymə ilə klikləyib  </a:t>
            </a:r>
            <a:r>
              <a:rPr lang="az-Latn-AZ" sz="2000" dirty="0" err="1" smtClean="0"/>
              <a:t>“</a:t>
            </a:r>
            <a:r>
              <a:rPr lang="az-Latn-AZ" sz="2000" b="1" dirty="0" err="1" smtClean="0"/>
              <a:t>Cəld</a:t>
            </a:r>
            <a:r>
              <a:rPr lang="az-Latn-AZ" sz="2000" b="1" dirty="0" smtClean="0"/>
              <a:t> Müraciət Alət Panelinə Əlavə </a:t>
            </a:r>
            <a:r>
              <a:rPr lang="az-Latn-AZ" sz="2000" b="1" dirty="0" err="1" smtClean="0"/>
              <a:t>et”i</a:t>
            </a:r>
            <a:r>
              <a:rPr lang="az-Latn-AZ" sz="2000" b="1" dirty="0" smtClean="0"/>
              <a:t> </a:t>
            </a:r>
            <a:r>
              <a:rPr lang="az-Latn-AZ" sz="2000" dirty="0" smtClean="0"/>
              <a:t>seçməklə</a:t>
            </a:r>
            <a:r>
              <a:rPr lang="en-US" sz="2000" b="1" dirty="0" smtClean="0"/>
              <a:t> </a:t>
            </a:r>
            <a:r>
              <a:rPr lang="az-Latn-AZ" sz="2000" dirty="0" smtClean="0"/>
              <a:t>seçilmiş əmrləri əlavə edə bilərsiniz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73025"/>
            <a:ext cx="8229600" cy="609600"/>
          </a:xfrm>
        </p:spPr>
        <p:txBody>
          <a:bodyPr/>
          <a:lstStyle/>
          <a:p>
            <a:r>
              <a:rPr lang="az-Latn-AZ" dirty="0" smtClean="0"/>
              <a:t>Kursun məzmunu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828675"/>
            <a:ext cx="8431212" cy="3443288"/>
          </a:xfrm>
          <a:noFill/>
        </p:spPr>
        <p:txBody>
          <a:bodyPr/>
          <a:lstStyle/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az-Latn-AZ" sz="2800" dirty="0" smtClean="0"/>
              <a:t>İcmal</a:t>
            </a:r>
            <a:r>
              <a:rPr lang="en-US" sz="2800" dirty="0" smtClean="0"/>
              <a:t>: Word </a:t>
            </a:r>
            <a:r>
              <a:rPr lang="az-Latn-AZ" sz="2800" dirty="0" smtClean="0"/>
              <a:t>haqqında məlumatınız varmı</a:t>
            </a:r>
            <a:r>
              <a:rPr lang="en-US" sz="2800" dirty="0" smtClean="0"/>
              <a:t>?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az-Latn-AZ" sz="2800" dirty="0" smtClean="0"/>
              <a:t>Dərs 1</a:t>
            </a:r>
            <a:r>
              <a:rPr lang="en-US" sz="2800" dirty="0" smtClean="0"/>
              <a:t>: </a:t>
            </a:r>
            <a:r>
              <a:rPr lang="az-Latn-AZ" sz="2800" dirty="0" smtClean="0"/>
              <a:t>Lent ilə tanışlıq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az-Latn-AZ" sz="2800" dirty="0" smtClean="0"/>
              <a:t>Dərs 2</a:t>
            </a:r>
            <a:r>
              <a:rPr lang="en-US" sz="2800" dirty="0" smtClean="0"/>
              <a:t>: </a:t>
            </a:r>
            <a:r>
              <a:rPr lang="az-Latn-AZ" sz="2800" dirty="0" smtClean="0"/>
              <a:t>Adi əmrlər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az-Latn-AZ" sz="2800" dirty="0" smtClean="0"/>
              <a:t>Dərs </a:t>
            </a:r>
            <a:r>
              <a:rPr lang="en-US" sz="2800" dirty="0" smtClean="0"/>
              <a:t>3</a:t>
            </a:r>
            <a:r>
              <a:rPr lang="en-US" sz="2800" dirty="0"/>
              <a:t>: </a:t>
            </a:r>
            <a:r>
              <a:rPr lang="az-Latn-AZ" sz="2800" dirty="0" smtClean="0"/>
              <a:t>Sadə siyahılar</a:t>
            </a:r>
            <a:endParaRPr lang="en-US" sz="28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1450" y="4610100"/>
            <a:ext cx="82296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>
              <a:spcBef>
                <a:spcPct val="20000"/>
              </a:spcBef>
            </a:pPr>
            <a:r>
              <a:rPr lang="az-Latn-AZ" sz="2400" dirty="0" smtClean="0"/>
              <a:t>İlk iki dərs təklif edilən tapşırıqların siyahısından ibarətdir və bütün dərslər üçün test sualları dəsti verilir</a:t>
            </a:r>
            <a:r>
              <a:rPr lang="en-US" sz="2400" dirty="0" smtClean="0"/>
              <a:t>.</a:t>
            </a:r>
            <a:endParaRPr lang="az-Latn-AZ" sz="2400" dirty="0" smtClean="0"/>
          </a:p>
          <a:p>
            <a:pPr>
              <a:spcBef>
                <a:spcPct val="20000"/>
              </a:spcBef>
            </a:pPr>
            <a:endParaRPr lang="en-U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/>
              <a:t>Test 1,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3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Aşağıdakılardan hansı birini etsəniz, Mini alət paneli peyda olar</a:t>
            </a:r>
            <a:r>
              <a:rPr lang="en-US" b="1" dirty="0" smtClean="0"/>
              <a:t>? (</a:t>
            </a:r>
            <a:r>
              <a:rPr lang="az-Latn-AZ" b="1" dirty="0" smtClean="0"/>
              <a:t>Cavablardan birini seçin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57175" y="2241550"/>
            <a:ext cx="76247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Lent üzərindəki aktiv tab-vərəqini ikiqat kliklədikdə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Mətni seçdikdə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Mətni seçib, göstəricini ona tuşladıqda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Yuxarıdakıların hər hansı birini etdikdə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 advAuto="0"/>
      <p:bldP spid="6042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/>
              <a:t>Test 1,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3: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7175" y="863600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dirty="0" smtClean="0"/>
              <a:t>Mətni seçib, göstəricini ona tuşladıqda</a:t>
            </a:r>
            <a:r>
              <a:rPr lang="en-US" dirty="0" smtClean="0"/>
              <a:t>.</a:t>
            </a:r>
            <a:r>
              <a:rPr lang="az-Latn-AZ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57175" y="2109788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Seçdiyiniz mətni sağ düymə ilə </a:t>
            </a:r>
            <a:r>
              <a:rPr lang="az-Latn-AZ" sz="2000" dirty="0" err="1" smtClean="0"/>
              <a:t>kliklədiyiniz</a:t>
            </a:r>
            <a:r>
              <a:rPr lang="az-Latn-AZ" sz="2000" dirty="0" smtClean="0"/>
              <a:t> zaman da Mini alət paneli peyda olur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  <p:bldP spid="6246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z-Latn-AZ" dirty="0" smtClean="0"/>
              <a:t>Dərs 2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az-Latn-AZ" dirty="0" smtClean="0"/>
              <a:t>Adi Əmrlər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73025"/>
            <a:ext cx="8027987" cy="614363"/>
          </a:xfrm>
        </p:spPr>
        <p:txBody>
          <a:bodyPr/>
          <a:lstStyle/>
          <a:p>
            <a:r>
              <a:rPr lang="az-Latn-AZ" dirty="0" smtClean="0"/>
              <a:t>Adi Əmrlər</a:t>
            </a:r>
            <a:endParaRPr lang="en-US" dirty="0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/>
              <a:t>Word 2007 </a:t>
            </a:r>
            <a:r>
              <a:rPr lang="az-Latn-AZ" sz="2000" dirty="0" smtClean="0"/>
              <a:t>yeni və cəlbedicidir</a:t>
            </a:r>
            <a:r>
              <a:rPr lang="en-US" sz="2000" dirty="0" smtClean="0"/>
              <a:t>. </a:t>
            </a:r>
            <a:r>
              <a:rPr lang="az-Latn-AZ" sz="2000" dirty="0" smtClean="0"/>
              <a:t>Amma etməli olduğunuz şeylər var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İndi ən çox istifadə edilən əmrlərin dəqiq yerini öyrənməyin əsl vaxtıdır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68288" y="3994150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Məsələn,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sənədi harada yaradırsınız</a:t>
            </a:r>
            <a:r>
              <a:rPr lang="en-US" dirty="0" smtClean="0">
                <a:solidFill>
                  <a:srgbClr val="FFCC00"/>
                </a:solidFill>
              </a:rPr>
              <a:t>? </a:t>
            </a:r>
            <a:r>
              <a:rPr lang="az-Latn-AZ" dirty="0" err="1" smtClean="0">
                <a:solidFill>
                  <a:srgbClr val="FFCC00"/>
                </a:solidFill>
              </a:rPr>
              <a:t>Markerlər</a:t>
            </a:r>
            <a:r>
              <a:rPr lang="az-Latn-AZ" dirty="0" smtClean="0">
                <a:solidFill>
                  <a:srgbClr val="FFCC00"/>
                </a:solidFill>
              </a:rPr>
              <a:t>, üslublar və orfoqrafiya yoxlayıcısı haradadır</a:t>
            </a:r>
            <a:r>
              <a:rPr lang="en-US" dirty="0" smtClean="0">
                <a:solidFill>
                  <a:srgbClr val="FFCC00"/>
                </a:solidFill>
              </a:rPr>
              <a:t>? </a:t>
            </a:r>
            <a:r>
              <a:rPr lang="az-Latn-AZ" dirty="0" smtClean="0">
                <a:solidFill>
                  <a:srgbClr val="FFCC00"/>
                </a:solidFill>
              </a:rPr>
              <a:t>Bəs harada çap etmək olar</a:t>
            </a:r>
            <a:r>
              <a:rPr lang="en-US" dirty="0" smtClean="0">
                <a:solidFill>
                  <a:srgbClr val="FFCC00"/>
                </a:solidFill>
              </a:rPr>
              <a:t>?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Bu dərsdə öyrənəcəksiniz ki, yeni proqram tərtibatı həmin əmrləri sizə lazım olan yerdə </a:t>
            </a:r>
            <a:r>
              <a:rPr lang="az-Latn-AZ" dirty="0" err="1" smtClean="0">
                <a:solidFill>
                  <a:srgbClr val="FFCC00"/>
                </a:solidFill>
              </a:rPr>
              <a:t>yerləşdirmişdir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0119" name="Picture 7" descr="Person working with Wor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9725" y="947738"/>
            <a:ext cx="5662613" cy="2854325"/>
          </a:xfrm>
          <a:noFill/>
          <a:ln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  <p:bldP spid="9011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324" y="942975"/>
            <a:ext cx="5694566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73025"/>
            <a:ext cx="8027987" cy="614363"/>
          </a:xfrm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dirty="0"/>
              <a:t>Office </a:t>
            </a:r>
            <a:r>
              <a:rPr lang="az-Latn-AZ" dirty="0" smtClean="0"/>
              <a:t>Düyməsi ilə Başlayın</a:t>
            </a:r>
            <a:endParaRPr lang="en-US" dirty="0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68288" y="3994150"/>
            <a:ext cx="592613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1" dirty="0" smtClean="0">
                <a:solidFill>
                  <a:srgbClr val="FFCC00"/>
                </a:solidFill>
              </a:rPr>
              <a:t>Microsoft </a:t>
            </a:r>
            <a:r>
              <a:rPr lang="en-US" b="1" dirty="0">
                <a:solidFill>
                  <a:srgbClr val="FFCC00"/>
                </a:solidFill>
              </a:rPr>
              <a:t>Office </a:t>
            </a:r>
            <a:r>
              <a:rPr lang="az-Latn-AZ" b="1" dirty="0" smtClean="0">
                <a:solidFill>
                  <a:srgbClr val="FFCC00"/>
                </a:solidFill>
              </a:rPr>
              <a:t>Düyməsi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      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indi </a:t>
            </a:r>
            <a:r>
              <a:rPr lang="en-US" dirty="0" smtClean="0">
                <a:solidFill>
                  <a:srgbClr val="FFCC00"/>
                </a:solidFill>
              </a:rPr>
              <a:t>Word</a:t>
            </a:r>
            <a:r>
              <a:rPr lang="az-Latn-AZ" dirty="0" smtClean="0">
                <a:solidFill>
                  <a:srgbClr val="FFCC00"/>
                </a:solidFill>
              </a:rPr>
              <a:t> proqramında başlamaq yeridir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2171" name="Picture 11" descr="Button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1746" y="4020956"/>
            <a:ext cx="338138" cy="338138"/>
          </a:xfrm>
          <a:prstGeom prst="rect">
            <a:avLst/>
          </a:prstGeom>
          <a:noFill/>
        </p:spPr>
      </p:pic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268288" y="4756150"/>
            <a:ext cx="5926137" cy="107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Siz həmin düyməni </a:t>
            </a:r>
            <a:r>
              <a:rPr lang="az-Latn-AZ" dirty="0" err="1" smtClean="0">
                <a:solidFill>
                  <a:srgbClr val="FFCC00"/>
                </a:solidFill>
              </a:rPr>
              <a:t>kliklədikdə</a:t>
            </a:r>
            <a:r>
              <a:rPr lang="az-Latn-AZ" dirty="0" smtClean="0">
                <a:solidFill>
                  <a:srgbClr val="FFCC00"/>
                </a:solidFill>
              </a:rPr>
              <a:t> sənədi yaratmaq, açmaq və ya saxlamaq üçün istifadə etdiyiniz menyu peyda olur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5216" y="128138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5837" y="165429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Yeni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5837" y="2102869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Aç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5837" y="2749850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Nəşr et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5837" y="3224303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Bağla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43190" y="3559328"/>
            <a:ext cx="10461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Word </a:t>
            </a:r>
            <a:r>
              <a:rPr lang="az-Latn-AZ" sz="9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Seçimləri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3220" y="3556729"/>
            <a:ext cx="10678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Word</a:t>
            </a:r>
            <a:r>
              <a:rPr lang="az-Latn-AZ" sz="9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-dən Çıxış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73654" y="1568032"/>
            <a:ext cx="1113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Son Sənədlər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92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  <p:bldP spid="92165" grpId="0" build="p" autoUpdateAnimBg="0"/>
      <p:bldP spid="92172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9626" y="949325"/>
            <a:ext cx="5613924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Üslublar haqqında nə düşünürsünüz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Formatlaşdırmaya  daha cazibəli və effektiv yanaşmada maraqlısınızmı</a:t>
            </a:r>
            <a:r>
              <a:rPr lang="en-US" sz="2000" dirty="0" smtClean="0"/>
              <a:t>?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Yeni </a:t>
            </a:r>
            <a:r>
              <a:rPr lang="en-US" sz="2000" dirty="0" smtClean="0"/>
              <a:t>Word </a:t>
            </a:r>
            <a:r>
              <a:rPr lang="az-Latn-AZ" sz="2000" dirty="0" smtClean="0"/>
              <a:t>proqramında üslublar haqqında öyrənmək </a:t>
            </a:r>
            <a:r>
              <a:rPr lang="az-Latn-AZ" sz="2000" dirty="0" err="1" smtClean="0"/>
              <a:t>istəyirsiniz</a:t>
            </a:r>
            <a:r>
              <a:rPr lang="az-Latn-AZ" sz="2000" dirty="0" smtClean="0"/>
              <a:t>?</a:t>
            </a:r>
            <a:endParaRPr lang="en-US" sz="2000" dirty="0"/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268288" y="3994150"/>
            <a:ext cx="59261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Siz ya hazır </a:t>
            </a:r>
            <a:r>
              <a:rPr lang="az-Latn-AZ" b="1" dirty="0" smtClean="0">
                <a:solidFill>
                  <a:srgbClr val="FFCC00"/>
                </a:solidFill>
              </a:rPr>
              <a:t>Çevik Üslub</a:t>
            </a:r>
            <a:r>
              <a:rPr lang="az-Latn-AZ" dirty="0" smtClean="0">
                <a:solidFill>
                  <a:srgbClr val="FFCC00"/>
                </a:solidFill>
              </a:rPr>
              <a:t> seçə, ya da öncədən hazırladığınız bir üslub tətbiq edə bilərsiniz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6099" y="1824305"/>
            <a:ext cx="7715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¶ </a:t>
            </a:r>
            <a:r>
              <a:rPr lang="az-Latn-AZ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4299" y="1814780"/>
            <a:ext cx="806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¶ </a:t>
            </a:r>
            <a:r>
              <a:rPr lang="az-Latn-AZ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İnterval </a:t>
            </a:r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6299" y="1824305"/>
            <a:ext cx="806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Başlıq </a:t>
            </a:r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6874" y="1814780"/>
            <a:ext cx="806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Başlıq</a:t>
            </a:r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0849" y="2085975"/>
            <a:ext cx="86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Üslublar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  <p:bldP spid="9421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Üslublar haqqında nə düşünürsünüz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Üslublarla </a:t>
            </a:r>
            <a:r>
              <a:rPr lang="az-Latn-AZ" sz="2000" b="1" dirty="0" smtClean="0"/>
              <a:t>Ev</a:t>
            </a:r>
            <a:r>
              <a:rPr lang="en-US" sz="2000" dirty="0" smtClean="0"/>
              <a:t> tab</a:t>
            </a:r>
            <a:r>
              <a:rPr lang="az-Latn-AZ" sz="2000" dirty="0" smtClean="0"/>
              <a:t>-vərəqində</a:t>
            </a:r>
            <a:r>
              <a:rPr lang="en-US" sz="2000" dirty="0" smtClean="0"/>
              <a:t> </a:t>
            </a:r>
            <a:r>
              <a:rPr lang="az-Latn-AZ" sz="2000" b="1" dirty="0" smtClean="0"/>
              <a:t>Üslublar</a:t>
            </a:r>
            <a:r>
              <a:rPr lang="en-US" sz="2000" dirty="0" smtClean="0"/>
              <a:t> </a:t>
            </a:r>
            <a:r>
              <a:rPr lang="az-Latn-AZ" sz="2000" dirty="0" smtClean="0"/>
              <a:t>qrupunda işləyirsiniz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graphicFrame>
        <p:nvGraphicFramePr>
          <p:cNvPr id="215044" name="Object 4"/>
          <p:cNvGraphicFramePr>
            <a:graphicFrameLocks noChangeAspect="1"/>
          </p:cNvGraphicFramePr>
          <p:nvPr/>
        </p:nvGraphicFramePr>
        <p:xfrm>
          <a:off x="339725" y="4019550"/>
          <a:ext cx="269875" cy="303213"/>
        </p:xfrm>
        <a:graphic>
          <a:graphicData uri="http://schemas.openxmlformats.org/presentationml/2006/ole">
            <p:oleObj spid="_x0000_s215044" name="Visio" r:id="rId4" imgW="270231" imgH="303063" progId="">
              <p:embed/>
            </p:oleObj>
          </a:graphicData>
        </a:graphic>
      </p:graphicFrame>
      <p:sp>
        <p:nvSpPr>
          <p:cNvPr id="215045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676275" y="3965575"/>
            <a:ext cx="7253522" cy="20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Çevik Üslublar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hazır,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peşəkarcasına tərtib edilən üslublar olub cəld və rahat tətbiq edilir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az-Latn-AZ" dirty="0" smtClean="0">
                <a:solidFill>
                  <a:srgbClr val="FFCC00"/>
                </a:solidFill>
              </a:rPr>
              <a:t>Onların </a:t>
            </a:r>
            <a:r>
              <a:rPr lang="en-US" dirty="0" smtClean="0">
                <a:solidFill>
                  <a:srgbClr val="FFCC00"/>
                </a:solidFill>
              </a:rPr>
              <a:t>Word</a:t>
            </a:r>
            <a:r>
              <a:rPr lang="az-Latn-AZ" dirty="0" smtClean="0">
                <a:solidFill>
                  <a:srgbClr val="FFCC00"/>
                </a:solidFill>
              </a:rPr>
              <a:t>-ün bu versiyasında yeni görünüşü vardır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Daha çox hazır Çevik Üslubları görmək üçün bu düyməni klikləyin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Üslublar</a:t>
            </a:r>
            <a:r>
              <a:rPr lang="az-Latn-AZ" dirty="0" smtClean="0">
                <a:solidFill>
                  <a:srgbClr val="FFCC00"/>
                </a:solidFill>
              </a:rPr>
              <a:t> zolağını açmaq üçün Dialoq Pəncərəsi Başladıcısını klikləyin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215052" name="Object 12"/>
          <p:cNvGraphicFramePr>
            <a:graphicFrameLocks noChangeAspect="1"/>
          </p:cNvGraphicFramePr>
          <p:nvPr/>
        </p:nvGraphicFramePr>
        <p:xfrm>
          <a:off x="339725" y="4968171"/>
          <a:ext cx="269875" cy="303212"/>
        </p:xfrm>
        <a:graphic>
          <a:graphicData uri="http://schemas.openxmlformats.org/presentationml/2006/ole">
            <p:oleObj spid="_x0000_s215052" name="Visio" r:id="rId5" imgW="270231" imgH="303063" progId="">
              <p:embed/>
            </p:oleObj>
          </a:graphicData>
        </a:graphic>
      </p:graphicFrame>
      <p:graphicFrame>
        <p:nvGraphicFramePr>
          <p:cNvPr id="215053" name="Object 13"/>
          <p:cNvGraphicFramePr>
            <a:graphicFrameLocks noChangeAspect="1"/>
          </p:cNvGraphicFramePr>
          <p:nvPr/>
        </p:nvGraphicFramePr>
        <p:xfrm>
          <a:off x="339725" y="5373923"/>
          <a:ext cx="269875" cy="303213"/>
        </p:xfrm>
        <a:graphic>
          <a:graphicData uri="http://schemas.openxmlformats.org/presentationml/2006/ole">
            <p:oleObj spid="_x0000_s215053" name="Visio" r:id="rId6" imgW="270231" imgH="303063" progId="">
              <p:embed/>
            </p:oleObj>
          </a:graphicData>
        </a:graphic>
      </p:graphicFrame>
      <p:sp>
        <p:nvSpPr>
          <p:cNvPr id="215054" name="Rectangle 14"/>
          <p:cNvSpPr>
            <a:spLocks noChangeArrowheads="1"/>
          </p:cNvSpPr>
          <p:nvPr/>
        </p:nvSpPr>
        <p:spPr bwMode="auto">
          <a:xfrm>
            <a:off x="6107113" y="2044700"/>
            <a:ext cx="274478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Şəkildə istədiyiniz üsluba keçməyin yolu göstərilir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2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69626" y="949325"/>
            <a:ext cx="5613924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1756099" y="1824305"/>
            <a:ext cx="7715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¶ </a:t>
            </a:r>
            <a:r>
              <a:rPr lang="az-Latn-AZ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94299" y="1814780"/>
            <a:ext cx="806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¶ </a:t>
            </a:r>
            <a:r>
              <a:rPr lang="az-Latn-AZ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İnterval</a:t>
            </a:r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6299" y="1824305"/>
            <a:ext cx="806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Başlıq</a:t>
            </a:r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46874" y="1814780"/>
            <a:ext cx="806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Başlıq</a:t>
            </a:r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0849" y="2085975"/>
            <a:ext cx="86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Üslublar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15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15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 autoUpdateAnimBg="0" advAuto="0"/>
      <p:bldP spid="215046" grpId="0" build="p" autoUpdateAnimBg="0"/>
      <p:bldP spid="215054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517" y="990600"/>
            <a:ext cx="568418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63500"/>
            <a:ext cx="8904288" cy="614363"/>
          </a:xfrm>
        </p:spPr>
        <p:txBody>
          <a:bodyPr/>
          <a:lstStyle/>
          <a:p>
            <a:r>
              <a:rPr lang="az-Latn-AZ" dirty="0" smtClean="0"/>
              <a:t>Nümunəyə görə Format</a:t>
            </a:r>
            <a:endParaRPr lang="az-Latn-AZ" dirty="0"/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6119813" y="883330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1900" dirty="0" smtClean="0"/>
              <a:t>Nümunəyə görə Format digər bir yüksəksürətli formatlaşdırma əmri hesab olunur</a:t>
            </a:r>
            <a:endParaRPr lang="en-US" sz="19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1900" dirty="0" smtClean="0"/>
              <a:t>O, </a:t>
            </a:r>
            <a:r>
              <a:rPr lang="az-Latn-AZ" sz="1900" b="1" dirty="0" smtClean="0"/>
              <a:t>Ev</a:t>
            </a:r>
            <a:r>
              <a:rPr lang="az-Latn-AZ" sz="1900" dirty="0" smtClean="0"/>
              <a:t> tab-vərəqəsinin lap solunda </a:t>
            </a:r>
            <a:r>
              <a:rPr lang="az-Latn-AZ" sz="1900" b="1" dirty="0" smtClean="0"/>
              <a:t>Mübadilə Buferi  </a:t>
            </a:r>
            <a:r>
              <a:rPr lang="az-Latn-AZ" sz="1900" dirty="0" smtClean="0"/>
              <a:t>qrupunda yerləşir</a:t>
            </a:r>
            <a:r>
              <a:rPr lang="en-US" sz="1900" dirty="0" smtClean="0"/>
              <a:t>. </a:t>
            </a:r>
            <a:endParaRPr lang="en-US" sz="1900" dirty="0"/>
          </a:p>
        </p:txBody>
      </p:sp>
      <p:sp>
        <p:nvSpPr>
          <p:cNvPr id="21709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254000" y="4019550"/>
            <a:ext cx="59340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000"/>
                </a:solidFill>
              </a:rPr>
              <a:t>Nümunəyə</a:t>
            </a:r>
            <a:r>
              <a:rPr lang="az-Latn-AZ" dirty="0" smtClean="0"/>
              <a:t> </a:t>
            </a:r>
            <a:r>
              <a:rPr lang="az-Latn-AZ" dirty="0" smtClean="0">
                <a:solidFill>
                  <a:srgbClr val="FFC000"/>
                </a:solidFill>
              </a:rPr>
              <a:t>görə Format ilə tanış deyilsinizsə, bilmək lazımdır ki, o, mətnin bir hissəsinin </a:t>
            </a:r>
            <a:r>
              <a:rPr lang="az-Latn-AZ" dirty="0" err="1" smtClean="0">
                <a:solidFill>
                  <a:srgbClr val="FFC000"/>
                </a:solidFill>
              </a:rPr>
              <a:t>formatlaşdırılmasının</a:t>
            </a:r>
            <a:r>
              <a:rPr lang="az-Latn-AZ" dirty="0" smtClean="0">
                <a:solidFill>
                  <a:srgbClr val="FFC000"/>
                </a:solidFill>
              </a:rPr>
              <a:t> başqa bir hissəsinə </a:t>
            </a:r>
            <a:r>
              <a:rPr lang="az-Latn-AZ" dirty="0" err="1" smtClean="0">
                <a:solidFill>
                  <a:srgbClr val="FFC000"/>
                </a:solidFill>
              </a:rPr>
              <a:t>köçürülməsinin</a:t>
            </a:r>
            <a:r>
              <a:rPr lang="az-Latn-AZ" dirty="0" smtClean="0">
                <a:solidFill>
                  <a:srgbClr val="FFC000"/>
                </a:solidFill>
              </a:rPr>
              <a:t> ən cəld yoludur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000"/>
                </a:solidFill>
              </a:rPr>
              <a:t>Nümunəyə</a:t>
            </a:r>
            <a:r>
              <a:rPr lang="az-Latn-AZ" dirty="0" smtClean="0"/>
              <a:t> </a:t>
            </a:r>
            <a:r>
              <a:rPr lang="az-Latn-AZ" dirty="0" smtClean="0">
                <a:solidFill>
                  <a:srgbClr val="FFC000"/>
                </a:solidFill>
              </a:rPr>
              <a:t>görə Format-dan istifadə etmək üçün </a:t>
            </a:r>
            <a:r>
              <a:rPr lang="az-Latn-AZ" dirty="0" err="1" smtClean="0">
                <a:solidFill>
                  <a:srgbClr val="FFC000"/>
                </a:solidFill>
              </a:rPr>
              <a:t>kursoru</a:t>
            </a:r>
            <a:r>
              <a:rPr lang="az-Latn-AZ" dirty="0" smtClean="0">
                <a:solidFill>
                  <a:srgbClr val="FFC000"/>
                </a:solidFill>
              </a:rPr>
              <a:t> formatını köçürmək istədiyiniz mətnin üzərinə </a:t>
            </a:r>
            <a:r>
              <a:rPr lang="az-Latn-AZ" dirty="0" err="1" smtClean="0">
                <a:solidFill>
                  <a:srgbClr val="FFC000"/>
                </a:solidFill>
              </a:rPr>
              <a:t>yerləşdirin</a:t>
            </a:r>
            <a:r>
              <a:rPr lang="az-Latn-AZ" dirty="0" smtClean="0">
                <a:solidFill>
                  <a:srgbClr val="FFC000"/>
                </a:solidFill>
              </a:rPr>
              <a:t> və sonra </a:t>
            </a:r>
            <a:r>
              <a:rPr lang="az-Latn-AZ" b="1" dirty="0" smtClean="0">
                <a:solidFill>
                  <a:srgbClr val="FFC000"/>
                </a:solidFill>
              </a:rPr>
              <a:t>Nümunəyə</a:t>
            </a:r>
            <a:r>
              <a:rPr lang="az-Latn-AZ" b="1" dirty="0" smtClean="0"/>
              <a:t> </a:t>
            </a:r>
            <a:r>
              <a:rPr lang="az-Latn-AZ" b="1" dirty="0" smtClean="0">
                <a:solidFill>
                  <a:srgbClr val="FFC000"/>
                </a:solidFill>
              </a:rPr>
              <a:t>görə Format</a:t>
            </a:r>
            <a:r>
              <a:rPr lang="az-Latn-AZ" dirty="0" smtClean="0">
                <a:solidFill>
                  <a:srgbClr val="FFC000"/>
                </a:solidFill>
              </a:rPr>
              <a:t> düyməsini klikləyin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9175" y="13430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6925" y="220027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Şrift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33900" y="2200275"/>
            <a:ext cx="7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Abzas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0824" y="2203450"/>
            <a:ext cx="10318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7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Mübadilə</a:t>
            </a:r>
            <a:r>
              <a:rPr lang="en-US" sz="7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7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Buferi </a:t>
            </a:r>
            <a:endParaRPr lang="en-US" sz="7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85825" y="2009775"/>
            <a:ext cx="238125" cy="1809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1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17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 autoUpdateAnimBg="0"/>
      <p:bldP spid="21709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Miqyas</a:t>
            </a:r>
            <a:endParaRPr lang="en-US" dirty="0"/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6119813" y="868816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1900" dirty="0" smtClean="0"/>
              <a:t>Bir şeyi daxil etdikdən sonra  onun təfərrüatlarına  daha yaxından baxmaq lazım gələ bilər</a:t>
            </a:r>
            <a:r>
              <a:rPr lang="en-US" sz="1900" dirty="0" smtClean="0"/>
              <a:t>. </a:t>
            </a:r>
            <a:endParaRPr lang="en-US" sz="19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1900" dirty="0" smtClean="0"/>
              <a:t>Bu səbəbdən miqyası idarə elementinin harada olduğunu bilmək istəyirsiniz</a:t>
            </a:r>
            <a:r>
              <a:rPr lang="en-US" sz="1900" dirty="0" smtClean="0"/>
              <a:t>.</a:t>
            </a:r>
            <a:endParaRPr lang="en-US" sz="1900" dirty="0"/>
          </a:p>
        </p:txBody>
      </p:sp>
      <p:sp>
        <p:nvSpPr>
          <p:cNvPr id="22118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268288" y="4019550"/>
            <a:ext cx="59340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Aşağı sağ küncə baxın. Miqyası böyütmək üçün sürüngəci sağa, kiçiltmək üçün sola sürükləyin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i="1" dirty="0">
              <a:solidFill>
                <a:srgbClr val="FFCC00"/>
              </a:solidFill>
            </a:endParaRPr>
          </a:p>
        </p:txBody>
      </p:sp>
      <p:pic>
        <p:nvPicPr>
          <p:cNvPr id="265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2698" y="1101725"/>
            <a:ext cx="5647779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 autoUpdateAnimBg="0"/>
      <p:bldP spid="22119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9" y="913694"/>
            <a:ext cx="5583236" cy="28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63500"/>
            <a:ext cx="8904288" cy="614363"/>
          </a:xfrm>
        </p:spPr>
        <p:txBody>
          <a:bodyPr/>
          <a:lstStyle/>
          <a:p>
            <a:r>
              <a:rPr lang="az-Latn-AZ" dirty="0" smtClean="0"/>
              <a:t>Çap etməyə hazırsınızmı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İndi siz çap etməyə hazırsınız </a:t>
            </a:r>
            <a:r>
              <a:rPr lang="en-US" sz="2000" dirty="0" smtClean="0"/>
              <a:t>—</a:t>
            </a:r>
            <a:r>
              <a:rPr lang="az-Latn-AZ" sz="2000" dirty="0" smtClean="0"/>
              <a:t> hazırsınızmı</a:t>
            </a:r>
            <a:r>
              <a:rPr lang="en-US" sz="2000" dirty="0" smtClean="0"/>
              <a:t>?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Öncə səhifələrin printerə görə nizamlandığını yoxlamaq daha yaxşı olardı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22528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254000" y="4019550"/>
            <a:ext cx="5934075" cy="182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Sizə lazım olan hər şey </a:t>
            </a:r>
            <a:r>
              <a:rPr lang="az-Latn-AZ" b="1" dirty="0" smtClean="0">
                <a:solidFill>
                  <a:srgbClr val="FFCC00"/>
                </a:solidFill>
              </a:rPr>
              <a:t>Səhifə Düzəni </a:t>
            </a:r>
            <a:r>
              <a:rPr lang="az-Latn-AZ" dirty="0" smtClean="0">
                <a:solidFill>
                  <a:srgbClr val="FFCC00"/>
                </a:solidFill>
              </a:rPr>
              <a:t>tab-</a:t>
            </a:r>
            <a:r>
              <a:rPr lang="az-Latn-AZ" dirty="0" err="1" smtClean="0">
                <a:solidFill>
                  <a:srgbClr val="FFCC00"/>
                </a:solidFill>
              </a:rPr>
              <a:t>vərəqəsindədir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Səhifə Parametrləri </a:t>
            </a:r>
            <a:r>
              <a:rPr lang="az-Latn-AZ" dirty="0" smtClean="0">
                <a:solidFill>
                  <a:srgbClr val="FFCC00"/>
                </a:solidFill>
              </a:rPr>
              <a:t>qrupunda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b="1" dirty="0" smtClean="0">
                <a:solidFill>
                  <a:srgbClr val="FFCC00"/>
                </a:solidFill>
              </a:rPr>
              <a:t>Ölçü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>
                <a:solidFill>
                  <a:srgbClr val="FFCC00"/>
                </a:solidFill>
              </a:rPr>
              <a:t>(8.5 x 11, </a:t>
            </a:r>
            <a:r>
              <a:rPr lang="en-US" dirty="0" smtClean="0">
                <a:solidFill>
                  <a:srgbClr val="FFCC00"/>
                </a:solidFill>
              </a:rPr>
              <a:t>A4 </a:t>
            </a:r>
            <a:r>
              <a:rPr lang="az-Latn-AZ" dirty="0" smtClean="0">
                <a:solidFill>
                  <a:srgbClr val="FFCC00"/>
                </a:solidFill>
              </a:rPr>
              <a:t>və s.</a:t>
            </a:r>
            <a:r>
              <a:rPr lang="en-US" dirty="0" smtClean="0">
                <a:solidFill>
                  <a:srgbClr val="FFCC00"/>
                </a:solidFill>
              </a:rPr>
              <a:t>), </a:t>
            </a:r>
            <a:r>
              <a:rPr lang="az-Latn-AZ" b="1" dirty="0" smtClean="0">
                <a:solidFill>
                  <a:srgbClr val="FFCC00"/>
                </a:solidFill>
              </a:rPr>
              <a:t>Səmtləşmə</a:t>
            </a:r>
            <a:r>
              <a:rPr lang="en-US" dirty="0" smtClean="0">
                <a:solidFill>
                  <a:srgbClr val="FFCC00"/>
                </a:solidFill>
              </a:rPr>
              <a:t> (</a:t>
            </a:r>
            <a:r>
              <a:rPr lang="az-Latn-AZ" dirty="0" smtClean="0">
                <a:solidFill>
                  <a:srgbClr val="FFCC00"/>
                </a:solidFill>
              </a:rPr>
              <a:t>albom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və portret</a:t>
            </a:r>
            <a:r>
              <a:rPr lang="en-US" dirty="0" smtClean="0">
                <a:solidFill>
                  <a:srgbClr val="FFCC00"/>
                </a:solidFill>
              </a:rPr>
              <a:t>) </a:t>
            </a:r>
            <a:r>
              <a:rPr lang="az-Latn-AZ" dirty="0" smtClean="0">
                <a:solidFill>
                  <a:srgbClr val="FFCC00"/>
                </a:solidFill>
              </a:rPr>
              <a:t>və </a:t>
            </a:r>
            <a:r>
              <a:rPr lang="az-Latn-AZ" b="1" dirty="0" smtClean="0">
                <a:solidFill>
                  <a:srgbClr val="FFCC00"/>
                </a:solidFill>
              </a:rPr>
              <a:t>Kənar Boşluqlar</a:t>
            </a:r>
            <a:r>
              <a:rPr lang="az-Latn-AZ" dirty="0" smtClean="0">
                <a:solidFill>
                  <a:srgbClr val="FFCC00"/>
                </a:solidFill>
              </a:rPr>
              <a:t> vardır.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1237" y="1285875"/>
            <a:ext cx="790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Page Layout</a:t>
            </a: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57725" y="153352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Indent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5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25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 autoUpdateAnimBg="0"/>
      <p:bldP spid="22528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 rot="10800000">
            <a:off x="304800" y="650875"/>
            <a:ext cx="1000125" cy="5418138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  <a:alpha val="83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42888" y="73025"/>
            <a:ext cx="8229600" cy="609600"/>
          </a:xfrm>
        </p:spPr>
        <p:txBody>
          <a:bodyPr/>
          <a:lstStyle/>
          <a:p>
            <a:r>
              <a:rPr lang="az-Latn-AZ" dirty="0" smtClean="0"/>
              <a:t>İcmal</a:t>
            </a:r>
            <a:r>
              <a:rPr lang="en-US" dirty="0" smtClean="0"/>
              <a:t>: Word </a:t>
            </a:r>
            <a:r>
              <a:rPr lang="az-Latn-AZ" dirty="0" smtClean="0"/>
              <a:t>haqqı</a:t>
            </a:r>
            <a:r>
              <a:rPr lang="en-US" dirty="0" smtClean="0"/>
              <a:t>n</a:t>
            </a:r>
            <a:r>
              <a:rPr lang="az-Latn-AZ" dirty="0" smtClean="0"/>
              <a:t>d</a:t>
            </a:r>
            <a:r>
              <a:rPr lang="en-US" dirty="0" smtClean="0"/>
              <a:t>a</a:t>
            </a:r>
            <a:r>
              <a:rPr lang="az-Latn-AZ" dirty="0" smtClean="0"/>
              <a:t> məlumatınız varmı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852613" y="852488"/>
            <a:ext cx="5462587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400" dirty="0"/>
              <a:t>Word 2007 </a:t>
            </a:r>
            <a:r>
              <a:rPr lang="az-Latn-AZ" sz="2400" dirty="0" smtClean="0"/>
              <a:t>kursu </a:t>
            </a:r>
            <a:r>
              <a:rPr lang="az-Latn-AZ" sz="2400" dirty="0" err="1" smtClean="0"/>
              <a:t>qarşınızdadır</a:t>
            </a:r>
            <a:r>
              <a:rPr lang="az-Latn-AZ" sz="2400" dirty="0" smtClean="0"/>
              <a:t>.</a:t>
            </a:r>
            <a:r>
              <a:rPr lang="en-US" sz="2400" dirty="0" smtClean="0"/>
              <a:t> </a:t>
            </a:r>
            <a:r>
              <a:rPr lang="az-Latn-AZ" sz="2400" dirty="0" smtClean="0"/>
              <a:t>Bu kurs sürətli inkişafa </a:t>
            </a:r>
            <a:r>
              <a:rPr lang="az-Latn-AZ" sz="2400" dirty="0" err="1" smtClean="0"/>
              <a:t>uyğunlaşmaqda</a:t>
            </a:r>
            <a:r>
              <a:rPr lang="az-Latn-AZ" sz="2400" dirty="0" smtClean="0"/>
              <a:t> sizə kömək edəcəkdir</a:t>
            </a:r>
            <a:r>
              <a:rPr lang="en-US" sz="2400" dirty="0" smtClean="0"/>
              <a:t>.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400" dirty="0" smtClean="0"/>
              <a:t>Siz əla keyfiyyəti və peşəkarlıq səviyyəsi ilə dostlarınızı və həmkarlarınızı ovsunlayacaq sənədlər yaratmağı öyrənəcəksiniz</a:t>
            </a:r>
            <a:r>
              <a:rPr lang="en-IE" sz="2400" dirty="0" smtClean="0"/>
              <a:t>.</a:t>
            </a:r>
            <a:endParaRPr lang="en-US" sz="2400" dirty="0"/>
          </a:p>
        </p:txBody>
      </p:sp>
      <p:pic>
        <p:nvPicPr>
          <p:cNvPr id="14341" name="Picture 5" descr="Word document with new Ribbon tab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11430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514" y="978211"/>
            <a:ext cx="5583236" cy="284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63500"/>
            <a:ext cx="8904288" cy="614363"/>
          </a:xfrm>
        </p:spPr>
        <p:txBody>
          <a:bodyPr/>
          <a:lstStyle/>
          <a:p>
            <a:r>
              <a:rPr lang="az-Latn-AZ" dirty="0" smtClean="0"/>
              <a:t>Hə,</a:t>
            </a:r>
            <a:r>
              <a:rPr lang="en-US" dirty="0" smtClean="0"/>
              <a:t> </a:t>
            </a:r>
            <a:r>
              <a:rPr lang="az-Latn-AZ" dirty="0" smtClean="0"/>
              <a:t>çap etməyə hazıram</a:t>
            </a:r>
            <a:endParaRPr lang="en-US" dirty="0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Çap etməyə hazırsınızsa, </a:t>
            </a:r>
            <a:r>
              <a:rPr lang="en-US" sz="2000" b="1" dirty="0" smtClean="0"/>
              <a:t>Microsoft </a:t>
            </a:r>
            <a:r>
              <a:rPr lang="en-US" sz="2000" b="1" dirty="0"/>
              <a:t>Office </a:t>
            </a:r>
            <a:r>
              <a:rPr lang="az-Latn-AZ" sz="2000" b="1" dirty="0" smtClean="0"/>
              <a:t>Düyməsi</a:t>
            </a:r>
            <a:r>
              <a:rPr lang="az-Latn-AZ" sz="2000" dirty="0" smtClean="0"/>
              <a:t>nə qayıdın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98308" name="Visio" r:id="rId5" imgW="270231" imgH="303063" progId="">
              <p:embed/>
            </p:oleObj>
          </a:graphicData>
        </a:graphic>
      </p:graphicFrame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676275" y="4502150"/>
            <a:ext cx="594042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Əgər </a:t>
            </a:r>
            <a:r>
              <a:rPr lang="az-Latn-AZ" b="1" dirty="0" smtClean="0">
                <a:solidFill>
                  <a:srgbClr val="FFCC00"/>
                </a:solidFill>
              </a:rPr>
              <a:t>Çap</a:t>
            </a:r>
            <a:r>
              <a:rPr lang="az-Latn-AZ" dirty="0" smtClean="0">
                <a:solidFill>
                  <a:srgbClr val="FFCC00"/>
                </a:solidFill>
              </a:rPr>
              <a:t> əmrini klikləsəniz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az-Latn-AZ" b="1" dirty="0" smtClean="0">
                <a:solidFill>
                  <a:srgbClr val="FFCC00"/>
                </a:solidFill>
              </a:rPr>
              <a:t>Çap</a:t>
            </a:r>
            <a:r>
              <a:rPr lang="az-Latn-AZ" dirty="0" smtClean="0">
                <a:solidFill>
                  <a:srgbClr val="FFCC00"/>
                </a:solidFill>
              </a:rPr>
              <a:t> dialoq pəncərəsi peyda olacaq. Lakin </a:t>
            </a:r>
            <a:r>
              <a:rPr lang="az-Latn-AZ" b="1" dirty="0" smtClean="0">
                <a:solidFill>
                  <a:srgbClr val="FFCC00"/>
                </a:solidFill>
              </a:rPr>
              <a:t>Çap</a:t>
            </a:r>
            <a:r>
              <a:rPr lang="az-Latn-AZ" dirty="0" smtClean="0">
                <a:solidFill>
                  <a:srgbClr val="FFCC00"/>
                </a:solidFill>
              </a:rPr>
              <a:t> əmrinin sağındakı oxu tuşlasanız, onda üç əlavə əmr görəcəksiniz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254000" y="3994150"/>
            <a:ext cx="59261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İndi seçimlərinizin olduğunu yadda saxlayın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0775" y="130480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0211" y="167804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Yeni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0211" y="2126619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Aç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0211" y="2494754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Saxla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0211" y="2886640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Fərqli Saxla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9261" y="3349777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Çap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95286" y="1606794"/>
            <a:ext cx="2145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Sənədə öncəbaxış və sənədin çapı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5918" y="1891801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Çap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15918" y="2390564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Cəld Çap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14168" y="2847138"/>
            <a:ext cx="857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Çapa Öncəbaxış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15919" y="2034305"/>
            <a:ext cx="2050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Çapdan öncə printeri, surətlərin sayını və başqa çap seçimlərini seçin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04043" y="2544943"/>
            <a:ext cx="2050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Dəyişiklik etmədən sənədi birbaşa susmaya görə printerə göndərin.</a:t>
            </a:r>
            <a:endParaRPr lang="az-Latn-AZ" sz="8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15917" y="3079333"/>
            <a:ext cx="2050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Çapdan əvvəl öncəbaxış və  səhifələrə dəyişiklik et.</a:t>
            </a:r>
            <a:endParaRPr lang="az-Latn-AZ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  <p:bldP spid="98313" grpId="0" build="p" autoUpdateAnimBg="0" advAuto="0"/>
      <p:bldP spid="98314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63500"/>
            <a:ext cx="8904288" cy="614363"/>
          </a:xfrm>
        </p:spPr>
        <p:txBody>
          <a:bodyPr/>
          <a:lstStyle/>
          <a:p>
            <a:r>
              <a:rPr lang="az-Latn-AZ" dirty="0" smtClean="0"/>
              <a:t>Hə,</a:t>
            </a:r>
            <a:r>
              <a:rPr lang="en-US" dirty="0" smtClean="0"/>
              <a:t> </a:t>
            </a:r>
            <a:r>
              <a:rPr lang="az-Latn-AZ" dirty="0" smtClean="0"/>
              <a:t>çap etməyə hazıram</a:t>
            </a:r>
            <a:endParaRPr lang="en-US" dirty="0"/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Çap etməyə hazırsınızsa, </a:t>
            </a:r>
            <a:r>
              <a:rPr lang="en-US" sz="2000" b="1" dirty="0" smtClean="0"/>
              <a:t>Microsoft Office </a:t>
            </a:r>
            <a:r>
              <a:rPr lang="az-Latn-AZ" sz="2000" b="1" dirty="0" smtClean="0"/>
              <a:t>Düyməsi</a:t>
            </a:r>
            <a:r>
              <a:rPr lang="az-Latn-AZ" sz="2000" dirty="0" smtClean="0"/>
              <a:t>nə qayıdın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graphicFrame>
        <p:nvGraphicFramePr>
          <p:cNvPr id="228357" name="Object 5"/>
          <p:cNvGraphicFramePr>
            <a:graphicFrameLocks noChangeAspect="1"/>
          </p:cNvGraphicFramePr>
          <p:nvPr/>
        </p:nvGraphicFramePr>
        <p:xfrm>
          <a:off x="339725" y="4549775"/>
          <a:ext cx="269875" cy="303213"/>
        </p:xfrm>
        <a:graphic>
          <a:graphicData uri="http://schemas.openxmlformats.org/presentationml/2006/ole">
            <p:oleObj spid="_x0000_s228357" name="Visio" r:id="rId4" imgW="270231" imgH="303063" progId="">
              <p:embed/>
            </p:oleObj>
          </a:graphicData>
        </a:graphic>
      </p:graphicFrame>
      <p:graphicFrame>
        <p:nvGraphicFramePr>
          <p:cNvPr id="228358" name="Object 6"/>
          <p:cNvGraphicFramePr>
            <a:graphicFrameLocks noChangeAspect="1"/>
          </p:cNvGraphicFramePr>
          <p:nvPr/>
        </p:nvGraphicFramePr>
        <p:xfrm>
          <a:off x="339725" y="4992688"/>
          <a:ext cx="269875" cy="303212"/>
        </p:xfrm>
        <a:graphic>
          <a:graphicData uri="http://schemas.openxmlformats.org/presentationml/2006/ole">
            <p:oleObj spid="_x0000_s228358" name="Visio" r:id="rId5" imgW="270231" imgH="303063" progId="">
              <p:embed/>
            </p:oleObj>
          </a:graphicData>
        </a:graphic>
      </p:graphicFrame>
      <p:sp>
        <p:nvSpPr>
          <p:cNvPr id="228359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676275" y="4502150"/>
            <a:ext cx="5940425" cy="1274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Çap</a:t>
            </a:r>
            <a:endParaRPr lang="en-US" b="1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Cəld  Çap</a:t>
            </a:r>
            <a:endParaRPr lang="en-US" b="1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Çapa Öncəbaxış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254000" y="3994150"/>
            <a:ext cx="59261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İndi seçimlərinizin olduğunu yadda saxlayın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228363" name="Object 11"/>
          <p:cNvGraphicFramePr>
            <a:graphicFrameLocks noChangeAspect="1"/>
          </p:cNvGraphicFramePr>
          <p:nvPr/>
        </p:nvGraphicFramePr>
        <p:xfrm>
          <a:off x="339725" y="5438775"/>
          <a:ext cx="269875" cy="303213"/>
        </p:xfrm>
        <a:graphic>
          <a:graphicData uri="http://schemas.openxmlformats.org/presentationml/2006/ole">
            <p:oleObj spid="_x0000_s228363" name="Visio" r:id="rId6" imgW="270231" imgH="303063" progId="">
              <p:embed/>
            </p:oleObj>
          </a:graphicData>
        </a:graphic>
      </p:graphicFrame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7514" y="978211"/>
            <a:ext cx="5583236" cy="284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1080775" y="130480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Home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0211" y="167804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Yeni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0211" y="2126619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Aç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0211" y="2494754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Saxla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0211" y="2886640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Fərqli Saxla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9261" y="3349777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Çap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95286" y="1606794"/>
            <a:ext cx="2145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Preview and print the document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15918" y="1891801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Çap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15918" y="2390564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Cəld Çap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15918" y="2863121"/>
            <a:ext cx="857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Çapa Öncəbaxış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15919" y="2034305"/>
            <a:ext cx="2050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Çapdan öncə printeri, surətlərin sayını və başqa çap seçimlərini seçin.</a:t>
            </a:r>
            <a:endParaRPr lang="az-Latn-AZ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04043" y="2544943"/>
            <a:ext cx="2050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Dəyişiklik etmədən sənədi birbaşa susmaya görə printerə göndərin.</a:t>
            </a:r>
            <a:endParaRPr lang="az-Latn-AZ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65819" y="3237875"/>
            <a:ext cx="2050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Çapdan əvvəl öncəbaxış və  səhifələrə dəyişiklik et.</a:t>
            </a:r>
            <a:endParaRPr lang="az-Latn-AZ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0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63500"/>
            <a:ext cx="8904288" cy="614363"/>
          </a:xfrm>
        </p:spPr>
        <p:txBody>
          <a:bodyPr/>
          <a:lstStyle/>
          <a:p>
            <a:r>
              <a:rPr lang="az-Latn-AZ" dirty="0" smtClean="0"/>
              <a:t>Səhnə arxasında</a:t>
            </a:r>
            <a:endParaRPr lang="en-US" dirty="0"/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Word </a:t>
            </a:r>
            <a:r>
              <a:rPr lang="az-Latn-AZ" sz="2000" dirty="0" smtClean="0"/>
              <a:t> proqramında gündəlik istifadə etdiyiniz xüsusiyyətlər Lent üzərindədir və asan tapılır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254000" y="4019550"/>
            <a:ext cx="59340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Bəs sənədlərin yaradılması ilə bağlı olmayan, amma Word-ün işləməsini idarə edən səhnəarxası parametrlər haradadır</a:t>
            </a:r>
            <a:r>
              <a:rPr lang="en-US" dirty="0" smtClean="0">
                <a:solidFill>
                  <a:srgbClr val="FFCC00"/>
                </a:solidFill>
              </a:rPr>
              <a:t>? 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324" y="942975"/>
            <a:ext cx="5694566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1015216" y="128138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5837" y="165429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Yeni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5837" y="2102869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Aç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5837" y="2749850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Nəşr et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5837" y="3224303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Bağla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35422" y="3570258"/>
            <a:ext cx="8572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Word </a:t>
            </a:r>
            <a:r>
              <a:rPr lang="az-Latn-AZ" sz="7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Seçimləri</a:t>
            </a:r>
            <a:endParaRPr lang="en-US" sz="7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58131" y="3570258"/>
            <a:ext cx="8572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Word</a:t>
            </a:r>
            <a:r>
              <a:rPr lang="az-Latn-AZ" sz="7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-dən Çıxış</a:t>
            </a:r>
            <a:endParaRPr lang="en-US" sz="7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73654" y="1568032"/>
            <a:ext cx="1113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Son Sənədlər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autoUpdateAnimBg="0"/>
      <p:bldP spid="23040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324" y="942975"/>
            <a:ext cx="5694566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63500"/>
            <a:ext cx="8904288" cy="614363"/>
          </a:xfrm>
        </p:spPr>
        <p:txBody>
          <a:bodyPr/>
          <a:lstStyle/>
          <a:p>
            <a:r>
              <a:rPr lang="az-Latn-AZ" dirty="0" smtClean="0"/>
              <a:t>Səhnə arxasında</a:t>
            </a:r>
            <a:endParaRPr lang="en-US" dirty="0"/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Word</a:t>
            </a:r>
            <a:r>
              <a:rPr lang="az-Latn-AZ" sz="2000" dirty="0" smtClean="0"/>
              <a:t>-ün </a:t>
            </a:r>
            <a:r>
              <a:rPr lang="az-Latn-AZ" sz="2000" dirty="0" err="1" smtClean="0"/>
              <a:t>işləməsinə</a:t>
            </a:r>
            <a:r>
              <a:rPr lang="az-Latn-AZ" sz="2000" dirty="0" smtClean="0"/>
              <a:t> necə nəzarət edirsiniz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254000" y="4019550"/>
            <a:ext cx="59340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Bütün bu parametrlər </a:t>
            </a:r>
            <a:r>
              <a:rPr lang="en-US" b="1" dirty="0" smtClean="0">
                <a:solidFill>
                  <a:srgbClr val="FFCC00"/>
                </a:solidFill>
              </a:rPr>
              <a:t>Word </a:t>
            </a:r>
            <a:r>
              <a:rPr lang="az-Latn-AZ" b="1" dirty="0" smtClean="0">
                <a:solidFill>
                  <a:srgbClr val="FFCC00"/>
                </a:solidFill>
              </a:rPr>
              <a:t>Seçimləri</a:t>
            </a:r>
            <a:r>
              <a:rPr lang="az-Latn-AZ" dirty="0" smtClean="0">
                <a:solidFill>
                  <a:srgbClr val="FFCC00"/>
                </a:solidFill>
              </a:rPr>
              <a:t>nin bir hissəsidir. Siz onları </a:t>
            </a:r>
            <a:r>
              <a:rPr lang="en-US" b="1" dirty="0" smtClean="0">
                <a:solidFill>
                  <a:srgbClr val="FFCC00"/>
                </a:solidFill>
              </a:rPr>
              <a:t>Word </a:t>
            </a:r>
            <a:r>
              <a:rPr lang="az-Latn-AZ" b="1" dirty="0" smtClean="0">
                <a:solidFill>
                  <a:srgbClr val="FFCC00"/>
                </a:solidFill>
              </a:rPr>
              <a:t>Seçimləri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düyməsini </a:t>
            </a:r>
            <a:r>
              <a:rPr lang="az-Latn-AZ" dirty="0" err="1" smtClean="0">
                <a:solidFill>
                  <a:srgbClr val="FFCC00"/>
                </a:solidFill>
              </a:rPr>
              <a:t>klikləyəndə</a:t>
            </a:r>
            <a:r>
              <a:rPr lang="az-Latn-AZ" dirty="0" smtClean="0">
                <a:solidFill>
                  <a:srgbClr val="FFCC00"/>
                </a:solidFill>
              </a:rPr>
              <a:t> görürsünüz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O, </a:t>
            </a:r>
            <a:r>
              <a:rPr lang="en-US" b="1" dirty="0" smtClean="0">
                <a:solidFill>
                  <a:srgbClr val="FFCC00"/>
                </a:solidFill>
              </a:rPr>
              <a:t>Microsoft Office </a:t>
            </a:r>
            <a:r>
              <a:rPr lang="az-Latn-AZ" b="1" dirty="0" smtClean="0">
                <a:solidFill>
                  <a:srgbClr val="FFCC00"/>
                </a:solidFill>
              </a:rPr>
              <a:t>Düyməsi</a:t>
            </a:r>
            <a:r>
              <a:rPr lang="az-Latn-AZ" dirty="0" smtClean="0">
                <a:solidFill>
                  <a:srgbClr val="FFCC00"/>
                </a:solidFill>
              </a:rPr>
              <a:t>ni kliklədikdə açılan menyu üzərindədir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02997" y="3526971"/>
            <a:ext cx="1080654" cy="249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15216" y="128138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5837" y="165429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Yeni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5837" y="2102869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Aç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5837" y="2749850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Nəşr et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5837" y="3224303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Bağla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35422" y="3570258"/>
            <a:ext cx="8572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Word </a:t>
            </a:r>
            <a:r>
              <a:rPr lang="az-Latn-AZ" sz="7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Seçimləri</a:t>
            </a:r>
            <a:endParaRPr lang="en-US" sz="7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58131" y="3570258"/>
            <a:ext cx="8572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Word</a:t>
            </a:r>
            <a:r>
              <a:rPr lang="az-Latn-AZ" sz="7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-dən Çıxış</a:t>
            </a:r>
            <a:endParaRPr lang="en-US" sz="7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73654" y="1568032"/>
            <a:ext cx="1113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Son Sənədlər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2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autoUpdateAnimBg="0"/>
      <p:bldP spid="23245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 err="1" smtClean="0"/>
              <a:t>Praktiki</a:t>
            </a:r>
            <a:r>
              <a:rPr lang="en-US" dirty="0" smtClean="0"/>
              <a:t> tap</a:t>
            </a:r>
            <a:r>
              <a:rPr lang="az-Latn-AZ" dirty="0" err="1" smtClean="0"/>
              <a:t>şırıqlar</a:t>
            </a:r>
            <a:endParaRPr lang="en-US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827972"/>
            <a:ext cx="8905875" cy="4283673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err="1" smtClean="0"/>
              <a:t>Markerlənmiş</a:t>
            </a:r>
            <a:r>
              <a:rPr lang="az-Latn-AZ" dirty="0" smtClean="0"/>
              <a:t> siyahı əlavə edin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Çevik Üslublar tətbiq edin, sonra bütün dəyişiklikləri görmək üçün miqyası  böyüdün</a:t>
            </a:r>
            <a:r>
              <a:rPr lang="en-US" dirty="0" smtClean="0"/>
              <a:t>.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Çevik Üslub dəstini dəyişdirin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Nümunəyə</a:t>
            </a:r>
            <a:r>
              <a:rPr lang="en-US" dirty="0" smtClean="0"/>
              <a:t> </a:t>
            </a:r>
            <a:r>
              <a:rPr lang="en-US" dirty="0" err="1" smtClean="0"/>
              <a:t>görə</a:t>
            </a:r>
            <a:r>
              <a:rPr lang="en-US" dirty="0" smtClean="0"/>
              <a:t> Format</a:t>
            </a:r>
            <a:r>
              <a:rPr lang="az-Latn-AZ" dirty="0" smtClean="0"/>
              <a:t>-dan istifadə edin</a:t>
            </a:r>
            <a:r>
              <a:rPr lang="en-US" dirty="0" smtClean="0"/>
              <a:t>.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b="1" dirty="0" smtClean="0"/>
              <a:t>Səhifə Düzəni </a:t>
            </a:r>
            <a:r>
              <a:rPr lang="az-Latn-AZ" dirty="0" smtClean="0"/>
              <a:t>tab-vərəqəsində ümumi dəyişikliklər edin</a:t>
            </a:r>
            <a:r>
              <a:rPr lang="en-US" dirty="0" smtClean="0"/>
              <a:t>. </a:t>
            </a:r>
            <a:r>
              <a:rPr lang="az-Latn-AZ" dirty="0" smtClean="0"/>
              <a:t>Sonra başqa tab-vərəqələrdə işlə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Bütün çap yollarından istifadə edin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/>
              <a:t>Test 2,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Hansı tab-vərəqənin hansı qrupunda olan əmrləri istifadə etməklə </a:t>
            </a:r>
            <a:r>
              <a:rPr lang="az-Latn-AZ" b="1" dirty="0" err="1" smtClean="0"/>
              <a:t>markerlənmiş</a:t>
            </a:r>
            <a:r>
              <a:rPr lang="az-Latn-AZ" b="1" dirty="0" smtClean="0"/>
              <a:t> siyahılar tətbiq edə bilərsiniz</a:t>
            </a:r>
            <a:r>
              <a:rPr lang="en-US" b="1" dirty="0" smtClean="0"/>
              <a:t>? (</a:t>
            </a:r>
            <a:r>
              <a:rPr lang="az-Latn-AZ" b="1" dirty="0" smtClean="0"/>
              <a:t>Cavablardan birini seçin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257175" y="2344738"/>
            <a:ext cx="76247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b="1" dirty="0" smtClean="0"/>
              <a:t>Səhifə Düzəni</a:t>
            </a:r>
            <a:r>
              <a:rPr lang="az-Latn-AZ" sz="2000" dirty="0" smtClean="0"/>
              <a:t> tab-vərəqəsinin </a:t>
            </a:r>
            <a:r>
              <a:rPr lang="az-Latn-AZ" sz="2000" b="1" dirty="0" smtClean="0"/>
              <a:t>Abzas</a:t>
            </a:r>
            <a:r>
              <a:rPr lang="az-Latn-AZ" sz="2000" dirty="0" smtClean="0"/>
              <a:t> qrupunda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b="1" dirty="0" smtClean="0"/>
              <a:t>Ev</a:t>
            </a:r>
            <a:r>
              <a:rPr lang="az-Latn-AZ" sz="2000" dirty="0" smtClean="0"/>
              <a:t> tab-vərəqəsinin </a:t>
            </a:r>
            <a:r>
              <a:rPr lang="az-Latn-AZ" sz="2000" b="1" dirty="0" smtClean="0"/>
              <a:t>Abzas</a:t>
            </a:r>
            <a:r>
              <a:rPr lang="az-Latn-AZ" sz="2000" dirty="0" smtClean="0"/>
              <a:t> qrupunda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b="1" dirty="0" smtClean="0"/>
              <a:t>Əlavə et</a:t>
            </a:r>
            <a:r>
              <a:rPr lang="az-Latn-AZ" sz="2000" dirty="0" smtClean="0"/>
              <a:t> tab-vərəqəsinin </a:t>
            </a:r>
            <a:r>
              <a:rPr lang="az-Latn-AZ" sz="2000" b="1" dirty="0" smtClean="0"/>
              <a:t>Simvollar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b="1" dirty="0" smtClean="0"/>
              <a:t>Əlavə et</a:t>
            </a:r>
            <a:r>
              <a:rPr lang="az-Latn-AZ" sz="2000" dirty="0" smtClean="0"/>
              <a:t> tab-vərəqəsinin </a:t>
            </a:r>
            <a:r>
              <a:rPr lang="az-Latn-AZ" sz="2000" b="1" dirty="0" smtClean="0"/>
              <a:t>Mətn</a:t>
            </a:r>
            <a:r>
              <a:rPr lang="az-Latn-AZ" sz="2000" dirty="0" smtClean="0"/>
              <a:t> qrupunda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 advAuto="0"/>
      <p:bldP spid="118788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Sürətə uyğunlaş</a:t>
            </a:r>
            <a:endParaRPr lang="en-US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/>
              <a:t>Test 2,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1: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7175" y="815975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  Ev</a:t>
            </a:r>
            <a:r>
              <a:rPr lang="az-Latn-AZ" dirty="0" smtClean="0"/>
              <a:t> tab-vərəqəsinin </a:t>
            </a:r>
            <a:r>
              <a:rPr lang="az-Latn-AZ" b="1" dirty="0" smtClean="0"/>
              <a:t>Abzas</a:t>
            </a:r>
            <a:r>
              <a:rPr lang="az-Latn-AZ" dirty="0" smtClean="0"/>
              <a:t> qrupunda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257175" y="200025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err="1" smtClean="0"/>
              <a:t>Markerlənmiş</a:t>
            </a:r>
            <a:r>
              <a:rPr lang="az-Latn-AZ" sz="2000" dirty="0" smtClean="0"/>
              <a:t> siyahıları buradan tətbiq edə bilərsiniz. Məsləhət: Siz Mini alət panelindən istifadə etməklə də </a:t>
            </a:r>
            <a:r>
              <a:rPr lang="az-Latn-AZ" sz="2000" dirty="0" err="1" smtClean="0"/>
              <a:t>markerlənmiş</a:t>
            </a:r>
            <a:r>
              <a:rPr lang="az-Latn-AZ" sz="2000" dirty="0" smtClean="0"/>
              <a:t> siyahıları tətbiq edə bilərsiniz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  <p:bldP spid="12083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/>
              <a:t>Test 2,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smtClean="0"/>
              <a:t>Word </a:t>
            </a:r>
            <a:r>
              <a:rPr lang="az-Latn-AZ" b="1" dirty="0" smtClean="0"/>
              <a:t> proqramının yeni versiyasında çap seçimlərini necə seçirsiniz</a:t>
            </a:r>
            <a:r>
              <a:rPr lang="en-US" b="1" dirty="0" smtClean="0"/>
              <a:t>? (</a:t>
            </a:r>
            <a:r>
              <a:rPr lang="az-Latn-AZ" b="1" dirty="0" smtClean="0"/>
              <a:t>Cavablardan birini seçin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257175" y="2241550"/>
            <a:ext cx="76247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Lent üzərində </a:t>
            </a:r>
            <a:r>
              <a:rPr lang="az-Latn-AZ" sz="2000" b="1" dirty="0" smtClean="0"/>
              <a:t>Çap</a:t>
            </a:r>
            <a:r>
              <a:rPr lang="az-Latn-AZ" sz="2000" dirty="0" smtClean="0"/>
              <a:t> düyməsini </a:t>
            </a:r>
            <a:r>
              <a:rPr lang="az-Latn-AZ" sz="2000" dirty="0" err="1" smtClean="0"/>
              <a:t>klikləməklə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Cəld Müraciət Alət Panelində </a:t>
            </a:r>
            <a:r>
              <a:rPr lang="az-Latn-AZ" sz="2000" b="1" dirty="0" smtClean="0"/>
              <a:t>Çap</a:t>
            </a:r>
            <a:r>
              <a:rPr lang="az-Latn-AZ" sz="2000" dirty="0" smtClean="0"/>
              <a:t> düyməsini </a:t>
            </a:r>
            <a:r>
              <a:rPr lang="az-Latn-AZ" sz="2000" dirty="0" err="1" smtClean="0"/>
              <a:t>klikləməklə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b="1" dirty="0" smtClean="0"/>
              <a:t>Microsoft </a:t>
            </a:r>
            <a:r>
              <a:rPr lang="en-US" sz="2000" b="1" dirty="0"/>
              <a:t>Office </a:t>
            </a:r>
            <a:r>
              <a:rPr lang="az-Latn-AZ" sz="2000" b="1" dirty="0" smtClean="0"/>
              <a:t>Düyməsi</a:t>
            </a:r>
            <a:r>
              <a:rPr lang="az-Latn-AZ" sz="2000" dirty="0" smtClean="0"/>
              <a:t>ni istifadə etməklə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Yuxarıda ya birinci, ya da ikinci seçim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 advAuto="0"/>
      <p:bldP spid="122884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/>
              <a:t>Test 2,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2: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7175" y="836613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smtClean="0"/>
              <a:t>Microsoft Office </a:t>
            </a:r>
            <a:r>
              <a:rPr lang="az-Latn-AZ" b="1" dirty="0" smtClean="0"/>
              <a:t>Düyməsi</a:t>
            </a:r>
            <a:r>
              <a:rPr lang="az-Latn-AZ" dirty="0" smtClean="0"/>
              <a:t>ni istifadə etməklə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257175" y="208280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Buradan həmçinin </a:t>
            </a:r>
            <a:r>
              <a:rPr lang="az-Latn-AZ" sz="2000" b="1" dirty="0" smtClean="0"/>
              <a:t>Çapa Öncəbaxış</a:t>
            </a:r>
            <a:r>
              <a:rPr lang="az-Latn-AZ" sz="2000" dirty="0" smtClean="0"/>
              <a:t>ı aça bilərsiniz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utoUpdateAnimBg="0"/>
      <p:bldP spid="124932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Sürətə uyğunlaş</a:t>
            </a:r>
            <a:endParaRPr lang="en-US" dirty="0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73025"/>
            <a:ext cx="8229600" cy="609600"/>
          </a:xfrm>
        </p:spPr>
        <p:txBody>
          <a:bodyPr/>
          <a:lstStyle/>
          <a:p>
            <a:r>
              <a:rPr lang="en-US" dirty="0"/>
              <a:t>Test 2,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3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71463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Miqyası idarə elementi hansı küncdədir</a:t>
            </a:r>
            <a:r>
              <a:rPr lang="en-US" b="1" dirty="0" smtClean="0"/>
              <a:t>? (</a:t>
            </a:r>
            <a:r>
              <a:rPr lang="az-Latn-AZ" b="1" dirty="0" smtClean="0"/>
              <a:t>Cavablardan birini seçin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271463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Yuxarı sağ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Yuxarı sol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Aşağı sol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Aşağı sağ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26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autoUpdateAnimBg="0" advAuto="0"/>
      <p:bldP spid="12698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73025"/>
            <a:ext cx="8229600" cy="609600"/>
          </a:xfrm>
        </p:spPr>
        <p:txBody>
          <a:bodyPr/>
          <a:lstStyle/>
          <a:p>
            <a:r>
              <a:rPr lang="az-Latn-AZ" dirty="0" smtClean="0"/>
              <a:t>Kursun məqsədləri</a:t>
            </a:r>
            <a:r>
              <a:rPr lang="en-US" dirty="0"/>
              <a:t>		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836613"/>
            <a:ext cx="8431213" cy="4659312"/>
          </a:xfrm>
        </p:spPr>
        <p:txBody>
          <a:bodyPr/>
          <a:lstStyle/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az-Latn-AZ" sz="2400" dirty="0" smtClean="0"/>
              <a:t>Lent ilə iş </a:t>
            </a:r>
            <a:r>
              <a:rPr lang="en-US" sz="2400" dirty="0" smtClean="0"/>
              <a:t>—</a:t>
            </a:r>
            <a:r>
              <a:rPr lang="az-Latn-AZ" sz="2400" dirty="0" smtClean="0"/>
              <a:t> </a:t>
            </a:r>
            <a:r>
              <a:rPr lang="en-US" sz="2400" dirty="0" smtClean="0"/>
              <a:t>Word </a:t>
            </a:r>
            <a:r>
              <a:rPr lang="az-Latn-AZ" sz="2400" dirty="0" smtClean="0"/>
              <a:t>proqramını əvvəllərdə </a:t>
            </a:r>
            <a:r>
              <a:rPr lang="az-Latn-AZ" sz="2400" dirty="0" err="1" smtClean="0"/>
              <a:t>olduğundan</a:t>
            </a:r>
            <a:r>
              <a:rPr lang="az-Latn-AZ" sz="2400" dirty="0" smtClean="0"/>
              <a:t> daha da </a:t>
            </a:r>
            <a:r>
              <a:rPr lang="az-Latn-AZ" sz="2400" dirty="0" err="1" smtClean="0"/>
              <a:t>asanlaşdıran</a:t>
            </a:r>
            <a:r>
              <a:rPr lang="az-Latn-AZ" sz="2400" dirty="0" smtClean="0"/>
              <a:t> yeni bir özəllikdir</a:t>
            </a:r>
            <a:r>
              <a:rPr lang="en-US" sz="2400" dirty="0" smtClean="0"/>
              <a:t>.</a:t>
            </a: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az-Latn-AZ" sz="2400" dirty="0" smtClean="0"/>
              <a:t>İşləmək üçün lazım olan adi, ümumi əmrlərlə tanış olmaq</a:t>
            </a:r>
            <a:r>
              <a:rPr lang="en-US" sz="2400" dirty="0" smtClean="0"/>
              <a:t>.</a:t>
            </a:r>
            <a:endParaRPr lang="en-US" sz="2400" dirty="0"/>
          </a:p>
          <a:p>
            <a:pPr lvl="1">
              <a:spcAft>
                <a:spcPct val="75000"/>
              </a:spcAft>
              <a:buClr>
                <a:srgbClr val="FF9900"/>
              </a:buClr>
            </a:pP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endParaRPr lang="en-U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73025"/>
            <a:ext cx="8229600" cy="609600"/>
          </a:xfrm>
        </p:spPr>
        <p:txBody>
          <a:bodyPr/>
          <a:lstStyle/>
          <a:p>
            <a:r>
              <a:rPr lang="en-US" dirty="0"/>
              <a:t>Test 2,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3: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7175" y="863600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dirty="0" smtClean="0"/>
              <a:t>Aşağı sağ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257175" y="2109788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Aşağı sağ küncdə miqyası böyütmək və kiçiltmək üçün idarə elementi vardır. Miqyası idarə elementlərini Görünüş menyusunda da görə bilərsiniz.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utoUpdateAnimBg="0"/>
      <p:bldP spid="12902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z-Latn-AZ" dirty="0" smtClean="0"/>
              <a:t>Dərs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az-Latn-AZ" dirty="0" smtClean="0"/>
              <a:t>Sadə siyahılar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smtClean="0"/>
              <a:t>Sadə siyahılar </a:t>
            </a:r>
            <a:endParaRPr lang="en-US" dirty="0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5966086" y="854075"/>
            <a:ext cx="2902144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İnformasiyanın </a:t>
            </a:r>
            <a:r>
              <a:rPr lang="az-Latn-AZ" sz="2000" dirty="0" err="1" smtClean="0"/>
              <a:t>ümumiləşdirilməsindən</a:t>
            </a:r>
            <a:r>
              <a:rPr lang="az-Latn-AZ" sz="2000" dirty="0" smtClean="0"/>
              <a:t> və ya sadələşdirilməsindən asılı olmayaraq siyahılar hər bir sənədin faydalı komponentlərindəndir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277813" y="3732551"/>
            <a:ext cx="5763223" cy="233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Nömrələnmiş siyahılar informasiyanın ardıcıllığının göstərilməsində əsasdır. Elementlərin hansı </a:t>
            </a:r>
            <a:r>
              <a:rPr lang="az-Latn-AZ" dirty="0" err="1" smtClean="0">
                <a:solidFill>
                  <a:srgbClr val="FFCC00"/>
                </a:solidFill>
              </a:rPr>
              <a:t>hansı</a:t>
            </a:r>
            <a:r>
              <a:rPr lang="az-Latn-AZ" dirty="0" smtClean="0">
                <a:solidFill>
                  <a:srgbClr val="FFCC00"/>
                </a:solidFill>
              </a:rPr>
              <a:t> sırada olmasının fərqi yoxdursa, </a:t>
            </a:r>
            <a:r>
              <a:rPr lang="az-Latn-AZ" dirty="0" err="1" smtClean="0">
                <a:solidFill>
                  <a:srgbClr val="FFCC00"/>
                </a:solidFill>
              </a:rPr>
              <a:t>markerlənmiş</a:t>
            </a:r>
            <a:r>
              <a:rPr lang="az-Latn-AZ" dirty="0" smtClean="0">
                <a:solidFill>
                  <a:srgbClr val="FFCC00"/>
                </a:solidFill>
              </a:rPr>
              <a:t> siyahı daha yaxşı ola bilər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Siyahılar bütün elementlər eyni iyerarxiya və çıxıntıya malik olmaqla </a:t>
            </a:r>
            <a:r>
              <a:rPr lang="az-Latn-AZ" b="1" dirty="0" err="1" smtClean="0">
                <a:solidFill>
                  <a:srgbClr val="FFCC00"/>
                </a:solidFill>
              </a:rPr>
              <a:t>birsəviyyəli</a:t>
            </a:r>
            <a:r>
              <a:rPr lang="az-Latn-AZ" b="1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və</a:t>
            </a:r>
            <a:r>
              <a:rPr lang="az-Latn-AZ" b="1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 siyahı daxilində siyahının olduğunu bildirməklə </a:t>
            </a:r>
            <a:r>
              <a:rPr lang="az-Latn-AZ" b="1" dirty="0" smtClean="0">
                <a:solidFill>
                  <a:srgbClr val="FFCC00"/>
                </a:solidFill>
              </a:rPr>
              <a:t>çoxsəviyyəli</a:t>
            </a:r>
            <a:r>
              <a:rPr lang="az-Latn-AZ" dirty="0" smtClean="0">
                <a:solidFill>
                  <a:srgbClr val="FFCC00"/>
                </a:solidFill>
              </a:rPr>
              <a:t> ola bilər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339725" y="3681465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739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5154" y="749508"/>
            <a:ext cx="5651754" cy="278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73774" y="1543792"/>
            <a:ext cx="103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err="1" smtClean="0">
                <a:solidFill>
                  <a:schemeClr val="accent3">
                    <a:lumMod val="10000"/>
                  </a:schemeClr>
                </a:solidFill>
              </a:rPr>
              <a:t>Merkuri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Venera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Yer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Mars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8808" y="1531916"/>
            <a:ext cx="127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Mer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k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ur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Venera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Yer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Mars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1348" y="1543792"/>
            <a:ext cx="1543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Mer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k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ur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Venera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Yer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Ay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Mars</a:t>
            </a:r>
          </a:p>
          <a:p>
            <a:pPr lvl="1"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err="1" smtClean="0">
                <a:solidFill>
                  <a:schemeClr val="accent3">
                    <a:lumMod val="10000"/>
                  </a:schemeClr>
                </a:solidFill>
              </a:rPr>
              <a:t>Fobos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err="1" smtClean="0">
                <a:solidFill>
                  <a:schemeClr val="accent3">
                    <a:lumMod val="10000"/>
                  </a:schemeClr>
                </a:solidFill>
              </a:rPr>
              <a:t>Deimos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/>
      <p:bldP spid="17613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smtClean="0"/>
              <a:t>Daxil etdikcə siyahı yaradılması</a:t>
            </a:r>
            <a:endParaRPr lang="en-US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Siyahı </a:t>
            </a:r>
            <a:r>
              <a:rPr lang="az-Latn-AZ" sz="2000" dirty="0" err="1" smtClean="0"/>
              <a:t>başlatmağın</a:t>
            </a:r>
            <a:r>
              <a:rPr lang="az-Latn-AZ" sz="2000" dirty="0" smtClean="0"/>
              <a:t> çoxlu yolu vardır, amma ən geniş yayılan üsullardan biri məlumat daxil edildikcə avtomatik olaraq siyahının </a:t>
            </a:r>
            <a:r>
              <a:rPr lang="az-Latn-AZ" sz="2000" dirty="0" err="1" smtClean="0"/>
              <a:t>yaradılmasıdır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77813" y="3994150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err="1" smtClean="0">
                <a:solidFill>
                  <a:srgbClr val="FFCC00"/>
                </a:solidFill>
              </a:rPr>
              <a:t>Markerlənmiş</a:t>
            </a:r>
            <a:r>
              <a:rPr lang="az-Latn-AZ" dirty="0" smtClean="0">
                <a:solidFill>
                  <a:srgbClr val="FFCC00"/>
                </a:solidFill>
              </a:rPr>
              <a:t> siyahı üçün ulduz </a:t>
            </a:r>
            <a:r>
              <a:rPr lang="en-US" b="1" dirty="0" smtClean="0">
                <a:solidFill>
                  <a:srgbClr val="FFCC00"/>
                </a:solidFill>
              </a:rPr>
              <a:t>(*)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daxil edin, boşluq saxlayın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az-Latn-AZ" dirty="0" smtClean="0">
                <a:solidFill>
                  <a:srgbClr val="FFCC00"/>
                </a:solidFill>
              </a:rPr>
              <a:t>Ulduz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err="1" smtClean="0">
                <a:solidFill>
                  <a:srgbClr val="FFCC00"/>
                </a:solidFill>
              </a:rPr>
              <a:t>markerə</a:t>
            </a:r>
            <a:r>
              <a:rPr lang="az-Latn-AZ" dirty="0" smtClean="0">
                <a:solidFill>
                  <a:srgbClr val="FFCC00"/>
                </a:solidFill>
              </a:rPr>
              <a:t> çevrilir və siyahı başladılır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Siyahıda birinci elementi daxil etdikdən sonra </a:t>
            </a:r>
            <a:r>
              <a:rPr lang="en-US" dirty="0" smtClean="0">
                <a:solidFill>
                  <a:srgbClr val="FFCC00"/>
                </a:solidFill>
              </a:rPr>
              <a:t>ENTER</a:t>
            </a:r>
            <a:r>
              <a:rPr lang="az-Latn-AZ" dirty="0" smtClean="0">
                <a:solidFill>
                  <a:srgbClr val="FFCC00"/>
                </a:solidFill>
              </a:rPr>
              <a:t> düyməsini basın və növbəti sətirdə yeni </a:t>
            </a:r>
            <a:r>
              <a:rPr lang="az-Latn-AZ" dirty="0" err="1" smtClean="0">
                <a:solidFill>
                  <a:srgbClr val="FFCC00"/>
                </a:solidFill>
              </a:rPr>
              <a:t>marker</a:t>
            </a:r>
            <a:r>
              <a:rPr lang="az-Latn-AZ" dirty="0" smtClean="0">
                <a:solidFill>
                  <a:srgbClr val="FFCC00"/>
                </a:solidFill>
              </a:rPr>
              <a:t> peyda olur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508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512" y="904875"/>
            <a:ext cx="563303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330037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2">
                    <a:lumMod val="50000"/>
                  </a:schemeClr>
                </a:solidFill>
              </a:rPr>
              <a:t>Boşluq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6962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2">
                    <a:lumMod val="50000"/>
                  </a:schemeClr>
                </a:solidFill>
              </a:rPr>
              <a:t>Nöqtə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6385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2">
                    <a:lumMod val="50000"/>
                  </a:schemeClr>
                </a:solidFill>
              </a:rPr>
              <a:t>Nöqtə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9485" y="1413164"/>
            <a:ext cx="344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774" y="2410667"/>
            <a:ext cx="103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err="1" smtClean="0">
                <a:solidFill>
                  <a:schemeClr val="accent3">
                    <a:lumMod val="10000"/>
                  </a:schemeClr>
                </a:solidFill>
              </a:rPr>
              <a:t>Merkuri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Venera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Yer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Mars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8183" y="2470041"/>
            <a:ext cx="127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az-Latn-AZ" sz="1200" dirty="0" err="1" smtClean="0">
                <a:solidFill>
                  <a:schemeClr val="accent3">
                    <a:lumMod val="10000"/>
                  </a:schemeClr>
                </a:solidFill>
              </a:rPr>
              <a:t>Merkuri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Venera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Yer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Mars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9482" y="2493792"/>
            <a:ext cx="127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lphaLcPeriod"/>
            </a:pPr>
            <a:r>
              <a:rPr lang="az-Latn-AZ" sz="1200" dirty="0" err="1" smtClean="0">
                <a:solidFill>
                  <a:schemeClr val="accent3">
                    <a:lumMod val="10000"/>
                  </a:schemeClr>
                </a:solidFill>
              </a:rPr>
              <a:t>Merkuri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Venera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Yer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Mars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  <p:bldP spid="2355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smtClean="0"/>
              <a:t>Daxil etdikcə siyahı yaradılması</a:t>
            </a:r>
            <a:endParaRPr lang="en-US" dirty="0"/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Siyahı </a:t>
            </a:r>
            <a:r>
              <a:rPr lang="az-Latn-AZ" sz="2000" dirty="0" err="1" smtClean="0"/>
              <a:t>başlatmağın</a:t>
            </a:r>
            <a:r>
              <a:rPr lang="az-Latn-AZ" sz="2000" dirty="0" smtClean="0"/>
              <a:t> çoxlu yolu vardır, amma ən geniş yayılan üsullardan biri məlumat daxil edildikcə avtomatik olaraq siyahının </a:t>
            </a:r>
            <a:r>
              <a:rPr lang="az-Latn-AZ" sz="2000" dirty="0" err="1" smtClean="0"/>
              <a:t>yaradılmasıdır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277813" y="3994150"/>
            <a:ext cx="57419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Avtomatik olaraq nömrələnmiş siyahı yaratmaq üçün bir rəqəmini və nöqtəni </a:t>
            </a:r>
            <a:r>
              <a:rPr lang="en-US" dirty="0" smtClean="0">
                <a:solidFill>
                  <a:srgbClr val="FFCC00"/>
                </a:solidFill>
              </a:rPr>
              <a:t>(</a:t>
            </a:r>
            <a:r>
              <a:rPr lang="en-US" b="1" dirty="0" smtClean="0">
                <a:solidFill>
                  <a:srgbClr val="FFCC00"/>
                </a:solidFill>
              </a:rPr>
              <a:t>1.</a:t>
            </a:r>
            <a:r>
              <a:rPr lang="en-US" dirty="0" smtClean="0">
                <a:solidFill>
                  <a:srgbClr val="FFCC00"/>
                </a:solidFill>
              </a:rPr>
              <a:t>)</a:t>
            </a:r>
            <a:r>
              <a:rPr lang="az-Latn-AZ" dirty="0" smtClean="0">
                <a:solidFill>
                  <a:srgbClr val="FFCC00"/>
                </a:solidFill>
              </a:rPr>
              <a:t> və boşluq daxil edin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72038" name="Picture 6" descr="Three lists started automatically by typing an asterisk, a number 1, and a letter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9725" y="904875"/>
            <a:ext cx="5662613" cy="2854325"/>
          </a:xfrm>
          <a:noFill/>
          <a:ln/>
        </p:spPr>
      </p:pic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285750" y="4806950"/>
            <a:ext cx="5741988" cy="10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Bu, </a:t>
            </a:r>
            <a:r>
              <a:rPr lang="en-US" dirty="0" smtClean="0">
                <a:solidFill>
                  <a:srgbClr val="FFCC00"/>
                </a:solidFill>
              </a:rPr>
              <a:t>Word 2007</a:t>
            </a:r>
            <a:r>
              <a:rPr lang="az-Latn-AZ" dirty="0" smtClean="0">
                <a:solidFill>
                  <a:srgbClr val="FFCC00"/>
                </a:solidFill>
              </a:rPr>
              <a:t> proqramında yenidir;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əvvəlki versiyalarda siyahının başladılmasından əvvəl</a:t>
            </a:r>
            <a:r>
              <a:rPr lang="en-US" dirty="0" smtClean="0">
                <a:solidFill>
                  <a:srgbClr val="FFCC00"/>
                </a:solidFill>
              </a:rPr>
              <a:t> ENTER </a:t>
            </a:r>
            <a:r>
              <a:rPr lang="az-Latn-AZ" dirty="0" smtClean="0">
                <a:solidFill>
                  <a:srgbClr val="FFCC00"/>
                </a:solidFill>
              </a:rPr>
              <a:t>düyməsini basmaq lazım idi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512" y="904875"/>
            <a:ext cx="563303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330037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2">
                    <a:lumMod val="50000"/>
                  </a:schemeClr>
                </a:solidFill>
              </a:rPr>
              <a:t>Boşluq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6962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2">
                    <a:lumMod val="50000"/>
                  </a:schemeClr>
                </a:solidFill>
              </a:rPr>
              <a:t>Nöqtə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6385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2">
                    <a:lumMod val="50000"/>
                  </a:schemeClr>
                </a:solidFill>
              </a:rPr>
              <a:t>Nöqtə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9485" y="1413164"/>
            <a:ext cx="344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8774" y="2410667"/>
            <a:ext cx="103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err="1" smtClean="0">
                <a:solidFill>
                  <a:schemeClr val="accent3">
                    <a:lumMod val="10000"/>
                  </a:schemeClr>
                </a:solidFill>
              </a:rPr>
              <a:t>Merkuri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Venera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Yer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Mars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8183" y="2470041"/>
            <a:ext cx="127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az-Latn-AZ" sz="1200" dirty="0" err="1" smtClean="0">
                <a:solidFill>
                  <a:schemeClr val="accent3">
                    <a:lumMod val="10000"/>
                  </a:schemeClr>
                </a:solidFill>
              </a:rPr>
              <a:t>Meruri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Venera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Yer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Mars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9482" y="2493792"/>
            <a:ext cx="127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lphaLcPeriod"/>
            </a:pPr>
            <a:r>
              <a:rPr lang="az-Latn-AZ" sz="1200" dirty="0" err="1" smtClean="0">
                <a:solidFill>
                  <a:schemeClr val="accent3">
                    <a:lumMod val="10000"/>
                  </a:schemeClr>
                </a:solidFill>
              </a:rPr>
              <a:t>Merkuri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Venera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Yer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Mars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build="p" autoUpdateAnimBg="0" advAuto="0"/>
      <p:bldP spid="17203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smtClean="0"/>
              <a:t>Daxil etdikcə siyahı yaradılması</a:t>
            </a:r>
            <a:endParaRPr lang="en-US" dirty="0"/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Siyahı </a:t>
            </a:r>
            <a:r>
              <a:rPr lang="az-Latn-AZ" sz="2000" dirty="0" err="1" smtClean="0"/>
              <a:t>başlatmağın</a:t>
            </a:r>
            <a:r>
              <a:rPr lang="az-Latn-AZ" sz="2000" dirty="0" smtClean="0"/>
              <a:t> çoxlu yolu vardır, amma ən geniş yayılan üsullardan biri məlumat daxil edildikcə avtomatik olaraq siyahının </a:t>
            </a:r>
            <a:r>
              <a:rPr lang="az-Latn-AZ" sz="2000" dirty="0" err="1" smtClean="0"/>
              <a:t>yaradılmasıdır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277813" y="3994150"/>
            <a:ext cx="574198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Hərflə qeyd olunan siyahılar sadəcə olaraq nömrələnmiş siyahıların başqa bir növü olduğuna görə, belə siyahını başlatmaq üçün a hərfini və nöqtəni </a:t>
            </a:r>
            <a:r>
              <a:rPr lang="en-US" dirty="0" smtClean="0">
                <a:solidFill>
                  <a:srgbClr val="FFCC00"/>
                </a:solidFill>
              </a:rPr>
              <a:t>(</a:t>
            </a:r>
            <a:r>
              <a:rPr lang="en-US" b="1" dirty="0">
                <a:solidFill>
                  <a:srgbClr val="FFCC00"/>
                </a:solidFill>
              </a:rPr>
              <a:t>a</a:t>
            </a:r>
            <a:r>
              <a:rPr lang="en-US" b="1" dirty="0" smtClean="0">
                <a:solidFill>
                  <a:srgbClr val="FFCC00"/>
                </a:solidFill>
              </a:rPr>
              <a:t>.</a:t>
            </a:r>
            <a:r>
              <a:rPr lang="en-US" dirty="0" smtClean="0">
                <a:solidFill>
                  <a:srgbClr val="FFCC00"/>
                </a:solidFill>
              </a:rPr>
              <a:t>)</a:t>
            </a:r>
            <a:r>
              <a:rPr lang="az-Latn-AZ" dirty="0" smtClean="0">
                <a:solidFill>
                  <a:srgbClr val="FFCC00"/>
                </a:solidFill>
              </a:rPr>
              <a:t> və boşluq daxil edin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74086" name="Picture 6" descr="Three lists started automatically by typing an asterisk, a number 1, and a letter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9725" y="904875"/>
            <a:ext cx="5662613" cy="2854325"/>
          </a:xfrm>
          <a:noFill/>
          <a:ln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512" y="904875"/>
            <a:ext cx="563303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330037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2">
                    <a:lumMod val="50000"/>
                  </a:schemeClr>
                </a:solidFill>
              </a:rPr>
              <a:t>Boşluq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6962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2">
                    <a:lumMod val="50000"/>
                  </a:schemeClr>
                </a:solidFill>
              </a:rPr>
              <a:t>Nöqtə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6385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2">
                    <a:lumMod val="50000"/>
                  </a:schemeClr>
                </a:solidFill>
              </a:rPr>
              <a:t>Nöqtə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8774" y="2410667"/>
            <a:ext cx="103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az-Latn-AZ" sz="1200" dirty="0" err="1" smtClean="0">
                <a:solidFill>
                  <a:schemeClr val="accent3">
                    <a:lumMod val="10000"/>
                  </a:schemeClr>
                </a:solidFill>
              </a:rPr>
              <a:t>Merkuri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Venera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Yer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Mars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8183" y="2470041"/>
            <a:ext cx="127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az-Latn-AZ" sz="1200" dirty="0" err="1" smtClean="0">
                <a:solidFill>
                  <a:schemeClr val="accent3">
                    <a:lumMod val="10000"/>
                  </a:schemeClr>
                </a:solidFill>
              </a:rPr>
              <a:t>Merkuri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Venera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Yer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Mars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9482" y="2493792"/>
            <a:ext cx="127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lphaLcPeriod"/>
            </a:pPr>
            <a:r>
              <a:rPr lang="az-Latn-AZ" sz="1200" dirty="0" err="1" smtClean="0">
                <a:solidFill>
                  <a:schemeClr val="accent3">
                    <a:lumMod val="10000"/>
                  </a:schemeClr>
                </a:solidFill>
              </a:rPr>
              <a:t>Merkuri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Venera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Yer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Mars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9485" y="1413164"/>
            <a:ext cx="344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 build="p" autoUpdateAnimBg="0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Siyahıların </a:t>
            </a:r>
            <a:r>
              <a:rPr lang="az-Latn-AZ" dirty="0" err="1" smtClean="0"/>
              <a:t>dayandırılması</a:t>
            </a:r>
            <a:endParaRPr lang="en-US" dirty="0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/>
              <a:t>Siyahıda son elementi daxil etdikdən sonra siyahını necə sona </a:t>
            </a:r>
            <a:r>
              <a:rPr lang="az-Latn-AZ" dirty="0" err="1" smtClean="0"/>
              <a:t>catdıra</a:t>
            </a:r>
            <a:r>
              <a:rPr lang="az-Latn-AZ" dirty="0" smtClean="0"/>
              <a:t> və </a:t>
            </a:r>
            <a:r>
              <a:rPr lang="az-Latn-AZ" dirty="0" err="1" smtClean="0"/>
              <a:t>markerlərin</a:t>
            </a:r>
            <a:r>
              <a:rPr lang="az-Latn-AZ" dirty="0" smtClean="0"/>
              <a:t> və ya nömrələrin peyda olmasını dayandıra bilərsiniz</a:t>
            </a:r>
            <a:r>
              <a:rPr lang="en-US" dirty="0" smtClean="0"/>
              <a:t>?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Şəkildə bu üsullar göstərilir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8022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277813" y="3994150"/>
            <a:ext cx="7427131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Siyahı yaratmağı </a:t>
            </a:r>
            <a:r>
              <a:rPr lang="az-Latn-AZ" dirty="0" err="1" smtClean="0">
                <a:solidFill>
                  <a:srgbClr val="FFCC00"/>
                </a:solidFill>
              </a:rPr>
              <a:t>dayandırmağın</a:t>
            </a:r>
            <a:r>
              <a:rPr lang="az-Latn-AZ" dirty="0" smtClean="0">
                <a:solidFill>
                  <a:srgbClr val="FFCC00"/>
                </a:solidFill>
              </a:rPr>
              <a:t> ən asan yolu, sol tərəfdə göstərildiyi kimi, </a:t>
            </a:r>
            <a:r>
              <a:rPr lang="en-US" dirty="0" smtClean="0">
                <a:solidFill>
                  <a:srgbClr val="FFCC00"/>
                </a:solidFill>
              </a:rPr>
              <a:t>ENTER </a:t>
            </a:r>
            <a:r>
              <a:rPr lang="az-Latn-AZ" dirty="0" smtClean="0">
                <a:solidFill>
                  <a:srgbClr val="FFCC00"/>
                </a:solidFill>
              </a:rPr>
              <a:t>düyməsini iki dəfə basmaqdır</a:t>
            </a:r>
            <a:r>
              <a:rPr lang="en-US" dirty="0" smtClean="0">
                <a:solidFill>
                  <a:srgbClr val="FFCC00"/>
                </a:solidFill>
              </a:rPr>
              <a:t>. 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Əgər sizə azca müxtəlif bir şey, məsələn, yuxarısındakı mətn və ya </a:t>
            </a:r>
            <a:r>
              <a:rPr lang="az-Latn-AZ" dirty="0" err="1" smtClean="0">
                <a:solidFill>
                  <a:srgbClr val="FFCC00"/>
                </a:solidFill>
              </a:rPr>
              <a:t>marker</a:t>
            </a:r>
            <a:r>
              <a:rPr lang="az-Latn-AZ" dirty="0" smtClean="0">
                <a:solidFill>
                  <a:srgbClr val="FFCC00"/>
                </a:solidFill>
              </a:rPr>
              <a:t> kimi eyni səviyyədə çıxıntısı olan mətn lazımdırsa, </a:t>
            </a:r>
            <a:r>
              <a:rPr lang="en-US" dirty="0" smtClean="0">
                <a:solidFill>
                  <a:srgbClr val="FFCC00"/>
                </a:solidFill>
              </a:rPr>
              <a:t>BACKSPACE </a:t>
            </a:r>
            <a:r>
              <a:rPr lang="az-Latn-AZ" dirty="0" smtClean="0">
                <a:solidFill>
                  <a:srgbClr val="FFCC00"/>
                </a:solidFill>
              </a:rPr>
              <a:t>düyməsindən istifadə edin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519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8884" y="939800"/>
            <a:ext cx="563285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104407" y="1555641"/>
            <a:ext cx="1033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err="1" smtClean="0">
                <a:solidFill>
                  <a:schemeClr val="accent3">
                    <a:lumMod val="10000"/>
                  </a:schemeClr>
                </a:solidFill>
              </a:rPr>
              <a:t>Merkuri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Venera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Yer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Mars</a:t>
            </a: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Y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upiter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Saturn</a:t>
            </a: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Uran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Neptun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6344" y="1555641"/>
            <a:ext cx="1033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err="1" smtClean="0">
                <a:solidFill>
                  <a:schemeClr val="accent3">
                    <a:lumMod val="10000"/>
                  </a:schemeClr>
                </a:solidFill>
              </a:rPr>
              <a:t>Merkuri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 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Venera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Yer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Mars</a:t>
            </a: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Y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upiter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Saturn</a:t>
            </a: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Uran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Neptun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1306" y="3028208"/>
            <a:ext cx="665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b="1" dirty="0" smtClean="0">
                <a:solidFill>
                  <a:schemeClr val="accent2">
                    <a:lumMod val="50000"/>
                  </a:schemeClr>
                </a:solidFill>
              </a:rPr>
              <a:t>Enter</a:t>
            </a:r>
            <a:endParaRPr lang="en-US" sz="1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0745" y="3028208"/>
            <a:ext cx="961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b="1" dirty="0" smtClean="0">
                <a:solidFill>
                  <a:schemeClr val="accent2">
                    <a:lumMod val="50000"/>
                  </a:schemeClr>
                </a:solidFill>
              </a:rPr>
              <a:t>Backspace</a:t>
            </a:r>
            <a:endParaRPr lang="en-US" sz="1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80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 autoUpdateAnimBg="0"/>
      <p:bldP spid="180230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sz="2800" dirty="0" smtClean="0"/>
              <a:t>Siyahılarda abzaslarla iş</a:t>
            </a:r>
            <a:r>
              <a:rPr lang="en-US" sz="2800" dirty="0" smtClean="0"/>
              <a:t>; </a:t>
            </a:r>
            <a:r>
              <a:rPr lang="az-Latn-AZ" sz="2800" dirty="0" smtClean="0"/>
              <a:t>siyahıların əlavə edilməsi</a:t>
            </a:r>
            <a:endParaRPr lang="en-US" sz="2800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87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Fərz edək ki, nömrələnmiş və ya </a:t>
            </a:r>
            <a:r>
              <a:rPr lang="az-Latn-AZ" sz="2000" dirty="0" err="1" smtClean="0"/>
              <a:t>markerlənmiş</a:t>
            </a:r>
            <a:r>
              <a:rPr lang="az-Latn-AZ" sz="2000" dirty="0" smtClean="0"/>
              <a:t> siyahı yaradırsınız və şəkildə göstərildiyi kimi, siyahının bəzi elementlərini </a:t>
            </a:r>
            <a:r>
              <a:rPr lang="az-Latn-AZ" sz="2000" dirty="0" err="1" smtClean="0"/>
              <a:t>altabzas</a:t>
            </a:r>
            <a:r>
              <a:rPr lang="az-Latn-AZ" sz="2000" dirty="0" smtClean="0"/>
              <a:t> olaraq daxil etmək istəyirsiniz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Belə hal üçün bir neçə üsul vardır</a:t>
            </a:r>
            <a:r>
              <a:rPr lang="en-US" dirty="0" smtClean="0">
                <a:solidFill>
                  <a:srgbClr val="FFCC00"/>
                </a:solidFill>
              </a:rPr>
              <a:t>; </a:t>
            </a:r>
            <a:r>
              <a:rPr lang="az-Latn-AZ" dirty="0" smtClean="0">
                <a:solidFill>
                  <a:srgbClr val="FFCC00"/>
                </a:solidFill>
              </a:rPr>
              <a:t>seçdiyiniz üsul sənədin vəziyyətindən və fərdi üstünlüklərinizdən asılıdır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529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0159" y="949325"/>
            <a:ext cx="563285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880763" y="2256310"/>
            <a:ext cx="785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000" b="1" dirty="0" err="1" smtClean="0">
                <a:solidFill>
                  <a:srgbClr val="C00000"/>
                </a:solidFill>
              </a:rPr>
              <a:t>Siyahıdankənar</a:t>
            </a:r>
            <a:endParaRPr lang="az-Latn-AZ" sz="1000" b="1" dirty="0" smtClean="0">
              <a:solidFill>
                <a:srgbClr val="C00000"/>
              </a:solidFill>
            </a:endParaRPr>
          </a:p>
          <a:p>
            <a:r>
              <a:rPr lang="az-Latn-AZ" sz="1000" b="1" dirty="0" smtClean="0">
                <a:solidFill>
                  <a:srgbClr val="C00000"/>
                </a:solidFill>
              </a:rPr>
              <a:t>abzaslar</a:t>
            </a:r>
            <a:endParaRPr lang="en-US" sz="105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sz="2800" dirty="0" smtClean="0"/>
              <a:t>Siyahılarda abzaslarla iş</a:t>
            </a:r>
            <a:r>
              <a:rPr lang="en-US" sz="2800" dirty="0" smtClean="0"/>
              <a:t>; </a:t>
            </a:r>
            <a:r>
              <a:rPr lang="az-Latn-AZ" sz="2800" dirty="0" smtClean="0"/>
              <a:t>siyahıların əlavə edilməsi </a:t>
            </a:r>
            <a:endParaRPr lang="en-US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Fərz edək ki, nömrələnmiş və ya </a:t>
            </a:r>
            <a:r>
              <a:rPr lang="az-Latn-AZ" sz="2000" dirty="0" err="1" smtClean="0"/>
              <a:t>markerlənmiş</a:t>
            </a:r>
            <a:r>
              <a:rPr lang="az-Latn-AZ" sz="2000" dirty="0" smtClean="0"/>
              <a:t> siyahı yaradırsınız və şəkildə göstərildiyi kimi, siyahının bəzi elementlərini </a:t>
            </a:r>
            <a:r>
              <a:rPr lang="az-Latn-AZ" sz="2000" dirty="0" err="1" smtClean="0"/>
              <a:t>altabzas</a:t>
            </a:r>
            <a:r>
              <a:rPr lang="az-Latn-AZ" sz="2000" dirty="0" smtClean="0"/>
              <a:t> olaraq daxil etmək istəyirsiniz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9863" indent="-169863">
              <a:spcAft>
                <a:spcPct val="45000"/>
              </a:spcAft>
              <a:buFontTx/>
              <a:buChar char="•"/>
            </a:pPr>
            <a:r>
              <a:rPr lang="az-Latn-AZ" dirty="0" smtClean="0">
                <a:solidFill>
                  <a:srgbClr val="FFCC00"/>
                </a:solidFill>
              </a:rPr>
              <a:t>Siz təkcə </a:t>
            </a:r>
            <a:r>
              <a:rPr lang="en-US" dirty="0" smtClean="0">
                <a:solidFill>
                  <a:srgbClr val="FFCC00"/>
                </a:solidFill>
              </a:rPr>
              <a:t>ENTER</a:t>
            </a:r>
            <a:r>
              <a:rPr lang="az-Latn-AZ" dirty="0" smtClean="0">
                <a:solidFill>
                  <a:srgbClr val="FFCC00"/>
                </a:solidFill>
              </a:rPr>
              <a:t>-i deyil, </a:t>
            </a:r>
            <a:r>
              <a:rPr lang="en-US" dirty="0" smtClean="0">
                <a:solidFill>
                  <a:srgbClr val="FFCC00"/>
                </a:solidFill>
              </a:rPr>
              <a:t>SHIFT+ENTER</a:t>
            </a:r>
            <a:r>
              <a:rPr lang="az-Latn-AZ" dirty="0" smtClean="0">
                <a:solidFill>
                  <a:srgbClr val="FFCC00"/>
                </a:solidFill>
              </a:rPr>
              <a:t>-i basmaqla </a:t>
            </a:r>
            <a:r>
              <a:rPr lang="az-Latn-AZ" dirty="0" err="1" smtClean="0">
                <a:solidFill>
                  <a:srgbClr val="FFCC00"/>
                </a:solidFill>
              </a:rPr>
              <a:t>altabzaslar</a:t>
            </a:r>
            <a:r>
              <a:rPr lang="az-Latn-AZ" dirty="0" smtClean="0">
                <a:solidFill>
                  <a:srgbClr val="FFCC00"/>
                </a:solidFill>
              </a:rPr>
              <a:t> yarada bilərsiniz</a:t>
            </a:r>
            <a:r>
              <a:rPr lang="en-US" dirty="0" smtClean="0"/>
              <a:t>. </a:t>
            </a:r>
          </a:p>
          <a:p>
            <a:pPr marL="169863" indent="-169863">
              <a:spcAft>
                <a:spcPct val="45000"/>
              </a:spcAft>
              <a:buFontTx/>
              <a:buChar char="•"/>
            </a:pPr>
            <a:endParaRPr lang="en-US" dirty="0"/>
          </a:p>
        </p:txBody>
      </p:sp>
      <p:pic>
        <p:nvPicPr>
          <p:cNvPr id="35848" name="Picture 8" descr="A numbered list including extra paragraphs that aren't number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0838" y="949325"/>
            <a:ext cx="5651500" cy="2849563"/>
          </a:xfrm>
          <a:noFill/>
          <a:ln/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4500" y="4941211"/>
            <a:ext cx="8037513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9863" indent="-169863">
              <a:spcBef>
                <a:spcPct val="20000"/>
              </a:spcBef>
              <a:spcAft>
                <a:spcPct val="45000"/>
              </a:spcAft>
              <a:buFontTx/>
              <a:buChar char="•"/>
            </a:pPr>
            <a:r>
              <a:rPr lang="az-Latn-AZ" dirty="0" err="1" smtClean="0">
                <a:solidFill>
                  <a:srgbClr val="FFCC00"/>
                </a:solidFill>
              </a:rPr>
              <a:t>Altabzasdan</a:t>
            </a:r>
            <a:r>
              <a:rPr lang="az-Latn-AZ" dirty="0" smtClean="0">
                <a:solidFill>
                  <a:srgbClr val="FFCC00"/>
                </a:solidFill>
              </a:rPr>
              <a:t> sonra siyahını davam etmək üçün növbəti rəqəmi və nöqtə daxil edin</a:t>
            </a:r>
            <a:r>
              <a:rPr lang="en-US" dirty="0" smtClean="0">
                <a:solidFill>
                  <a:srgbClr val="FFCC00"/>
                </a:solidFill>
              </a:rPr>
              <a:t>; </a:t>
            </a:r>
            <a:r>
              <a:rPr lang="az-Latn-AZ" dirty="0" smtClean="0">
                <a:solidFill>
                  <a:srgbClr val="FFCC00"/>
                </a:solidFill>
              </a:rPr>
              <a:t>siyahı avtomatik olaraq davam edəcək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159" y="949325"/>
            <a:ext cx="563285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880763" y="2256311"/>
            <a:ext cx="8154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000" b="1" dirty="0" err="1" smtClean="0">
                <a:solidFill>
                  <a:srgbClr val="C00000"/>
                </a:solidFill>
              </a:rPr>
              <a:t>Siyahıdankənar</a:t>
            </a:r>
            <a:endParaRPr lang="az-Latn-AZ" sz="1000" b="1" dirty="0" smtClean="0">
              <a:solidFill>
                <a:srgbClr val="C00000"/>
              </a:solidFill>
            </a:endParaRPr>
          </a:p>
          <a:p>
            <a:r>
              <a:rPr lang="az-Latn-AZ" sz="1000" b="1" dirty="0" smtClean="0">
                <a:solidFill>
                  <a:srgbClr val="C00000"/>
                </a:solidFill>
              </a:rPr>
              <a:t>abzaslar</a:t>
            </a:r>
            <a:endParaRPr lang="en-US" sz="105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7" grpId="0" build="p" autoUpdateAnimBg="0"/>
      <p:bldP spid="10" grpId="0" build="p" bldLvl="2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4" y="942265"/>
            <a:ext cx="5621336" cy="28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err="1" smtClean="0"/>
              <a:t>Marker</a:t>
            </a:r>
            <a:r>
              <a:rPr lang="az-Latn-AZ" dirty="0" smtClean="0"/>
              <a:t>, yoxsa nömrə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err="1" smtClean="0"/>
              <a:t>Markerlənmiş</a:t>
            </a:r>
            <a:r>
              <a:rPr lang="az-Latn-AZ" dirty="0" smtClean="0"/>
              <a:t> siyahı </a:t>
            </a:r>
            <a:r>
              <a:rPr lang="az-Latn-AZ" dirty="0" err="1" smtClean="0"/>
              <a:t>başlatmısınız</a:t>
            </a:r>
            <a:r>
              <a:rPr lang="az-Latn-AZ" dirty="0" smtClean="0"/>
              <a:t>, amma indi düşünürsünüz ki, nömrələnmiş siyahı daha yaxşı olardı (yaxud əksinə)</a:t>
            </a:r>
            <a:r>
              <a:rPr lang="en-US" dirty="0" smtClean="0"/>
              <a:t>? </a:t>
            </a:r>
            <a:endParaRPr lang="en-US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/>
              <a:t>Narahat olmağa dəyməz! Birindən digərinə keçmək çətin deyil</a:t>
            </a:r>
            <a:r>
              <a:rPr lang="en-US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77813" y="3994149"/>
            <a:ext cx="6557702" cy="8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Siyahıda bir yeri klikləyin, sonra Lent üzərində </a:t>
            </a:r>
            <a:r>
              <a:rPr lang="az-Latn-AZ" b="1" dirty="0" err="1" smtClean="0">
                <a:solidFill>
                  <a:srgbClr val="FFCC00"/>
                </a:solidFill>
              </a:rPr>
              <a:t>Markerlər</a:t>
            </a:r>
            <a:r>
              <a:rPr lang="az-Latn-AZ" b="1" dirty="0" smtClean="0">
                <a:solidFill>
                  <a:srgbClr val="FFCC00"/>
                </a:solidFill>
              </a:rPr>
              <a:t>            </a:t>
            </a:r>
            <a:r>
              <a:rPr lang="az-Latn-AZ" dirty="0" smtClean="0">
                <a:solidFill>
                  <a:srgbClr val="FFCC00"/>
                </a:solidFill>
              </a:rPr>
              <a:t>              və ya   </a:t>
            </a:r>
            <a:r>
              <a:rPr lang="az-Latn-AZ" b="1" dirty="0" smtClean="0">
                <a:solidFill>
                  <a:srgbClr val="FFCC00"/>
                </a:solidFill>
              </a:rPr>
              <a:t>Nömrələmə</a:t>
            </a:r>
            <a:r>
              <a:rPr lang="en-US" dirty="0" smtClean="0">
                <a:solidFill>
                  <a:srgbClr val="FFCC00"/>
                </a:solidFill>
              </a:rPr>
              <a:t>      </a:t>
            </a:r>
            <a:r>
              <a:rPr lang="az-Latn-AZ" dirty="0" smtClean="0">
                <a:solidFill>
                  <a:srgbClr val="FFCC00"/>
                </a:solidFill>
              </a:rPr>
              <a:t>düyməsini klikləyin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5611" name="Picture 11" descr="Button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1485" y="4048880"/>
            <a:ext cx="301625" cy="287337"/>
          </a:xfrm>
          <a:prstGeom prst="rect">
            <a:avLst/>
          </a:prstGeom>
          <a:noFill/>
        </p:spPr>
      </p:pic>
      <p:pic>
        <p:nvPicPr>
          <p:cNvPr id="25612" name="Picture 12" descr="Button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1628" y="4334395"/>
            <a:ext cx="301625" cy="2873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09779" y="1236034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1200" y="2091068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Şrift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48175" y="2081543"/>
            <a:ext cx="7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Abzas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28263" y="3083442"/>
            <a:ext cx="42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C00000"/>
                </a:solidFill>
              </a:rPr>
              <a:t>|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9983" y="2963560"/>
            <a:ext cx="1033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Mer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k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ur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Venera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  <p:bldP spid="2560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z-Latn-AZ" dirty="0" smtClean="0"/>
              <a:t>Dərs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az-Latn-AZ" dirty="0" smtClean="0"/>
              <a:t>Lent ilə tanışlıq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err="1" smtClean="0"/>
              <a:t>Marker</a:t>
            </a:r>
            <a:r>
              <a:rPr lang="az-Latn-AZ" dirty="0" smtClean="0"/>
              <a:t>, yoxsa nömrə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Yeni siyahıları başlatmaq üçün bu düymələrdən də istifadə edə bilərsiniz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277813" y="3994150"/>
            <a:ext cx="592613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Ya düyməni klikləyin və siyahının birinci elementini yaratmaq üçün daxil etməyə başlayın, ya da artıq yazdığınız mətni seçərək </a:t>
            </a:r>
            <a:r>
              <a:rPr lang="az-Latn-AZ" b="1" dirty="0" err="1" smtClean="0">
                <a:solidFill>
                  <a:srgbClr val="FFCC00"/>
                </a:solidFill>
              </a:rPr>
              <a:t>Markerlər</a:t>
            </a:r>
            <a:r>
              <a:rPr lang="az-Latn-AZ" b="1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və ya</a:t>
            </a:r>
            <a:r>
              <a:rPr lang="az-Latn-AZ" b="1" dirty="0" smtClean="0">
                <a:solidFill>
                  <a:srgbClr val="FFCC00"/>
                </a:solidFill>
              </a:rPr>
              <a:t> Nömrələmə </a:t>
            </a:r>
            <a:r>
              <a:rPr lang="az-Latn-AZ" dirty="0" smtClean="0">
                <a:solidFill>
                  <a:srgbClr val="FFCC00"/>
                </a:solidFill>
              </a:rPr>
              <a:t>düyməsini </a:t>
            </a:r>
            <a:r>
              <a:rPr lang="az-Latn-AZ" dirty="0" err="1" smtClean="0">
                <a:solidFill>
                  <a:srgbClr val="FFCC00"/>
                </a:solidFill>
              </a:rPr>
              <a:t>klikləyib</a:t>
            </a:r>
            <a:r>
              <a:rPr lang="az-Latn-AZ" dirty="0" smtClean="0">
                <a:solidFill>
                  <a:srgbClr val="FFCC00"/>
                </a:solidFill>
              </a:rPr>
              <a:t> hər abzası siyahı elementinə çevirin.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2277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4" y="942265"/>
            <a:ext cx="5621336" cy="28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1109779" y="1236034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1200" y="2091068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Şrift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48175" y="2081543"/>
            <a:ext cx="7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Abzas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9983" y="2963560"/>
            <a:ext cx="1033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Mer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k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ur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Venera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autoUpdateAnimBg="0" advAuto="0"/>
      <p:bldP spid="182276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5697" y="42532"/>
            <a:ext cx="8229600" cy="609600"/>
          </a:xfrm>
        </p:spPr>
        <p:txBody>
          <a:bodyPr/>
          <a:lstStyle/>
          <a:p>
            <a:r>
              <a:rPr lang="en-US" dirty="0" smtClean="0"/>
              <a:t>Test 3, </a:t>
            </a:r>
            <a:r>
              <a:rPr lang="az-Latn-AZ" dirty="0" smtClean="0"/>
              <a:t>sual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err="1" smtClean="0"/>
              <a:t>Birsəviyyəli</a:t>
            </a:r>
            <a:r>
              <a:rPr lang="az-Latn-AZ" b="1" dirty="0" smtClean="0"/>
              <a:t> siyahı nədir</a:t>
            </a:r>
            <a:r>
              <a:rPr lang="en-US" b="1" dirty="0" smtClean="0"/>
              <a:t>? </a:t>
            </a:r>
            <a:endParaRPr lang="en-US" b="1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42888" y="2344738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İstənilən fərdi elementində </a:t>
            </a:r>
            <a:r>
              <a:rPr lang="az-Latn-AZ" sz="2000" dirty="0" err="1" smtClean="0"/>
              <a:t>atsiyahıları</a:t>
            </a:r>
            <a:r>
              <a:rPr lang="az-Latn-AZ" sz="2000" dirty="0" smtClean="0"/>
              <a:t> olmayan siyahı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Hər bir </a:t>
            </a:r>
            <a:r>
              <a:rPr lang="az-Latn-AZ" sz="2000" dirty="0" err="1" smtClean="0"/>
              <a:t>markeri</a:t>
            </a:r>
            <a:r>
              <a:rPr lang="az-Latn-AZ" sz="2000" dirty="0" smtClean="0"/>
              <a:t> və ya nömrəsi eyni boşluq mövqeyində olan siyahı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Yalnız bir elementi olan siyahı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err="1" smtClean="0"/>
              <a:t>Markerdən</a:t>
            </a:r>
            <a:r>
              <a:rPr lang="az-Latn-AZ" sz="2000" dirty="0" smtClean="0"/>
              <a:t> deyil, yalnız nömrədən istifadə edilən siyahı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0"/>
      <p:bldP spid="52228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</a:t>
            </a:r>
            <a:r>
              <a:rPr lang="en-US" dirty="0" smtClean="0"/>
              <a:t>3,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1: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850" y="815975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dirty="0" smtClean="0"/>
              <a:t>İstənilən fərdi elementində </a:t>
            </a:r>
            <a:r>
              <a:rPr lang="az-Latn-AZ" dirty="0" err="1" smtClean="0"/>
              <a:t>atsiyahıları</a:t>
            </a:r>
            <a:r>
              <a:rPr lang="az-Latn-AZ" dirty="0" smtClean="0"/>
              <a:t> olmayan siyahı</a:t>
            </a:r>
            <a:r>
              <a:rPr lang="en-US" dirty="0" smtClean="0"/>
              <a:t>.</a:t>
            </a:r>
            <a:r>
              <a:rPr lang="az-Latn-AZ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00038" y="200025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err="1" smtClean="0"/>
              <a:t>Birsəviyyəli</a:t>
            </a:r>
            <a:r>
              <a:rPr lang="az-Latn-AZ" sz="2000" dirty="0" smtClean="0"/>
              <a:t> siyahıda siyahı daxilində siyahı olmur</a:t>
            </a:r>
            <a:r>
              <a:rPr lang="en-US" sz="2000" dirty="0" smtClean="0"/>
              <a:t>!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</a:t>
            </a:r>
            <a:r>
              <a:rPr lang="en-US" dirty="0" smtClean="0"/>
              <a:t>3,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err="1" smtClean="0"/>
              <a:t>Marker</a:t>
            </a:r>
            <a:r>
              <a:rPr lang="az-Latn-AZ" b="1" dirty="0" smtClean="0"/>
              <a:t> tərtibatı kimi qara nöqtə istifadə edilən avtomatik </a:t>
            </a:r>
            <a:r>
              <a:rPr lang="az-Latn-AZ" b="1" dirty="0" err="1" smtClean="0"/>
              <a:t>markerlənmiş</a:t>
            </a:r>
            <a:r>
              <a:rPr lang="az-Latn-AZ" b="1" dirty="0" smtClean="0"/>
              <a:t> siyahı yaratmaq üçün nə daxil etmək lazımdır</a:t>
            </a:r>
            <a:r>
              <a:rPr lang="en-US" b="1" dirty="0" smtClean="0"/>
              <a:t>? (</a:t>
            </a:r>
            <a:r>
              <a:rPr lang="az-Latn-AZ" b="1" dirty="0" smtClean="0"/>
              <a:t>Cavablardan birini seçin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/>
              <a:t>1. </a:t>
            </a:r>
            <a:r>
              <a:rPr lang="az-Latn-AZ" sz="2000" dirty="0" smtClean="0"/>
              <a:t>və boşluq</a:t>
            </a:r>
            <a:r>
              <a:rPr lang="en-US" sz="2000" dirty="0" smtClean="0"/>
              <a:t>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/>
              <a:t>@ </a:t>
            </a:r>
            <a:r>
              <a:rPr lang="az-Latn-AZ" sz="2000" dirty="0" smtClean="0"/>
              <a:t>və boşluq</a:t>
            </a:r>
            <a:r>
              <a:rPr lang="en-US" sz="2000" dirty="0" smtClean="0"/>
              <a:t>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/>
              <a:t>a. </a:t>
            </a:r>
            <a:r>
              <a:rPr lang="az-Latn-AZ" sz="2000" dirty="0" smtClean="0"/>
              <a:t>və boşluq</a:t>
            </a:r>
            <a:r>
              <a:rPr lang="en-US" sz="2000" dirty="0" smtClean="0"/>
              <a:t>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/>
              <a:t>* </a:t>
            </a:r>
            <a:r>
              <a:rPr lang="az-Latn-AZ" sz="2000" dirty="0" smtClean="0"/>
              <a:t>və boşluq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 advAuto="0"/>
      <p:bldP spid="56324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</a:t>
            </a:r>
            <a:r>
              <a:rPr lang="en-US" dirty="0" smtClean="0"/>
              <a:t>3,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2: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36613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smtClean="0"/>
              <a:t>* </a:t>
            </a:r>
            <a:r>
              <a:rPr lang="az-Latn-AZ" dirty="0" smtClean="0"/>
              <a:t>və boşluq.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38125" y="208280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Ulduz daxil edərək boşluq saxlayın.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2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</a:t>
            </a:r>
            <a:r>
              <a:rPr lang="en-US" dirty="0" smtClean="0"/>
              <a:t>3,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3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Yeni abzası necə </a:t>
            </a:r>
            <a:r>
              <a:rPr lang="az-Latn-AZ" b="1" dirty="0" err="1" smtClean="0"/>
              <a:t>düzləndirmək</a:t>
            </a:r>
            <a:r>
              <a:rPr lang="az-Latn-AZ" b="1" dirty="0" smtClean="0"/>
              <a:t> olar ki, mətn yuxarıdakı </a:t>
            </a:r>
            <a:r>
              <a:rPr lang="az-Latn-AZ" b="1" dirty="0" err="1" smtClean="0"/>
              <a:t>markerlənmiş</a:t>
            </a:r>
            <a:r>
              <a:rPr lang="az-Latn-AZ" b="1" dirty="0" smtClean="0"/>
              <a:t> elementlə eyni boşluq mövqeyi səviyyəsində olsun</a:t>
            </a:r>
            <a:r>
              <a:rPr lang="en-US" b="1" dirty="0" smtClean="0"/>
              <a:t>? (</a:t>
            </a:r>
            <a:r>
              <a:rPr lang="az-Latn-AZ" b="1" dirty="0" smtClean="0"/>
              <a:t>Cavablardan birini seçin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42888" y="2241549"/>
            <a:ext cx="7624762" cy="37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Siyahını bitirib, sonra xətkeş üzərindəki boşluq mövqeyindən istifadə edərək yeni abzasın başlanğıcını </a:t>
            </a:r>
            <a:r>
              <a:rPr lang="az-Latn-AZ" sz="2000" dirty="0" err="1" smtClean="0"/>
              <a:t>düzləndirmək</a:t>
            </a:r>
            <a:r>
              <a:rPr lang="az-Latn-AZ" sz="2000" dirty="0" smtClean="0"/>
              <a:t> lazımdır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Yeni siyahı elementi əlavə edib, sonra </a:t>
            </a:r>
            <a:r>
              <a:rPr lang="az-Latn-AZ" sz="2000" dirty="0" err="1" smtClean="0"/>
              <a:t>markerdən</a:t>
            </a:r>
            <a:r>
              <a:rPr lang="az-Latn-AZ" sz="2000" dirty="0" smtClean="0"/>
              <a:t> çıxmaq üçün </a:t>
            </a:r>
            <a:r>
              <a:rPr lang="en-US" sz="2000" dirty="0" smtClean="0"/>
              <a:t>BACKSPACE</a:t>
            </a:r>
            <a:r>
              <a:rPr lang="az-Latn-AZ" sz="2000" dirty="0" smtClean="0"/>
              <a:t> düyməsini basmaq lazımdır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Yeni siyahı elementi əlavə edib, sonra </a:t>
            </a:r>
            <a:r>
              <a:rPr lang="en-US" sz="2000" dirty="0" smtClean="0"/>
              <a:t>BACKSPACE</a:t>
            </a:r>
            <a:r>
              <a:rPr lang="az-Latn-AZ" sz="2000" dirty="0" smtClean="0"/>
              <a:t> düyməsini iki dəfə basmaq lazımdır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Yeni siyahı elementi əlavə edib, sonra ENTER düyməsini yenidən basmaq lazımdır</a:t>
            </a:r>
            <a:r>
              <a:rPr lang="en-US" sz="2000" dirty="0" smtClean="0"/>
              <a:t>. 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smtClean="0"/>
              <a:t>Add </a:t>
            </a:r>
            <a:r>
              <a:rPr lang="en-US" sz="2000" dirty="0"/>
              <a:t>a new list item, and then press ENTER again.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 advAuto="0"/>
      <p:bldP spid="60420" grpId="0" uiExpand="1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</a:t>
            </a:r>
            <a:r>
              <a:rPr lang="en-US" dirty="0" smtClean="0"/>
              <a:t>3,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3: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77888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dirty="0" smtClean="0"/>
              <a:t>Yeni siyahı elementi əlavə edib, sonra </a:t>
            </a:r>
            <a:r>
              <a:rPr lang="az-Latn-AZ" dirty="0" err="1" smtClean="0"/>
              <a:t>markerdən</a:t>
            </a:r>
            <a:r>
              <a:rPr lang="az-Latn-AZ" dirty="0" smtClean="0"/>
              <a:t> çıxmaq üçün </a:t>
            </a:r>
            <a:r>
              <a:rPr lang="en-US" dirty="0" smtClean="0"/>
              <a:t>BACKSPACE</a:t>
            </a:r>
            <a:r>
              <a:rPr lang="az-Latn-AZ" dirty="0" smtClean="0"/>
              <a:t> düyməsini basmaq lazımdır</a:t>
            </a:r>
            <a:r>
              <a:rPr lang="en-US" dirty="0" smtClean="0"/>
              <a:t>.</a:t>
            </a:r>
            <a:r>
              <a:rPr lang="az-Latn-AZ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38125" y="212407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Bu, </a:t>
            </a:r>
            <a:r>
              <a:rPr lang="az-Latn-AZ" sz="2000" dirty="0" err="1" smtClean="0"/>
              <a:t>düzləndirilmiş</a:t>
            </a:r>
            <a:r>
              <a:rPr lang="az-Latn-AZ" sz="2000" dirty="0" smtClean="0"/>
              <a:t> abzasa nail olmağın ən rahat yoludur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  <p:bldP spid="62468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z-Latn-AZ" dirty="0" smtClean="0"/>
              <a:t>Dərs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az-Latn-AZ" b="1" dirty="0" smtClean="0"/>
              <a:t>Sərhəd, kölgələndirmə və ya doldurma effektinin əlavə edilməsi</a:t>
            </a:r>
            <a:endParaRPr lang="en-US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autoUpdateAnimBg="0"/>
      <p:bldP spid="199683" grpId="0" build="p" autoUpdateAnimBg="0" advAuto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71438"/>
            <a:ext cx="8651042" cy="609600"/>
          </a:xfrm>
        </p:spPr>
        <p:txBody>
          <a:bodyPr/>
          <a:lstStyle/>
          <a:p>
            <a:r>
              <a:rPr lang="az-Latn-AZ" sz="2300" dirty="0" smtClean="0"/>
              <a:t>Sərhəd, kölgələndirmə və ya doldurma effektinin əlavə edilməsi</a:t>
            </a:r>
            <a:endParaRPr lang="az-Latn-AZ" sz="2300" dirty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62350" y="1193800"/>
            <a:ext cx="5029200" cy="4727315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ct val="75000"/>
              </a:spcAft>
            </a:pPr>
            <a:r>
              <a:rPr lang="az-Latn-AZ" sz="2400" dirty="0" smtClean="0"/>
              <a:t>Sərhədlər, kölgələndirmə və dekorativ doldurma effektləri təkcə bayram bülletenləri üçün deyil. </a:t>
            </a:r>
            <a:r>
              <a:rPr lang="en-US" sz="2400" dirty="0" smtClean="0"/>
              <a:t>Word </a:t>
            </a:r>
            <a:r>
              <a:rPr lang="az-Latn-AZ" sz="2400" dirty="0" smtClean="0"/>
              <a:t>proqramı mətnin çərçivəyə alınması və vurğulanması, cədvəllər və cədvəl xanaları, qrafiklər və bütöv səhifələr üçün bir sıra seçimlər təklif edir</a:t>
            </a:r>
            <a:r>
              <a:rPr lang="en-US" sz="2400" dirty="0" smtClean="0"/>
              <a:t>. </a:t>
            </a:r>
            <a:endParaRPr lang="en-US" sz="2400" dirty="0"/>
          </a:p>
          <a:p>
            <a:pPr marL="0" indent="0">
              <a:spcAft>
                <a:spcPct val="75000"/>
              </a:spcAft>
            </a:pPr>
            <a:r>
              <a:rPr lang="az-Latn-AZ" sz="2400" dirty="0" smtClean="0"/>
              <a:t>Bu dərsdə həmin hazır və fərdiləşdirilə bilən seçimlər təqdim edilir və onların sənədlərə əlavə edilməsi əsasları göstərilir</a:t>
            </a:r>
            <a:r>
              <a:rPr lang="en-US" sz="2400" dirty="0" smtClean="0"/>
              <a:t>.</a:t>
            </a:r>
            <a:r>
              <a:rPr lang="az-Latn-AZ" sz="2400" dirty="0" smtClean="0"/>
              <a:t> </a:t>
            </a:r>
            <a:r>
              <a:rPr lang="en-US" sz="2400" dirty="0" smtClean="0"/>
              <a:t> </a:t>
            </a:r>
            <a:r>
              <a:rPr lang="az-Latn-AZ" sz="2400" dirty="0" smtClean="0"/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65925" name="Text Box 5"/>
          <p:cNvSpPr txBox="1">
            <a:spLocks noChangeArrowheads="1"/>
          </p:cNvSpPr>
          <p:nvPr/>
        </p:nvSpPr>
        <p:spPr bwMode="auto">
          <a:xfrm>
            <a:off x="309563" y="4173538"/>
            <a:ext cx="30432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az-Latn-AZ" sz="2000" dirty="0" smtClean="0">
                <a:solidFill>
                  <a:srgbClr val="FFFFCC"/>
                </a:solidFill>
              </a:rPr>
              <a:t>Dekorativ səhifə sərhədi və qrafik tədrici doldurma ilə</a:t>
            </a:r>
            <a:endParaRPr lang="en-US" sz="2000" dirty="0">
              <a:solidFill>
                <a:srgbClr val="FFFFCC"/>
              </a:solidFill>
            </a:endParaRPr>
          </a:p>
        </p:txBody>
      </p:sp>
      <p:pic>
        <p:nvPicPr>
          <p:cNvPr id="465927" name="Picture 7" descr="Document containing a page border and a graphic with a gradient fi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8775" y="1285875"/>
            <a:ext cx="2886075" cy="2762250"/>
          </a:xfrm>
          <a:noFill/>
          <a:ln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6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build="p" autoUpdateAnimBg="0"/>
      <p:bldP spid="465925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Səhifə sərhədləri</a:t>
            </a:r>
            <a:endParaRPr lang="en-US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76638" y="1187450"/>
            <a:ext cx="5162550" cy="3602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sz="2400" dirty="0" smtClean="0"/>
              <a:t>Sənədin istənilən səhifəsinin hər bir hissəsinə tam və ya natamam sərhədlər əlavə etmək olar.</a:t>
            </a:r>
            <a:r>
              <a:rPr lang="en-US" sz="2400" dirty="0" smtClean="0"/>
              <a:t> </a:t>
            </a:r>
            <a:r>
              <a:rPr lang="en-US" sz="2400" dirty="0"/>
              <a:t>Word </a:t>
            </a:r>
            <a:r>
              <a:rPr lang="az-Latn-AZ" sz="2400" dirty="0" smtClean="0"/>
              <a:t>proqramı daxilə quraşdırılmış müxtəlif səhifə sərhədlərini təqdim edir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spcAft>
                <a:spcPct val="75000"/>
              </a:spcAft>
            </a:pPr>
            <a:endParaRPr lang="en-US" sz="2400" dirty="0"/>
          </a:p>
        </p:txBody>
      </p:sp>
      <p:sp>
        <p:nvSpPr>
          <p:cNvPr id="467972" name="Text Box 4"/>
          <p:cNvSpPr txBox="1">
            <a:spLocks noChangeArrowheads="1"/>
          </p:cNvSpPr>
          <p:nvPr/>
        </p:nvSpPr>
        <p:spPr bwMode="auto">
          <a:xfrm>
            <a:off x="309563" y="4152900"/>
            <a:ext cx="3043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az-Latn-AZ" sz="2000" dirty="0" smtClean="0">
                <a:solidFill>
                  <a:srgbClr val="FFFFCC"/>
                </a:solidFill>
              </a:rPr>
              <a:t>Qrafik səhifə sərhədi olan sənəd</a:t>
            </a:r>
            <a:endParaRPr lang="en-US" sz="2000" dirty="0">
              <a:solidFill>
                <a:srgbClr val="FFFFCC"/>
              </a:solidFill>
            </a:endParaRPr>
          </a:p>
        </p:txBody>
      </p:sp>
      <p:pic>
        <p:nvPicPr>
          <p:cNvPr id="467976" name="Picture 8" descr="Document with a decorative page bord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8775" y="1285875"/>
            <a:ext cx="2886075" cy="2762250"/>
          </a:xfrm>
          <a:noFill/>
          <a:ln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6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6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 autoUpdateAnimBg="0"/>
      <p:bldP spid="46797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9" y="904263"/>
            <a:ext cx="5716586" cy="291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73025"/>
            <a:ext cx="8027987" cy="614363"/>
          </a:xfrm>
        </p:spPr>
        <p:txBody>
          <a:bodyPr/>
          <a:lstStyle/>
          <a:p>
            <a:r>
              <a:rPr lang="az-Latn-AZ" dirty="0" smtClean="0"/>
              <a:t>Lent ilə tanışlıq </a:t>
            </a:r>
            <a:endParaRPr lang="en-US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Word 2007</a:t>
            </a:r>
            <a:r>
              <a:rPr lang="az-Latn-AZ" sz="2000" dirty="0" smtClean="0"/>
              <a:t> proqramını açarkən ilk görəcəyiniz şey Lent olacaq. Lent</a:t>
            </a:r>
            <a:r>
              <a:rPr lang="en-US" sz="2000" dirty="0" smtClean="0"/>
              <a:t> Word</a:t>
            </a:r>
            <a:r>
              <a:rPr lang="az-Latn-AZ" sz="2000" dirty="0" smtClean="0"/>
              <a:t> pəncərəsinin yuxarısında olan sahədir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68288" y="3994150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Lent üzərində ən populyar əmrlər önə gətirilir ki, onları proqramın müxtəlif hissələrində </a:t>
            </a:r>
            <a:r>
              <a:rPr lang="az-Latn-AZ" dirty="0" err="1" smtClean="0">
                <a:solidFill>
                  <a:srgbClr val="FFCC00"/>
                </a:solidFill>
              </a:rPr>
              <a:t>axtarmayasınız</a:t>
            </a:r>
            <a:r>
              <a:rPr lang="az-Latn-AZ" dirty="0" smtClean="0">
                <a:solidFill>
                  <a:srgbClr val="FFCC00"/>
                </a:solidFill>
              </a:rPr>
              <a:t>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Bu, işinizi daha rahat və cəld yerinə yetirməyə kömək edəcəkdir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5350" y="12668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52625" y="21050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Şrift</a:t>
            </a:r>
            <a:endParaRPr lang="en-US" sz="8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2105025"/>
            <a:ext cx="7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Abzas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  <p:bldP spid="2355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9" y="951918"/>
            <a:ext cx="5564186" cy="285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Səhifə sərhədləri</a:t>
            </a:r>
            <a:endParaRPr lang="en-US" dirty="0"/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88148" y="1187450"/>
            <a:ext cx="2551039" cy="1082675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sz="2400" dirty="0" smtClean="0"/>
              <a:t>Aşağıdakıları seçə bilərsiniz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>
              <a:spcAft>
                <a:spcPct val="75000"/>
              </a:spcAft>
            </a:pPr>
            <a:endParaRPr lang="en-US" sz="2400" dirty="0"/>
          </a:p>
        </p:txBody>
      </p:sp>
      <p:sp>
        <p:nvSpPr>
          <p:cNvPr id="546820" name="Text Box 4"/>
          <p:cNvSpPr txBox="1">
            <a:spLocks noChangeArrowheads="1"/>
          </p:cNvSpPr>
          <p:nvPr/>
        </p:nvSpPr>
        <p:spPr bwMode="auto">
          <a:xfrm>
            <a:off x="267031" y="3950873"/>
            <a:ext cx="6601600" cy="203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spcAft>
                <a:spcPct val="45000"/>
              </a:spcAft>
              <a:buFontTx/>
              <a:buChar char="•"/>
            </a:pPr>
            <a:r>
              <a:rPr lang="az-Latn-AZ" dirty="0" smtClean="0">
                <a:solidFill>
                  <a:srgbClr val="FFCC00"/>
                </a:solidFill>
              </a:rPr>
              <a:t>Sadə qutudan kölgələndirilmiş, üçölçülü, fərdi üslublu dizayna qədər bütün sərhəd tiplərini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</a:p>
          <a:p>
            <a:pPr marL="228600" indent="-228600">
              <a:spcAft>
                <a:spcPct val="45000"/>
              </a:spcAft>
              <a:buFontTx/>
              <a:buChar char="•"/>
            </a:pPr>
            <a:r>
              <a:rPr lang="az-Latn-AZ" dirty="0" smtClean="0">
                <a:solidFill>
                  <a:srgbClr val="FFCC00"/>
                </a:solidFill>
              </a:rPr>
              <a:t>Xətt üslubu, rəng və qalınlıq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</a:p>
          <a:p>
            <a:pPr marL="228600" indent="-228600">
              <a:spcAft>
                <a:spcPct val="45000"/>
              </a:spcAft>
              <a:buFontTx/>
              <a:buChar char="•"/>
            </a:pPr>
            <a:r>
              <a:rPr lang="az-Latn-AZ" dirty="0" smtClean="0">
                <a:solidFill>
                  <a:srgbClr val="FFCC00"/>
                </a:solidFill>
              </a:rPr>
              <a:t>Sənəd qeyri-formal xarakterlidirsə və ya xüsusi şərait, hadisə, yaxud bayramla əlaqəlidirsə, əyləncəli ola bilən şəkil  üslubu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9077" y="989351"/>
            <a:ext cx="1149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Səhifə Düzəni</a:t>
            </a: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47475" y="1019330"/>
            <a:ext cx="16229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7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Sərhədlər və </a:t>
            </a:r>
            <a:r>
              <a:rPr lang="az-Latn-AZ" sz="700" dirty="0" err="1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Kölgələndirmə</a:t>
            </a:r>
            <a:endParaRPr lang="en-US" sz="700" dirty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9744" y="1252552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Sərhədlər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82189" y="1252552"/>
            <a:ext cx="8732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Səhifə Sərhədi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8534" y="1251472"/>
            <a:ext cx="72420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6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Kölgələndirmə</a:t>
            </a:r>
            <a:endParaRPr lang="en-US" sz="6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1498" y="1403629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88776" y="2485007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Rəng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8776" y="2747400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88776" y="3081355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Şəkil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09912" y="2933511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Tətbiq et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83366" y="3276991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8852" y="3539384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19892" y="3539384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İmtina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61458" y="1388639"/>
            <a:ext cx="5813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6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Öncəbaxış</a:t>
            </a:r>
            <a:endParaRPr lang="en-US" sz="6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95398" y="1397279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Üslub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autoUpdateAnimBg="0" advAuto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Mətn üçün sərhədlər və kölgələndirmə</a:t>
            </a:r>
            <a:endParaRPr lang="en-US" dirty="0"/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88148" y="1187450"/>
            <a:ext cx="2551039" cy="2125376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ct val="75000"/>
              </a:spcAft>
            </a:pPr>
            <a:r>
              <a:rPr lang="az-Latn-AZ" sz="2400" dirty="0" smtClean="0"/>
              <a:t>Sərhəd və kölgələndirməni mətn və ya qrafikləri ayrılıqda təyin etmək üçün onların ixtiyari hissəsinə qoya bilərsiniz</a:t>
            </a:r>
            <a:r>
              <a:rPr lang="en-US" sz="2400" dirty="0" smtClean="0"/>
              <a:t>. </a:t>
            </a:r>
          </a:p>
          <a:p>
            <a:pPr marL="0" indent="0">
              <a:spcAft>
                <a:spcPct val="75000"/>
              </a:spcAft>
            </a:pPr>
            <a:endParaRPr lang="en-US" sz="2400" dirty="0"/>
          </a:p>
        </p:txBody>
      </p:sp>
      <p:sp>
        <p:nvSpPr>
          <p:cNvPr id="546820" name="Text Box 4"/>
          <p:cNvSpPr txBox="1">
            <a:spLocks noChangeArrowheads="1"/>
          </p:cNvSpPr>
          <p:nvPr/>
        </p:nvSpPr>
        <p:spPr bwMode="auto">
          <a:xfrm>
            <a:off x="143206" y="3950873"/>
            <a:ext cx="6601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>
              <a:spcAft>
                <a:spcPct val="45000"/>
              </a:spcAft>
            </a:pPr>
            <a:r>
              <a:rPr lang="az-Latn-AZ" b="1" dirty="0" err="1" smtClean="0">
                <a:solidFill>
                  <a:srgbClr val="FFCC00"/>
                </a:solidFill>
              </a:rPr>
              <a:t>S</a:t>
            </a:r>
            <a:r>
              <a:rPr lang="en-US" b="1" dirty="0" err="1" smtClean="0">
                <a:solidFill>
                  <a:srgbClr val="FFCC00"/>
                </a:solidFill>
              </a:rPr>
              <a:t>ərhədlər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və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kölgələndirmə</a:t>
            </a:r>
            <a:r>
              <a:rPr lang="az-Latn-AZ" b="1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dialoq pəncərəsi </a:t>
            </a:r>
            <a:r>
              <a:rPr lang="az-Latn-AZ" b="1" dirty="0" smtClean="0">
                <a:solidFill>
                  <a:srgbClr val="FFCC00"/>
                </a:solidFill>
              </a:rPr>
              <a:t>Ev</a:t>
            </a:r>
            <a:r>
              <a:rPr lang="az-Latn-AZ" dirty="0" smtClean="0">
                <a:solidFill>
                  <a:srgbClr val="FFCC00"/>
                </a:solidFill>
              </a:rPr>
              <a:t> tab-vərəqinin </a:t>
            </a:r>
            <a:r>
              <a:rPr lang="az-Latn-AZ" b="1" dirty="0" smtClean="0">
                <a:solidFill>
                  <a:srgbClr val="FFCC00"/>
                </a:solidFill>
              </a:rPr>
              <a:t>Abzas</a:t>
            </a:r>
            <a:r>
              <a:rPr lang="az-Latn-AZ" dirty="0" smtClean="0">
                <a:solidFill>
                  <a:srgbClr val="FFCC00"/>
                </a:solidFill>
              </a:rPr>
              <a:t> qrupundakı düymə ilə də açıla bilər</a:t>
            </a:r>
            <a:endParaRPr lang="en-US" sz="2000" dirty="0"/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9" y="951918"/>
            <a:ext cx="5564186" cy="285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858979" y="1028342"/>
            <a:ext cx="7905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7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Səhifə Düzəni</a:t>
            </a:r>
            <a:endParaRPr lang="en-US" sz="700" dirty="0">
              <a:solidFill>
                <a:schemeClr val="accent6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17494" y="1018817"/>
            <a:ext cx="1622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Sərhədlər və Kölgələndirmə</a:t>
            </a:r>
            <a:endParaRPr lang="en-US" sz="900" dirty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39744" y="1252552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Sərhədlər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22976" y="1244932"/>
            <a:ext cx="8708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Sıhifə</a:t>
            </a:r>
            <a:r>
              <a:rPr lang="az-Latn-AZ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Sərhədi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86798" y="1246183"/>
            <a:ext cx="7852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Kölgələndirmə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71498" y="1403629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11302" y="1396009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Üslub</a:t>
            </a:r>
            <a:endParaRPr lang="en-IE" sz="700" dirty="0" smtClean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88776" y="2485007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Rəng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88776" y="2747400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88776" y="3081355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Şəkil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09912" y="2933511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Tətbiq et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83366" y="3276991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8852" y="3539384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19892" y="3539384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İmtina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53588" y="1403629"/>
            <a:ext cx="7012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Öncəbaxış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autoUpdateAnimBg="0" advAuto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/>
              <a:t>Test </a:t>
            </a:r>
            <a:r>
              <a:rPr lang="en-US" dirty="0" smtClean="0"/>
              <a:t>4,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Səhifəyə sərhəd əlavə etməyin ən asan yolu hansıdır</a:t>
            </a:r>
            <a:r>
              <a:rPr lang="en-US" b="1" dirty="0" smtClean="0"/>
              <a:t>? (</a:t>
            </a:r>
            <a:r>
              <a:rPr lang="az-Latn-AZ" b="1" dirty="0" smtClean="0"/>
              <a:t>Cavablardan birini seçin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57175" y="2344738"/>
            <a:ext cx="76247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Səhifənin ətrafına qutu çəkmək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b="1" dirty="0" smtClean="0"/>
              <a:t>Səhifə Düzəni</a:t>
            </a:r>
            <a:r>
              <a:rPr lang="az-Latn-AZ" sz="2000" dirty="0" smtClean="0"/>
              <a:t> tab-vərəqəsinin </a:t>
            </a:r>
            <a:r>
              <a:rPr lang="az-Latn-AZ" sz="2000" b="1" dirty="0" smtClean="0"/>
              <a:t>Səhifə Arxa Planı</a:t>
            </a:r>
            <a:r>
              <a:rPr lang="az-Latn-AZ" sz="2000" dirty="0" smtClean="0"/>
              <a:t> qrupunda </a:t>
            </a:r>
            <a:r>
              <a:rPr lang="az-Latn-AZ" sz="2000" b="1" dirty="0" smtClean="0"/>
              <a:t>Səhifə Sərhədləri</a:t>
            </a:r>
            <a:r>
              <a:rPr lang="az-Latn-AZ" sz="2000" dirty="0" smtClean="0"/>
              <a:t> düyməsini klikləmək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Səhifənin ətrafına cədvəl çəkmək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0"/>
      <p:bldP spid="52228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/>
              <a:t>Test </a:t>
            </a:r>
            <a:r>
              <a:rPr lang="en-US" dirty="0" smtClean="0"/>
              <a:t>4,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1: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-76200" y="844550"/>
            <a:ext cx="8350250" cy="703263"/>
          </a:xfrm>
        </p:spPr>
        <p:txBody>
          <a:bodyPr/>
          <a:lstStyle/>
          <a:p>
            <a:pPr marL="401638" indent="0">
              <a:spcAft>
                <a:spcPct val="75000"/>
              </a:spcAft>
            </a:pPr>
            <a:r>
              <a:rPr lang="az-Latn-AZ" b="1" dirty="0" smtClean="0"/>
              <a:t>Səhifə Düzəni</a:t>
            </a:r>
            <a:r>
              <a:rPr lang="az-Latn-AZ" dirty="0" smtClean="0"/>
              <a:t> tab-vərəqəsinin </a:t>
            </a:r>
            <a:r>
              <a:rPr lang="az-Latn-AZ" b="1" dirty="0" smtClean="0"/>
              <a:t>Səhifə Arxa Planı</a:t>
            </a:r>
            <a:r>
              <a:rPr lang="az-Latn-AZ" dirty="0" smtClean="0"/>
              <a:t> qrupunda </a:t>
            </a:r>
            <a:r>
              <a:rPr lang="az-Latn-AZ" b="1" dirty="0" smtClean="0"/>
              <a:t>Səhifə Sərhədləri</a:t>
            </a:r>
            <a:r>
              <a:rPr lang="az-Latn-AZ" dirty="0" smtClean="0"/>
              <a:t> düyməsini klikləmək </a:t>
            </a:r>
            <a:endParaRPr lang="en-US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57175" y="202882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b="1" dirty="0" smtClean="0"/>
              <a:t>Ev</a:t>
            </a:r>
            <a:r>
              <a:rPr lang="az-Latn-AZ" sz="2000" dirty="0" smtClean="0"/>
              <a:t> tab-vərəqinin </a:t>
            </a:r>
            <a:r>
              <a:rPr lang="az-Latn-AZ" sz="2000" b="1" dirty="0" smtClean="0"/>
              <a:t>Abzas</a:t>
            </a:r>
            <a:r>
              <a:rPr lang="az-Latn-AZ" sz="2000" dirty="0" smtClean="0"/>
              <a:t> qrupunda </a:t>
            </a:r>
            <a:r>
              <a:rPr lang="az-Latn-AZ" sz="2000" b="1" dirty="0" smtClean="0"/>
              <a:t>Sərhədlər</a:t>
            </a:r>
            <a:r>
              <a:rPr lang="az-Latn-AZ" sz="2000" dirty="0" smtClean="0"/>
              <a:t> düyməsini də seçə bilərsiniz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/>
              <a:t>Test </a:t>
            </a:r>
            <a:r>
              <a:rPr lang="en-US" dirty="0" smtClean="0"/>
              <a:t>4,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865188"/>
            <a:ext cx="7685088" cy="1189037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Səhifə sərhədi kimi nədən istifadə edə bilərsiniz</a:t>
            </a:r>
            <a:r>
              <a:rPr lang="en-US" b="1" dirty="0" smtClean="0"/>
              <a:t>? (</a:t>
            </a:r>
            <a:r>
              <a:rPr lang="az-Latn-AZ" b="1" dirty="0" smtClean="0"/>
              <a:t>Cavablardan birini seçin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7175" y="2255838"/>
            <a:ext cx="762476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Üçölçülü və kölgə kimi müxtəlif sərhəd tiplərini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err="1" smtClean="0"/>
              <a:t>Fərdiləşdirilən</a:t>
            </a:r>
            <a:r>
              <a:rPr lang="az-Latn-AZ" sz="2000" dirty="0" smtClean="0"/>
              <a:t> xətt üslublarını, rəng və qalınlığı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Qrafik sərhədləri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Yuxarıdakıların hamısını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 advAuto="0"/>
      <p:bldP spid="56324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/>
              <a:t>Test </a:t>
            </a:r>
            <a:r>
              <a:rPr lang="en-US" dirty="0" smtClean="0"/>
              <a:t>4,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2: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7175" y="850900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err="1" smtClean="0"/>
              <a:t>Yuxarıdakıların</a:t>
            </a:r>
            <a:r>
              <a:rPr lang="en-US" dirty="0" smtClean="0"/>
              <a:t> </a:t>
            </a:r>
            <a:r>
              <a:rPr lang="en-US" dirty="0" err="1" smtClean="0"/>
              <a:t>hamısını</a:t>
            </a:r>
            <a:r>
              <a:rPr lang="en-US" dirty="0" smtClean="0"/>
              <a:t>.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57175" y="2097088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Müxtəlif sərhəd tiplərini, xətt üslublarını, rəng və qalınlığı təyin edə bilərsiniz. Xüsusi hadisə və ya şərait üçün qrafik sərhəd də təyin edə bilərsiniz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2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z-Latn-AZ" dirty="0" smtClean="0"/>
              <a:t>ŞABLONDAN İSTİFADƏ QAYDASI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199"/>
            <a:ext cx="6400800" cy="2199807"/>
          </a:xfrm>
        </p:spPr>
        <p:txBody>
          <a:bodyPr/>
          <a:lstStyle/>
          <a:p>
            <a:r>
              <a:rPr lang="az-Latn-AZ" dirty="0" smtClean="0"/>
              <a:t>Bu şablon barədə ətraflı kömək üçün qeydlər zolağına və ya tam qeydlər səhifəsinə baxın</a:t>
            </a:r>
            <a:r>
              <a:rPr lang="en-US" dirty="0" smtClean="0"/>
              <a:t> (</a:t>
            </a:r>
            <a:r>
              <a:rPr lang="az-Latn-AZ" b="1" dirty="0" smtClean="0"/>
              <a:t>Görünüş</a:t>
            </a:r>
            <a:r>
              <a:rPr lang="en-US" dirty="0" smtClean="0"/>
              <a:t> </a:t>
            </a:r>
            <a:r>
              <a:rPr lang="az-Latn-AZ" dirty="0" smtClean="0"/>
              <a:t>tab-vərəqi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az-Latn-AZ" dirty="0" smtClean="0"/>
              <a:t>Əmr əməliyyatları üçün Lentdən istifadə edin</a:t>
            </a:r>
            <a:endParaRPr lang="en-US" dirty="0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Lent ümumi əmr əməliyyatlarının hamısını bir yerdə göstərməklə  onların istifadəsində rahatlıq yaradır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257175" y="4047344"/>
            <a:ext cx="5864225" cy="143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Məsələn,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b="1" dirty="0" smtClean="0">
                <a:solidFill>
                  <a:srgbClr val="FFCC00"/>
                </a:solidFill>
              </a:rPr>
              <a:t>Ev </a:t>
            </a:r>
            <a:r>
              <a:rPr lang="az-Latn-AZ" dirty="0" smtClean="0">
                <a:solidFill>
                  <a:srgbClr val="FFCC00"/>
                </a:solidFill>
              </a:rPr>
              <a:t>tab-vərəqindəki əmrlərdən istifadə etməklə mətni köçürə və əlavə edə; </a:t>
            </a:r>
            <a:r>
              <a:rPr lang="az-Latn-AZ" b="1" dirty="0" smtClean="0">
                <a:solidFill>
                  <a:srgbClr val="FFCC00"/>
                </a:solidFill>
              </a:rPr>
              <a:t>Üslublardan</a:t>
            </a:r>
            <a:r>
              <a:rPr lang="az-Latn-AZ" dirty="0" smtClean="0">
                <a:solidFill>
                  <a:srgbClr val="FFCC00"/>
                </a:solidFill>
              </a:rPr>
              <a:t> istifadə etməklə mətnin formatını dəyişdirə və </a:t>
            </a:r>
            <a:r>
              <a:rPr lang="az-Latn-AZ" b="1" dirty="0" smtClean="0">
                <a:solidFill>
                  <a:srgbClr val="FFCC00"/>
                </a:solidFill>
              </a:rPr>
              <a:t>Səhifə Düzəni </a:t>
            </a:r>
            <a:r>
              <a:rPr lang="az-Latn-AZ" dirty="0" smtClean="0">
                <a:solidFill>
                  <a:srgbClr val="FFCC00"/>
                </a:solidFill>
              </a:rPr>
              <a:t>tab-vərəqində səhifənin arxa plan rəngini dəyişdirə bilərsiniz.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" y="18383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Paste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9" y="904263"/>
            <a:ext cx="5716586" cy="291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895350" y="12668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2625" y="21050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Şrift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9600" y="2105025"/>
            <a:ext cx="7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Abzas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utoUpdateAnimBg="0"/>
      <p:bldP spid="17613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214" y="930048"/>
            <a:ext cx="5697536" cy="290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Lent üzərində nə var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Lentin üç hissəsi ilə tanışlıq sizə ondan necə istifadə etməyi başa düşməkdə kömək edəcək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Bu hissələr tab-vərəqləri, qrupları və əmrləri əhatə edir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39725" y="4102100"/>
          <a:ext cx="269875" cy="303213"/>
        </p:xfrm>
        <a:graphic>
          <a:graphicData uri="http://schemas.openxmlformats.org/presentationml/2006/ole">
            <p:oleObj spid="_x0000_s27652" name="Visio" r:id="rId5" imgW="270231" imgH="303063" progId="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339725" y="4797425"/>
          <a:ext cx="269875" cy="303213"/>
        </p:xfrm>
        <a:graphic>
          <a:graphicData uri="http://schemas.openxmlformats.org/presentationml/2006/ole">
            <p:oleObj spid="_x0000_s27653" name="Visio" r:id="rId6" imgW="270231" imgH="303063" progId="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339725" y="5508625"/>
          <a:ext cx="269875" cy="303213"/>
        </p:xfrm>
        <a:graphic>
          <a:graphicData uri="http://schemas.openxmlformats.org/presentationml/2006/ole">
            <p:oleObj spid="_x0000_s27654" name="Visio" r:id="rId7" imgW="270231" imgH="303063" progId="">
              <p:embed/>
            </p:oleObj>
          </a:graphicData>
        </a:graphic>
      </p:graphicFrame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76275" y="4068763"/>
            <a:ext cx="5940425" cy="20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Tab-vərəqlər</a:t>
            </a:r>
            <a:r>
              <a:rPr lang="en-US" b="1" dirty="0" smtClean="0">
                <a:solidFill>
                  <a:srgbClr val="FFCC00"/>
                </a:solidFill>
              </a:rPr>
              <a:t>: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Lent üzərində yeddi tab-vərəq vardır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az-Latn-AZ" dirty="0" smtClean="0">
                <a:solidFill>
                  <a:srgbClr val="FFCC00"/>
                </a:solidFill>
              </a:rPr>
              <a:t>Hər biri müəyyən fəaliyyət sahəsini təmsil edir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Qruplar</a:t>
            </a:r>
            <a:r>
              <a:rPr lang="en-US" b="1" dirty="0" smtClean="0">
                <a:solidFill>
                  <a:srgbClr val="FFCC00"/>
                </a:solidFill>
              </a:rPr>
              <a:t>: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Hər tab-vərəq əlaqəli elementləri bir yerdə göstərən bir neçə qrupdan ibarətdir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Əmrlər</a:t>
            </a:r>
            <a:r>
              <a:rPr lang="en-US" b="1" dirty="0" smtClean="0">
                <a:solidFill>
                  <a:srgbClr val="FFCC00"/>
                </a:solidFill>
              </a:rPr>
              <a:t>: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Əmr - düymə, menyu və ya məlumat daxil edə biləcəyiniz qutudur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13049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38350" y="213360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Şrift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00550" y="2133600"/>
            <a:ext cx="7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Abzas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9" y="940016"/>
            <a:ext cx="5849936" cy="297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63500"/>
            <a:ext cx="8904288" cy="614363"/>
          </a:xfrm>
        </p:spPr>
        <p:txBody>
          <a:bodyPr/>
          <a:lstStyle/>
          <a:p>
            <a:r>
              <a:rPr lang="az-Latn-AZ" dirty="0" smtClean="0"/>
              <a:t>Qruplarda Dialoq</a:t>
            </a:r>
            <a:r>
              <a:rPr lang="en-US" dirty="0" smtClean="0"/>
              <a:t> </a:t>
            </a:r>
            <a:r>
              <a:rPr lang="az-Latn-AZ" dirty="0" smtClean="0"/>
              <a:t>Pəncərələrinin Başladıcıları</a:t>
            </a:r>
            <a:endParaRPr lang="en-US" dirty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54000" y="4019550"/>
            <a:ext cx="6281711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Bəzi qrupların aşağı sağ küncündə </a:t>
            </a:r>
            <a:r>
              <a:rPr lang="az-Latn-AZ" b="1" dirty="0" smtClean="0">
                <a:solidFill>
                  <a:srgbClr val="FFCC00"/>
                </a:solidFill>
              </a:rPr>
              <a:t>Dialoq Pəncərələrinin Başladıcıları</a:t>
            </a:r>
            <a:r>
              <a:rPr lang="az-Latn-AZ" dirty="0" smtClean="0">
                <a:solidFill>
                  <a:srgbClr val="FFCC00"/>
                </a:solidFill>
              </a:rPr>
              <a:t>      adlanan kiçik diaqonal ox vardır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54000" y="4800600"/>
            <a:ext cx="661149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Qrupla əlaqəli daha çox seçimləri görmək üçün onu klikləyin. Seçimlər </a:t>
            </a:r>
            <a:r>
              <a:rPr lang="en-US" dirty="0" smtClean="0">
                <a:solidFill>
                  <a:srgbClr val="FFCC00"/>
                </a:solidFill>
              </a:rPr>
              <a:t>Word</a:t>
            </a:r>
            <a:r>
              <a:rPr lang="az-Latn-AZ" dirty="0" smtClean="0">
                <a:solidFill>
                  <a:srgbClr val="FFCC00"/>
                </a:solidFill>
              </a:rPr>
              <a:t> proqramının əvvəlki versiyalarından tanıdığınız dialoq pəncərələrində və ya tapşırıq panelində peyda olacaq.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5850" y="131445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62175" y="219075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Şrift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24375" y="2190750"/>
            <a:ext cx="7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Abzas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0125" y="2609850"/>
            <a:ext cx="628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9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Şrift</a:t>
            </a:r>
            <a:endParaRPr lang="en-US" sz="9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90650" y="296227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Şrift</a:t>
            </a:r>
            <a:endParaRPr lang="en-IE" sz="800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43149" y="2943225"/>
            <a:ext cx="1076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İşarə Aralığı</a:t>
            </a:r>
            <a:endParaRPr lang="en-IE" sz="800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Picture 9" descr="Dialog Box Launch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0476" y="4372679"/>
            <a:ext cx="238125" cy="2206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build="p" autoUpdateAnimBg="0"/>
      <p:bldP spid="35850" grpId="0"/>
    </p:bldLst>
  </p:timing>
</p:sld>
</file>

<file path=ppt/theme/theme1.xml><?xml version="1.0" encoding="utf-8"?>
<a:theme xmlns:a="http://schemas.openxmlformats.org/drawingml/2006/main" name="Training presentation- Word 2007—Get up to speed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aining presentation- Word 2007—Bullets, numbers, and lists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13">
    <a:dk1>
      <a:srgbClr val="7B7A8E"/>
    </a:dk1>
    <a:lt1>
      <a:srgbClr val="FFFFFF"/>
    </a:lt1>
    <a:dk2>
      <a:srgbClr val="9B9AB3"/>
    </a:dk2>
    <a:lt2>
      <a:srgbClr val="FFFFFF"/>
    </a:lt2>
    <a:accent1>
      <a:srgbClr val="807EB0"/>
    </a:accent1>
    <a:accent2>
      <a:srgbClr val="333399"/>
    </a:accent2>
    <a:accent3>
      <a:srgbClr val="CBCAD6"/>
    </a:accent3>
    <a:accent4>
      <a:srgbClr val="DADADA"/>
    </a:accent4>
    <a:accent5>
      <a:srgbClr val="C0C0D4"/>
    </a:accent5>
    <a:accent6>
      <a:srgbClr val="2D2D8A"/>
    </a:accent6>
    <a:hlink>
      <a:srgbClr val="DEE8F9"/>
    </a:hlink>
    <a:folHlink>
      <a:srgbClr val="D1CFF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presentation- Word 2007—Get up to speed</Template>
  <TotalTime>0</TotalTime>
  <Words>4491</Words>
  <Application>Microsoft Office PowerPoint</Application>
  <PresentationFormat>On-screen Show (4:3)</PresentationFormat>
  <Paragraphs>623</Paragraphs>
  <Slides>66</Slides>
  <Notes>66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Training presentation- Word 2007—Get up to speed</vt:lpstr>
      <vt:lpstr>Training presentation- Word 2007—Bullets, numbers, and lists</vt:lpstr>
      <vt:lpstr>Visio</vt:lpstr>
      <vt:lpstr>Microsoft® Office  Word 2007 Təlim Kursu</vt:lpstr>
      <vt:lpstr>Kursun məzmunu</vt:lpstr>
      <vt:lpstr>İcmal: Word haqqında məlumatınız varmı?</vt:lpstr>
      <vt:lpstr>Kursun məqsədləri   </vt:lpstr>
      <vt:lpstr>Dərs 1</vt:lpstr>
      <vt:lpstr>Lent ilə tanışlıq </vt:lpstr>
      <vt:lpstr>Əmr əməliyyatları üçün Lentdən istifadə edin</vt:lpstr>
      <vt:lpstr>Lent üzərində nə var?</vt:lpstr>
      <vt:lpstr>Qruplarda Dialoq Pəncərələrinin Başladıcıları</vt:lpstr>
      <vt:lpstr>Əlavə tab-vərəqələrin görünməsi</vt:lpstr>
      <vt:lpstr>Əlavə tab-vərəqələrin görünməsi</vt:lpstr>
      <vt:lpstr>Mini alət paneli</vt:lpstr>
      <vt:lpstr>Mini alət paneli</vt:lpstr>
      <vt:lpstr>Cəld Müraciət Alət Paneli</vt:lpstr>
      <vt:lpstr>Praktiki tapşırıqlar</vt:lpstr>
      <vt:lpstr>Test 1, sual 1</vt:lpstr>
      <vt:lpstr>Test 1, sual 1: Cavab</vt:lpstr>
      <vt:lpstr>Test 1, sual 2</vt:lpstr>
      <vt:lpstr>Test 1, sual 2: Cavab</vt:lpstr>
      <vt:lpstr>Test 1, sual 3</vt:lpstr>
      <vt:lpstr>Test 1, sual 3: Cavab</vt:lpstr>
      <vt:lpstr>Dərs 2</vt:lpstr>
      <vt:lpstr>Adi Əmrlər</vt:lpstr>
      <vt:lpstr>Microsoft Office Düyməsi ilə Başlayın</vt:lpstr>
      <vt:lpstr>Üslublar haqqında nə düşünürsünüz?</vt:lpstr>
      <vt:lpstr>Üslublar haqqında nə düşünürsünüz?</vt:lpstr>
      <vt:lpstr>Nümunəyə görə Format</vt:lpstr>
      <vt:lpstr>Miqyas</vt:lpstr>
      <vt:lpstr>Çap etməyə hazırsınızmı?</vt:lpstr>
      <vt:lpstr>Hə, çap etməyə hazıram</vt:lpstr>
      <vt:lpstr>Hə, çap etməyə hazıram</vt:lpstr>
      <vt:lpstr>Səhnə arxasında</vt:lpstr>
      <vt:lpstr>Səhnə arxasında</vt:lpstr>
      <vt:lpstr>Praktiki tapşırıqlar</vt:lpstr>
      <vt:lpstr>Test 2, sual 1</vt:lpstr>
      <vt:lpstr>Test 2, sual 1: Cavab</vt:lpstr>
      <vt:lpstr>Test 2, sual 2</vt:lpstr>
      <vt:lpstr>Test 2, sual 2: Cavab</vt:lpstr>
      <vt:lpstr>Test 2, sual 3</vt:lpstr>
      <vt:lpstr>Test 2, sual 3: Cavab</vt:lpstr>
      <vt:lpstr>Dərs 3</vt:lpstr>
      <vt:lpstr>Sadə siyahılar </vt:lpstr>
      <vt:lpstr>Daxil etdikcə siyahı yaradılması</vt:lpstr>
      <vt:lpstr>Daxil etdikcə siyahı yaradılması</vt:lpstr>
      <vt:lpstr>Daxil etdikcə siyahı yaradılması</vt:lpstr>
      <vt:lpstr>Siyahıların dayandırılması</vt:lpstr>
      <vt:lpstr>Siyahılarda abzaslarla iş; siyahıların əlavə edilməsi</vt:lpstr>
      <vt:lpstr>Siyahılarda abzaslarla iş; siyahıların əlavə edilməsi </vt:lpstr>
      <vt:lpstr>Marker, yoxsa nömrə? </vt:lpstr>
      <vt:lpstr>Marker, yoxsa nömrə? </vt:lpstr>
      <vt:lpstr>Test 3, sual 1</vt:lpstr>
      <vt:lpstr>Test 3, sual 1: Cavab</vt:lpstr>
      <vt:lpstr>Test 3, sual 2</vt:lpstr>
      <vt:lpstr>Test 3, sual 2: Cavab</vt:lpstr>
      <vt:lpstr>Test 3, sual 3</vt:lpstr>
      <vt:lpstr>Test 3, sual 3: Cavab</vt:lpstr>
      <vt:lpstr>Dərs 4</vt:lpstr>
      <vt:lpstr>Sərhəd, kölgələndirmə və ya doldurma effektinin əlavə edilməsi</vt:lpstr>
      <vt:lpstr>Səhifə sərhədləri</vt:lpstr>
      <vt:lpstr>Səhifə sərhədləri</vt:lpstr>
      <vt:lpstr>Mətn üçün sərhədlər və kölgələndirmə</vt:lpstr>
      <vt:lpstr>Test 4, sual 1</vt:lpstr>
      <vt:lpstr>Test 4, sual 1: Cavab</vt:lpstr>
      <vt:lpstr>Test 4, sual 2</vt:lpstr>
      <vt:lpstr>Test 4, sual 2: Cavab</vt:lpstr>
      <vt:lpstr>ŞABLONDAN İSTİFADƏ QAYDASI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2007-05-01T12:25:13Z</dcterms:created>
  <dcterms:modified xsi:type="dcterms:W3CDTF">2008-06-04T12:41:14Z</dcterms:modified>
</cp:coreProperties>
</file>