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9" r:id="rId1"/>
  </p:sldMasterIdLst>
  <p:notesMasterIdLst>
    <p:notesMasterId r:id="rId71"/>
  </p:notesMasterIdLst>
  <p:sldIdLst>
    <p:sldId id="258" r:id="rId2"/>
    <p:sldId id="259" r:id="rId3"/>
    <p:sldId id="261" r:id="rId4"/>
    <p:sldId id="262" r:id="rId5"/>
    <p:sldId id="263" r:id="rId6"/>
    <p:sldId id="266" r:id="rId7"/>
    <p:sldId id="267" r:id="rId8"/>
    <p:sldId id="268" r:id="rId9"/>
    <p:sldId id="340" r:id="rId10"/>
    <p:sldId id="270" r:id="rId11"/>
    <p:sldId id="342" r:id="rId12"/>
    <p:sldId id="341" r:id="rId13"/>
    <p:sldId id="344" r:id="rId14"/>
    <p:sldId id="274" r:id="rId15"/>
    <p:sldId id="346" r:id="rId16"/>
    <p:sldId id="347" r:id="rId17"/>
    <p:sldId id="348" r:id="rId18"/>
    <p:sldId id="350" r:id="rId19"/>
    <p:sldId id="349" r:id="rId20"/>
    <p:sldId id="351" r:id="rId21"/>
    <p:sldId id="275" r:id="rId22"/>
    <p:sldId id="383" r:id="rId23"/>
    <p:sldId id="353" r:id="rId24"/>
    <p:sldId id="280" r:id="rId25"/>
    <p:sldId id="281" r:id="rId26"/>
    <p:sldId id="282" r:id="rId27"/>
    <p:sldId id="283" r:id="rId28"/>
    <p:sldId id="286" r:id="rId29"/>
    <p:sldId id="300" r:id="rId30"/>
    <p:sldId id="301" r:id="rId31"/>
    <p:sldId id="356" r:id="rId32"/>
    <p:sldId id="357" r:id="rId33"/>
    <p:sldId id="358" r:id="rId34"/>
    <p:sldId id="359" r:id="rId35"/>
    <p:sldId id="360" r:id="rId36"/>
    <p:sldId id="361" r:id="rId37"/>
    <p:sldId id="362" r:id="rId38"/>
    <p:sldId id="363" r:id="rId39"/>
    <p:sldId id="364" r:id="rId40"/>
    <p:sldId id="365" r:id="rId41"/>
    <p:sldId id="366" r:id="rId42"/>
    <p:sldId id="367" r:id="rId43"/>
    <p:sldId id="368" r:id="rId44"/>
    <p:sldId id="369" r:id="rId45"/>
    <p:sldId id="302" r:id="rId46"/>
    <p:sldId id="370" r:id="rId47"/>
    <p:sldId id="371" r:id="rId48"/>
    <p:sldId id="372" r:id="rId49"/>
    <p:sldId id="314" r:id="rId50"/>
    <p:sldId id="315" r:id="rId51"/>
    <p:sldId id="316" r:id="rId52"/>
    <p:sldId id="317" r:id="rId53"/>
    <p:sldId id="318" r:id="rId54"/>
    <p:sldId id="319" r:id="rId55"/>
    <p:sldId id="287" r:id="rId56"/>
    <p:sldId id="320" r:id="rId57"/>
    <p:sldId id="321" r:id="rId58"/>
    <p:sldId id="376" r:id="rId59"/>
    <p:sldId id="378" r:id="rId60"/>
    <p:sldId id="379" r:id="rId61"/>
    <p:sldId id="380" r:id="rId62"/>
    <p:sldId id="373" r:id="rId63"/>
    <p:sldId id="381" r:id="rId64"/>
    <p:sldId id="382" r:id="rId65"/>
    <p:sldId id="334" r:id="rId66"/>
    <p:sldId id="335" r:id="rId67"/>
    <p:sldId id="336" r:id="rId68"/>
    <p:sldId id="337" r:id="rId69"/>
    <p:sldId id="298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4DA"/>
    <a:srgbClr val="B0B7FE"/>
    <a:srgbClr val="B5B5F5"/>
    <a:srgbClr val="CCCBDF"/>
    <a:srgbClr val="C7C7E7"/>
    <a:srgbClr val="D1D0E2"/>
    <a:srgbClr val="DAD9E7"/>
    <a:srgbClr val="000099"/>
    <a:srgbClr val="7EA3EE"/>
    <a:srgbClr val="75757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707" autoAdjust="0"/>
    <p:restoredTop sz="68486" autoAdjust="0"/>
  </p:normalViewPr>
  <p:slideViewPr>
    <p:cSldViewPr snapToGrid="0">
      <p:cViewPr>
        <p:scale>
          <a:sx n="66" d="100"/>
          <a:sy n="66" d="100"/>
        </p:scale>
        <p:origin x="-792" y="25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-1548" y="122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2981D5-15F2-48E6-8A48-0F9965E43B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FF130-7594-4000-9404-53E0E48E9E95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az-Latn-AZ" b="1" dirty="0" smtClean="0"/>
              <a:t>T</a:t>
            </a:r>
            <a:r>
              <a:rPr lang="az-Latn-AZ" dirty="0" smtClean="0">
                <a:cs typeface="Tahoma" pitchFamily="34" charset="0"/>
              </a:rPr>
              <a:t>ə</a:t>
            </a:r>
            <a:r>
              <a:rPr lang="az-Latn-AZ" b="1" dirty="0" smtClean="0"/>
              <a:t>limçi üçün qeyd</a:t>
            </a:r>
            <a:r>
              <a:rPr lang="en-US" dirty="0" smtClean="0"/>
              <a:t>: </a:t>
            </a:r>
            <a:r>
              <a:rPr lang="az-Latn-AZ" dirty="0" smtClean="0"/>
              <a:t>Bu şablonun</a:t>
            </a:r>
            <a:r>
              <a:rPr lang="az-Latn-AZ" baseline="0" dirty="0" smtClean="0"/>
              <a:t> </a:t>
            </a:r>
            <a:r>
              <a:rPr lang="az-Latn-AZ" baseline="0" dirty="0" err="1" smtClean="0"/>
              <a:t>fərdiləşdirilməsinə</a:t>
            </a:r>
            <a:r>
              <a:rPr lang="az-Latn-AZ" baseline="0" dirty="0" smtClean="0"/>
              <a:t> lazım olan təfərrüatlı kömək üçün ən son slayda baxın. Həmçinin, bəzi slaydların qeyd panelində əlavə dərs mətnləri tapa bilərsiniz.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FBAE7-12CC-4E88-8421-6B21E436F608}" type="slidenum">
              <a:rPr lang="en-US"/>
              <a:pPr/>
              <a:t>10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b="1" dirty="0" smtClean="0"/>
              <a:t>Mesa</a:t>
            </a:r>
            <a:r>
              <a:rPr lang="az-Latn-AZ" b="1" dirty="0" smtClean="0"/>
              <a:t>j</a:t>
            </a:r>
            <a:r>
              <a:rPr lang="en-US" dirty="0" smtClean="0"/>
              <a:t> </a:t>
            </a:r>
            <a:r>
              <a:rPr lang="az-Latn-AZ" dirty="0" smtClean="0"/>
              <a:t>və</a:t>
            </a:r>
            <a:r>
              <a:rPr lang="en-US" dirty="0" smtClean="0"/>
              <a:t> </a:t>
            </a:r>
            <a:r>
              <a:rPr lang="az-Latn-AZ" b="1" dirty="0" smtClean="0"/>
              <a:t>Seçiml</a:t>
            </a:r>
            <a:r>
              <a:rPr lang="az-Latn-AZ" b="0" dirty="0" smtClean="0"/>
              <a:t>ə</a:t>
            </a:r>
            <a:r>
              <a:rPr lang="az-Latn-AZ" b="1" dirty="0" smtClean="0"/>
              <a:t>r</a:t>
            </a:r>
            <a:r>
              <a:rPr lang="en-US" dirty="0" smtClean="0"/>
              <a:t> tab</a:t>
            </a:r>
            <a:r>
              <a:rPr lang="az-Latn-AZ" dirty="0" smtClean="0"/>
              <a:t>-vərəqələri siz mesaj yazarkən və göndərərkən istifadə </a:t>
            </a:r>
            <a:r>
              <a:rPr lang="az-Latn-AZ" dirty="0" err="1" smtClean="0"/>
              <a:t>edəcəyiniz</a:t>
            </a:r>
            <a:r>
              <a:rPr lang="az-Latn-AZ" dirty="0" smtClean="0"/>
              <a:t> qruplara və əmrlərə malikdir</a:t>
            </a:r>
            <a:r>
              <a:rPr lang="en-US" dirty="0" smtClean="0"/>
              <a:t>.</a:t>
            </a:r>
          </a:p>
          <a:p>
            <a:pPr marL="228600" indent="-228600">
              <a:buFontTx/>
              <a:buChar char="•"/>
            </a:pPr>
            <a:r>
              <a:rPr lang="az-Latn-AZ" b="1" dirty="0" smtClean="0"/>
              <a:t>Görüş</a:t>
            </a:r>
            <a:r>
              <a:rPr lang="en-US" dirty="0" smtClean="0"/>
              <a:t> tab</a:t>
            </a:r>
            <a:r>
              <a:rPr lang="az-Latn-AZ" dirty="0" smtClean="0"/>
              <a:t>-vərəqəsi təqvim elementi ilə iş üçün müəyyən edilmiş qruplara və əmrlərə malikdir</a:t>
            </a:r>
            <a:r>
              <a:rPr lang="en-US" dirty="0" smtClean="0"/>
              <a:t>. </a:t>
            </a:r>
          </a:p>
          <a:p>
            <a:pPr marL="228600" indent="-228600">
              <a:buFontTx/>
              <a:buChar char="•"/>
            </a:pPr>
            <a:r>
              <a:rPr lang="az-Latn-AZ" b="0" dirty="0" smtClean="0"/>
              <a:t>Ə</a:t>
            </a:r>
            <a:r>
              <a:rPr lang="az-Latn-AZ" b="1" dirty="0" smtClean="0"/>
              <a:t>laq</a:t>
            </a:r>
            <a:r>
              <a:rPr lang="az-Latn-AZ" b="0" dirty="0" smtClean="0"/>
              <a:t>ə </a:t>
            </a:r>
            <a:r>
              <a:rPr lang="az-Latn-AZ" b="1" dirty="0" smtClean="0"/>
              <a:t>Ş</a:t>
            </a:r>
            <a:r>
              <a:rPr lang="az-Latn-AZ" b="0" dirty="0" smtClean="0"/>
              <a:t>ə</a:t>
            </a:r>
            <a:r>
              <a:rPr lang="az-Latn-AZ" b="1" dirty="0" smtClean="0"/>
              <a:t>xsi </a:t>
            </a:r>
            <a:r>
              <a:rPr lang="en-US" dirty="0" smtClean="0"/>
              <a:t>tab</a:t>
            </a:r>
            <a:r>
              <a:rPr lang="az-Latn-AZ" dirty="0" smtClean="0"/>
              <a:t>-vərəqəsi əlaqə şəxsi informasiyasını yeni saxlamaqda sizə kömək etmək üçün qruplara və əmrlərə malikdir.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901580-CDBA-4E0C-96AA-C8086064F681}" type="slidenum">
              <a:rPr lang="en-US"/>
              <a:pPr/>
              <a:t>11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9CF19E-CC31-4FD0-BEA6-343A549C9588}" type="slidenum">
              <a:rPr lang="en-US"/>
              <a:pPr/>
              <a:t>12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 smtClean="0"/>
              <a:t>Bu kursun sonuna qoşulmuş Cəld Tanışlıq Kartı əmrlərin Cəld Müraciət Alət Panelinə əlavə edilməsi üçün </a:t>
            </a:r>
            <a:r>
              <a:rPr lang="az-Latn-AZ" dirty="0" err="1" smtClean="0"/>
              <a:t>detallaşdırılmış</a:t>
            </a:r>
            <a:r>
              <a:rPr lang="az-Latn-AZ" dirty="0" smtClean="0"/>
              <a:t> addımları ehtiva edir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033033-A00C-4A13-9942-7DC62F51FD0C}" type="slidenum">
              <a:rPr lang="en-US"/>
              <a:pPr/>
              <a:t>13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EA87A-1331-4736-814E-17DD86DFAB69}" type="slidenum">
              <a:rPr lang="en-US"/>
              <a:pPr/>
              <a:t>14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6A9FAB-7E30-43EA-A7EE-49B660569E22}" type="slidenum">
              <a:rPr lang="en-US"/>
              <a:pPr/>
              <a:t>15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b="1" dirty="0" smtClean="0"/>
              <a:t>Qeyd</a:t>
            </a:r>
            <a:r>
              <a:rPr lang="en-US" dirty="0" smtClean="0"/>
              <a:t>: </a:t>
            </a:r>
            <a:r>
              <a:rPr lang="az-Latn-AZ" b="1" dirty="0" smtClean="0"/>
              <a:t>Redaktor Seçiml</a:t>
            </a:r>
            <a:r>
              <a:rPr lang="az-Latn-AZ" b="0" dirty="0" smtClean="0"/>
              <a:t>ə</a:t>
            </a:r>
            <a:r>
              <a:rPr lang="az-Latn-AZ" b="1" dirty="0" smtClean="0"/>
              <a:t>ri </a:t>
            </a:r>
            <a:r>
              <a:rPr lang="az-Latn-AZ" b="0" dirty="0" smtClean="0"/>
              <a:t>pəncərəsinin </a:t>
            </a:r>
            <a:r>
              <a:rPr lang="az-Latn-AZ" b="1" dirty="0" smtClean="0"/>
              <a:t>F</a:t>
            </a:r>
            <a:r>
              <a:rPr lang="az-Latn-AZ" b="0" dirty="0" smtClean="0"/>
              <a:t>ə</a:t>
            </a:r>
            <a:r>
              <a:rPr lang="az-Latn-AZ" b="1" dirty="0" smtClean="0"/>
              <a:t>rdil</a:t>
            </a:r>
            <a:r>
              <a:rPr lang="az-Latn-AZ" b="0" dirty="0" smtClean="0"/>
              <a:t>ə</a:t>
            </a:r>
            <a:r>
              <a:rPr lang="az-Latn-AZ" b="1" dirty="0" smtClean="0"/>
              <a:t>şdir </a:t>
            </a:r>
            <a:r>
              <a:rPr lang="az-Latn-AZ" b="0" dirty="0" smtClean="0"/>
              <a:t>sahəsində təyin etdiyiniz bəzi parametrlər bütün Office 2007 sistem proqramları arasında </a:t>
            </a:r>
            <a:r>
              <a:rPr lang="az-Latn-AZ" b="0" dirty="0" err="1" smtClean="0"/>
              <a:t>paylaşılmışdır</a:t>
            </a:r>
            <a:r>
              <a:rPr lang="az-Latn-AZ" b="0" dirty="0" smtClean="0"/>
              <a:t>. Lakin</a:t>
            </a:r>
            <a:r>
              <a:rPr lang="en-US" dirty="0" smtClean="0"/>
              <a:t> </a:t>
            </a:r>
            <a:r>
              <a:rPr lang="az-Latn-AZ" b="1" dirty="0" smtClean="0"/>
              <a:t>Redaktor Seçiml</a:t>
            </a:r>
            <a:r>
              <a:rPr lang="az-Latn-AZ" b="0" dirty="0" smtClean="0"/>
              <a:t>ə</a:t>
            </a:r>
            <a:r>
              <a:rPr lang="az-Latn-AZ" b="1" dirty="0" smtClean="0"/>
              <a:t>ri</a:t>
            </a:r>
            <a:r>
              <a:rPr lang="az-Latn-AZ" b="0" dirty="0" smtClean="0"/>
              <a:t>-</a:t>
            </a:r>
            <a:r>
              <a:rPr lang="az-Latn-AZ" b="0" dirty="0" err="1" smtClean="0"/>
              <a:t>ndə</a:t>
            </a:r>
            <a:r>
              <a:rPr lang="az-Latn-AZ" b="0" dirty="0" smtClean="0"/>
              <a:t> etdiyiniz </a:t>
            </a:r>
            <a:r>
              <a:rPr lang="az-Latn-AZ" b="0" dirty="0" err="1" smtClean="0"/>
              <a:t>dəyişikliklərin</a:t>
            </a:r>
            <a:r>
              <a:rPr lang="az-Latn-AZ" b="0" dirty="0" smtClean="0"/>
              <a:t> əksəriyyəti yalnız </a:t>
            </a:r>
            <a:r>
              <a:rPr lang="en-US" dirty="0" smtClean="0"/>
              <a:t>Outlook</a:t>
            </a:r>
            <a:r>
              <a:rPr lang="az-Latn-AZ" dirty="0" smtClean="0"/>
              <a:t>-a tətbiq </a:t>
            </a:r>
            <a:r>
              <a:rPr lang="az-Latn-AZ" dirty="0" err="1" smtClean="0"/>
              <a:t>ediləcəkdir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1DF1F2-5446-4408-8517-0EBBE834272C}" type="slidenum">
              <a:rPr lang="en-US"/>
              <a:pPr/>
              <a:t>16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 smtClean="0"/>
              <a:t>Məsələn</a:t>
            </a:r>
            <a:r>
              <a:rPr lang="en-US" dirty="0" smtClean="0"/>
              <a:t>, </a:t>
            </a:r>
            <a:r>
              <a:rPr lang="az-Latn-AZ" dirty="0" smtClean="0"/>
              <a:t>siz gedən mesajın formatını Adi Mətn, HTML və ya Zəngin Mətn kimi seçə bilərsiniz.</a:t>
            </a:r>
            <a:r>
              <a:rPr lang="en-US" dirty="0" smtClean="0"/>
              <a:t> </a:t>
            </a:r>
            <a:r>
              <a:rPr lang="az-Latn-AZ" dirty="0" smtClean="0"/>
              <a:t>Siz xüsusi göndərilmiş mesajın surətinin saxlandığı yeri dəyişdirə bilərsiniz </a:t>
            </a:r>
            <a:r>
              <a:rPr lang="en-US" dirty="0" smtClean="0"/>
              <a:t>(</a:t>
            </a:r>
            <a:r>
              <a:rPr lang="az-Latn-AZ" dirty="0" smtClean="0"/>
              <a:t>və ya siz onun surətini ümumiyyətlə saxlayıb-saxlamamağı müəyyən edə bilərsiniz</a:t>
            </a:r>
            <a:r>
              <a:rPr lang="en-US" dirty="0" smtClean="0"/>
              <a:t>). 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840977-3492-4423-B331-BF40E1C2A514}" type="slidenum">
              <a:rPr lang="en-US"/>
              <a:pPr/>
              <a:t>17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 smtClean="0"/>
              <a:t>Siz Görüləsi İşlər Zolağı-</a:t>
            </a:r>
            <a:r>
              <a:rPr lang="az-Latn-AZ" dirty="0" err="1" smtClean="0"/>
              <a:t>nı</a:t>
            </a:r>
            <a:r>
              <a:rPr lang="az-Latn-AZ" dirty="0" smtClean="0"/>
              <a:t> Poçt, Təqvim, Əlaqə Şəxsləri və s.-dən</a:t>
            </a:r>
            <a:r>
              <a:rPr lang="az-Latn-AZ" baseline="0" dirty="0" smtClean="0"/>
              <a:t> görə bilərsiniz.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966070-FD31-4B6B-A620-485C6C19CEDC}" type="slidenum">
              <a:rPr lang="en-US"/>
              <a:pPr/>
              <a:t>18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65E4C0-636E-4D8B-A534-7F4D3E2C1A23}" type="slidenum">
              <a:rPr lang="en-US"/>
              <a:pPr/>
              <a:t>19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E2AAB-AAD7-4949-BEC1-199AE33C7AAE}" type="slidenum">
              <a:rPr lang="en-US"/>
              <a:pPr/>
              <a:t>2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1FE6F-66E1-4EA3-9FB8-2C0A94E78A62}" type="slidenum">
              <a:rPr lang="en-US"/>
              <a:pPr/>
              <a:t>20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Ta</a:t>
            </a:r>
            <a:r>
              <a:rPr lang="az-Latn-AZ" b="1" dirty="0" err="1" smtClean="0"/>
              <a:t>pşırıqlar</a:t>
            </a:r>
            <a:r>
              <a:rPr lang="en-US" dirty="0" smtClean="0"/>
              <a:t> </a:t>
            </a:r>
            <a:r>
              <a:rPr lang="az-Latn-AZ" dirty="0" smtClean="0"/>
              <a:t>sahəsində tamamlanmış elementlər pozulmuş kimi görünür və günün axırına kimi </a:t>
            </a:r>
            <a:r>
              <a:rPr lang="az-Latn-AZ" dirty="0" err="1" smtClean="0"/>
              <a:t>“saxlanır”</a:t>
            </a:r>
            <a:r>
              <a:rPr lang="az-Latn-AZ" dirty="0" smtClean="0"/>
              <a:t>;</a:t>
            </a:r>
            <a:r>
              <a:rPr lang="en-US" dirty="0" smtClean="0"/>
              <a:t> </a:t>
            </a:r>
            <a:r>
              <a:rPr lang="az-Latn-AZ" dirty="0" smtClean="0"/>
              <a:t>tamamlanmış</a:t>
            </a:r>
            <a:r>
              <a:rPr lang="az-Latn-AZ" baseline="0" dirty="0" smtClean="0"/>
              <a:t> kimi </a:t>
            </a:r>
            <a:r>
              <a:rPr lang="az-Latn-AZ" baseline="0" dirty="0" err="1" smtClean="0"/>
              <a:t>nişanlanmayan</a:t>
            </a:r>
            <a:r>
              <a:rPr lang="az-Latn-AZ" baseline="0" dirty="0" smtClean="0"/>
              <a:t> tapşırıqlar siz onları </a:t>
            </a:r>
            <a:r>
              <a:rPr lang="az-Latn-AZ" baseline="0" dirty="0" err="1" smtClean="0"/>
              <a:t>tamamlamayana</a:t>
            </a:r>
            <a:r>
              <a:rPr lang="az-Latn-AZ" baseline="0" dirty="0" smtClean="0"/>
              <a:t> kimi növbəti günə </a:t>
            </a:r>
            <a:r>
              <a:rPr lang="az-Latn-AZ" baseline="0" dirty="0" err="1" smtClean="0"/>
              <a:t>keçiriləcəklər</a:t>
            </a:r>
            <a:r>
              <a:rPr lang="az-Latn-AZ" baseline="0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29EFFB-4581-4663-BBF1-5138945E7C09}" type="slidenum">
              <a:rPr lang="en-US"/>
              <a:pPr/>
              <a:t>21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5854FC-65AA-4EBD-9497-984AA1884D3A}" type="slidenum">
              <a:rPr lang="en-US"/>
              <a:pPr/>
              <a:t>22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Məsləhət</a:t>
            </a:r>
            <a:r>
              <a:rPr lang="en-US" b="1" dirty="0" smtClean="0"/>
              <a:t>: </a:t>
            </a:r>
            <a:r>
              <a:rPr lang="az-Latn-AZ" dirty="0" smtClean="0"/>
              <a:t>Qeyd edək ki, həmçinin bu şəkildə Hərəkət Paneli daha çox Əlaqə Şəxsləri panelini</a:t>
            </a:r>
            <a:r>
              <a:rPr lang="az-Latn-AZ" baseline="0" dirty="0" smtClean="0"/>
              <a:t> göstərmək üçün minimallaşdırılmışdır.</a:t>
            </a:r>
            <a:r>
              <a:rPr lang="en-US" dirty="0" smtClean="0"/>
              <a:t> </a:t>
            </a:r>
            <a:r>
              <a:rPr lang="az-Latn-AZ" dirty="0" smtClean="0"/>
              <a:t>Siz </a:t>
            </a:r>
            <a:r>
              <a:rPr lang="az-Latn-AZ" b="1" dirty="0" smtClean="0"/>
              <a:t>H</a:t>
            </a:r>
            <a:r>
              <a:rPr lang="az-Latn-AZ" b="0" dirty="0" smtClean="0"/>
              <a:t>ə</a:t>
            </a:r>
            <a:r>
              <a:rPr lang="az-Latn-AZ" b="1" dirty="0" smtClean="0"/>
              <a:t>r</a:t>
            </a:r>
            <a:r>
              <a:rPr lang="az-Latn-AZ" b="0" dirty="0" smtClean="0"/>
              <a:t>ə</a:t>
            </a:r>
            <a:r>
              <a:rPr lang="az-Latn-AZ" b="1" dirty="0" smtClean="0"/>
              <a:t>k</a:t>
            </a:r>
            <a:r>
              <a:rPr lang="az-Latn-AZ" b="0" dirty="0" smtClean="0"/>
              <a:t>ə</a:t>
            </a:r>
            <a:r>
              <a:rPr lang="az-Latn-AZ" b="1" dirty="0" smtClean="0"/>
              <a:t>t Panelini </a:t>
            </a:r>
            <a:r>
              <a:rPr lang="az-Latn-AZ" b="1" dirty="0" err="1" smtClean="0"/>
              <a:t>Minimallaşdır</a:t>
            </a:r>
            <a:r>
              <a:rPr lang="az-Latn-AZ" dirty="0" smtClean="0"/>
              <a:t> düyməsini </a:t>
            </a:r>
            <a:r>
              <a:rPr lang="az-Latn-AZ" dirty="0" err="1" smtClean="0"/>
              <a:t>klikləməklə</a:t>
            </a:r>
            <a:r>
              <a:rPr lang="az-Latn-AZ" dirty="0" smtClean="0"/>
              <a:t> Hərəkət Panelini Outlook-un istənilən sahəsindən </a:t>
            </a:r>
            <a:r>
              <a:rPr lang="az-Latn-AZ" dirty="0" err="1" smtClean="0"/>
              <a:t>minimallaşdıra</a:t>
            </a:r>
            <a:r>
              <a:rPr lang="az-Latn-AZ" dirty="0" smtClean="0"/>
              <a:t> bilərsiniz.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E16E0C-A1D7-4B32-87AB-BC19D78FD37D}" type="slidenum">
              <a:rPr lang="en-US"/>
              <a:pPr/>
              <a:t>23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az-Latn-AZ" b="1" dirty="0" smtClean="0"/>
              <a:t>T</a:t>
            </a:r>
            <a:r>
              <a:rPr lang="az-Latn-AZ" b="0" dirty="0" smtClean="0"/>
              <a:t>ə</a:t>
            </a:r>
            <a:r>
              <a:rPr lang="az-Latn-AZ" b="1" dirty="0" smtClean="0"/>
              <a:t>limçi üçün qeyd</a:t>
            </a:r>
            <a:r>
              <a:rPr lang="en-US" dirty="0" smtClean="0"/>
              <a:t>: </a:t>
            </a:r>
            <a:r>
              <a:rPr lang="az-Latn-AZ" dirty="0" smtClean="0"/>
              <a:t>Kompüterinizdə quraşdırılmış </a:t>
            </a:r>
            <a:r>
              <a:rPr lang="en-US" dirty="0" smtClean="0"/>
              <a:t>Outlook 2007</a:t>
            </a:r>
            <a:r>
              <a:rPr lang="az-Latn-AZ" dirty="0" smtClean="0"/>
              <a:t> ilə siz </a:t>
            </a:r>
            <a:r>
              <a:rPr lang="az-Latn-AZ" dirty="0" err="1" smtClean="0"/>
              <a:t>onlayn</a:t>
            </a:r>
            <a:r>
              <a:rPr lang="az-Latn-AZ" dirty="0" smtClean="0"/>
              <a:t> təcrübəyə keçid üçün slaydda əlaqəni </a:t>
            </a:r>
            <a:r>
              <a:rPr lang="az-Latn-AZ" dirty="0" err="1" smtClean="0"/>
              <a:t>klikləyə</a:t>
            </a:r>
            <a:r>
              <a:rPr lang="az-Latn-AZ" baseline="0" dirty="0" smtClean="0"/>
              <a:t> bilərsiniz.</a:t>
            </a:r>
            <a:r>
              <a:rPr lang="en-US" dirty="0" smtClean="0"/>
              <a:t> </a:t>
            </a:r>
            <a:r>
              <a:rPr lang="az-Latn-AZ" dirty="0" smtClean="0"/>
              <a:t>Təcrübədə sizə bələdçilik edəcək təlimatlarla siz Outlook-da bu tapşırıqlardan hər biri ilə işləyə bilərsiniz.</a:t>
            </a:r>
            <a:r>
              <a:rPr lang="en-US" dirty="0" smtClean="0"/>
              <a:t> </a:t>
            </a:r>
            <a:r>
              <a:rPr lang="az-Latn-AZ" b="1" dirty="0" smtClean="0"/>
              <a:t>Diqq</a:t>
            </a:r>
            <a:r>
              <a:rPr lang="az-Latn-AZ" b="0" dirty="0" smtClean="0"/>
              <a:t>ə</a:t>
            </a:r>
            <a:r>
              <a:rPr lang="az-Latn-AZ" b="1" dirty="0" smtClean="0"/>
              <a:t>t</a:t>
            </a:r>
            <a:r>
              <a:rPr lang="en-US" dirty="0" smtClean="0"/>
              <a:t>: </a:t>
            </a:r>
            <a:r>
              <a:rPr lang="az-Latn-AZ" dirty="0" smtClean="0"/>
              <a:t>Əgər sizdə </a:t>
            </a:r>
            <a:r>
              <a:rPr lang="en-US" dirty="0" smtClean="0"/>
              <a:t>Outlook 2007</a:t>
            </a:r>
            <a:r>
              <a:rPr lang="az-Latn-AZ" dirty="0" smtClean="0"/>
              <a:t> yoxdursa, onda siz praktiki təlimatlardan istifadə edə </a:t>
            </a:r>
            <a:r>
              <a:rPr lang="az-Latn-AZ" dirty="0" err="1" smtClean="0"/>
              <a:t>bilməzsiniz</a:t>
            </a:r>
            <a:r>
              <a:rPr lang="az-Latn-AZ" dirty="0" smtClean="0"/>
              <a:t>.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7147E6-91A0-4E8B-8FAF-9037EC9E1ABA}" type="slidenum">
              <a:rPr lang="en-US"/>
              <a:pPr/>
              <a:t>24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9AD41-BE4A-4F7B-889A-576D3C195B57}" type="slidenum">
              <a:rPr lang="en-US"/>
              <a:pPr/>
              <a:t>25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32FBC2-5172-4E34-8270-9033CC275CD6}" type="slidenum">
              <a:rPr lang="en-US"/>
              <a:pPr/>
              <a:t>26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13CD13-5B7D-45C4-8B01-CC6CF5665C8E}" type="slidenum">
              <a:rPr lang="en-US"/>
              <a:pPr/>
              <a:t>27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B65A4-A857-41EC-963A-7152D4791D04}" type="slidenum">
              <a:rPr lang="en-US"/>
              <a:pPr/>
              <a:t>28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849B1-E608-45DF-A335-1D15F9F57691}" type="slidenum">
              <a:rPr lang="en-US"/>
              <a:pPr/>
              <a:t>29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32185-45E5-449C-97BC-9C25E4E8978D}" type="slidenum">
              <a:rPr lang="en-US"/>
              <a:pPr/>
              <a:t>3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ED73C4-1792-4970-858E-6EC9F1E3EE93}" type="slidenum">
              <a:rPr lang="en-US"/>
              <a:pPr/>
              <a:t>30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BB594-9A88-4AC4-A4A2-199DB5FA059C}" type="slidenum">
              <a:rPr lang="en-US"/>
              <a:pPr/>
              <a:t>31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b="1" dirty="0" smtClean="0"/>
              <a:t>Qeyd</a:t>
            </a:r>
            <a:r>
              <a:rPr lang="en-US" dirty="0" smtClean="0"/>
              <a:t>: </a:t>
            </a:r>
            <a:r>
              <a:rPr lang="az-Latn-AZ" dirty="0" smtClean="0"/>
              <a:t>Bu yeni deyil, lakin onu yadda saxlamaq lazımdır</a:t>
            </a:r>
            <a:r>
              <a:rPr lang="en-US" dirty="0" smtClean="0"/>
              <a:t>: </a:t>
            </a:r>
            <a:r>
              <a:rPr lang="az-Latn-AZ" dirty="0" smtClean="0"/>
              <a:t>Müəyyən qrupların və düymələrin istifadəsi yalnız </a:t>
            </a:r>
            <a:r>
              <a:rPr lang="az-Latn-AZ" dirty="0" err="1" smtClean="0"/>
              <a:t>kursor</a:t>
            </a:r>
            <a:r>
              <a:rPr lang="az-Latn-AZ" dirty="0" smtClean="0"/>
              <a:t> e-poçt mesajının gövdəsində olduqda mümkün olacaqdır.</a:t>
            </a:r>
            <a:r>
              <a:rPr lang="en-US" dirty="0" smtClean="0"/>
              <a:t> </a:t>
            </a:r>
            <a:r>
              <a:rPr lang="az-Latn-AZ" dirty="0" smtClean="0"/>
              <a:t>Məsələn, </a:t>
            </a:r>
            <a:r>
              <a:rPr lang="az-Latn-AZ" b="0" dirty="0" smtClean="0"/>
              <a:t>Ə</a:t>
            </a:r>
            <a:r>
              <a:rPr lang="az-Latn-AZ" b="1" dirty="0" smtClean="0"/>
              <a:t>sas M</a:t>
            </a:r>
            <a:r>
              <a:rPr lang="az-Latn-AZ" b="0" dirty="0" smtClean="0"/>
              <a:t>ə</a:t>
            </a:r>
            <a:r>
              <a:rPr lang="az-Latn-AZ" b="1" dirty="0" smtClean="0"/>
              <a:t>tn</a:t>
            </a:r>
            <a:r>
              <a:rPr lang="az-Latn-AZ" b="0" dirty="0" smtClean="0"/>
              <a:t> tab-vərəqəsi üzərində </a:t>
            </a:r>
            <a:r>
              <a:rPr lang="az-Latn-AZ" b="1" dirty="0" smtClean="0"/>
              <a:t>Kim</a:t>
            </a:r>
            <a:r>
              <a:rPr lang="az-Latn-AZ" b="0" dirty="0" smtClean="0"/>
              <a:t>ə sahəsində və ya </a:t>
            </a:r>
            <a:r>
              <a:rPr lang="az-Latn-AZ" b="1" dirty="0" smtClean="0"/>
              <a:t>Mövzu </a:t>
            </a:r>
            <a:r>
              <a:rPr lang="az-Latn-AZ" b="0" dirty="0" smtClean="0"/>
              <a:t>sahəsində </a:t>
            </a:r>
            <a:r>
              <a:rPr lang="az-Latn-AZ" b="0" dirty="0" err="1" smtClean="0"/>
              <a:t>formatlama</a:t>
            </a:r>
            <a:r>
              <a:rPr lang="az-Latn-AZ" b="0" dirty="0" smtClean="0"/>
              <a:t> əmrlərinin istifadəsi mümkün deyil; bu əmrləri istifadə etmək üçün </a:t>
            </a:r>
            <a:r>
              <a:rPr lang="az-Latn-AZ" b="0" dirty="0" err="1" smtClean="0"/>
              <a:t>kursoru</a:t>
            </a:r>
            <a:r>
              <a:rPr lang="az-Latn-AZ" b="0" dirty="0" smtClean="0"/>
              <a:t> mesaj gövdəsinin üzərinə gətirmək lazımdır.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60F503-59AB-4EBE-A004-56FDC828929B}" type="slidenum">
              <a:rPr lang="en-US"/>
              <a:pPr/>
              <a:t>32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6595F0-5D8D-4866-8FF1-E3396A29654E}" type="slidenum">
              <a:rPr lang="en-US"/>
              <a:pPr/>
              <a:t>33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 smtClean="0"/>
              <a:t>Siz </a:t>
            </a:r>
            <a:r>
              <a:rPr lang="az-Latn-AZ" dirty="0" err="1" smtClean="0"/>
              <a:t>qəbuledənlərdən</a:t>
            </a:r>
            <a:r>
              <a:rPr lang="az-Latn-AZ" dirty="0" smtClean="0"/>
              <a:t> birinin adını digərinə göstərmədən </a:t>
            </a:r>
            <a:r>
              <a:rPr lang="az-Latn-AZ" dirty="0" err="1" smtClean="0"/>
              <a:t>mesayları</a:t>
            </a:r>
            <a:r>
              <a:rPr lang="az-Latn-AZ" dirty="0" smtClean="0"/>
              <a:t> göndərmək üçün </a:t>
            </a:r>
            <a:r>
              <a:rPr lang="az-Latn-AZ" dirty="0" err="1" smtClean="0"/>
              <a:t>“Gizli</a:t>
            </a:r>
            <a:r>
              <a:rPr lang="az-Latn-AZ" dirty="0" smtClean="0"/>
              <a:t> </a:t>
            </a:r>
            <a:r>
              <a:rPr lang="az-Latn-AZ" dirty="0" err="1" smtClean="0"/>
              <a:t>surət”</a:t>
            </a:r>
            <a:r>
              <a:rPr lang="az-Latn-AZ" dirty="0" smtClean="0"/>
              <a:t>-dən istifadə edə bilərsiniz</a:t>
            </a:r>
            <a:r>
              <a:rPr lang="en-US" dirty="0" smtClean="0"/>
              <a:t>—</a:t>
            </a:r>
            <a:r>
              <a:rPr lang="az-Latn-AZ" dirty="0" smtClean="0"/>
              <a:t>bu e-poçt göndərdiyiniz</a:t>
            </a:r>
            <a:r>
              <a:rPr lang="az-Latn-AZ" baseline="0" dirty="0" smtClean="0"/>
              <a:t> şəxslərin məxfiliyinə göstərdiyiniz hörmətin bir təzahürüdür.</a:t>
            </a:r>
            <a:endParaRPr lang="en-US" dirty="0" smtClean="0"/>
          </a:p>
          <a:p>
            <a:r>
              <a:rPr lang="az-Latn-AZ" b="1" dirty="0" smtClean="0"/>
              <a:t>M</a:t>
            </a:r>
            <a:r>
              <a:rPr lang="az-Latn-AZ" b="0" dirty="0" smtClean="0"/>
              <a:t>ə</a:t>
            </a:r>
            <a:r>
              <a:rPr lang="az-Latn-AZ" b="1" dirty="0" smtClean="0"/>
              <a:t>sl</a:t>
            </a:r>
            <a:r>
              <a:rPr lang="az-Latn-AZ" b="0" dirty="0" smtClean="0"/>
              <a:t>ə</a:t>
            </a:r>
            <a:r>
              <a:rPr lang="az-Latn-AZ" b="1" dirty="0" smtClean="0"/>
              <a:t>h</a:t>
            </a:r>
            <a:r>
              <a:rPr lang="az-Latn-AZ" b="0" dirty="0" smtClean="0"/>
              <a:t>ə</a:t>
            </a:r>
            <a:r>
              <a:rPr lang="az-Latn-AZ" b="1" dirty="0" smtClean="0"/>
              <a:t>t</a:t>
            </a:r>
            <a:r>
              <a:rPr lang="en-US" dirty="0" smtClean="0"/>
              <a:t>: </a:t>
            </a:r>
            <a:r>
              <a:rPr lang="az-Latn-AZ" dirty="0" smtClean="0"/>
              <a:t>Siz </a:t>
            </a:r>
            <a:r>
              <a:rPr lang="az-Latn-AZ" b="1" dirty="0" smtClean="0"/>
              <a:t>Gizli Sur</a:t>
            </a:r>
            <a:r>
              <a:rPr lang="az-Latn-AZ" b="0" dirty="0" smtClean="0"/>
              <a:t>ə</a:t>
            </a:r>
            <a:r>
              <a:rPr lang="az-Latn-AZ" b="1" dirty="0" smtClean="0"/>
              <a:t>ti Göst</a:t>
            </a:r>
            <a:r>
              <a:rPr lang="az-Latn-AZ" b="0" dirty="0" smtClean="0"/>
              <a:t>ə</a:t>
            </a:r>
            <a:r>
              <a:rPr lang="az-Latn-AZ" b="1" dirty="0" smtClean="0"/>
              <a:t>r </a:t>
            </a:r>
            <a:r>
              <a:rPr lang="az-Latn-AZ" b="0" dirty="0" smtClean="0"/>
              <a:t>düyməsini Cəld Müraciət Alət Panelinə</a:t>
            </a:r>
            <a:r>
              <a:rPr lang="az-Latn-AZ" b="0" baseline="0" dirty="0" smtClean="0"/>
              <a:t> əlavə etməklə </a:t>
            </a:r>
            <a:r>
              <a:rPr lang="az-Latn-AZ" b="1" baseline="0" dirty="0" smtClean="0"/>
              <a:t>Gizli Sur</a:t>
            </a:r>
            <a:r>
              <a:rPr lang="az-Latn-AZ" b="0" baseline="0" dirty="0" smtClean="0"/>
              <a:t>ə</a:t>
            </a:r>
            <a:r>
              <a:rPr lang="az-Latn-AZ" b="1" baseline="0" dirty="0" smtClean="0"/>
              <a:t>t </a:t>
            </a:r>
            <a:r>
              <a:rPr lang="az-Latn-AZ" b="0" baseline="0" dirty="0" smtClean="0"/>
              <a:t>sahəsini göstərə və ya gizlədə bilərsiniz.</a:t>
            </a:r>
            <a:r>
              <a:rPr lang="en-US" dirty="0" smtClean="0"/>
              <a:t> </a:t>
            </a:r>
            <a:r>
              <a:rPr lang="az-Latn-AZ" dirty="0" smtClean="0"/>
              <a:t>Lakin siz hər dəfə mesajı göndərərkən </a:t>
            </a:r>
            <a:r>
              <a:rPr lang="az-Latn-AZ" b="1" dirty="0" smtClean="0"/>
              <a:t>Gizli Sur</a:t>
            </a:r>
            <a:r>
              <a:rPr lang="az-Latn-AZ" b="0" dirty="0" smtClean="0"/>
              <a:t>ə</a:t>
            </a:r>
            <a:r>
              <a:rPr lang="az-Latn-AZ" b="1" dirty="0" smtClean="0"/>
              <a:t>t </a:t>
            </a:r>
            <a:r>
              <a:rPr lang="az-Latn-AZ" b="0" dirty="0" smtClean="0"/>
              <a:t>sahəsini aktiv və ya qeyri-aktiv </a:t>
            </a:r>
            <a:r>
              <a:rPr lang="az-Latn-AZ" b="0" dirty="0" err="1" smtClean="0"/>
              <a:t>etməməlisiniz</a:t>
            </a:r>
            <a:r>
              <a:rPr lang="en-US" dirty="0" smtClean="0"/>
              <a:t>; </a:t>
            </a:r>
            <a:r>
              <a:rPr lang="az-Latn-AZ" dirty="0" smtClean="0"/>
              <a:t>lakin </a:t>
            </a:r>
            <a:r>
              <a:rPr lang="az-Latn-AZ" b="1" dirty="0" smtClean="0"/>
              <a:t>Gizli Sur</a:t>
            </a:r>
            <a:r>
              <a:rPr lang="az-Latn-AZ" b="0" dirty="0" smtClean="0"/>
              <a:t>ə</a:t>
            </a:r>
            <a:r>
              <a:rPr lang="az-Latn-AZ" b="1" dirty="0" smtClean="0"/>
              <a:t>t </a:t>
            </a:r>
            <a:r>
              <a:rPr lang="az-Latn-AZ" b="0" dirty="0" smtClean="0"/>
              <a:t>hətta siz onu göndərilmiş mesajda qeyri-aktiv etsəniz də, alınmış məlumatda göstərməyəcək.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CF924-A1E0-459B-AC58-A9965AAE7261}" type="slidenum">
              <a:rPr lang="en-US"/>
              <a:pPr/>
              <a:t>34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B1002-38E9-49C8-A28C-3A28CE072F92}" type="slidenum">
              <a:rPr lang="en-US"/>
              <a:pPr/>
              <a:t>35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C4587-410C-426B-B662-6C20E48383A8}" type="slidenum">
              <a:rPr lang="en-US"/>
              <a:pPr/>
              <a:t>36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22C04-2008-4712-AF41-5D8011A4CEBA}" type="slidenum">
              <a:rPr lang="en-US"/>
              <a:pPr/>
              <a:t>37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 smtClean="0"/>
              <a:t>Məlumatın özü, siz onu göndərən kimi, </a:t>
            </a:r>
            <a:r>
              <a:rPr lang="az-Latn-AZ" b="1" dirty="0" err="1" smtClean="0"/>
              <a:t>Gönd</a:t>
            </a:r>
            <a:r>
              <a:rPr lang="az-Latn-AZ" b="0" dirty="0" err="1" smtClean="0"/>
              <a:t>ə</a:t>
            </a:r>
            <a:r>
              <a:rPr lang="az-Latn-AZ" b="1" dirty="0" err="1" smtClean="0"/>
              <a:t>ilmişl</a:t>
            </a:r>
            <a:r>
              <a:rPr lang="az-Latn-AZ" b="0" dirty="0" err="1" smtClean="0"/>
              <a:t>ə</a:t>
            </a:r>
            <a:r>
              <a:rPr lang="az-Latn-AZ" b="1" dirty="0" err="1" smtClean="0"/>
              <a:t>r</a:t>
            </a:r>
            <a:r>
              <a:rPr lang="az-Latn-AZ" b="1" dirty="0" smtClean="0"/>
              <a:t> </a:t>
            </a:r>
            <a:r>
              <a:rPr lang="az-Latn-AZ" b="0" dirty="0" smtClean="0"/>
              <a:t>qovluğunda </a:t>
            </a:r>
            <a:r>
              <a:rPr lang="az-Latn-AZ" b="0" dirty="0" err="1" smtClean="0"/>
              <a:t>yerləşdirilmişdir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2F33F-F40B-4725-B24A-11D9CF045C20}" type="slidenum">
              <a:rPr lang="en-US"/>
              <a:pPr/>
              <a:t>38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b="1" dirty="0" smtClean="0"/>
              <a:t>Z</a:t>
            </a:r>
            <a:r>
              <a:rPr lang="az-Latn-AZ" b="0" dirty="0" smtClean="0"/>
              <a:t>ə</a:t>
            </a:r>
            <a:r>
              <a:rPr lang="az-Latn-AZ" b="1" dirty="0" smtClean="0"/>
              <a:t>ng piktoqramı</a:t>
            </a:r>
            <a:r>
              <a:rPr lang="en-US" b="1" dirty="0" smtClean="0"/>
              <a:t> </a:t>
            </a:r>
            <a:r>
              <a:rPr lang="az-Latn-AZ" dirty="0" smtClean="0"/>
              <a:t>xatırladıcını mesaja daxil edən </a:t>
            </a:r>
            <a:r>
              <a:rPr lang="az-Latn-AZ" dirty="0" err="1" smtClean="0"/>
              <a:t>qəbuledəni</a:t>
            </a:r>
            <a:r>
              <a:rPr lang="az-Latn-AZ" dirty="0" smtClean="0"/>
              <a:t> göstərir</a:t>
            </a:r>
            <a:r>
              <a:rPr lang="en-US" dirty="0" smtClean="0"/>
              <a:t>. </a:t>
            </a:r>
          </a:p>
          <a:p>
            <a:r>
              <a:rPr lang="az-Latn-AZ" dirty="0" smtClean="0"/>
              <a:t>Qeyd edək ki, element </a:t>
            </a:r>
            <a:r>
              <a:rPr lang="az-Latn-AZ" dirty="0" err="1" smtClean="0"/>
              <a:t>qəbuledənin</a:t>
            </a:r>
            <a:r>
              <a:rPr lang="az-Latn-AZ" dirty="0" smtClean="0"/>
              <a:t> </a:t>
            </a:r>
            <a:r>
              <a:rPr lang="az-Latn-AZ" dirty="0" err="1" smtClean="0"/>
              <a:t>“Görüləsi</a:t>
            </a:r>
            <a:r>
              <a:rPr lang="az-Latn-AZ" dirty="0" smtClean="0"/>
              <a:t> İşlər </a:t>
            </a:r>
            <a:r>
              <a:rPr lang="az-Latn-AZ" dirty="0" err="1" smtClean="0"/>
              <a:t>Zolağı”-na</a:t>
            </a:r>
            <a:r>
              <a:rPr lang="az-Latn-AZ" dirty="0" smtClean="0"/>
              <a:t> əlavə </a:t>
            </a:r>
            <a:r>
              <a:rPr lang="az-Latn-AZ" dirty="0" err="1" smtClean="0"/>
              <a:t>olunmayacaqdır</a:t>
            </a:r>
            <a:r>
              <a:rPr lang="en-US" dirty="0" smtClean="0"/>
              <a:t>—</a:t>
            </a:r>
            <a:r>
              <a:rPr lang="az-Latn-AZ" dirty="0" smtClean="0"/>
              <a:t>görüləsi işlər siyahısının yaradılması fərdi seçim məsələsidir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6B8AB-64BA-4C83-B679-4F3DD3045161}" type="slidenum">
              <a:rPr lang="en-US"/>
              <a:pPr/>
              <a:t>39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0ECDEA-523E-47A3-8897-854CFAC5FE5D}" type="slidenum">
              <a:rPr lang="en-US"/>
              <a:pPr/>
              <a:t>4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610B7-C8A1-4417-B532-AA59D9AEFDC2}" type="slidenum">
              <a:rPr lang="en-US"/>
              <a:pPr/>
              <a:t>40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0D722-8579-45F7-96B1-B32C55BEE5BD}" type="slidenum">
              <a:rPr lang="en-US"/>
              <a:pPr/>
              <a:t>41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55E46-74E5-4628-87FF-F12B0A3E0E30}" type="slidenum">
              <a:rPr lang="en-US"/>
              <a:pPr/>
              <a:t>42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b="1" dirty="0" smtClean="0"/>
              <a:t>Qeyd</a:t>
            </a:r>
            <a:r>
              <a:rPr lang="en-US" dirty="0" smtClean="0"/>
              <a:t>: </a:t>
            </a:r>
            <a:r>
              <a:rPr lang="az-Latn-AZ" dirty="0" smtClean="0"/>
              <a:t>Əgər </a:t>
            </a:r>
            <a:r>
              <a:rPr lang="az-Latn-AZ" b="1" dirty="0" smtClean="0"/>
              <a:t>Bu Mesajı Geri</a:t>
            </a:r>
            <a:r>
              <a:rPr lang="az-Latn-AZ" b="1" baseline="0" dirty="0" smtClean="0"/>
              <a:t> Çağır </a:t>
            </a:r>
            <a:r>
              <a:rPr lang="az-Latn-AZ" b="0" baseline="0" dirty="0" smtClean="0"/>
              <a:t>əmrini </a:t>
            </a:r>
            <a:r>
              <a:rPr lang="az-Latn-AZ" b="0" baseline="0" dirty="0" err="1" smtClean="0"/>
              <a:t>görmürsünüzsə</a:t>
            </a:r>
            <a:r>
              <a:rPr lang="az-Latn-AZ" b="0" baseline="0" dirty="0" smtClean="0"/>
              <a:t>, ola bilsin ki, siz e-poçt üçün </a:t>
            </a:r>
            <a:r>
              <a:rPr lang="en-US" dirty="0" smtClean="0"/>
              <a:t>Microsoft Exchange Server</a:t>
            </a:r>
            <a:r>
              <a:rPr lang="az-Latn-AZ" dirty="0" smtClean="0"/>
              <a:t>-dən istifadə </a:t>
            </a:r>
            <a:r>
              <a:rPr lang="az-Latn-AZ" dirty="0" err="1" smtClean="0"/>
              <a:t>etmirsiniz</a:t>
            </a:r>
            <a:r>
              <a:rPr lang="az-Latn-AZ" dirty="0" smtClean="0"/>
              <a:t>.</a:t>
            </a:r>
            <a:r>
              <a:rPr lang="en-US" dirty="0" smtClean="0"/>
              <a:t> </a:t>
            </a:r>
            <a:r>
              <a:rPr lang="az-Latn-AZ" dirty="0" smtClean="0"/>
              <a:t>Bu kursun sonuna qoşulmuş Cəld istinad Kartında bunu necə etmək haqqında ətraflı məlumat vardır.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72627-4B9C-48BA-A5E9-C8707655E466}" type="slidenum">
              <a:rPr lang="en-US"/>
              <a:pPr/>
              <a:t>43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8EB526-912D-4D8D-97F3-E0009E356D3C}" type="slidenum">
              <a:rPr lang="en-US"/>
              <a:pPr/>
              <a:t>44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b="1" dirty="0" smtClean="0"/>
              <a:t>Qeyd</a:t>
            </a:r>
            <a:r>
              <a:rPr lang="en-US" dirty="0" smtClean="0"/>
              <a:t>: </a:t>
            </a:r>
            <a:r>
              <a:rPr lang="az-Latn-AZ" dirty="0" smtClean="0"/>
              <a:t>Standart xatırlatma vaxtı əvvəlcə əsas Outlook pəncərəsində </a:t>
            </a:r>
            <a:r>
              <a:rPr lang="az-Latn-AZ" b="1" dirty="0" smtClean="0"/>
              <a:t>Al</a:t>
            </a:r>
            <a:r>
              <a:rPr lang="az-Latn-AZ" b="0" dirty="0" smtClean="0"/>
              <a:t>ə</a:t>
            </a:r>
            <a:r>
              <a:rPr lang="az-Latn-AZ" b="1" dirty="0" smtClean="0"/>
              <a:t>tl</a:t>
            </a:r>
            <a:r>
              <a:rPr lang="az-Latn-AZ" b="0" dirty="0" smtClean="0"/>
              <a:t>ə</a:t>
            </a:r>
            <a:r>
              <a:rPr lang="az-Latn-AZ" b="1" dirty="0" smtClean="0"/>
              <a:t>r </a:t>
            </a:r>
            <a:r>
              <a:rPr lang="az-Latn-AZ" b="0" dirty="0" smtClean="0"/>
              <a:t>menyusu üzərində </a:t>
            </a:r>
            <a:r>
              <a:rPr lang="az-Latn-AZ" b="1" dirty="0" smtClean="0"/>
              <a:t>Seçiml</a:t>
            </a:r>
            <a:r>
              <a:rPr lang="az-Latn-AZ" b="0" dirty="0" smtClean="0"/>
              <a:t>ə</a:t>
            </a:r>
            <a:r>
              <a:rPr lang="az-Latn-AZ" b="1" dirty="0" smtClean="0"/>
              <a:t>r</a:t>
            </a:r>
            <a:r>
              <a:rPr lang="az-Latn-AZ" b="0" dirty="0" smtClean="0"/>
              <a:t>-i, sonra isə </a:t>
            </a:r>
            <a:r>
              <a:rPr lang="az-Latn-AZ" b="1" dirty="0" smtClean="0"/>
              <a:t>T</a:t>
            </a:r>
            <a:r>
              <a:rPr lang="az-Latn-AZ" b="0" dirty="0" smtClean="0"/>
              <a:t>ə</a:t>
            </a:r>
            <a:r>
              <a:rPr lang="az-Latn-AZ" b="1" dirty="0" smtClean="0"/>
              <a:t>qvim</a:t>
            </a:r>
            <a:r>
              <a:rPr lang="az-Latn-AZ" b="0" dirty="0" smtClean="0"/>
              <a:t>-</a:t>
            </a:r>
            <a:r>
              <a:rPr lang="az-Latn-AZ" b="0" dirty="0" err="1" smtClean="0"/>
              <a:t>in</a:t>
            </a:r>
            <a:r>
              <a:rPr lang="az-Latn-AZ" b="0" dirty="0" smtClean="0"/>
              <a:t> altındakı </a:t>
            </a:r>
            <a:r>
              <a:rPr lang="az-Latn-AZ" b="1" dirty="0" smtClean="0"/>
              <a:t>Üstün Seçiml</a:t>
            </a:r>
            <a:r>
              <a:rPr lang="az-Latn-AZ" b="0" dirty="0" smtClean="0"/>
              <a:t>ə</a:t>
            </a:r>
            <a:r>
              <a:rPr lang="az-Latn-AZ" b="1" dirty="0" smtClean="0"/>
              <a:t>r </a:t>
            </a:r>
            <a:r>
              <a:rPr lang="az-Latn-AZ" b="0" dirty="0" smtClean="0"/>
              <a:t>tab-vərəqəsində susmaya görə vaxtı müəyyən etməklə təyin olunur.</a:t>
            </a:r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5776D-5558-4C0C-8271-2F3DF34663B7}" type="slidenum">
              <a:rPr lang="en-US"/>
              <a:pPr/>
              <a:t>45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ACC78-7F44-42EC-A027-E41EB039A49D}" type="slidenum">
              <a:rPr lang="en-US"/>
              <a:pPr/>
              <a:t>46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112A1-D407-4B11-93E2-BC20D194FFD4}" type="slidenum">
              <a:rPr lang="en-US"/>
              <a:pPr/>
              <a:t>47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 smtClean="0"/>
              <a:t>Əlaqə şəxsinin Elektron Biznes Kartını redaktə etmək üçün </a:t>
            </a:r>
            <a:r>
              <a:rPr lang="az-Latn-AZ" b="0" dirty="0" smtClean="0"/>
              <a:t>Ə</a:t>
            </a:r>
            <a:r>
              <a:rPr lang="az-Latn-AZ" b="1" dirty="0" smtClean="0"/>
              <a:t>laq</a:t>
            </a:r>
            <a:r>
              <a:rPr lang="az-Latn-AZ" b="0" dirty="0" smtClean="0"/>
              <a:t>ə</a:t>
            </a:r>
            <a:r>
              <a:rPr lang="az-Latn-AZ" b="1" dirty="0" smtClean="0"/>
              <a:t> Ş</a:t>
            </a:r>
            <a:r>
              <a:rPr lang="az-Latn-AZ" b="0" dirty="0" smtClean="0"/>
              <a:t>ə</a:t>
            </a:r>
            <a:r>
              <a:rPr lang="az-Latn-AZ" b="1" dirty="0" smtClean="0"/>
              <a:t>xsi </a:t>
            </a:r>
            <a:r>
              <a:rPr lang="az-Latn-AZ" b="0" dirty="0" smtClean="0"/>
              <a:t>tab-vərəqəsi üzərindəki </a:t>
            </a:r>
            <a:r>
              <a:rPr lang="az-Latn-AZ" b="1" dirty="0" smtClean="0"/>
              <a:t>Vizit Kartını redakt</a:t>
            </a:r>
            <a:r>
              <a:rPr lang="az-Latn-AZ" b="0" dirty="0" smtClean="0"/>
              <a:t>ə</a:t>
            </a:r>
            <a:r>
              <a:rPr lang="az-Latn-AZ" b="1" dirty="0" smtClean="0"/>
              <a:t> et</a:t>
            </a:r>
            <a:r>
              <a:rPr lang="en-US" dirty="0" smtClean="0"/>
              <a:t> </a:t>
            </a:r>
            <a:r>
              <a:rPr lang="az-Latn-AZ" dirty="0" smtClean="0"/>
              <a:t>düyməsini </a:t>
            </a:r>
            <a:r>
              <a:rPr lang="az-Latn-AZ" dirty="0" err="1" smtClean="0"/>
              <a:t>klikləyin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83542-D874-4D94-A475-ECF2ADC29361}" type="slidenum">
              <a:rPr lang="en-US"/>
              <a:pPr/>
              <a:t>48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770CE4-6EEE-46E7-8688-9D5A2067E2C8}" type="slidenum">
              <a:rPr lang="en-US"/>
              <a:pPr/>
              <a:t>49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1F8330-FFBE-4AEF-B626-13122A48C8CB}" type="slidenum">
              <a:rPr lang="en-US"/>
              <a:pPr/>
              <a:t>5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86A601-D2F6-496F-95E0-F56223D5F2F5}" type="slidenum">
              <a:rPr lang="en-US"/>
              <a:pPr/>
              <a:t>50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4C86E-51A9-4BE4-B9D0-CD89045C81CA}" type="slidenum">
              <a:rPr lang="en-US"/>
              <a:pPr/>
              <a:t>51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7D6612-062D-48BA-B77D-9553F1D8D2BC}" type="slidenum">
              <a:rPr lang="en-US"/>
              <a:pPr/>
              <a:t>52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5B7BCD-393A-4611-B993-8EC5A8B85FF6}" type="slidenum">
              <a:rPr lang="en-US"/>
              <a:pPr/>
              <a:t>53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A6F79-2D1F-4412-AF28-C50A5EE9FADE}" type="slidenum">
              <a:rPr lang="en-US"/>
              <a:pPr/>
              <a:t>54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3FCB6-539F-4C8E-AFCF-1677415DE25F}" type="slidenum">
              <a:rPr lang="en-US"/>
              <a:pPr/>
              <a:t>55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A4AC55-1B2A-4A18-BC63-598376BBD5ED}" type="slidenum">
              <a:rPr lang="en-US"/>
              <a:pPr/>
              <a:t>56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BD42D-50F7-4767-BBFB-4EE9EF809088}" type="slidenum">
              <a:rPr lang="en-US"/>
              <a:pPr/>
              <a:t>57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FCA6B-2AFB-417D-A371-747D047029C7}" type="slidenum">
              <a:rPr lang="en-US"/>
              <a:pPr/>
              <a:t>58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3532E-A1F2-445F-BDDA-F687C6B57BF2}" type="slidenum">
              <a:rPr lang="en-US"/>
              <a:pPr/>
              <a:t>59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 smtClean="0"/>
              <a:t>Bloklanmış fayl tiplərinin tam siyahısını görmək və bloklanmış qoşma fayllardan necə yaxa qurtarmaq haqqında əlavə daha ətraflı məlumat almaq üçün</a:t>
            </a:r>
            <a:r>
              <a:rPr lang="en-US" dirty="0" smtClean="0"/>
              <a:t> “</a:t>
            </a:r>
            <a:r>
              <a:rPr lang="az-Latn-AZ" dirty="0" smtClean="0"/>
              <a:t>Outlook-da b</a:t>
            </a:r>
            <a:r>
              <a:rPr lang="en-US" dirty="0" err="1" smtClean="0"/>
              <a:t>lok</a:t>
            </a:r>
            <a:r>
              <a:rPr lang="az-Latn-AZ" dirty="0" err="1" smtClean="0"/>
              <a:t>lanmış</a:t>
            </a:r>
            <a:r>
              <a:rPr lang="az-Latn-AZ" dirty="0" smtClean="0"/>
              <a:t> qoşmalar</a:t>
            </a:r>
            <a:r>
              <a:rPr lang="en-US" dirty="0" smtClean="0"/>
              <a:t>”</a:t>
            </a:r>
            <a:r>
              <a:rPr lang="az-Latn-AZ" dirty="0" smtClean="0"/>
              <a:t> bəndinə baxın.</a:t>
            </a:r>
            <a:r>
              <a:rPr lang="en-US" dirty="0" smtClean="0"/>
              <a:t> </a:t>
            </a:r>
            <a:r>
              <a:rPr lang="az-Latn-AZ" dirty="0" smtClean="0"/>
              <a:t>Bu kursun sonuna qoşulmuş Cəld İstinad</a:t>
            </a:r>
            <a:r>
              <a:rPr lang="az-Latn-AZ" baseline="0" dirty="0" smtClean="0"/>
              <a:t> Təlimatda bu bəndlə əlaqə verilir.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8520A6-768D-4508-8E93-5D336419A3BD}" type="slidenum">
              <a:rPr lang="en-US"/>
              <a:pPr/>
              <a:t>6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 smtClean="0"/>
              <a:t>Böyük əməliyyatlar Lentlə başa çatmır</a:t>
            </a:r>
            <a:r>
              <a:rPr lang="en-US" dirty="0" smtClean="0"/>
              <a:t>—</a:t>
            </a:r>
            <a:r>
              <a:rPr lang="az-Latn-AZ" dirty="0" smtClean="0"/>
              <a:t>sizin işi daha sürətli və daha effektiv etmək üçün başqa</a:t>
            </a:r>
            <a:r>
              <a:rPr lang="az-Latn-AZ" baseline="0" dirty="0" smtClean="0"/>
              <a:t> şeylər də mövcuddur</a:t>
            </a:r>
            <a:r>
              <a:rPr lang="en-US" dirty="0" smtClean="0"/>
              <a:t>. </a:t>
            </a:r>
            <a:r>
              <a:rPr lang="az-Latn-AZ" dirty="0" smtClean="0"/>
              <a:t>Onlardan bir neçəsinin adını çəkək: </a:t>
            </a:r>
            <a:r>
              <a:rPr lang="az-Latn-AZ" b="1" dirty="0" smtClean="0"/>
              <a:t>Görül</a:t>
            </a:r>
            <a:r>
              <a:rPr lang="az-Latn-AZ" dirty="0" smtClean="0"/>
              <a:t>ə</a:t>
            </a:r>
            <a:r>
              <a:rPr lang="az-Latn-AZ" b="1" dirty="0" smtClean="0"/>
              <a:t>si İşl</a:t>
            </a:r>
            <a:r>
              <a:rPr lang="az-Latn-AZ" dirty="0" smtClean="0"/>
              <a:t>ə</a:t>
            </a:r>
            <a:r>
              <a:rPr lang="az-Latn-AZ" b="1" dirty="0" smtClean="0"/>
              <a:t>r Zolağı</a:t>
            </a:r>
            <a:r>
              <a:rPr lang="en-US" dirty="0" smtClean="0"/>
              <a:t>, </a:t>
            </a:r>
            <a:r>
              <a:rPr lang="az-Latn-AZ" b="1" dirty="0" smtClean="0"/>
              <a:t>t</a:t>
            </a:r>
            <a:r>
              <a:rPr lang="az-Latn-AZ" dirty="0" smtClean="0"/>
              <a:t>ə</a:t>
            </a:r>
            <a:r>
              <a:rPr lang="az-Latn-AZ" b="1" dirty="0" smtClean="0"/>
              <a:t>qvimd</a:t>
            </a:r>
            <a:r>
              <a:rPr lang="az-Latn-AZ" dirty="0" smtClean="0"/>
              <a:t>ə</a:t>
            </a:r>
            <a:r>
              <a:rPr lang="az-Latn-AZ" b="1" dirty="0" smtClean="0"/>
              <a:t> yeni h</a:t>
            </a:r>
            <a:r>
              <a:rPr lang="az-Latn-AZ" dirty="0" smtClean="0"/>
              <a:t>ə</a:t>
            </a:r>
            <a:r>
              <a:rPr lang="az-Latn-AZ" b="1" dirty="0" smtClean="0"/>
              <a:t>r</a:t>
            </a:r>
            <a:r>
              <a:rPr lang="az-Latn-AZ" dirty="0" smtClean="0"/>
              <a:t>ə</a:t>
            </a:r>
            <a:r>
              <a:rPr lang="az-Latn-AZ" b="1" dirty="0" smtClean="0"/>
              <a:t>k</a:t>
            </a:r>
            <a:r>
              <a:rPr lang="az-Latn-AZ" dirty="0" smtClean="0"/>
              <a:t>ə</a:t>
            </a:r>
            <a:r>
              <a:rPr lang="az-Latn-AZ" b="1" dirty="0" smtClean="0"/>
              <a:t>t</a:t>
            </a:r>
            <a:r>
              <a:rPr lang="en-US" dirty="0" smtClean="0"/>
              <a:t> </a:t>
            </a:r>
            <a:r>
              <a:rPr lang="az-Latn-AZ" dirty="0" smtClean="0"/>
              <a:t>və</a:t>
            </a:r>
            <a:r>
              <a:rPr lang="en-US" dirty="0" smtClean="0"/>
              <a:t> </a:t>
            </a:r>
            <a:r>
              <a:rPr lang="az-Latn-AZ" dirty="0" smtClean="0"/>
              <a:t>ə</a:t>
            </a:r>
            <a:r>
              <a:rPr lang="az-Latn-AZ" b="1" dirty="0" smtClean="0"/>
              <a:t>laq</a:t>
            </a:r>
            <a:r>
              <a:rPr lang="az-Latn-AZ" dirty="0" smtClean="0"/>
              <a:t>ə</a:t>
            </a:r>
            <a:r>
              <a:rPr lang="az-Latn-AZ" b="1" dirty="0" smtClean="0"/>
              <a:t> ş</a:t>
            </a:r>
            <a:r>
              <a:rPr lang="az-Latn-AZ" dirty="0" smtClean="0"/>
              <a:t>ə</a:t>
            </a:r>
            <a:r>
              <a:rPr lang="az-Latn-AZ" b="1" dirty="0" smtClean="0"/>
              <a:t>xsl</a:t>
            </a:r>
            <a:r>
              <a:rPr lang="az-Latn-AZ" dirty="0" smtClean="0"/>
              <a:t>ə</a:t>
            </a:r>
            <a:r>
              <a:rPr lang="az-Latn-AZ" b="1" dirty="0" smtClean="0"/>
              <a:t>ri üçün yeni format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9279C-096E-4C34-8247-BCB42B02D2A2}" type="slidenum">
              <a:rPr lang="en-US"/>
              <a:pPr/>
              <a:t>60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b="1" dirty="0" smtClean="0"/>
              <a:t>Qeyd</a:t>
            </a:r>
            <a:r>
              <a:rPr lang="en-US" dirty="0" smtClean="0"/>
              <a:t>: </a:t>
            </a:r>
            <a:r>
              <a:rPr lang="az-Latn-AZ" dirty="0" smtClean="0"/>
              <a:t>Şəkli mesaja daxil etdikdə siz onu mesaja </a:t>
            </a:r>
            <a:r>
              <a:rPr lang="az-Latn-AZ" b="1" dirty="0" smtClean="0"/>
              <a:t>iç obyekt</a:t>
            </a:r>
            <a:r>
              <a:rPr lang="az-Latn-AZ" dirty="0" smtClean="0"/>
              <a:t> kimi əlavə edirsiniz.</a:t>
            </a:r>
            <a:r>
              <a:rPr lang="en-US" dirty="0" smtClean="0"/>
              <a:t> </a:t>
            </a:r>
            <a:r>
              <a:rPr lang="az-Latn-AZ" dirty="0" smtClean="0"/>
              <a:t>Başqa sözlə, bu mesaj mətninin bir hissəsidir. Şəkli görmək imkanının olması üçün sizin məlumatı alanlar HTML və ya Zəngin Mətn formatlı mesajları almaq imkanında </a:t>
            </a:r>
            <a:r>
              <a:rPr lang="az-Latn-AZ" dirty="0" err="1" smtClean="0"/>
              <a:t>olmalıdırlar</a:t>
            </a:r>
            <a:r>
              <a:rPr lang="az-Latn-AZ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B8F9B-5DD9-4B60-AAF0-B6968564C435}" type="slidenum">
              <a:rPr lang="en-US"/>
              <a:pPr/>
              <a:t>61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 smtClean="0"/>
              <a:t>Şəkildən kənarda </a:t>
            </a:r>
            <a:r>
              <a:rPr lang="az-Latn-AZ" dirty="0" err="1" smtClean="0"/>
              <a:t>kliklədikdə</a:t>
            </a:r>
            <a:r>
              <a:rPr lang="az-Latn-AZ" dirty="0" smtClean="0"/>
              <a:t> </a:t>
            </a:r>
            <a:r>
              <a:rPr lang="az-Latn-AZ" b="1" dirty="0" smtClean="0"/>
              <a:t>Ş</a:t>
            </a:r>
            <a:r>
              <a:rPr lang="az-Latn-AZ" b="0" dirty="0" smtClean="0"/>
              <a:t>ə</a:t>
            </a:r>
            <a:r>
              <a:rPr lang="az-Latn-AZ" b="1" dirty="0" smtClean="0"/>
              <a:t>kil Al</a:t>
            </a:r>
            <a:r>
              <a:rPr lang="az-Latn-AZ" b="0" dirty="0" smtClean="0"/>
              <a:t>ə</a:t>
            </a:r>
            <a:r>
              <a:rPr lang="az-Latn-AZ" b="1" dirty="0" smtClean="0"/>
              <a:t>tl</a:t>
            </a:r>
            <a:r>
              <a:rPr lang="az-Latn-AZ" b="0" dirty="0" smtClean="0"/>
              <a:t>ə</a:t>
            </a:r>
            <a:r>
              <a:rPr lang="az-Latn-AZ" b="1" dirty="0" smtClean="0"/>
              <a:t>ri </a:t>
            </a:r>
            <a:r>
              <a:rPr lang="az-Latn-AZ" b="0" dirty="0" smtClean="0"/>
              <a:t>yoxa çıxır.</a:t>
            </a:r>
            <a:endParaRPr lang="en-US" dirty="0" smtClean="0"/>
          </a:p>
          <a:p>
            <a:r>
              <a:rPr lang="az-Latn-AZ" dirty="0" smtClean="0"/>
              <a:t>Siz diaqram, şəkil və ya cədvəli mesajınıza daxil etdikdə oxşar hərəkəti görəcəksiniz.</a:t>
            </a:r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D7DFB3-F03A-4397-997A-354D8B2DB772}" type="slidenum">
              <a:rPr lang="en-US"/>
              <a:pPr/>
              <a:t>62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C0A05F-A48B-4651-8FD5-DD3CF11BA5B2}" type="slidenum">
              <a:rPr lang="en-US"/>
              <a:pPr/>
              <a:t>63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 smtClean="0"/>
              <a:t>Qoşma faylın sizin açmaq istədiyiniz fayl olduğu qərarını qəbul etdikdə, bunu onun piktoqramını sağ </a:t>
            </a:r>
            <a:r>
              <a:rPr lang="az-Latn-AZ" dirty="0" err="1" smtClean="0"/>
              <a:t>klikləməklə</a:t>
            </a:r>
            <a:r>
              <a:rPr lang="az-Latn-AZ" dirty="0" smtClean="0"/>
              <a:t> edə bilərsiniz.</a:t>
            </a:r>
            <a:endParaRPr lang="en-US" dirty="0" smtClean="0"/>
          </a:p>
          <a:p>
            <a:r>
              <a:rPr lang="az-Latn-AZ" b="1" dirty="0" smtClean="0"/>
              <a:t>Qeyd</a:t>
            </a:r>
            <a:r>
              <a:rPr lang="en-US" dirty="0" smtClean="0"/>
              <a:t>: </a:t>
            </a:r>
            <a:r>
              <a:rPr lang="az-Latn-AZ" dirty="0" smtClean="0"/>
              <a:t>Kompüterin </a:t>
            </a:r>
            <a:r>
              <a:rPr lang="az-Latn-AZ" dirty="0" err="1" smtClean="0"/>
              <a:t>təhlükəsizliyini</a:t>
            </a:r>
            <a:r>
              <a:rPr lang="az-Latn-AZ" dirty="0" smtClean="0"/>
              <a:t> qorumaq üçün </a:t>
            </a:r>
            <a:r>
              <a:rPr lang="az-Latn-AZ" dirty="0" err="1" smtClean="0"/>
              <a:t>oncəbaxış</a:t>
            </a:r>
            <a:r>
              <a:rPr lang="az-Latn-AZ" dirty="0" smtClean="0"/>
              <a:t> zamanı qoşmaların iç kodu qeyri-aktiv edilir.</a:t>
            </a:r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23D39-B1CB-4328-BDED-6E08755017CB}" type="slidenum">
              <a:rPr lang="en-US"/>
              <a:pPr/>
              <a:t>64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B010D-393B-4E44-9E38-657B1E74D5B6}" type="slidenum">
              <a:rPr lang="en-US"/>
              <a:pPr/>
              <a:t>65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9AA380-F118-41C9-8226-F7B93288D4CB}" type="slidenum">
              <a:rPr lang="en-US"/>
              <a:pPr/>
              <a:t>66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A3103E-C3EC-44D0-ABCE-F58A4C9A2162}" type="slidenum">
              <a:rPr lang="en-US"/>
              <a:pPr/>
              <a:t>67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0729B8-4552-4BD1-8811-A071E546142C}" type="slidenum">
              <a:rPr lang="en-US"/>
              <a:pPr/>
              <a:t>68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F5F1D3-CFFB-4DDD-A9E3-53FEF1FFFC42}" type="slidenum">
              <a:rPr lang="en-US"/>
              <a:pPr/>
              <a:t>69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5486400" cy="7929563"/>
          </a:xfrm>
        </p:spPr>
        <p:txBody>
          <a:bodyPr/>
          <a:lstStyle/>
          <a:p>
            <a:r>
              <a:rPr lang="az-Latn-AZ" b="1" dirty="0" smtClean="0"/>
              <a:t>Şablondan İstifad</a:t>
            </a:r>
            <a:r>
              <a:rPr lang="az-Latn-AZ" b="0" dirty="0" smtClean="0"/>
              <a:t>ə</a:t>
            </a:r>
            <a:endParaRPr lang="en-US" b="1" dirty="0" smtClean="0"/>
          </a:p>
          <a:p>
            <a:r>
              <a:rPr lang="az-Latn-AZ" dirty="0" smtClean="0"/>
              <a:t>Bu </a:t>
            </a:r>
            <a:r>
              <a:rPr lang="en-US" dirty="0" smtClean="0"/>
              <a:t>Microsoft Office PowerPoint </a:t>
            </a:r>
            <a:r>
              <a:rPr lang="az-Latn-AZ" dirty="0" smtClean="0"/>
              <a:t>şablonu Outlook 2007-də təzələmələr və üstünlüklərə girişi təmin edir</a:t>
            </a:r>
            <a:r>
              <a:rPr lang="en-US" dirty="0" smtClean="0"/>
              <a:t>. </a:t>
            </a:r>
            <a:r>
              <a:rPr lang="az-Latn-AZ" dirty="0" smtClean="0"/>
              <a:t>Bu sizin üçün lazım olduqda qrup və ya fərdi şəkildə təqdim etmək vasitəsidir.</a:t>
            </a:r>
            <a:r>
              <a:rPr lang="en-US" dirty="0" smtClean="0"/>
              <a:t> </a:t>
            </a:r>
          </a:p>
          <a:p>
            <a:r>
              <a:rPr lang="az-Latn-AZ" dirty="0" smtClean="0"/>
              <a:t>Bu şablonun </a:t>
            </a:r>
            <a:r>
              <a:rPr lang="az-Latn-AZ" dirty="0" err="1" smtClean="0"/>
              <a:t>kontenti</a:t>
            </a:r>
            <a:r>
              <a:rPr lang="az-Latn-AZ" dirty="0" smtClean="0"/>
              <a:t> “</a:t>
            </a:r>
            <a:r>
              <a:rPr lang="en-US" dirty="0" smtClean="0"/>
              <a:t>Outlook 2007</a:t>
            </a:r>
            <a:r>
              <a:rPr lang="az-Latn-AZ" dirty="0" smtClean="0"/>
              <a:t> ilə sürətli </a:t>
            </a:r>
            <a:r>
              <a:rPr lang="az-Latn-AZ" dirty="0" err="1" smtClean="0"/>
              <a:t>tanışlıq”</a:t>
            </a:r>
            <a:r>
              <a:rPr lang="az-Latn-AZ" dirty="0" smtClean="0"/>
              <a:t> adlanan </a:t>
            </a:r>
            <a:r>
              <a:rPr lang="en-US" dirty="0" smtClean="0"/>
              <a:t>Microsoft Office </a:t>
            </a:r>
            <a:r>
              <a:rPr lang="en-US" dirty="0" err="1" smtClean="0"/>
              <a:t>Onl</a:t>
            </a:r>
            <a:r>
              <a:rPr lang="az-Latn-AZ" dirty="0" smtClean="0"/>
              <a:t>ayn Təlim kursuna uyğundur.</a:t>
            </a:r>
            <a:endParaRPr lang="en-US" b="1" dirty="0" smtClean="0"/>
          </a:p>
          <a:p>
            <a:r>
              <a:rPr lang="az-Latn-AZ" b="1" dirty="0" smtClean="0"/>
              <a:t>Şablonun imkanları</a:t>
            </a:r>
            <a:endParaRPr lang="en-US" b="1" dirty="0" smtClean="0"/>
          </a:p>
          <a:p>
            <a:r>
              <a:rPr lang="az-Latn-AZ" b="1" dirty="0" smtClean="0"/>
              <a:t>Slayd başlığı</a:t>
            </a:r>
            <a:r>
              <a:rPr lang="en-US" dirty="0" smtClean="0"/>
              <a:t>: </a:t>
            </a:r>
            <a:r>
              <a:rPr lang="az-Latn-AZ" dirty="0" smtClean="0"/>
              <a:t>Ən birinci slaydda </a:t>
            </a:r>
            <a:r>
              <a:rPr lang="az-Latn-AZ" dirty="0" err="1" smtClean="0"/>
              <a:t>doldurucunun</a:t>
            </a:r>
            <a:r>
              <a:rPr lang="az-Latn-AZ" dirty="0" smtClean="0"/>
              <a:t> mətni vardır, onun vasitəsi ilə siz şirkətinizin adını daxil </a:t>
            </a:r>
            <a:r>
              <a:rPr lang="az-Latn-AZ" dirty="0" err="1" smtClean="0"/>
              <a:t>etməlisiniz</a:t>
            </a:r>
            <a:r>
              <a:rPr lang="az-Latn-AZ" dirty="0" smtClean="0"/>
              <a:t> və ya əgər siz bu mətni </a:t>
            </a:r>
            <a:r>
              <a:rPr lang="az-Latn-AZ" dirty="0" err="1" smtClean="0"/>
              <a:t>istəmirsinizsə</a:t>
            </a:r>
            <a:r>
              <a:rPr lang="az-Latn-AZ" dirty="0" smtClean="0"/>
              <a:t>, mətn qutusunu bütünlüklə silə bilərsiniz.</a:t>
            </a:r>
            <a:endParaRPr lang="en-US" b="1" dirty="0" smtClean="0"/>
          </a:p>
          <a:p>
            <a:r>
              <a:rPr lang="en-US" b="1" dirty="0" smtClean="0"/>
              <a:t>Anima</a:t>
            </a:r>
            <a:r>
              <a:rPr lang="az-Latn-AZ" b="1" dirty="0" err="1" smtClean="0"/>
              <a:t>siyalar</a:t>
            </a:r>
            <a:r>
              <a:rPr lang="en-US" dirty="0" smtClean="0"/>
              <a:t>: </a:t>
            </a:r>
            <a:r>
              <a:rPr lang="az-Latn-AZ" dirty="0" smtClean="0"/>
              <a:t>Fərdi animasiya effektləri bütün </a:t>
            </a:r>
            <a:r>
              <a:rPr lang="az-Latn-AZ" dirty="0" err="1" smtClean="0"/>
              <a:t>prezentasiya</a:t>
            </a:r>
            <a:r>
              <a:rPr lang="az-Latn-AZ" dirty="0" smtClean="0"/>
              <a:t> boyunca tətbiq olunur.</a:t>
            </a:r>
            <a:r>
              <a:rPr lang="en-US" dirty="0" smtClean="0"/>
              <a:t> </a:t>
            </a:r>
            <a:r>
              <a:rPr lang="az-Latn-AZ" dirty="0" smtClean="0"/>
              <a:t>Bu effektlərə Yığma, Dartılma, </a:t>
            </a:r>
            <a:r>
              <a:rPr lang="en-US" dirty="0" smtClean="0"/>
              <a:t>These effects include </a:t>
            </a:r>
            <a:r>
              <a:rPr lang="en-US" b="1" dirty="0" smtClean="0"/>
              <a:t>Peek</a:t>
            </a:r>
            <a:r>
              <a:rPr lang="en-US" dirty="0" smtClean="0"/>
              <a:t>, </a:t>
            </a:r>
            <a:r>
              <a:rPr lang="en-US" b="1" dirty="0" smtClean="0"/>
              <a:t>Stretch</a:t>
            </a:r>
            <a:r>
              <a:rPr lang="en-US" dirty="0" smtClean="0"/>
              <a:t>, </a:t>
            </a:r>
            <a:r>
              <a:rPr lang="az-Latn-AZ" b="0" dirty="0" smtClean="0"/>
              <a:t>Ə</a:t>
            </a:r>
            <a:r>
              <a:rPr lang="az-Latn-AZ" b="1" dirty="0" smtClean="0"/>
              <a:t>rim</a:t>
            </a:r>
            <a:r>
              <a:rPr lang="az-Latn-AZ" b="0" dirty="0" smtClean="0"/>
              <a:t>ə və</a:t>
            </a:r>
            <a:r>
              <a:rPr lang="en-US" b="1" dirty="0" smtClean="0"/>
              <a:t> </a:t>
            </a:r>
            <a:r>
              <a:rPr lang="az-Latn-AZ" b="1" dirty="0" err="1" smtClean="0"/>
              <a:t>Damalövh</a:t>
            </a:r>
            <a:r>
              <a:rPr lang="az-Latn-AZ" b="0" dirty="0" err="1" smtClean="0"/>
              <a:t>ə</a:t>
            </a:r>
            <a:r>
              <a:rPr lang="az-Latn-AZ" b="1" dirty="0" err="1" smtClean="0"/>
              <a:t>si</a:t>
            </a:r>
            <a:r>
              <a:rPr lang="az-Latn-AZ" b="1" dirty="0" smtClean="0"/>
              <a:t> </a:t>
            </a:r>
            <a:r>
              <a:rPr lang="az-Latn-AZ" b="0" dirty="0" smtClean="0"/>
              <a:t>daxildir.</a:t>
            </a:r>
            <a:r>
              <a:rPr lang="en-US" dirty="0" smtClean="0"/>
              <a:t> </a:t>
            </a:r>
            <a:r>
              <a:rPr lang="az-Latn-AZ" dirty="0" smtClean="0"/>
              <a:t>Bütün effektlər əvvəlki </a:t>
            </a:r>
            <a:r>
              <a:rPr lang="en-US" dirty="0" smtClean="0"/>
              <a:t>Microsoft PowerPoint 2000</a:t>
            </a:r>
            <a:r>
              <a:rPr lang="az-Latn-AZ" dirty="0" smtClean="0"/>
              <a:t> versiyasına kimi musiqi ilə müşayiət olunur.</a:t>
            </a:r>
            <a:r>
              <a:rPr lang="en-US" dirty="0" smtClean="0"/>
              <a:t> </a:t>
            </a:r>
            <a:r>
              <a:rPr lang="az-Latn-AZ" dirty="0" smtClean="0"/>
              <a:t>Animasiya effektlərini dəyişdirmək üçün </a:t>
            </a:r>
            <a:r>
              <a:rPr lang="az-Latn-AZ" b="1" dirty="0" smtClean="0"/>
              <a:t>Slayd Nümayişi </a:t>
            </a:r>
            <a:r>
              <a:rPr lang="az-Latn-AZ" b="0" dirty="0" smtClean="0"/>
              <a:t>menyusuna keçin, </a:t>
            </a:r>
            <a:r>
              <a:rPr lang="az-Latn-AZ" b="1" dirty="0" smtClean="0"/>
              <a:t>F</a:t>
            </a:r>
            <a:r>
              <a:rPr lang="az-Latn-AZ" b="0" dirty="0" smtClean="0"/>
              <a:t>ə</a:t>
            </a:r>
            <a:r>
              <a:rPr lang="az-Latn-AZ" b="1" dirty="0" smtClean="0"/>
              <a:t>rdi Animasiya</a:t>
            </a:r>
            <a:r>
              <a:rPr lang="az-Latn-AZ" b="0" dirty="0" smtClean="0"/>
              <a:t>-</a:t>
            </a:r>
            <a:r>
              <a:rPr lang="az-Latn-AZ" b="0" dirty="0" err="1" smtClean="0"/>
              <a:t>nı</a:t>
            </a:r>
            <a:r>
              <a:rPr lang="az-Latn-AZ" b="0" dirty="0" smtClean="0"/>
              <a:t> </a:t>
            </a:r>
            <a:r>
              <a:rPr lang="az-Latn-AZ" b="0" dirty="0" err="1" smtClean="0"/>
              <a:t>klikləyin</a:t>
            </a:r>
            <a:r>
              <a:rPr lang="az-Latn-AZ" b="0" dirty="0" smtClean="0"/>
              <a:t> və görünən seçimlərlə işləyin.</a:t>
            </a:r>
            <a:endParaRPr lang="en-US" dirty="0" smtClean="0"/>
          </a:p>
          <a:p>
            <a:r>
              <a:rPr lang="az-Latn-AZ" b="0" dirty="0" smtClean="0"/>
              <a:t>Ə</a:t>
            </a:r>
            <a:r>
              <a:rPr lang="az-Latn-AZ" b="1" dirty="0" smtClean="0"/>
              <a:t>g</a:t>
            </a:r>
            <a:r>
              <a:rPr lang="az-Latn-AZ" b="0" dirty="0" smtClean="0"/>
              <a:t>ə</a:t>
            </a:r>
            <a:r>
              <a:rPr lang="az-Latn-AZ" b="1" dirty="0" smtClean="0"/>
              <a:t>r bu </a:t>
            </a:r>
            <a:r>
              <a:rPr lang="az-Latn-AZ" b="1" dirty="0" err="1" smtClean="0"/>
              <a:t>prezentasiya</a:t>
            </a:r>
            <a:r>
              <a:rPr lang="az-Latn-AZ" b="1" dirty="0" smtClean="0"/>
              <a:t> </a:t>
            </a:r>
            <a:r>
              <a:rPr lang="en-US" b="1" dirty="0" smtClean="0"/>
              <a:t>Macromedia Flash anima</a:t>
            </a:r>
            <a:r>
              <a:rPr lang="az-Latn-AZ" b="1" dirty="0" err="1" smtClean="0"/>
              <a:t>siyasını</a:t>
            </a:r>
            <a:r>
              <a:rPr lang="az-Latn-AZ" b="1" dirty="0" smtClean="0"/>
              <a:t> ehtiva edirs</a:t>
            </a:r>
            <a:r>
              <a:rPr lang="az-Latn-AZ" b="0" dirty="0" smtClean="0"/>
              <a:t>ə</a:t>
            </a:r>
            <a:r>
              <a:rPr lang="en-US" dirty="0" smtClean="0"/>
              <a:t>: </a:t>
            </a:r>
            <a:r>
              <a:rPr lang="az-Latn-AZ" dirty="0" err="1" smtClean="0"/>
              <a:t>Flash</a:t>
            </a:r>
            <a:r>
              <a:rPr lang="az-Latn-AZ" dirty="0" smtClean="0"/>
              <a:t> faylın musiqili müşayiəti üçün kompüterinizdə </a:t>
            </a:r>
            <a:r>
              <a:rPr lang="en-US" dirty="0" smtClean="0"/>
              <a:t>Shockwave Flash Object</a:t>
            </a:r>
            <a:r>
              <a:rPr lang="az-Latn-AZ" dirty="0" smtClean="0"/>
              <a:t> adlanan </a:t>
            </a:r>
            <a:r>
              <a:rPr lang="en-US" dirty="0" smtClean="0"/>
              <a:t>Microsoft ActiveX</a:t>
            </a:r>
            <a:r>
              <a:rPr lang="en-US" sz="800" baseline="30000" dirty="0" smtClean="0">
                <a:cs typeface="Arial" charset="0"/>
              </a:rPr>
              <a:t>®</a:t>
            </a:r>
            <a:r>
              <a:rPr lang="en-US" dirty="0" smtClean="0"/>
              <a:t> </a:t>
            </a:r>
            <a:r>
              <a:rPr lang="az-Latn-AZ" dirty="0" smtClean="0"/>
              <a:t>idarə elementini qeydə almalısınız.</a:t>
            </a:r>
            <a:r>
              <a:rPr lang="en-US" dirty="0" smtClean="0"/>
              <a:t> </a:t>
            </a:r>
            <a:r>
              <a:rPr lang="az-Latn-AZ" dirty="0" smtClean="0"/>
              <a:t>Bunu etmək üçün </a:t>
            </a:r>
            <a:r>
              <a:rPr lang="en-US" dirty="0" smtClean="0"/>
              <a:t>Macromedia </a:t>
            </a:r>
            <a:r>
              <a:rPr lang="az-Latn-AZ" dirty="0" err="1" smtClean="0"/>
              <a:t>Veb</a:t>
            </a:r>
            <a:r>
              <a:rPr lang="az-Latn-AZ" dirty="0" smtClean="0"/>
              <a:t>-saytından </a:t>
            </a:r>
            <a:r>
              <a:rPr lang="en-US" dirty="0" smtClean="0"/>
              <a:t>Macromedia Flash Player</a:t>
            </a:r>
            <a:r>
              <a:rPr lang="az-Latn-AZ" dirty="0" smtClean="0"/>
              <a:t>-</a:t>
            </a:r>
            <a:r>
              <a:rPr lang="az-Latn-AZ" dirty="0" err="1" smtClean="0"/>
              <a:t>in</a:t>
            </a:r>
            <a:r>
              <a:rPr lang="az-Latn-AZ" dirty="0" smtClean="0"/>
              <a:t> sonuncu versiyasını yükləyin.</a:t>
            </a:r>
            <a:endParaRPr lang="en-US" dirty="0" smtClean="0"/>
          </a:p>
          <a:p>
            <a:r>
              <a:rPr lang="en-US" b="1" dirty="0" err="1" smtClean="0"/>
              <a:t>Sl</a:t>
            </a:r>
            <a:r>
              <a:rPr lang="az-Latn-AZ" b="1" dirty="0" smtClean="0"/>
              <a:t>ay</a:t>
            </a:r>
            <a:r>
              <a:rPr lang="en-US" b="1" dirty="0" smtClean="0"/>
              <a:t>d</a:t>
            </a:r>
            <a:r>
              <a:rPr lang="az-Latn-AZ" b="1" dirty="0" smtClean="0"/>
              <a:t>dan-slayda keçidl</a:t>
            </a:r>
            <a:r>
              <a:rPr lang="az-Latn-AZ" b="0" dirty="0" smtClean="0"/>
              <a:t>ə</a:t>
            </a:r>
            <a:r>
              <a:rPr lang="az-Latn-AZ" b="1" dirty="0" smtClean="0"/>
              <a:t>r</a:t>
            </a:r>
            <a:r>
              <a:rPr lang="en-US" dirty="0" smtClean="0"/>
              <a:t>: </a:t>
            </a:r>
            <a:r>
              <a:rPr lang="az-Latn-AZ" b="1" dirty="0" smtClean="0"/>
              <a:t>Aşağıdan Görünm</a:t>
            </a:r>
            <a:r>
              <a:rPr lang="az-Latn-AZ" b="0" dirty="0" smtClean="0"/>
              <a:t>ə</a:t>
            </a:r>
            <a:r>
              <a:rPr lang="az-Latn-AZ" dirty="0" smtClean="0"/>
              <a:t> keçidi bütün nümayiş boyu tətbiq olunur.</a:t>
            </a:r>
            <a:r>
              <a:rPr lang="en-US" dirty="0" smtClean="0"/>
              <a:t> </a:t>
            </a:r>
            <a:r>
              <a:rPr lang="az-Latn-AZ" dirty="0" smtClean="0"/>
              <a:t>Əgər fərqli birini istəsəniz, onda </a:t>
            </a:r>
            <a:r>
              <a:rPr lang="az-Latn-AZ" b="1" dirty="0" smtClean="0"/>
              <a:t>Slayd Nümayişi </a:t>
            </a:r>
            <a:r>
              <a:rPr lang="az-Latn-AZ" dirty="0" smtClean="0"/>
              <a:t>menyusuna keçin, </a:t>
            </a:r>
            <a:r>
              <a:rPr lang="en-US" b="1" dirty="0" err="1" smtClean="0"/>
              <a:t>Sl</a:t>
            </a:r>
            <a:r>
              <a:rPr lang="az-Latn-AZ" b="1" dirty="0" smtClean="0"/>
              <a:t>ay</a:t>
            </a:r>
            <a:r>
              <a:rPr lang="en-US" b="1" dirty="0" smtClean="0"/>
              <a:t>d</a:t>
            </a:r>
            <a:r>
              <a:rPr lang="az-Latn-AZ" b="1" dirty="0" smtClean="0"/>
              <a:t>dan-slayda keçid</a:t>
            </a:r>
            <a:r>
              <a:rPr lang="az-Latn-AZ" b="0" dirty="0" smtClean="0"/>
              <a:t>-i </a:t>
            </a:r>
            <a:r>
              <a:rPr lang="az-Latn-AZ" b="0" dirty="0" err="1" smtClean="0"/>
              <a:t>klikləyin</a:t>
            </a:r>
            <a:r>
              <a:rPr lang="az-Latn-AZ" b="0" dirty="0" smtClean="0"/>
              <a:t> və görünən seçimlərlə işləyin.</a:t>
            </a:r>
            <a:r>
              <a:rPr lang="en-US" dirty="0" smtClean="0"/>
              <a:t> </a:t>
            </a:r>
          </a:p>
          <a:p>
            <a:r>
              <a:rPr lang="az-Latn-AZ" b="1" dirty="0" err="1" smtClean="0"/>
              <a:t>Onlayn</a:t>
            </a:r>
            <a:r>
              <a:rPr lang="az-Latn-AZ" b="1" dirty="0" smtClean="0"/>
              <a:t> kurs üçün </a:t>
            </a:r>
            <a:r>
              <a:rPr lang="az-Latn-AZ" b="1" dirty="0" err="1" smtClean="0"/>
              <a:t>hiper</a:t>
            </a:r>
            <a:r>
              <a:rPr lang="az-Latn-AZ" b="0" dirty="0" err="1" smtClean="0"/>
              <a:t>ə</a:t>
            </a:r>
            <a:r>
              <a:rPr lang="az-Latn-AZ" b="1" dirty="0" err="1" smtClean="0"/>
              <a:t>laq</a:t>
            </a:r>
            <a:r>
              <a:rPr lang="az-Latn-AZ" b="0" dirty="0" err="1" smtClean="0"/>
              <a:t>ə</a:t>
            </a:r>
            <a:r>
              <a:rPr lang="az-Latn-AZ" b="1" dirty="0" err="1" smtClean="0"/>
              <a:t>l</a:t>
            </a:r>
            <a:r>
              <a:rPr lang="az-Latn-AZ" b="0" dirty="0" err="1" smtClean="0"/>
              <a:t>ə</a:t>
            </a:r>
            <a:r>
              <a:rPr lang="az-Latn-AZ" b="1" dirty="0" err="1" smtClean="0"/>
              <a:t>r</a:t>
            </a:r>
            <a:r>
              <a:rPr lang="en-US" dirty="0" smtClean="0"/>
              <a:t>: </a:t>
            </a:r>
            <a:r>
              <a:rPr lang="az-Latn-AZ" dirty="0" smtClean="0"/>
              <a:t>şablon bu təlim kursunun </a:t>
            </a:r>
            <a:r>
              <a:rPr lang="az-Latn-AZ" dirty="0" err="1" smtClean="0"/>
              <a:t>onlayn</a:t>
            </a:r>
            <a:r>
              <a:rPr lang="az-Latn-AZ" dirty="0" smtClean="0"/>
              <a:t> versiyası üçün əlaqələri ehtiva edir</a:t>
            </a:r>
            <a:r>
              <a:rPr lang="en-US" dirty="0" smtClean="0"/>
              <a:t>. </a:t>
            </a:r>
            <a:r>
              <a:rPr lang="az-Latn-AZ" dirty="0" smtClean="0"/>
              <a:t>Əlaqələr sizi hər bir dərs üçün praktiki seanslara və bu kurs üçün nəşr olunmuş Cəld İstinad Kartına aparır.</a:t>
            </a:r>
            <a:r>
              <a:rPr lang="en-US" dirty="0" smtClean="0"/>
              <a:t> </a:t>
            </a:r>
            <a:endParaRPr lang="az-Latn-AZ" dirty="0" smtClean="0"/>
          </a:p>
          <a:p>
            <a:r>
              <a:rPr lang="az-Latn-AZ" b="1" dirty="0" smtClean="0"/>
              <a:t>Lütf</a:t>
            </a:r>
            <a:r>
              <a:rPr lang="az-Latn-AZ" b="0" dirty="0" smtClean="0"/>
              <a:t>ə</a:t>
            </a:r>
            <a:r>
              <a:rPr lang="az-Latn-AZ" b="1" dirty="0" smtClean="0"/>
              <a:t>n, n</a:t>
            </a:r>
            <a:r>
              <a:rPr lang="az-Latn-AZ" b="0" dirty="0" smtClean="0"/>
              <a:t>ə</a:t>
            </a:r>
            <a:r>
              <a:rPr lang="az-Latn-AZ" b="1" dirty="0" smtClean="0"/>
              <a:t>z</a:t>
            </a:r>
            <a:r>
              <a:rPr lang="az-Latn-AZ" b="0" dirty="0" smtClean="0"/>
              <a:t>ə</a:t>
            </a:r>
            <a:r>
              <a:rPr lang="az-Latn-AZ" b="1" dirty="0" smtClean="0"/>
              <a:t>r</a:t>
            </a:r>
            <a:r>
              <a:rPr lang="az-Latn-AZ" b="0" dirty="0" smtClean="0"/>
              <a:t>ə</a:t>
            </a:r>
            <a:r>
              <a:rPr lang="az-Latn-AZ" b="1" dirty="0" smtClean="0"/>
              <a:t> alın</a:t>
            </a:r>
            <a:r>
              <a:rPr lang="az-Latn-AZ" dirty="0" smtClean="0"/>
              <a:t>: Siz praktiki seansları nəzərdən keçirmək üçün </a:t>
            </a:r>
            <a:r>
              <a:rPr lang="en-US" dirty="0" smtClean="0"/>
              <a:t>Outlook 2007</a:t>
            </a:r>
            <a:r>
              <a:rPr lang="az-Latn-AZ" dirty="0" smtClean="0"/>
              <a:t>-</a:t>
            </a:r>
            <a:r>
              <a:rPr lang="az-Latn-AZ" dirty="0" err="1" smtClean="0"/>
              <a:t>ni</a:t>
            </a:r>
            <a:r>
              <a:rPr lang="az-Latn-AZ" dirty="0" smtClean="0"/>
              <a:t> </a:t>
            </a:r>
            <a:r>
              <a:rPr lang="az-Latn-AZ" dirty="0" err="1" smtClean="0"/>
              <a:t>quraşdırmalısınız</a:t>
            </a:r>
            <a:r>
              <a:rPr lang="az-Latn-AZ" dirty="0" smtClean="0"/>
              <a:t>.</a:t>
            </a:r>
            <a:r>
              <a:rPr lang="en-US" dirty="0" smtClean="0"/>
              <a:t> </a:t>
            </a:r>
            <a:r>
              <a:rPr lang="az-Latn-AZ" dirty="0" smtClean="0"/>
              <a:t>Əgər </a:t>
            </a:r>
            <a:r>
              <a:rPr lang="en-US" dirty="0" smtClean="0"/>
              <a:t>Outlook 2007</a:t>
            </a:r>
            <a:r>
              <a:rPr lang="az-Latn-AZ" dirty="0" smtClean="0"/>
              <a:t> </a:t>
            </a:r>
            <a:r>
              <a:rPr lang="az-Latn-AZ" dirty="0" err="1" smtClean="0"/>
              <a:t>quraşdırılmayıbsa</a:t>
            </a:r>
            <a:r>
              <a:rPr lang="az-Latn-AZ" dirty="0" smtClean="0"/>
              <a:t>, siz praktiki təlimatlardan istifadə edə </a:t>
            </a:r>
            <a:r>
              <a:rPr lang="az-Latn-AZ" dirty="0" err="1" smtClean="0"/>
              <a:t>bilməyəcəksiniz</a:t>
            </a:r>
            <a:r>
              <a:rPr lang="en-US" dirty="0" smtClean="0"/>
              <a:t>. </a:t>
            </a:r>
          </a:p>
          <a:p>
            <a:r>
              <a:rPr lang="az-Latn-AZ" b="1" dirty="0" smtClean="0"/>
              <a:t>Yuxarı</a:t>
            </a:r>
            <a:r>
              <a:rPr lang="en-US" b="1" dirty="0" smtClean="0"/>
              <a:t> </a:t>
            </a:r>
            <a:r>
              <a:rPr lang="az-Latn-AZ" b="1" dirty="0" smtClean="0"/>
              <a:t>v</a:t>
            </a:r>
            <a:r>
              <a:rPr lang="az-Latn-AZ" b="0" dirty="0" smtClean="0"/>
              <a:t>ə</a:t>
            </a:r>
            <a:r>
              <a:rPr lang="az-Latn-AZ" b="1" dirty="0" smtClean="0"/>
              <a:t> aşağı s</a:t>
            </a:r>
            <a:r>
              <a:rPr lang="az-Latn-AZ" b="0" dirty="0" smtClean="0"/>
              <a:t>ə</a:t>
            </a:r>
            <a:r>
              <a:rPr lang="az-Latn-AZ" b="1" dirty="0" smtClean="0"/>
              <a:t>rlövh</a:t>
            </a:r>
            <a:r>
              <a:rPr lang="az-Latn-AZ" b="0" dirty="0" smtClean="0"/>
              <a:t>ə</a:t>
            </a:r>
            <a:r>
              <a:rPr lang="az-Latn-AZ" b="1" dirty="0" smtClean="0"/>
              <a:t>l</a:t>
            </a:r>
            <a:r>
              <a:rPr lang="az-Latn-AZ" b="0" dirty="0" smtClean="0"/>
              <a:t>ə</a:t>
            </a:r>
            <a:r>
              <a:rPr lang="az-Latn-AZ" b="1" dirty="0" smtClean="0"/>
              <a:t>r</a:t>
            </a:r>
            <a:r>
              <a:rPr lang="en-US" dirty="0" smtClean="0"/>
              <a:t>: </a:t>
            </a:r>
            <a:r>
              <a:rPr lang="az-Latn-AZ" dirty="0" smtClean="0"/>
              <a:t>Şablon kursun </a:t>
            </a:r>
            <a:r>
              <a:rPr lang="az-Latn-AZ" dirty="0" err="1" smtClean="0"/>
              <a:t>başlığından</a:t>
            </a:r>
            <a:r>
              <a:rPr lang="az-Latn-AZ" dirty="0" smtClean="0"/>
              <a:t> ibarət aşağı sərlövhəni ehtiva edir</a:t>
            </a:r>
            <a:r>
              <a:rPr lang="en-US" dirty="0" smtClean="0"/>
              <a:t>. </a:t>
            </a:r>
            <a:r>
              <a:rPr lang="az-Latn-AZ" dirty="0" smtClean="0"/>
              <a:t>Siz aşağı sərlövhələri </a:t>
            </a:r>
            <a:r>
              <a:rPr lang="az-Latn-AZ" b="1" dirty="0" smtClean="0"/>
              <a:t>Görünüş  </a:t>
            </a:r>
            <a:r>
              <a:rPr lang="az-Latn-AZ" b="0" dirty="0" smtClean="0"/>
              <a:t>menyusundan açılan </a:t>
            </a:r>
            <a:r>
              <a:rPr lang="az-Latn-AZ" b="1" dirty="0" smtClean="0"/>
              <a:t>Yuxarı v</a:t>
            </a:r>
            <a:r>
              <a:rPr lang="az-Latn-AZ" b="0" dirty="0" smtClean="0"/>
              <a:t>ə</a:t>
            </a:r>
            <a:r>
              <a:rPr lang="az-Latn-AZ" b="1" dirty="0" smtClean="0"/>
              <a:t> Aşağı S</a:t>
            </a:r>
            <a:r>
              <a:rPr lang="az-Latn-AZ" b="0" dirty="0" smtClean="0"/>
              <a:t>ə</a:t>
            </a:r>
            <a:r>
              <a:rPr lang="az-Latn-AZ" b="1" dirty="0" smtClean="0"/>
              <a:t>rlövh</a:t>
            </a:r>
            <a:r>
              <a:rPr lang="az-Latn-AZ" b="0" dirty="0" smtClean="0"/>
              <a:t>ə dialoq pəncərəsində dəyişdirə və ya silə bilərsiniz.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4DEC8-38A9-4610-9CF1-7445FDF44F7A}" type="slidenum">
              <a:rPr lang="en-US"/>
              <a:pPr/>
              <a:t>7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 smtClean="0"/>
              <a:t>Xüsusi halda</a:t>
            </a:r>
            <a:r>
              <a:rPr lang="en-US" dirty="0" smtClean="0"/>
              <a:t>, </a:t>
            </a:r>
            <a:r>
              <a:rPr lang="az-Latn-AZ" dirty="0" smtClean="0"/>
              <a:t>siz e-poçt mesajlarını, təqvim elementlərini, əlaqə şəxslərini, tapşırıqları və ya jurnal elementlərini  yaratdıqda və ya </a:t>
            </a:r>
            <a:r>
              <a:rPr lang="az-Latn-AZ" dirty="0" err="1" smtClean="0"/>
              <a:t>dəyişdirdikdə</a:t>
            </a:r>
            <a:r>
              <a:rPr lang="az-Latn-AZ" dirty="0" smtClean="0"/>
              <a:t> Lentlə </a:t>
            </a:r>
            <a:r>
              <a:rPr lang="az-Latn-AZ" dirty="0" err="1" smtClean="0"/>
              <a:t>rastlaşacaqsınız</a:t>
            </a:r>
            <a:r>
              <a:rPr lang="en-US" dirty="0" smtClean="0"/>
              <a:t>. </a:t>
            </a:r>
          </a:p>
          <a:p>
            <a:r>
              <a:rPr lang="az-Latn-AZ" b="1" dirty="0" smtClean="0"/>
              <a:t>Qeyd</a:t>
            </a:r>
            <a:r>
              <a:rPr lang="en-US" dirty="0" smtClean="0"/>
              <a:t>: </a:t>
            </a:r>
            <a:r>
              <a:rPr lang="az-Latn-AZ" dirty="0" smtClean="0"/>
              <a:t>Əgər</a:t>
            </a:r>
            <a:r>
              <a:rPr lang="en-US" dirty="0" smtClean="0"/>
              <a:t> </a:t>
            </a:r>
            <a:r>
              <a:rPr lang="az-Latn-AZ" dirty="0" smtClean="0"/>
              <a:t>siz </a:t>
            </a:r>
            <a:r>
              <a:rPr lang="en-US" dirty="0" smtClean="0"/>
              <a:t>Microsoft Office Word 2007</a:t>
            </a:r>
            <a:r>
              <a:rPr lang="az-Latn-AZ" dirty="0" smtClean="0"/>
              <a:t>-dən istifadə </a:t>
            </a:r>
            <a:r>
              <a:rPr lang="az-Latn-AZ" dirty="0" err="1" smtClean="0"/>
              <a:t>etmişsinizsə</a:t>
            </a:r>
            <a:r>
              <a:rPr lang="az-Latn-AZ" dirty="0" smtClean="0"/>
              <a:t>, onda Outlook məlumatları üçün Lent sizin üçün adi görünəcəkdir.</a:t>
            </a:r>
            <a:r>
              <a:rPr lang="en-US" dirty="0" smtClean="0"/>
              <a:t> Outlook 2007</a:t>
            </a:r>
            <a:r>
              <a:rPr lang="az-Latn-AZ" dirty="0" smtClean="0"/>
              <a:t> redaktoru</a:t>
            </a:r>
            <a:r>
              <a:rPr lang="en-US" dirty="0" smtClean="0"/>
              <a:t> Word 2007</a:t>
            </a:r>
            <a:r>
              <a:rPr lang="az-Latn-AZ" dirty="0" smtClean="0"/>
              <a:t>-</a:t>
            </a:r>
            <a:r>
              <a:rPr lang="az-Latn-AZ" dirty="0" err="1" smtClean="0"/>
              <a:t>yə</a:t>
            </a:r>
            <a:r>
              <a:rPr lang="az-Latn-AZ" dirty="0" smtClean="0"/>
              <a:t> </a:t>
            </a:r>
            <a:r>
              <a:rPr lang="az-Latn-AZ" dirty="0" err="1" smtClean="0"/>
              <a:t>əsaslandığından</a:t>
            </a:r>
            <a:r>
              <a:rPr lang="az-Latn-AZ" dirty="0" smtClean="0"/>
              <a:t> </a:t>
            </a:r>
            <a:r>
              <a:rPr lang="en-US" dirty="0" smtClean="0"/>
              <a:t>Word</a:t>
            </a:r>
            <a:r>
              <a:rPr lang="az-Latn-AZ" dirty="0" smtClean="0"/>
              <a:t>-də mövcud olan əmr və seçimlərin çoxu </a:t>
            </a:r>
            <a:r>
              <a:rPr lang="en-US" dirty="0" smtClean="0"/>
              <a:t>Outlook</a:t>
            </a:r>
            <a:r>
              <a:rPr lang="az-Latn-AZ" dirty="0" smtClean="0"/>
              <a:t>-da məlumat yaradarkən istifadə oluna bilər.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C0349-B0EA-4D6B-B043-E33006F5015E}" type="slidenum">
              <a:rPr lang="en-US"/>
              <a:pPr/>
              <a:t>8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Tab</a:t>
            </a:r>
            <a:r>
              <a:rPr lang="az-Latn-AZ" b="1" dirty="0" smtClean="0"/>
              <a:t>-v</a:t>
            </a:r>
            <a:r>
              <a:rPr lang="az-Latn-AZ" dirty="0" smtClean="0"/>
              <a:t>ə</a:t>
            </a:r>
            <a:r>
              <a:rPr lang="az-Latn-AZ" b="1" dirty="0" smtClean="0"/>
              <a:t>r</a:t>
            </a:r>
            <a:r>
              <a:rPr lang="az-Latn-AZ" dirty="0" smtClean="0"/>
              <a:t>ə</a:t>
            </a:r>
            <a:r>
              <a:rPr lang="az-Latn-AZ" b="1" dirty="0" smtClean="0"/>
              <a:t>q</a:t>
            </a:r>
            <a:r>
              <a:rPr lang="az-Latn-AZ" dirty="0" smtClean="0"/>
              <a:t>ə</a:t>
            </a:r>
            <a:r>
              <a:rPr lang="az-Latn-AZ" b="1" dirty="0" smtClean="0"/>
              <a:t>l</a:t>
            </a:r>
            <a:r>
              <a:rPr lang="az-Latn-AZ" dirty="0" smtClean="0"/>
              <a:t>ə</a:t>
            </a:r>
            <a:r>
              <a:rPr lang="az-Latn-AZ" b="1" dirty="0" smtClean="0"/>
              <a:t>r</a:t>
            </a:r>
            <a:r>
              <a:rPr lang="en-US" dirty="0" smtClean="0"/>
              <a:t>: </a:t>
            </a:r>
            <a:r>
              <a:rPr lang="az-Latn-AZ" dirty="0" smtClean="0"/>
              <a:t>Tab-vərəqələr</a:t>
            </a:r>
            <a:r>
              <a:rPr lang="az-Latn-AZ" baseline="0" dirty="0" smtClean="0"/>
              <a:t> üzərində sizin əvvəl istifadə etdiyiniz əmrlər və düymələr yerləşdir.</a:t>
            </a:r>
            <a:r>
              <a:rPr lang="en-US" dirty="0" smtClean="0"/>
              <a:t> </a:t>
            </a:r>
            <a:r>
              <a:rPr lang="en-US" b="1" dirty="0" smtClean="0"/>
              <a:t>Mesa</a:t>
            </a:r>
            <a:r>
              <a:rPr lang="az-Latn-AZ" b="1" dirty="0" smtClean="0"/>
              <a:t>j</a:t>
            </a:r>
            <a:r>
              <a:rPr lang="en-US" dirty="0" smtClean="0"/>
              <a:t> tab</a:t>
            </a:r>
            <a:r>
              <a:rPr lang="az-Latn-AZ" dirty="0" smtClean="0"/>
              <a:t>-vərəqəsi burada göstərilir</a:t>
            </a:r>
            <a:r>
              <a:rPr lang="en-US" dirty="0" smtClean="0"/>
              <a:t>. </a:t>
            </a:r>
          </a:p>
          <a:p>
            <a:r>
              <a:rPr lang="az-Latn-AZ" b="1" dirty="0" smtClean="0"/>
              <a:t>Q</a:t>
            </a:r>
            <a:r>
              <a:rPr lang="en-US" b="1" dirty="0" err="1" smtClean="0"/>
              <a:t>rup</a:t>
            </a:r>
            <a:r>
              <a:rPr lang="az-Latn-AZ" b="1" dirty="0" err="1" smtClean="0"/>
              <a:t>lar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az-Latn-AZ" b="0" dirty="0" smtClean="0"/>
              <a:t>Burada göstərilən Ə</a:t>
            </a:r>
            <a:r>
              <a:rPr lang="az-Latn-AZ" b="1" dirty="0" smtClean="0"/>
              <a:t>sas</a:t>
            </a:r>
            <a:r>
              <a:rPr lang="en-US" b="1" dirty="0" smtClean="0"/>
              <a:t> </a:t>
            </a:r>
            <a:r>
              <a:rPr lang="az-Latn-AZ" b="1" dirty="0" smtClean="0"/>
              <a:t>M</a:t>
            </a:r>
            <a:r>
              <a:rPr lang="az-Latn-AZ" b="0" dirty="0" smtClean="0"/>
              <a:t>ə</a:t>
            </a:r>
            <a:r>
              <a:rPr lang="az-Latn-AZ" b="1" dirty="0" smtClean="0"/>
              <a:t>tn</a:t>
            </a:r>
            <a:r>
              <a:rPr lang="en-US" dirty="0" smtClean="0"/>
              <a:t> </a:t>
            </a:r>
            <a:r>
              <a:rPr lang="az-Latn-AZ" dirty="0" smtClean="0"/>
              <a:t>qrup hesab olunur.</a:t>
            </a:r>
            <a:r>
              <a:rPr lang="en-US" dirty="0" smtClean="0"/>
              <a:t> </a:t>
            </a:r>
            <a:endParaRPr lang="en-US" b="1" dirty="0" smtClean="0"/>
          </a:p>
          <a:p>
            <a:r>
              <a:rPr lang="az-Latn-AZ" b="0" dirty="0" smtClean="0"/>
              <a:t>Ə</a:t>
            </a:r>
            <a:r>
              <a:rPr lang="az-Latn-AZ" b="1" dirty="0" smtClean="0"/>
              <a:t>mrl</a:t>
            </a:r>
            <a:r>
              <a:rPr lang="az-Latn-AZ" b="0" dirty="0" smtClean="0"/>
              <a:t>ə</a:t>
            </a:r>
            <a:r>
              <a:rPr lang="az-Latn-AZ" b="1" dirty="0" smtClean="0"/>
              <a:t>r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az-Latn-AZ" b="1" dirty="0" smtClean="0"/>
              <a:t>Qalın</a:t>
            </a:r>
            <a:r>
              <a:rPr lang="en-US" dirty="0" smtClean="0"/>
              <a:t> </a:t>
            </a:r>
            <a:r>
              <a:rPr lang="az-Latn-AZ" dirty="0" smtClean="0"/>
              <a:t>düyməsi</a:t>
            </a:r>
            <a:r>
              <a:rPr lang="en-US" dirty="0" smtClean="0"/>
              <a:t> </a:t>
            </a:r>
            <a:r>
              <a:rPr lang="az-Latn-AZ" dirty="0" smtClean="0"/>
              <a:t>və</a:t>
            </a:r>
            <a:r>
              <a:rPr lang="en-US" dirty="0" smtClean="0"/>
              <a:t> </a:t>
            </a:r>
            <a:r>
              <a:rPr lang="az-Latn-AZ" b="1" dirty="0" smtClean="0"/>
              <a:t>Şrift</a:t>
            </a:r>
            <a:r>
              <a:rPr lang="en-US" dirty="0" smtClean="0"/>
              <a:t> </a:t>
            </a:r>
            <a:r>
              <a:rPr lang="az-Latn-AZ" dirty="0" smtClean="0"/>
              <a:t>siyahısı</a:t>
            </a:r>
            <a:r>
              <a:rPr lang="en-US" dirty="0" smtClean="0"/>
              <a:t> (</a:t>
            </a:r>
            <a:r>
              <a:rPr lang="az-Latn-AZ" dirty="0" smtClean="0"/>
              <a:t>bu şəkildə </a:t>
            </a:r>
            <a:r>
              <a:rPr lang="en-US" dirty="0" smtClean="0"/>
              <a:t>Calibri</a:t>
            </a:r>
            <a:r>
              <a:rPr lang="az-Latn-AZ" dirty="0" smtClean="0"/>
              <a:t> şriftini göstərir</a:t>
            </a:r>
            <a:r>
              <a:rPr lang="en-US" dirty="0" smtClean="0"/>
              <a:t>) </a:t>
            </a:r>
            <a:r>
              <a:rPr lang="az-Latn-AZ" dirty="0" smtClean="0"/>
              <a:t>əmrlərdir</a:t>
            </a:r>
            <a:r>
              <a:rPr lang="en-US" dirty="0" smtClean="0"/>
              <a:t>. </a:t>
            </a:r>
            <a:r>
              <a:rPr lang="az-Latn-AZ" b="0" dirty="0" smtClean="0"/>
              <a:t>Ə</a:t>
            </a:r>
            <a:r>
              <a:rPr lang="az-Latn-AZ" b="1" dirty="0" smtClean="0"/>
              <a:t>lav</a:t>
            </a:r>
            <a:r>
              <a:rPr lang="az-Latn-AZ" b="0" dirty="0" smtClean="0"/>
              <a:t>ə</a:t>
            </a:r>
            <a:r>
              <a:rPr lang="az-Latn-AZ" b="1" dirty="0" smtClean="0"/>
              <a:t> et</a:t>
            </a:r>
            <a:r>
              <a:rPr lang="en-US" dirty="0" smtClean="0"/>
              <a:t> </a:t>
            </a:r>
            <a:r>
              <a:rPr lang="az-Latn-AZ" dirty="0" smtClean="0"/>
              <a:t>kimi, daha çox istifadə olunan əmrlər daha iri</a:t>
            </a:r>
            <a:r>
              <a:rPr lang="az-Latn-AZ" baseline="0" dirty="0" smtClean="0"/>
              <a:t> düymələrə malikdir.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94046-0047-4B92-B902-F3F16289B422}" type="slidenum">
              <a:rPr lang="en-US"/>
              <a:pPr/>
              <a:t>9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3200"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00775"/>
            <a:ext cx="2895600" cy="4762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fld id="{D3423964-356E-4C19-AD71-B77A190CB9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C11CC-0D59-4928-B20D-72F7598176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73025"/>
            <a:ext cx="214153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3025"/>
            <a:ext cx="6273800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FBFFD-1F7C-45BB-8223-A873F0E65E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200775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F808B1-4841-4EEF-A227-C720CA1246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7800" y="6200775"/>
            <a:ext cx="3708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4B3C436-389F-4196-8CD4-DB1BA0A0D7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37359-627C-49B3-9539-1BA4381513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FEC6B-6377-420C-AB44-8FFDD58F38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60AAD-EE70-4E23-BE2C-5C90111077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EE5B7-35EA-40C4-9817-636252F06C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8FDCA-BA36-4522-901F-6937674082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2238F-4485-44FD-8904-39DBEBD479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93A43-6032-41A7-8768-331B2DC19F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21E93-0F01-4840-A38C-43A952C09D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 r="-1686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7302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5AB4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17800" y="6200775"/>
            <a:ext cx="370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5AB4"/>
                </a:solidFill>
              </a:defRPr>
            </a:lvl1pPr>
          </a:lstStyle>
          <a:p>
            <a:r>
              <a:rPr lang="en-US"/>
              <a:t>Get up to speed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5AB4"/>
                </a:solidFill>
              </a:defRPr>
            </a:lvl1pPr>
          </a:lstStyle>
          <a:p>
            <a:fld id="{D8FB5CB4-6420-42F9-9E46-24D0D5AD991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>
    <p:wipe dir="d"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2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2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2838" y="2152650"/>
            <a:ext cx="6919912" cy="2019299"/>
          </a:xfrm>
        </p:spPr>
        <p:txBody>
          <a:bodyPr/>
          <a:lstStyle/>
          <a:p>
            <a:r>
              <a:rPr lang="en-US" dirty="0"/>
              <a:t>Microsoft</a:t>
            </a:r>
            <a:r>
              <a:rPr lang="en-US" sz="2800" baseline="70000" dirty="0">
                <a:cs typeface="Tahoma" pitchFamily="34" charset="0"/>
              </a:rPr>
              <a:t>®</a:t>
            </a:r>
            <a:r>
              <a:rPr lang="en-US" dirty="0"/>
              <a:t> Office </a:t>
            </a:r>
            <a:br>
              <a:rPr lang="en-US" dirty="0"/>
            </a:br>
            <a:r>
              <a:rPr lang="en-US" dirty="0"/>
              <a:t>Outlook</a:t>
            </a:r>
            <a:r>
              <a:rPr lang="en-US" sz="2800" baseline="70000" dirty="0">
                <a:cs typeface="Tahoma" pitchFamily="34" charset="0"/>
              </a:rPr>
              <a:t>®</a:t>
            </a:r>
            <a:r>
              <a:rPr lang="en-US" dirty="0"/>
              <a:t> </a:t>
            </a:r>
            <a:r>
              <a:rPr lang="en-US" dirty="0" smtClean="0">
                <a:cs typeface="Tahoma" pitchFamily="34" charset="0"/>
              </a:rPr>
              <a:t>2007 </a:t>
            </a:r>
            <a:r>
              <a:rPr lang="az-Latn-AZ" dirty="0" smtClean="0">
                <a:cs typeface="Tahoma" pitchFamily="34" charset="0"/>
              </a:rPr>
              <a:t>üzrə</a:t>
            </a:r>
            <a:r>
              <a:rPr lang="en-US" dirty="0" smtClean="0">
                <a:cs typeface="Tahoma" pitchFamily="34" charset="0"/>
              </a:rPr>
              <a:t> T</a:t>
            </a:r>
            <a:r>
              <a:rPr lang="az-Latn-AZ" dirty="0" smtClean="0">
                <a:cs typeface="Tahoma" pitchFamily="34" charset="0"/>
              </a:rPr>
              <a:t>əlim kursu</a:t>
            </a:r>
            <a:endParaRPr lang="en-US" dirty="0">
              <a:cs typeface="Tahom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91013"/>
            <a:ext cx="6400800" cy="1030287"/>
          </a:xfrm>
        </p:spPr>
        <p:txBody>
          <a:bodyPr/>
          <a:lstStyle/>
          <a:p>
            <a:r>
              <a:rPr lang="az-Latn-AZ" b="1" smtClean="0"/>
              <a:t>Son yenilikləri əldə et </a:t>
            </a:r>
            <a:endParaRPr lang="en-US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 advAuto="1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93" y="952500"/>
            <a:ext cx="5665602" cy="286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Şəkildə bu fərqlərdən bəziləri göstərilir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339725" y="4059238"/>
          <a:ext cx="269875" cy="303212"/>
        </p:xfrm>
        <a:graphic>
          <a:graphicData uri="http://schemas.openxmlformats.org/presentationml/2006/ole">
            <p:oleObj spid="_x0000_s31748" name="Visio" r:id="rId5" imgW="270231" imgH="303063" progId="">
              <p:embed/>
            </p:oleObj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339725" y="4521427"/>
          <a:ext cx="269875" cy="303212"/>
        </p:xfrm>
        <a:graphic>
          <a:graphicData uri="http://schemas.openxmlformats.org/presentationml/2006/ole">
            <p:oleObj spid="_x0000_s31749" name="Visio" r:id="rId6" imgW="270231" imgH="303063" progId="">
              <p:embed/>
            </p:oleObj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339725" y="4980442"/>
          <a:ext cx="269875" cy="303212"/>
        </p:xfrm>
        <a:graphic>
          <a:graphicData uri="http://schemas.openxmlformats.org/presentationml/2006/ole">
            <p:oleObj spid="_x0000_s31750" name="Visio" r:id="rId7" imgW="270231" imgH="303063" progId="">
              <p:embed/>
            </p:oleObj>
          </a:graphicData>
        </a:graphic>
      </p:graphicFrame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676275" y="4025900"/>
            <a:ext cx="6798582" cy="12834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Yeni mesajda </a:t>
            </a:r>
            <a:r>
              <a:rPr lang="en-US" b="1" dirty="0" smtClean="0">
                <a:solidFill>
                  <a:srgbClr val="FFCC00"/>
                </a:solidFill>
              </a:rPr>
              <a:t>Mesa</a:t>
            </a:r>
            <a:r>
              <a:rPr lang="az-Latn-AZ" b="1" dirty="0" smtClean="0">
                <a:solidFill>
                  <a:srgbClr val="FFCC00"/>
                </a:solidFill>
              </a:rPr>
              <a:t>j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və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b="1" dirty="0" smtClean="0">
                <a:solidFill>
                  <a:srgbClr val="FFCC00"/>
                </a:solidFill>
              </a:rPr>
              <a:t>Seçimlər</a:t>
            </a:r>
            <a:r>
              <a:rPr lang="en-US" dirty="0" smtClean="0">
                <a:solidFill>
                  <a:srgbClr val="FFCC00"/>
                </a:solidFill>
              </a:rPr>
              <a:t> tab</a:t>
            </a:r>
            <a:r>
              <a:rPr lang="az-Latn-AZ" dirty="0" smtClean="0">
                <a:solidFill>
                  <a:srgbClr val="FFCC00"/>
                </a:solidFill>
              </a:rPr>
              <a:t>-vərəqələri göstərilir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b="1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Yeni görüşdə </a:t>
            </a:r>
            <a:r>
              <a:rPr lang="az-Latn-AZ" b="1" dirty="0" smtClean="0">
                <a:solidFill>
                  <a:srgbClr val="FFCC00"/>
                </a:solidFill>
              </a:rPr>
              <a:t>Görüş</a:t>
            </a:r>
            <a:r>
              <a:rPr lang="en-US" dirty="0" smtClean="0">
                <a:solidFill>
                  <a:srgbClr val="FFCC00"/>
                </a:solidFill>
              </a:rPr>
              <a:t> tab</a:t>
            </a:r>
            <a:r>
              <a:rPr lang="az-Latn-AZ" dirty="0" smtClean="0">
                <a:solidFill>
                  <a:srgbClr val="FFCC00"/>
                </a:solidFill>
              </a:rPr>
              <a:t>-vərəqəsi göstərilir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Yeni əlaqə şəxsində </a:t>
            </a:r>
            <a:r>
              <a:rPr lang="az-Latn-AZ" b="1" dirty="0" smtClean="0">
                <a:solidFill>
                  <a:srgbClr val="FFCC00"/>
                </a:solidFill>
              </a:rPr>
              <a:t>Əlaqə Şəxsi </a:t>
            </a:r>
            <a:r>
              <a:rPr lang="en-US" dirty="0" smtClean="0">
                <a:solidFill>
                  <a:srgbClr val="FFCC00"/>
                </a:solidFill>
              </a:rPr>
              <a:t>tab</a:t>
            </a:r>
            <a:r>
              <a:rPr lang="az-Latn-AZ" dirty="0" smtClean="0">
                <a:solidFill>
                  <a:srgbClr val="FFCC00"/>
                </a:solidFill>
              </a:rPr>
              <a:t>-vərəqəsi göstərilir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  <a:noFill/>
          <a:ln/>
        </p:spPr>
        <p:txBody>
          <a:bodyPr/>
          <a:lstStyle/>
          <a:p>
            <a:r>
              <a:rPr lang="az-Latn-AZ" dirty="0" smtClean="0"/>
              <a:t>Lentdə sizin üçün zəruri olanlar göstərilir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1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  <p:bldP spid="3175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4637" y="947738"/>
            <a:ext cx="5632789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az-Latn-AZ" dirty="0" smtClean="0"/>
              <a:t>Burada daha çox diqqəti cəlb edənlər verilir</a:t>
            </a:r>
            <a:endParaRPr lang="en-US" dirty="0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Qrupun aşağısındakı kiçik ox o deməkdir ki, bu sizin </a:t>
            </a:r>
            <a:r>
              <a:rPr lang="az-Latn-AZ" sz="2000" dirty="0" err="1" smtClean="0"/>
              <a:t>gördüyünüzdən</a:t>
            </a:r>
            <a:r>
              <a:rPr lang="az-Latn-AZ" sz="2000" dirty="0" smtClean="0"/>
              <a:t> daha münasibdir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Bu düymə       </a:t>
            </a:r>
            <a:r>
              <a:rPr lang="en-US" sz="2000" b="1" dirty="0" err="1" smtClean="0"/>
              <a:t>Dialo</a:t>
            </a:r>
            <a:r>
              <a:rPr lang="az-Latn-AZ" sz="2000" b="1" dirty="0" smtClean="0"/>
              <a:t>q</a:t>
            </a:r>
            <a:r>
              <a:rPr lang="en-US" sz="2000" b="1" dirty="0" smtClean="0"/>
              <a:t> </a:t>
            </a:r>
            <a:r>
              <a:rPr lang="az-Latn-AZ" sz="2000" b="1" dirty="0" smtClean="0"/>
              <a:t>Pəncərəsi</a:t>
            </a:r>
            <a:r>
              <a:rPr lang="en-US" sz="2000" b="1" dirty="0" smtClean="0"/>
              <a:t> </a:t>
            </a:r>
            <a:r>
              <a:rPr lang="az-Latn-AZ" sz="2000" b="1" dirty="0" err="1" smtClean="0"/>
              <a:t>Başladıcısı</a:t>
            </a:r>
            <a:r>
              <a:rPr lang="az-Latn-AZ" sz="2000" b="1" dirty="0" smtClean="0"/>
              <a:t> </a:t>
            </a:r>
            <a:r>
              <a:rPr lang="az-Latn-AZ" sz="2000" dirty="0" smtClean="0"/>
              <a:t>adlanır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277813" y="3994150"/>
            <a:ext cx="592613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Şəkildə göstərilir ki, şrift seçimlərinin tam siyahısına baxmaq üçün yeni e-poçt mesajının </a:t>
            </a:r>
            <a:r>
              <a:rPr lang="az-Latn-AZ" b="1" dirty="0" smtClean="0">
                <a:solidFill>
                  <a:srgbClr val="FFCC00"/>
                </a:solidFill>
              </a:rPr>
              <a:t>Mesaj </a:t>
            </a:r>
            <a:r>
              <a:rPr lang="az-Latn-AZ" dirty="0" smtClean="0">
                <a:solidFill>
                  <a:srgbClr val="FFCC00"/>
                </a:solidFill>
              </a:rPr>
              <a:t>tab-vərəqəsinin üzərindəki </a:t>
            </a:r>
            <a:r>
              <a:rPr lang="az-Latn-AZ" b="1" dirty="0" smtClean="0">
                <a:solidFill>
                  <a:srgbClr val="FFCC00"/>
                </a:solidFill>
              </a:rPr>
              <a:t>Əsas Mətn </a:t>
            </a:r>
            <a:r>
              <a:rPr lang="az-Latn-AZ" dirty="0" smtClean="0">
                <a:solidFill>
                  <a:srgbClr val="FFCC00"/>
                </a:solidFill>
              </a:rPr>
              <a:t>qrupunun yanında yerləşən oxu </a:t>
            </a:r>
            <a:r>
              <a:rPr lang="az-Latn-AZ" dirty="0" err="1" smtClean="0">
                <a:solidFill>
                  <a:srgbClr val="FFCC00"/>
                </a:solidFill>
              </a:rPr>
              <a:t>klikləmək</a:t>
            </a:r>
            <a:r>
              <a:rPr lang="az-Latn-AZ" dirty="0" smtClean="0">
                <a:solidFill>
                  <a:srgbClr val="FFCC00"/>
                </a:solidFill>
              </a:rPr>
              <a:t> lazımdır.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76137" name="Picture 9" descr="Dialog Box Launch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8400" y="2755900"/>
            <a:ext cx="238125" cy="22066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38767" y="1371109"/>
            <a:ext cx="6709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Başlanğıc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2333" y="137110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2816" y="137110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Seçimlər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1402" y="1371109"/>
            <a:ext cx="857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Mətn Formatı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7907" y="2212459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Əsas Mətn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486" y="194465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81275" y="2027128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Format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Fırçası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5373" y="1820394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Köçür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81276" y="1597757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Kəs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78082" y="1939664"/>
            <a:ext cx="563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Ünvan Kitabı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225" y="2830212"/>
            <a:ext cx="5399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Göndər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72632" y="2989239"/>
            <a:ext cx="4915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Şrift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9531" y="2981288"/>
            <a:ext cx="12047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err="1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Simvollararası</a:t>
            </a:r>
            <a:r>
              <a:rPr lang="az-Latn-AZ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İnterval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8055" y="2221086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Mübadilə Buferi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 autoUpdateAnimBg="0"/>
      <p:bldP spid="17613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839" y="947034"/>
            <a:ext cx="5659436" cy="286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az-Latn-AZ" dirty="0" smtClean="0"/>
              <a:t>Cəld Müraciət Paneli</a:t>
            </a:r>
            <a:endParaRPr lang="en-US" dirty="0"/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b="1" dirty="0" smtClean="0"/>
              <a:t>Cəld Müraciət Paneli</a:t>
            </a:r>
            <a:r>
              <a:rPr lang="en-US" dirty="0" smtClean="0"/>
              <a:t> </a:t>
            </a:r>
            <a:r>
              <a:rPr lang="az-Latn-AZ" dirty="0" smtClean="0"/>
              <a:t>Lentdən yuxarıda yerləşən kiçik alət panelidir</a:t>
            </a:r>
            <a:r>
              <a:rPr lang="en-US" dirty="0" smtClean="0"/>
              <a:t>. </a:t>
            </a:r>
            <a:endParaRPr lang="en-US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/>
              <a:t>Onun köməyi ilə siz zəruri və daha tez-tez istifadə etdiyiniz əmrlərdən cəld istifadə edə </a:t>
            </a:r>
            <a:r>
              <a:rPr lang="az-Latn-AZ" dirty="0" err="1" smtClean="0"/>
              <a:t>biləcəksiniz</a:t>
            </a:r>
            <a:r>
              <a:rPr lang="en-US" dirty="0" smtClean="0"/>
              <a:t>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277813" y="3994150"/>
            <a:ext cx="5926137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Cəld Müraciət Panelində necə olmalıdır</a:t>
            </a:r>
            <a:r>
              <a:rPr lang="en-US" dirty="0" smtClean="0">
                <a:solidFill>
                  <a:srgbClr val="FFCC00"/>
                </a:solidFill>
              </a:rPr>
              <a:t>? </a:t>
            </a:r>
            <a:r>
              <a:rPr lang="az-Latn-AZ" dirty="0" smtClean="0">
                <a:solidFill>
                  <a:srgbClr val="FFCC00"/>
                </a:solidFill>
              </a:rPr>
              <a:t>Onun üzərində nəyin olmağını siz həll </a:t>
            </a:r>
            <a:r>
              <a:rPr lang="az-Latn-AZ" dirty="0" err="1" smtClean="0">
                <a:solidFill>
                  <a:srgbClr val="FFCC00"/>
                </a:solidFill>
              </a:rPr>
              <a:t>etməlisiniz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Beləliklə, seçilmiş əmrləri sadəcə sağ </a:t>
            </a:r>
            <a:r>
              <a:rPr lang="az-Latn-AZ" dirty="0" err="1" smtClean="0">
                <a:solidFill>
                  <a:srgbClr val="FFCC00"/>
                </a:solidFill>
              </a:rPr>
              <a:t>klikləməklə</a:t>
            </a:r>
            <a:r>
              <a:rPr lang="az-Latn-AZ" dirty="0" smtClean="0">
                <a:solidFill>
                  <a:srgbClr val="FFCC00"/>
                </a:solidFill>
              </a:rPr>
              <a:t> ona əlavə edə bilərsiniz.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7408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38767" y="1371109"/>
            <a:ext cx="6519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Başlanğıc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2333" y="137110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2816" y="137110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Seçimlər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91402" y="1371109"/>
            <a:ext cx="857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Mətn 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Format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ı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4132" y="2212459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Əsas Mətn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011" y="194465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0800" y="2027128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Format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Fırçası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4898" y="1820394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Köçür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90801" y="1597757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Kəs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06657" y="1939664"/>
            <a:ext cx="563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Ünvan Kitabı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5638" y="2830212"/>
            <a:ext cx="5326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Göndər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6775" y="2512157"/>
            <a:ext cx="437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Kimə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68823" y="2758648"/>
            <a:ext cx="569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Surəti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58808" y="2981287"/>
            <a:ext cx="698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Mövzu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30303" y="1097280"/>
            <a:ext cx="1327867" cy="2544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19955" y="2221086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Mübadilə Buferi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7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 autoUpdateAnimBg="0"/>
      <p:bldP spid="17408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839" y="947034"/>
            <a:ext cx="5659436" cy="286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az-Latn-AZ" dirty="0" smtClean="0"/>
              <a:t>Cəld Müraciət Paneli </a:t>
            </a:r>
            <a:endParaRPr lang="en-US" dirty="0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err="1" smtClean="0"/>
              <a:t>İşlədiyiniz</a:t>
            </a:r>
            <a:r>
              <a:rPr lang="az-Latn-AZ" sz="2000" dirty="0" smtClean="0"/>
              <a:t> Outlook sahəsindən asılı olaraq fərqli Cəld Müraciət Panelini görəcək və istifadə </a:t>
            </a:r>
            <a:r>
              <a:rPr lang="az-Latn-AZ" sz="2000" dirty="0" err="1" smtClean="0"/>
              <a:t>edəcəksiniz</a:t>
            </a:r>
            <a:r>
              <a:rPr lang="az-Latn-AZ" sz="2000" dirty="0" smtClean="0"/>
              <a:t>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277813" y="3994150"/>
            <a:ext cx="5926137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Məsələn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az-Latn-AZ" dirty="0" err="1" smtClean="0">
                <a:solidFill>
                  <a:srgbClr val="FFCC00"/>
                </a:solidFill>
              </a:rPr>
              <a:t>göndərəcəyiniz</a:t>
            </a:r>
            <a:r>
              <a:rPr lang="az-Latn-AZ" dirty="0" smtClean="0">
                <a:solidFill>
                  <a:srgbClr val="FFCC00"/>
                </a:solidFill>
              </a:rPr>
              <a:t> mesajlar üçün Cəld Müraciət Panelində etdiyiniz </a:t>
            </a:r>
            <a:r>
              <a:rPr lang="az-Latn-AZ" dirty="0" err="1" smtClean="0">
                <a:solidFill>
                  <a:srgbClr val="FFCC00"/>
                </a:solidFill>
              </a:rPr>
              <a:t>fərdiləşdrimələr</a:t>
            </a:r>
            <a:r>
              <a:rPr lang="az-Latn-AZ" dirty="0" smtClean="0">
                <a:solidFill>
                  <a:srgbClr val="FFCC00"/>
                </a:solidFill>
              </a:rPr>
              <a:t> Əlaqə Şəxsləri üçün Cəld Müraciət Panelində </a:t>
            </a:r>
            <a:r>
              <a:rPr lang="az-Latn-AZ" dirty="0" err="1" smtClean="0">
                <a:solidFill>
                  <a:srgbClr val="FFCC00"/>
                </a:solidFill>
              </a:rPr>
              <a:t>görünməyəcəkdir</a:t>
            </a:r>
            <a:r>
              <a:rPr lang="az-Latn-AZ" dirty="0" smtClean="0">
                <a:solidFill>
                  <a:srgbClr val="FFCC00"/>
                </a:solidFill>
              </a:rPr>
              <a:t>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0229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38767" y="1371109"/>
            <a:ext cx="6900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Başlanğıc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62333" y="137110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42816" y="137110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Seçimlər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91402" y="1371109"/>
            <a:ext cx="857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Mətn </a:t>
            </a:r>
            <a:r>
              <a:rPr lang="az-Latn-AZ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Fornatı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7932" y="2212459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Əsas Mətn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6536" y="194465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00325" y="2027128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Format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Fırçası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84423" y="1820394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Köçür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00326" y="1597757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Kəs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97132" y="1939664"/>
            <a:ext cx="563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Ünvan Kitabı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5637" y="2830212"/>
            <a:ext cx="5421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Göndər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76775" y="2512157"/>
            <a:ext cx="437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Kimə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59299" y="2758648"/>
            <a:ext cx="617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Surəti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39758" y="2981287"/>
            <a:ext cx="698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Mövzu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30303" y="1097280"/>
            <a:ext cx="1327867" cy="2544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929480" y="2221086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Mübadilə Buferi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 autoUpdateAnimBg="0" advAuto="0"/>
      <p:bldP spid="18022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6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9626" y="949325"/>
            <a:ext cx="5613924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Seçimlər haqqında əlavə məlumat</a:t>
            </a:r>
            <a:endParaRPr lang="en-US" dirty="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Outlook 2007</a:t>
            </a:r>
            <a:r>
              <a:rPr lang="az-Latn-AZ" sz="2000" dirty="0" smtClean="0"/>
              <a:t>-də siz seçimləri bir neçə müxtəlif </a:t>
            </a:r>
            <a:r>
              <a:rPr lang="az-Latn-AZ" sz="2000" dirty="0" err="1" smtClean="0"/>
              <a:t>yerləşmədən</a:t>
            </a:r>
            <a:r>
              <a:rPr lang="az-Latn-AZ" sz="2000" dirty="0" smtClean="0"/>
              <a:t> təyin edirsiniz.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b="1" dirty="0" smtClean="0">
                <a:solidFill>
                  <a:srgbClr val="FFCC00"/>
                </a:solidFill>
              </a:rPr>
              <a:t>E-poçt yazılması üçün seçimlər</a:t>
            </a:r>
            <a:endParaRPr lang="en-US" b="1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Siz e-poçt </a:t>
            </a:r>
            <a:r>
              <a:rPr lang="az-Latn-AZ" dirty="0" err="1" smtClean="0">
                <a:solidFill>
                  <a:srgbClr val="FFCC00"/>
                </a:solidFill>
              </a:rPr>
              <a:t>yazılmasına</a:t>
            </a:r>
            <a:r>
              <a:rPr lang="az-Latn-AZ" dirty="0" smtClean="0">
                <a:solidFill>
                  <a:srgbClr val="FFCC00"/>
                </a:solidFill>
              </a:rPr>
              <a:t> dair parametrləri dəyişdirmək, məsələn, orfoqrafiya </a:t>
            </a:r>
            <a:r>
              <a:rPr lang="az-Latn-AZ" dirty="0" err="1" smtClean="0">
                <a:solidFill>
                  <a:srgbClr val="FFCC00"/>
                </a:solidFill>
              </a:rPr>
              <a:t>yoxlanmasının</a:t>
            </a:r>
            <a:r>
              <a:rPr lang="az-Latn-AZ" dirty="0" smtClean="0">
                <a:solidFill>
                  <a:srgbClr val="FFCC00"/>
                </a:solidFill>
              </a:rPr>
              <a:t> böyük hərflərlə sözlərdən imtinasını </a:t>
            </a:r>
            <a:r>
              <a:rPr lang="az-Latn-AZ" dirty="0" err="1" smtClean="0">
                <a:solidFill>
                  <a:srgbClr val="FFCC00"/>
                </a:solidFill>
              </a:rPr>
              <a:t>dayandırmasını</a:t>
            </a:r>
            <a:r>
              <a:rPr lang="az-Latn-AZ" dirty="0" smtClean="0">
                <a:solidFill>
                  <a:srgbClr val="FFCC00"/>
                </a:solidFill>
              </a:rPr>
              <a:t> </a:t>
            </a:r>
            <a:r>
              <a:rPr lang="az-Latn-AZ" dirty="0" err="1" smtClean="0">
                <a:solidFill>
                  <a:srgbClr val="FFCC00"/>
                </a:solidFill>
              </a:rPr>
              <a:t>istəyirsinizsə</a:t>
            </a:r>
            <a:r>
              <a:rPr lang="az-Latn-AZ" dirty="0" smtClean="0">
                <a:solidFill>
                  <a:srgbClr val="FFCC00"/>
                </a:solidFill>
              </a:rPr>
              <a:t>, bunu </a:t>
            </a:r>
            <a:r>
              <a:rPr lang="az-Latn-AZ" b="1" dirty="0" smtClean="0">
                <a:solidFill>
                  <a:srgbClr val="FFCC00"/>
                </a:solidFill>
              </a:rPr>
              <a:t>Redaktor Seçimləri </a:t>
            </a:r>
            <a:r>
              <a:rPr lang="az-Latn-AZ" dirty="0" smtClean="0">
                <a:solidFill>
                  <a:srgbClr val="FFCC00"/>
                </a:solidFill>
              </a:rPr>
              <a:t>dialoq pəncərəsindən edirsiniz.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3689" y="176865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Mesa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9549" y="176865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0032" y="176865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Seçimlər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8618" y="1768659"/>
            <a:ext cx="857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Mətn 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Format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ı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490" y="941724"/>
            <a:ext cx="21354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050" b="1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Daxil olanlar</a:t>
            </a:r>
            <a:r>
              <a:rPr lang="en-IE" sz="1050" b="1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Microsoft Outlook</a:t>
            </a:r>
            <a:endParaRPr lang="en-US" sz="1100" b="1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0123" y="1212068"/>
            <a:ext cx="564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az-Latn-AZ" sz="900" dirty="0" err="1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ayl</a:t>
            </a:r>
            <a:endParaRPr lang="en-US" sz="90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3425" y="1212068"/>
            <a:ext cx="6096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Redaktə</a:t>
            </a:r>
            <a:endParaRPr lang="en-US" sz="90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0911" y="1212068"/>
            <a:ext cx="6545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Görünüş</a:t>
            </a:r>
            <a:endParaRPr lang="en-US" sz="90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5942" y="1212068"/>
            <a:ext cx="564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Keçid</a:t>
            </a:r>
            <a:endParaRPr lang="en-US" sz="90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9413" y="1212068"/>
            <a:ext cx="564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Alətlər</a:t>
            </a:r>
            <a:endParaRPr lang="en-US" sz="90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96029" y="1215916"/>
            <a:ext cx="861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Əməliyyatlar</a:t>
            </a:r>
            <a:endParaRPr lang="en-US" sz="90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2105" y="1215916"/>
            <a:ext cx="6276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Kömək</a:t>
            </a:r>
            <a:endParaRPr lang="en-US" sz="90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0325" y="2150321"/>
            <a:ext cx="11524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Yeni Poçt 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Mesa</a:t>
            </a:r>
            <a:r>
              <a:rPr lang="az-Latn-AZ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jı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0325" y="2611497"/>
            <a:ext cx="11524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</a:t>
            </a:r>
            <a:r>
              <a:rPr lang="az-Latn-AZ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xla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0325" y="3207845"/>
            <a:ext cx="11524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Bağla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95073" y="2046954"/>
            <a:ext cx="1748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Yeni O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utlook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Elementi Yarat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65418" y="2309346"/>
            <a:ext cx="1748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Poçt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Mesa</a:t>
            </a:r>
            <a:r>
              <a:rPr lang="az-Latn-AZ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jı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65418" y="2508129"/>
            <a:ext cx="1748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Görüş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65418" y="2706913"/>
            <a:ext cx="1748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Toplatı</a:t>
            </a:r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Dəvəti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25553" y="3470238"/>
            <a:ext cx="11524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9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Redaktor Seçimləri</a:t>
            </a:r>
            <a:endParaRPr lang="en-US" sz="900" b="1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9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  <p:bldP spid="3994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69626" y="949325"/>
            <a:ext cx="5613924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Seçimlər haqqında əlavə məlumat</a:t>
            </a:r>
            <a:endParaRPr lang="en-US" dirty="0"/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Outlook 2007</a:t>
            </a:r>
            <a:r>
              <a:rPr lang="az-Latn-AZ" sz="2000" dirty="0" smtClean="0"/>
              <a:t>-də seçimlər bir neçə müxtəlif yerdə təyin olunur.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8432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84327" name="Object 7"/>
          <p:cNvGraphicFramePr>
            <a:graphicFrameLocks noChangeAspect="1"/>
          </p:cNvGraphicFramePr>
          <p:nvPr/>
        </p:nvGraphicFramePr>
        <p:xfrm>
          <a:off x="339725" y="4535488"/>
          <a:ext cx="269875" cy="303212"/>
        </p:xfrm>
        <a:graphic>
          <a:graphicData uri="http://schemas.openxmlformats.org/presentationml/2006/ole">
            <p:oleObj spid="_x0000_s184327" name="Visio" r:id="rId5" imgW="270231" imgH="303063" progId="">
              <p:embed/>
            </p:oleObj>
          </a:graphicData>
        </a:graphic>
      </p:graphicFrame>
      <p:graphicFrame>
        <p:nvGraphicFramePr>
          <p:cNvPr id="184328" name="Object 8"/>
          <p:cNvGraphicFramePr>
            <a:graphicFrameLocks noChangeAspect="1"/>
          </p:cNvGraphicFramePr>
          <p:nvPr/>
        </p:nvGraphicFramePr>
        <p:xfrm>
          <a:off x="339725" y="4983163"/>
          <a:ext cx="269875" cy="303212"/>
        </p:xfrm>
        <a:graphic>
          <a:graphicData uri="http://schemas.openxmlformats.org/presentationml/2006/ole">
            <p:oleObj spid="_x0000_s184328" name="Visio" r:id="rId6" imgW="270231" imgH="303063" progId="">
              <p:embed/>
            </p:oleObj>
          </a:graphicData>
        </a:graphic>
      </p:graphicFrame>
      <p:sp>
        <p:nvSpPr>
          <p:cNvPr id="184330" name="Rectangle 10"/>
          <p:cNvSpPr>
            <a:spLocks noChangeArrowheads="1"/>
          </p:cNvSpPr>
          <p:nvPr/>
        </p:nvSpPr>
        <p:spPr bwMode="auto">
          <a:xfrm>
            <a:off x="676275" y="4502150"/>
            <a:ext cx="59404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1" dirty="0" smtClean="0">
                <a:solidFill>
                  <a:srgbClr val="FFCC00"/>
                </a:solidFill>
              </a:rPr>
              <a:t>Microsoft </a:t>
            </a:r>
            <a:r>
              <a:rPr lang="en-US" b="1" dirty="0">
                <a:solidFill>
                  <a:srgbClr val="FFCC00"/>
                </a:solidFill>
              </a:rPr>
              <a:t>Office </a:t>
            </a:r>
            <a:r>
              <a:rPr lang="az-Latn-AZ" b="1" dirty="0" smtClean="0">
                <a:solidFill>
                  <a:srgbClr val="FFCC00"/>
                </a:solidFill>
              </a:rPr>
              <a:t>Düyməsini</a:t>
            </a:r>
            <a:r>
              <a:rPr lang="en-US" b="1" dirty="0" smtClean="0">
                <a:solidFill>
                  <a:srgbClr val="FFCC00"/>
                </a:solidFill>
              </a:rPr>
              <a:t>        </a:t>
            </a:r>
            <a:r>
              <a:rPr lang="az-Latn-AZ" dirty="0" smtClean="0">
                <a:solidFill>
                  <a:srgbClr val="FFCC00"/>
                </a:solidFill>
              </a:rPr>
              <a:t>klikləyin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4331" name="Rectangle 11"/>
          <p:cNvSpPr>
            <a:spLocks noChangeArrowheads="1"/>
          </p:cNvSpPr>
          <p:nvPr/>
        </p:nvSpPr>
        <p:spPr bwMode="auto">
          <a:xfrm>
            <a:off x="277813" y="3994150"/>
            <a:ext cx="630078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Mesaj yaratmaqla işə başlayın və sonra </a:t>
            </a:r>
            <a:r>
              <a:rPr lang="az-Latn-AZ" dirty="0" err="1" smtClean="0">
                <a:solidFill>
                  <a:srgbClr val="FFCC00"/>
                </a:solidFill>
              </a:rPr>
              <a:t>aşağıdakıları</a:t>
            </a:r>
            <a:r>
              <a:rPr lang="az-Latn-AZ" dirty="0" smtClean="0">
                <a:solidFill>
                  <a:srgbClr val="FFCC00"/>
                </a:solidFill>
              </a:rPr>
              <a:t> edin</a:t>
            </a:r>
            <a:r>
              <a:rPr lang="en-US" dirty="0" smtClean="0">
                <a:solidFill>
                  <a:srgbClr val="FFCC00"/>
                </a:solidFill>
              </a:rPr>
              <a:t>: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184333" name="Picture 13" descr="Button im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7709" y="4435475"/>
            <a:ext cx="338138" cy="338138"/>
          </a:xfrm>
          <a:prstGeom prst="rect">
            <a:avLst/>
          </a:prstGeom>
          <a:noFill/>
        </p:spPr>
      </p:pic>
      <p:sp>
        <p:nvSpPr>
          <p:cNvPr id="184334" name="Rectangle 14"/>
          <p:cNvSpPr>
            <a:spLocks noChangeArrowheads="1"/>
          </p:cNvSpPr>
          <p:nvPr/>
        </p:nvSpPr>
        <p:spPr bwMode="auto">
          <a:xfrm>
            <a:off x="657225" y="4959350"/>
            <a:ext cx="59404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b="1" dirty="0" smtClean="0">
                <a:solidFill>
                  <a:srgbClr val="FFCC00"/>
                </a:solidFill>
              </a:rPr>
              <a:t>Redaktor Seçimləri</a:t>
            </a:r>
            <a:r>
              <a:rPr lang="az-Latn-AZ" dirty="0" smtClean="0">
                <a:solidFill>
                  <a:srgbClr val="FFCC00"/>
                </a:solidFill>
              </a:rPr>
              <a:t>-</a:t>
            </a:r>
            <a:r>
              <a:rPr lang="az-Latn-AZ" dirty="0" err="1" smtClean="0">
                <a:solidFill>
                  <a:srgbClr val="FFCC00"/>
                </a:solidFill>
              </a:rPr>
              <a:t>ni</a:t>
            </a:r>
            <a:r>
              <a:rPr lang="az-Latn-AZ" dirty="0" smtClean="0">
                <a:solidFill>
                  <a:srgbClr val="FFCC00"/>
                </a:solidFill>
              </a:rPr>
              <a:t> </a:t>
            </a:r>
            <a:r>
              <a:rPr lang="az-Latn-AZ" dirty="0" err="1" smtClean="0">
                <a:solidFill>
                  <a:srgbClr val="FFCC00"/>
                </a:solidFill>
              </a:rPr>
              <a:t>klikləyin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3689" y="176865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Mesa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9549" y="176865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70032" y="176865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Seçimlər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18618" y="1768659"/>
            <a:ext cx="857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Mətn 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Format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ı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489" y="941724"/>
            <a:ext cx="21163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050" b="1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Daxil olanlar</a:t>
            </a:r>
            <a:r>
              <a:rPr lang="en-IE" sz="1050" b="1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Microsoft Outlook</a:t>
            </a:r>
            <a:endParaRPr lang="en-US" sz="1100" b="1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123" y="1212068"/>
            <a:ext cx="564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az-Latn-AZ" sz="900" dirty="0" err="1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ayl</a:t>
            </a:r>
            <a:endParaRPr lang="en-US" sz="90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2950" y="1212068"/>
            <a:ext cx="640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Redaktə</a:t>
            </a:r>
            <a:endParaRPr lang="en-US" sz="90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40911" y="1212068"/>
            <a:ext cx="6259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Görünüş</a:t>
            </a:r>
            <a:endParaRPr lang="en-US" sz="90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25942" y="1212068"/>
            <a:ext cx="564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Keçid</a:t>
            </a:r>
            <a:endParaRPr lang="en-US" sz="90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9413" y="1212068"/>
            <a:ext cx="564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Alətlər</a:t>
            </a:r>
            <a:endParaRPr lang="en-US" sz="90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4600" y="1215916"/>
            <a:ext cx="832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Əməliyyatlar</a:t>
            </a:r>
            <a:endParaRPr lang="en-US" sz="90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32105" y="1215916"/>
            <a:ext cx="6276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Kömək</a:t>
            </a:r>
            <a:endParaRPr lang="en-US" sz="90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0325" y="2150321"/>
            <a:ext cx="11524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Yeni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Poçt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Mesa</a:t>
            </a:r>
            <a:r>
              <a:rPr lang="az-Latn-AZ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jı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0325" y="2611497"/>
            <a:ext cx="11524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Saxla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0325" y="3207845"/>
            <a:ext cx="11524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Bağla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95073" y="2046954"/>
            <a:ext cx="1748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Yeni 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Outlook</a:t>
            </a:r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Elementi Yarat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65418" y="2309346"/>
            <a:ext cx="1748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Poçt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Mesa</a:t>
            </a:r>
            <a:r>
              <a:rPr lang="az-Latn-AZ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jı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65418" y="2508129"/>
            <a:ext cx="1748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Görüş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5418" y="2706913"/>
            <a:ext cx="1748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Toplantı Dəvəti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16028" y="3470238"/>
            <a:ext cx="11524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9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Redaktor Seçimləri</a:t>
            </a:r>
            <a:endParaRPr lang="en-US" sz="900" b="1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4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4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4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0" grpId="0" build="p" autoUpdateAnimBg="0"/>
      <p:bldP spid="184331" grpId="0" build="p" autoUpdateAnimBg="0" advAuto="0"/>
      <p:bldP spid="184334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9626" y="949325"/>
            <a:ext cx="5613924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Seçimlər haqqında əlavə</a:t>
            </a:r>
            <a:endParaRPr lang="en-US" dirty="0"/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Outlook 2007</a:t>
            </a:r>
            <a:r>
              <a:rPr lang="az-Latn-AZ" sz="2000" dirty="0" smtClean="0"/>
              <a:t>-də seçimlər bir neçə müxtəlif yerdə təyin olunur.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86372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242888" y="4019550"/>
            <a:ext cx="59340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b="1" dirty="0" smtClean="0">
                <a:solidFill>
                  <a:srgbClr val="FFCC00"/>
                </a:solidFill>
              </a:rPr>
              <a:t>E-poçt </a:t>
            </a:r>
            <a:r>
              <a:rPr lang="az-Latn-AZ" b="1" dirty="0" err="1" smtClean="0">
                <a:solidFill>
                  <a:srgbClr val="FFCC00"/>
                </a:solidFill>
              </a:rPr>
              <a:t>göndərlməsinə</a:t>
            </a:r>
            <a:r>
              <a:rPr lang="az-Latn-AZ" b="1" dirty="0" smtClean="0">
                <a:solidFill>
                  <a:srgbClr val="FFCC00"/>
                </a:solidFill>
              </a:rPr>
              <a:t> dair seçimlər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6375" name="Rectangle 7"/>
          <p:cNvSpPr>
            <a:spLocks noChangeArrowheads="1"/>
          </p:cNvSpPr>
          <p:nvPr/>
        </p:nvSpPr>
        <p:spPr bwMode="auto">
          <a:xfrm>
            <a:off x="242888" y="4552950"/>
            <a:ext cx="5934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Siz e-poçt mesajını göndərən zaman bu mesajın göndərilmə qaydasını seçə bilərsiniz.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Siz bu seçimləri açıq mesaj üçün Lent üzərindəki mövcud tab-</a:t>
            </a:r>
            <a:r>
              <a:rPr lang="az-Latn-AZ" dirty="0" err="1" smtClean="0">
                <a:solidFill>
                  <a:srgbClr val="FFCC00"/>
                </a:solidFill>
              </a:rPr>
              <a:t>vərəqələrindən</a:t>
            </a:r>
            <a:r>
              <a:rPr lang="az-Latn-AZ" dirty="0" smtClean="0">
                <a:solidFill>
                  <a:srgbClr val="FFCC00"/>
                </a:solidFill>
              </a:rPr>
              <a:t> təyin edə bilərsiniz.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3689" y="176865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Mesa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9549" y="176865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0032" y="176865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Seçimlər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8618" y="1768659"/>
            <a:ext cx="857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Mətn 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Format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ı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489" y="941724"/>
            <a:ext cx="21354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050" b="1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Daxil olanlar</a:t>
            </a:r>
            <a:r>
              <a:rPr lang="en-IE" sz="1050" b="1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Microsoft Outlook</a:t>
            </a:r>
            <a:endParaRPr lang="en-US" sz="1100" b="1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123" y="1212068"/>
            <a:ext cx="564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az-Latn-AZ" sz="900" dirty="0" err="1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ayl</a:t>
            </a:r>
            <a:endParaRPr lang="en-US" sz="90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2476" y="1212068"/>
            <a:ext cx="631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Redaktə</a:t>
            </a:r>
            <a:endParaRPr lang="en-US" sz="90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0912" y="1212068"/>
            <a:ext cx="625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Görünüş</a:t>
            </a:r>
            <a:endParaRPr lang="en-US" sz="90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25942" y="1212068"/>
            <a:ext cx="564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Keçid</a:t>
            </a:r>
            <a:endParaRPr lang="en-US" sz="90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9413" y="1212068"/>
            <a:ext cx="564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Alətlər</a:t>
            </a:r>
            <a:endParaRPr lang="en-US" sz="90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05076" y="1215916"/>
            <a:ext cx="8424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Əməliyyatlar</a:t>
            </a:r>
            <a:endParaRPr lang="en-US" sz="90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32105" y="1215916"/>
            <a:ext cx="6276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smtClean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Kömək</a:t>
            </a:r>
            <a:endParaRPr lang="en-US" sz="900" dirty="0">
              <a:solidFill>
                <a:schemeClr val="tx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0325" y="2150321"/>
            <a:ext cx="11524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Yeni Poçt Mesajı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0325" y="2611497"/>
            <a:ext cx="11524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Saxla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0325" y="3207845"/>
            <a:ext cx="11524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Bağla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95073" y="2046954"/>
            <a:ext cx="1748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Yeni 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Outlook</a:t>
            </a:r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Elementi Yarat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65418" y="2309346"/>
            <a:ext cx="1748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Poçt Mesajı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65418" y="2508129"/>
            <a:ext cx="1748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Görüş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65418" y="2706913"/>
            <a:ext cx="1748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Toplantı Dəvəti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35078" y="3470238"/>
            <a:ext cx="11524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9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Redaktor Seçimləri</a:t>
            </a:r>
            <a:endParaRPr lang="en-US" sz="900" b="1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86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 build="p" autoUpdateAnimBg="0" advAuto="0"/>
      <p:bldP spid="18637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739" y="958856"/>
            <a:ext cx="5697536" cy="28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az-Latn-AZ" dirty="0" smtClean="0"/>
              <a:t>Əlavə yeniliklər</a:t>
            </a:r>
            <a:r>
              <a:rPr lang="en-US" dirty="0" smtClean="0"/>
              <a:t>: </a:t>
            </a:r>
            <a:r>
              <a:rPr lang="az-Latn-AZ" dirty="0" smtClean="0"/>
              <a:t>Görüləsi İşlər Zolağı</a:t>
            </a:r>
            <a:endParaRPr lang="en-US" dirty="0"/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Pəncərənin sağ kənarında </a:t>
            </a:r>
            <a:r>
              <a:rPr lang="az-Latn-AZ" sz="2000" dirty="0" err="1" smtClean="0"/>
              <a:t>yerləşdirilmiş</a:t>
            </a:r>
            <a:r>
              <a:rPr lang="az-Latn-AZ" sz="2000" dirty="0" smtClean="0"/>
              <a:t> </a:t>
            </a:r>
            <a:r>
              <a:rPr lang="az-Latn-AZ" sz="2000" b="1" dirty="0" smtClean="0"/>
              <a:t>Görüləsi İşlər Zolağı </a:t>
            </a:r>
            <a:r>
              <a:rPr lang="az-Latn-AZ" sz="2000" dirty="0" smtClean="0"/>
              <a:t>Outlook-da </a:t>
            </a:r>
            <a:r>
              <a:rPr lang="az-Latn-AZ" sz="2000" dirty="0" err="1" smtClean="0"/>
              <a:t>işlədiyiniz</a:t>
            </a:r>
            <a:r>
              <a:rPr lang="az-Latn-AZ" sz="2000" dirty="0" smtClean="0"/>
              <a:t> hər yerdə görünəndir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277813" y="3994150"/>
            <a:ext cx="592613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Burada Görüləsi İşlər Zolağı sizə gözlənilən tapşırıq və görüşlərin ardıcıllığını yadda saxlamağa kömək edir.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88423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14810" y="1035171"/>
            <a:ext cx="1552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100" b="1" dirty="0" smtClean="0">
                <a:solidFill>
                  <a:srgbClr val="3737A7"/>
                </a:solidFill>
              </a:rPr>
              <a:t>Görüləsi İşlər Zolağı</a:t>
            </a:r>
            <a:endParaRPr lang="en-US" sz="1100" b="1" dirty="0">
              <a:solidFill>
                <a:srgbClr val="3737A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3213" y="1276708"/>
            <a:ext cx="1216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050" b="1" dirty="0" smtClean="0">
                <a:solidFill>
                  <a:schemeClr val="accent2">
                    <a:lumMod val="50000"/>
                  </a:schemeClr>
                </a:solidFill>
              </a:rPr>
              <a:t>İyun</a:t>
            </a:r>
            <a:r>
              <a:rPr lang="en-IE" sz="1050" b="1" dirty="0" smtClean="0">
                <a:solidFill>
                  <a:schemeClr val="accent2">
                    <a:lumMod val="50000"/>
                  </a:schemeClr>
                </a:solidFill>
              </a:rPr>
              <a:t> 2007</a:t>
            </a:r>
            <a:endParaRPr lang="en-US" sz="105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3" y="2881221"/>
            <a:ext cx="17166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2">
                    <a:lumMod val="50000"/>
                  </a:schemeClr>
                </a:solidFill>
              </a:rPr>
              <a:t>Nizamlanıb</a:t>
            </a:r>
            <a:r>
              <a:rPr lang="en-IE" sz="800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az-Latn-AZ" sz="800" dirty="0" smtClean="0">
                <a:solidFill>
                  <a:schemeClr val="accent2">
                    <a:lumMod val="50000"/>
                  </a:schemeClr>
                </a:solidFill>
              </a:rPr>
              <a:t>Müddət</a:t>
            </a:r>
            <a:endParaRPr lang="en-US" sz="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9303" y="3114133"/>
            <a:ext cx="17166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65000"/>
                  </a:schemeClr>
                </a:solidFill>
              </a:rPr>
              <a:t>Yeni tapşırıq daxil et</a:t>
            </a:r>
            <a:endParaRPr lang="en-US" sz="8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1613" y="3286664"/>
            <a:ext cx="595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b="1" dirty="0" smtClean="0">
                <a:solidFill>
                  <a:srgbClr val="000099"/>
                </a:solidFill>
              </a:rPr>
              <a:t>Bu gün</a:t>
            </a:r>
            <a:endParaRPr lang="en-US" sz="9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88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 autoUpdateAnimBg="0"/>
      <p:bldP spid="18842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739" y="958856"/>
            <a:ext cx="5697536" cy="28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az-Latn-AZ" dirty="0" smtClean="0"/>
              <a:t>Əlavə yeniliklər</a:t>
            </a:r>
            <a:r>
              <a:rPr lang="en-US" dirty="0" smtClean="0"/>
              <a:t>: </a:t>
            </a:r>
            <a:r>
              <a:rPr lang="az-Latn-AZ" dirty="0" smtClean="0"/>
              <a:t>Görüləsi İşlər Zolağı</a:t>
            </a:r>
            <a:endParaRPr lang="en-US" dirty="0"/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6119813" y="883103"/>
            <a:ext cx="2744787" cy="225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Pəncərənin sağ kənarında </a:t>
            </a:r>
            <a:r>
              <a:rPr lang="az-Latn-AZ" sz="2000" dirty="0" err="1" smtClean="0"/>
              <a:t>yerləşdirilmiş</a:t>
            </a:r>
            <a:r>
              <a:rPr lang="az-Latn-AZ" sz="2000" dirty="0" smtClean="0"/>
              <a:t> </a:t>
            </a:r>
            <a:r>
              <a:rPr lang="az-Latn-AZ" sz="2000" b="1" dirty="0" smtClean="0"/>
              <a:t>Görüləsi İşlər Zolağı </a:t>
            </a:r>
            <a:r>
              <a:rPr lang="az-Latn-AZ" sz="2000" dirty="0" smtClean="0"/>
              <a:t>Outlook-da </a:t>
            </a:r>
            <a:r>
              <a:rPr lang="az-Latn-AZ" sz="2000" dirty="0" err="1" smtClean="0"/>
              <a:t>işlədiyiniz</a:t>
            </a:r>
            <a:r>
              <a:rPr lang="az-Latn-AZ" sz="2000" dirty="0" smtClean="0"/>
              <a:t> hər yerdə görünəndir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277813" y="3994150"/>
            <a:ext cx="59261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Şəkildə onun bir neçə əsas elementi əks olunur</a:t>
            </a:r>
            <a:r>
              <a:rPr lang="en-US" dirty="0" smtClean="0">
                <a:solidFill>
                  <a:srgbClr val="FFCC00"/>
                </a:solidFill>
              </a:rPr>
              <a:t>: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92517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92519" name="Object 7"/>
          <p:cNvGraphicFramePr>
            <a:graphicFrameLocks noChangeAspect="1"/>
          </p:cNvGraphicFramePr>
          <p:nvPr/>
        </p:nvGraphicFramePr>
        <p:xfrm>
          <a:off x="339725" y="4440238"/>
          <a:ext cx="269875" cy="303212"/>
        </p:xfrm>
        <a:graphic>
          <a:graphicData uri="http://schemas.openxmlformats.org/presentationml/2006/ole">
            <p:oleObj spid="_x0000_s192519" name="Visio" r:id="rId5" imgW="270231" imgH="303063" progId="">
              <p:embed/>
            </p:oleObj>
          </a:graphicData>
        </a:graphic>
      </p:graphicFrame>
      <p:graphicFrame>
        <p:nvGraphicFramePr>
          <p:cNvPr id="192520" name="Object 8"/>
          <p:cNvGraphicFramePr>
            <a:graphicFrameLocks noChangeAspect="1"/>
          </p:cNvGraphicFramePr>
          <p:nvPr/>
        </p:nvGraphicFramePr>
        <p:xfrm>
          <a:off x="339725" y="4835525"/>
          <a:ext cx="269875" cy="303213"/>
        </p:xfrm>
        <a:graphic>
          <a:graphicData uri="http://schemas.openxmlformats.org/presentationml/2006/ole">
            <p:oleObj spid="_x0000_s192520" name="Visio" r:id="rId6" imgW="270231" imgH="303063" progId="">
              <p:embed/>
            </p:oleObj>
          </a:graphicData>
        </a:graphic>
      </p:graphicFrame>
      <p:graphicFrame>
        <p:nvGraphicFramePr>
          <p:cNvPr id="192521" name="Object 9"/>
          <p:cNvGraphicFramePr>
            <a:graphicFrameLocks noChangeAspect="1"/>
          </p:cNvGraphicFramePr>
          <p:nvPr/>
        </p:nvGraphicFramePr>
        <p:xfrm>
          <a:off x="339725" y="5227638"/>
          <a:ext cx="269875" cy="303212"/>
        </p:xfrm>
        <a:graphic>
          <a:graphicData uri="http://schemas.openxmlformats.org/presentationml/2006/ole">
            <p:oleObj spid="_x0000_s192521" name="Visio" r:id="rId7" imgW="270231" imgH="303063" progId="">
              <p:embed/>
            </p:oleObj>
          </a:graphicData>
        </a:graphic>
      </p:graphicFrame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676275" y="4406900"/>
            <a:ext cx="5940425" cy="1574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Tarix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Navi</a:t>
            </a:r>
            <a:r>
              <a:rPr lang="az-Latn-AZ" dirty="0" smtClean="0">
                <a:solidFill>
                  <a:srgbClr val="FFCC00"/>
                </a:solidFill>
              </a:rPr>
              <a:t>q</a:t>
            </a:r>
            <a:r>
              <a:rPr lang="en-US" dirty="0" err="1" smtClean="0">
                <a:solidFill>
                  <a:srgbClr val="FFCC00"/>
                </a:solidFill>
              </a:rPr>
              <a:t>ator</a:t>
            </a:r>
            <a:r>
              <a:rPr lang="az-Latn-AZ" dirty="0" smtClean="0">
                <a:solidFill>
                  <a:srgbClr val="FFCC00"/>
                </a:solidFill>
              </a:rPr>
              <a:t>u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2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Gözlənilən görüşlərin təqvimi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2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Yeni tapşırıqları daxil etmək üçün sahə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2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Tapşırıqların siyahısı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192523" name="Object 11"/>
          <p:cNvGraphicFramePr>
            <a:graphicFrameLocks noChangeAspect="1"/>
          </p:cNvGraphicFramePr>
          <p:nvPr/>
        </p:nvGraphicFramePr>
        <p:xfrm>
          <a:off x="339725" y="5619750"/>
          <a:ext cx="269875" cy="303213"/>
        </p:xfrm>
        <a:graphic>
          <a:graphicData uri="http://schemas.openxmlformats.org/presentationml/2006/ole">
            <p:oleObj spid="_x0000_s192523" name="Visio" r:id="rId8" imgW="270231" imgH="303063" progId="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114810" y="1035171"/>
            <a:ext cx="15716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100" b="1" dirty="0" smtClean="0">
                <a:solidFill>
                  <a:srgbClr val="3737A7"/>
                </a:solidFill>
              </a:rPr>
              <a:t>Görüləsi İşlər Zolağı</a:t>
            </a:r>
            <a:endParaRPr lang="en-US" sz="1100" b="1" dirty="0">
              <a:solidFill>
                <a:srgbClr val="3737A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13213" y="1276708"/>
            <a:ext cx="1216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050" b="1" dirty="0" err="1" smtClean="0">
                <a:solidFill>
                  <a:schemeClr val="accent2">
                    <a:lumMod val="50000"/>
                  </a:schemeClr>
                </a:solidFill>
              </a:rPr>
              <a:t>İyu</a:t>
            </a:r>
            <a:r>
              <a:rPr lang="en-IE" sz="1050" b="1" dirty="0" smtClean="0">
                <a:solidFill>
                  <a:schemeClr val="accent2">
                    <a:lumMod val="50000"/>
                  </a:schemeClr>
                </a:solidFill>
              </a:rPr>
              <a:t>n 2007</a:t>
            </a:r>
            <a:endParaRPr lang="en-US" sz="105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3" y="2881221"/>
            <a:ext cx="17166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2">
                    <a:lumMod val="50000"/>
                  </a:schemeClr>
                </a:solidFill>
              </a:rPr>
              <a:t>Nizamlanıb</a:t>
            </a:r>
            <a:r>
              <a:rPr lang="en-IE" sz="800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az-Latn-AZ" sz="800" dirty="0" smtClean="0">
                <a:solidFill>
                  <a:schemeClr val="accent2">
                    <a:lumMod val="50000"/>
                  </a:schemeClr>
                </a:solidFill>
              </a:rPr>
              <a:t>Son Tarix</a:t>
            </a:r>
            <a:endParaRPr lang="en-US" sz="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49303" y="3114133"/>
            <a:ext cx="1716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65000"/>
                  </a:schemeClr>
                </a:solidFill>
              </a:rPr>
              <a:t>Yeni tapşırıq daxil et</a:t>
            </a:r>
            <a:endParaRPr lang="en-US" sz="800" dirty="0" smtClean="0">
              <a:solidFill>
                <a:schemeClr val="tx1">
                  <a:lumMod val="65000"/>
                </a:schemeClr>
              </a:solidFill>
            </a:endParaRPr>
          </a:p>
          <a:p>
            <a:endParaRPr lang="en-US" sz="8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11613" y="3286664"/>
            <a:ext cx="595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b="1" dirty="0" smtClean="0">
                <a:solidFill>
                  <a:srgbClr val="000099"/>
                </a:solidFill>
              </a:rPr>
              <a:t>Bu gün</a:t>
            </a:r>
            <a:endParaRPr lang="en-US" sz="9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92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2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2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92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build="p" autoUpdateAnimBg="0" advAuto="0"/>
      <p:bldP spid="192522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Təqvimdə yeni axtarış</a:t>
            </a:r>
            <a:endParaRPr lang="en-US" dirty="0"/>
          </a:p>
        </p:txBody>
      </p:sp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Outlook 2007-dəki təqvimin dizaynı bütün detalları görməyi </a:t>
            </a:r>
            <a:r>
              <a:rPr lang="az-Latn-AZ" sz="2000" dirty="0" err="1" smtClean="0"/>
              <a:t>asanlaşdırır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Həmçinin yerdəyişmə asandır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graphicFrame>
        <p:nvGraphicFramePr>
          <p:cNvPr id="190468" name="Object 4"/>
          <p:cNvGraphicFramePr>
            <a:graphicFrameLocks noChangeAspect="1"/>
          </p:cNvGraphicFramePr>
          <p:nvPr/>
        </p:nvGraphicFramePr>
        <p:xfrm>
          <a:off x="339725" y="4535488"/>
          <a:ext cx="269875" cy="303212"/>
        </p:xfrm>
        <a:graphic>
          <a:graphicData uri="http://schemas.openxmlformats.org/presentationml/2006/ole">
            <p:oleObj spid="_x0000_s190468" name="Visio" r:id="rId4" imgW="270231" imgH="303063" progId="">
              <p:embed/>
            </p:oleObj>
          </a:graphicData>
        </a:graphic>
      </p:graphicFrame>
      <p:graphicFrame>
        <p:nvGraphicFramePr>
          <p:cNvPr id="190469" name="Object 5"/>
          <p:cNvGraphicFramePr>
            <a:graphicFrameLocks noChangeAspect="1"/>
          </p:cNvGraphicFramePr>
          <p:nvPr/>
        </p:nvGraphicFramePr>
        <p:xfrm>
          <a:off x="339725" y="5249863"/>
          <a:ext cx="269875" cy="303212"/>
        </p:xfrm>
        <a:graphic>
          <a:graphicData uri="http://schemas.openxmlformats.org/presentationml/2006/ole">
            <p:oleObj spid="_x0000_s190469" name="Visio" r:id="rId5" imgW="270231" imgH="303063" progId="">
              <p:embed/>
            </p:oleObj>
          </a:graphicData>
        </a:graphic>
      </p:graphicFrame>
      <p:sp>
        <p:nvSpPr>
          <p:cNvPr id="190471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0473" name="Rectangle 9"/>
          <p:cNvSpPr>
            <a:spLocks noChangeArrowheads="1"/>
          </p:cNvSpPr>
          <p:nvPr/>
        </p:nvSpPr>
        <p:spPr bwMode="auto">
          <a:xfrm>
            <a:off x="676275" y="4502150"/>
            <a:ext cx="5940425" cy="13803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Böyük düymələr günlük, həftəlik və aylıq təqvim görünüşləri arasında cəld keçidi </a:t>
            </a:r>
            <a:r>
              <a:rPr lang="az-Latn-AZ" dirty="0" err="1" smtClean="0">
                <a:solidFill>
                  <a:srgbClr val="FFCC00"/>
                </a:solidFill>
              </a:rPr>
              <a:t>asanlaşdırır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b="1" dirty="0" smtClean="0">
                <a:solidFill>
                  <a:srgbClr val="FFCC00"/>
                </a:solidFill>
              </a:rPr>
              <a:t>Geri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və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b="1" dirty="0" smtClean="0">
                <a:solidFill>
                  <a:srgbClr val="FFCC00"/>
                </a:solidFill>
              </a:rPr>
              <a:t>İrəli </a:t>
            </a:r>
            <a:r>
              <a:rPr lang="az-Latn-AZ" dirty="0" smtClean="0">
                <a:solidFill>
                  <a:srgbClr val="FFCC00"/>
                </a:solidFill>
              </a:rPr>
              <a:t>düymələri sizə təqvimdəki növbəti günə, həftəyə və ya aya cəld keçid imkanı verir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90474" name="Rectangle 10"/>
          <p:cNvSpPr>
            <a:spLocks noChangeArrowheads="1"/>
          </p:cNvSpPr>
          <p:nvPr/>
        </p:nvSpPr>
        <p:spPr bwMode="auto">
          <a:xfrm>
            <a:off x="277813" y="3994150"/>
            <a:ext cx="5926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Şəkildə bəzi nümunələr göstərilir</a:t>
            </a:r>
            <a:r>
              <a:rPr lang="en-US" dirty="0" smtClean="0">
                <a:solidFill>
                  <a:srgbClr val="FFCC00"/>
                </a:solidFill>
              </a:rPr>
              <a:t>: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19047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60159" y="949325"/>
            <a:ext cx="5632858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845389" y="1371601"/>
            <a:ext cx="690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050" b="1" dirty="0" smtClean="0">
                <a:solidFill>
                  <a:schemeClr val="accent4">
                    <a:lumMod val="10000"/>
                  </a:schemeClr>
                </a:solidFill>
              </a:rPr>
              <a:t>Gün</a:t>
            </a:r>
            <a:endParaRPr lang="en-US" sz="105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6270" y="1371601"/>
            <a:ext cx="690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050" b="1" dirty="0" smtClean="0">
                <a:solidFill>
                  <a:schemeClr val="accent4">
                    <a:lumMod val="10000"/>
                  </a:schemeClr>
                </a:solidFill>
              </a:rPr>
              <a:t>Həftə</a:t>
            </a:r>
            <a:endParaRPr lang="en-US" sz="105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0670" y="1371601"/>
            <a:ext cx="690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050" b="1" dirty="0" smtClean="0">
                <a:solidFill>
                  <a:schemeClr val="accent4">
                    <a:lumMod val="10000"/>
                  </a:schemeClr>
                </a:solidFill>
              </a:rPr>
              <a:t>Ay</a:t>
            </a:r>
            <a:endParaRPr lang="en-US" sz="105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0350" y="1394684"/>
            <a:ext cx="1345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4">
                    <a:lumMod val="10000"/>
                  </a:schemeClr>
                </a:solidFill>
              </a:rPr>
              <a:t>İş Həftəsini Göstər</a:t>
            </a:r>
            <a:endParaRPr lang="en-US" sz="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0410" y="1394684"/>
            <a:ext cx="1345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4">
                    <a:lumMod val="10000"/>
                  </a:schemeClr>
                </a:solidFill>
              </a:rPr>
              <a:t>Tam Həftəni Göstər</a:t>
            </a:r>
            <a:endParaRPr lang="en-US" sz="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0007" y="1690778"/>
            <a:ext cx="2234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schemeClr val="accent4">
                    <a:lumMod val="10000"/>
                  </a:schemeClr>
                </a:solidFill>
              </a:rPr>
              <a:t>04 – 08</a:t>
            </a:r>
            <a:r>
              <a:rPr lang="az-Latn-AZ" sz="1400" dirty="0" smtClean="0">
                <a:solidFill>
                  <a:schemeClr val="accent4">
                    <a:lumMod val="10000"/>
                  </a:schemeClr>
                </a:solidFill>
              </a:rPr>
              <a:t> iyun</a:t>
            </a:r>
            <a:r>
              <a:rPr lang="en-IE" sz="1400" dirty="0" smtClean="0">
                <a:solidFill>
                  <a:schemeClr val="accent4">
                    <a:lumMod val="10000"/>
                  </a:schemeClr>
                </a:solidFill>
              </a:rPr>
              <a:t> 2007</a:t>
            </a:r>
            <a:endParaRPr lang="en-US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28866" y="1690774"/>
            <a:ext cx="2234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050" dirty="0" smtClean="0">
                <a:solidFill>
                  <a:schemeClr val="tx1">
                    <a:lumMod val="75000"/>
                  </a:schemeClr>
                </a:solidFill>
              </a:rPr>
              <a:t>Təqvim Axtar</a:t>
            </a:r>
            <a:endParaRPr lang="en-US" sz="105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0176" y="2009026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b="1" dirty="0" smtClean="0">
                <a:solidFill>
                  <a:srgbClr val="757575"/>
                </a:solidFill>
              </a:rPr>
              <a:t>Bazar Ertəsi</a:t>
            </a:r>
            <a:endParaRPr lang="en-US" sz="800" b="1" dirty="0">
              <a:solidFill>
                <a:srgbClr val="75757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6475" y="2001331"/>
            <a:ext cx="1247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b="1" dirty="0" smtClean="0">
                <a:solidFill>
                  <a:srgbClr val="757575"/>
                </a:solidFill>
              </a:rPr>
              <a:t>      Çərşənbə Axşamı</a:t>
            </a:r>
            <a:endParaRPr lang="en-US" sz="800" b="1" dirty="0">
              <a:solidFill>
                <a:srgbClr val="75757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1728" y="2001331"/>
            <a:ext cx="966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b="1" dirty="0" smtClean="0">
                <a:solidFill>
                  <a:srgbClr val="757575"/>
                </a:solidFill>
              </a:rPr>
              <a:t>Çərşənbə</a:t>
            </a:r>
            <a:endParaRPr lang="en-US" sz="800" b="1" dirty="0">
              <a:solidFill>
                <a:srgbClr val="75757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8657" y="2001331"/>
            <a:ext cx="966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b="1" dirty="0" smtClean="0">
                <a:solidFill>
                  <a:srgbClr val="757575"/>
                </a:solidFill>
              </a:rPr>
              <a:t>Cümə Axşamı</a:t>
            </a:r>
            <a:endParaRPr lang="en-US" sz="800" b="1" dirty="0">
              <a:solidFill>
                <a:srgbClr val="75757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42213" y="3062380"/>
            <a:ext cx="1768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rgbClr val="757575"/>
                </a:solidFill>
              </a:rPr>
              <a:t>Tapşırıqları Göstər</a:t>
            </a:r>
            <a:r>
              <a:rPr lang="en-IE" sz="800" b="1" dirty="0" smtClean="0">
                <a:solidFill>
                  <a:srgbClr val="757575"/>
                </a:solidFill>
              </a:rPr>
              <a:t>: </a:t>
            </a:r>
            <a:r>
              <a:rPr lang="az-Latn-AZ" sz="800" b="1" dirty="0" smtClean="0">
                <a:solidFill>
                  <a:srgbClr val="757575"/>
                </a:solidFill>
              </a:rPr>
              <a:t>Müddət</a:t>
            </a:r>
            <a:endParaRPr lang="en-US" sz="800" b="1" dirty="0">
              <a:solidFill>
                <a:srgbClr val="75757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0800000">
            <a:off x="863817" y="3120238"/>
            <a:ext cx="338554" cy="77361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az-Latn-AZ" sz="1000" dirty="0" smtClean="0">
                <a:solidFill>
                  <a:srgbClr val="7EA3EE"/>
                </a:solidFill>
              </a:rPr>
              <a:t>  </a:t>
            </a:r>
            <a:r>
              <a:rPr lang="en-IE" sz="1000" dirty="0" smtClean="0">
                <a:solidFill>
                  <a:srgbClr val="7EA3EE"/>
                </a:solidFill>
              </a:rPr>
              <a:t>Ta</a:t>
            </a:r>
            <a:r>
              <a:rPr lang="az-Latn-AZ" sz="1000" dirty="0" err="1" smtClean="0">
                <a:solidFill>
                  <a:srgbClr val="7EA3EE"/>
                </a:solidFill>
              </a:rPr>
              <a:t>pşırıqlar</a:t>
            </a:r>
            <a:endParaRPr lang="en-US" sz="1000" dirty="0">
              <a:solidFill>
                <a:srgbClr val="7EA3E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4012" y="2587000"/>
            <a:ext cx="543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" b="1" dirty="0" smtClean="0">
                <a:solidFill>
                  <a:srgbClr val="7EA3EE"/>
                </a:solidFill>
              </a:rPr>
              <a:t>9 </a:t>
            </a:r>
            <a:r>
              <a:rPr lang="en-IE" sz="1100" b="1" baseline="30000" dirty="0" smtClean="0">
                <a:solidFill>
                  <a:srgbClr val="7EA3EE"/>
                </a:solidFill>
              </a:rPr>
              <a:t>00</a:t>
            </a:r>
            <a:endParaRPr lang="en-US" sz="1100" b="1" baseline="30000" dirty="0">
              <a:solidFill>
                <a:srgbClr val="7EA3EE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90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0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0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 autoUpdateAnimBg="0"/>
      <p:bldP spid="190473" grpId="0" build="p" autoUpdateAnimBg="0"/>
      <p:bldP spid="190474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Kursun məzmunu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28675"/>
            <a:ext cx="8431213" cy="3443288"/>
          </a:xfrm>
          <a:noFill/>
        </p:spPr>
        <p:txBody>
          <a:bodyPr/>
          <a:lstStyle/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az-Latn-AZ" sz="2800" dirty="0" smtClean="0"/>
              <a:t>Ümumi məlumat</a:t>
            </a:r>
            <a:r>
              <a:rPr lang="en-US" sz="2800" dirty="0" smtClean="0"/>
              <a:t>: Outlook</a:t>
            </a:r>
            <a:r>
              <a:rPr lang="az-Latn-AZ" sz="2800" dirty="0" smtClean="0"/>
              <a:t>-un yeni versiyası</a:t>
            </a:r>
            <a:endParaRPr lang="en-US" sz="2800" dirty="0"/>
          </a:p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az-Latn-AZ" sz="2800" dirty="0" smtClean="0"/>
              <a:t>Dərs</a:t>
            </a:r>
            <a:r>
              <a:rPr lang="en-US" sz="2800" dirty="0" smtClean="0"/>
              <a:t> </a:t>
            </a:r>
            <a:r>
              <a:rPr lang="en-US" sz="2800" dirty="0"/>
              <a:t>1: </a:t>
            </a:r>
            <a:r>
              <a:rPr lang="az-Latn-AZ" sz="2800" dirty="0" smtClean="0"/>
              <a:t>Lentə dair biliyin əldə olunması</a:t>
            </a:r>
            <a:endParaRPr lang="en-US" sz="2800" dirty="0"/>
          </a:p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az-Latn-AZ" sz="2800" dirty="0" smtClean="0"/>
              <a:t>Dərs</a:t>
            </a:r>
            <a:r>
              <a:rPr lang="en-US" sz="2800" dirty="0" smtClean="0"/>
              <a:t> </a:t>
            </a:r>
            <a:r>
              <a:rPr lang="en-US" sz="2800" dirty="0"/>
              <a:t>2: </a:t>
            </a:r>
            <a:r>
              <a:rPr lang="az-Latn-AZ" sz="2800" dirty="0" smtClean="0"/>
              <a:t>Gündəlik əmrlərin tapılması</a:t>
            </a:r>
            <a:endParaRPr lang="en-US" sz="2800" dirty="0"/>
          </a:p>
          <a:p>
            <a:pPr marL="276225" indent="-276225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az-Latn-AZ" sz="2800" dirty="0" smtClean="0"/>
              <a:t>Dərs</a:t>
            </a:r>
            <a:r>
              <a:rPr lang="en-US" sz="2800" dirty="0" smtClean="0"/>
              <a:t> </a:t>
            </a:r>
            <a:r>
              <a:rPr lang="en-US" sz="2800" dirty="0"/>
              <a:t>3: </a:t>
            </a:r>
            <a:r>
              <a:rPr lang="az-Latn-AZ" sz="2800" dirty="0" smtClean="0"/>
              <a:t>Qoşma və şəkillərin göndərilməsi və alınması</a:t>
            </a:r>
            <a:endParaRPr lang="en-US" sz="2800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8600" y="4610100"/>
            <a:ext cx="82296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/>
          <a:lstStyle/>
          <a:p>
            <a:pPr>
              <a:spcBef>
                <a:spcPct val="20000"/>
              </a:spcBef>
            </a:pPr>
            <a:r>
              <a:rPr lang="az-Latn-AZ" sz="2400" dirty="0" smtClean="0"/>
              <a:t>Hər bir dərsə təklif olunan tapşırıqların siyahısı və test sualları daxildir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Təqvimdə yeni axtarış</a:t>
            </a:r>
            <a:endParaRPr lang="en-US" dirty="0"/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Outlook 2007-dəki təqvimin dizaynı bütün detalları görməyi </a:t>
            </a:r>
            <a:r>
              <a:rPr lang="az-Latn-AZ" sz="2000" dirty="0" err="1" smtClean="0"/>
              <a:t>asanlaşdırır</a:t>
            </a:r>
            <a:r>
              <a:rPr lang="en-US" sz="2000" dirty="0" smtClean="0"/>
              <a:t>. 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Həmçinin yerdəyişmə asandır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graphicFrame>
        <p:nvGraphicFramePr>
          <p:cNvPr id="194566" name="Object 6"/>
          <p:cNvGraphicFramePr>
            <a:graphicFrameLocks noChangeAspect="1"/>
          </p:cNvGraphicFramePr>
          <p:nvPr/>
        </p:nvGraphicFramePr>
        <p:xfrm>
          <a:off x="339725" y="4532313"/>
          <a:ext cx="269875" cy="303212"/>
        </p:xfrm>
        <a:graphic>
          <a:graphicData uri="http://schemas.openxmlformats.org/presentationml/2006/ole">
            <p:oleObj spid="_x0000_s194566" name="Visio" r:id="rId4" imgW="270231" imgH="303063" progId="">
              <p:embed/>
            </p:oleObj>
          </a:graphicData>
        </a:graphic>
      </p:graphicFrame>
      <p:sp>
        <p:nvSpPr>
          <p:cNvPr id="19456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676275" y="4502150"/>
            <a:ext cx="5940425" cy="11033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b="1" dirty="0" smtClean="0">
                <a:solidFill>
                  <a:srgbClr val="FFCC00"/>
                </a:solidFill>
              </a:rPr>
              <a:t>Ta</a:t>
            </a:r>
            <a:r>
              <a:rPr lang="az-Latn-AZ" b="1" dirty="0" err="1" smtClean="0">
                <a:solidFill>
                  <a:srgbClr val="FFCC00"/>
                </a:solidFill>
              </a:rPr>
              <a:t>pşırıqlar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sahəsində cari və gələcək tapşırıqlar göstərilir və həmçinin onların icrası izlənir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b="1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277813" y="3994150"/>
            <a:ext cx="5926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Şəkildə bəzi nümunələr göstərilir</a:t>
            </a:r>
            <a:r>
              <a:rPr lang="en-US" dirty="0" smtClean="0">
                <a:solidFill>
                  <a:srgbClr val="FFCC00"/>
                </a:solidFill>
              </a:rPr>
              <a:t>: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194570" name="Picture 10" descr="Calendar in Week view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350838" y="949325"/>
            <a:ext cx="5651500" cy="2849563"/>
          </a:xfrm>
          <a:noFill/>
          <a:ln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0159" y="949325"/>
            <a:ext cx="5632858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845389" y="1371601"/>
            <a:ext cx="690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050" b="1" dirty="0" smtClean="0">
                <a:solidFill>
                  <a:schemeClr val="accent4">
                    <a:lumMod val="10000"/>
                  </a:schemeClr>
                </a:solidFill>
              </a:rPr>
              <a:t>Gün</a:t>
            </a:r>
            <a:endParaRPr lang="en-US" sz="105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6270" y="1371601"/>
            <a:ext cx="690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050" b="1" dirty="0" smtClean="0">
                <a:solidFill>
                  <a:schemeClr val="accent4">
                    <a:lumMod val="10000"/>
                  </a:schemeClr>
                </a:solidFill>
              </a:rPr>
              <a:t>Həftə</a:t>
            </a:r>
            <a:endParaRPr lang="en-US" sz="105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0670" y="1371601"/>
            <a:ext cx="690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050" b="1" dirty="0" smtClean="0">
                <a:solidFill>
                  <a:schemeClr val="accent4">
                    <a:lumMod val="10000"/>
                  </a:schemeClr>
                </a:solidFill>
              </a:rPr>
              <a:t>Ay</a:t>
            </a:r>
            <a:endParaRPr lang="en-US" sz="105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0350" y="1394684"/>
            <a:ext cx="1345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4">
                    <a:lumMod val="10000"/>
                  </a:schemeClr>
                </a:solidFill>
              </a:rPr>
              <a:t>İş Həftəsini Göstər</a:t>
            </a:r>
            <a:endParaRPr lang="en-US" sz="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0410" y="1394684"/>
            <a:ext cx="1345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4">
                    <a:lumMod val="10000"/>
                  </a:schemeClr>
                </a:solidFill>
              </a:rPr>
              <a:t>Tam Həftəni Göstər</a:t>
            </a:r>
            <a:endParaRPr lang="en-US" sz="8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sz="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0007" y="1690778"/>
            <a:ext cx="2234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schemeClr val="accent4">
                    <a:lumMod val="10000"/>
                  </a:schemeClr>
                </a:solidFill>
              </a:rPr>
              <a:t>04 – 08</a:t>
            </a:r>
            <a:r>
              <a:rPr lang="az-Latn-AZ" sz="1400" dirty="0" smtClean="0">
                <a:solidFill>
                  <a:schemeClr val="accent4">
                    <a:lumMod val="10000"/>
                  </a:schemeClr>
                </a:solidFill>
              </a:rPr>
              <a:t> iyun</a:t>
            </a:r>
            <a:r>
              <a:rPr lang="en-IE" sz="1400" dirty="0" smtClean="0">
                <a:solidFill>
                  <a:schemeClr val="accent4">
                    <a:lumMod val="10000"/>
                  </a:schemeClr>
                </a:solidFill>
              </a:rPr>
              <a:t> 2007</a:t>
            </a:r>
            <a:endParaRPr lang="en-US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28866" y="1690774"/>
            <a:ext cx="2234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050" dirty="0" smtClean="0">
                <a:solidFill>
                  <a:schemeClr val="tx1">
                    <a:lumMod val="75000"/>
                  </a:schemeClr>
                </a:solidFill>
              </a:rPr>
              <a:t>Təqvim Axtar</a:t>
            </a:r>
            <a:endParaRPr lang="en-US" sz="105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92370" y="2009026"/>
            <a:ext cx="784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b="1" dirty="0" smtClean="0">
                <a:solidFill>
                  <a:srgbClr val="757575"/>
                </a:solidFill>
              </a:rPr>
              <a:t>Bazar Ertəsi</a:t>
            </a:r>
            <a:endParaRPr lang="en-US" sz="800" b="1" dirty="0" smtClean="0">
              <a:solidFill>
                <a:srgbClr val="757575"/>
              </a:solidFill>
            </a:endParaRPr>
          </a:p>
          <a:p>
            <a:pPr algn="ctr"/>
            <a:endParaRPr lang="en-US" sz="1000" b="1" dirty="0">
              <a:solidFill>
                <a:srgbClr val="75757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66975" y="2001331"/>
            <a:ext cx="1047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b="1" dirty="0" smtClean="0">
                <a:solidFill>
                  <a:srgbClr val="757575"/>
                </a:solidFill>
              </a:rPr>
              <a:t>Çərşənbə Axşamı</a:t>
            </a:r>
            <a:endParaRPr lang="en-US" sz="800" b="1" dirty="0">
              <a:solidFill>
                <a:srgbClr val="75757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1728" y="2001331"/>
            <a:ext cx="966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b="1" dirty="0" smtClean="0">
                <a:solidFill>
                  <a:srgbClr val="757575"/>
                </a:solidFill>
              </a:rPr>
              <a:t>Çərşənbə</a:t>
            </a:r>
            <a:endParaRPr lang="en-US" sz="800" b="1" dirty="0">
              <a:solidFill>
                <a:srgbClr val="75757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8657" y="2001331"/>
            <a:ext cx="966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b="1" dirty="0" smtClean="0">
                <a:solidFill>
                  <a:srgbClr val="757575"/>
                </a:solidFill>
              </a:rPr>
              <a:t>Cümə Axşamı</a:t>
            </a:r>
            <a:endParaRPr lang="en-US" sz="800" b="1" dirty="0">
              <a:solidFill>
                <a:srgbClr val="75757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42213" y="3062380"/>
            <a:ext cx="1768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rgbClr val="757575"/>
                </a:solidFill>
              </a:rPr>
              <a:t>Tapşırıqları Göstər</a:t>
            </a:r>
            <a:r>
              <a:rPr lang="en-IE" sz="800" b="1" dirty="0" smtClean="0">
                <a:solidFill>
                  <a:srgbClr val="757575"/>
                </a:solidFill>
              </a:rPr>
              <a:t>: </a:t>
            </a:r>
            <a:r>
              <a:rPr lang="az-Latn-AZ" sz="800" b="1" dirty="0" smtClean="0">
                <a:solidFill>
                  <a:srgbClr val="757575"/>
                </a:solidFill>
              </a:rPr>
              <a:t>Müddət</a:t>
            </a:r>
            <a:endParaRPr lang="en-US" sz="800" b="1" dirty="0">
              <a:solidFill>
                <a:srgbClr val="75757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0800000">
            <a:off x="848428" y="2995493"/>
            <a:ext cx="369332" cy="10231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az-Latn-AZ" sz="1200" dirty="0" smtClean="0">
                <a:solidFill>
                  <a:srgbClr val="7EA3EE"/>
                </a:solidFill>
              </a:rPr>
              <a:t>     </a:t>
            </a:r>
            <a:r>
              <a:rPr lang="en-IE" sz="1200" dirty="0" smtClean="0">
                <a:solidFill>
                  <a:srgbClr val="7EA3EE"/>
                </a:solidFill>
              </a:rPr>
              <a:t>Ta</a:t>
            </a:r>
            <a:r>
              <a:rPr lang="az-Latn-AZ" sz="1200" dirty="0" err="1" smtClean="0">
                <a:solidFill>
                  <a:srgbClr val="7EA3EE"/>
                </a:solidFill>
              </a:rPr>
              <a:t>pşırıqlar</a:t>
            </a:r>
            <a:endParaRPr lang="en-US" sz="1200" dirty="0">
              <a:solidFill>
                <a:srgbClr val="7EA3E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4012" y="2587000"/>
            <a:ext cx="543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" b="1" dirty="0" smtClean="0">
                <a:solidFill>
                  <a:srgbClr val="7EA3EE"/>
                </a:solidFill>
              </a:rPr>
              <a:t>9 </a:t>
            </a:r>
            <a:r>
              <a:rPr lang="en-IE" sz="1100" b="1" baseline="30000" dirty="0" smtClean="0">
                <a:solidFill>
                  <a:srgbClr val="7EA3EE"/>
                </a:solidFill>
              </a:rPr>
              <a:t>00</a:t>
            </a:r>
            <a:endParaRPr lang="en-US" sz="1100" b="1" baseline="30000" dirty="0">
              <a:solidFill>
                <a:srgbClr val="7EA3EE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Əlaqə şəxsləri üçün yeni axtarış</a:t>
            </a:r>
            <a:endParaRPr lang="en-US" dirty="0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Outlook 2007</a:t>
            </a:r>
            <a:r>
              <a:rPr lang="az-Latn-AZ" sz="2000" dirty="0" smtClean="0"/>
              <a:t>-də</a:t>
            </a:r>
            <a:r>
              <a:rPr lang="en-US" sz="2000" dirty="0" smtClean="0"/>
              <a:t> </a:t>
            </a:r>
            <a:r>
              <a:rPr lang="en-US" sz="2000" b="1" dirty="0" err="1" smtClean="0"/>
              <a:t>Ele</a:t>
            </a:r>
            <a:r>
              <a:rPr lang="az-Latn-AZ" sz="2000" b="1" dirty="0" err="1" smtClean="0"/>
              <a:t>ktron</a:t>
            </a:r>
            <a:r>
              <a:rPr lang="az-Latn-AZ" sz="2000" b="1" dirty="0" smtClean="0"/>
              <a:t> Vizit Kartları</a:t>
            </a:r>
            <a:r>
              <a:rPr lang="en-US" sz="2000" dirty="0" smtClean="0"/>
              <a:t> </a:t>
            </a:r>
            <a:r>
              <a:rPr lang="az-Latn-AZ" sz="2000" dirty="0" smtClean="0"/>
              <a:t>əlaqə şəxslərinin görünüşünü və </a:t>
            </a:r>
            <a:r>
              <a:rPr lang="az-Latn-AZ" sz="2000" dirty="0" err="1" smtClean="0"/>
              <a:t>paylaşılmasını</a:t>
            </a:r>
            <a:r>
              <a:rPr lang="az-Latn-AZ" sz="2000" dirty="0" smtClean="0"/>
              <a:t> </a:t>
            </a:r>
            <a:r>
              <a:rPr lang="az-Latn-AZ" sz="2000" dirty="0" err="1" smtClean="0"/>
              <a:t>asanlaşdırır</a:t>
            </a:r>
            <a:r>
              <a:rPr lang="az-Latn-AZ" sz="2000" dirty="0" smtClean="0"/>
              <a:t>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smtClean="0">
                <a:solidFill>
                  <a:srgbClr val="FFCC00"/>
                </a:solidFill>
              </a:rPr>
              <a:t>Outlook</a:t>
            </a:r>
            <a:r>
              <a:rPr lang="az-Latn-AZ" dirty="0" smtClean="0">
                <a:solidFill>
                  <a:srgbClr val="FFCC00"/>
                </a:solidFill>
              </a:rPr>
              <a:t>-un bu sahəsinə keçmək üçün </a:t>
            </a:r>
            <a:r>
              <a:rPr lang="az-Latn-AZ" b="1" dirty="0" smtClean="0">
                <a:solidFill>
                  <a:srgbClr val="FFCC00"/>
                </a:solidFill>
              </a:rPr>
              <a:t>Əlaqə Şəxsləri</a:t>
            </a:r>
            <a:r>
              <a:rPr lang="az-Latn-AZ" dirty="0" smtClean="0">
                <a:solidFill>
                  <a:srgbClr val="FFCC00"/>
                </a:solidFill>
              </a:rPr>
              <a:t>-</a:t>
            </a:r>
            <a:r>
              <a:rPr lang="az-Latn-AZ" dirty="0" err="1" smtClean="0">
                <a:solidFill>
                  <a:srgbClr val="FFCC00"/>
                </a:solidFill>
              </a:rPr>
              <a:t>ni</a:t>
            </a:r>
            <a:r>
              <a:rPr lang="az-Latn-AZ" dirty="0" smtClean="0">
                <a:solidFill>
                  <a:srgbClr val="FFCC00"/>
                </a:solidFill>
              </a:rPr>
              <a:t> </a:t>
            </a:r>
            <a:r>
              <a:rPr lang="az-Latn-AZ" dirty="0" err="1" smtClean="0">
                <a:solidFill>
                  <a:srgbClr val="FFCC00"/>
                </a:solidFill>
              </a:rPr>
              <a:t>klikləyin</a:t>
            </a:r>
            <a:r>
              <a:rPr lang="az-Latn-AZ" dirty="0" smtClean="0">
                <a:solidFill>
                  <a:srgbClr val="FFCC00"/>
                </a:solidFill>
              </a:rPr>
              <a:t>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Elektron Vizit Kartlarını e-poçt vasitəsi ilə göndərə bilərsiniz.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Öz Elektron Vizit Kartınızı e-poçt imzanızın bir hissəsi kimi daxil etmək istəyində ola bilərsiniz.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253953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9694" y="946150"/>
            <a:ext cx="42767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93634" y="992040"/>
            <a:ext cx="10437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b="1" dirty="0" smtClean="0">
                <a:solidFill>
                  <a:srgbClr val="3737A7"/>
                </a:solidFill>
              </a:rPr>
              <a:t>Əlaqə Şəxsləri</a:t>
            </a:r>
            <a:endParaRPr lang="en-US" sz="900" b="1" dirty="0">
              <a:solidFill>
                <a:srgbClr val="3737A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612471" y="2352108"/>
            <a:ext cx="2139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Hərəkət Paneli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4475" y="1518249"/>
            <a:ext cx="11415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1" dirty="0" err="1" smtClean="0">
                <a:solidFill>
                  <a:schemeClr val="accent3">
                    <a:lumMod val="10000"/>
                  </a:schemeClr>
                </a:solidFill>
              </a:rPr>
              <a:t>Kərim</a:t>
            </a:r>
            <a:r>
              <a:rPr lang="en-IE" sz="900" b="1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IE" sz="900" b="1" dirty="0" err="1" smtClean="0">
                <a:solidFill>
                  <a:schemeClr val="accent3">
                    <a:lumMod val="10000"/>
                  </a:schemeClr>
                </a:solidFill>
              </a:rPr>
              <a:t>Cavadov</a:t>
            </a:r>
            <a:endParaRPr lang="en-US" sz="9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596" y="2639684"/>
            <a:ext cx="11620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1" dirty="0" err="1" smtClean="0">
                <a:solidFill>
                  <a:schemeClr val="accent3">
                    <a:lumMod val="10000"/>
                  </a:schemeClr>
                </a:solidFill>
              </a:rPr>
              <a:t>Lalə</a:t>
            </a:r>
            <a:r>
              <a:rPr lang="en-IE" sz="900" b="1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IE" sz="900" b="1" dirty="0" err="1" smtClean="0">
                <a:solidFill>
                  <a:schemeClr val="accent3">
                    <a:lumMod val="10000"/>
                  </a:schemeClr>
                </a:solidFill>
              </a:rPr>
              <a:t>Baxşəliyeva</a:t>
            </a:r>
            <a:r>
              <a:rPr lang="en-IE" sz="900" b="1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endParaRPr lang="en-US" sz="9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7321" y="2674188"/>
            <a:ext cx="10437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1" dirty="0" err="1" smtClean="0">
                <a:solidFill>
                  <a:schemeClr val="accent3">
                    <a:lumMod val="10000"/>
                  </a:schemeClr>
                </a:solidFill>
              </a:rPr>
              <a:t>Tofik</a:t>
            </a:r>
            <a:r>
              <a:rPr lang="en-IE" sz="900" b="1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IE" sz="900" b="1" dirty="0" err="1" smtClean="0">
                <a:solidFill>
                  <a:schemeClr val="accent3">
                    <a:lumMod val="10000"/>
                  </a:schemeClr>
                </a:solidFill>
              </a:rPr>
              <a:t>Rüstəmov</a:t>
            </a:r>
            <a:endParaRPr lang="en-US" sz="9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7485" y="1508793"/>
            <a:ext cx="18115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1" dirty="0" err="1" smtClean="0">
                <a:solidFill>
                  <a:schemeClr val="accent3">
                    <a:lumMod val="10000"/>
                  </a:schemeClr>
                </a:solidFill>
              </a:rPr>
              <a:t>Azər</a:t>
            </a:r>
            <a:r>
              <a:rPr lang="en-IE" sz="900" b="1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IE" sz="900" b="1" dirty="0" err="1" smtClean="0">
                <a:solidFill>
                  <a:schemeClr val="accent3">
                    <a:lumMod val="10000"/>
                  </a:schemeClr>
                </a:solidFill>
              </a:rPr>
              <a:t>Babayev</a:t>
            </a:r>
            <a:endParaRPr lang="en-US" sz="9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4616" y="1259456"/>
            <a:ext cx="10437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" b="1" dirty="0" err="1" smtClean="0">
                <a:solidFill>
                  <a:srgbClr val="3737A7"/>
                </a:solidFill>
              </a:rPr>
              <a:t>Kərim</a:t>
            </a:r>
            <a:r>
              <a:rPr lang="en-IE" sz="600" b="1" dirty="0" smtClean="0">
                <a:solidFill>
                  <a:srgbClr val="3737A7"/>
                </a:solidFill>
              </a:rPr>
              <a:t> </a:t>
            </a:r>
            <a:r>
              <a:rPr lang="en-IE" sz="600" b="1" dirty="0" err="1" smtClean="0">
                <a:solidFill>
                  <a:srgbClr val="3737A7"/>
                </a:solidFill>
              </a:rPr>
              <a:t>Cavadov</a:t>
            </a:r>
            <a:endParaRPr lang="en-US" sz="600" b="1" dirty="0">
              <a:solidFill>
                <a:srgbClr val="3737A7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4616" y="2518913"/>
            <a:ext cx="10437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" b="1" dirty="0" err="1" smtClean="0">
                <a:solidFill>
                  <a:srgbClr val="3737A7"/>
                </a:solidFill>
              </a:rPr>
              <a:t>Lalə</a:t>
            </a:r>
            <a:r>
              <a:rPr lang="en-IE" sz="600" b="1" dirty="0" smtClean="0">
                <a:solidFill>
                  <a:srgbClr val="3737A7"/>
                </a:solidFill>
              </a:rPr>
              <a:t> </a:t>
            </a:r>
            <a:r>
              <a:rPr lang="en-IE" sz="600" b="1" dirty="0" err="1" smtClean="0">
                <a:solidFill>
                  <a:srgbClr val="3737A7"/>
                </a:solidFill>
              </a:rPr>
              <a:t>Baxşəliyeva</a:t>
            </a:r>
            <a:endParaRPr lang="en-US" sz="600" b="1" dirty="0">
              <a:solidFill>
                <a:srgbClr val="3737A7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5561" y="1250830"/>
            <a:ext cx="10437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" b="1" dirty="0" err="1" smtClean="0">
                <a:solidFill>
                  <a:srgbClr val="3737A7"/>
                </a:solidFill>
              </a:rPr>
              <a:t>Azər</a:t>
            </a:r>
            <a:r>
              <a:rPr lang="en-IE" sz="600" b="1" dirty="0" smtClean="0">
                <a:solidFill>
                  <a:srgbClr val="3737A7"/>
                </a:solidFill>
              </a:rPr>
              <a:t> </a:t>
            </a:r>
            <a:r>
              <a:rPr lang="en-IE" sz="600" b="1" dirty="0" err="1" smtClean="0">
                <a:solidFill>
                  <a:srgbClr val="3737A7"/>
                </a:solidFill>
              </a:rPr>
              <a:t>Babayev</a:t>
            </a:r>
            <a:endParaRPr lang="en-IE" sz="600" b="1" dirty="0" smtClean="0">
              <a:solidFill>
                <a:srgbClr val="3737A7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5561" y="2510287"/>
            <a:ext cx="10437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" b="1" dirty="0" err="1" smtClean="0">
                <a:solidFill>
                  <a:srgbClr val="3737A7"/>
                </a:solidFill>
              </a:rPr>
              <a:t>Tofik</a:t>
            </a:r>
            <a:r>
              <a:rPr lang="en-IE" sz="600" b="1" dirty="0" smtClean="0">
                <a:solidFill>
                  <a:srgbClr val="3737A7"/>
                </a:solidFill>
              </a:rPr>
              <a:t> </a:t>
            </a:r>
            <a:r>
              <a:rPr lang="en-IE" sz="600" b="1" dirty="0" err="1" smtClean="0">
                <a:solidFill>
                  <a:srgbClr val="3737A7"/>
                </a:solidFill>
              </a:rPr>
              <a:t>Rüstəmov</a:t>
            </a:r>
            <a:endParaRPr lang="en-US" sz="600" b="1" dirty="0">
              <a:solidFill>
                <a:srgbClr val="3737A7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  <p:bldP spid="4199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Əlaqə şəxsləri üçün yeni axtarış</a:t>
            </a:r>
            <a:endParaRPr lang="en-US" dirty="0"/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Qeyd edək ki, bu şəkildə Hərəkət Paneli daha çox Əlaqə Şəxsləri panelini göstərmək üçün </a:t>
            </a:r>
            <a:r>
              <a:rPr lang="az-Latn-AZ" sz="2000" dirty="0" err="1" smtClean="0"/>
              <a:t>minimallaşdırılmışdır</a:t>
            </a:r>
            <a:r>
              <a:rPr lang="az-Latn-AZ" sz="2000" dirty="0" smtClean="0"/>
              <a:t>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70340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242888" y="4019550"/>
            <a:ext cx="59340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Siz </a:t>
            </a:r>
            <a:r>
              <a:rPr lang="az-Latn-AZ" b="1" dirty="0" smtClean="0">
                <a:solidFill>
                  <a:srgbClr val="FFCC00"/>
                </a:solidFill>
              </a:rPr>
              <a:t>Hərəkət Panelini </a:t>
            </a:r>
            <a:r>
              <a:rPr lang="az-Latn-AZ" b="1" dirty="0" err="1" smtClean="0">
                <a:solidFill>
                  <a:srgbClr val="FFCC00"/>
                </a:solidFill>
              </a:rPr>
              <a:t>Minimallaşdır</a:t>
            </a:r>
            <a:r>
              <a:rPr lang="az-Latn-AZ" dirty="0" smtClean="0">
                <a:solidFill>
                  <a:srgbClr val="FFCC00"/>
                </a:solidFill>
              </a:rPr>
              <a:t> düyməsini </a:t>
            </a:r>
            <a:r>
              <a:rPr lang="az-Latn-AZ" dirty="0" err="1" smtClean="0">
                <a:solidFill>
                  <a:srgbClr val="FFCC00"/>
                </a:solidFill>
              </a:rPr>
              <a:t>klikləməklə</a:t>
            </a:r>
            <a:r>
              <a:rPr lang="az-Latn-AZ" dirty="0" smtClean="0">
                <a:solidFill>
                  <a:srgbClr val="FFCC00"/>
                </a:solidFill>
              </a:rPr>
              <a:t> Outlook-un istənilən sahəsindən Hərəkət Panelini </a:t>
            </a:r>
            <a:r>
              <a:rPr lang="az-Latn-AZ" dirty="0" err="1" smtClean="0">
                <a:solidFill>
                  <a:srgbClr val="FFCC00"/>
                </a:solidFill>
              </a:rPr>
              <a:t>minimallaşdıra</a:t>
            </a:r>
            <a:r>
              <a:rPr lang="az-Latn-AZ" dirty="0" smtClean="0">
                <a:solidFill>
                  <a:srgbClr val="FFCC00"/>
                </a:solidFill>
              </a:rPr>
              <a:t> bilərsiniz.</a:t>
            </a:r>
            <a:r>
              <a:rPr lang="en-US" dirty="0" smtClean="0">
                <a:solidFill>
                  <a:srgbClr val="FFCC00"/>
                </a:solidFill>
              </a:rPr>
              <a:t>  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1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9694" y="946150"/>
            <a:ext cx="42767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793634" y="992040"/>
            <a:ext cx="10437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b="1" dirty="0" smtClean="0">
                <a:solidFill>
                  <a:srgbClr val="3737A7"/>
                </a:solidFill>
              </a:rPr>
              <a:t>Əlaqə Şəxsləri</a:t>
            </a:r>
            <a:endParaRPr lang="en-US" sz="900" b="1" dirty="0">
              <a:solidFill>
                <a:srgbClr val="3737A7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612471" y="2352108"/>
            <a:ext cx="2139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200" dirty="0" smtClean="0">
                <a:solidFill>
                  <a:schemeClr val="accent3">
                    <a:lumMod val="10000"/>
                  </a:schemeClr>
                </a:solidFill>
              </a:rPr>
              <a:t>Hərəkət Paneli</a:t>
            </a: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14475" y="1518249"/>
            <a:ext cx="11415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1" dirty="0" err="1" smtClean="0">
                <a:solidFill>
                  <a:schemeClr val="accent3">
                    <a:lumMod val="10000"/>
                  </a:schemeClr>
                </a:solidFill>
              </a:rPr>
              <a:t>Kərim</a:t>
            </a:r>
            <a:r>
              <a:rPr lang="en-IE" sz="900" b="1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IE" sz="900" b="1" dirty="0" err="1" smtClean="0">
                <a:solidFill>
                  <a:schemeClr val="accent3">
                    <a:lumMod val="10000"/>
                  </a:schemeClr>
                </a:solidFill>
              </a:rPr>
              <a:t>Cavadov</a:t>
            </a:r>
            <a:endParaRPr lang="en-US" sz="9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71596" y="2639684"/>
            <a:ext cx="11620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1" dirty="0" err="1" smtClean="0">
                <a:solidFill>
                  <a:schemeClr val="accent3">
                    <a:lumMod val="10000"/>
                  </a:schemeClr>
                </a:solidFill>
              </a:rPr>
              <a:t>Lalə</a:t>
            </a:r>
            <a:r>
              <a:rPr lang="en-IE" sz="900" b="1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IE" sz="900" b="1" dirty="0" err="1" smtClean="0">
                <a:solidFill>
                  <a:schemeClr val="accent3">
                    <a:lumMod val="10000"/>
                  </a:schemeClr>
                </a:solidFill>
              </a:rPr>
              <a:t>Baxşəliyeva</a:t>
            </a:r>
            <a:r>
              <a:rPr lang="en-IE" sz="900" b="1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endParaRPr lang="en-US" sz="9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17321" y="2674188"/>
            <a:ext cx="10437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1" dirty="0" err="1" smtClean="0">
                <a:solidFill>
                  <a:schemeClr val="accent3">
                    <a:lumMod val="10000"/>
                  </a:schemeClr>
                </a:solidFill>
              </a:rPr>
              <a:t>Tofik</a:t>
            </a:r>
            <a:r>
              <a:rPr lang="en-IE" sz="900" b="1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IE" sz="900" b="1" dirty="0" err="1" smtClean="0">
                <a:solidFill>
                  <a:schemeClr val="accent3">
                    <a:lumMod val="10000"/>
                  </a:schemeClr>
                </a:solidFill>
              </a:rPr>
              <a:t>Rüstəmov</a:t>
            </a:r>
            <a:endParaRPr lang="en-US" sz="9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67485" y="1508793"/>
            <a:ext cx="18115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1" dirty="0" err="1" smtClean="0">
                <a:solidFill>
                  <a:schemeClr val="accent3">
                    <a:lumMod val="10000"/>
                  </a:schemeClr>
                </a:solidFill>
              </a:rPr>
              <a:t>Azər</a:t>
            </a:r>
            <a:r>
              <a:rPr lang="en-IE" sz="900" b="1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IE" sz="900" b="1" dirty="0" err="1" smtClean="0">
                <a:solidFill>
                  <a:schemeClr val="accent3">
                    <a:lumMod val="10000"/>
                  </a:schemeClr>
                </a:solidFill>
              </a:rPr>
              <a:t>Babayev</a:t>
            </a:r>
            <a:endParaRPr lang="en-US" sz="9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4616" y="1259456"/>
            <a:ext cx="10437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" b="1" dirty="0" err="1" smtClean="0">
                <a:solidFill>
                  <a:srgbClr val="3737A7"/>
                </a:solidFill>
              </a:rPr>
              <a:t>Kərim</a:t>
            </a:r>
            <a:r>
              <a:rPr lang="en-IE" sz="600" b="1" dirty="0" smtClean="0">
                <a:solidFill>
                  <a:srgbClr val="3737A7"/>
                </a:solidFill>
              </a:rPr>
              <a:t> </a:t>
            </a:r>
            <a:r>
              <a:rPr lang="en-IE" sz="600" b="1" dirty="0" err="1" smtClean="0">
                <a:solidFill>
                  <a:srgbClr val="3737A7"/>
                </a:solidFill>
              </a:rPr>
              <a:t>Cavadov</a:t>
            </a:r>
            <a:endParaRPr lang="en-US" sz="600" b="1" dirty="0">
              <a:solidFill>
                <a:srgbClr val="3737A7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4616" y="2518913"/>
            <a:ext cx="10437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" b="1" dirty="0" err="1" smtClean="0">
                <a:solidFill>
                  <a:srgbClr val="3737A7"/>
                </a:solidFill>
              </a:rPr>
              <a:t>Lalə</a:t>
            </a:r>
            <a:r>
              <a:rPr lang="en-IE" sz="600" b="1" dirty="0" smtClean="0">
                <a:solidFill>
                  <a:srgbClr val="3737A7"/>
                </a:solidFill>
              </a:rPr>
              <a:t> </a:t>
            </a:r>
            <a:r>
              <a:rPr lang="en-IE" sz="600" b="1" dirty="0" err="1" smtClean="0">
                <a:solidFill>
                  <a:srgbClr val="3737A7"/>
                </a:solidFill>
              </a:rPr>
              <a:t>Baxşəliyeva</a:t>
            </a:r>
            <a:endParaRPr lang="en-US" sz="600" b="1" dirty="0">
              <a:solidFill>
                <a:srgbClr val="3737A7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65561" y="1250830"/>
            <a:ext cx="10437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" b="1" dirty="0" err="1" smtClean="0">
                <a:solidFill>
                  <a:srgbClr val="3737A7"/>
                </a:solidFill>
              </a:rPr>
              <a:t>Azər</a:t>
            </a:r>
            <a:r>
              <a:rPr lang="en-IE" sz="600" b="1" dirty="0" smtClean="0">
                <a:solidFill>
                  <a:srgbClr val="3737A7"/>
                </a:solidFill>
              </a:rPr>
              <a:t> </a:t>
            </a:r>
            <a:r>
              <a:rPr lang="en-IE" sz="600" b="1" dirty="0" err="1" smtClean="0">
                <a:solidFill>
                  <a:srgbClr val="3737A7"/>
                </a:solidFill>
              </a:rPr>
              <a:t>Babayev</a:t>
            </a:r>
            <a:endParaRPr lang="en-IE" sz="600" b="1" dirty="0" smtClean="0">
              <a:solidFill>
                <a:srgbClr val="3737A7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65561" y="2510287"/>
            <a:ext cx="10437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" b="1" dirty="0" err="1" smtClean="0">
                <a:solidFill>
                  <a:srgbClr val="3737A7"/>
                </a:solidFill>
              </a:rPr>
              <a:t>Tofik</a:t>
            </a:r>
            <a:r>
              <a:rPr lang="en-IE" sz="600" b="1" dirty="0" smtClean="0">
                <a:solidFill>
                  <a:srgbClr val="3737A7"/>
                </a:solidFill>
              </a:rPr>
              <a:t> </a:t>
            </a:r>
            <a:r>
              <a:rPr lang="en-IE" sz="600" b="1" dirty="0" err="1" smtClean="0">
                <a:solidFill>
                  <a:srgbClr val="3737A7"/>
                </a:solidFill>
              </a:rPr>
              <a:t>Rüstəmov</a:t>
            </a:r>
            <a:endParaRPr lang="en-US" sz="600" b="1" dirty="0">
              <a:solidFill>
                <a:srgbClr val="3737A7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7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70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autoUpdateAnimBg="0"/>
      <p:bldP spid="27034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Praktiki tapşırıqlar</a:t>
            </a:r>
            <a:endParaRPr lang="en-US" dirty="0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814388"/>
            <a:ext cx="8905875" cy="3863975"/>
          </a:xfrm>
        </p:spPr>
        <p:txBody>
          <a:bodyPr/>
          <a:lstStyle/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Mesaj yaradın və Lentə baxın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Mesajı açın və alınmış mesaj üçün Lentə baxın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Proqram seçimlərini, e-poçt redaktoru seçimlərini və e-poçt mesajı seçimlərini təyin edin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Görüləsi İşlər Zolağını tədqiq edin və onu necə </a:t>
            </a:r>
            <a:r>
              <a:rPr lang="az-Latn-AZ" dirty="0" err="1" smtClean="0"/>
              <a:t>fərdiləşdirmək</a:t>
            </a:r>
            <a:r>
              <a:rPr lang="az-Latn-AZ" dirty="0" smtClean="0"/>
              <a:t> üçün baxın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Təqviminizi hərtərəfli nəzərdən keçirin və yeni Vizit Kartı (əlavə) görünüşündəki əlaqə şəxslərinə baxın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1,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1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2250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b="1" dirty="0" smtClean="0"/>
              <a:t>Lent yeni e-poçt mesajı və alınmış e-poçt mesajı üçün eyni qaydada görünəcəkdir</a:t>
            </a:r>
            <a:r>
              <a:rPr lang="en-US" b="1" dirty="0" smtClean="0"/>
              <a:t>. (</a:t>
            </a:r>
            <a:r>
              <a:rPr lang="az-Latn-AZ" b="1" dirty="0" smtClean="0"/>
              <a:t>Bir cavabı qeyd edin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42888" y="2344738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Doğrudur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Doğru deyil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 advAuto="0"/>
      <p:bldP spid="52228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1,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1: </a:t>
            </a:r>
            <a:r>
              <a:rPr lang="az-Latn-AZ" dirty="0" smtClean="0"/>
              <a:t>Cavab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23850" y="815975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dirty="0" smtClean="0"/>
              <a:t>Doğru deyil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00038" y="200025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Lentin məzmunu fərqli olacaq, çünki yeni və alınmış mesaj üzərində aparılan əməliyyatlar üçün tələblər fərqlidir.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  <p:bldP spid="5427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1,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2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b="1" dirty="0" smtClean="0"/>
              <a:t>Siz təqvimə </a:t>
            </a:r>
            <a:r>
              <a:rPr lang="az-Latn-AZ" b="1" dirty="0" err="1" smtClean="0"/>
              <a:t>keçmisiniz</a:t>
            </a:r>
            <a:r>
              <a:rPr lang="az-Latn-AZ" b="1" dirty="0" smtClean="0"/>
              <a:t> və tədqiqata hazırsınız. Outlook pəncərəsində daha çox otağın görünməsi üçün Outlook-da nə etmək lazımdır?</a:t>
            </a:r>
            <a:r>
              <a:rPr lang="en-US" b="1" dirty="0" smtClean="0"/>
              <a:t> (</a:t>
            </a:r>
            <a:r>
              <a:rPr lang="az-Latn-AZ" b="1" dirty="0" smtClean="0"/>
              <a:t>Bir cavabı qeyd edin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42888" y="2398713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Detalı gizlətmək üçün yuxarıdakı düymələrdən istifadə edin.</a:t>
            </a:r>
            <a:r>
              <a:rPr lang="en-US" sz="2000" dirty="0" smtClean="0"/>
              <a:t>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Hərəkət Panelini </a:t>
            </a:r>
            <a:r>
              <a:rPr lang="az-Latn-AZ" sz="2000" dirty="0" err="1" smtClean="0"/>
              <a:t>Minimallaşdırın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Ekranın ayırdetmə dəqiqliyi parametrlərini dəyişdirin.</a:t>
            </a:r>
            <a:r>
              <a:rPr lang="en-US" sz="2000" dirty="0" smtClean="0"/>
              <a:t>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 advAuto="0"/>
      <p:bldP spid="56324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1,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2: </a:t>
            </a:r>
            <a:r>
              <a:rPr lang="az-Latn-AZ" dirty="0" smtClean="0"/>
              <a:t>Cavab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36613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dirty="0" smtClean="0"/>
              <a:t>Hərəkət Panelini </a:t>
            </a:r>
            <a:r>
              <a:rPr lang="az-Latn-AZ" dirty="0" err="1" smtClean="0"/>
              <a:t>Minimallaşdırın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238125" y="2124075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Outlook</a:t>
            </a:r>
            <a:r>
              <a:rPr lang="az-Latn-AZ" sz="2000" dirty="0" smtClean="0"/>
              <a:t>-un bu versiyasında siz </a:t>
            </a:r>
            <a:r>
              <a:rPr lang="az-Latn-AZ" sz="2000" b="1" dirty="0" smtClean="0"/>
              <a:t>Hərəkət Panelini </a:t>
            </a:r>
            <a:r>
              <a:rPr lang="az-Latn-AZ" sz="2000" b="1" dirty="0" err="1" smtClean="0"/>
              <a:t>Minimallaşdır</a:t>
            </a:r>
            <a:r>
              <a:rPr lang="az-Latn-AZ" sz="2000" b="1" dirty="0" smtClean="0"/>
              <a:t> </a:t>
            </a:r>
            <a:r>
              <a:rPr lang="az-Latn-AZ" sz="2000" dirty="0" smtClean="0"/>
              <a:t>düyməsini </a:t>
            </a:r>
            <a:r>
              <a:rPr lang="az-Latn-AZ" sz="2000" dirty="0" err="1" smtClean="0"/>
              <a:t>klikləməklə</a:t>
            </a:r>
            <a:r>
              <a:rPr lang="az-Latn-AZ" sz="2000" dirty="0" smtClean="0"/>
              <a:t> Hərəkət Panelini </a:t>
            </a:r>
            <a:r>
              <a:rPr lang="az-Latn-AZ" sz="2000" dirty="0" err="1" smtClean="0"/>
              <a:t>minimallaşdıra</a:t>
            </a:r>
            <a:r>
              <a:rPr lang="az-Latn-AZ" sz="2000" dirty="0" smtClean="0"/>
              <a:t> bilərsiniz.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  <p:bldP spid="5837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az-Latn-AZ" dirty="0" smtClean="0"/>
              <a:t>Dərs</a:t>
            </a:r>
            <a:r>
              <a:rPr lang="en-US" dirty="0" smtClean="0"/>
              <a:t> </a:t>
            </a:r>
            <a:r>
              <a:rPr lang="en-US" dirty="0"/>
              <a:t>2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az-Latn-AZ" dirty="0" smtClean="0"/>
              <a:t>Gündəlik əmrlərin tapılması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  <p:bldP spid="64515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az-Latn-AZ" dirty="0" smtClean="0"/>
              <a:t>Gündəlik əmrlərin tapılması</a:t>
            </a:r>
            <a:endParaRPr lang="en-US" dirty="0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/>
              <a:t>Sizin üçün </a:t>
            </a:r>
            <a:r>
              <a:rPr lang="en-US" dirty="0" smtClean="0"/>
              <a:t>Outlook 2007</a:t>
            </a:r>
            <a:r>
              <a:rPr lang="az-Latn-AZ" dirty="0" smtClean="0"/>
              <a:t> </a:t>
            </a:r>
            <a:r>
              <a:rPr lang="az-Latn-AZ" dirty="0" err="1" smtClean="0"/>
              <a:t>quraşdırılmışdır</a:t>
            </a:r>
            <a:r>
              <a:rPr lang="az-Latn-AZ" dirty="0" smtClean="0"/>
              <a:t> və siz onu əvvəlki versiyalardan </a:t>
            </a:r>
            <a:r>
              <a:rPr lang="az-Latn-AZ" dirty="0" err="1" smtClean="0"/>
              <a:t>fərqləndirən</a:t>
            </a:r>
            <a:r>
              <a:rPr lang="az-Latn-AZ" dirty="0" smtClean="0"/>
              <a:t> bəzi üsulları öyrənmək üçün vaxt </a:t>
            </a:r>
            <a:r>
              <a:rPr lang="az-Latn-AZ" dirty="0" err="1" smtClean="0"/>
              <a:t>ayırmısınız</a:t>
            </a:r>
            <a:r>
              <a:rPr lang="az-Latn-AZ" dirty="0" smtClean="0"/>
              <a:t>.</a:t>
            </a:r>
            <a:endParaRPr lang="en-US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/>
              <a:t>İşə başlamaq vaxtıdır.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277813" y="3994150"/>
            <a:ext cx="57419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smtClean="0">
                <a:solidFill>
                  <a:srgbClr val="FFCC00"/>
                </a:solidFill>
              </a:rPr>
              <a:t>Outlook</a:t>
            </a:r>
            <a:r>
              <a:rPr lang="az-Latn-AZ" dirty="0" smtClean="0">
                <a:solidFill>
                  <a:srgbClr val="FFCC00"/>
                </a:solidFill>
              </a:rPr>
              <a:t>-da lazım olan işləri etmək asan olacaq</a:t>
            </a:r>
            <a:r>
              <a:rPr lang="en-US" dirty="0" smtClean="0">
                <a:solidFill>
                  <a:srgbClr val="FFCC00"/>
                </a:solidFill>
              </a:rPr>
              <a:t>?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Bu dərs göstərəcək ki, yuxarıdakı sualın cavabı müsbətdir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0119" name="Picture 7" descr="Person at a computer, Outlook message with Ribbon in the 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39725" y="965200"/>
            <a:ext cx="5662613" cy="2854325"/>
          </a:xfrm>
          <a:noFill/>
          <a:ln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autoUpdateAnimBg="0"/>
      <p:bldP spid="9011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 rot="10800000">
            <a:off x="304800" y="650875"/>
            <a:ext cx="1000125" cy="5418138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  <a:alpha val="83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Ümumi məlumat</a:t>
            </a:r>
            <a:r>
              <a:rPr lang="en-US" dirty="0" smtClean="0"/>
              <a:t>: Outlook</a:t>
            </a:r>
            <a:r>
              <a:rPr lang="az-Latn-AZ" dirty="0" smtClean="0"/>
              <a:t>-un yeni versiyası</a:t>
            </a:r>
            <a:endParaRPr lang="en-US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852613" y="881063"/>
            <a:ext cx="5462587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400" dirty="0" smtClean="0"/>
              <a:t>Diqqət</a:t>
            </a:r>
            <a:r>
              <a:rPr lang="en-US" sz="2400" dirty="0" smtClean="0"/>
              <a:t>! Outlook</a:t>
            </a:r>
            <a:r>
              <a:rPr lang="az-Latn-AZ" sz="2400" dirty="0" smtClean="0"/>
              <a:t>-un yeni versiyasıdır.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400" dirty="0" smtClean="0"/>
              <a:t>Yeni dizayn və yeni imkanlar sizə hər gün etdiyiniz tapşırıqları effektiv və asanlıqla yerinə yetirməkdə kömək edəcəkdir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14341" name="Picture 5" descr="Flying envelope, image of new message with tab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1204913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603" y="895350"/>
            <a:ext cx="565685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az-Latn-AZ" dirty="0" smtClean="0"/>
              <a:t>Yeni mesajın yaradılması</a:t>
            </a:r>
            <a:endParaRPr lang="en-US" dirty="0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Yeni Outlook-dan istifadə etməklə ilk e-poçt mesajının yazılması və göndərilməsi vaxtı çatdı.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Nəyi bilmək lazımdır</a:t>
            </a:r>
            <a:r>
              <a:rPr lang="en-US" sz="2000" dirty="0" smtClean="0"/>
              <a:t>? </a:t>
            </a:r>
            <a:endParaRPr lang="en-US" sz="2000" dirty="0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277813" y="3994150"/>
            <a:ext cx="5926137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Yeni mesajda əvvəlcə Lentə diqqət yetirin. </a:t>
            </a:r>
            <a:r>
              <a:rPr lang="az-Latn-AZ" b="1" dirty="0" smtClean="0">
                <a:solidFill>
                  <a:srgbClr val="FFCC00"/>
                </a:solidFill>
              </a:rPr>
              <a:t>Mesaj </a:t>
            </a:r>
            <a:r>
              <a:rPr lang="az-Latn-AZ" dirty="0" smtClean="0">
                <a:solidFill>
                  <a:srgbClr val="FFCC00"/>
                </a:solidFill>
              </a:rPr>
              <a:t>tab-vərəqəsi çox ehtimalla hər dəfə mesajı yaratdıqda və göndərdikdə istifadə </a:t>
            </a:r>
            <a:r>
              <a:rPr lang="az-Latn-AZ" dirty="0" err="1" smtClean="0">
                <a:solidFill>
                  <a:srgbClr val="FFCC00"/>
                </a:solidFill>
              </a:rPr>
              <a:t>edəcəyiniz</a:t>
            </a:r>
            <a:r>
              <a:rPr lang="az-Latn-AZ" dirty="0" smtClean="0">
                <a:solidFill>
                  <a:srgbClr val="FFCC00"/>
                </a:solidFill>
              </a:rPr>
              <a:t> əmrlərlə yuxarı hissədə yerləşir.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10945" y="1487378"/>
            <a:ext cx="6846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Başlanğıc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4511" y="1487378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4994" y="1487378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Seçimlər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3580" y="1487378"/>
            <a:ext cx="857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Mətn 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Format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ı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0560" y="2330526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Əsas Mətn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2039" y="207044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0103" y="2152922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Format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Fırçası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04201" y="1946188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Köçür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0104" y="1723551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Kəs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2650" y="2962275"/>
            <a:ext cx="5547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Göndər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8003" y="2618901"/>
            <a:ext cx="432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Kimə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60052" y="2865392"/>
            <a:ext cx="558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Surəti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9561" y="3097556"/>
            <a:ext cx="698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Mövzu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7298" y="2321002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Mübadilə Buferi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899" y="1008792"/>
            <a:ext cx="8273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rgbClr val="757575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Daxil olanlar</a:t>
            </a:r>
            <a:endParaRPr lang="en-US" sz="800" b="1" dirty="0">
              <a:solidFill>
                <a:srgbClr val="757575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6675" y="1490974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Yeni</a:t>
            </a:r>
            <a:endParaRPr lang="en-US" sz="800" b="1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9745" y="1739343"/>
            <a:ext cx="628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0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Poçt</a:t>
            </a:r>
            <a:endParaRPr lang="en-US" sz="10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  <p:bldP spid="9216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az-Latn-AZ" dirty="0" smtClean="0"/>
              <a:t>Yeni mesajın yaradılması</a:t>
            </a:r>
            <a:endParaRPr lang="en-US" dirty="0"/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b="1" dirty="0" smtClean="0"/>
              <a:t>Digər tab-vərəqələrdən istifadə</a:t>
            </a:r>
            <a:endParaRPr lang="en-US" sz="2000" dirty="0"/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277813" y="3994150"/>
            <a:ext cx="59261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Məsələn</a:t>
            </a:r>
            <a:r>
              <a:rPr lang="en-US" dirty="0" smtClean="0">
                <a:solidFill>
                  <a:srgbClr val="FFCC00"/>
                </a:solidFill>
              </a:rPr>
              <a:t>, </a:t>
            </a:r>
            <a:r>
              <a:rPr lang="az-Latn-AZ" dirty="0" smtClean="0">
                <a:solidFill>
                  <a:srgbClr val="FFCC00"/>
                </a:solidFill>
              </a:rPr>
              <a:t>şəkli mesaj mətninə uyğun olaraq (ayrıca qoşma kimi yox) </a:t>
            </a:r>
            <a:r>
              <a:rPr lang="az-Latn-AZ" i="1" dirty="0" smtClean="0">
                <a:solidFill>
                  <a:srgbClr val="FFCC00"/>
                </a:solidFill>
              </a:rPr>
              <a:t>əlavə etmək</a:t>
            </a:r>
            <a:r>
              <a:rPr lang="az-Latn-AZ" dirty="0" smtClean="0">
                <a:solidFill>
                  <a:srgbClr val="FFCC00"/>
                </a:solidFill>
              </a:rPr>
              <a:t> üçün siz </a:t>
            </a:r>
            <a:r>
              <a:rPr lang="az-Latn-AZ" b="1" dirty="0" smtClean="0">
                <a:solidFill>
                  <a:srgbClr val="FFCC00"/>
                </a:solidFill>
              </a:rPr>
              <a:t>Əlavə et</a:t>
            </a:r>
            <a:r>
              <a:rPr lang="az-Latn-AZ" dirty="0" smtClean="0">
                <a:solidFill>
                  <a:srgbClr val="FFCC00"/>
                </a:solidFill>
              </a:rPr>
              <a:t> tab-vərəqəsinə </a:t>
            </a:r>
            <a:r>
              <a:rPr lang="az-Latn-AZ" dirty="0" err="1" smtClean="0">
                <a:solidFill>
                  <a:srgbClr val="FFCC00"/>
                </a:solidFill>
              </a:rPr>
              <a:t>keçməlisiniz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12997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2999" name="Rectangle 7"/>
          <p:cNvSpPr>
            <a:spLocks noChangeArrowheads="1"/>
          </p:cNvSpPr>
          <p:nvPr/>
        </p:nvSpPr>
        <p:spPr bwMode="auto">
          <a:xfrm>
            <a:off x="6115050" y="1614488"/>
            <a:ext cx="27447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Əgər əmr və ya düymə axtarışınız uğursuz olubsa, onda axtarışı başqa tab-vərəqədə aparmaq lazımdır.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886773" y="2359102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Clipboard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603" y="895350"/>
            <a:ext cx="565685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2410945" y="1487378"/>
            <a:ext cx="6846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Başlanğıc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34511" y="1487378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14994" y="1487378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Seçimlər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63580" y="1487378"/>
            <a:ext cx="857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Mətn 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Format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ı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70560" y="2330526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Əsas Mətn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72039" y="207044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20103" y="2152922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Format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Fırçası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04201" y="1946188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Köçür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20104" y="1723551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Kəs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62175" y="2962275"/>
            <a:ext cx="5833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Göndər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60383" y="2618901"/>
            <a:ext cx="4419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Kimə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60051" y="2865392"/>
            <a:ext cx="5966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Surəti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59561" y="3097556"/>
            <a:ext cx="698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Mövzu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77298" y="2321002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Mübadilə Buferi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0900" y="1008792"/>
            <a:ext cx="817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rgbClr val="757575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Daxil olanlar</a:t>
            </a:r>
            <a:endParaRPr lang="en-US" sz="800" b="1" dirty="0">
              <a:solidFill>
                <a:srgbClr val="757575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6675" y="1490974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Yeni</a:t>
            </a:r>
            <a:endParaRPr lang="en-US" sz="800" b="1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9745" y="1739343"/>
            <a:ext cx="628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0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Poçt</a:t>
            </a:r>
            <a:endParaRPr lang="en-US" sz="10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12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 autoUpdateAnimBg="0" advAuto="0"/>
      <p:bldP spid="212996" grpId="0" build="p" autoUpdateAnimBg="0"/>
      <p:bldP spid="21299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8938" y="968508"/>
            <a:ext cx="5613400" cy="284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sz="2400" dirty="0" err="1" smtClean="0"/>
              <a:t>Qəbuledənləri</a:t>
            </a:r>
            <a:r>
              <a:rPr lang="az-Latn-AZ" sz="2400" dirty="0" smtClean="0"/>
              <a:t> əlavə etmək üçün Ünvan Kitabının istifadəsi</a:t>
            </a:r>
            <a:endParaRPr lang="en-US" sz="2400" dirty="0"/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b="1" dirty="0" smtClean="0"/>
              <a:t>Kimə</a:t>
            </a:r>
            <a:r>
              <a:rPr lang="az-Latn-AZ" sz="2000" dirty="0" smtClean="0"/>
              <a:t>, </a:t>
            </a:r>
            <a:r>
              <a:rPr lang="az-Latn-AZ" sz="2000" b="1" dirty="0" smtClean="0"/>
              <a:t>Surəti</a:t>
            </a:r>
            <a:r>
              <a:rPr lang="az-Latn-AZ" sz="2000" dirty="0" smtClean="0"/>
              <a:t> və </a:t>
            </a:r>
            <a:r>
              <a:rPr lang="az-Latn-AZ" sz="2000" b="1" dirty="0" smtClean="0"/>
              <a:t>Gizli surət </a:t>
            </a:r>
            <a:r>
              <a:rPr lang="az-Latn-AZ" sz="2000" dirty="0" smtClean="0"/>
              <a:t>sahələrinə ad əlavə etmək üçün Ünvan Kitabından istifadə edin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sp>
        <p:nvSpPr>
          <p:cNvPr id="21504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047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b="1" dirty="0" smtClean="0">
                <a:solidFill>
                  <a:srgbClr val="FFCC00"/>
                </a:solidFill>
              </a:rPr>
              <a:t>Ünvan Kitabı</a:t>
            </a:r>
            <a:r>
              <a:rPr lang="az-Latn-AZ" dirty="0" smtClean="0">
                <a:solidFill>
                  <a:srgbClr val="FFCC00"/>
                </a:solidFill>
              </a:rPr>
              <a:t> əmrini </a:t>
            </a:r>
            <a:r>
              <a:rPr lang="az-Latn-AZ" b="1" dirty="0" smtClean="0">
                <a:solidFill>
                  <a:srgbClr val="FFCC00"/>
                </a:solidFill>
              </a:rPr>
              <a:t>Mesaj</a:t>
            </a:r>
            <a:r>
              <a:rPr lang="az-Latn-AZ" dirty="0" smtClean="0">
                <a:solidFill>
                  <a:srgbClr val="FFCC00"/>
                </a:solidFill>
              </a:rPr>
              <a:t> tab-vərəqəsi üzərində tapa bilərsiniz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8286" y="1379735"/>
            <a:ext cx="7452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Başlanğıc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2333" y="137973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2816" y="137973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Seçimlər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1402" y="1379735"/>
            <a:ext cx="857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Mətn 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Format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ı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911" y="1953281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325" y="2035754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Format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Fırçası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4423" y="1829020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Köçür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326" y="1606383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Kəs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44757" y="1948290"/>
            <a:ext cx="563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Ünvan Kitabı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4850" y="2838838"/>
            <a:ext cx="5399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Göndər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3925" y="2520783"/>
            <a:ext cx="5444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Kimə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25974" y="2767274"/>
            <a:ext cx="6209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Surəti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58808" y="2989913"/>
            <a:ext cx="698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Mövzu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2805" y="2229712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Mübadilə Buferi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3657" y="2221085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Əsas Mətn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15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autoUpdateAnimBg="0"/>
      <p:bldP spid="21504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9626" y="949325"/>
            <a:ext cx="5613924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sz="2800" dirty="0" smtClean="0"/>
              <a:t>Gizli surət sahəsinin göstərilməsi və ya gizlədilməsi</a:t>
            </a:r>
            <a:endParaRPr lang="en-US" sz="2800" dirty="0"/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/>
              <a:t>Siz e-poçt ünvanlarını birbaşa </a:t>
            </a:r>
            <a:r>
              <a:rPr lang="az-Latn-AZ" b="1" dirty="0" smtClean="0"/>
              <a:t>Kimə </a:t>
            </a:r>
            <a:r>
              <a:rPr lang="az-Latn-AZ" dirty="0" smtClean="0"/>
              <a:t>və </a:t>
            </a:r>
            <a:r>
              <a:rPr lang="az-Latn-AZ" b="1" dirty="0" smtClean="0"/>
              <a:t>Surəti </a:t>
            </a:r>
            <a:r>
              <a:rPr lang="az-Latn-AZ" dirty="0" smtClean="0"/>
              <a:t>qutularına daxil etməyə üstünlük verirsiniz</a:t>
            </a:r>
            <a:r>
              <a:rPr lang="en-US" dirty="0" smtClean="0"/>
              <a:t>,</a:t>
            </a:r>
            <a:r>
              <a:rPr lang="az-Latn-AZ" dirty="0" smtClean="0"/>
              <a:t> siz həmçinin adları </a:t>
            </a:r>
            <a:r>
              <a:rPr lang="az-Latn-AZ" b="1" dirty="0" smtClean="0"/>
              <a:t>Gizli surət </a:t>
            </a:r>
            <a:r>
              <a:rPr lang="az-Latn-AZ" dirty="0" smtClean="0"/>
              <a:t>sahəsinə daxil etmək üçün bu sahəni necə göstərməyin mümkünlüyünü bilmək </a:t>
            </a:r>
            <a:r>
              <a:rPr lang="az-Latn-AZ" dirty="0" err="1" smtClean="0"/>
              <a:t>istəyirsiniz</a:t>
            </a:r>
            <a:r>
              <a:rPr lang="az-Latn-AZ" dirty="0" smtClean="0"/>
              <a:t>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17092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095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Şəkil </a:t>
            </a:r>
            <a:r>
              <a:rPr lang="az-Latn-AZ" b="1" dirty="0" smtClean="0">
                <a:solidFill>
                  <a:srgbClr val="FFCC00"/>
                </a:solidFill>
              </a:rPr>
              <a:t>Gizli surəti göstər</a:t>
            </a:r>
            <a:r>
              <a:rPr lang="az-Latn-AZ" dirty="0" smtClean="0">
                <a:solidFill>
                  <a:srgbClr val="FFCC00"/>
                </a:solidFill>
              </a:rPr>
              <a:t> əmrinin yerini göstərir.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Göründüyü kimi, onu </a:t>
            </a:r>
            <a:r>
              <a:rPr lang="az-Latn-AZ" b="1" dirty="0" smtClean="0">
                <a:solidFill>
                  <a:srgbClr val="FFCC00"/>
                </a:solidFill>
              </a:rPr>
              <a:t>Seçimlər </a:t>
            </a:r>
            <a:r>
              <a:rPr lang="az-Latn-AZ" dirty="0" smtClean="0">
                <a:solidFill>
                  <a:srgbClr val="FFCC00"/>
                </a:solidFill>
              </a:rPr>
              <a:t>tab-vərəqəsində tapa bilərsiniz.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239" y="1258971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Mesa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0805" y="1258971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1288" y="1258971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Seçimlər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9874" y="1258971"/>
            <a:ext cx="857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Mətn 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Format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ı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076" y="2709448"/>
            <a:ext cx="5412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Göndər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5791" y="2391393"/>
            <a:ext cx="4487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Kimə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7839" y="2637884"/>
            <a:ext cx="6186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Surəti</a:t>
            </a:r>
            <a:r>
              <a:rPr lang="en-IE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3074" y="3127929"/>
            <a:ext cx="698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Mövzu</a:t>
            </a:r>
            <a:r>
              <a:rPr lang="en-IE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38275" y="2870796"/>
            <a:ext cx="8096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Gizli surət</a:t>
            </a:r>
            <a:r>
              <a:rPr lang="en-IE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12907" y="1775758"/>
            <a:ext cx="5630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Gizli surəti Göstər</a:t>
            </a:r>
            <a:endParaRPr lang="en-US" sz="900" b="1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1874" y="1784386"/>
            <a:ext cx="612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Buradan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Göstər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24253" y="2121393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Sahələr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17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17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autoUpdateAnimBg="0"/>
      <p:bldP spid="21709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3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8920" y="974725"/>
            <a:ext cx="5595334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İmzanın daxil edilməsi</a:t>
            </a:r>
            <a:endParaRPr lang="en-US" dirty="0"/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Şəxsi e-poçt imzanızdan Outlook mesajlarının sonunda istifadə etmək </a:t>
            </a:r>
            <a:r>
              <a:rPr lang="az-Latn-AZ" sz="2000" dirty="0" err="1" smtClean="0"/>
              <a:t>istəyirsinizmi</a:t>
            </a:r>
            <a:r>
              <a:rPr lang="en-US" sz="2000" dirty="0" smtClean="0"/>
              <a:t>? </a:t>
            </a:r>
            <a:endParaRPr lang="en-US" sz="2000" dirty="0"/>
          </a:p>
        </p:txBody>
      </p:sp>
      <p:sp>
        <p:nvSpPr>
          <p:cNvPr id="219140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9143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E-poçt imzaları sizin </a:t>
            </a:r>
            <a:r>
              <a:rPr lang="az-Latn-AZ" dirty="0" err="1" smtClean="0">
                <a:solidFill>
                  <a:srgbClr val="FFCC00"/>
                </a:solidFill>
              </a:rPr>
              <a:t>kimliyinizi</a:t>
            </a:r>
            <a:r>
              <a:rPr lang="az-Latn-AZ" dirty="0" smtClean="0">
                <a:solidFill>
                  <a:srgbClr val="FFCC00"/>
                </a:solidFill>
              </a:rPr>
              <a:t> və ya qrupa </a:t>
            </a:r>
            <a:r>
              <a:rPr lang="az-Latn-AZ" dirty="0" err="1" smtClean="0">
                <a:solidFill>
                  <a:srgbClr val="FFCC00"/>
                </a:solidFill>
              </a:rPr>
              <a:t>üzvlüyünüzü</a:t>
            </a:r>
            <a:r>
              <a:rPr lang="az-Latn-AZ" dirty="0" smtClean="0">
                <a:solidFill>
                  <a:srgbClr val="FFCC00"/>
                </a:solidFill>
              </a:rPr>
              <a:t> dərhal açıq göstərməklə və müvafiq tonda mesajları bağlamağa kömək etməklə əlaqə informasiyasını təmin etmək rolunu oynaya bilər.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2950" y="1993490"/>
            <a:ext cx="5395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Göndər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2102" y="1658183"/>
            <a:ext cx="4586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Kimə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150" y="1904674"/>
            <a:ext cx="476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Surəti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7647" y="2127313"/>
            <a:ext cx="698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Mövzu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1750" y="1992411"/>
            <a:ext cx="5453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Göndər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6653" y="1676154"/>
            <a:ext cx="4242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Kimə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8702" y="1922645"/>
            <a:ext cx="470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Surəti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47703" y="2126234"/>
            <a:ext cx="698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Mövzu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81500" y="1981988"/>
            <a:ext cx="5426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Göndər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1332" y="1646681"/>
            <a:ext cx="4460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Kimə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3380" y="1893172"/>
            <a:ext cx="463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Surəti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76504" y="2115811"/>
            <a:ext cx="698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Mövzu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854" y="2587923"/>
            <a:ext cx="117319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700" i="1" dirty="0" smtClean="0">
                <a:solidFill>
                  <a:schemeClr val="accent3">
                    <a:lumMod val="10000"/>
                  </a:schemeClr>
                </a:solidFill>
                <a:latin typeface="Verdana" pitchFamily="34" charset="0"/>
              </a:rPr>
              <a:t>Hörmətlə</a:t>
            </a:r>
            <a:r>
              <a:rPr lang="en-IE" sz="700" dirty="0" smtClean="0">
                <a:solidFill>
                  <a:schemeClr val="accent3">
                    <a:lumMod val="10000"/>
                  </a:schemeClr>
                </a:solidFill>
                <a:latin typeface="Verdana" pitchFamily="34" charset="0"/>
              </a:rPr>
              <a:t>,</a:t>
            </a:r>
          </a:p>
          <a:p>
            <a:r>
              <a:rPr lang="en-IE" sz="700" b="1" dirty="0" smtClean="0">
                <a:solidFill>
                  <a:srgbClr val="0070C0"/>
                </a:solidFill>
                <a:latin typeface="Verdana" pitchFamily="34" charset="0"/>
              </a:rPr>
              <a:t>NİCAT HÜSEYNOV</a:t>
            </a:r>
          </a:p>
          <a:p>
            <a:r>
              <a:rPr lang="az-Latn-AZ" sz="700" i="1" dirty="0" smtClean="0">
                <a:solidFill>
                  <a:schemeClr val="accent3">
                    <a:lumMod val="10000"/>
                  </a:schemeClr>
                </a:solidFill>
                <a:latin typeface="Verdana" pitchFamily="34" charset="0"/>
              </a:rPr>
              <a:t>Marketinq üzrə </a:t>
            </a:r>
            <a:r>
              <a:rPr lang="en-IE" sz="700" i="1" dirty="0" smtClean="0">
                <a:solidFill>
                  <a:schemeClr val="accent3">
                    <a:lumMod val="10000"/>
                  </a:schemeClr>
                </a:solidFill>
                <a:latin typeface="Verdana" pitchFamily="34" charset="0"/>
              </a:rPr>
              <a:t>Dire</a:t>
            </a:r>
            <a:r>
              <a:rPr lang="az-Latn-AZ" sz="700" i="1" dirty="0" smtClean="0">
                <a:solidFill>
                  <a:schemeClr val="accent3">
                    <a:lumMod val="10000"/>
                  </a:schemeClr>
                </a:solidFill>
                <a:latin typeface="Verdana" pitchFamily="34" charset="0"/>
              </a:rPr>
              <a:t>k</a:t>
            </a:r>
            <a:r>
              <a:rPr lang="en-IE" sz="700" i="1" dirty="0" smtClean="0">
                <a:solidFill>
                  <a:schemeClr val="accent3">
                    <a:lumMod val="10000"/>
                  </a:schemeClr>
                </a:solidFill>
                <a:latin typeface="Verdana" pitchFamily="34" charset="0"/>
              </a:rPr>
              <a:t>tor</a:t>
            </a:r>
          </a:p>
          <a:p>
            <a:r>
              <a:rPr lang="en-IE" sz="700" dirty="0" err="1" smtClean="0">
                <a:solidFill>
                  <a:schemeClr val="accent3">
                    <a:lumMod val="10000"/>
                  </a:schemeClr>
                </a:solidFill>
                <a:latin typeface="Verdana" pitchFamily="34" charset="0"/>
              </a:rPr>
              <a:t>Contoso</a:t>
            </a:r>
            <a:r>
              <a:rPr lang="en-IE" sz="700" dirty="0" smtClean="0">
                <a:solidFill>
                  <a:schemeClr val="accent3">
                    <a:lumMod val="10000"/>
                  </a:schemeClr>
                </a:solidFill>
                <a:latin typeface="Verdana" pitchFamily="34" charset="0"/>
              </a:rPr>
              <a:t> Ltd.</a:t>
            </a:r>
          </a:p>
          <a:p>
            <a:r>
              <a:rPr lang="en-IE" sz="700" dirty="0" smtClean="0">
                <a:solidFill>
                  <a:schemeClr val="accent3">
                    <a:lumMod val="10000"/>
                  </a:schemeClr>
                </a:solidFill>
                <a:latin typeface="Verdana" pitchFamily="34" charset="0"/>
              </a:rPr>
              <a:t>612-555-0189 (</a:t>
            </a:r>
            <a:r>
              <a:rPr lang="az-Latn-AZ" sz="700" dirty="0" smtClean="0">
                <a:solidFill>
                  <a:schemeClr val="accent3">
                    <a:lumMod val="10000"/>
                  </a:schemeClr>
                </a:solidFill>
                <a:latin typeface="Verdana" pitchFamily="34" charset="0"/>
              </a:rPr>
              <a:t>i</a:t>
            </a:r>
            <a:r>
              <a:rPr lang="en-IE" sz="700" dirty="0" smtClean="0">
                <a:solidFill>
                  <a:schemeClr val="accent3">
                    <a:lumMod val="10000"/>
                  </a:schemeClr>
                </a:solidFill>
                <a:latin typeface="Verdana" pitchFamily="34" charset="0"/>
              </a:rPr>
              <a:t>)</a:t>
            </a:r>
          </a:p>
          <a:p>
            <a:r>
              <a:rPr lang="en-IE" sz="700" dirty="0" smtClean="0">
                <a:solidFill>
                  <a:schemeClr val="accent3">
                    <a:lumMod val="10000"/>
                  </a:schemeClr>
                </a:solidFill>
                <a:latin typeface="Verdana" pitchFamily="34" charset="0"/>
              </a:rPr>
              <a:t>612-555-1090 (m)</a:t>
            </a:r>
            <a:endParaRPr lang="en-US" sz="700" dirty="0">
              <a:solidFill>
                <a:schemeClr val="accent3">
                  <a:lumMod val="10000"/>
                </a:schemeClr>
              </a:solidFill>
              <a:latin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01665" y="2596548"/>
            <a:ext cx="1241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b="1" dirty="0" err="1" smtClean="0">
                <a:solidFill>
                  <a:srgbClr val="000099"/>
                </a:solidFill>
                <a:latin typeface="Verdana" pitchFamily="34" charset="0"/>
              </a:rPr>
              <a:t>Salamlar</a:t>
            </a:r>
            <a:r>
              <a:rPr lang="en-IE" sz="1000" b="1" dirty="0" smtClean="0">
                <a:solidFill>
                  <a:srgbClr val="000099"/>
                </a:solidFill>
                <a:latin typeface="Verdana" pitchFamily="34" charset="0"/>
              </a:rPr>
              <a:t>!</a:t>
            </a:r>
          </a:p>
          <a:p>
            <a:r>
              <a:rPr lang="en-IE" sz="1000" b="1" dirty="0" err="1" smtClean="0">
                <a:solidFill>
                  <a:srgbClr val="0070C0"/>
                </a:solidFill>
                <a:latin typeface="Verdana" pitchFamily="34" charset="0"/>
              </a:rPr>
              <a:t>Nicat</a:t>
            </a:r>
            <a:endParaRPr lang="en-US" sz="8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47718" y="2622428"/>
            <a:ext cx="1173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b="1" dirty="0" err="1" smtClean="0">
                <a:solidFill>
                  <a:srgbClr val="0070C0"/>
                </a:solidFill>
                <a:latin typeface="Brush Script MT" pitchFamily="66" charset="0"/>
              </a:rPr>
              <a:t>Hormətlə</a:t>
            </a:r>
            <a:r>
              <a:rPr lang="en-IE" sz="1100" b="1" dirty="0" smtClean="0">
                <a:solidFill>
                  <a:srgbClr val="0070C0"/>
                </a:solidFill>
                <a:latin typeface="Brush Script MT" pitchFamily="66" charset="0"/>
              </a:rPr>
              <a:t>,</a:t>
            </a:r>
          </a:p>
          <a:p>
            <a:r>
              <a:rPr lang="en-IE" sz="1100" b="1" dirty="0" err="1" smtClean="0">
                <a:solidFill>
                  <a:srgbClr val="0070C0"/>
                </a:solidFill>
                <a:latin typeface="Brush Script MT" pitchFamily="66" charset="0"/>
              </a:rPr>
              <a:t>Nicat</a:t>
            </a:r>
            <a:endParaRPr lang="en-US" sz="1000" b="1" dirty="0">
              <a:solidFill>
                <a:srgbClr val="0070C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19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autoUpdateAnimBg="0"/>
      <p:bldP spid="219143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69626" y="949325"/>
            <a:ext cx="5613924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İmzanın daxil edilməsi</a:t>
            </a:r>
            <a:endParaRPr lang="en-US" dirty="0"/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/>
              <a:t>Siz mövcud imzaları dəyişdirmək və ya yenilərini yaratmaq</a:t>
            </a:r>
            <a:r>
              <a:rPr lang="en-US" dirty="0" smtClean="0"/>
              <a:t>, </a:t>
            </a:r>
            <a:r>
              <a:rPr lang="az-Latn-AZ" dirty="0" smtClean="0"/>
              <a:t>həmçinin susmaya görə imza təyin etmək imkanına maliksiniz.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1188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242888" y="4019550"/>
            <a:ext cx="59340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Şəkil sonra nə baş verdiyini göstərir</a:t>
            </a:r>
            <a:r>
              <a:rPr lang="en-US" dirty="0" smtClean="0">
                <a:solidFill>
                  <a:srgbClr val="FFCC00"/>
                </a:solidFill>
              </a:rPr>
              <a:t>: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221191" name="Object 7"/>
          <p:cNvGraphicFramePr>
            <a:graphicFrameLocks noChangeAspect="1"/>
          </p:cNvGraphicFramePr>
          <p:nvPr/>
        </p:nvGraphicFramePr>
        <p:xfrm>
          <a:off x="339725" y="4497388"/>
          <a:ext cx="269875" cy="303212"/>
        </p:xfrm>
        <a:graphic>
          <a:graphicData uri="http://schemas.openxmlformats.org/presentationml/2006/ole">
            <p:oleObj spid="_x0000_s221191" name="Visio" r:id="rId5" imgW="270231" imgH="303063" progId="">
              <p:embed/>
            </p:oleObj>
          </a:graphicData>
        </a:graphic>
      </p:graphicFrame>
      <p:graphicFrame>
        <p:nvGraphicFramePr>
          <p:cNvPr id="221192" name="Object 8"/>
          <p:cNvGraphicFramePr>
            <a:graphicFrameLocks noChangeAspect="1"/>
          </p:cNvGraphicFramePr>
          <p:nvPr/>
        </p:nvGraphicFramePr>
        <p:xfrm>
          <a:off x="339725" y="5211763"/>
          <a:ext cx="269875" cy="303212"/>
        </p:xfrm>
        <a:graphic>
          <a:graphicData uri="http://schemas.openxmlformats.org/presentationml/2006/ole">
            <p:oleObj spid="_x0000_s221192" name="Visio" r:id="rId6" imgW="270231" imgH="303063" progId="">
              <p:embed/>
            </p:oleObj>
          </a:graphicData>
        </a:graphic>
      </p:graphicFrame>
      <p:sp>
        <p:nvSpPr>
          <p:cNvPr id="221193" name="Rectangle 9"/>
          <p:cNvSpPr>
            <a:spLocks noChangeArrowheads="1"/>
          </p:cNvSpPr>
          <p:nvPr/>
        </p:nvSpPr>
        <p:spPr bwMode="auto">
          <a:xfrm>
            <a:off x="676275" y="4464050"/>
            <a:ext cx="5940425" cy="16573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Əgər imzaları qabaqcadan </a:t>
            </a:r>
            <a:r>
              <a:rPr lang="az-Latn-AZ" dirty="0" err="1" smtClean="0">
                <a:solidFill>
                  <a:srgbClr val="FFCC00"/>
                </a:solidFill>
              </a:rPr>
              <a:t>yaratmısınızsa</a:t>
            </a:r>
            <a:r>
              <a:rPr lang="az-Latn-AZ" dirty="0" smtClean="0">
                <a:solidFill>
                  <a:srgbClr val="FFCC00"/>
                </a:solidFill>
              </a:rPr>
              <a:t>, onların siyahısını burada görəcəksiniz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Yeni imzalar yaratmaq üçün susmaya görə imza təyin edin və ya mövcud imzaları dəyişdirin, </a:t>
            </a:r>
            <a:r>
              <a:rPr lang="az-Latn-AZ" b="1" dirty="0" smtClean="0">
                <a:solidFill>
                  <a:srgbClr val="FFCC00"/>
                </a:solidFill>
              </a:rPr>
              <a:t>İmzalar</a:t>
            </a:r>
            <a:r>
              <a:rPr lang="az-Latn-AZ" dirty="0" smtClean="0">
                <a:solidFill>
                  <a:srgbClr val="FFCC00"/>
                </a:solidFill>
              </a:rPr>
              <a:t>-ı </a:t>
            </a:r>
            <a:r>
              <a:rPr lang="az-Latn-AZ" dirty="0" err="1" smtClean="0">
                <a:solidFill>
                  <a:srgbClr val="FFCC00"/>
                </a:solidFill>
              </a:rPr>
              <a:t>klikləyin</a:t>
            </a:r>
            <a:r>
              <a:rPr lang="az-Latn-AZ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21194" name="Rectangle 10"/>
          <p:cNvSpPr>
            <a:spLocks noChangeArrowheads="1"/>
          </p:cNvSpPr>
          <p:nvPr/>
        </p:nvSpPr>
        <p:spPr bwMode="auto">
          <a:xfrm>
            <a:off x="6119813" y="2663825"/>
            <a:ext cx="2744787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b="1" dirty="0" smtClean="0"/>
              <a:t>İmza</a:t>
            </a:r>
            <a:r>
              <a:rPr lang="az-Latn-AZ" dirty="0" smtClean="0"/>
              <a:t> əmrinin altındakı oxu </a:t>
            </a:r>
            <a:r>
              <a:rPr lang="az-Latn-AZ" dirty="0" err="1" smtClean="0"/>
              <a:t>klikləməklə</a:t>
            </a:r>
            <a:r>
              <a:rPr lang="az-Latn-AZ" dirty="0" smtClean="0"/>
              <a:t> işə başlayın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4388" y="1267597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Mesa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6529" y="1267597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7012" y="1267597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Seçimlər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25598" y="1267597"/>
            <a:ext cx="857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Mətn 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Format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ı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723" y="2108947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Əsas Mətn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51341" y="2099645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Daxil et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29050" y="1818001"/>
            <a:ext cx="563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Ünvan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Kitabı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25320" y="1818001"/>
            <a:ext cx="563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Adları Yoxla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03775" y="1818676"/>
            <a:ext cx="563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Qoşma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Fayl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77475" y="1819573"/>
            <a:ext cx="563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İcranı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İzlə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76789" y="1809151"/>
            <a:ext cx="6253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Vizit Kartı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8788" y="1836150"/>
            <a:ext cx="7215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tx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Təqvim</a:t>
            </a:r>
            <a:endParaRPr lang="en-US" sz="900" dirty="0">
              <a:solidFill>
                <a:schemeClr val="tx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89575" y="1836151"/>
            <a:ext cx="655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İmza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9743" y="2172581"/>
            <a:ext cx="655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iz</a:t>
            </a:r>
            <a:r>
              <a:rPr lang="en-IE" sz="8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nes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39744" y="2345109"/>
            <a:ext cx="655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Fərdi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31118" y="2578022"/>
            <a:ext cx="801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İmzalar</a:t>
            </a:r>
            <a:r>
              <a:rPr lang="en-IE" sz="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87624" y="2126423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Adlar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2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1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1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autoUpdateAnimBg="0"/>
      <p:bldP spid="221189" grpId="0" build="p" autoUpdateAnimBg="0"/>
      <p:bldP spid="221193" grpId="0" build="p" autoUpdateAnimBg="0"/>
      <p:bldP spid="22119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372" y="933450"/>
            <a:ext cx="570342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Bayraqların və </a:t>
            </a:r>
            <a:r>
              <a:rPr lang="az-Latn-AZ" dirty="0" err="1" smtClean="0"/>
              <a:t>xatırladıcıların</a:t>
            </a:r>
            <a:r>
              <a:rPr lang="az-Latn-AZ" dirty="0" smtClean="0"/>
              <a:t> istifadəsi</a:t>
            </a:r>
            <a:endParaRPr lang="en-US" dirty="0"/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Bayraqlar, xatırladıcılar  sizə və başqalarına vəziyyəti yadda saxlamaqda kömək edə bilər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223236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Mesaj yaradarkən bayraq, xatırladıcı və ya hər ikisini əlavə etmək üçün yeni mesajın </a:t>
            </a:r>
            <a:r>
              <a:rPr lang="az-Latn-AZ" b="1" dirty="0" smtClean="0">
                <a:solidFill>
                  <a:srgbClr val="FFCC00"/>
                </a:solidFill>
              </a:rPr>
              <a:t>Seçimlər</a:t>
            </a:r>
            <a:r>
              <a:rPr lang="az-Latn-AZ" dirty="0" smtClean="0">
                <a:solidFill>
                  <a:srgbClr val="FFCC00"/>
                </a:solidFill>
              </a:rPr>
              <a:t> qrupunda </a:t>
            </a:r>
            <a:r>
              <a:rPr lang="az-Latn-AZ" b="1" dirty="0" smtClean="0">
                <a:solidFill>
                  <a:srgbClr val="FFCC00"/>
                </a:solidFill>
              </a:rPr>
              <a:t>İcranı İzlə</a:t>
            </a:r>
            <a:r>
              <a:rPr lang="az-Latn-AZ" dirty="0" smtClean="0">
                <a:solidFill>
                  <a:srgbClr val="FFCC00"/>
                </a:solidFill>
              </a:rPr>
              <a:t>-</a:t>
            </a:r>
            <a:r>
              <a:rPr lang="az-Latn-AZ" dirty="0" err="1" smtClean="0">
                <a:solidFill>
                  <a:srgbClr val="FFCC00"/>
                </a:solidFill>
              </a:rPr>
              <a:t>ni</a:t>
            </a:r>
            <a:r>
              <a:rPr lang="az-Latn-AZ" dirty="0" smtClean="0">
                <a:solidFill>
                  <a:srgbClr val="FFCC00"/>
                </a:solidFill>
              </a:rPr>
              <a:t> </a:t>
            </a:r>
            <a:r>
              <a:rPr lang="az-Latn-AZ" dirty="0" err="1" smtClean="0">
                <a:solidFill>
                  <a:srgbClr val="FFCC00"/>
                </a:solidFill>
              </a:rPr>
              <a:t>klikləməklə</a:t>
            </a:r>
            <a:r>
              <a:rPr lang="az-Latn-AZ" dirty="0" smtClean="0">
                <a:solidFill>
                  <a:srgbClr val="FFCC00"/>
                </a:solidFill>
              </a:rPr>
              <a:t> işə başlayın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325" y="2230536"/>
            <a:ext cx="52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Göndər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0728" y="1904754"/>
            <a:ext cx="4433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Kimə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2777" y="2151245"/>
            <a:ext cx="6608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Surəti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6053" y="2373884"/>
            <a:ext cx="698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Mövzu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32525" y="1828201"/>
            <a:ext cx="135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Sabah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32525" y="1647226"/>
            <a:ext cx="5630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 gün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3925" y="1294801"/>
            <a:ext cx="563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İcranı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İzlə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32525" y="2037751"/>
            <a:ext cx="135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 Həftə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32525" y="2380651"/>
            <a:ext cx="135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Xatırladıcı Əlavə et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32525" y="2590201"/>
            <a:ext cx="135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2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Bayrağı Təmizlə</a:t>
            </a:r>
            <a:endParaRPr lang="en-IE" sz="800" dirty="0" smtClean="0">
              <a:solidFill>
                <a:schemeClr val="tx2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99199" y="2837851"/>
            <a:ext cx="15063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Qəbuledənlər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üçün Bayraq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15644" y="3129993"/>
            <a:ext cx="951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0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Daxil olanlar</a:t>
            </a:r>
            <a:endParaRPr lang="en-US" sz="10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0850" y="1313851"/>
            <a:ext cx="5630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Adlar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9975" y="1294801"/>
            <a:ext cx="563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Qoşma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Fayl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60816" y="1604345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Daxil et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23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autoUpdateAnimBg="0"/>
      <p:bldP spid="223239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Bayraqların və </a:t>
            </a:r>
            <a:r>
              <a:rPr lang="az-Latn-AZ" dirty="0" err="1" smtClean="0"/>
              <a:t>xatırladıcıların</a:t>
            </a:r>
            <a:r>
              <a:rPr lang="az-Latn-AZ" dirty="0" smtClean="0"/>
              <a:t> istifadəsi</a:t>
            </a:r>
            <a:endParaRPr lang="en-US" dirty="0"/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b="1" dirty="0" smtClean="0"/>
              <a:t>Sizin üçün İcranın izlənməsi</a:t>
            </a:r>
            <a:endParaRPr lang="en-US" sz="2000" b="1" dirty="0"/>
          </a:p>
        </p:txBody>
      </p:sp>
      <p:sp>
        <p:nvSpPr>
          <p:cNvPr id="22528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242888" y="4019550"/>
            <a:ext cx="593407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Bunu etməyi yaddan </a:t>
            </a:r>
            <a:r>
              <a:rPr lang="az-Latn-AZ" dirty="0" err="1" smtClean="0">
                <a:solidFill>
                  <a:srgbClr val="FFCC00"/>
                </a:solidFill>
              </a:rPr>
              <a:t>çıxarmadığınıza</a:t>
            </a:r>
            <a:r>
              <a:rPr lang="az-Latn-AZ" dirty="0" smtClean="0">
                <a:solidFill>
                  <a:srgbClr val="FFCC00"/>
                </a:solidFill>
              </a:rPr>
              <a:t> əmin olmaq üçün əvvəlcə </a:t>
            </a:r>
            <a:r>
              <a:rPr lang="az-Latn-AZ" b="1" dirty="0" smtClean="0">
                <a:solidFill>
                  <a:srgbClr val="FFCC00"/>
                </a:solidFill>
              </a:rPr>
              <a:t>İcranı İzlə</a:t>
            </a:r>
            <a:r>
              <a:rPr lang="az-Latn-AZ" dirty="0" smtClean="0">
                <a:solidFill>
                  <a:srgbClr val="FFCC00"/>
                </a:solidFill>
              </a:rPr>
              <a:t>-</a:t>
            </a:r>
            <a:r>
              <a:rPr lang="az-Latn-AZ" dirty="0" err="1" smtClean="0">
                <a:solidFill>
                  <a:srgbClr val="FFCC00"/>
                </a:solidFill>
              </a:rPr>
              <a:t>ni</a:t>
            </a:r>
            <a:r>
              <a:rPr lang="az-Latn-AZ" dirty="0" smtClean="0">
                <a:solidFill>
                  <a:srgbClr val="FFCC00"/>
                </a:solidFill>
              </a:rPr>
              <a:t>, sonra isə </a:t>
            </a:r>
            <a:r>
              <a:rPr lang="az-Latn-AZ" b="1" dirty="0" smtClean="0">
                <a:solidFill>
                  <a:srgbClr val="FFCC00"/>
                </a:solidFill>
              </a:rPr>
              <a:t>Sabah</a:t>
            </a:r>
            <a:r>
              <a:rPr lang="az-Latn-AZ" dirty="0" smtClean="0">
                <a:solidFill>
                  <a:srgbClr val="FFCC00"/>
                </a:solidFill>
              </a:rPr>
              <a:t>-ı </a:t>
            </a:r>
            <a:r>
              <a:rPr lang="az-Latn-AZ" dirty="0" err="1" smtClean="0">
                <a:solidFill>
                  <a:srgbClr val="FFCC00"/>
                </a:solidFill>
              </a:rPr>
              <a:t>klikləməklə</a:t>
            </a:r>
            <a:r>
              <a:rPr lang="az-Latn-AZ" dirty="0" smtClean="0">
                <a:solidFill>
                  <a:srgbClr val="FFCC00"/>
                </a:solidFill>
              </a:rPr>
              <a:t> öz məlumatınızı </a:t>
            </a:r>
            <a:r>
              <a:rPr lang="az-Latn-AZ" dirty="0" err="1" smtClean="0">
                <a:solidFill>
                  <a:srgbClr val="FFCC00"/>
                </a:solidFill>
              </a:rPr>
              <a:t>bayraqlayın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Məlumat </a:t>
            </a:r>
            <a:r>
              <a:rPr lang="az-Latn-AZ" dirty="0" err="1" smtClean="0">
                <a:solidFill>
                  <a:srgbClr val="FFCC00"/>
                </a:solidFill>
              </a:rPr>
              <a:t>bayraqlanmışdır</a:t>
            </a:r>
            <a:r>
              <a:rPr lang="az-Latn-AZ" dirty="0" smtClean="0">
                <a:solidFill>
                  <a:srgbClr val="FFCC00"/>
                </a:solidFill>
              </a:rPr>
              <a:t> və </a:t>
            </a:r>
            <a:r>
              <a:rPr lang="az-Latn-AZ" dirty="0" err="1" smtClean="0">
                <a:solidFill>
                  <a:srgbClr val="FFCC00"/>
                </a:solidFill>
              </a:rPr>
              <a:t>“</a:t>
            </a:r>
            <a:r>
              <a:rPr lang="az-Latn-AZ" b="1" dirty="0" err="1" smtClean="0">
                <a:solidFill>
                  <a:srgbClr val="FFCC00"/>
                </a:solidFill>
              </a:rPr>
              <a:t>Tapşırıqlar”</a:t>
            </a:r>
            <a:r>
              <a:rPr lang="az-Latn-AZ" dirty="0" err="1" smtClean="0">
                <a:solidFill>
                  <a:srgbClr val="FFCC00"/>
                </a:solidFill>
              </a:rPr>
              <a:t>dakı</a:t>
            </a:r>
            <a:r>
              <a:rPr lang="az-Latn-AZ" dirty="0" smtClean="0">
                <a:solidFill>
                  <a:srgbClr val="FFCC00"/>
                </a:solidFill>
              </a:rPr>
              <a:t> </a:t>
            </a:r>
            <a:r>
              <a:rPr lang="az-Latn-AZ" dirty="0" err="1" smtClean="0">
                <a:solidFill>
                  <a:srgbClr val="FFCC00"/>
                </a:solidFill>
              </a:rPr>
              <a:t>“Görüləsi</a:t>
            </a:r>
            <a:r>
              <a:rPr lang="az-Latn-AZ" dirty="0" smtClean="0">
                <a:solidFill>
                  <a:srgbClr val="FFCC00"/>
                </a:solidFill>
              </a:rPr>
              <a:t> İşlər </a:t>
            </a:r>
            <a:r>
              <a:rPr lang="az-Latn-AZ" dirty="0" err="1" smtClean="0">
                <a:solidFill>
                  <a:srgbClr val="FFCC00"/>
                </a:solidFill>
              </a:rPr>
              <a:t>Siyahısı”na</a:t>
            </a:r>
            <a:r>
              <a:rPr lang="az-Latn-AZ" dirty="0" smtClean="0">
                <a:solidFill>
                  <a:srgbClr val="FFCC00"/>
                </a:solidFill>
              </a:rPr>
              <a:t> əlavə </a:t>
            </a:r>
            <a:r>
              <a:rPr lang="az-Latn-AZ" dirty="0" err="1" smtClean="0">
                <a:solidFill>
                  <a:srgbClr val="FFCC00"/>
                </a:solidFill>
              </a:rPr>
              <a:t>olunmuşdur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r>
              <a:rPr lang="az-Latn-AZ" dirty="0" smtClean="0">
                <a:solidFill>
                  <a:srgbClr val="FFCC00"/>
                </a:solidFill>
              </a:rPr>
              <a:t>O həmçinin elementi sizin </a:t>
            </a:r>
            <a:r>
              <a:rPr lang="az-Latn-AZ" dirty="0" err="1" smtClean="0">
                <a:solidFill>
                  <a:srgbClr val="FFCC00"/>
                </a:solidFill>
              </a:rPr>
              <a:t>“Görüləsi</a:t>
            </a:r>
            <a:r>
              <a:rPr lang="az-Latn-AZ" dirty="0" smtClean="0">
                <a:solidFill>
                  <a:srgbClr val="FFCC00"/>
                </a:solidFill>
              </a:rPr>
              <a:t> İşlər </a:t>
            </a:r>
            <a:r>
              <a:rPr lang="az-Latn-AZ" dirty="0" err="1" smtClean="0">
                <a:solidFill>
                  <a:srgbClr val="FFCC00"/>
                </a:solidFill>
              </a:rPr>
              <a:t>Zolağı”nda</a:t>
            </a:r>
            <a:r>
              <a:rPr lang="az-Latn-AZ" dirty="0" smtClean="0">
                <a:solidFill>
                  <a:srgbClr val="FFCC00"/>
                </a:solidFill>
              </a:rPr>
              <a:t> aşkar edir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25287" name="Rectangle 7"/>
          <p:cNvSpPr>
            <a:spLocks noChangeArrowheads="1"/>
          </p:cNvSpPr>
          <p:nvPr/>
        </p:nvSpPr>
        <p:spPr bwMode="auto">
          <a:xfrm>
            <a:off x="6119813" y="1749425"/>
            <a:ext cx="2744787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Fərz edək ki, siz öz həmkarınıza mesaj göndərirsiniz, o isə belə deyir:</a:t>
            </a:r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“</a:t>
            </a:r>
            <a:r>
              <a:rPr lang="az-Latn-AZ" sz="2000" dirty="0" smtClean="0"/>
              <a:t>Mən sizinlə sabah əlaqə saxlayacağam</a:t>
            </a:r>
            <a:r>
              <a:rPr lang="en-US" sz="2000" dirty="0" smtClean="0"/>
              <a:t>.” </a:t>
            </a:r>
            <a:endParaRPr lang="en-US" sz="2000" dirty="0"/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372" y="933450"/>
            <a:ext cx="570342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676275" y="2230536"/>
            <a:ext cx="5453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Göndər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71203" y="1904754"/>
            <a:ext cx="4719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Kimə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63252" y="2151245"/>
            <a:ext cx="6417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Surəti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6053" y="2373884"/>
            <a:ext cx="698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Mövzu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32525" y="1828201"/>
            <a:ext cx="135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Sabah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2525" y="1647226"/>
            <a:ext cx="5630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 gün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03925" y="1294801"/>
            <a:ext cx="563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İcranı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İzlə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32525" y="2037751"/>
            <a:ext cx="135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 Həftə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32525" y="2380651"/>
            <a:ext cx="135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Xatırladıcı Əlavə et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32525" y="2590201"/>
            <a:ext cx="135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2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Bayrağı Təmizlə</a:t>
            </a:r>
            <a:endParaRPr lang="en-IE" sz="800" dirty="0" smtClean="0">
              <a:solidFill>
                <a:schemeClr val="tx2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99200" y="2837851"/>
            <a:ext cx="14491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Qəbuledənlər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üçün Bayraq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15644" y="3129993"/>
            <a:ext cx="1018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0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Daxil olanlar</a:t>
            </a:r>
            <a:endParaRPr lang="en-US" sz="10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60850" y="1313851"/>
            <a:ext cx="5630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Adlar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79975" y="1294801"/>
            <a:ext cx="563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Qoşma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Fayl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60816" y="1604345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Daxil et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25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25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autoUpdateAnimBg="0"/>
      <p:bldP spid="225285" grpId="0" build="p" autoUpdateAnimBg="0"/>
      <p:bldP spid="225287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Bayraqların və </a:t>
            </a:r>
            <a:r>
              <a:rPr lang="az-Latn-AZ" dirty="0" err="1" smtClean="0"/>
              <a:t>xatırladıcıların</a:t>
            </a:r>
            <a:r>
              <a:rPr lang="az-Latn-AZ" dirty="0" smtClean="0"/>
              <a:t> istifadəsi</a:t>
            </a:r>
            <a:endParaRPr lang="en-US" dirty="0"/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b="1" dirty="0" err="1" smtClean="0"/>
              <a:t>Qəbuledən</a:t>
            </a:r>
            <a:r>
              <a:rPr lang="az-Latn-AZ" sz="2000" b="1" dirty="0" smtClean="0"/>
              <a:t> üçün İcranın izlənməsi</a:t>
            </a:r>
            <a:endParaRPr lang="en-US" sz="2000" b="1" dirty="0"/>
          </a:p>
        </p:txBody>
      </p:sp>
      <p:sp>
        <p:nvSpPr>
          <p:cNvPr id="227332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242888" y="4019550"/>
            <a:ext cx="593407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Mesajı göndərməzdən əvvəl icranı izləmək üçün </a:t>
            </a:r>
            <a:r>
              <a:rPr lang="az-Latn-AZ" dirty="0" err="1" smtClean="0">
                <a:solidFill>
                  <a:srgbClr val="FFCC00"/>
                </a:solidFill>
              </a:rPr>
              <a:t>qəbuledənin</a:t>
            </a:r>
            <a:r>
              <a:rPr lang="az-Latn-AZ" dirty="0" smtClean="0">
                <a:solidFill>
                  <a:srgbClr val="FFCC00"/>
                </a:solidFill>
              </a:rPr>
              <a:t> nə vaxt xəbərdar </a:t>
            </a:r>
            <a:r>
              <a:rPr lang="az-Latn-AZ" dirty="0" err="1" smtClean="0">
                <a:solidFill>
                  <a:srgbClr val="FFCC00"/>
                </a:solidFill>
              </a:rPr>
              <a:t>ediləcəyini</a:t>
            </a:r>
            <a:r>
              <a:rPr lang="az-Latn-AZ" dirty="0" smtClean="0">
                <a:solidFill>
                  <a:srgbClr val="FFCC00"/>
                </a:solidFill>
              </a:rPr>
              <a:t> təyin edirsiniz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Şəkildə göstərildiyi kimi, alınan mesaj bayraq və zəng piktoqramını ehtiva edəcək.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err="1" smtClean="0">
                <a:solidFill>
                  <a:srgbClr val="FFCC00"/>
                </a:solidFill>
              </a:rPr>
              <a:t>Qəbuledən</a:t>
            </a:r>
            <a:r>
              <a:rPr lang="az-Latn-AZ" dirty="0" smtClean="0">
                <a:solidFill>
                  <a:srgbClr val="FFCC00"/>
                </a:solidFill>
              </a:rPr>
              <a:t> mesajı Outlook poçt qutusunda saxlayana kimi xatırladıcı sizin təyin etdiyiniz vaxtda göstəriləcək.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27335" name="Rectangle 7"/>
          <p:cNvSpPr>
            <a:spLocks noChangeArrowheads="1"/>
          </p:cNvSpPr>
          <p:nvPr/>
        </p:nvSpPr>
        <p:spPr bwMode="auto">
          <a:xfrm>
            <a:off x="6119813" y="1749425"/>
            <a:ext cx="2744787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/>
              <a:t>Siz həmçinin şəkildə önə çəkilmiş </a:t>
            </a:r>
            <a:r>
              <a:rPr lang="az-Latn-AZ" b="1" dirty="0" err="1" smtClean="0"/>
              <a:t>Qəbuledənlər</a:t>
            </a:r>
            <a:r>
              <a:rPr lang="az-Latn-AZ" b="1" dirty="0" smtClean="0"/>
              <a:t> üçün Bayraq </a:t>
            </a:r>
            <a:r>
              <a:rPr lang="az-Latn-AZ" dirty="0" smtClean="0"/>
              <a:t>əmrindən istifadə etməklə hər bir </a:t>
            </a:r>
            <a:r>
              <a:rPr lang="az-Latn-AZ" dirty="0" err="1" smtClean="0"/>
              <a:t>qəbuledənə</a:t>
            </a:r>
            <a:r>
              <a:rPr lang="az-Latn-AZ" dirty="0" smtClean="0"/>
              <a:t> izləmə bayrağı qoşa bilərsiniz</a:t>
            </a:r>
            <a:r>
              <a:rPr lang="en-US" dirty="0" smtClean="0"/>
              <a:t>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372" y="933450"/>
            <a:ext cx="570342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666750" y="2230536"/>
            <a:ext cx="5548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Göndər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80728" y="1904754"/>
            <a:ext cx="452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Kimə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2776" y="2151245"/>
            <a:ext cx="613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Surəti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6053" y="2373884"/>
            <a:ext cx="698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Mövzu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32525" y="1828201"/>
            <a:ext cx="135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Sabah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2525" y="1647226"/>
            <a:ext cx="5630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 gün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03925" y="1294801"/>
            <a:ext cx="563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İcranı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İzlə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32525" y="2037751"/>
            <a:ext cx="135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 Həftə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32525" y="2380651"/>
            <a:ext cx="135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Xatırladıcı Əlavə et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32525" y="2590201"/>
            <a:ext cx="1353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2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Bayrağı Təmizlə</a:t>
            </a:r>
            <a:endParaRPr lang="en-IE" sz="800" dirty="0" smtClean="0">
              <a:solidFill>
                <a:schemeClr val="tx2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99199" y="2837851"/>
            <a:ext cx="1420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Qəbuledənlər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üçün Bayraq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15644" y="3129993"/>
            <a:ext cx="9609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0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Daxil olanlar</a:t>
            </a:r>
            <a:endParaRPr lang="en-US" sz="10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60850" y="1313851"/>
            <a:ext cx="5630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Adlar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79975" y="1294801"/>
            <a:ext cx="563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Qoşma</a:t>
            </a:r>
            <a:endParaRPr lang="en-IE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Fayl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60816" y="1604345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Daxil et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2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27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autoUpdateAnimBg="0"/>
      <p:bldP spid="227333" grpId="0" build="p" autoUpdateAnimBg="0"/>
      <p:bldP spid="227335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4" y="1016003"/>
            <a:ext cx="5621336" cy="276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Mesaja cavab</a:t>
            </a:r>
            <a:endParaRPr lang="en-US" dirty="0"/>
          </a:p>
        </p:txBody>
      </p:sp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E-</a:t>
            </a:r>
            <a:r>
              <a:rPr lang="az-Latn-AZ" sz="2000" dirty="0" smtClean="0"/>
              <a:t>poçt təkcə göndərilmir</a:t>
            </a:r>
            <a:r>
              <a:rPr lang="en-US" sz="2000" dirty="0" smtClean="0"/>
              <a:t>…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…</a:t>
            </a:r>
            <a:r>
              <a:rPr lang="az-Latn-AZ" sz="2000" dirty="0" smtClean="0"/>
              <a:t>o həmçinin qəbul edilir və </a:t>
            </a:r>
            <a:r>
              <a:rPr lang="az-Latn-AZ" sz="2000" dirty="0" err="1" smtClean="0"/>
              <a:t>cavablandırılır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9383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Açıq mesajdan cavab göndərdikdə siz Lentin </a:t>
            </a:r>
            <a:r>
              <a:rPr lang="az-Latn-AZ" b="1" dirty="0" smtClean="0">
                <a:solidFill>
                  <a:srgbClr val="FFCC00"/>
                </a:solidFill>
              </a:rPr>
              <a:t>Mesaj </a:t>
            </a:r>
            <a:r>
              <a:rPr lang="az-Latn-AZ" dirty="0" smtClean="0">
                <a:solidFill>
                  <a:srgbClr val="FFCC00"/>
                </a:solidFill>
              </a:rPr>
              <a:t>tab-vərəqəsi üzərindəki </a:t>
            </a:r>
            <a:r>
              <a:rPr lang="az-Latn-AZ" b="1" dirty="0" smtClean="0">
                <a:solidFill>
                  <a:srgbClr val="FFCC00"/>
                </a:solidFill>
              </a:rPr>
              <a:t>Cavab</a:t>
            </a:r>
            <a:r>
              <a:rPr lang="az-Latn-AZ" dirty="0" smtClean="0">
                <a:solidFill>
                  <a:srgbClr val="FFCC00"/>
                </a:solidFill>
              </a:rPr>
              <a:t> qrupunun </a:t>
            </a:r>
            <a:r>
              <a:rPr lang="az-Latn-AZ" dirty="0" err="1" smtClean="0">
                <a:solidFill>
                  <a:srgbClr val="FFCC00"/>
                </a:solidFill>
              </a:rPr>
              <a:t>düymələrindən</a:t>
            </a:r>
            <a:r>
              <a:rPr lang="az-Latn-AZ" dirty="0" smtClean="0">
                <a:solidFill>
                  <a:srgbClr val="FFCC00"/>
                </a:solidFill>
              </a:rPr>
              <a:t> istifadə </a:t>
            </a:r>
            <a:r>
              <a:rPr lang="az-Latn-AZ" dirty="0" err="1" smtClean="0">
                <a:solidFill>
                  <a:srgbClr val="FFCC00"/>
                </a:solidFill>
              </a:rPr>
              <a:t>edəcəksiniz</a:t>
            </a:r>
            <a:r>
              <a:rPr lang="az-Latn-AZ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Görəcəksiniz ki, alına mesajdakı və yeni poçt mesajı üçün olan Lent fərqlidir.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063" y="131522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Mesa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388" y="1858147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Cavab ver</a:t>
            </a:r>
            <a:endParaRPr lang="en-US" sz="900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4874" y="1858147"/>
            <a:ext cx="714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Hamısına Cavab ver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5938" y="1858147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Göndər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6988" y="1858147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Sil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6588" y="1858147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Qovluğa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Yerləşdir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7613" y="1858147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Qayda Yarat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6200" y="1858147"/>
            <a:ext cx="752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Başqa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Əməliyyatlar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40138" y="1848622"/>
            <a:ext cx="679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Göndərəni Blokla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9116" y="2156795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Cavab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84616" y="2175845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Əməliyyatlar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32466" y="2175845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Lazımsız</a:t>
            </a:r>
            <a:r>
              <a:rPr lang="en-IE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E-</a:t>
            </a:r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poçt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5274" y="2382936"/>
            <a:ext cx="6415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Kimdən</a:t>
            </a:r>
            <a:r>
              <a:rPr lang="en-IE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5275" y="2563911"/>
            <a:ext cx="4915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Kimə</a:t>
            </a:r>
            <a:r>
              <a:rPr lang="en-IE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5750" y="2735361"/>
            <a:ext cx="4915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Surəti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5750" y="2887761"/>
            <a:ext cx="63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Mövzu</a:t>
            </a:r>
            <a:r>
              <a:rPr lang="en-IE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29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29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 autoUpdateAnimBg="0"/>
      <p:bldP spid="22938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Kursun məqsədləri</a:t>
            </a:r>
            <a:r>
              <a:rPr lang="en-US" dirty="0"/>
              <a:t>			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65188"/>
            <a:ext cx="8431213" cy="4659312"/>
          </a:xfrm>
        </p:spPr>
        <p:txBody>
          <a:bodyPr/>
          <a:lstStyle/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en-US" sz="2400" dirty="0" smtClean="0"/>
              <a:t>Outlook 2007</a:t>
            </a:r>
            <a:r>
              <a:rPr lang="az-Latn-AZ" sz="2400" dirty="0" smtClean="0"/>
              <a:t> daxilində yerdəyişmə</a:t>
            </a:r>
            <a:r>
              <a:rPr lang="en-US" sz="2400" dirty="0" smtClean="0"/>
              <a:t>. </a:t>
            </a:r>
            <a:endParaRPr lang="en-US" sz="2400" dirty="0"/>
          </a:p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az-Latn-AZ" sz="2400" dirty="0" smtClean="0"/>
              <a:t>Lent üzərində əmrlərin tapılması və hər gün gördüyünüz işlərin yerinə yetirilməsi: e-poçtun oxunması və göndərilməsi, görüş və toplantılarla iş</a:t>
            </a:r>
            <a:r>
              <a:rPr lang="en-US" sz="2400" dirty="0" smtClean="0"/>
              <a:t>, </a:t>
            </a:r>
            <a:r>
              <a:rPr lang="az-Latn-AZ" sz="2400" dirty="0" smtClean="0"/>
              <a:t>əlaqə </a:t>
            </a:r>
            <a:r>
              <a:rPr lang="az-Latn-AZ" sz="2400" dirty="0" err="1" smtClean="0"/>
              <a:t>şəxslərindən</a:t>
            </a:r>
            <a:r>
              <a:rPr lang="az-Latn-AZ" sz="2400" dirty="0" smtClean="0"/>
              <a:t> istifadə</a:t>
            </a:r>
            <a:r>
              <a:rPr lang="en-US" sz="2400" dirty="0" smtClean="0"/>
              <a:t>. </a:t>
            </a:r>
            <a:endParaRPr lang="en-US" sz="2400" dirty="0"/>
          </a:p>
          <a:p>
            <a:pPr marL="233363" indent="-233363">
              <a:spcAft>
                <a:spcPct val="75000"/>
              </a:spcAft>
              <a:buClr>
                <a:srgbClr val="FF9900"/>
              </a:buClr>
              <a:buFontTx/>
              <a:buChar char="•"/>
            </a:pPr>
            <a:r>
              <a:rPr lang="en-US" sz="2400" dirty="0" smtClean="0"/>
              <a:t>S</a:t>
            </a:r>
            <a:r>
              <a:rPr lang="az-Latn-AZ" sz="2400" dirty="0" smtClean="0"/>
              <a:t>əkil və qoşmaların göndərilməsi və alınması</a:t>
            </a:r>
            <a:r>
              <a:rPr lang="en-US" sz="2400" dirty="0" smtClean="0"/>
              <a:t>. </a:t>
            </a:r>
            <a:r>
              <a:rPr lang="az-Latn-AZ" sz="2400" dirty="0" smtClean="0"/>
              <a:t>Əmin olun ki, </a:t>
            </a:r>
            <a:r>
              <a:rPr lang="az-Latn-AZ" sz="2400" dirty="0" err="1" smtClean="0"/>
              <a:t>qəbuledənlər</a:t>
            </a:r>
            <a:r>
              <a:rPr lang="az-Latn-AZ" sz="2400" dirty="0" smtClean="0"/>
              <a:t> yeni </a:t>
            </a:r>
            <a:r>
              <a:rPr lang="en-US" sz="2400" dirty="0" smtClean="0"/>
              <a:t>Microsoft Office </a:t>
            </a:r>
            <a:r>
              <a:rPr lang="az-Latn-AZ" sz="2400" dirty="0" smtClean="0"/>
              <a:t>2007 fayl </a:t>
            </a:r>
            <a:r>
              <a:rPr lang="az-Latn-AZ" sz="2400" dirty="0" err="1" smtClean="0"/>
              <a:t>formatlarından</a:t>
            </a:r>
            <a:r>
              <a:rPr lang="az-Latn-AZ" sz="2400" dirty="0" smtClean="0"/>
              <a:t> istifadə edən qoşmaları aça biləcəklər.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181" y="952500"/>
            <a:ext cx="559085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Çağırış</a:t>
            </a:r>
            <a:r>
              <a:rPr lang="en-US" dirty="0" smtClean="0"/>
              <a:t>! </a:t>
            </a:r>
            <a:r>
              <a:rPr lang="az-Latn-AZ" dirty="0" smtClean="0"/>
              <a:t>Mesajı geri çağırmaq lazımdır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Siz indicə mesaj </a:t>
            </a:r>
            <a:r>
              <a:rPr lang="az-Latn-AZ" sz="2000" dirty="0" err="1" smtClean="0"/>
              <a:t>göndərmisiniz</a:t>
            </a:r>
            <a:r>
              <a:rPr lang="az-Latn-AZ" sz="2000" dirty="0" smtClean="0"/>
              <a:t> və əsas detalların səhv olduğunu başa </a:t>
            </a:r>
            <a:r>
              <a:rPr lang="az-Latn-AZ" sz="2000" dirty="0" err="1" smtClean="0"/>
              <a:t>düşmüsünüz</a:t>
            </a:r>
            <a:r>
              <a:rPr lang="az-Latn-AZ" sz="2000" dirty="0" smtClean="0"/>
              <a:t>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31428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1431" name="Rectangle 7"/>
          <p:cNvSpPr>
            <a:spLocks noChangeArrowheads="1"/>
          </p:cNvSpPr>
          <p:nvPr/>
        </p:nvSpPr>
        <p:spPr bwMode="auto">
          <a:xfrm>
            <a:off x="242887" y="4019550"/>
            <a:ext cx="7420656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Əgər siz e-poçt üçün </a:t>
            </a:r>
            <a:r>
              <a:rPr lang="en-US" dirty="0" smtClean="0">
                <a:solidFill>
                  <a:srgbClr val="FFCC00"/>
                </a:solidFill>
              </a:rPr>
              <a:t>Microsoft </a:t>
            </a:r>
            <a:r>
              <a:rPr lang="en-US" dirty="0">
                <a:solidFill>
                  <a:srgbClr val="FFCC00"/>
                </a:solidFill>
              </a:rPr>
              <a:t>Exchange </a:t>
            </a:r>
            <a:r>
              <a:rPr lang="en-US" dirty="0" smtClean="0">
                <a:solidFill>
                  <a:srgbClr val="FFCC00"/>
                </a:solidFill>
              </a:rPr>
              <a:t>Server</a:t>
            </a:r>
            <a:r>
              <a:rPr lang="az-Latn-AZ" dirty="0" smtClean="0">
                <a:solidFill>
                  <a:srgbClr val="FFCC00"/>
                </a:solidFill>
              </a:rPr>
              <a:t>-dən istifadə </a:t>
            </a:r>
            <a:r>
              <a:rPr lang="az-Latn-AZ" dirty="0" err="1" smtClean="0">
                <a:solidFill>
                  <a:srgbClr val="FFCC00"/>
                </a:solidFill>
              </a:rPr>
              <a:t>edirsinizsə</a:t>
            </a:r>
            <a:r>
              <a:rPr lang="az-Latn-AZ" dirty="0" smtClean="0">
                <a:solidFill>
                  <a:srgbClr val="FFCC00"/>
                </a:solidFill>
              </a:rPr>
              <a:t>, indicə göndərdiyiniz </a:t>
            </a:r>
            <a:r>
              <a:rPr lang="az-Latn-AZ" dirty="0" err="1" smtClean="0">
                <a:solidFill>
                  <a:srgbClr val="FFCC00"/>
                </a:solidFill>
              </a:rPr>
              <a:t>mesaji</a:t>
            </a:r>
            <a:r>
              <a:rPr lang="az-Latn-AZ" dirty="0" smtClean="0">
                <a:solidFill>
                  <a:srgbClr val="FFCC00"/>
                </a:solidFill>
              </a:rPr>
              <a:t> geri çağıra bilərsiniz.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Əgər bu iş </a:t>
            </a:r>
            <a:r>
              <a:rPr lang="az-Latn-AZ" dirty="0" err="1" smtClean="0">
                <a:solidFill>
                  <a:srgbClr val="FFCC00"/>
                </a:solidFill>
              </a:rPr>
              <a:t>qəbuledən</a:t>
            </a:r>
            <a:r>
              <a:rPr lang="az-Latn-AZ" dirty="0" smtClean="0">
                <a:solidFill>
                  <a:srgbClr val="FFCC00"/>
                </a:solidFill>
              </a:rPr>
              <a:t> tərəfindən mesajı oxumazdan əvvəl yerinə yetirilərsə, mesajın geri çağırılması sizə həmin şəxsə düzəldilmiş mesajı göndərmək və mümkün </a:t>
            </a:r>
            <a:r>
              <a:rPr lang="az-Latn-AZ" dirty="0" err="1" smtClean="0">
                <a:solidFill>
                  <a:srgbClr val="FFCC00"/>
                </a:solidFill>
              </a:rPr>
              <a:t>çətinliklərdən</a:t>
            </a:r>
            <a:r>
              <a:rPr lang="az-Latn-AZ" dirty="0" smtClean="0">
                <a:solidFill>
                  <a:srgbClr val="FFCC00"/>
                </a:solidFill>
              </a:rPr>
              <a:t> yaxa qurtarmaq imkanı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5688" y="1534297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Mesaj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6588" y="209627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Sil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2363" y="2096272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Qovluğa 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Yerləşdir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7663" y="2096272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Qayda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Yarat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4388" y="2096272"/>
            <a:ext cx="755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Başqa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Əməliyyatlar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0391" y="2394920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Əməliyyatlar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7950" y="2602011"/>
            <a:ext cx="63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Kimdən</a:t>
            </a:r>
            <a:r>
              <a:rPr lang="en-IE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7950" y="2782986"/>
            <a:ext cx="4915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Kimə</a:t>
            </a:r>
            <a:r>
              <a:rPr lang="en-IE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68425" y="2954436"/>
            <a:ext cx="4915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Surəti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68425" y="3106836"/>
            <a:ext cx="63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Mövzu</a:t>
            </a:r>
            <a:r>
              <a:rPr lang="en-IE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1138" y="2086747"/>
            <a:ext cx="679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Göndərəni Blokla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97261" y="2394920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Lazımsız</a:t>
            </a:r>
            <a:r>
              <a:rPr lang="en-IE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E-</a:t>
            </a:r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poçt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170" y="1044018"/>
            <a:ext cx="62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2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Poçt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1219" y="2501343"/>
            <a:ext cx="1237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2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Göndərilmişlər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8320" y="1310718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Bütün Poçt Qovluqları</a:t>
            </a:r>
            <a:endParaRPr lang="en-US" sz="10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8820" y="1482168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Bütün Poçt Elementləri</a:t>
            </a:r>
            <a:endParaRPr lang="en-US" sz="10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5970" y="1710768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Daxil olanlar</a:t>
            </a:r>
            <a:endParaRPr lang="en-US" sz="10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5970" y="1910793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Çıxış qutusu</a:t>
            </a:r>
            <a:endParaRPr lang="en-US" sz="10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6920" y="2082243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err="1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Göndəilmişlər</a:t>
            </a:r>
            <a:endParaRPr lang="en-US" sz="10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1670" y="2758518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err="1" smtClean="0">
                <a:solidFill>
                  <a:schemeClr val="tx2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Göndəilmişlərin</a:t>
            </a:r>
            <a:r>
              <a:rPr lang="az-Latn-AZ" sz="900" dirty="0" smtClean="0">
                <a:solidFill>
                  <a:schemeClr val="tx2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Axtarışı </a:t>
            </a:r>
            <a:endParaRPr lang="en-US" sz="1000" dirty="0">
              <a:solidFill>
                <a:schemeClr val="tx2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195" y="2968068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Nizamlanıb</a:t>
            </a:r>
            <a:r>
              <a:rPr lang="en-IE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az-Latn-AZ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Tarix</a:t>
            </a:r>
            <a:endParaRPr lang="en-US" sz="10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54362" y="2591572"/>
            <a:ext cx="10510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Mesa</a:t>
            </a:r>
            <a:r>
              <a:rPr lang="az-Latn-AZ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jı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Redaktə et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54362" y="2810647"/>
            <a:ext cx="12510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 Mesajı Geri Çağır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44837" y="3058297"/>
            <a:ext cx="14796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 Mesajı Yenidən Göndər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35312" y="3248797"/>
            <a:ext cx="12510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2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Qoşmaları Saxla</a:t>
            </a:r>
            <a:endParaRPr lang="en-US" sz="900" dirty="0">
              <a:solidFill>
                <a:schemeClr val="tx2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31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31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 autoUpdateAnimBg="0"/>
      <p:bldP spid="231431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Çağırış</a:t>
            </a:r>
            <a:r>
              <a:rPr lang="en-US" dirty="0" smtClean="0"/>
              <a:t>! </a:t>
            </a:r>
            <a:r>
              <a:rPr lang="az-Latn-AZ" dirty="0" smtClean="0"/>
              <a:t>Mesajı geri çağırmaq lazımdır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Siz indicə mesaj göndərmisiniz və əsas detalların səhv olduğunu başa düşmüsünüz.</a:t>
            </a:r>
            <a:r>
              <a:rPr lang="en-US" sz="2000" dirty="0" smtClean="0"/>
              <a:t> </a:t>
            </a:r>
          </a:p>
        </p:txBody>
      </p:sp>
      <p:sp>
        <p:nvSpPr>
          <p:cNvPr id="233476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242888" y="4019550"/>
            <a:ext cx="5934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Burada aşağıdakı kimi etmək lazımdır</a:t>
            </a:r>
            <a:r>
              <a:rPr lang="en-US" dirty="0" smtClean="0">
                <a:solidFill>
                  <a:srgbClr val="FFCC00"/>
                </a:solidFill>
              </a:rPr>
              <a:t>: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233479" name="Object 7"/>
          <p:cNvGraphicFramePr>
            <a:graphicFrameLocks noChangeAspect="1"/>
          </p:cNvGraphicFramePr>
          <p:nvPr/>
        </p:nvGraphicFramePr>
        <p:xfrm>
          <a:off x="339725" y="4535488"/>
          <a:ext cx="269875" cy="303212"/>
        </p:xfrm>
        <a:graphic>
          <a:graphicData uri="http://schemas.openxmlformats.org/presentationml/2006/ole">
            <p:oleObj spid="_x0000_s233479" name="Visio" r:id="rId4" imgW="270231" imgH="303063" progId="">
              <p:embed/>
            </p:oleObj>
          </a:graphicData>
        </a:graphic>
      </p:graphicFrame>
      <p:graphicFrame>
        <p:nvGraphicFramePr>
          <p:cNvPr id="233480" name="Object 8"/>
          <p:cNvGraphicFramePr>
            <a:graphicFrameLocks noChangeAspect="1"/>
          </p:cNvGraphicFramePr>
          <p:nvPr/>
        </p:nvGraphicFramePr>
        <p:xfrm>
          <a:off x="339725" y="5259388"/>
          <a:ext cx="269875" cy="303212"/>
        </p:xfrm>
        <a:graphic>
          <a:graphicData uri="http://schemas.openxmlformats.org/presentationml/2006/ole">
            <p:oleObj spid="_x0000_s233480" name="Visio" r:id="rId5" imgW="270231" imgH="303063" progId="">
              <p:embed/>
            </p:oleObj>
          </a:graphicData>
        </a:graphic>
      </p:graphicFrame>
      <p:sp>
        <p:nvSpPr>
          <p:cNvPr id="233482" name="Rectangle 10"/>
          <p:cNvSpPr>
            <a:spLocks noChangeArrowheads="1"/>
          </p:cNvSpPr>
          <p:nvPr/>
        </p:nvSpPr>
        <p:spPr bwMode="auto">
          <a:xfrm>
            <a:off x="676275" y="4502150"/>
            <a:ext cx="5940425" cy="13803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b="1" dirty="0" smtClean="0">
                <a:solidFill>
                  <a:srgbClr val="FFCC00"/>
                </a:solidFill>
              </a:rPr>
              <a:t>Hərəkət Paneli</a:t>
            </a:r>
            <a:r>
              <a:rPr lang="az-Latn-AZ" dirty="0" smtClean="0">
                <a:solidFill>
                  <a:srgbClr val="FFCC00"/>
                </a:solidFill>
              </a:rPr>
              <a:t>-</a:t>
            </a:r>
            <a:r>
              <a:rPr lang="az-Latn-AZ" dirty="0" err="1" smtClean="0">
                <a:solidFill>
                  <a:srgbClr val="FFCC00"/>
                </a:solidFill>
              </a:rPr>
              <a:t>ndə</a:t>
            </a:r>
            <a:r>
              <a:rPr lang="az-Latn-AZ" dirty="0" smtClean="0">
                <a:solidFill>
                  <a:srgbClr val="FFCC00"/>
                </a:solidFill>
              </a:rPr>
              <a:t> həmin qovluğa keçmək üçün </a:t>
            </a:r>
            <a:r>
              <a:rPr lang="az-Latn-AZ" b="1" dirty="0" err="1" smtClean="0">
                <a:solidFill>
                  <a:srgbClr val="FFCC00"/>
                </a:solidFill>
              </a:rPr>
              <a:t>Göndərilmişlər</a:t>
            </a:r>
            <a:r>
              <a:rPr lang="az-Latn-AZ" dirty="0" smtClean="0">
                <a:solidFill>
                  <a:srgbClr val="FFCC00"/>
                </a:solidFill>
              </a:rPr>
              <a:t>-i </a:t>
            </a:r>
            <a:r>
              <a:rPr lang="az-Latn-AZ" dirty="0" err="1" smtClean="0">
                <a:solidFill>
                  <a:srgbClr val="FFCC00"/>
                </a:solidFill>
              </a:rPr>
              <a:t>klikləyin</a:t>
            </a:r>
            <a:r>
              <a:rPr lang="az-Latn-AZ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b="1" dirty="0" err="1" smtClean="0">
                <a:solidFill>
                  <a:srgbClr val="FFCC00"/>
                </a:solidFill>
              </a:rPr>
              <a:t>Göndərilmişlər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qovluğunda geri çağırmaq istədiyiniz mesajı açmaq üçün ikiqat </a:t>
            </a:r>
            <a:r>
              <a:rPr lang="az-Latn-AZ" dirty="0" err="1" smtClean="0">
                <a:solidFill>
                  <a:srgbClr val="FFCC00"/>
                </a:solidFill>
              </a:rPr>
              <a:t>klikləyin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4181" y="952500"/>
            <a:ext cx="559085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3225688" y="1534297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Mesa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06588" y="209627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Sil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92363" y="2096272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Qovluğa Yerləşdir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87663" y="2096272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Qayda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Yarat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85808" y="2096272"/>
            <a:ext cx="831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Başqa 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Əməliyyatlar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70391" y="2394920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Əməliyyatlar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77949" y="2602011"/>
            <a:ext cx="603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Kimdən</a:t>
            </a:r>
            <a:r>
              <a:rPr lang="en-IE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77950" y="2782986"/>
            <a:ext cx="4915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Kimə</a:t>
            </a:r>
            <a:r>
              <a:rPr lang="en-IE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68425" y="2954436"/>
            <a:ext cx="4915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Surəti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68425" y="3106836"/>
            <a:ext cx="63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Mövzu</a:t>
            </a:r>
            <a:r>
              <a:rPr lang="en-IE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21137" y="2086747"/>
            <a:ext cx="727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Göndərəni Blokla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74401" y="2394920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Lazımsız</a:t>
            </a:r>
            <a:r>
              <a:rPr lang="en-IE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E-</a:t>
            </a:r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poçt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1170" y="1044018"/>
            <a:ext cx="62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2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Poçt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1219" y="2501343"/>
            <a:ext cx="1237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2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Göndərilmişlər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8320" y="1310718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Bütün Poçt Qovluqları</a:t>
            </a:r>
            <a:endParaRPr lang="en-US" sz="10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8820" y="1482168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Bütün Poçt Elementləri</a:t>
            </a:r>
            <a:endParaRPr lang="en-US" sz="10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5970" y="1710768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Daxil olanlar</a:t>
            </a:r>
            <a:endParaRPr lang="en-US" sz="10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5970" y="1910793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Çıxış qutusu</a:t>
            </a:r>
            <a:endParaRPr lang="en-US" sz="10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6920" y="2082243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err="1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Göndərilmişlər</a:t>
            </a:r>
            <a:endParaRPr lang="en-US" sz="10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1670" y="2758518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err="1" smtClean="0">
                <a:solidFill>
                  <a:schemeClr val="tx2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Göndərilmişlərin</a:t>
            </a:r>
            <a:r>
              <a:rPr lang="az-Latn-AZ" sz="900" dirty="0" smtClean="0">
                <a:solidFill>
                  <a:schemeClr val="tx2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Axtarışı</a:t>
            </a:r>
            <a:endParaRPr lang="en-US" sz="1000" dirty="0">
              <a:solidFill>
                <a:schemeClr val="tx2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1195" y="2968068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Nizamlanıb</a:t>
            </a:r>
            <a:r>
              <a:rPr lang="en-IE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az-Latn-AZ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Tarix</a:t>
            </a:r>
            <a:endParaRPr lang="en-US" sz="10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54362" y="2591572"/>
            <a:ext cx="10986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Mesa</a:t>
            </a:r>
            <a:r>
              <a:rPr lang="az-Latn-AZ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jı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Redaktə et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54362" y="2810647"/>
            <a:ext cx="12510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 Mesajı Geri Çağır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044837" y="3058297"/>
            <a:ext cx="14129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 Mesajı Yenidən Göndər 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35312" y="3248797"/>
            <a:ext cx="12510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2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Qoşmaları Saxla</a:t>
            </a:r>
            <a:endParaRPr lang="en-US" sz="900" dirty="0">
              <a:solidFill>
                <a:schemeClr val="tx2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33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33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3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7" grpId="0" build="p" autoUpdateAnimBg="0" advAuto="0"/>
      <p:bldP spid="233482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Çağırış</a:t>
            </a:r>
            <a:r>
              <a:rPr lang="en-US" dirty="0" smtClean="0"/>
              <a:t>! </a:t>
            </a:r>
            <a:r>
              <a:rPr lang="az-Latn-AZ" dirty="0" smtClean="0"/>
              <a:t>Mesajı geri çağırmaq lazımdır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Siz indicə mesaj </a:t>
            </a:r>
            <a:r>
              <a:rPr lang="az-Latn-AZ" sz="2000" dirty="0" err="1" smtClean="0"/>
              <a:t>göndərmisiniz</a:t>
            </a:r>
            <a:r>
              <a:rPr lang="az-Latn-AZ" sz="2000" dirty="0" smtClean="0"/>
              <a:t> və əsas detalların səhv olduğunu başa </a:t>
            </a:r>
            <a:r>
              <a:rPr lang="az-Latn-AZ" sz="2000" dirty="0" err="1" smtClean="0"/>
              <a:t>düşmüsünüz</a:t>
            </a:r>
            <a:r>
              <a:rPr lang="az-Latn-AZ" sz="2000" dirty="0" smtClean="0"/>
              <a:t>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35524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242888" y="4019550"/>
            <a:ext cx="5934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Burada nə </a:t>
            </a:r>
            <a:r>
              <a:rPr lang="az-Latn-AZ" dirty="0" err="1" smtClean="0">
                <a:solidFill>
                  <a:srgbClr val="FFCC00"/>
                </a:solidFill>
              </a:rPr>
              <a:t>edilməlidir</a:t>
            </a:r>
            <a:r>
              <a:rPr lang="en-US" dirty="0" smtClean="0">
                <a:solidFill>
                  <a:srgbClr val="FFCC00"/>
                </a:solidFill>
              </a:rPr>
              <a:t>: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235529" name="Object 9"/>
          <p:cNvGraphicFramePr>
            <a:graphicFrameLocks noChangeAspect="1"/>
          </p:cNvGraphicFramePr>
          <p:nvPr/>
        </p:nvGraphicFramePr>
        <p:xfrm>
          <a:off x="339725" y="4532313"/>
          <a:ext cx="269875" cy="303212"/>
        </p:xfrm>
        <a:graphic>
          <a:graphicData uri="http://schemas.openxmlformats.org/presentationml/2006/ole">
            <p:oleObj spid="_x0000_s235529" name="Visio" r:id="rId4" imgW="270231" imgH="303063" progId="">
              <p:embed/>
            </p:oleObj>
          </a:graphicData>
        </a:graphic>
      </p:graphicFrame>
      <p:sp>
        <p:nvSpPr>
          <p:cNvPr id="235530" name="Rectangle 10"/>
          <p:cNvSpPr>
            <a:spLocks noChangeArrowheads="1"/>
          </p:cNvSpPr>
          <p:nvPr/>
        </p:nvSpPr>
        <p:spPr bwMode="auto">
          <a:xfrm>
            <a:off x="676275" y="4502150"/>
            <a:ext cx="594042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Açıq mesajda əvvəlcə </a:t>
            </a:r>
            <a:r>
              <a:rPr lang="az-Latn-AZ" b="1" dirty="0" smtClean="0">
                <a:solidFill>
                  <a:srgbClr val="FFCC00"/>
                </a:solidFill>
              </a:rPr>
              <a:t>Əməliyyatlar</a:t>
            </a:r>
            <a:r>
              <a:rPr lang="az-Latn-AZ" dirty="0" smtClean="0">
                <a:solidFill>
                  <a:srgbClr val="FFCC00"/>
                </a:solidFill>
              </a:rPr>
              <a:t> qrupundakı </a:t>
            </a:r>
            <a:r>
              <a:rPr lang="az-Latn-AZ" b="1" dirty="0" smtClean="0">
                <a:solidFill>
                  <a:srgbClr val="FFCC00"/>
                </a:solidFill>
              </a:rPr>
              <a:t>Başqa Əməliyyatlar</a:t>
            </a:r>
            <a:r>
              <a:rPr lang="az-Latn-AZ" dirty="0" smtClean="0">
                <a:solidFill>
                  <a:srgbClr val="FFCC00"/>
                </a:solidFill>
              </a:rPr>
              <a:t>-ı, sonra isə </a:t>
            </a:r>
            <a:r>
              <a:rPr lang="az-Latn-AZ" b="1" dirty="0" smtClean="0">
                <a:solidFill>
                  <a:srgbClr val="FFCC00"/>
                </a:solidFill>
              </a:rPr>
              <a:t>Bu Mesajı Geri Çağır</a:t>
            </a:r>
            <a:r>
              <a:rPr lang="az-Latn-AZ" dirty="0" smtClean="0">
                <a:solidFill>
                  <a:srgbClr val="FFCC00"/>
                </a:solidFill>
              </a:rPr>
              <a:t>-ı </a:t>
            </a:r>
            <a:r>
              <a:rPr lang="az-Latn-AZ" dirty="0" err="1" smtClean="0">
                <a:solidFill>
                  <a:srgbClr val="FFCC00"/>
                </a:solidFill>
              </a:rPr>
              <a:t>klikləyin</a:t>
            </a:r>
            <a:r>
              <a:rPr lang="az-Latn-AZ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6566" y="2394920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Actions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181" y="952500"/>
            <a:ext cx="559085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3225688" y="1534297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Mesa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06588" y="209627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Sil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92363" y="2096272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Qovluğa Yerləşdir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87663" y="2096272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Qayda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Yarat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54387" y="2096272"/>
            <a:ext cx="822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Başqa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Əməliyyatlar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70391" y="2394920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Əməliyyatlar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77949" y="2602010"/>
            <a:ext cx="6320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Kimdən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77950" y="2782986"/>
            <a:ext cx="4915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Kimə</a:t>
            </a:r>
            <a:r>
              <a:rPr lang="en-IE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68425" y="2954436"/>
            <a:ext cx="4915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Surəti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68425" y="3106836"/>
            <a:ext cx="63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Mövzu</a:t>
            </a:r>
            <a:r>
              <a:rPr lang="en-IE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21138" y="2086747"/>
            <a:ext cx="679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Göndərəni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Blokla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59161" y="2394920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Lazımsız</a:t>
            </a:r>
            <a:r>
              <a:rPr lang="en-IE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E-</a:t>
            </a:r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poçt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1170" y="1044018"/>
            <a:ext cx="62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2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Poçt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1219" y="2501343"/>
            <a:ext cx="1237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200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Göndərilmişlər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8320" y="1310718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Bütün Poçt Qovluqları</a:t>
            </a:r>
            <a:endParaRPr lang="en-US" sz="10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8820" y="1482168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Bütün Poçt Elementləri</a:t>
            </a:r>
            <a:endParaRPr lang="en-US" sz="10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5970" y="1710768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Daxil olanlar</a:t>
            </a:r>
            <a:endParaRPr lang="en-US" sz="10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5970" y="1910793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Çıxış qutusu</a:t>
            </a:r>
            <a:endParaRPr lang="en-US" sz="10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6920" y="2082243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err="1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Göndərilmişlər</a:t>
            </a:r>
            <a:endParaRPr lang="en-US" sz="10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1670" y="2758518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err="1" smtClean="0">
                <a:solidFill>
                  <a:schemeClr val="tx2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Göndərilmişlərin</a:t>
            </a:r>
            <a:r>
              <a:rPr lang="az-Latn-AZ" sz="900" dirty="0" smtClean="0">
                <a:solidFill>
                  <a:schemeClr val="tx2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Axtarışı</a:t>
            </a:r>
            <a:endParaRPr lang="en-US" sz="1000" dirty="0">
              <a:solidFill>
                <a:schemeClr val="tx2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1195" y="2968068"/>
            <a:ext cx="1446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Nizamlanıb</a:t>
            </a:r>
            <a:r>
              <a:rPr lang="en-IE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az-Latn-AZ" sz="9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Tarix</a:t>
            </a:r>
            <a:endParaRPr lang="en-US" sz="10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54362" y="2591572"/>
            <a:ext cx="1070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Mesa</a:t>
            </a:r>
            <a:r>
              <a:rPr lang="az-Latn-AZ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jı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Redaktə et 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54362" y="2810647"/>
            <a:ext cx="12510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 Mesajı </a:t>
            </a:r>
            <a:r>
              <a:rPr lang="az-Latn-AZ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Gerı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Çağır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44837" y="3058297"/>
            <a:ext cx="14606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 Mesajı Yenidən Göndər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035312" y="3248797"/>
            <a:ext cx="12510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2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Qoşmaları </a:t>
            </a:r>
            <a:r>
              <a:rPr lang="az-Latn-AZ" sz="800" dirty="0" err="1" smtClean="0">
                <a:solidFill>
                  <a:schemeClr val="tx2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Sxala</a:t>
            </a:r>
            <a:endParaRPr lang="en-US" sz="900" dirty="0">
              <a:solidFill>
                <a:schemeClr val="tx2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35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0" grpId="0" build="p" autoUpdateAnimBg="0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89" y="945143"/>
            <a:ext cx="5526086" cy="281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İşlərin </a:t>
            </a:r>
            <a:r>
              <a:rPr lang="az-Latn-AZ" dirty="0" err="1" smtClean="0"/>
              <a:t>görülməsini</a:t>
            </a:r>
            <a:r>
              <a:rPr lang="az-Latn-AZ" dirty="0" smtClean="0"/>
              <a:t> xatırlatma vaxtı</a:t>
            </a:r>
            <a:endParaRPr lang="en-US" dirty="0"/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/>
              <a:t>Outlook </a:t>
            </a:r>
            <a:r>
              <a:rPr lang="az-Latn-AZ" sz="2000" dirty="0" smtClean="0"/>
              <a:t>təkcə</a:t>
            </a:r>
            <a:r>
              <a:rPr lang="en-US" sz="2000" dirty="0" smtClean="0"/>
              <a:t> e-</a:t>
            </a:r>
            <a:r>
              <a:rPr lang="az-Latn-AZ" sz="2000" dirty="0" smtClean="0"/>
              <a:t>poçt proqramı deyildir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O həmçinin sizin təqvimdə etdiyiniz vaxtın təşkilinə dair işləri yerinə yetirir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237572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7575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Siz təqviminizdə element yaratmaq və ya açmaq istədikdə, görəcəksiniz ki, Lent sizin vaxtı idarə etmənizə köməklik üçün uyğun qrupları və əmrləri göstərir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538" y="1229497"/>
            <a:ext cx="90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Görüş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3754" y="1229497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5598" y="1229497"/>
            <a:ext cx="857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Mətn 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Format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ı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498" y="2070847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Əməliyyatlar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1023" y="2061322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Göstər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438" y="1762897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Saxla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və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Bağla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3512" y="1762897"/>
            <a:ext cx="689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İştirakçıları Dəvət et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77937" y="1734322"/>
            <a:ext cx="7748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Görüş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73262" y="1743847"/>
            <a:ext cx="7843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Planlaşdırma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11462" y="1534297"/>
            <a:ext cx="803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Fərqli Göstər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01937" y="1810522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Xatırladıcı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21087" y="153429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Məşğul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4325" y="2316261"/>
            <a:ext cx="63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Mövzu</a:t>
            </a:r>
            <a:r>
              <a:rPr lang="en-IE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4325" y="2544861"/>
            <a:ext cx="670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Məkan</a:t>
            </a:r>
            <a:r>
              <a:rPr lang="en-IE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4324" y="2868711"/>
            <a:ext cx="9272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Başlanma vaxtı</a:t>
            </a:r>
            <a:r>
              <a:rPr lang="en-IE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3849" y="3078261"/>
            <a:ext cx="9463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Qurtarma vaxtı</a:t>
            </a:r>
            <a:r>
              <a:rPr lang="en-IE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97262" y="178194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dəqiqə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06787" y="199149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Heç biri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06787" y="2134372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dəqiqə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06787" y="231534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dəqiqə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06787" y="250584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dəqiqə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06787" y="2667772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dəqiqə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06787" y="2839222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30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dəqiqə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06787" y="300114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az-Latn-AZ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saat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06787" y="3182122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az-Latn-AZ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saat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06787" y="3353572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az-Latn-AZ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saat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37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 autoUpdateAnimBg="0"/>
      <p:bldP spid="237575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İşlərin </a:t>
            </a:r>
            <a:r>
              <a:rPr lang="az-Latn-AZ" dirty="0" err="1" smtClean="0"/>
              <a:t>görülməsini</a:t>
            </a:r>
            <a:r>
              <a:rPr lang="az-Latn-AZ" dirty="0" smtClean="0"/>
              <a:t> xatırlatma vaxtı</a:t>
            </a:r>
            <a:endParaRPr lang="en-US" dirty="0"/>
          </a:p>
        </p:txBody>
      </p: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Hər hansı təqvim elementi yaradan zaman xatırladıcı avtomatik təyin edilir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239620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9621" name="Rectangle 5"/>
          <p:cNvSpPr>
            <a:spLocks noChangeArrowheads="1"/>
          </p:cNvSpPr>
          <p:nvPr/>
        </p:nvSpPr>
        <p:spPr bwMode="auto">
          <a:xfrm>
            <a:off x="242888" y="4019550"/>
            <a:ext cx="59340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Hər görüş üçün xatırlatma vaxtını dəyişdirmək üçün</a:t>
            </a:r>
            <a:r>
              <a:rPr lang="en-US" dirty="0" smtClean="0">
                <a:solidFill>
                  <a:srgbClr val="FFCC00"/>
                </a:solidFill>
              </a:rPr>
              <a:t>:</a:t>
            </a:r>
            <a:endParaRPr lang="en-US" dirty="0">
              <a:solidFill>
                <a:srgbClr val="FFCC00"/>
              </a:solidFill>
            </a:endParaRPr>
          </a:p>
        </p:txBody>
      </p:sp>
      <p:graphicFrame>
        <p:nvGraphicFramePr>
          <p:cNvPr id="239623" name="Object 7"/>
          <p:cNvGraphicFramePr>
            <a:graphicFrameLocks noChangeAspect="1"/>
          </p:cNvGraphicFramePr>
          <p:nvPr/>
        </p:nvGraphicFramePr>
        <p:xfrm>
          <a:off x="339725" y="4535488"/>
          <a:ext cx="269875" cy="303212"/>
        </p:xfrm>
        <a:graphic>
          <a:graphicData uri="http://schemas.openxmlformats.org/presentationml/2006/ole">
            <p:oleObj spid="_x0000_s239623" name="Visio" r:id="rId4" imgW="270231" imgH="303063" progId="">
              <p:embed/>
            </p:oleObj>
          </a:graphicData>
        </a:graphic>
      </p:graphicFrame>
      <p:graphicFrame>
        <p:nvGraphicFramePr>
          <p:cNvPr id="239624" name="Object 8"/>
          <p:cNvGraphicFramePr>
            <a:graphicFrameLocks noChangeAspect="1"/>
          </p:cNvGraphicFramePr>
          <p:nvPr/>
        </p:nvGraphicFramePr>
        <p:xfrm>
          <a:off x="339725" y="5249863"/>
          <a:ext cx="269875" cy="303212"/>
        </p:xfrm>
        <a:graphic>
          <a:graphicData uri="http://schemas.openxmlformats.org/presentationml/2006/ole">
            <p:oleObj spid="_x0000_s239624" name="Visio" r:id="rId5" imgW="270231" imgH="303063" progId="">
              <p:embed/>
            </p:oleObj>
          </a:graphicData>
        </a:graphic>
      </p:graphicFrame>
      <p:sp>
        <p:nvSpPr>
          <p:cNvPr id="239626" name="Rectangle 10"/>
          <p:cNvSpPr>
            <a:spLocks noChangeArrowheads="1"/>
          </p:cNvSpPr>
          <p:nvPr/>
        </p:nvSpPr>
        <p:spPr bwMode="auto">
          <a:xfrm>
            <a:off x="676275" y="4502150"/>
            <a:ext cx="5940425" cy="13803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b="1" dirty="0" smtClean="0">
                <a:solidFill>
                  <a:srgbClr val="FFCC00"/>
                </a:solidFill>
              </a:rPr>
              <a:t>Xatırladıcı </a:t>
            </a:r>
            <a:r>
              <a:rPr lang="az-Latn-AZ" dirty="0" smtClean="0">
                <a:solidFill>
                  <a:srgbClr val="FFCC00"/>
                </a:solidFill>
              </a:rPr>
              <a:t>siyahısını açmaq üçün </a:t>
            </a:r>
            <a:r>
              <a:rPr lang="az-Latn-AZ" b="1" dirty="0" smtClean="0">
                <a:solidFill>
                  <a:srgbClr val="FFCC00"/>
                </a:solidFill>
              </a:rPr>
              <a:t>Görüş</a:t>
            </a:r>
            <a:r>
              <a:rPr lang="en-US" dirty="0" smtClean="0">
                <a:solidFill>
                  <a:srgbClr val="FFCC00"/>
                </a:solidFill>
              </a:rPr>
              <a:t> tab</a:t>
            </a:r>
            <a:r>
              <a:rPr lang="az-Latn-AZ" dirty="0" smtClean="0">
                <a:solidFill>
                  <a:srgbClr val="FFCC00"/>
                </a:solidFill>
              </a:rPr>
              <a:t>-vərəqəsi üzərində oxu </a:t>
            </a:r>
            <a:r>
              <a:rPr lang="az-Latn-AZ" dirty="0" err="1" smtClean="0">
                <a:solidFill>
                  <a:srgbClr val="FFCC00"/>
                </a:solidFill>
              </a:rPr>
              <a:t>klikləyin</a:t>
            </a:r>
            <a:r>
              <a:rPr lang="az-Latn-AZ" dirty="0" smtClean="0">
                <a:solidFill>
                  <a:srgbClr val="FFCC00"/>
                </a:solidFill>
              </a:rPr>
              <a:t>, sonra isə vaxtı seçin.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Dəyişikliyi edən kimi Lentin sol kənarında </a:t>
            </a:r>
            <a:r>
              <a:rPr lang="az-Latn-AZ" b="1" dirty="0" smtClean="0">
                <a:solidFill>
                  <a:srgbClr val="FFCC00"/>
                </a:solidFill>
              </a:rPr>
              <a:t>Saxla və Bağla</a:t>
            </a:r>
            <a:r>
              <a:rPr lang="az-Latn-AZ" dirty="0" smtClean="0">
                <a:solidFill>
                  <a:srgbClr val="FFCC00"/>
                </a:solidFill>
              </a:rPr>
              <a:t>-nə </a:t>
            </a:r>
            <a:r>
              <a:rPr lang="az-Latn-AZ" dirty="0" err="1" smtClean="0">
                <a:solidFill>
                  <a:srgbClr val="FFCC00"/>
                </a:solidFill>
              </a:rPr>
              <a:t>klikləyin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6089" y="945143"/>
            <a:ext cx="5526086" cy="281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Box 41"/>
          <p:cNvSpPr txBox="1"/>
          <p:nvPr/>
        </p:nvSpPr>
        <p:spPr>
          <a:xfrm>
            <a:off x="882538" y="1229497"/>
            <a:ext cx="90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Görüş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53754" y="1229497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25598" y="1229497"/>
            <a:ext cx="857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Mətn Formatı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7498" y="2070847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Əməliyyatlar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61023" y="2061322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Göstər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3438" y="1762897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Saxla və Bağla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63512" y="1762897"/>
            <a:ext cx="689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İştirakçıları Dəvət et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77937" y="1734322"/>
            <a:ext cx="7748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Görüş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73262" y="1743847"/>
            <a:ext cx="8414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Planlaşdırma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11462" y="1534297"/>
            <a:ext cx="7748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Fərqli Göstər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01937" y="1810522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Xatırladıcı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21087" y="153429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Məşğul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4325" y="2316261"/>
            <a:ext cx="63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Mövzu</a:t>
            </a:r>
            <a:r>
              <a:rPr lang="en-IE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4324" y="2544861"/>
            <a:ext cx="660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Məkan</a:t>
            </a:r>
            <a:r>
              <a:rPr lang="en-IE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44324" y="2868711"/>
            <a:ext cx="936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Başlanma vaxtı</a:t>
            </a:r>
            <a:r>
              <a:rPr lang="en-IE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3849" y="3078261"/>
            <a:ext cx="9272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Qurtarma vaxtı</a:t>
            </a:r>
            <a:r>
              <a:rPr lang="en-IE" sz="800" dirty="0" smtClean="0">
                <a:solidFill>
                  <a:schemeClr val="accent3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accent3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97262" y="178194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dəqiqə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06787" y="199149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Heç biri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06787" y="2134372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dəqiqə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06787" y="231534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dəqiqə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06787" y="250584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dəqiqə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406787" y="2667772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dəqiqə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406787" y="2839222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30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dəqiqə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06787" y="300114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az-Latn-AZ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saat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06787" y="3182122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az-Latn-AZ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saat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406787" y="3353572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az-Latn-AZ" sz="800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saat</a:t>
            </a:r>
            <a:endParaRPr lang="en-US" sz="900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39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9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9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 autoUpdateAnimBg="0" advAuto="0"/>
      <p:bldP spid="239621" grpId="0" build="p" autoUpdateAnimBg="0"/>
      <p:bldP spid="239626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590" y="952500"/>
            <a:ext cx="5646784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sz="2600" dirty="0" smtClean="0"/>
              <a:t>Toplantı yaratmaq </a:t>
            </a:r>
            <a:r>
              <a:rPr lang="az-Latn-AZ" sz="2600" dirty="0" err="1" smtClean="0"/>
              <a:t>istəyirsinizmi</a:t>
            </a:r>
            <a:r>
              <a:rPr lang="en-US" sz="2600" dirty="0" smtClean="0"/>
              <a:t>? </a:t>
            </a:r>
            <a:r>
              <a:rPr lang="az-Latn-AZ" sz="2600" dirty="0" smtClean="0"/>
              <a:t>Başqalarını dəvət edin</a:t>
            </a:r>
            <a:endParaRPr lang="en-US" sz="2600" dirty="0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Görüş yalnız sizin üçündür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Başqaları qoşulduqda toplantı yaradılır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339725" y="4021138"/>
          <a:ext cx="269875" cy="303212"/>
        </p:xfrm>
        <a:graphic>
          <a:graphicData uri="http://schemas.openxmlformats.org/presentationml/2006/ole">
            <p:oleObj spid="_x0000_s94212" name="Visio" r:id="rId5" imgW="270231" imgH="303063" progId="">
              <p:embed/>
            </p:oleObj>
          </a:graphicData>
        </a:graphic>
      </p:graphicFrame>
      <p:graphicFrame>
        <p:nvGraphicFramePr>
          <p:cNvPr id="94213" name="Object 5"/>
          <p:cNvGraphicFramePr>
            <a:graphicFrameLocks noChangeAspect="1"/>
          </p:cNvGraphicFramePr>
          <p:nvPr/>
        </p:nvGraphicFramePr>
        <p:xfrm>
          <a:off x="339725" y="4468813"/>
          <a:ext cx="269875" cy="303212"/>
        </p:xfrm>
        <a:graphic>
          <a:graphicData uri="http://schemas.openxmlformats.org/presentationml/2006/ole">
            <p:oleObj spid="_x0000_s94213" name="Visio" r:id="rId6" imgW="270231" imgH="303063" progId="">
              <p:embed/>
            </p:oleObj>
          </a:graphicData>
        </a:graphic>
      </p:graphicFrame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676275" y="3987800"/>
            <a:ext cx="5940425" cy="13803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b="1" dirty="0" smtClean="0">
                <a:solidFill>
                  <a:srgbClr val="FFCC00"/>
                </a:solidFill>
              </a:rPr>
              <a:t>Görüş</a:t>
            </a:r>
            <a:r>
              <a:rPr lang="en-US" dirty="0" smtClean="0">
                <a:solidFill>
                  <a:srgbClr val="FFCC00"/>
                </a:solidFill>
              </a:rPr>
              <a:t> tab</a:t>
            </a:r>
            <a:r>
              <a:rPr lang="az-Latn-AZ" dirty="0" smtClean="0">
                <a:solidFill>
                  <a:srgbClr val="FFCC00"/>
                </a:solidFill>
              </a:rPr>
              <a:t>-vərəqəsində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b="1" dirty="0" smtClean="0">
                <a:solidFill>
                  <a:srgbClr val="FFCC00"/>
                </a:solidFill>
              </a:rPr>
              <a:t>İştirakçıları Dəvət et</a:t>
            </a:r>
            <a:r>
              <a:rPr lang="az-Latn-AZ" dirty="0" smtClean="0">
                <a:solidFill>
                  <a:srgbClr val="FFCC00"/>
                </a:solidFill>
              </a:rPr>
              <a:t>-i </a:t>
            </a:r>
            <a:r>
              <a:rPr lang="az-Latn-AZ" dirty="0" err="1" smtClean="0">
                <a:solidFill>
                  <a:srgbClr val="FFCC00"/>
                </a:solidFill>
              </a:rPr>
              <a:t>klikləyin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b="1" dirty="0" smtClean="0">
                <a:solidFill>
                  <a:srgbClr val="FFCC00"/>
                </a:solidFill>
              </a:rPr>
              <a:t>Kimə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düyməsi və qutusu görünür. Adları birbaşa qutuda daxil edin və ya dəvət </a:t>
            </a:r>
            <a:r>
              <a:rPr lang="az-Latn-AZ" dirty="0" err="1" smtClean="0">
                <a:solidFill>
                  <a:srgbClr val="FFCC00"/>
                </a:solidFill>
              </a:rPr>
              <a:t>olunanları</a:t>
            </a:r>
            <a:r>
              <a:rPr lang="az-Latn-AZ" dirty="0" smtClean="0">
                <a:solidFill>
                  <a:srgbClr val="FFCC00"/>
                </a:solidFill>
              </a:rPr>
              <a:t> siyahıdan seçməklə əlavə etmək üçün </a:t>
            </a:r>
            <a:r>
              <a:rPr lang="az-Latn-AZ" b="1" dirty="0" smtClean="0">
                <a:solidFill>
                  <a:srgbClr val="FFCC00"/>
                </a:solidFill>
              </a:rPr>
              <a:t>Kimə </a:t>
            </a:r>
            <a:r>
              <a:rPr lang="az-Latn-AZ" dirty="0" smtClean="0">
                <a:solidFill>
                  <a:srgbClr val="FFCC00"/>
                </a:solidFill>
              </a:rPr>
              <a:t>düyməsini </a:t>
            </a:r>
            <a:r>
              <a:rPr lang="az-Latn-AZ" dirty="0" err="1" smtClean="0">
                <a:solidFill>
                  <a:srgbClr val="FFCC00"/>
                </a:solidFill>
              </a:rPr>
              <a:t>klikləyin</a:t>
            </a:r>
            <a:r>
              <a:rPr lang="az-Latn-AZ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288" y="1277122"/>
            <a:ext cx="90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Görüş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7238" y="1762897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Saxla və Bağla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0162" y="1762897"/>
            <a:ext cx="689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İştirakçıları Dəvət et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8504" y="127712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0348" y="1277122"/>
            <a:ext cx="857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Mətn Formatı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0787" y="1753372"/>
            <a:ext cx="7748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Görüş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58962" y="1762897"/>
            <a:ext cx="8414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Planlaşdırma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92412" y="1553347"/>
            <a:ext cx="689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Fərqli Göstər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82887" y="1829572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Xatırladıcı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82987" y="157239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Məşğul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9162" y="182004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dəqiqə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96988" y="2372497"/>
            <a:ext cx="90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Toplantı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68204" y="2372497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40048" y="2372497"/>
            <a:ext cx="857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Mətn 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Format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ı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01837" y="260109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Təqvim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01837" y="2782072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Sil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01837" y="300114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Göndər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01962" y="2877322"/>
            <a:ext cx="7748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Görüş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12527" y="2896372"/>
            <a:ext cx="860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Planlaşdırma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21187" y="2886847"/>
            <a:ext cx="755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Toplantının İşçi Sahəsi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60998" y="3223372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Əməliyyatlar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27898" y="3213847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Göstər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66578" y="3466854"/>
            <a:ext cx="4414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Kimə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87437" y="2877322"/>
            <a:ext cx="755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Dəvəti 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az-Latn-AZ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Ləğv et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4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4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  <p:bldP spid="94217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sz="2600" dirty="0" smtClean="0"/>
              <a:t>Toplantı yaratmaq </a:t>
            </a:r>
            <a:r>
              <a:rPr lang="az-Latn-AZ" sz="2600" dirty="0" err="1" smtClean="0"/>
              <a:t>istəyirsinizmi</a:t>
            </a:r>
            <a:r>
              <a:rPr lang="en-US" sz="2600" dirty="0" smtClean="0"/>
              <a:t>? </a:t>
            </a:r>
            <a:r>
              <a:rPr lang="az-Latn-AZ" sz="2600" dirty="0" smtClean="0"/>
              <a:t>Başqalarını dəvət edin</a:t>
            </a:r>
            <a:endParaRPr lang="en-US" sz="2600" dirty="0"/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Görüş yalnız sizin üçündür</a:t>
            </a:r>
            <a:r>
              <a:rPr lang="en-US" sz="2000" dirty="0" smtClean="0"/>
              <a:t>. </a:t>
            </a: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Başqaları qoşulduqda toplantı yaradılır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graphicFrame>
        <p:nvGraphicFramePr>
          <p:cNvPr id="241670" name="Object 6"/>
          <p:cNvGraphicFramePr>
            <a:graphicFrameLocks noChangeAspect="1"/>
          </p:cNvGraphicFramePr>
          <p:nvPr/>
        </p:nvGraphicFramePr>
        <p:xfrm>
          <a:off x="339725" y="4017963"/>
          <a:ext cx="269875" cy="303212"/>
        </p:xfrm>
        <a:graphic>
          <a:graphicData uri="http://schemas.openxmlformats.org/presentationml/2006/ole">
            <p:oleObj spid="_x0000_s241670" name="Visio" r:id="rId4" imgW="270231" imgH="303063" progId="">
              <p:embed/>
            </p:oleObj>
          </a:graphicData>
        </a:graphic>
      </p:graphicFrame>
      <p:sp>
        <p:nvSpPr>
          <p:cNvPr id="241671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676275" y="3987800"/>
            <a:ext cx="594042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Toplantı detallarının hamısını daxil edən kimi, başqa toplantı iştirakçılarına dəvət göndərmək üçün </a:t>
            </a:r>
            <a:r>
              <a:rPr lang="az-Latn-AZ" b="1" dirty="0" smtClean="0">
                <a:solidFill>
                  <a:srgbClr val="FFCC00"/>
                </a:solidFill>
              </a:rPr>
              <a:t>Göndər</a:t>
            </a:r>
            <a:r>
              <a:rPr lang="az-Latn-AZ" dirty="0" smtClean="0">
                <a:solidFill>
                  <a:srgbClr val="FFCC00"/>
                </a:solidFill>
              </a:rPr>
              <a:t>-i </a:t>
            </a:r>
            <a:r>
              <a:rPr lang="az-Latn-AZ" dirty="0" err="1" smtClean="0">
                <a:solidFill>
                  <a:srgbClr val="FFCC00"/>
                </a:solidFill>
              </a:rPr>
              <a:t>klikləyin</a:t>
            </a:r>
            <a:r>
              <a:rPr lang="az-Latn-AZ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1323" y="2070847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Actions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1023" y="2061322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Show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27648" y="3223372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Actions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590" y="952500"/>
            <a:ext cx="5646784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Box 41"/>
          <p:cNvSpPr txBox="1"/>
          <p:nvPr/>
        </p:nvSpPr>
        <p:spPr>
          <a:xfrm>
            <a:off x="787288" y="1277122"/>
            <a:ext cx="90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Görüş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7238" y="1762897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Saxla və Bağla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30162" y="1762897"/>
            <a:ext cx="689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İştirakçıları Dəvət et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58504" y="127712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30348" y="1277122"/>
            <a:ext cx="857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Mətn Formatı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20787" y="1753372"/>
            <a:ext cx="7748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Görüş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758962" y="1762897"/>
            <a:ext cx="8129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Planlaşdırma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92412" y="1553347"/>
            <a:ext cx="822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Fərqli Göstər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82887" y="1829572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Xatırladıcı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82987" y="157239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Məşğul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59162" y="182004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dəqiqə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96988" y="2372497"/>
            <a:ext cx="90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Toplantı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168204" y="2372497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40048" y="2372497"/>
            <a:ext cx="857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Mətn Formatı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01837" y="260109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Təqvim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901837" y="2782072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Sil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901837" y="300114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Göndər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01962" y="2877322"/>
            <a:ext cx="7748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Görüş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635387" y="2896372"/>
            <a:ext cx="8129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Planlaşdırma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21187" y="2886847"/>
            <a:ext cx="755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Toplantının İşçi Sahəsi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60998" y="3223372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Əməliyyatlar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027898" y="3213847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Göstər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766578" y="3466854"/>
            <a:ext cx="4242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Kimə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87437" y="2877322"/>
            <a:ext cx="755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Dəvəti 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az-Latn-AZ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Ləğv et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41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2" grpId="0" build="p" autoUpdateAnimBg="0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789" y="982568"/>
            <a:ext cx="5697536" cy="28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Əlaqə şəxsi ilə iş</a:t>
            </a:r>
            <a:endParaRPr lang="en-US" dirty="0"/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Siz əlaqə şəxsini açdıqda və ya redaktə etdikdə, əlaqə şəxsi haqqında əlavə məlumata baxmaq və ya onu gizlətmək üçün </a:t>
            </a:r>
            <a:r>
              <a:rPr lang="az-Latn-AZ" sz="2000" b="1" dirty="0" smtClean="0"/>
              <a:t>Göstər</a:t>
            </a:r>
            <a:r>
              <a:rPr lang="az-Latn-AZ" sz="2000" dirty="0" smtClean="0"/>
              <a:t> qrupundakı düymələrdən istifadə </a:t>
            </a:r>
            <a:r>
              <a:rPr lang="az-Latn-AZ" sz="2000" dirty="0" err="1" smtClean="0"/>
              <a:t>edəcəksiniz</a:t>
            </a:r>
            <a:r>
              <a:rPr lang="az-Latn-AZ" sz="2000" dirty="0" smtClean="0"/>
              <a:t>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43716" name="Line 4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19" name="Rectangle 7"/>
          <p:cNvSpPr>
            <a:spLocks noChangeArrowheads="1"/>
          </p:cNvSpPr>
          <p:nvPr/>
        </p:nvSpPr>
        <p:spPr bwMode="auto">
          <a:xfrm>
            <a:off x="242888" y="4019550"/>
            <a:ext cx="593407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Məsələn, əgər siz əlaqə şəxsinin ad gününü və ya ildönümünü qeyd etmək </a:t>
            </a:r>
            <a:r>
              <a:rPr lang="az-Latn-AZ" dirty="0" err="1" smtClean="0">
                <a:solidFill>
                  <a:srgbClr val="FFCC00"/>
                </a:solidFill>
              </a:rPr>
              <a:t>istəyirsinizsə</a:t>
            </a:r>
            <a:r>
              <a:rPr lang="az-Latn-AZ" dirty="0" smtClean="0">
                <a:solidFill>
                  <a:srgbClr val="FFCC00"/>
                </a:solidFill>
              </a:rPr>
              <a:t>, əvvəlcə </a:t>
            </a:r>
            <a:r>
              <a:rPr lang="az-Latn-AZ" b="1" dirty="0" smtClean="0">
                <a:solidFill>
                  <a:srgbClr val="FFCC00"/>
                </a:solidFill>
              </a:rPr>
              <a:t>Detallar </a:t>
            </a:r>
            <a:r>
              <a:rPr lang="az-Latn-AZ" dirty="0" smtClean="0">
                <a:solidFill>
                  <a:srgbClr val="FFCC00"/>
                </a:solidFill>
              </a:rPr>
              <a:t>düyməsini, sonra isə </a:t>
            </a:r>
            <a:r>
              <a:rPr lang="az-Latn-AZ" b="1" dirty="0" smtClean="0">
                <a:solidFill>
                  <a:srgbClr val="FFCC00"/>
                </a:solidFill>
              </a:rPr>
              <a:t>Ad günü </a:t>
            </a:r>
            <a:r>
              <a:rPr lang="az-Latn-AZ" dirty="0" smtClean="0">
                <a:solidFill>
                  <a:srgbClr val="FFCC00"/>
                </a:solidFill>
              </a:rPr>
              <a:t>və ya </a:t>
            </a:r>
            <a:r>
              <a:rPr lang="az-Latn-AZ" b="1" dirty="0" smtClean="0">
                <a:solidFill>
                  <a:srgbClr val="FFCC00"/>
                </a:solidFill>
              </a:rPr>
              <a:t>İldönümü</a:t>
            </a:r>
            <a:r>
              <a:rPr lang="az-Latn-AZ" dirty="0" smtClean="0">
                <a:solidFill>
                  <a:srgbClr val="FFCC00"/>
                </a:solidFill>
              </a:rPr>
              <a:t>-</a:t>
            </a:r>
            <a:r>
              <a:rPr lang="az-Latn-AZ" dirty="0" err="1" smtClean="0">
                <a:solidFill>
                  <a:srgbClr val="FFCC00"/>
                </a:solidFill>
              </a:rPr>
              <a:t>nün</a:t>
            </a:r>
            <a:r>
              <a:rPr lang="az-Latn-AZ" dirty="0" smtClean="0">
                <a:solidFill>
                  <a:srgbClr val="FFCC00"/>
                </a:solidFill>
              </a:rPr>
              <a:t> yanındakı uyğun tarixi seçin.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863" y="1362847"/>
            <a:ext cx="9081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Əlaqə Şəxsi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7079" y="1362847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8923" y="1362847"/>
            <a:ext cx="857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Mətn 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Format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ı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4537" y="1620022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Ümumi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4062" y="1839097"/>
            <a:ext cx="68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</a:t>
            </a:r>
            <a:r>
              <a:rPr lang="az-Latn-AZ" sz="8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llar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44696" y="1620026"/>
            <a:ext cx="8129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rgbClr val="CCCBD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Sertifikatlar</a:t>
            </a:r>
            <a:endParaRPr lang="en-US" sz="900" dirty="0">
              <a:solidFill>
                <a:srgbClr val="CCCBD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85913" y="1851796"/>
            <a:ext cx="9494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700" dirty="0" err="1" smtClean="0">
                <a:solidFill>
                  <a:srgbClr val="CCCBD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Bütün</a:t>
            </a:r>
            <a:r>
              <a:rPr lang="en-IE" sz="700" dirty="0" smtClean="0">
                <a:solidFill>
                  <a:srgbClr val="CCCBD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700" dirty="0" err="1" smtClean="0">
                <a:solidFill>
                  <a:srgbClr val="CCCBD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Sahələr</a:t>
            </a:r>
            <a:endParaRPr lang="en-US" sz="700" dirty="0">
              <a:solidFill>
                <a:srgbClr val="CCCBD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2162" y="2058172"/>
            <a:ext cx="8129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err="1" smtClean="0">
                <a:solidFill>
                  <a:srgbClr val="CCCBD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Fəaliyyətlər</a:t>
            </a:r>
            <a:endParaRPr lang="en-US" sz="900" dirty="0">
              <a:solidFill>
                <a:srgbClr val="CCCBD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8703" y="2523879"/>
            <a:ext cx="9386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rgbClr val="C7C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Tam Adı</a:t>
            </a:r>
            <a:endParaRPr lang="en-US" sz="900" dirty="0">
              <a:solidFill>
                <a:srgbClr val="C7C7E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8703" y="2742954"/>
            <a:ext cx="9386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rgbClr val="C7C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Şirkət</a:t>
            </a:r>
            <a:endParaRPr lang="en-US" sz="900" dirty="0">
              <a:solidFill>
                <a:srgbClr val="C7C7E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8703" y="2981079"/>
            <a:ext cx="9386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rgbClr val="C7C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Vəzifə</a:t>
            </a:r>
            <a:endParaRPr lang="en-US" sz="900" dirty="0">
              <a:solidFill>
                <a:srgbClr val="C7C7E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8703" y="3228729"/>
            <a:ext cx="9386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rgbClr val="C7C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Fərqli saxla</a:t>
            </a:r>
            <a:endParaRPr lang="en-US" sz="900" dirty="0">
              <a:solidFill>
                <a:srgbClr val="C7C7E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0153" y="3638304"/>
            <a:ext cx="9386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rgbClr val="C7C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E-</a:t>
            </a:r>
            <a:r>
              <a:rPr lang="az-Latn-AZ" sz="800" dirty="0" smtClean="0">
                <a:solidFill>
                  <a:srgbClr val="C7C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poçt</a:t>
            </a:r>
            <a:r>
              <a:rPr lang="en-IE" sz="800" dirty="0" smtClean="0">
                <a:solidFill>
                  <a:srgbClr val="C7C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...</a:t>
            </a:r>
            <a:endParaRPr lang="en-US" sz="900" dirty="0">
              <a:solidFill>
                <a:srgbClr val="C7C7E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2003" y="3428754"/>
            <a:ext cx="9386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rgbClr val="B5B5F5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</a:t>
            </a:r>
            <a:r>
              <a:rPr lang="en-IE" sz="800" dirty="0" err="1" smtClean="0">
                <a:solidFill>
                  <a:srgbClr val="B5B5F5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nternet</a:t>
            </a:r>
            <a:endParaRPr lang="en-US" sz="900" dirty="0">
              <a:solidFill>
                <a:srgbClr val="B5B5F5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43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autoUpdateAnimBg="0"/>
      <p:bldP spid="243719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Praktiki tapşırıqlar</a:t>
            </a:r>
            <a:endParaRPr lang="en-US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814388"/>
            <a:ext cx="8905875" cy="4564062"/>
          </a:xfrm>
        </p:spPr>
        <p:txBody>
          <a:bodyPr/>
          <a:lstStyle/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Ünvan kitabından və Gizli surətdən istifadə edin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Orfoqrafiyanı və qrammatikanı yoxlayın</a:t>
            </a:r>
            <a:r>
              <a:rPr lang="en-US" dirty="0" smtClean="0"/>
              <a:t>. 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İmzalara baxın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İzləmə bayrağının əlavə edin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Mesaja cavab verin; mesajı geri çağırın (əlavə)</a:t>
            </a:r>
            <a:r>
              <a:rPr lang="en-US" dirty="0" smtClean="0"/>
              <a:t>. 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Görüşü </a:t>
            </a:r>
            <a:r>
              <a:rPr lang="az-Latn-AZ" dirty="0" err="1" smtClean="0"/>
              <a:t>planlaşdırın</a:t>
            </a:r>
            <a:r>
              <a:rPr lang="az-Latn-AZ" dirty="0" smtClean="0"/>
              <a:t> və xatırladıcını təyin edin</a:t>
            </a:r>
            <a:r>
              <a:rPr lang="en-US" dirty="0" smtClean="0"/>
              <a:t>. 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Yeni əlaqə şəxsini yaradın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Vizit kartının redaktə edin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2,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1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2250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b="1" dirty="0" smtClean="0"/>
              <a:t>Yeni mesaja başlamaq üçün Lentdən istifadə </a:t>
            </a:r>
            <a:r>
              <a:rPr lang="az-Latn-AZ" b="1" dirty="0" err="1" smtClean="0"/>
              <a:t>etməlisiniz</a:t>
            </a:r>
            <a:r>
              <a:rPr lang="en-US" b="1" dirty="0" smtClean="0"/>
              <a:t>. (</a:t>
            </a:r>
            <a:r>
              <a:rPr lang="az-Latn-AZ" b="1" dirty="0" smtClean="0"/>
              <a:t>Bir cavabı qeyd edin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242888" y="2344738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Doğrudur</a:t>
            </a:r>
            <a:r>
              <a:rPr lang="en-US" sz="2000" dirty="0" smtClean="0"/>
              <a:t>.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Doğru deyil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autoUpdateAnimBg="0" advAuto="0"/>
      <p:bldP spid="11878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az-Latn-AZ" dirty="0" smtClean="0"/>
              <a:t>Dərs</a:t>
            </a:r>
            <a:r>
              <a:rPr lang="en-US" dirty="0" smtClean="0"/>
              <a:t> </a:t>
            </a:r>
            <a:r>
              <a:rPr lang="en-US" dirty="0"/>
              <a:t>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az-Latn-AZ" dirty="0" smtClean="0"/>
              <a:t>Lentə dair biliyin əldə olunması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2,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1: </a:t>
            </a:r>
            <a:r>
              <a:rPr lang="az-Latn-AZ" dirty="0" smtClean="0"/>
              <a:t>Cavab</a:t>
            </a:r>
            <a:endParaRPr lang="en-US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23850" y="815975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dirty="0" smtClean="0"/>
              <a:t>Doğru deyil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300038" y="200025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Məlumatı həmişəki qaydada yaradırsınız.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utoUpdateAnimBg="0"/>
      <p:bldP spid="120836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2,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2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b="1" dirty="0" err="1" smtClean="0"/>
              <a:t>Aşağıdakılardan</a:t>
            </a:r>
            <a:r>
              <a:rPr lang="az-Latn-AZ" b="1" dirty="0" smtClean="0"/>
              <a:t> hansı sizə məlumatdakı Gizli surəti cəld göstərmək və ya gizlətmək imkanı verir</a:t>
            </a:r>
            <a:r>
              <a:rPr lang="en-US" b="1" dirty="0" smtClean="0"/>
              <a:t>? (</a:t>
            </a:r>
            <a:r>
              <a:rPr lang="az-Latn-AZ" b="1" dirty="0" smtClean="0"/>
              <a:t>Bir cavabı qeyd edin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Ünvan Kitabı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Cəld Müraciət Paneli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b="1" dirty="0" smtClean="0"/>
              <a:t>Seçimlər </a:t>
            </a:r>
            <a:r>
              <a:rPr lang="az-Latn-AZ" sz="2000" dirty="0" smtClean="0"/>
              <a:t>tab-vərəqəsi üzərindəki </a:t>
            </a:r>
            <a:r>
              <a:rPr lang="az-Latn-AZ" sz="2000" b="1" dirty="0" smtClean="0"/>
              <a:t>Gizli surəti Göstər</a:t>
            </a:r>
            <a:r>
              <a:rPr lang="az-Latn-AZ" sz="2000" dirty="0" smtClean="0"/>
              <a:t> düyməsi.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utoUpdateAnimBg="0" advAuto="0"/>
      <p:bldP spid="122884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2,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2: </a:t>
            </a:r>
            <a:r>
              <a:rPr lang="az-Latn-AZ" dirty="0" smtClean="0"/>
              <a:t>Cavab</a:t>
            </a:r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36613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b="1" dirty="0" smtClean="0"/>
              <a:t>Seçimlər </a:t>
            </a:r>
            <a:r>
              <a:rPr lang="az-Latn-AZ" dirty="0" smtClean="0"/>
              <a:t>tab-vərəqəsi üzərindəki </a:t>
            </a:r>
            <a:r>
              <a:rPr lang="az-Latn-AZ" b="1" dirty="0" smtClean="0"/>
              <a:t>Gizli surəti Göstər</a:t>
            </a:r>
            <a:r>
              <a:rPr lang="az-Latn-AZ" dirty="0" smtClean="0"/>
              <a:t> düyməsi.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238125" y="2082800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Sonuncu dərs Outlook-da nə qədər çox seçimlərə malik </a:t>
            </a:r>
            <a:r>
              <a:rPr lang="az-Latn-AZ" sz="2000" dirty="0" err="1" smtClean="0"/>
              <a:t>olduğunuzu</a:t>
            </a:r>
            <a:r>
              <a:rPr lang="az-Latn-AZ" sz="2000" dirty="0" smtClean="0"/>
              <a:t> təsvir etdi. Siz düyməyə xüsusi olaraq mesaj seçimləri üçün olan tab-vərəqədən, </a:t>
            </a:r>
            <a:r>
              <a:rPr lang="az-Latn-AZ" sz="2000" b="1" dirty="0" smtClean="0"/>
              <a:t>Seçimlər </a:t>
            </a:r>
            <a:r>
              <a:rPr lang="az-Latn-AZ" sz="2000" dirty="0" smtClean="0"/>
              <a:t>tab-vərəqəsindən müraciət edirsiniz.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utoUpdateAnimBg="0"/>
      <p:bldP spid="124932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2,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3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b="1" dirty="0" smtClean="0"/>
              <a:t>Siz indicə mesajı </a:t>
            </a:r>
            <a:r>
              <a:rPr lang="az-Latn-AZ" b="1" dirty="0" err="1" smtClean="0"/>
              <a:t>nəzərəçarpan</a:t>
            </a:r>
            <a:r>
              <a:rPr lang="az-Latn-AZ" b="1" dirty="0" smtClean="0"/>
              <a:t> səhvlə </a:t>
            </a:r>
            <a:r>
              <a:rPr lang="az-Latn-AZ" b="1" dirty="0" err="1" smtClean="0"/>
              <a:t>göndərmisiniz</a:t>
            </a:r>
            <a:r>
              <a:rPr lang="az-Latn-AZ" b="1" dirty="0" smtClean="0"/>
              <a:t> və siz onu geri çağırmaq </a:t>
            </a:r>
            <a:r>
              <a:rPr lang="az-Latn-AZ" b="1" dirty="0" err="1" smtClean="0"/>
              <a:t>istəyirsiniz</a:t>
            </a:r>
            <a:r>
              <a:rPr lang="az-Latn-AZ" b="1" dirty="0" smtClean="0"/>
              <a:t>. Birinci addım nə olacaq? </a:t>
            </a:r>
            <a:r>
              <a:rPr lang="en-US" b="1" dirty="0" smtClean="0"/>
              <a:t>(</a:t>
            </a:r>
            <a:r>
              <a:rPr lang="az-Latn-AZ" b="1" dirty="0" smtClean="0"/>
              <a:t>Siz artıq </a:t>
            </a:r>
            <a:r>
              <a:rPr lang="en-US" b="1" dirty="0" smtClean="0"/>
              <a:t>Microsoft </a:t>
            </a:r>
            <a:r>
              <a:rPr lang="en-US" b="1" dirty="0"/>
              <a:t>Exchange </a:t>
            </a:r>
            <a:r>
              <a:rPr lang="en-US" b="1" dirty="0" smtClean="0"/>
              <a:t>Server</a:t>
            </a:r>
            <a:r>
              <a:rPr lang="az-Latn-AZ" b="1" dirty="0" smtClean="0"/>
              <a:t>-dən istifadə </a:t>
            </a:r>
            <a:r>
              <a:rPr lang="az-Latn-AZ" b="1" dirty="0" err="1" smtClean="0"/>
              <a:t>etdiyinizi</a:t>
            </a:r>
            <a:r>
              <a:rPr lang="az-Latn-AZ" b="1" dirty="0" smtClean="0"/>
              <a:t> bilirsiniz </a:t>
            </a:r>
            <a:r>
              <a:rPr lang="en-US" b="1" dirty="0" smtClean="0"/>
              <a:t>.) (</a:t>
            </a:r>
            <a:r>
              <a:rPr lang="az-Latn-AZ" b="1" dirty="0" smtClean="0"/>
              <a:t>Bir cavabı qeyd edin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Outlook-un əsas pəncərəsindən </a:t>
            </a:r>
            <a:r>
              <a:rPr lang="az-Latn-AZ" sz="2000" b="1" dirty="0" smtClean="0"/>
              <a:t>Əməliyyatlar</a:t>
            </a:r>
            <a:r>
              <a:rPr lang="az-Latn-AZ" sz="2000" dirty="0" smtClean="0"/>
              <a:t> menyusu üzərindəki </a:t>
            </a:r>
            <a:r>
              <a:rPr lang="az-Latn-AZ" sz="2000" b="1" dirty="0" smtClean="0"/>
              <a:t>Bu Mesajı Geri Çağır</a:t>
            </a:r>
            <a:r>
              <a:rPr lang="az-Latn-AZ" sz="2000" dirty="0" smtClean="0"/>
              <a:t>-ı </a:t>
            </a:r>
            <a:r>
              <a:rPr lang="az-Latn-AZ" sz="2000" dirty="0" err="1" smtClean="0"/>
              <a:t>klikləyin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Mesajı </a:t>
            </a:r>
            <a:r>
              <a:rPr lang="az-Latn-AZ" sz="2000" b="1" dirty="0" err="1" smtClean="0"/>
              <a:t>Göndərilmişlər</a:t>
            </a:r>
            <a:r>
              <a:rPr lang="az-Latn-AZ" sz="2000" dirty="0" smtClean="0"/>
              <a:t> </a:t>
            </a:r>
            <a:r>
              <a:rPr lang="az-Latn-AZ" sz="2000" dirty="0" err="1" smtClean="0"/>
              <a:t>qovluğundan</a:t>
            </a:r>
            <a:r>
              <a:rPr lang="az-Latn-AZ" sz="2000" dirty="0" smtClean="0"/>
              <a:t> tapın və onu açın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Mesajı </a:t>
            </a:r>
            <a:r>
              <a:rPr lang="az-Latn-AZ" sz="2000" b="1" dirty="0" err="1" smtClean="0"/>
              <a:t>Göndərilmişlər</a:t>
            </a:r>
            <a:r>
              <a:rPr lang="az-Latn-AZ" sz="2000" dirty="0" smtClean="0"/>
              <a:t> </a:t>
            </a:r>
            <a:r>
              <a:rPr lang="az-Latn-AZ" sz="2000" dirty="0" err="1" smtClean="0"/>
              <a:t>qovluğundan</a:t>
            </a:r>
            <a:r>
              <a:rPr lang="az-Latn-AZ" sz="2000" dirty="0" smtClean="0"/>
              <a:t> tapın və onu seçin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autoUpdateAnimBg="0" advAuto="0"/>
      <p:bldP spid="126980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2,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3: </a:t>
            </a:r>
            <a:r>
              <a:rPr lang="az-Latn-AZ" dirty="0" smtClean="0"/>
              <a:t>Cavab</a:t>
            </a:r>
            <a:endParaRPr lang="en-US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77888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dirty="0" smtClean="0"/>
              <a:t>Mesajı </a:t>
            </a:r>
            <a:r>
              <a:rPr lang="az-Latn-AZ" b="1" dirty="0" err="1" smtClean="0"/>
              <a:t>Göndərilmişlər</a:t>
            </a:r>
            <a:r>
              <a:rPr lang="az-Latn-AZ" dirty="0" smtClean="0"/>
              <a:t> </a:t>
            </a:r>
            <a:r>
              <a:rPr lang="az-Latn-AZ" dirty="0" err="1" smtClean="0"/>
              <a:t>qovluğundan</a:t>
            </a:r>
            <a:r>
              <a:rPr lang="az-Latn-AZ" dirty="0" smtClean="0"/>
              <a:t> tapın və onu açın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238125" y="2124075"/>
            <a:ext cx="8350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Siz mesajı </a:t>
            </a:r>
            <a:r>
              <a:rPr lang="az-Latn-AZ" sz="2000" b="1" dirty="0" err="1" smtClean="0"/>
              <a:t>Göndərilmişlər</a:t>
            </a:r>
            <a:r>
              <a:rPr lang="az-Latn-AZ" sz="2000" b="1" dirty="0" smtClean="0"/>
              <a:t> </a:t>
            </a:r>
            <a:r>
              <a:rPr lang="az-Latn-AZ" sz="2000" dirty="0" err="1" smtClean="0"/>
              <a:t>qovluğundan</a:t>
            </a:r>
            <a:r>
              <a:rPr lang="az-Latn-AZ" sz="2000" dirty="0" smtClean="0"/>
              <a:t> açacaq, sonra isə Lent üzərindəki əmrdən istifadə </a:t>
            </a:r>
            <a:r>
              <a:rPr lang="az-Latn-AZ" sz="2000" dirty="0" err="1" smtClean="0"/>
              <a:t>edəcəksiniz</a:t>
            </a:r>
            <a:r>
              <a:rPr lang="en-US" sz="2000" dirty="0" smtClean="0"/>
              <a:t>: </a:t>
            </a:r>
            <a:r>
              <a:rPr lang="az-Latn-AZ" sz="2000" b="1" dirty="0" smtClean="0"/>
              <a:t>Əməliyyatlar </a:t>
            </a:r>
            <a:r>
              <a:rPr lang="az-Latn-AZ" sz="2000" dirty="0" smtClean="0"/>
              <a:t>qrupundakı </a:t>
            </a:r>
            <a:r>
              <a:rPr lang="az-Latn-AZ" sz="2000" b="1" dirty="0" smtClean="0"/>
              <a:t>Başqa Əməliyyatlar</a:t>
            </a:r>
            <a:r>
              <a:rPr lang="az-Latn-AZ" sz="2000" dirty="0" smtClean="0"/>
              <a:t>-ı, </a:t>
            </a:r>
            <a:r>
              <a:rPr lang="az-Latn-AZ" sz="2000" b="1" dirty="0" smtClean="0"/>
              <a:t>Bu Mesajı Geri Çağır</a:t>
            </a:r>
            <a:r>
              <a:rPr lang="az-Latn-AZ" sz="2000" dirty="0" smtClean="0"/>
              <a:t>-ı </a:t>
            </a:r>
            <a:r>
              <a:rPr lang="az-Latn-AZ" sz="2000" dirty="0" err="1" smtClean="0"/>
              <a:t>klikləyin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autoUpdateAnimBg="0"/>
      <p:bldP spid="129028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az-Latn-AZ" dirty="0" smtClean="0"/>
              <a:t>Dərs</a:t>
            </a:r>
            <a:r>
              <a:rPr lang="en-US" dirty="0" smtClean="0"/>
              <a:t> </a:t>
            </a:r>
            <a:r>
              <a:rPr lang="en-US" dirty="0"/>
              <a:t>3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az-Latn-AZ" dirty="0" smtClean="0"/>
              <a:t>Qoşma və şəkillərin göndərilməsi və alınması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utoUpdateAnimBg="0"/>
      <p:bldP spid="65539" grpId="0" build="p" autoUpdateAnimBg="0" advAuto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az-Latn-AZ" sz="3000" dirty="0" smtClean="0"/>
              <a:t>Qoşma və şəkillərin göndərilməsi və alınması</a:t>
            </a:r>
            <a:endParaRPr lang="en-US" sz="3000" dirty="0"/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Outlook 2007</a:t>
            </a:r>
            <a:r>
              <a:rPr lang="az-Latn-AZ" sz="2000" dirty="0" smtClean="0"/>
              <a:t>-də qoşulmuş faylların göndərilməsi və alınması çox sadədir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277813" y="3994150"/>
            <a:ext cx="57419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Qoşma şəkillər və ya </a:t>
            </a:r>
            <a:r>
              <a:rPr lang="en-US" dirty="0" smtClean="0">
                <a:solidFill>
                  <a:srgbClr val="FFCC00"/>
                </a:solidFill>
              </a:rPr>
              <a:t>Microsoft Office</a:t>
            </a:r>
            <a:r>
              <a:rPr lang="az-Latn-AZ" dirty="0" smtClean="0">
                <a:solidFill>
                  <a:srgbClr val="FFCC00"/>
                </a:solidFill>
              </a:rPr>
              <a:t> fayllarını aldıqda bu qoşmaların birbaşa Outlook Oxu Sahəsində </a:t>
            </a:r>
            <a:r>
              <a:rPr lang="az-Latn-AZ" dirty="0" err="1" smtClean="0">
                <a:solidFill>
                  <a:srgbClr val="FFCC00"/>
                </a:solidFill>
              </a:rPr>
              <a:t>öncəbaxışı</a:t>
            </a:r>
            <a:r>
              <a:rPr lang="az-Latn-AZ" dirty="0" smtClean="0">
                <a:solidFill>
                  <a:srgbClr val="FFCC00"/>
                </a:solidFill>
              </a:rPr>
              <a:t> üçün Qoşma </a:t>
            </a:r>
            <a:r>
              <a:rPr lang="az-Latn-AZ" dirty="0" err="1" smtClean="0">
                <a:solidFill>
                  <a:srgbClr val="FFCC00"/>
                </a:solidFill>
              </a:rPr>
              <a:t>Öncəbaxış</a:t>
            </a:r>
            <a:r>
              <a:rPr lang="az-Latn-AZ" dirty="0" smtClean="0">
                <a:solidFill>
                  <a:srgbClr val="FFCC00"/>
                </a:solidFill>
              </a:rPr>
              <a:t> Vasitəsindən istifadə edə bilərsiniz.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Əgər şəkilləri </a:t>
            </a:r>
            <a:r>
              <a:rPr lang="az-Latn-AZ" dirty="0" err="1" smtClean="0">
                <a:solidFill>
                  <a:srgbClr val="FFCC00"/>
                </a:solidFill>
              </a:rPr>
              <a:t>göndərirsinizsə</a:t>
            </a:r>
            <a:r>
              <a:rPr lang="az-Latn-AZ" dirty="0" smtClean="0">
                <a:solidFill>
                  <a:srgbClr val="FFCC00"/>
                </a:solidFill>
              </a:rPr>
              <a:t>, Lent onları istədiyiniz üsulla göndərməkdə sizə kömək edəcək.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31078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1079" name="Picture 7" descr="Message with attachment being sent from one computer to anoth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39725" y="947738"/>
            <a:ext cx="5662613" cy="2854325"/>
          </a:xfrm>
          <a:noFill/>
          <a:ln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 autoUpdateAnimBg="0"/>
      <p:bldP spid="131077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517" y="923925"/>
            <a:ext cx="573228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az-Latn-AZ" dirty="0" smtClean="0"/>
              <a:t>Qoşmanın daxil edilməsi</a:t>
            </a:r>
            <a:endParaRPr lang="en-US" dirty="0"/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Qoşulmuş sənədin və ya şəklin mesajla birlikdə daxil edilməsi indi həmişəkindən daha asandır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277813" y="3994150"/>
            <a:ext cx="5926137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Həmişə etdiyiniz kimi, siz yeni mesaj yaratmaqla </a:t>
            </a:r>
            <a:r>
              <a:rPr lang="az-Latn-AZ" dirty="0" err="1" smtClean="0">
                <a:solidFill>
                  <a:srgbClr val="FFCC00"/>
                </a:solidFill>
              </a:rPr>
              <a:t>başlayacaqsınız</a:t>
            </a:r>
            <a:r>
              <a:rPr lang="az-Latn-AZ" dirty="0" smtClean="0">
                <a:solidFill>
                  <a:srgbClr val="FFCC00"/>
                </a:solidFill>
              </a:rPr>
              <a:t>. Sonra Lent üzərindəki </a:t>
            </a:r>
            <a:r>
              <a:rPr lang="az-Latn-AZ" b="1" dirty="0" smtClean="0">
                <a:solidFill>
                  <a:srgbClr val="FFCC00"/>
                </a:solidFill>
              </a:rPr>
              <a:t>Qoşma Fayl </a:t>
            </a:r>
            <a:r>
              <a:rPr lang="az-Latn-AZ" dirty="0" smtClean="0">
                <a:solidFill>
                  <a:srgbClr val="FFCC00"/>
                </a:solidFill>
              </a:rPr>
              <a:t>əmrindən istifadə </a:t>
            </a:r>
            <a:r>
              <a:rPr lang="az-Latn-AZ" dirty="0" err="1" smtClean="0">
                <a:solidFill>
                  <a:srgbClr val="FFCC00"/>
                </a:solidFill>
              </a:rPr>
              <a:t>edəcəksiniz</a:t>
            </a:r>
            <a:r>
              <a:rPr lang="az-Latn-AZ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4913" y="135332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Mesa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7054" y="135332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537" y="135332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Seçimlər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6123" y="1353322"/>
            <a:ext cx="857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Mətn 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Format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ı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5673" y="2185147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Daxil et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362" y="1896247"/>
            <a:ext cx="555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Qoşma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Fayl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6387" y="1896247"/>
            <a:ext cx="603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Qoşma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Element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1687" y="1896247"/>
            <a:ext cx="6700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Vizit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Kartı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1762" y="1896247"/>
            <a:ext cx="6700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Təqvim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63737" y="1896247"/>
            <a:ext cx="6700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İmza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  <p:bldP spid="133125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az-Latn-AZ" dirty="0" smtClean="0"/>
              <a:t>Qoşmanın daxil edilməsi</a:t>
            </a:r>
            <a:endParaRPr lang="en-US" dirty="0"/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b="1" dirty="0" smtClean="0"/>
              <a:t>Qoşma Faylı harada </a:t>
            </a:r>
            <a:r>
              <a:rPr lang="az-Latn-AZ" b="1" dirty="0" err="1" smtClean="0"/>
              <a:t>tapacaqsınız</a:t>
            </a:r>
            <a:endParaRPr lang="en-US" dirty="0"/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277813" y="3994150"/>
            <a:ext cx="5926137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Şəkil onu </a:t>
            </a:r>
            <a:r>
              <a:rPr lang="az-Latn-AZ" b="1" dirty="0" smtClean="0">
                <a:solidFill>
                  <a:srgbClr val="FFCC00"/>
                </a:solidFill>
              </a:rPr>
              <a:t>Əlavə et </a:t>
            </a:r>
            <a:r>
              <a:rPr lang="az-Latn-AZ" dirty="0" smtClean="0">
                <a:solidFill>
                  <a:srgbClr val="FFCC00"/>
                </a:solidFill>
              </a:rPr>
              <a:t>tab-vərəqəsi üzərində göstərir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53957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3959" name="Rectangle 7"/>
          <p:cNvSpPr>
            <a:spLocks noChangeArrowheads="1"/>
          </p:cNvSpPr>
          <p:nvPr/>
        </p:nvSpPr>
        <p:spPr bwMode="auto">
          <a:xfrm>
            <a:off x="6115050" y="1749425"/>
            <a:ext cx="2744788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/>
              <a:t>Qoşmanın daxil edilməsi ümumi işdir, belə ki, </a:t>
            </a:r>
            <a:r>
              <a:rPr lang="az-Latn-AZ" b="1" dirty="0" smtClean="0"/>
              <a:t>Qoşma Fayl</a:t>
            </a:r>
            <a:r>
              <a:rPr lang="az-Latn-AZ" dirty="0" smtClean="0"/>
              <a:t>-ı siz həm </a:t>
            </a:r>
            <a:r>
              <a:rPr lang="az-Latn-AZ" b="1" dirty="0" smtClean="0"/>
              <a:t>Mesaj</a:t>
            </a:r>
            <a:r>
              <a:rPr lang="az-Latn-AZ" dirty="0" smtClean="0"/>
              <a:t> tab-vərəqəsində, həm də </a:t>
            </a:r>
            <a:r>
              <a:rPr lang="az-Latn-AZ" b="1" dirty="0" smtClean="0"/>
              <a:t>Əlavə et</a:t>
            </a:r>
            <a:r>
              <a:rPr lang="az-Latn-AZ" dirty="0" smtClean="0"/>
              <a:t> tab-vərəqəsində </a:t>
            </a:r>
            <a:r>
              <a:rPr lang="az-Latn-AZ" dirty="0" err="1" smtClean="0"/>
              <a:t>tapacaqsınız</a:t>
            </a:r>
            <a:r>
              <a:rPr lang="az-Latn-AZ" dirty="0" smtClean="0"/>
              <a:t>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132298" y="2185147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Include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517" y="923925"/>
            <a:ext cx="573228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834913" y="135332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Mesa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87054" y="135332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67537" y="135332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Seçimlər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16123" y="1353322"/>
            <a:ext cx="857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Mətn 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Format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ı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5362" y="1896247"/>
            <a:ext cx="555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Qoşma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Fayl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96862" y="1896247"/>
            <a:ext cx="603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Qoşma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Element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01762" y="1896247"/>
            <a:ext cx="6700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Təqvim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63737" y="1896247"/>
            <a:ext cx="6700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İmza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01687" y="1896247"/>
            <a:ext cx="6700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Vizit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Kartı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53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53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 autoUpdateAnimBg="0" advAuto="0"/>
      <p:bldP spid="253956" grpId="0" build="p" autoUpdateAnimBg="0"/>
      <p:bldP spid="253959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az-Latn-AZ" dirty="0" smtClean="0"/>
              <a:t>Qoşmanın daxil edilməsi</a:t>
            </a:r>
            <a:endParaRPr lang="en-US" dirty="0"/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b="1" dirty="0" smtClean="0"/>
              <a:t>Siz yalnız boş bir şeyi qoşa </a:t>
            </a:r>
            <a:r>
              <a:rPr lang="az-Latn-AZ" b="1" dirty="0" err="1" smtClean="0"/>
              <a:t>bilməzsiniz</a:t>
            </a:r>
            <a:r>
              <a:rPr lang="az-Latn-AZ" b="1" dirty="0" smtClean="0"/>
              <a:t>.</a:t>
            </a:r>
            <a:endParaRPr lang="en-US" b="1" dirty="0"/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277813" y="3994150"/>
            <a:ext cx="5926137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Bu xüsusiyyət əvvəlki versiyalardan dəyişilməz qalmışdır.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Lakin sizi o maraqlandıra bilər ki, əvvəllər bloklanmış bəzi fayl tiplərinə indi icazə verilib və bəzi yeni tiplər bloklanmış siyahıya əlavə olunub.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57029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31" name="Rectangle 7"/>
          <p:cNvSpPr>
            <a:spLocks noChangeArrowheads="1"/>
          </p:cNvSpPr>
          <p:nvPr/>
        </p:nvSpPr>
        <p:spPr bwMode="auto">
          <a:xfrm>
            <a:off x="6119813" y="1749425"/>
            <a:ext cx="274478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/>
              <a:t>Outlook </a:t>
            </a:r>
            <a:r>
              <a:rPr lang="az-Latn-AZ" dirty="0" smtClean="0"/>
              <a:t>müəyyən tipdən olan fayl qoşmalarını </a:t>
            </a:r>
            <a:r>
              <a:rPr lang="az-Latn-AZ" dirty="0" err="1" smtClean="0"/>
              <a:t>bloklayacaqdır</a:t>
            </a:r>
            <a:r>
              <a:rPr lang="az-Latn-AZ" dirty="0" smtClean="0"/>
              <a:t>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132298" y="2185147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Include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517" y="923925"/>
            <a:ext cx="573228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834913" y="135332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Mesa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87054" y="135332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67537" y="135332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Seçimlər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16123" y="1353322"/>
            <a:ext cx="857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Mətn 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Format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ı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5362" y="1896247"/>
            <a:ext cx="555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Qoşma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Fayl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87337" y="1896247"/>
            <a:ext cx="622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Qoşma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Element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01762" y="1896247"/>
            <a:ext cx="6700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Təqvim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63737" y="1896247"/>
            <a:ext cx="6700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İmza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01687" y="1896247"/>
            <a:ext cx="6700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Vizit Kartı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57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57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57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 autoUpdateAnimBg="0" advAuto="0"/>
      <p:bldP spid="257028" grpId="0" build="p" autoUpdateAnimBg="0"/>
      <p:bldP spid="25703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az-Latn-AZ" dirty="0" smtClean="0"/>
              <a:t>Lentə dair biliyin əldə olunması</a:t>
            </a:r>
            <a:endParaRPr lang="en-US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İlk dəfə siz </a:t>
            </a:r>
            <a:r>
              <a:rPr lang="en-US" sz="2000" dirty="0" smtClean="0"/>
              <a:t>Outlook 2007</a:t>
            </a:r>
            <a:r>
              <a:rPr lang="az-Latn-AZ" sz="2000" dirty="0" smtClean="0"/>
              <a:t>-də mesaj yaratdıqda </a:t>
            </a:r>
            <a:r>
              <a:rPr lang="en-US" sz="2000" dirty="0" smtClean="0"/>
              <a:t>(</a:t>
            </a:r>
            <a:r>
              <a:rPr lang="az-Latn-AZ" sz="2000" dirty="0" smtClean="0"/>
              <a:t>aldığınız mesajı açdıqda</a:t>
            </a:r>
            <a:r>
              <a:rPr lang="en-US" sz="2000" dirty="0" smtClean="0"/>
              <a:t>), </a:t>
            </a:r>
            <a:r>
              <a:rPr lang="az-Latn-AZ" sz="2000" b="1" dirty="0" smtClean="0"/>
              <a:t>Lenti </a:t>
            </a:r>
            <a:r>
              <a:rPr lang="az-Latn-AZ" sz="2000" dirty="0" smtClean="0"/>
              <a:t>görəcəksiniz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Bu, pəncərənin yuxarı hissəsi boyunca zolaq təşkil edir.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77813" y="3994150"/>
            <a:ext cx="57419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Bu sizə məqsədə daha asan yolla və bir neçə addımdan sonra çatmaq imkanı verəcək.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1441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4512" y="904875"/>
            <a:ext cx="5633038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785730" y="1073887"/>
            <a:ext cx="1754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400" b="1" dirty="0" smtClean="0">
                <a:solidFill>
                  <a:srgbClr val="000099"/>
                </a:solidFill>
              </a:rPr>
              <a:t>Lent</a:t>
            </a:r>
            <a:endParaRPr lang="en-US" sz="1400" b="1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952" y="2296632"/>
            <a:ext cx="1754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200" b="1" dirty="0" smtClean="0">
                <a:solidFill>
                  <a:srgbClr val="99CCFF"/>
                </a:solidFill>
              </a:rPr>
              <a:t>Təqvim</a:t>
            </a:r>
            <a:endParaRPr lang="en-US" sz="1200" b="1" dirty="0">
              <a:solidFill>
                <a:srgbClr val="99CC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6753" y="2296632"/>
            <a:ext cx="1754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200" b="1" dirty="0" smtClean="0">
                <a:solidFill>
                  <a:srgbClr val="99CCFF"/>
                </a:solidFill>
              </a:rPr>
              <a:t>Əlaqə Şəxsləri</a:t>
            </a:r>
            <a:endParaRPr lang="en-US" sz="1200" b="1" dirty="0">
              <a:solidFill>
                <a:srgbClr val="99CC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0212" y="2286000"/>
            <a:ext cx="1754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200" b="1" dirty="0" smtClean="0">
                <a:solidFill>
                  <a:srgbClr val="99CCFF"/>
                </a:solidFill>
              </a:rPr>
              <a:t>Görüləsi İşlər Zolağı</a:t>
            </a:r>
            <a:endParaRPr lang="en-US" sz="1200" b="1" dirty="0">
              <a:solidFill>
                <a:srgbClr val="99CCFF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  <p:bldP spid="23557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131" y="971550"/>
            <a:ext cx="565685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Şəklin mətnlə eyni sətirdə daxil edilməsi</a:t>
            </a:r>
            <a:endParaRPr lang="en-US" dirty="0"/>
          </a:p>
        </p:txBody>
      </p:sp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Outlook-da şəkilləri ayrıca qoşma fayllar kimi deyil, e-poçt mesajının gövdəsində göndərmək daha asandır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endParaRPr lang="en-US" sz="2000" dirty="0"/>
          </a:p>
        </p:txBody>
      </p:sp>
      <p:graphicFrame>
        <p:nvGraphicFramePr>
          <p:cNvPr id="259076" name="Object 4"/>
          <p:cNvGraphicFramePr>
            <a:graphicFrameLocks noChangeAspect="1"/>
          </p:cNvGraphicFramePr>
          <p:nvPr/>
        </p:nvGraphicFramePr>
        <p:xfrm>
          <a:off x="339725" y="4535488"/>
          <a:ext cx="269875" cy="303212"/>
        </p:xfrm>
        <a:graphic>
          <a:graphicData uri="http://schemas.openxmlformats.org/presentationml/2006/ole">
            <p:oleObj spid="_x0000_s259076" name="Visio" r:id="rId5" imgW="270231" imgH="303063" progId="">
              <p:embed/>
            </p:oleObj>
          </a:graphicData>
        </a:graphic>
      </p:graphicFrame>
      <p:graphicFrame>
        <p:nvGraphicFramePr>
          <p:cNvPr id="259077" name="Object 5"/>
          <p:cNvGraphicFramePr>
            <a:graphicFrameLocks noChangeAspect="1"/>
          </p:cNvGraphicFramePr>
          <p:nvPr/>
        </p:nvGraphicFramePr>
        <p:xfrm>
          <a:off x="339725" y="4983163"/>
          <a:ext cx="269875" cy="303212"/>
        </p:xfrm>
        <a:graphic>
          <a:graphicData uri="http://schemas.openxmlformats.org/presentationml/2006/ole">
            <p:oleObj spid="_x0000_s259077" name="Visio" r:id="rId6" imgW="270231" imgH="303063" progId="">
              <p:embed/>
            </p:oleObj>
          </a:graphicData>
        </a:graphic>
      </p:graphicFrame>
      <p:sp>
        <p:nvSpPr>
          <p:cNvPr id="259079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9081" name="Rectangle 9"/>
          <p:cNvSpPr>
            <a:spLocks noChangeArrowheads="1"/>
          </p:cNvSpPr>
          <p:nvPr/>
        </p:nvSpPr>
        <p:spPr bwMode="auto">
          <a:xfrm>
            <a:off x="676275" y="4502150"/>
            <a:ext cx="5940425" cy="11033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b="1" dirty="0" smtClean="0">
                <a:solidFill>
                  <a:srgbClr val="FFCC00"/>
                </a:solidFill>
              </a:rPr>
              <a:t>Əlavə et</a:t>
            </a:r>
            <a:r>
              <a:rPr lang="az-Latn-AZ" dirty="0" smtClean="0">
                <a:solidFill>
                  <a:srgbClr val="FFCC00"/>
                </a:solidFill>
              </a:rPr>
              <a:t> tab-vərəqəsi üzərindəki </a:t>
            </a:r>
            <a:r>
              <a:rPr lang="az-Latn-AZ" b="1" dirty="0" smtClean="0">
                <a:solidFill>
                  <a:srgbClr val="FFCC00"/>
                </a:solidFill>
              </a:rPr>
              <a:t>Şəkil </a:t>
            </a:r>
            <a:r>
              <a:rPr lang="az-Latn-AZ" dirty="0" smtClean="0">
                <a:solidFill>
                  <a:srgbClr val="FFCC00"/>
                </a:solidFill>
              </a:rPr>
              <a:t>əmrini </a:t>
            </a:r>
            <a:r>
              <a:rPr lang="az-Latn-AZ" dirty="0" err="1" smtClean="0">
                <a:solidFill>
                  <a:srgbClr val="FFCC00"/>
                </a:solidFill>
              </a:rPr>
              <a:t>klikləyin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Şəkildə göstərildiyi kimi siz şəkli mesajın gövdəsində görəcəksiniz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59082" name="Rectangle 10"/>
          <p:cNvSpPr>
            <a:spLocks noChangeArrowheads="1"/>
          </p:cNvSpPr>
          <p:nvPr/>
        </p:nvSpPr>
        <p:spPr bwMode="auto">
          <a:xfrm>
            <a:off x="277813" y="3994150"/>
            <a:ext cx="5926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Bunu etmək üçün</a:t>
            </a:r>
            <a:r>
              <a:rPr lang="en-US" dirty="0" smtClean="0">
                <a:solidFill>
                  <a:srgbClr val="FFCC00"/>
                </a:solidFill>
              </a:rPr>
              <a:t>: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13" y="135332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Mesa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7054" y="135332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7537" y="135332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Seçimlər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97213" y="190577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bg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Şəkil</a:t>
            </a:r>
            <a:endParaRPr lang="en-US" sz="900" dirty="0">
              <a:solidFill>
                <a:schemeClr val="bg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06812" y="2201047"/>
            <a:ext cx="8129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Şəkillər</a:t>
            </a:r>
            <a:endParaRPr lang="en-US" sz="9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59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59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9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autoUpdateAnimBg="0"/>
      <p:bldP spid="259081" grpId="0" build="p" autoUpdateAnimBg="0"/>
      <p:bldP spid="259082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164" y="934651"/>
            <a:ext cx="5773736" cy="293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sz="2800" dirty="0" smtClean="0"/>
              <a:t>Şəkildə </a:t>
            </a:r>
            <a:r>
              <a:rPr lang="az-Latn-AZ" sz="2800" dirty="0" err="1" smtClean="0"/>
              <a:t>göstərilmişdir</a:t>
            </a:r>
            <a:r>
              <a:rPr lang="az-Latn-AZ" sz="2800" dirty="0" smtClean="0"/>
              <a:t>: gələn və gedən tab-vərəqələr</a:t>
            </a:r>
            <a:endParaRPr lang="en-US" sz="2800" dirty="0"/>
          </a:p>
        </p:txBody>
      </p:sp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Şəkillərin gözdən keçirilməsi Lentə aid bir xüsusiyyəti də izah etməyə imkan verir</a:t>
            </a:r>
            <a:r>
              <a:rPr lang="en-US" sz="2000" dirty="0" smtClean="0"/>
              <a:t>: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Bəzi tab-vərəqələr yalnız xüsusi tapşırıqlar yerinə yetirildikdə görünür.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aphicFrame>
        <p:nvGraphicFramePr>
          <p:cNvPr id="261124" name="Object 4"/>
          <p:cNvGraphicFramePr>
            <a:graphicFrameLocks noChangeAspect="1"/>
          </p:cNvGraphicFramePr>
          <p:nvPr/>
        </p:nvGraphicFramePr>
        <p:xfrm>
          <a:off x="339725" y="4535488"/>
          <a:ext cx="269875" cy="303212"/>
        </p:xfrm>
        <a:graphic>
          <a:graphicData uri="http://schemas.openxmlformats.org/presentationml/2006/ole">
            <p:oleObj spid="_x0000_s261124" name="Visio" r:id="rId5" imgW="270231" imgH="303063" progId="">
              <p:embed/>
            </p:oleObj>
          </a:graphicData>
        </a:graphic>
      </p:graphicFrame>
      <p:graphicFrame>
        <p:nvGraphicFramePr>
          <p:cNvPr id="261125" name="Object 5"/>
          <p:cNvGraphicFramePr>
            <a:graphicFrameLocks noChangeAspect="1"/>
          </p:cNvGraphicFramePr>
          <p:nvPr/>
        </p:nvGraphicFramePr>
        <p:xfrm>
          <a:off x="339725" y="4983163"/>
          <a:ext cx="269875" cy="303212"/>
        </p:xfrm>
        <a:graphic>
          <a:graphicData uri="http://schemas.openxmlformats.org/presentationml/2006/ole">
            <p:oleObj spid="_x0000_s261125" name="Visio" r:id="rId6" imgW="270231" imgH="303063" progId="">
              <p:embed/>
            </p:oleObj>
          </a:graphicData>
        </a:graphic>
      </p:graphicFrame>
      <p:graphicFrame>
        <p:nvGraphicFramePr>
          <p:cNvPr id="261126" name="Object 6"/>
          <p:cNvGraphicFramePr>
            <a:graphicFrameLocks noChangeAspect="1"/>
          </p:cNvGraphicFramePr>
          <p:nvPr/>
        </p:nvGraphicFramePr>
        <p:xfrm>
          <a:off x="339725" y="5446713"/>
          <a:ext cx="269875" cy="303212"/>
        </p:xfrm>
        <a:graphic>
          <a:graphicData uri="http://schemas.openxmlformats.org/presentationml/2006/ole">
            <p:oleObj spid="_x0000_s261126" name="Visio" r:id="rId7" imgW="270231" imgH="303063" progId="">
              <p:embed/>
            </p:oleObj>
          </a:graphicData>
        </a:graphic>
      </p:graphicFrame>
      <p:sp>
        <p:nvSpPr>
          <p:cNvPr id="26112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1129" name="Rectangle 9"/>
          <p:cNvSpPr>
            <a:spLocks noChangeArrowheads="1"/>
          </p:cNvSpPr>
          <p:nvPr/>
        </p:nvSpPr>
        <p:spPr bwMode="auto">
          <a:xfrm>
            <a:off x="676275" y="4502150"/>
            <a:ext cx="5940425" cy="13973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az-Latn-AZ" sz="1600" dirty="0" smtClean="0">
                <a:solidFill>
                  <a:srgbClr val="FFCC00"/>
                </a:solidFill>
              </a:rPr>
              <a:t>Mesaja əlavə edilmiş şəkli seçdikdə</a:t>
            </a:r>
            <a:r>
              <a:rPr lang="en-US" sz="1600" dirty="0" smtClean="0">
                <a:solidFill>
                  <a:srgbClr val="FFCC00"/>
                </a:solidFill>
              </a:rPr>
              <a:t>…</a:t>
            </a:r>
            <a:endParaRPr lang="en-US" sz="1600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sz="1600" dirty="0" smtClean="0">
                <a:solidFill>
                  <a:srgbClr val="FFCC00"/>
                </a:solidFill>
              </a:rPr>
              <a:t>…</a:t>
            </a:r>
            <a:r>
              <a:rPr lang="az-Latn-AZ" sz="1600" dirty="0" smtClean="0">
                <a:solidFill>
                  <a:srgbClr val="FFCC00"/>
                </a:solidFill>
              </a:rPr>
              <a:t>siz Lent üzərində əmələ gələn </a:t>
            </a:r>
            <a:r>
              <a:rPr lang="az-Latn-AZ" sz="1600" b="1" dirty="0" smtClean="0">
                <a:solidFill>
                  <a:srgbClr val="FFCC00"/>
                </a:solidFill>
              </a:rPr>
              <a:t>Şəkil Alətləri</a:t>
            </a:r>
            <a:r>
              <a:rPr lang="az-Latn-AZ" sz="1600" dirty="0" smtClean="0">
                <a:solidFill>
                  <a:srgbClr val="FFCC00"/>
                </a:solidFill>
              </a:rPr>
              <a:t>-</a:t>
            </a:r>
            <a:r>
              <a:rPr lang="az-Latn-AZ" sz="1600" dirty="0" err="1" smtClean="0">
                <a:solidFill>
                  <a:srgbClr val="FFCC00"/>
                </a:solidFill>
              </a:rPr>
              <a:t>ni</a:t>
            </a:r>
            <a:r>
              <a:rPr lang="az-Latn-AZ" sz="1600" dirty="0" smtClean="0">
                <a:solidFill>
                  <a:srgbClr val="FFCC00"/>
                </a:solidFill>
              </a:rPr>
              <a:t> görəcəksiniz</a:t>
            </a:r>
            <a:r>
              <a:rPr lang="en-US" sz="1600" dirty="0" smtClean="0">
                <a:solidFill>
                  <a:srgbClr val="FFCC00"/>
                </a:solidFill>
              </a:rPr>
              <a:t>.</a:t>
            </a:r>
            <a:endParaRPr lang="en-US" sz="1600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45000"/>
              </a:spcAft>
            </a:pPr>
            <a:r>
              <a:rPr lang="en-US" sz="1600" b="1" dirty="0" smtClean="0">
                <a:solidFill>
                  <a:srgbClr val="FFCC00"/>
                </a:solidFill>
              </a:rPr>
              <a:t>Format</a:t>
            </a:r>
            <a:r>
              <a:rPr lang="en-US" sz="1600" dirty="0" smtClean="0">
                <a:solidFill>
                  <a:srgbClr val="FFCC00"/>
                </a:solidFill>
              </a:rPr>
              <a:t> tab</a:t>
            </a:r>
            <a:r>
              <a:rPr lang="az-Latn-AZ" sz="1600" dirty="0" smtClean="0">
                <a:solidFill>
                  <a:srgbClr val="FFCC00"/>
                </a:solidFill>
              </a:rPr>
              <a:t>-vərəqəsi şəkli göndərməzdən əvvəl onun redaktəsi üçün istifadə edə </a:t>
            </a:r>
            <a:r>
              <a:rPr lang="az-Latn-AZ" sz="1600" dirty="0" err="1" smtClean="0">
                <a:solidFill>
                  <a:srgbClr val="FFCC00"/>
                </a:solidFill>
              </a:rPr>
              <a:t>biləcəyiniz</a:t>
            </a:r>
            <a:r>
              <a:rPr lang="az-Latn-AZ" sz="1600" dirty="0" smtClean="0">
                <a:solidFill>
                  <a:srgbClr val="FFCC00"/>
                </a:solidFill>
              </a:rPr>
              <a:t> əmrləri ehtiva edir.</a:t>
            </a:r>
            <a:endParaRPr lang="en-US" sz="1600" dirty="0">
              <a:solidFill>
                <a:srgbClr val="FFCC00"/>
              </a:solidFill>
            </a:endParaRPr>
          </a:p>
        </p:txBody>
      </p:sp>
      <p:sp>
        <p:nvSpPr>
          <p:cNvPr id="261130" name="Rectangle 10"/>
          <p:cNvSpPr>
            <a:spLocks noChangeArrowheads="1"/>
          </p:cNvSpPr>
          <p:nvPr/>
        </p:nvSpPr>
        <p:spPr bwMode="auto">
          <a:xfrm>
            <a:off x="277813" y="3994150"/>
            <a:ext cx="59261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1600" dirty="0" smtClean="0">
                <a:solidFill>
                  <a:srgbClr val="FFCC00"/>
                </a:solidFill>
              </a:rPr>
              <a:t>Məsələn</a:t>
            </a:r>
            <a:r>
              <a:rPr lang="en-US" sz="1600" dirty="0" smtClean="0">
                <a:solidFill>
                  <a:srgbClr val="FFCC00"/>
                </a:solidFill>
              </a:rPr>
              <a:t>, </a:t>
            </a:r>
            <a:r>
              <a:rPr lang="az-Latn-AZ" sz="1600" dirty="0" smtClean="0">
                <a:solidFill>
                  <a:srgbClr val="FFCC00"/>
                </a:solidFill>
              </a:rPr>
              <a:t>siz</a:t>
            </a:r>
            <a:r>
              <a:rPr lang="en-US" sz="1600" dirty="0" smtClean="0">
                <a:solidFill>
                  <a:srgbClr val="FFCC00"/>
                </a:solidFill>
              </a:rPr>
              <a:t>:</a:t>
            </a:r>
            <a:endParaRPr lang="en-US" sz="1600" dirty="0">
              <a:solidFill>
                <a:srgbClr val="FFCC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0638" y="127712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Mesa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4704" y="127712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8537" y="1277122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Seçimlər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3323" y="1277122"/>
            <a:ext cx="857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Mətn </a:t>
            </a:r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Format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ı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63712" y="2134372"/>
            <a:ext cx="8700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Şəkil Üslubları</a:t>
            </a:r>
            <a:endParaRPr lang="en-US" sz="9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3437" y="2134372"/>
            <a:ext cx="8129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Uyğunlaşdır</a:t>
            </a:r>
            <a:endParaRPr lang="en-US" sz="9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44962" y="2134372"/>
            <a:ext cx="8129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Yerləşdir</a:t>
            </a:r>
            <a:endParaRPr lang="en-US" sz="9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61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61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61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61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 autoUpdateAnimBg="0"/>
      <p:bldP spid="261129" grpId="0" build="p" autoUpdateAnimBg="0"/>
      <p:bldP spid="261130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5154" y="947738"/>
            <a:ext cx="5651754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az-Latn-AZ" sz="3000" dirty="0" smtClean="0"/>
              <a:t>Qoşmaları açmazdan əvvəl onların </a:t>
            </a:r>
            <a:r>
              <a:rPr lang="az-Latn-AZ" sz="3000" dirty="0" err="1" smtClean="0"/>
              <a:t>öncəbaxışı</a:t>
            </a:r>
            <a:endParaRPr lang="en-US" sz="3000" dirty="0"/>
          </a:p>
        </p:txBody>
      </p:sp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sz="2000" dirty="0" smtClean="0"/>
              <a:t>Outlook 2007-d</a:t>
            </a:r>
            <a:r>
              <a:rPr lang="az-Latn-AZ" sz="2000" dirty="0" smtClean="0"/>
              <a:t>ə qoşmalar qəbul edilə bilər.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Bəzi qoşma faylların birbaşa Oxu Sahəsindən </a:t>
            </a:r>
            <a:r>
              <a:rPr lang="az-Latn-AZ" sz="2000" dirty="0" err="1" smtClean="0"/>
              <a:t>öncəbaxışını</a:t>
            </a:r>
            <a:r>
              <a:rPr lang="az-Latn-AZ" sz="2000" dirty="0" smtClean="0"/>
              <a:t> yerinə yetirmək olar.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277813" y="3994150"/>
            <a:ext cx="592613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Fərz edək ki, hər hansı bir şəxs sizə qoşma qismində iki </a:t>
            </a:r>
            <a:r>
              <a:rPr lang="en-US" dirty="0" smtClean="0">
                <a:solidFill>
                  <a:srgbClr val="FFCC00"/>
                </a:solidFill>
              </a:rPr>
              <a:t>Microsoft </a:t>
            </a:r>
            <a:r>
              <a:rPr lang="en-US" dirty="0">
                <a:solidFill>
                  <a:srgbClr val="FFCC00"/>
                </a:solidFill>
              </a:rPr>
              <a:t>Office Visio</a:t>
            </a:r>
            <a:r>
              <a:rPr lang="en-US" baseline="30000" dirty="0">
                <a:solidFill>
                  <a:srgbClr val="FFCC00"/>
                </a:solidFill>
                <a:cs typeface="Arial" charset="0"/>
              </a:rPr>
              <a:t>®</a:t>
            </a:r>
            <a:r>
              <a:rPr lang="en-US" dirty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dia</a:t>
            </a:r>
            <a:r>
              <a:rPr lang="az-Latn-AZ" dirty="0" smtClean="0">
                <a:solidFill>
                  <a:srgbClr val="FFCC00"/>
                </a:solidFill>
              </a:rPr>
              <a:t>q</a:t>
            </a:r>
            <a:r>
              <a:rPr lang="en-US" dirty="0" smtClean="0">
                <a:solidFill>
                  <a:srgbClr val="FFCC00"/>
                </a:solidFill>
              </a:rPr>
              <a:t>ram</a:t>
            </a:r>
            <a:r>
              <a:rPr lang="az-Latn-AZ" dirty="0" err="1" smtClean="0">
                <a:solidFill>
                  <a:srgbClr val="FFCC00"/>
                </a:solidFill>
              </a:rPr>
              <a:t>ını</a:t>
            </a:r>
            <a:r>
              <a:rPr lang="az-Latn-AZ" dirty="0" smtClean="0">
                <a:solidFill>
                  <a:srgbClr val="FFCC00"/>
                </a:solidFill>
              </a:rPr>
              <a:t> göndərir, lakin siz onlardan </a:t>
            </a:r>
            <a:r>
              <a:rPr lang="en-US" dirty="0" err="1" smtClean="0">
                <a:solidFill>
                  <a:srgbClr val="FFCC00"/>
                </a:solidFill>
              </a:rPr>
              <a:t>qura</a:t>
            </a:r>
            <a:r>
              <a:rPr lang="az-Latn-AZ" dirty="0" smtClean="0">
                <a:solidFill>
                  <a:srgbClr val="FFCC00"/>
                </a:solidFill>
              </a:rPr>
              <a:t>ş</a:t>
            </a:r>
            <a:r>
              <a:rPr lang="en-US" dirty="0" smtClean="0">
                <a:solidFill>
                  <a:srgbClr val="FFCC00"/>
                </a:solidFill>
              </a:rPr>
              <a:t>d</a:t>
            </a:r>
            <a:r>
              <a:rPr lang="az-Latn-AZ" dirty="0" smtClean="0">
                <a:solidFill>
                  <a:srgbClr val="FFCC00"/>
                </a:solidFill>
              </a:rPr>
              <a:t>ı</a:t>
            </a:r>
            <a:r>
              <a:rPr lang="en-US" dirty="0" err="1" smtClean="0">
                <a:solidFill>
                  <a:srgbClr val="FFCC00"/>
                </a:solidFill>
              </a:rPr>
              <a:t>rmada</a:t>
            </a:r>
            <a:r>
              <a:rPr lang="az-Latn-AZ" dirty="0" smtClean="0">
                <a:solidFill>
                  <a:srgbClr val="FFCC00"/>
                </a:solidFill>
              </a:rPr>
              <a:t> yeni təlim otağını göstərəni nəzərdən keçirirsiniz.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Hansı faylı açmaq və ya sərt diskə yazmaq lazım olduğunu necə cəld həll etmək olar?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47815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5469" y="958293"/>
            <a:ext cx="1018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0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Daxil olanlar</a:t>
            </a:r>
            <a:endParaRPr lang="en-US" sz="10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36" y="1219972"/>
            <a:ext cx="12891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Daxil olanlarda Axtar</a:t>
            </a:r>
            <a:endParaRPr lang="en-US" sz="900" dirty="0">
              <a:solidFill>
                <a:schemeClr val="tx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062" y="1448572"/>
            <a:ext cx="10891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 gün</a:t>
            </a:r>
            <a:endParaRPr lang="en-US" sz="9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8487" y="1848622"/>
            <a:ext cx="10891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Mesa</a:t>
            </a:r>
            <a:r>
              <a:rPr lang="az-Latn-AZ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06562" y="1458097"/>
            <a:ext cx="10891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Göndərilib</a:t>
            </a:r>
            <a:r>
              <a:rPr lang="en-IE" sz="8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06562" y="1610497"/>
            <a:ext cx="10891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Kimə</a:t>
            </a:r>
            <a:r>
              <a:rPr lang="en-IE" sz="8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0012" y="1839097"/>
            <a:ext cx="1317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25V_B8.vsd (219 KB)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4462" y="1839097"/>
            <a:ext cx="1317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25V_A6.vsd (219 KB)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25437" y="2724922"/>
            <a:ext cx="10891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Mesa</a:t>
            </a:r>
            <a:r>
              <a:rPr lang="az-Latn-AZ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96962" y="2715397"/>
            <a:ext cx="1317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25V_B8.vsd (219 KB)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01887" y="2715397"/>
            <a:ext cx="1317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25V_A6.vsd (219 KB)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47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47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build="p" autoUpdateAnimBg="0"/>
      <p:bldP spid="247813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az-Latn-AZ" sz="3000" dirty="0" smtClean="0"/>
              <a:t>Qoşmaları açmazdan əvvəl onların </a:t>
            </a:r>
            <a:r>
              <a:rPr lang="az-Latn-AZ" sz="3000" dirty="0" err="1" smtClean="0"/>
              <a:t>öncəbaxışı</a:t>
            </a:r>
            <a:endParaRPr lang="en-US" sz="3000" dirty="0"/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Şəkildə göstərildiyi kimi, qoşmanın </a:t>
            </a:r>
            <a:r>
              <a:rPr lang="az-Latn-AZ" sz="2000" dirty="0" err="1" smtClean="0"/>
              <a:t>öncəbaxışı</a:t>
            </a:r>
            <a:r>
              <a:rPr lang="az-Latn-AZ" sz="2000" dirty="0" smtClean="0"/>
              <a:t> sizin cavabınız ola bilər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277813" y="3994150"/>
            <a:ext cx="592613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Qoşmanın </a:t>
            </a:r>
            <a:r>
              <a:rPr lang="az-Latn-AZ" dirty="0" err="1" smtClean="0">
                <a:solidFill>
                  <a:srgbClr val="FFCC00"/>
                </a:solidFill>
              </a:rPr>
              <a:t>öncəbaxışı</a:t>
            </a:r>
            <a:r>
              <a:rPr lang="az-Latn-AZ" dirty="0" smtClean="0">
                <a:solidFill>
                  <a:srgbClr val="FFCC00"/>
                </a:solidFill>
              </a:rPr>
              <a:t> Outlook Oxu Sahəsindən məlum faylın </a:t>
            </a:r>
            <a:r>
              <a:rPr lang="az-Latn-AZ" dirty="0" err="1" smtClean="0">
                <a:solidFill>
                  <a:srgbClr val="FFCC00"/>
                </a:solidFill>
              </a:rPr>
              <a:t>öncəbaxışlarının</a:t>
            </a:r>
            <a:r>
              <a:rPr lang="az-Latn-AZ" dirty="0" smtClean="0">
                <a:solidFill>
                  <a:srgbClr val="FFCC00"/>
                </a:solidFill>
              </a:rPr>
              <a:t> düzgün daxil </a:t>
            </a:r>
            <a:r>
              <a:rPr lang="az-Latn-AZ" dirty="0" err="1" smtClean="0">
                <a:solidFill>
                  <a:srgbClr val="FFCC00"/>
                </a:solidFill>
              </a:rPr>
              <a:t>edildiyini</a:t>
            </a:r>
            <a:r>
              <a:rPr lang="az-Latn-AZ" dirty="0" smtClean="0">
                <a:solidFill>
                  <a:srgbClr val="FFCC00"/>
                </a:solidFill>
              </a:rPr>
              <a:t> </a:t>
            </a:r>
            <a:r>
              <a:rPr lang="az-Latn-AZ" dirty="0" err="1" smtClean="0">
                <a:solidFill>
                  <a:srgbClr val="FFCC00"/>
                </a:solidFill>
              </a:rPr>
              <a:t>göstəmək</a:t>
            </a:r>
            <a:r>
              <a:rPr lang="az-Latn-AZ" dirty="0" smtClean="0">
                <a:solidFill>
                  <a:srgbClr val="FFCC00"/>
                </a:solidFill>
              </a:rPr>
              <a:t> imkanı verir.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Siz bunu qoşma faylları açmadan edə bilərsiniz.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Qoşmanın </a:t>
            </a:r>
            <a:r>
              <a:rPr lang="az-Latn-AZ" dirty="0" err="1" smtClean="0">
                <a:solidFill>
                  <a:srgbClr val="FFCC00"/>
                </a:solidFill>
              </a:rPr>
              <a:t>öncəbaxışı</a:t>
            </a:r>
            <a:r>
              <a:rPr lang="az-Latn-AZ" dirty="0" smtClean="0">
                <a:solidFill>
                  <a:srgbClr val="FFCC00"/>
                </a:solidFill>
              </a:rPr>
              <a:t> üçün onun piktoqramını </a:t>
            </a:r>
            <a:r>
              <a:rPr lang="az-Latn-AZ" dirty="0" err="1" smtClean="0">
                <a:solidFill>
                  <a:srgbClr val="FFCC00"/>
                </a:solidFill>
              </a:rPr>
              <a:t>klikləyin</a:t>
            </a:r>
            <a:r>
              <a:rPr lang="az-Latn-AZ" dirty="0" smtClean="0">
                <a:solidFill>
                  <a:srgbClr val="FFCC00"/>
                </a:solidFill>
              </a:rPr>
              <a:t>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Qoşmanın </a:t>
            </a:r>
            <a:r>
              <a:rPr lang="az-Latn-AZ" dirty="0" err="1" smtClean="0">
                <a:solidFill>
                  <a:srgbClr val="FFCC00"/>
                </a:solidFill>
              </a:rPr>
              <a:t>öncəbaxışı</a:t>
            </a:r>
            <a:r>
              <a:rPr lang="az-Latn-AZ" dirty="0" smtClean="0">
                <a:solidFill>
                  <a:srgbClr val="FFCC00"/>
                </a:solidFill>
              </a:rPr>
              <a:t> Oxu Sahəsində görünür.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63173" name="Line 5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63174" name="Picture 6" descr="Attachment previewed in the Reading Pa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39725" y="947738"/>
            <a:ext cx="5662613" cy="2854325"/>
          </a:xfrm>
          <a:noFill/>
          <a:ln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154" y="947738"/>
            <a:ext cx="5651754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15470" y="958293"/>
            <a:ext cx="970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0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Daxil olanlar</a:t>
            </a:r>
            <a:endParaRPr lang="en-US" sz="10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36" y="1219972"/>
            <a:ext cx="12320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Daxil olanlarda Axtar</a:t>
            </a:r>
            <a:endParaRPr lang="en-US" sz="900" dirty="0">
              <a:solidFill>
                <a:schemeClr val="tx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062" y="1448572"/>
            <a:ext cx="10891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 gün</a:t>
            </a:r>
            <a:endParaRPr lang="en-US" sz="9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8487" y="1848622"/>
            <a:ext cx="10891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Mesa</a:t>
            </a:r>
            <a:r>
              <a:rPr lang="az-Latn-AZ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6562" y="1458097"/>
            <a:ext cx="10891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Göndərilib</a:t>
            </a:r>
            <a:r>
              <a:rPr lang="en-IE" sz="8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6562" y="1610497"/>
            <a:ext cx="10891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Kimə</a:t>
            </a:r>
            <a:r>
              <a:rPr lang="en-IE" sz="8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0012" y="1839097"/>
            <a:ext cx="1317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25V_B8.vsd (219 KB)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4462" y="1839097"/>
            <a:ext cx="1317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25V_A6.vsd (219 KB)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5437" y="2724922"/>
            <a:ext cx="10891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Mesa</a:t>
            </a:r>
            <a:r>
              <a:rPr lang="az-Latn-AZ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96962" y="2715397"/>
            <a:ext cx="1317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25V_B8.vsd (219 KB)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1887" y="2715397"/>
            <a:ext cx="1317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25V_A6.vsd (219 KB)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6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63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build="p" autoUpdateAnimBg="0" advAuto="0"/>
      <p:bldP spid="263172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Praktiki tapşırıqlar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814388"/>
            <a:ext cx="8905875" cy="3282950"/>
          </a:xfrm>
        </p:spPr>
        <p:txBody>
          <a:bodyPr/>
          <a:lstStyle/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Faylı mesaja qoşun və onu birbaşa özünüzə göndərin.</a:t>
            </a:r>
            <a:r>
              <a:rPr lang="en-US" dirty="0" smtClean="0"/>
              <a:t> 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Şəkli mesaj mətninə uyğun olaraq əlavə edin.</a:t>
            </a:r>
            <a:r>
              <a:rPr lang="en-US" dirty="0" smtClean="0"/>
              <a:t> 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Qoşmanın </a:t>
            </a:r>
            <a:r>
              <a:rPr lang="az-Latn-AZ" dirty="0" err="1" smtClean="0"/>
              <a:t>öncəbaxışı</a:t>
            </a:r>
            <a:r>
              <a:rPr lang="en-US" dirty="0" smtClean="0"/>
              <a:t>.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r>
              <a:rPr lang="az-Latn-AZ" dirty="0" smtClean="0"/>
              <a:t>Quraşdırılmış </a:t>
            </a:r>
            <a:r>
              <a:rPr lang="az-Latn-AZ" dirty="0" err="1" smtClean="0"/>
              <a:t>öncəbaxış</a:t>
            </a:r>
            <a:r>
              <a:rPr lang="az-Latn-AZ" dirty="0" smtClean="0"/>
              <a:t> vasitələrinə baxın</a:t>
            </a:r>
            <a:r>
              <a:rPr lang="en-US" dirty="0" smtClean="0"/>
              <a:t> (</a:t>
            </a:r>
            <a:r>
              <a:rPr lang="az-Latn-AZ" dirty="0" smtClean="0"/>
              <a:t>əlavə</a:t>
            </a:r>
            <a:r>
              <a:rPr lang="en-US" dirty="0" smtClean="0"/>
              <a:t>). </a:t>
            </a:r>
            <a:endParaRPr lang="en-US" dirty="0"/>
          </a:p>
          <a:p>
            <a:pPr marL="288925" indent="-288925">
              <a:spcAft>
                <a:spcPct val="75000"/>
              </a:spcAft>
              <a:buClr>
                <a:srgbClr val="FF9900"/>
              </a:buClr>
              <a:buFontTx/>
              <a:buAutoNum type="arabicPeriod"/>
            </a:pP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3,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1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2250" y="850900"/>
            <a:ext cx="7685088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b="1" dirty="0" smtClean="0"/>
              <a:t>Şəkli mesaj mətninə uyğun necə daxil edirsiniz</a:t>
            </a:r>
            <a:r>
              <a:rPr lang="en-US" b="1" dirty="0" smtClean="0"/>
              <a:t>?  (</a:t>
            </a:r>
            <a:r>
              <a:rPr lang="az-Latn-AZ" b="1" dirty="0" smtClean="0"/>
              <a:t>Bir cavabı qeyd edin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242888" y="2344738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Zəngin Mətn fayl formatından istifadə edin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b="1" dirty="0" smtClean="0"/>
              <a:t>Əlavə et</a:t>
            </a:r>
            <a:r>
              <a:rPr lang="az-Latn-AZ" sz="2000" dirty="0" smtClean="0"/>
              <a:t> tab-vərəqəsi üzərindəki </a:t>
            </a:r>
            <a:r>
              <a:rPr lang="az-Latn-AZ" sz="2000" b="1" dirty="0" smtClean="0"/>
              <a:t>Fayl </a:t>
            </a:r>
            <a:r>
              <a:rPr lang="az-Latn-AZ" sz="2000" dirty="0" smtClean="0"/>
              <a:t>əmrindən istifadə edin.</a:t>
            </a:r>
            <a:r>
              <a:rPr lang="en-US" sz="2000" dirty="0" smtClean="0"/>
              <a:t>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b="1" dirty="0" smtClean="0"/>
              <a:t>Əlavə et</a:t>
            </a:r>
            <a:r>
              <a:rPr lang="az-Latn-AZ" sz="2000" dirty="0" smtClean="0"/>
              <a:t> tab-vərəqəsi üzərindəki </a:t>
            </a:r>
            <a:r>
              <a:rPr lang="az-Latn-AZ" sz="2000" b="1" dirty="0" smtClean="0"/>
              <a:t>Fayldakı Şəkli </a:t>
            </a:r>
            <a:r>
              <a:rPr lang="az-Latn-AZ" sz="2000" dirty="0" smtClean="0"/>
              <a:t>əmrindən istifadə edin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59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 autoUpdateAnimBg="0" advAuto="0"/>
      <p:bldP spid="159748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3,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1: </a:t>
            </a:r>
            <a:r>
              <a:rPr lang="az-Latn-AZ" dirty="0" smtClean="0"/>
              <a:t>Cavab</a:t>
            </a:r>
            <a:endParaRPr lang="en-US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23850" y="815975"/>
            <a:ext cx="8350250" cy="703263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b="1" dirty="0" smtClean="0"/>
              <a:t>Əlavə et</a:t>
            </a:r>
            <a:r>
              <a:rPr lang="az-Latn-AZ" dirty="0" smtClean="0"/>
              <a:t> tab-vərəqəsi üzərindəki </a:t>
            </a:r>
            <a:r>
              <a:rPr lang="az-Latn-AZ" b="1" dirty="0" smtClean="0"/>
              <a:t>Fayldakı Şəkli </a:t>
            </a:r>
            <a:r>
              <a:rPr lang="az-Latn-AZ" dirty="0" smtClean="0"/>
              <a:t>əmrindən istifadə edin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3,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2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2888" y="850900"/>
            <a:ext cx="7685087" cy="1189038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b="1" dirty="0" smtClean="0"/>
              <a:t>Siz JPEG formatlı iki qoşma ilə mesaj </a:t>
            </a:r>
            <a:r>
              <a:rPr lang="az-Latn-AZ" b="1" dirty="0" err="1" smtClean="0"/>
              <a:t>almısınız</a:t>
            </a:r>
            <a:r>
              <a:rPr lang="az-Latn-AZ" b="1" dirty="0" smtClean="0"/>
              <a:t>. Qoşmaları saxlamaq </a:t>
            </a:r>
            <a:r>
              <a:rPr lang="az-Latn-AZ" b="1" dirty="0" err="1" smtClean="0"/>
              <a:t>istədiyinizi</a:t>
            </a:r>
            <a:r>
              <a:rPr lang="az-Latn-AZ" b="1" dirty="0" smtClean="0"/>
              <a:t> müəyyən etmək üçün ən sürətli üsul hansıdır?</a:t>
            </a:r>
            <a:r>
              <a:rPr lang="en-US" sz="1800" b="1" dirty="0" smtClean="0"/>
              <a:t> </a:t>
            </a:r>
            <a:r>
              <a:rPr lang="en-US" b="1" dirty="0" smtClean="0"/>
              <a:t>(</a:t>
            </a:r>
            <a:r>
              <a:rPr lang="az-Latn-AZ" b="1" dirty="0" smtClean="0"/>
              <a:t>Bir cavabı qeyd edin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242888" y="2241550"/>
            <a:ext cx="762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Mesajı açın və hər bir qoşma piktoqramını ikiqat </a:t>
            </a:r>
            <a:r>
              <a:rPr lang="az-Latn-AZ" sz="2000" dirty="0" err="1" smtClean="0"/>
              <a:t>klikləyin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Oxu Sahəsində qoşma piktoqramlarını </a:t>
            </a:r>
            <a:r>
              <a:rPr lang="az-Latn-AZ" sz="2000" dirty="0" err="1" smtClean="0"/>
              <a:t>klikləyin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01638" indent="-401638">
              <a:spcBef>
                <a:spcPct val="20000"/>
              </a:spcBef>
              <a:spcAft>
                <a:spcPct val="75000"/>
              </a:spcAft>
              <a:buFontTx/>
              <a:buAutoNum type="arabicPeriod"/>
            </a:pPr>
            <a:r>
              <a:rPr lang="az-Latn-AZ" sz="2000" dirty="0" smtClean="0"/>
              <a:t>Qoşma piktoqramını sağ </a:t>
            </a:r>
            <a:r>
              <a:rPr lang="az-Latn-AZ" sz="2000" dirty="0" err="1" smtClean="0"/>
              <a:t>klikləyin</a:t>
            </a:r>
            <a:r>
              <a:rPr lang="az-Latn-AZ" sz="2000" dirty="0" smtClean="0"/>
              <a:t> və </a:t>
            </a:r>
            <a:r>
              <a:rPr lang="az-Latn-AZ" sz="2000" b="1" dirty="0" smtClean="0"/>
              <a:t>Aç</a:t>
            </a:r>
            <a:r>
              <a:rPr lang="az-Latn-AZ" sz="2000" dirty="0" smtClean="0"/>
              <a:t>-ı </a:t>
            </a:r>
            <a:r>
              <a:rPr lang="az-Latn-AZ" sz="2000" dirty="0" err="1" smtClean="0"/>
              <a:t>klikləyin</a:t>
            </a:r>
            <a:r>
              <a:rPr lang="az-Latn-AZ" sz="2000" dirty="0" smtClean="0"/>
              <a:t>.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 advAuto="0"/>
      <p:bldP spid="163844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3, </a:t>
            </a:r>
            <a:r>
              <a:rPr lang="az-Latn-AZ" dirty="0" smtClean="0"/>
              <a:t>sual</a:t>
            </a:r>
            <a:r>
              <a:rPr lang="en-US" dirty="0" smtClean="0"/>
              <a:t> </a:t>
            </a:r>
            <a:r>
              <a:rPr lang="en-US" dirty="0"/>
              <a:t>2: </a:t>
            </a:r>
            <a:r>
              <a:rPr lang="az-Latn-AZ" dirty="0" smtClean="0"/>
              <a:t>Cavab</a:t>
            </a:r>
            <a:endParaRPr lang="en-US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61938" y="836613"/>
            <a:ext cx="8350250" cy="703262"/>
          </a:xfrm>
        </p:spPr>
        <p:txBody>
          <a:bodyPr/>
          <a:lstStyle/>
          <a:p>
            <a:pPr marL="0" indent="0">
              <a:spcAft>
                <a:spcPct val="75000"/>
              </a:spcAft>
            </a:pPr>
            <a:r>
              <a:rPr lang="az-Latn-AZ" dirty="0" smtClean="0"/>
              <a:t>Oxu Sahəsində qoşma piktoqramlarını </a:t>
            </a:r>
            <a:r>
              <a:rPr lang="az-Latn-AZ" dirty="0" err="1" smtClean="0"/>
              <a:t>klikləyin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238125" y="2082800"/>
            <a:ext cx="835025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Qoşma piktoqramlarını </a:t>
            </a:r>
            <a:r>
              <a:rPr lang="az-Latn-AZ" sz="2000" dirty="0" err="1" smtClean="0"/>
              <a:t>klikləməklə</a:t>
            </a:r>
            <a:r>
              <a:rPr lang="az-Latn-AZ" sz="2000" dirty="0" smtClean="0"/>
              <a:t> siz Oxu Sahəsini sağında şəkillərin </a:t>
            </a:r>
            <a:r>
              <a:rPr lang="az-Latn-AZ" sz="2000" dirty="0" err="1" smtClean="0"/>
              <a:t>öncəbaxışını</a:t>
            </a:r>
            <a:r>
              <a:rPr lang="az-Latn-AZ" sz="2000" dirty="0" smtClean="0"/>
              <a:t> bir-bir görəcəksiniz. Bu üsul başqa tip qoşmalar üçün də işləyəcək, məsələn, </a:t>
            </a:r>
            <a:r>
              <a:rPr lang="en-US" sz="2000" dirty="0" smtClean="0"/>
              <a:t>PowerPoint pre</a:t>
            </a:r>
            <a:r>
              <a:rPr lang="az-Latn-AZ" sz="2000" dirty="0" smtClean="0"/>
              <a:t>z</a:t>
            </a:r>
            <a:r>
              <a:rPr lang="en-US" sz="2000" dirty="0" err="1" smtClean="0"/>
              <a:t>enta</a:t>
            </a:r>
            <a:r>
              <a:rPr lang="az-Latn-AZ" sz="2000" dirty="0" err="1" smtClean="0"/>
              <a:t>siyaları</a:t>
            </a:r>
            <a:r>
              <a:rPr lang="en-US" sz="2000" dirty="0" smtClean="0"/>
              <a:t>, </a:t>
            </a:r>
            <a:r>
              <a:rPr lang="en-US" sz="2000" dirty="0"/>
              <a:t>Word </a:t>
            </a:r>
            <a:r>
              <a:rPr lang="az-Latn-AZ" sz="2000" dirty="0" smtClean="0"/>
              <a:t>sənədləri və </a:t>
            </a:r>
            <a:r>
              <a:rPr lang="en-US" sz="2000" dirty="0" smtClean="0"/>
              <a:t>Excel </a:t>
            </a:r>
            <a:r>
              <a:rPr lang="az-Latn-AZ" sz="2000" dirty="0" smtClean="0"/>
              <a:t>iş kitabları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autoUpdateAnimBg="0"/>
      <p:bldP spid="165892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az-Latn-AZ" dirty="0" smtClean="0"/>
              <a:t>ŞABLONDAN İSTİFADƏ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az-Latn-AZ" sz="3000" dirty="0" smtClean="0"/>
              <a:t>Şablona dair daha ətraflı məlumat üçün qeydlər panelinə </a:t>
            </a:r>
            <a:r>
              <a:rPr lang="az-Latn-AZ" sz="3000" dirty="0" err="1" smtClean="0"/>
              <a:t>baxin</a:t>
            </a:r>
            <a:r>
              <a:rPr lang="az-Latn-AZ" sz="3000" dirty="0" smtClean="0"/>
              <a:t> və ya tam qeydlər səhifəsini (</a:t>
            </a:r>
            <a:r>
              <a:rPr lang="az-Latn-AZ" sz="3000" b="1" dirty="0" smtClean="0"/>
              <a:t>Görünüş</a:t>
            </a:r>
            <a:r>
              <a:rPr lang="az-Latn-AZ" sz="3000" dirty="0" smtClean="0"/>
              <a:t> tab-vərəqəsi) nəzərdən keçirin.</a:t>
            </a:r>
            <a:endParaRPr lang="en-US" sz="3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3963" y="933450"/>
            <a:ext cx="5614136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az-Latn-AZ" dirty="0" smtClean="0"/>
              <a:t>Lentin tətbiqi</a:t>
            </a:r>
            <a:endParaRPr lang="en-US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Bu yeni e-poçt mesajıdır</a:t>
            </a:r>
            <a:r>
              <a:rPr lang="en-US" sz="2000" dirty="0" smtClean="0"/>
              <a:t>. </a:t>
            </a:r>
            <a:r>
              <a:rPr lang="az-Latn-AZ" sz="2000" dirty="0" smtClean="0"/>
              <a:t>Lent pəncərənin yuxarısında yerləşir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Siz hər dəfə Outlook-da nə isə yaradanda və redaktə edəndə Lent görünən olur.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77813" y="3994150"/>
            <a:ext cx="5926137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en-US" dirty="0" smtClean="0">
                <a:solidFill>
                  <a:srgbClr val="FFCC00"/>
                </a:solidFill>
              </a:rPr>
              <a:t>Microsoft </a:t>
            </a:r>
            <a:r>
              <a:rPr lang="az-Latn-AZ" dirty="0" smtClean="0">
                <a:solidFill>
                  <a:srgbClr val="FFCC00"/>
                </a:solidFill>
              </a:rPr>
              <a:t>istifadəçilərin Outlook-da əmrlərdən necə istifadə etməsini əsaslı şəkildə tədqiq etmişdir.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Bu tədqiqatın nəticəsi olaraq bəzi Outlook əmrləri daha çox görünəndir, ümumi əmrlər onların </a:t>
            </a:r>
            <a:r>
              <a:rPr lang="az-Latn-AZ" dirty="0" err="1" smtClean="0">
                <a:solidFill>
                  <a:srgbClr val="FFCC00"/>
                </a:solidFill>
              </a:rPr>
              <a:t>tapılmasını</a:t>
            </a:r>
            <a:r>
              <a:rPr lang="az-Latn-AZ" dirty="0" smtClean="0">
                <a:solidFill>
                  <a:srgbClr val="FFCC00"/>
                </a:solidFill>
              </a:rPr>
              <a:t> və istifadəsini </a:t>
            </a:r>
            <a:r>
              <a:rPr lang="az-Latn-AZ" dirty="0" err="1" smtClean="0">
                <a:solidFill>
                  <a:srgbClr val="FFCC00"/>
                </a:solidFill>
              </a:rPr>
              <a:t>asanlaşdıran</a:t>
            </a:r>
            <a:r>
              <a:rPr lang="az-Latn-AZ" dirty="0" smtClean="0">
                <a:solidFill>
                  <a:srgbClr val="FFCC00"/>
                </a:solidFill>
              </a:rPr>
              <a:t> üsullarla </a:t>
            </a:r>
            <a:r>
              <a:rPr lang="az-Latn-AZ" dirty="0" err="1" smtClean="0">
                <a:solidFill>
                  <a:srgbClr val="FFCC00"/>
                </a:solidFill>
              </a:rPr>
              <a:t>qruplaşdırılmış</a:t>
            </a:r>
            <a:r>
              <a:rPr lang="az-Latn-AZ" dirty="0" smtClean="0">
                <a:solidFill>
                  <a:srgbClr val="FFCC00"/>
                </a:solidFill>
              </a:rPr>
              <a:t> və </a:t>
            </a:r>
            <a:r>
              <a:rPr lang="az-Latn-AZ" dirty="0" err="1" smtClean="0">
                <a:solidFill>
                  <a:srgbClr val="FFCC00"/>
                </a:solidFill>
              </a:rPr>
              <a:t>göstərilmişdir</a:t>
            </a:r>
            <a:r>
              <a:rPr lang="az-Latn-AZ" dirty="0" smtClean="0">
                <a:solidFill>
                  <a:srgbClr val="FFCC00"/>
                </a:solidFill>
              </a:rPr>
              <a:t>.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38766" y="1355207"/>
            <a:ext cx="6995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Başlanğıc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2333" y="1355207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42816" y="1355207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Seçimlər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91402" y="1355207"/>
            <a:ext cx="857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Mətn Formatı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98382" y="2212459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Əsas Mətn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6536" y="194465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5075" y="2027128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Format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Fırçası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89173" y="1820394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Köçür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5076" y="1597757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Kəs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6632" y="1876056"/>
            <a:ext cx="563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Ünvan Kitabı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300" y="2812736"/>
            <a:ext cx="5429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Göndər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10050" y="2512157"/>
            <a:ext cx="4758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Kimə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02098" y="2758648"/>
            <a:ext cx="626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Surəti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9708" y="2981287"/>
            <a:ext cx="698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Mövzu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  <p:bldP spid="2560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64" y="944615"/>
            <a:ext cx="5659436" cy="287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3500"/>
            <a:ext cx="8904287" cy="614363"/>
          </a:xfrm>
        </p:spPr>
        <p:txBody>
          <a:bodyPr/>
          <a:lstStyle/>
          <a:p>
            <a:r>
              <a:rPr lang="az-Latn-AZ" dirty="0" smtClean="0"/>
              <a:t>Lentə diqqətli baxış</a:t>
            </a:r>
            <a:endParaRPr lang="en-US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Lentdən istifadə qaydasını daha yaxşı öyrənmək üçün bu –əsas bələdçidir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339725" y="3976690"/>
          <a:ext cx="269875" cy="303212"/>
        </p:xfrm>
        <a:graphic>
          <a:graphicData uri="http://schemas.openxmlformats.org/presentationml/2006/ole">
            <p:oleObj spid="_x0000_s27652" name="Visio" r:id="rId5" imgW="270231" imgH="303063" progId="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339725" y="4933493"/>
          <a:ext cx="269875" cy="303213"/>
        </p:xfrm>
        <a:graphic>
          <a:graphicData uri="http://schemas.openxmlformats.org/presentationml/2006/ole">
            <p:oleObj spid="_x0000_s27653" name="Visio" r:id="rId6" imgW="270231" imgH="303063" progId="">
              <p:embed/>
            </p:oleObj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339725" y="5606820"/>
          <a:ext cx="269875" cy="303212"/>
        </p:xfrm>
        <a:graphic>
          <a:graphicData uri="http://schemas.openxmlformats.org/presentationml/2006/ole">
            <p:oleObj spid="_x0000_s27654" name="Visio" r:id="rId7" imgW="270231" imgH="303063" progId="">
              <p:embed/>
            </p:oleObj>
          </a:graphicData>
        </a:graphic>
      </p:graphicFrame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76275" y="3943352"/>
            <a:ext cx="5940425" cy="22806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5000"/>
              </a:spcAft>
            </a:pPr>
            <a:r>
              <a:rPr lang="az-Latn-AZ" b="1" dirty="0" smtClean="0">
                <a:solidFill>
                  <a:srgbClr val="FFCC00"/>
                </a:solidFill>
              </a:rPr>
              <a:t>Tab-vərəqlər</a:t>
            </a:r>
            <a:r>
              <a:rPr lang="en-US" b="1" dirty="0" smtClean="0">
                <a:solidFill>
                  <a:srgbClr val="FFCC00"/>
                </a:solidFill>
              </a:rPr>
              <a:t>: </a:t>
            </a:r>
            <a:r>
              <a:rPr lang="az-Latn-AZ" dirty="0" smtClean="0">
                <a:solidFill>
                  <a:srgbClr val="FFCC00"/>
                </a:solidFill>
              </a:rPr>
              <a:t>Lent hər biri sizin Outlook-da yerinə yetirdiyiniz müəyyən işlə əlaqədar olan müxtəlif tab-vərəqələrdən </a:t>
            </a:r>
            <a:r>
              <a:rPr lang="az-Latn-AZ" dirty="0" err="1" smtClean="0">
                <a:solidFill>
                  <a:srgbClr val="FFCC00"/>
                </a:solidFill>
              </a:rPr>
              <a:t>hazırlanmışdır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25000"/>
              </a:spcAft>
            </a:pPr>
            <a:r>
              <a:rPr lang="az-Latn-AZ" b="1" dirty="0" smtClean="0">
                <a:solidFill>
                  <a:srgbClr val="FFCC00"/>
                </a:solidFill>
              </a:rPr>
              <a:t>Qruplar</a:t>
            </a:r>
            <a:r>
              <a:rPr lang="en-US" b="1" dirty="0" smtClean="0">
                <a:solidFill>
                  <a:srgbClr val="FFCC00"/>
                </a:solidFill>
              </a:rPr>
              <a:t>: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Hər bir tab-vərəqə əlaqəli elementləri birlikdə göstərən bir neçə qrupdan ibarətdir</a:t>
            </a:r>
            <a:r>
              <a:rPr lang="en-US" dirty="0" smtClean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25000"/>
              </a:spcAft>
            </a:pPr>
            <a:r>
              <a:rPr lang="az-Latn-AZ" b="1" dirty="0" smtClean="0">
                <a:solidFill>
                  <a:srgbClr val="FFCC00"/>
                </a:solidFill>
              </a:rPr>
              <a:t>Əmrlər</a:t>
            </a:r>
            <a:r>
              <a:rPr lang="en-US" b="1" dirty="0" smtClean="0">
                <a:solidFill>
                  <a:srgbClr val="FFCC00"/>
                </a:solidFill>
              </a:rPr>
              <a:t>: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az-Latn-AZ" dirty="0" smtClean="0">
                <a:solidFill>
                  <a:srgbClr val="FFCC00"/>
                </a:solidFill>
              </a:rPr>
              <a:t>Əmr düymədir, qutu informasiyanı və ya menyunu daxil etmək üçündür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8766" y="1371109"/>
            <a:ext cx="6614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Başlanğıc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2333" y="137110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2816" y="1371109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Seçimlər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91402" y="1371109"/>
            <a:ext cx="857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Mətn Formatı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4607" y="2221086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Əsas Mətn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6758" y="2212459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Adlar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286" y="1944655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Əlavə et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19350" y="2027128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Format </a:t>
            </a:r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Fırçası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03448" y="1820394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Köçür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19351" y="1597757"/>
            <a:ext cx="881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Kəs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7132" y="1876056"/>
            <a:ext cx="563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Ünvan Kitabı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" y="2830212"/>
            <a:ext cx="597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Göndər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10050" y="2512157"/>
            <a:ext cx="447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Kimə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02098" y="2758648"/>
            <a:ext cx="6838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Surəti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9708" y="2981287"/>
            <a:ext cx="698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Mövzu</a:t>
            </a:r>
            <a:r>
              <a:rPr lang="en-IE" sz="800" dirty="0" smtClean="0">
                <a:solidFill>
                  <a:schemeClr val="tx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7080" y="2221086"/>
            <a:ext cx="1054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800" dirty="0" smtClean="0">
                <a:solidFill>
                  <a:srgbClr val="0069B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Mübadilə Buferi</a:t>
            </a:r>
            <a:endParaRPr lang="en-US" sz="900" dirty="0">
              <a:solidFill>
                <a:srgbClr val="0069B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7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7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  <p:bldP spid="2765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5154" y="947738"/>
            <a:ext cx="5651754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73025"/>
            <a:ext cx="8027987" cy="614363"/>
          </a:xfrm>
        </p:spPr>
        <p:txBody>
          <a:bodyPr/>
          <a:lstStyle/>
          <a:p>
            <a:r>
              <a:rPr lang="az-Latn-AZ" dirty="0" smtClean="0"/>
              <a:t>Lent sizə lazım olanı göstərir</a:t>
            </a:r>
            <a:endParaRPr lang="en-US" dirty="0"/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6119813" y="854075"/>
            <a:ext cx="27447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sz="2000" dirty="0" smtClean="0"/>
              <a:t>Bir daha siz Lentlə müəyyən əməliyyatlar apardıqda, məsələn, mesajlar, təqvim elementləri və əlaqə şəxsləri yaratdıqda </a:t>
            </a:r>
            <a:r>
              <a:rPr lang="az-Latn-AZ" sz="2000" dirty="0" err="1" smtClean="0"/>
              <a:t>rastlaşacaqsınız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277813" y="3994150"/>
            <a:ext cx="5926137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Lent sizin apardığınız əməliyyata uyğun olan tab-vərəqələri və əmrləri göstərir.</a:t>
            </a:r>
            <a:endParaRPr lang="en-US" dirty="0">
              <a:solidFill>
                <a:srgbClr val="FFCC00"/>
              </a:solidFill>
            </a:endParaRPr>
          </a:p>
          <a:p>
            <a:pPr>
              <a:spcBef>
                <a:spcPct val="20000"/>
              </a:spcBef>
              <a:spcAft>
                <a:spcPct val="75000"/>
              </a:spcAft>
            </a:pPr>
            <a:r>
              <a:rPr lang="az-Latn-AZ" dirty="0" smtClean="0">
                <a:solidFill>
                  <a:srgbClr val="FFCC00"/>
                </a:solidFill>
              </a:rPr>
              <a:t>Beləliklə, Lent üzərindəki tab-vərəqələr sizin istifadə etdiyiniz Outlook sahəsindən asılı olaraq fərqlənir</a:t>
            </a:r>
            <a:r>
              <a:rPr lang="en-US" dirty="0" smtClean="0">
                <a:solidFill>
                  <a:srgbClr val="FFCC00"/>
                </a:solidFill>
              </a:rPr>
              <a:t>.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72039" name="Line 7"/>
          <p:cNvSpPr>
            <a:spLocks noChangeShapeType="1"/>
          </p:cNvSpPr>
          <p:nvPr/>
        </p:nvSpPr>
        <p:spPr bwMode="auto">
          <a:xfrm>
            <a:off x="339725" y="3951288"/>
            <a:ext cx="841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72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 autoUpdateAnimBg="0"/>
      <p:bldP spid="172037" grpId="0" build="p" autoUpdateAnimBg="0"/>
    </p:bldLst>
  </p:timing>
</p:sld>
</file>

<file path=ppt/theme/theme1.xml><?xml version="1.0" encoding="utf-8"?>
<a:theme xmlns:a="http://schemas.openxmlformats.org/drawingml/2006/main" name="Training presentation- Outlook 2007—Get up to speed">
  <a:themeElements>
    <a:clrScheme name="1_Default Design 13">
      <a:dk1>
        <a:srgbClr val="7B7A8E"/>
      </a:dk1>
      <a:lt1>
        <a:srgbClr val="FFFFFF"/>
      </a:lt1>
      <a:dk2>
        <a:srgbClr val="9B9AB3"/>
      </a:dk2>
      <a:lt2>
        <a:srgbClr val="FFFFFF"/>
      </a:lt2>
      <a:accent1>
        <a:srgbClr val="807EB0"/>
      </a:accent1>
      <a:accent2>
        <a:srgbClr val="333399"/>
      </a:accent2>
      <a:accent3>
        <a:srgbClr val="CBCAD6"/>
      </a:accent3>
      <a:accent4>
        <a:srgbClr val="DADADA"/>
      </a:accent4>
      <a:accent5>
        <a:srgbClr val="C0C0D4"/>
      </a:accent5>
      <a:accent6>
        <a:srgbClr val="2D2D8A"/>
      </a:accent6>
      <a:hlink>
        <a:srgbClr val="DEE8F9"/>
      </a:hlink>
      <a:folHlink>
        <a:srgbClr val="D1CFF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B7A8E"/>
        </a:dk1>
        <a:lt1>
          <a:srgbClr val="FFFFFF"/>
        </a:lt1>
        <a:dk2>
          <a:srgbClr val="9B9AB3"/>
        </a:dk2>
        <a:lt2>
          <a:srgbClr val="FFFFFF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presentation- Outlook 2007—Get up to speed</Template>
  <TotalTime>0</TotalTime>
  <Words>5411</Words>
  <Application>Microsoft Office PowerPoint</Application>
  <PresentationFormat>On-screen Show (4:3)</PresentationFormat>
  <Paragraphs>1027</Paragraphs>
  <Slides>69</Slides>
  <Notes>69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Training presentation- Outlook 2007—Get up to speed</vt:lpstr>
      <vt:lpstr>Visio</vt:lpstr>
      <vt:lpstr>Microsoft® Office  Outlook® 2007 üzrə Təlim kursu</vt:lpstr>
      <vt:lpstr>Kursun məzmunu</vt:lpstr>
      <vt:lpstr>Ümumi məlumat: Outlook-un yeni versiyası</vt:lpstr>
      <vt:lpstr>Kursun məqsədləri   </vt:lpstr>
      <vt:lpstr>Dərs 1</vt:lpstr>
      <vt:lpstr>Lentə dair biliyin əldə olunması</vt:lpstr>
      <vt:lpstr>Lentin tətbiqi</vt:lpstr>
      <vt:lpstr>Lentə diqqətli baxış</vt:lpstr>
      <vt:lpstr>Lent sizə lazım olanı göstərir</vt:lpstr>
      <vt:lpstr>Lentdə sizin üçün zəruri olanlar göstərilir</vt:lpstr>
      <vt:lpstr>Burada daha çox diqqəti cəlb edənlər verilir</vt:lpstr>
      <vt:lpstr>Cəld Müraciət Paneli</vt:lpstr>
      <vt:lpstr>Cəld Müraciət Paneli </vt:lpstr>
      <vt:lpstr>Seçimlər haqqında əlavə məlumat</vt:lpstr>
      <vt:lpstr>Seçimlər haqqında əlavə məlumat</vt:lpstr>
      <vt:lpstr>Seçimlər haqqında əlavə</vt:lpstr>
      <vt:lpstr>Əlavə yeniliklər: Görüləsi İşlər Zolağı</vt:lpstr>
      <vt:lpstr>Əlavə yeniliklər: Görüləsi İşlər Zolağı</vt:lpstr>
      <vt:lpstr>Təqvimdə yeni axtarış</vt:lpstr>
      <vt:lpstr>Təqvimdə yeni axtarış</vt:lpstr>
      <vt:lpstr>Əlaqə şəxsləri üçün yeni axtarış</vt:lpstr>
      <vt:lpstr>Əlaqə şəxsləri üçün yeni axtarış</vt:lpstr>
      <vt:lpstr>Praktiki tapşırıqlar</vt:lpstr>
      <vt:lpstr>Test 1, sual 1</vt:lpstr>
      <vt:lpstr>Test 1, sual 1: Cavab</vt:lpstr>
      <vt:lpstr>Test 1, sual 2</vt:lpstr>
      <vt:lpstr>Test 1, sual 2: Cavab</vt:lpstr>
      <vt:lpstr>Dərs 2</vt:lpstr>
      <vt:lpstr>Gündəlik əmrlərin tapılması</vt:lpstr>
      <vt:lpstr>Yeni mesajın yaradılması</vt:lpstr>
      <vt:lpstr>Yeni mesajın yaradılması</vt:lpstr>
      <vt:lpstr>Qəbuledənləri əlavə etmək üçün Ünvan Kitabının istifadəsi</vt:lpstr>
      <vt:lpstr>Gizli surət sahəsinin göstərilməsi və ya gizlədilməsi</vt:lpstr>
      <vt:lpstr>İmzanın daxil edilməsi</vt:lpstr>
      <vt:lpstr>İmzanın daxil edilməsi</vt:lpstr>
      <vt:lpstr>Bayraqların və xatırladıcıların istifadəsi</vt:lpstr>
      <vt:lpstr>Bayraqların və xatırladıcıların istifadəsi</vt:lpstr>
      <vt:lpstr>Bayraqların və xatırladıcıların istifadəsi</vt:lpstr>
      <vt:lpstr>Mesaja cavab</vt:lpstr>
      <vt:lpstr>Çağırış! Mesajı geri çağırmaq lazımdır?</vt:lpstr>
      <vt:lpstr>Çağırış! Mesajı geri çağırmaq lazımdır?</vt:lpstr>
      <vt:lpstr>Çağırış! Mesajı geri çağırmaq lazımdır?</vt:lpstr>
      <vt:lpstr>İşlərin görülməsini xatırlatma vaxtı</vt:lpstr>
      <vt:lpstr>İşlərin görülməsini xatırlatma vaxtı</vt:lpstr>
      <vt:lpstr>Toplantı yaratmaq istəyirsinizmi? Başqalarını dəvət edin</vt:lpstr>
      <vt:lpstr>Toplantı yaratmaq istəyirsinizmi? Başqalarını dəvət edin</vt:lpstr>
      <vt:lpstr>Əlaqə şəxsi ilə iş</vt:lpstr>
      <vt:lpstr>Praktiki tapşırıqlar</vt:lpstr>
      <vt:lpstr>Test 2, sual 1</vt:lpstr>
      <vt:lpstr>Test 2, sual 1: Cavab</vt:lpstr>
      <vt:lpstr>Test 2, sual 2</vt:lpstr>
      <vt:lpstr>Test 2, sual 2: Cavab</vt:lpstr>
      <vt:lpstr>Test 2, sual 3</vt:lpstr>
      <vt:lpstr>Test 2, sual 3: Cavab</vt:lpstr>
      <vt:lpstr>Dərs 3</vt:lpstr>
      <vt:lpstr>Qoşma və şəkillərin göndərilməsi və alınması</vt:lpstr>
      <vt:lpstr>Qoşmanın daxil edilməsi</vt:lpstr>
      <vt:lpstr>Qoşmanın daxil edilməsi</vt:lpstr>
      <vt:lpstr>Qoşmanın daxil edilməsi</vt:lpstr>
      <vt:lpstr>Şəklin mətnlə eyni sətirdə daxil edilməsi</vt:lpstr>
      <vt:lpstr>Şəkildə göstərilmişdir: gələn və gedən tab-vərəqələr</vt:lpstr>
      <vt:lpstr>Qoşmaları açmazdan əvvəl onların öncəbaxışı</vt:lpstr>
      <vt:lpstr>Qoşmaları açmazdan əvvəl onların öncəbaxışı</vt:lpstr>
      <vt:lpstr>Praktiki tapşırıqlar</vt:lpstr>
      <vt:lpstr>Test 3, sual 1</vt:lpstr>
      <vt:lpstr>Test 3, sual 1: Cavab</vt:lpstr>
      <vt:lpstr>Test 3, sual 2</vt:lpstr>
      <vt:lpstr>Test 3, sual 2: Cavab</vt:lpstr>
      <vt:lpstr>ŞABLONDAN İSTİFADƏ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2007-05-01T12:23:52Z</dcterms:created>
  <dcterms:modified xsi:type="dcterms:W3CDTF">2008-06-11T09:55:54Z</dcterms:modified>
</cp:coreProperties>
</file>