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handoutMasterIdLst>
    <p:handoutMasterId r:id="rId23"/>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1" r:id="rId20"/>
    <p:sldId id="272"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1" d="100"/>
          <a:sy n="101" d="100"/>
        </p:scale>
        <p:origin x="-360"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C25FC-2E58-406C-9FFF-73F6AEFFB1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whdc/winlogo/default.msp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ndis6fb@microsoft.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Wake-on-LAN</a:t>
            </a:r>
            <a:endParaRPr lang="en-US" dirty="0"/>
          </a:p>
        </p:txBody>
      </p:sp>
      <p:sp>
        <p:nvSpPr>
          <p:cNvPr id="3" name="Content Placeholder 2"/>
          <p:cNvSpPr>
            <a:spLocks noGrp="1"/>
          </p:cNvSpPr>
          <p:nvPr>
            <p:ph idx="1"/>
          </p:nvPr>
        </p:nvSpPr>
        <p:spPr>
          <a:xfrm>
            <a:off x="382588" y="1414464"/>
            <a:ext cx="8380412" cy="3294235"/>
          </a:xfrm>
        </p:spPr>
        <p:txBody>
          <a:bodyPr/>
          <a:lstStyle/>
          <a:p>
            <a:r>
              <a:rPr lang="en-US" smtClean="0"/>
              <a:t>Targeted wake patterns</a:t>
            </a:r>
          </a:p>
          <a:p>
            <a:pPr lvl="1"/>
            <a:r>
              <a:rPr lang="en-US" smtClean="0"/>
              <a:t>New pattern types – e.g., TCP SYN</a:t>
            </a:r>
          </a:p>
          <a:p>
            <a:r>
              <a:rPr lang="en-US" smtClean="0"/>
              <a:t>Protocol offloads in low power</a:t>
            </a:r>
          </a:p>
          <a:p>
            <a:pPr lvl="1"/>
            <a:r>
              <a:rPr lang="en-US" smtClean="0"/>
              <a:t>IPv4 ARP</a:t>
            </a:r>
          </a:p>
          <a:p>
            <a:pPr lvl="1"/>
            <a:r>
              <a:rPr lang="en-US" smtClean="0"/>
              <a:t>IPv6 Neighbor Solicitation</a:t>
            </a:r>
          </a:p>
          <a:p>
            <a:pPr lvl="1"/>
            <a:r>
              <a:rPr lang="en-US" smtClean="0"/>
              <a:t>802.11 GTK rekey (wireless)</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Hyper-V Network </a:t>
            </a:r>
            <a:br>
              <a:rPr lang="en-US" smtClean="0"/>
            </a:br>
            <a:r>
              <a:rPr lang="en-US" smtClean="0"/>
              <a:t>Performance Improvement</a:t>
            </a:r>
            <a:endParaRPr lang="en-US" dirty="0"/>
          </a:p>
        </p:txBody>
      </p:sp>
      <p:sp>
        <p:nvSpPr>
          <p:cNvPr id="3" name="Content Placeholder 2"/>
          <p:cNvSpPr>
            <a:spLocks noGrp="1"/>
          </p:cNvSpPr>
          <p:nvPr>
            <p:ph idx="1"/>
          </p:nvPr>
        </p:nvSpPr>
        <p:spPr>
          <a:xfrm>
            <a:off x="381000" y="1901825"/>
            <a:ext cx="8380412" cy="4342214"/>
          </a:xfrm>
        </p:spPr>
        <p:txBody>
          <a:bodyPr/>
          <a:lstStyle/>
          <a:p>
            <a:pPr marL="285750" indent="-285750"/>
            <a:r>
              <a:rPr lang="en-US" sz="2400" smtClean="0"/>
              <a:t>Enhanced task offload support </a:t>
            </a:r>
          </a:p>
          <a:p>
            <a:pPr marL="517525" lvl="1" indent="-231775"/>
            <a:r>
              <a:rPr lang="en-US" sz="2000" smtClean="0"/>
              <a:t>LSO v2</a:t>
            </a:r>
          </a:p>
          <a:p>
            <a:pPr marL="517525" lvl="1" indent="-231775"/>
            <a:r>
              <a:rPr lang="en-US" sz="2000" smtClean="0"/>
              <a:t>IPv6</a:t>
            </a:r>
          </a:p>
          <a:p>
            <a:pPr marL="517525" lvl="1" indent="-231775"/>
            <a:r>
              <a:rPr lang="en-US" sz="2000" smtClean="0"/>
              <a:t>Jumbo frame support</a:t>
            </a:r>
          </a:p>
          <a:p>
            <a:pPr marL="285750" indent="-285750"/>
            <a:r>
              <a:rPr lang="en-US" sz="2400" smtClean="0"/>
              <a:t>Virtual Machine Queues support</a:t>
            </a:r>
          </a:p>
          <a:p>
            <a:pPr marL="517525" lvl="1" indent="-231775"/>
            <a:r>
              <a:rPr lang="en-US" sz="2000" smtClean="0"/>
              <a:t>Classification of received packets based on destination VM</a:t>
            </a:r>
          </a:p>
          <a:p>
            <a:pPr marL="517525" lvl="1" indent="-231775"/>
            <a:r>
              <a:rPr lang="en-US" sz="2000" smtClean="0"/>
              <a:t>Packets can DMA directly to the guest shared memory</a:t>
            </a:r>
          </a:p>
          <a:p>
            <a:pPr marL="517525" lvl="1" indent="-231775"/>
            <a:r>
              <a:rPr lang="en-US" sz="2000" smtClean="0"/>
              <a:t>Scaling to multiple processors</a:t>
            </a:r>
          </a:p>
          <a:p>
            <a:pPr marL="285750" indent="-285750"/>
            <a:r>
              <a:rPr lang="en-US" sz="2400" smtClean="0"/>
              <a:t>Chimney support for child partitions</a:t>
            </a:r>
          </a:p>
          <a:p>
            <a:pPr marL="517525" lvl="1" indent="-231775"/>
            <a:r>
              <a:rPr lang="en-US" sz="2000" smtClean="0"/>
              <a:t>No driver changes needed</a:t>
            </a:r>
            <a:endParaRPr lang="en-US" sz="20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 for More than </a:t>
            </a:r>
            <a:br>
              <a:rPr lang="en-US" smtClean="0"/>
            </a:br>
            <a:r>
              <a:rPr lang="en-US" smtClean="0"/>
              <a:t>64 Processors</a:t>
            </a:r>
            <a:endParaRPr lang="en-US" dirty="0"/>
          </a:p>
        </p:txBody>
      </p:sp>
      <p:sp>
        <p:nvSpPr>
          <p:cNvPr id="3" name="Content Placeholder 2"/>
          <p:cNvSpPr>
            <a:spLocks noGrp="1"/>
          </p:cNvSpPr>
          <p:nvPr>
            <p:ph idx="1"/>
          </p:nvPr>
        </p:nvSpPr>
        <p:spPr>
          <a:xfrm>
            <a:off x="381000" y="1901825"/>
            <a:ext cx="8380412" cy="2369879"/>
          </a:xfrm>
        </p:spPr>
        <p:txBody>
          <a:bodyPr/>
          <a:lstStyle/>
          <a:p>
            <a:r>
              <a:rPr lang="en-US" smtClean="0"/>
              <a:t>OS has removed limitation of </a:t>
            </a:r>
            <a:br>
              <a:rPr lang="en-US" smtClean="0"/>
            </a:br>
            <a:r>
              <a:rPr lang="en-US" smtClean="0"/>
              <a:t>64 processors</a:t>
            </a:r>
          </a:p>
          <a:p>
            <a:r>
              <a:rPr lang="en-US" smtClean="0"/>
              <a:t>Support for processor groups</a:t>
            </a:r>
          </a:p>
          <a:p>
            <a:r>
              <a:rPr lang="en-US" smtClean="0"/>
              <a:t>Updated NDIS interfaces</a:t>
            </a:r>
          </a:p>
          <a:p>
            <a:pPr lvl="1"/>
            <a:r>
              <a:rPr lang="en-US" smtClean="0"/>
              <a:t>Receive-side scaling (RSS)</a:t>
            </a:r>
          </a:p>
          <a:p>
            <a:pPr lvl="1"/>
            <a:r>
              <a:rPr lang="en-US" smtClean="0"/>
              <a:t>Processor information DDIs</a:t>
            </a:r>
          </a:p>
          <a:p>
            <a:pPr lvl="1"/>
            <a:r>
              <a:rPr lang="en-US" smtClean="0"/>
              <a:t>Resource allocation</a:t>
            </a:r>
          </a:p>
          <a:p>
            <a:pPr lvl="1"/>
            <a:r>
              <a:rPr lang="en-US" smtClean="0"/>
              <a:t>Read-write lock</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RSS Enhancements</a:t>
            </a:r>
            <a:endParaRPr lang="en-US" dirty="0"/>
          </a:p>
        </p:txBody>
      </p:sp>
      <p:sp>
        <p:nvSpPr>
          <p:cNvPr id="3" name="Content Placeholder 2"/>
          <p:cNvSpPr>
            <a:spLocks noGrp="1"/>
          </p:cNvSpPr>
          <p:nvPr>
            <p:ph idx="1"/>
          </p:nvPr>
        </p:nvSpPr>
        <p:spPr/>
        <p:txBody>
          <a:bodyPr/>
          <a:lstStyle/>
          <a:p>
            <a:r>
              <a:rPr lang="en-US" smtClean="0"/>
              <a:t>NUMA</a:t>
            </a:r>
          </a:p>
          <a:p>
            <a:r>
              <a:rPr lang="en-US" smtClean="0"/>
              <a:t>Support for more than 64 processors</a:t>
            </a:r>
          </a:p>
          <a:p>
            <a:r>
              <a:rPr lang="en-US" smtClean="0"/>
              <a:t>Per interface indirection table</a:t>
            </a:r>
          </a:p>
          <a:p>
            <a:r>
              <a:rPr lang="en-US" smtClean="0"/>
              <a:t>Diagnostic tools</a:t>
            </a:r>
          </a:p>
          <a:p>
            <a:r>
              <a:rPr lang="en-US" smtClean="0"/>
              <a:t>Keywords, management improvements</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Receive-Side Throttling</a:t>
            </a:r>
            <a:endParaRPr lang="en-US" dirty="0"/>
          </a:p>
        </p:txBody>
      </p:sp>
      <p:sp>
        <p:nvSpPr>
          <p:cNvPr id="3" name="Content Placeholder 2"/>
          <p:cNvSpPr>
            <a:spLocks noGrp="1"/>
          </p:cNvSpPr>
          <p:nvPr>
            <p:ph idx="1"/>
          </p:nvPr>
        </p:nvSpPr>
        <p:spPr>
          <a:xfrm>
            <a:off x="382588" y="1414464"/>
            <a:ext cx="8380412" cy="4682307"/>
          </a:xfrm>
        </p:spPr>
        <p:txBody>
          <a:bodyPr/>
          <a:lstStyle/>
          <a:p>
            <a:r>
              <a:rPr lang="en-US" sz="2800" smtClean="0"/>
              <a:t>Multimedia applications are starved </a:t>
            </a:r>
            <a:br>
              <a:rPr lang="en-US" sz="2800" smtClean="0"/>
            </a:br>
            <a:r>
              <a:rPr lang="en-US" sz="2800" smtClean="0"/>
              <a:t>by network receive processing</a:t>
            </a:r>
          </a:p>
          <a:p>
            <a:r>
              <a:rPr lang="en-US" sz="2800" smtClean="0"/>
              <a:t>Vista offers a glitch-free mode </a:t>
            </a:r>
            <a:br>
              <a:rPr lang="en-US" sz="2800" smtClean="0"/>
            </a:br>
            <a:r>
              <a:rPr lang="en-US" sz="2800" smtClean="0"/>
              <a:t>for network processing</a:t>
            </a:r>
          </a:p>
          <a:p>
            <a:pPr lvl="1"/>
            <a:r>
              <a:rPr lang="en-US" sz="2400" smtClean="0"/>
              <a:t>Throttles receive traffic</a:t>
            </a:r>
          </a:p>
          <a:p>
            <a:pPr lvl="1"/>
            <a:r>
              <a:rPr lang="en-US" sz="2400" smtClean="0"/>
              <a:t>Significant reduction in network throughput </a:t>
            </a:r>
          </a:p>
          <a:p>
            <a:r>
              <a:rPr lang="en-US" sz="2800" smtClean="0"/>
              <a:t>NDIS 6.20 improves glitch-free implementation</a:t>
            </a:r>
          </a:p>
          <a:p>
            <a:pPr lvl="1"/>
            <a:r>
              <a:rPr lang="en-US" sz="2400" smtClean="0"/>
              <a:t>Better network throughput</a:t>
            </a:r>
          </a:p>
          <a:p>
            <a:r>
              <a:rPr lang="en-US" sz="2800" smtClean="0"/>
              <a:t>NDIS 6.20 miniport drivers support RST</a:t>
            </a:r>
          </a:p>
          <a:p>
            <a:pPr lvl="1"/>
            <a:r>
              <a:rPr lang="en-US" sz="2400" smtClean="0"/>
              <a:t>NDIS controls the number of packets indicated in a DPC</a:t>
            </a:r>
            <a:endParaRPr lang="en-US" sz="2400"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Media Extensibility</a:t>
            </a:r>
            <a:endParaRPr lang="en-US" dirty="0"/>
          </a:p>
        </p:txBody>
      </p:sp>
      <p:sp>
        <p:nvSpPr>
          <p:cNvPr id="3" name="Content Placeholder 2"/>
          <p:cNvSpPr>
            <a:spLocks noGrp="1"/>
          </p:cNvSpPr>
          <p:nvPr>
            <p:ph idx="1"/>
          </p:nvPr>
        </p:nvSpPr>
        <p:spPr>
          <a:xfrm>
            <a:off x="382588" y="1414464"/>
            <a:ext cx="8380412" cy="3805657"/>
          </a:xfrm>
        </p:spPr>
        <p:txBody>
          <a:bodyPr/>
          <a:lstStyle/>
          <a:p>
            <a:r>
              <a:rPr lang="en-US" smtClean="0"/>
              <a:t>Reduce complexity for non-802.3 </a:t>
            </a:r>
            <a:br>
              <a:rPr lang="en-US" smtClean="0"/>
            </a:br>
            <a:r>
              <a:rPr lang="en-US" smtClean="0"/>
              <a:t>media implementations</a:t>
            </a:r>
          </a:p>
          <a:p>
            <a:pPr lvl="1"/>
            <a:r>
              <a:rPr lang="en-US" smtClean="0"/>
              <a:t>Eliminate ARP and DHCP emulation</a:t>
            </a:r>
          </a:p>
          <a:p>
            <a:r>
              <a:rPr lang="en-US" smtClean="0"/>
              <a:t>Generic media type in Windows 7</a:t>
            </a:r>
          </a:p>
          <a:p>
            <a:pPr lvl="1"/>
            <a:r>
              <a:rPr lang="en-US" smtClean="0"/>
              <a:t>Raw IP frame support</a:t>
            </a:r>
          </a:p>
          <a:p>
            <a:pPr lvl="1"/>
            <a:r>
              <a:rPr lang="en-US" smtClean="0"/>
              <a:t>Used by Mobile Broadband in Windows 7</a:t>
            </a:r>
          </a:p>
          <a:p>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Support Announcements</a:t>
            </a:r>
            <a:endParaRPr lang="en-US" dirty="0"/>
          </a:p>
        </p:txBody>
      </p:sp>
      <p:sp>
        <p:nvSpPr>
          <p:cNvPr id="3" name="Content Placeholder 2"/>
          <p:cNvSpPr>
            <a:spLocks noGrp="1"/>
          </p:cNvSpPr>
          <p:nvPr>
            <p:ph idx="1"/>
          </p:nvPr>
        </p:nvSpPr>
        <p:spPr>
          <a:xfrm>
            <a:off x="382588" y="1414464"/>
            <a:ext cx="8380412" cy="3610219"/>
          </a:xfrm>
        </p:spPr>
        <p:txBody>
          <a:bodyPr/>
          <a:lstStyle/>
          <a:p>
            <a:r>
              <a:rPr lang="en-US" smtClean="0"/>
              <a:t>Deprecation of NDIS 5.x post Windows 7</a:t>
            </a:r>
          </a:p>
          <a:p>
            <a:pPr lvl="1"/>
            <a:r>
              <a:rPr lang="en-US" smtClean="0"/>
              <a:t>Legacy framework hampering </a:t>
            </a:r>
            <a:br>
              <a:rPr lang="en-US" smtClean="0"/>
            </a:br>
            <a:r>
              <a:rPr lang="en-US" smtClean="0"/>
              <a:t>new feature implementation</a:t>
            </a:r>
          </a:p>
          <a:p>
            <a:pPr lvl="1"/>
            <a:r>
              <a:rPr lang="en-US" smtClean="0"/>
              <a:t>Assess impact on ecosystem</a:t>
            </a:r>
          </a:p>
          <a:p>
            <a:r>
              <a:rPr lang="en-US" smtClean="0"/>
              <a:t>Deprecation of IrDA network </a:t>
            </a:r>
            <a:br>
              <a:rPr lang="en-US" smtClean="0"/>
            </a:br>
            <a:r>
              <a:rPr lang="en-US" smtClean="0"/>
              <a:t>support post Windows 7</a:t>
            </a:r>
          </a:p>
          <a:p>
            <a:pPr lvl="1"/>
            <a:r>
              <a:rPr lang="en-US" smtClean="0"/>
              <a:t>IrDA network device usage shrinking</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1982081"/>
          </a:xfrm>
        </p:spPr>
        <p:txBody>
          <a:bodyPr/>
          <a:lstStyle/>
          <a:p>
            <a:r>
              <a:rPr lang="en-US" smtClean="0"/>
              <a:t>Update hardware and drivers to </a:t>
            </a:r>
            <a:br>
              <a:rPr lang="en-US" smtClean="0"/>
            </a:br>
            <a:r>
              <a:rPr lang="en-US" smtClean="0"/>
              <a:t>NDIS 6.20 to take advantage of </a:t>
            </a:r>
            <a:br>
              <a:rPr lang="en-US" smtClean="0"/>
            </a:br>
            <a:r>
              <a:rPr lang="en-US" smtClean="0"/>
              <a:t>Windows 7 functionality</a:t>
            </a:r>
          </a:p>
          <a:p>
            <a:r>
              <a:rPr lang="en-US" smtClean="0"/>
              <a:t>Use Windows 7 for driver and NIC testing</a:t>
            </a: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485843"/>
          </a:xfrm>
        </p:spPr>
        <p:txBody>
          <a:bodyPr/>
          <a:lstStyle/>
          <a:p>
            <a:pPr marL="341313" indent="-341313"/>
            <a:r>
              <a:rPr lang="en-US" sz="2800" smtClean="0"/>
              <a:t>Windows 7 WDK will be available as of WinHEC</a:t>
            </a:r>
          </a:p>
          <a:p>
            <a:pPr marL="341313" indent="-341313"/>
            <a:r>
              <a:rPr lang="en-US" sz="2800" smtClean="0"/>
              <a:t>Windows Logo Program:  </a:t>
            </a:r>
            <a:r>
              <a:rPr lang="en-US" sz="2400" smtClean="0">
                <a:hlinkClick r:id="rId3"/>
              </a:rPr>
              <a:t>http://www.microsoft.com/whdc/winlogo/default.mspx</a:t>
            </a:r>
            <a:r>
              <a:rPr lang="en-US" sz="2400" smtClean="0"/>
              <a:t> </a:t>
            </a:r>
            <a:endParaRPr lang="en-US" sz="2800" smtClean="0"/>
          </a:p>
          <a:p>
            <a:pPr marL="341313" indent="-341313"/>
            <a:r>
              <a:rPr lang="en-US" sz="2800" smtClean="0"/>
              <a:t>NDIS 6 Feedback alias:</a:t>
            </a:r>
            <a:br>
              <a:rPr lang="en-US" sz="2800" smtClean="0"/>
            </a:br>
            <a:r>
              <a:rPr lang="en-US" sz="2400" smtClean="0">
                <a:hlinkClick r:id="rId4"/>
              </a:rPr>
              <a:t>ndis6fb@microsoft.com</a:t>
            </a:r>
            <a:r>
              <a:rPr lang="en-US" sz="2400" smtClean="0"/>
              <a:t> </a:t>
            </a:r>
            <a:endParaRPr lang="en-US" sz="2800" smtClean="0"/>
          </a:p>
          <a:p>
            <a:pPr marL="341313" indent="-341313"/>
            <a:r>
              <a:rPr lang="en-US" sz="2800" smtClean="0"/>
              <a:t>Related Sessions</a:t>
            </a:r>
          </a:p>
          <a:p>
            <a:pPr marL="628650" lvl="1" indent="-287338"/>
            <a:r>
              <a:rPr lang="en-US" sz="2400" smtClean="0"/>
              <a:t>COR-T542 Network Power Fundamentals</a:t>
            </a:r>
          </a:p>
          <a:p>
            <a:pPr marL="628650" lvl="1" indent="-287338"/>
            <a:r>
              <a:rPr lang="en-US" sz="2400" smtClean="0"/>
              <a:t>ENT-T589 Improving Performance </a:t>
            </a:r>
            <a:br>
              <a:rPr lang="en-US" sz="2400" smtClean="0"/>
            </a:br>
            <a:r>
              <a:rPr lang="en-US" sz="2400" smtClean="0"/>
              <a:t>for Hyper-V Virtual Machines</a:t>
            </a:r>
          </a:p>
          <a:p>
            <a:pPr marL="628650" lvl="1" indent="-287338"/>
            <a:r>
              <a:rPr lang="en-US" sz="2400" smtClean="0"/>
              <a:t>ENT-T557 Enterprise Networking Offload Technologies</a:t>
            </a:r>
            <a:endParaRPr lang="en-US" sz="24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US" sz="4400" smtClean="0"/>
              <a:t>Network Device Support Enhancements for Windows 7</a:t>
            </a:r>
            <a:endParaRPr lang="en-US" sz="4400" dirty="0"/>
          </a:p>
        </p:txBody>
      </p:sp>
      <p:sp>
        <p:nvSpPr>
          <p:cNvPr id="3" name="Subtitle 2"/>
          <p:cNvSpPr>
            <a:spLocks noGrp="1"/>
          </p:cNvSpPr>
          <p:nvPr>
            <p:ph type="subTitle" idx="1"/>
          </p:nvPr>
        </p:nvSpPr>
        <p:spPr>
          <a:xfrm>
            <a:off x="2734826" y="3650133"/>
            <a:ext cx="5866482" cy="2326791"/>
          </a:xfrm>
        </p:spPr>
        <p:txBody>
          <a:bodyPr/>
          <a:lstStyle/>
          <a:p>
            <a:r>
              <a:rPr lang="en-US" sz="2400" smtClean="0"/>
              <a:t>Narsi Nagampalli</a:t>
            </a:r>
          </a:p>
          <a:p>
            <a:r>
              <a:rPr lang="en-US" sz="2400" smtClean="0"/>
              <a:t>Senior Development Lead</a:t>
            </a:r>
          </a:p>
          <a:p>
            <a:r>
              <a:rPr lang="en-US" sz="2400" smtClean="0"/>
              <a:t>Microsoft Corporation</a:t>
            </a:r>
          </a:p>
          <a:p>
            <a:endParaRPr lang="en-US" sz="2400" smtClean="0"/>
          </a:p>
          <a:p>
            <a:r>
              <a:rPr lang="en-US" sz="2400" smtClean="0"/>
              <a:t>Bob Combs</a:t>
            </a:r>
          </a:p>
          <a:p>
            <a:r>
              <a:rPr lang="en-US" sz="2400" smtClean="0"/>
              <a:t>Lead Program Manager</a:t>
            </a:r>
          </a:p>
          <a:p>
            <a:r>
              <a:rPr lang="en-US" sz="2400" smtClean="0"/>
              <a:t>Microsoft Corporation</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Content Placeholder 4"/>
          <p:cNvSpPr>
            <a:spLocks noGrp="1"/>
          </p:cNvSpPr>
          <p:nvPr>
            <p:ph idx="1"/>
          </p:nvPr>
        </p:nvSpPr>
        <p:spPr>
          <a:xfrm>
            <a:off x="382588" y="1414464"/>
            <a:ext cx="8380412" cy="2900794"/>
          </a:xfrm>
        </p:spPr>
        <p:txBody>
          <a:bodyPr/>
          <a:lstStyle/>
          <a:p>
            <a:r>
              <a:rPr lang="en-US" smtClean="0"/>
              <a:t>NDIS version history</a:t>
            </a:r>
          </a:p>
          <a:p>
            <a:r>
              <a:rPr lang="en-US" smtClean="0"/>
              <a:t>Features of NDIS 6.1 </a:t>
            </a:r>
          </a:p>
          <a:p>
            <a:r>
              <a:rPr lang="en-US" smtClean="0"/>
              <a:t>Features of NDIS 6.20</a:t>
            </a:r>
          </a:p>
          <a:p>
            <a:r>
              <a:rPr lang="en-US" smtClean="0"/>
              <a:t>Announcements</a:t>
            </a:r>
          </a:p>
          <a:p>
            <a:r>
              <a:rPr lang="en-US" smtClean="0"/>
              <a:t>Q&amp;A</a:t>
            </a: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NDIS Version History</a:t>
            </a:r>
            <a:endParaRPr lang="en-US" dirty="0"/>
          </a:p>
        </p:txBody>
      </p:sp>
      <p:graphicFrame>
        <p:nvGraphicFramePr>
          <p:cNvPr id="4" name="Table 3"/>
          <p:cNvGraphicFramePr>
            <a:graphicFrameLocks noGrp="1"/>
          </p:cNvGraphicFramePr>
          <p:nvPr/>
        </p:nvGraphicFramePr>
        <p:xfrm>
          <a:off x="731838" y="1417638"/>
          <a:ext cx="7680325" cy="4558288"/>
        </p:xfrm>
        <a:graphic>
          <a:graphicData uri="http://schemas.openxmlformats.org/drawingml/2006/table">
            <a:tbl>
              <a:tblPr firstRow="1" bandRow="1">
                <a:tableStyleId>{327F97BB-C833-4FB7-BDE5-3F7075034690}</a:tableStyleId>
              </a:tblPr>
              <a:tblGrid>
                <a:gridCol w="5184219"/>
                <a:gridCol w="2496106"/>
              </a:tblGrid>
              <a:tr h="684924">
                <a:tc>
                  <a:txBody>
                    <a:bodyPr/>
                    <a:lstStyle/>
                    <a:p>
                      <a:pPr>
                        <a:lnSpc>
                          <a:spcPct val="90000"/>
                        </a:lnSpc>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Windows 7</a:t>
                      </a:r>
                      <a:endParaRPr lang="en-US" sz="33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NDIS 6.20</a:t>
                      </a:r>
                      <a:endParaRPr lang="en-US" sz="33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r>
              <a:tr h="1251758">
                <a:tc>
                  <a:txBody>
                    <a:bodyPr/>
                    <a:lstStyle/>
                    <a:p>
                      <a:pPr marL="0" algn="l"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Windows </a:t>
                      </a:r>
                      <a:r>
                        <a:rPr lang="en-US" sz="3300" kern="1200" smtClean="0">
                          <a:gradFill>
                            <a:gsLst>
                              <a:gs pos="28000">
                                <a:schemeClr val="bg2"/>
                              </a:gs>
                              <a:gs pos="48000">
                                <a:schemeClr val="bg2"/>
                              </a:gs>
                            </a:gsLst>
                            <a:lin ang="5400000" scaled="1"/>
                          </a:gradFill>
                          <a:effectLst/>
                          <a:latin typeface="Trebuchet MS" pitchFamily="34" charset="0"/>
                          <a:ea typeface="+mn-ea"/>
                          <a:cs typeface="+mn-cs"/>
                        </a:rPr>
                        <a:t>Server 2008/</a:t>
                      </a:r>
                      <a:br>
                        <a:rPr lang="en-US" sz="3300" kern="1200" smtClean="0">
                          <a:gradFill>
                            <a:gsLst>
                              <a:gs pos="28000">
                                <a:schemeClr val="bg2"/>
                              </a:gs>
                              <a:gs pos="48000">
                                <a:schemeClr val="bg2"/>
                              </a:gs>
                            </a:gsLst>
                            <a:lin ang="5400000" scaled="1"/>
                          </a:gradFill>
                          <a:effectLst/>
                          <a:latin typeface="Trebuchet MS" pitchFamily="34" charset="0"/>
                          <a:ea typeface="+mn-ea"/>
                          <a:cs typeface="+mn-cs"/>
                        </a:rPr>
                      </a:br>
                      <a:r>
                        <a:rPr lang="en-US" sz="3300" kern="1200" smtClean="0">
                          <a:gradFill>
                            <a:gsLst>
                              <a:gs pos="28000">
                                <a:schemeClr val="bg2"/>
                              </a:gs>
                              <a:gs pos="48000">
                                <a:schemeClr val="bg2"/>
                              </a:gs>
                            </a:gsLst>
                            <a:lin ang="5400000" scaled="1"/>
                          </a:gradFill>
                          <a:effectLst/>
                          <a:latin typeface="Trebuchet MS" pitchFamily="34" charset="0"/>
                          <a:ea typeface="+mn-ea"/>
                          <a:cs typeface="+mn-cs"/>
                        </a:rPr>
                        <a:t>Windows Vista </a:t>
                      </a: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SP1</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ctr"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NDIS 6.1</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684924">
                <a:tc>
                  <a:txBody>
                    <a:bodyPr/>
                    <a:lstStyle/>
                    <a:p>
                      <a:pPr marL="0" algn="l"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Windows Vista</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ctr"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NDIS 6.0</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684924">
                <a:tc>
                  <a:txBody>
                    <a:bodyPr/>
                    <a:lstStyle/>
                    <a:p>
                      <a:pPr marL="0" algn="l"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Windows Server 2003 SP2</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algn="ctr"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NDIS 5.2</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251758">
                <a:tc>
                  <a:txBody>
                    <a:bodyPr/>
                    <a:lstStyle/>
                    <a:p>
                      <a:pPr marL="0" algn="l" defTabSz="761940" rtl="0" eaLnBrk="1" latinLnBrk="0" hangingPunct="1">
                        <a:lnSpc>
                          <a:spcPct val="90000"/>
                        </a:lnSpc>
                      </a:pPr>
                      <a:r>
                        <a:rPr lang="en-US" sz="3300" kern="1200" smtClean="0">
                          <a:gradFill>
                            <a:gsLst>
                              <a:gs pos="28000">
                                <a:schemeClr val="bg2"/>
                              </a:gs>
                              <a:gs pos="48000">
                                <a:schemeClr val="bg2"/>
                              </a:gs>
                            </a:gsLst>
                            <a:lin ang="5400000" scaled="1"/>
                          </a:gradFill>
                          <a:effectLst/>
                          <a:latin typeface="Trebuchet MS" pitchFamily="34" charset="0"/>
                          <a:ea typeface="+mn-ea"/>
                          <a:cs typeface="+mn-cs"/>
                        </a:rPr>
                        <a:t>Windows XP/</a:t>
                      </a:r>
                      <a:br>
                        <a:rPr lang="en-US" sz="3300" kern="1200" smtClean="0">
                          <a:gradFill>
                            <a:gsLst>
                              <a:gs pos="28000">
                                <a:schemeClr val="bg2"/>
                              </a:gs>
                              <a:gs pos="48000">
                                <a:schemeClr val="bg2"/>
                              </a:gs>
                            </a:gsLst>
                            <a:lin ang="5400000" scaled="1"/>
                          </a:gradFill>
                          <a:effectLst/>
                          <a:latin typeface="Trebuchet MS" pitchFamily="34" charset="0"/>
                          <a:ea typeface="+mn-ea"/>
                          <a:cs typeface="+mn-cs"/>
                        </a:rPr>
                      </a:br>
                      <a:r>
                        <a:rPr lang="en-US" sz="3300" kern="1200" smtClean="0">
                          <a:gradFill>
                            <a:gsLst>
                              <a:gs pos="28000">
                                <a:schemeClr val="bg2"/>
                              </a:gs>
                              <a:gs pos="48000">
                                <a:schemeClr val="bg2"/>
                              </a:gs>
                            </a:gsLst>
                            <a:lin ang="5400000" scaled="1"/>
                          </a:gradFill>
                          <a:effectLst/>
                          <a:latin typeface="Trebuchet MS" pitchFamily="34" charset="0"/>
                          <a:ea typeface="+mn-ea"/>
                          <a:cs typeface="+mn-cs"/>
                        </a:rPr>
                        <a:t>Windows Server </a:t>
                      </a: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2003</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marL="0" algn="ctr" defTabSz="761940" rtl="0" eaLnBrk="1" latinLnBrk="0" hangingPunct="1">
                        <a:lnSpc>
                          <a:spcPct val="90000"/>
                        </a:lnSpc>
                      </a:pPr>
                      <a:r>
                        <a:rPr lang="en-US" sz="3300" kern="1200" dirty="0" smtClean="0">
                          <a:gradFill>
                            <a:gsLst>
                              <a:gs pos="28000">
                                <a:schemeClr val="bg2"/>
                              </a:gs>
                              <a:gs pos="48000">
                                <a:schemeClr val="bg2"/>
                              </a:gs>
                            </a:gsLst>
                            <a:lin ang="5400000" scaled="1"/>
                          </a:gradFill>
                          <a:effectLst/>
                          <a:latin typeface="Trebuchet MS" pitchFamily="34" charset="0"/>
                          <a:ea typeface="+mn-ea"/>
                          <a:cs typeface="+mn-cs"/>
                        </a:rPr>
                        <a:t>NDIS 5.1</a:t>
                      </a:r>
                      <a:endParaRPr lang="en-US" sz="33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New Features in NDIS 6.1</a:t>
            </a:r>
            <a:endParaRPr lang="en-US" dirty="0"/>
          </a:p>
        </p:txBody>
      </p:sp>
      <p:sp>
        <p:nvSpPr>
          <p:cNvPr id="3" name="Content Placeholder 2"/>
          <p:cNvSpPr>
            <a:spLocks noGrp="1"/>
          </p:cNvSpPr>
          <p:nvPr>
            <p:ph idx="1"/>
          </p:nvPr>
        </p:nvSpPr>
        <p:spPr/>
        <p:txBody>
          <a:bodyPr/>
          <a:lstStyle/>
          <a:p>
            <a:r>
              <a:rPr lang="en-US" smtClean="0"/>
              <a:t>Header-Data split</a:t>
            </a:r>
          </a:p>
          <a:p>
            <a:r>
              <a:rPr lang="en-US" smtClean="0"/>
              <a:t>IPsec Task Offload v2</a:t>
            </a:r>
          </a:p>
          <a:p>
            <a:r>
              <a:rPr lang="en-US" smtClean="0"/>
              <a:t>MSI-X dynamic configuration</a:t>
            </a:r>
          </a:p>
          <a:p>
            <a:pPr lvl="1"/>
            <a:r>
              <a:rPr lang="en-US" smtClean="0"/>
              <a:t>Remap MSI-X vector/processor mapping</a:t>
            </a:r>
          </a:p>
          <a:p>
            <a:pPr lvl="1"/>
            <a:r>
              <a:rPr lang="en-US" smtClean="0"/>
              <a:t>Used in RSS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IPsec Task Offload V2</a:t>
            </a:r>
            <a:endParaRPr lang="en-US" dirty="0"/>
          </a:p>
        </p:txBody>
      </p:sp>
      <p:sp>
        <p:nvSpPr>
          <p:cNvPr id="3" name="Content Placeholder 2"/>
          <p:cNvSpPr>
            <a:spLocks noGrp="1"/>
          </p:cNvSpPr>
          <p:nvPr>
            <p:ph idx="1"/>
          </p:nvPr>
        </p:nvSpPr>
        <p:spPr>
          <a:xfrm>
            <a:off x="382588" y="1414464"/>
            <a:ext cx="8380412" cy="4952638"/>
          </a:xfrm>
        </p:spPr>
        <p:txBody>
          <a:bodyPr/>
          <a:lstStyle/>
          <a:p>
            <a:r>
              <a:rPr lang="en-US" smtClean="0"/>
              <a:t>Supports IPv6</a:t>
            </a:r>
          </a:p>
          <a:p>
            <a:r>
              <a:rPr lang="en-US" smtClean="0"/>
              <a:t>Co-exists with Large Send Offload </a:t>
            </a:r>
            <a:br>
              <a:rPr lang="en-US" smtClean="0"/>
            </a:br>
            <a:r>
              <a:rPr lang="en-US" smtClean="0"/>
              <a:t>(LSO v2)</a:t>
            </a:r>
          </a:p>
          <a:p>
            <a:r>
              <a:rPr lang="en-US" smtClean="0"/>
              <a:t>New authentication/encryption </a:t>
            </a:r>
            <a:br>
              <a:rPr lang="en-US" smtClean="0"/>
            </a:br>
            <a:r>
              <a:rPr lang="en-US" smtClean="0"/>
              <a:t>methods supported</a:t>
            </a:r>
          </a:p>
          <a:p>
            <a:pPr lvl="1"/>
            <a:r>
              <a:rPr lang="en-US" smtClean="0"/>
              <a:t>MD5, SHA_1, SHA_256, AES_GCM_128, AES_GCM_192, AES_GCM_256</a:t>
            </a:r>
          </a:p>
          <a:p>
            <a:pPr lvl="1"/>
            <a:r>
              <a:rPr lang="en-US" smtClean="0"/>
              <a:t>DES_CBC, AES_GCM_128, AES_GCM_192, AES_GCM_256, AES_CBC_128, </a:t>
            </a:r>
            <a:br>
              <a:rPr lang="en-US" smtClean="0"/>
            </a:br>
            <a:r>
              <a:rPr lang="en-US" smtClean="0"/>
              <a:t>AES_CBC_192, AES_CBC_256</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Features of NDIS 6.20</a:t>
            </a:r>
            <a:endParaRPr lang="en-US" dirty="0"/>
          </a:p>
        </p:txBody>
      </p:sp>
      <p:sp>
        <p:nvSpPr>
          <p:cNvPr id="3" name="Content Placeholder 2"/>
          <p:cNvSpPr>
            <a:spLocks noGrp="1"/>
          </p:cNvSpPr>
          <p:nvPr>
            <p:ph idx="1"/>
          </p:nvPr>
        </p:nvSpPr>
        <p:spPr>
          <a:xfrm>
            <a:off x="382588" y="1414464"/>
            <a:ext cx="8380412" cy="4579715"/>
          </a:xfrm>
        </p:spPr>
        <p:txBody>
          <a:bodyPr/>
          <a:lstStyle/>
          <a:p>
            <a:r>
              <a:rPr lang="en-US" smtClean="0"/>
              <a:t>Power management enhancements</a:t>
            </a:r>
          </a:p>
          <a:p>
            <a:r>
              <a:rPr lang="en-US" smtClean="0"/>
              <a:t>Hyper-V network </a:t>
            </a:r>
            <a:br>
              <a:rPr lang="en-US" smtClean="0"/>
            </a:br>
            <a:r>
              <a:rPr lang="en-US" smtClean="0"/>
              <a:t>performance enhancements</a:t>
            </a:r>
          </a:p>
          <a:p>
            <a:r>
              <a:rPr lang="en-US" smtClean="0"/>
              <a:t>Support for more than 64 processors </a:t>
            </a:r>
          </a:p>
          <a:p>
            <a:r>
              <a:rPr lang="en-US" smtClean="0"/>
              <a:t>Receive-side throttle (RST)</a:t>
            </a:r>
          </a:p>
          <a:p>
            <a:r>
              <a:rPr lang="en-US" smtClean="0"/>
              <a:t>Media extensibility</a:t>
            </a:r>
          </a:p>
          <a:p>
            <a:r>
              <a:rPr lang="en-US" smtClean="0"/>
              <a:t>RSS enhancements</a:t>
            </a:r>
          </a:p>
          <a:p>
            <a:r>
              <a:rPr lang="en-US" smtClean="0"/>
              <a:t>RNDIS INF-less support</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Power Management</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Today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2000" cy="4416594"/>
          </a:xfrm>
        </p:spPr>
        <p:txBody>
          <a:bodyPr/>
          <a:lstStyle/>
          <a:p>
            <a:r>
              <a:rPr lang="en-US" smtClean="0"/>
              <a:t>System idles &gt;50% of the time</a:t>
            </a:r>
          </a:p>
          <a:p>
            <a:r>
              <a:rPr lang="en-US" smtClean="0"/>
              <a:t>Unplugged NICs consume power</a:t>
            </a:r>
          </a:p>
          <a:p>
            <a:r>
              <a:rPr lang="en-US" smtClean="0"/>
              <a:t>Spurious wakeups</a:t>
            </a:r>
          </a:p>
          <a:p>
            <a:pPr lvl="1"/>
            <a:r>
              <a:rPr lang="en-US" smtClean="0"/>
              <a:t>Frequent ARP/NS requests</a:t>
            </a:r>
          </a:p>
          <a:p>
            <a:r>
              <a:rPr lang="en-US" smtClean="0"/>
              <a:t>Current Wake-on-LAN (WoL) implementation</a:t>
            </a:r>
          </a:p>
          <a:p>
            <a:pPr lvl="1"/>
            <a:r>
              <a:rPr lang="en-US" smtClean="0"/>
              <a:t>Wake patterns generic </a:t>
            </a:r>
          </a:p>
          <a:p>
            <a:pPr lvl="1"/>
            <a:r>
              <a:rPr lang="en-US" smtClean="0"/>
              <a:t>Off by default</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Management Enhancements</a:t>
            </a:r>
            <a:endParaRPr lang="en-US" dirty="0"/>
          </a:p>
        </p:txBody>
      </p:sp>
      <p:sp>
        <p:nvSpPr>
          <p:cNvPr id="3" name="Content Placeholder 2"/>
          <p:cNvSpPr>
            <a:spLocks noGrp="1"/>
          </p:cNvSpPr>
          <p:nvPr>
            <p:ph idx="1"/>
          </p:nvPr>
        </p:nvSpPr>
        <p:spPr>
          <a:xfrm>
            <a:off x="382588" y="1901825"/>
            <a:ext cx="8380412" cy="3818481"/>
          </a:xfrm>
        </p:spPr>
        <p:txBody>
          <a:bodyPr/>
          <a:lstStyle/>
          <a:p>
            <a:r>
              <a:rPr lang="en-US" smtClean="0"/>
              <a:t>Wake-on-LAN</a:t>
            </a:r>
          </a:p>
          <a:p>
            <a:pPr lvl="1"/>
            <a:r>
              <a:rPr lang="en-US" smtClean="0"/>
              <a:t>Targeted wake patterns</a:t>
            </a:r>
          </a:p>
          <a:p>
            <a:r>
              <a:rPr lang="en-US" smtClean="0"/>
              <a:t>Low power protocol offloads</a:t>
            </a:r>
          </a:p>
          <a:p>
            <a:r>
              <a:rPr lang="en-US" smtClean="0"/>
              <a:t>Applicable to wireless (802.11) NICs</a:t>
            </a:r>
          </a:p>
          <a:p>
            <a:r>
              <a:rPr lang="en-US" smtClean="0"/>
              <a:t>Low power on media disconnect</a:t>
            </a:r>
          </a:p>
          <a:p>
            <a:pPr lvl="1"/>
            <a:r>
              <a:rPr lang="en-US" smtClean="0"/>
              <a:t>OS puts NIC in D3 when </a:t>
            </a:r>
            <a:br>
              <a:rPr lang="en-US" smtClean="0"/>
            </a:br>
            <a:r>
              <a:rPr lang="en-US" smtClean="0"/>
              <a:t>media is disconnected</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569</Words>
  <Application>Microsoft Office PowerPoint</Application>
  <PresentationFormat>On-screen Show (4:3)</PresentationFormat>
  <Paragraphs>159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WinHEC 2008 Template_NEW_9.22.08</vt:lpstr>
      <vt:lpstr>Slide 1</vt:lpstr>
      <vt:lpstr>Network Device Support Enhancements for Windows 7</vt:lpstr>
      <vt:lpstr>Agenda</vt:lpstr>
      <vt:lpstr>NDIS Version History</vt:lpstr>
      <vt:lpstr>New Features in NDIS 6.1</vt:lpstr>
      <vt:lpstr>IPsec Task Offload V2</vt:lpstr>
      <vt:lpstr>Features of NDIS 6.20</vt:lpstr>
      <vt:lpstr>Power Management Today</vt:lpstr>
      <vt:lpstr>Power Management Enhancements</vt:lpstr>
      <vt:lpstr>Wake-on-LAN</vt:lpstr>
      <vt:lpstr>Hyper-V Network  Performance Improvement</vt:lpstr>
      <vt:lpstr>Support for More than  64 Processors</vt:lpstr>
      <vt:lpstr>RSS Enhancements</vt:lpstr>
      <vt:lpstr>Receive-Side Throttling</vt:lpstr>
      <vt:lpstr>Media Extensibility</vt:lpstr>
      <vt:lpstr>Future Support Announcements</vt:lpstr>
      <vt:lpstr>Call To Action</vt:lpstr>
      <vt:lpstr>Additional Resources</vt:lpstr>
      <vt:lpstr>Please Complete A Session Evaluation Form Your input is important!</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2008-11-12T05:53:40Z</dcterms:created>
  <dcterms:modified xsi:type="dcterms:W3CDTF">2008-11-12T05:53:46Z</dcterms:modified>
</cp:coreProperties>
</file>