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63" r:id="rId2"/>
    <p:sldMasterId id="2147483678" r:id="rId3"/>
  </p:sldMasterIdLst>
  <p:notesMasterIdLst>
    <p:notesMasterId r:id="rId27"/>
  </p:notesMasterIdLst>
  <p:handoutMasterIdLst>
    <p:handoutMasterId r:id="rId28"/>
  </p:handoutMasterIdLst>
  <p:sldIdLst>
    <p:sldId id="312" r:id="rId4"/>
    <p:sldId id="310" r:id="rId5"/>
    <p:sldId id="292" r:id="rId6"/>
    <p:sldId id="316" r:id="rId7"/>
    <p:sldId id="283" r:id="rId8"/>
    <p:sldId id="281" r:id="rId9"/>
    <p:sldId id="282" r:id="rId10"/>
    <p:sldId id="305" r:id="rId11"/>
    <p:sldId id="288" r:id="rId12"/>
    <p:sldId id="303" r:id="rId13"/>
    <p:sldId id="319" r:id="rId14"/>
    <p:sldId id="286" r:id="rId15"/>
    <p:sldId id="313" r:id="rId16"/>
    <p:sldId id="295" r:id="rId17"/>
    <p:sldId id="296" r:id="rId18"/>
    <p:sldId id="314" r:id="rId19"/>
    <p:sldId id="300" r:id="rId20"/>
    <p:sldId id="301" r:id="rId21"/>
    <p:sldId id="302" r:id="rId22"/>
    <p:sldId id="311" r:id="rId23"/>
    <p:sldId id="317" r:id="rId24"/>
    <p:sldId id="280" r:id="rId25"/>
    <p:sldId id="318" r:id="rId2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07/7/12/main" xmlns="">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xmlns="" val="1"/>
      </p:ext>
    </p:extLst>
  </p:showPr>
  <p:clrMru>
    <a:srgbClr val="000000"/>
    <a:srgbClr val="FFFF00"/>
    <a:srgbClr val="7CD8DA"/>
    <a:srgbClr val="52CBCE"/>
    <a:srgbClr val="FFDF11"/>
    <a:srgbClr val="FFCC66"/>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73051" autoAdjust="0"/>
  </p:normalViewPr>
  <p:slideViewPr>
    <p:cSldViewPr>
      <p:cViewPr varScale="1">
        <p:scale>
          <a:sx n="55" d="100"/>
          <a:sy n="55" d="100"/>
        </p:scale>
        <p:origin x="-1716" y="-96"/>
      </p:cViewPr>
      <p:guideLst>
        <p:guide orient="horz" pos="144"/>
        <p:guide orient="horz" pos="893"/>
        <p:guide orient="horz" pos="1200"/>
        <p:guide orient="horz" pos="1488"/>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0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1" loCatId="list" qsTypeId="urn:microsoft.com/office/officeart/2005/8/quickstyle/simple4" qsCatId="simple" csTypeId="urn:microsoft.com/office/officeart/2005/8/colors/colorful2" csCatId="colorful" phldr="1"/>
      <dgm:spPr/>
    </dgm:pt>
    <dgm:pt modelId="{476E4177-EF8D-419E-AB8A-93E66CC82482}">
      <dgm:prSet phldrT="[Text]" custT="1"/>
      <dgm:spPr/>
      <dgm:t>
        <a:bodyPr lIns="73152" tIns="274320" rIns="73152"/>
        <a:lstStyle/>
        <a:p>
          <a:pPr algn="l"/>
          <a:r>
            <a:rPr lang="en-US" sz="2400" dirty="0" smtClean="0">
              <a:latin typeface="Corbel" pitchFamily="34" charset="0"/>
            </a:rPr>
            <a:t>Consolidate resources</a:t>
          </a:r>
          <a:endParaRPr lang="en-US" sz="2400" dirty="0">
            <a:latin typeface="Corbel" pitchFamily="34" charset="0"/>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77AF15ED-F058-4A0B-B979-9880C6062DF0}">
      <dgm:prSet phldrT="[Text]" custT="1"/>
      <dgm:spPr/>
      <dgm:t>
        <a:bodyPr lIns="73152" tIns="274320" rIns="73152"/>
        <a:lstStyle/>
        <a:p>
          <a:pPr algn="l"/>
          <a:r>
            <a:rPr lang="en-US" sz="2400" dirty="0" smtClean="0">
              <a:latin typeface="Corbel" pitchFamily="34" charset="0"/>
            </a:rPr>
            <a:t>Increase automation</a:t>
          </a:r>
          <a:endParaRPr lang="en-US" sz="2400" dirty="0">
            <a:latin typeface="Corbel" pitchFamily="34" charset="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l"/>
          <a:r>
            <a:rPr lang="en-US" sz="2400" dirty="0" smtClean="0">
              <a:latin typeface="Corbel" pitchFamily="34" charset="0"/>
            </a:rPr>
            <a:t>Enable new services</a:t>
          </a:r>
          <a:endParaRPr lang="en-US" sz="2400" dirty="0">
            <a:latin typeface="Corbel" pitchFamily="34" charset="0"/>
          </a:endParaRP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3">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3"/>
      <dgm:spPr/>
    </dgm:pt>
    <dgm:pt modelId="{C43EB61A-2E04-409F-8F87-79F190ED3CE0}" type="pres">
      <dgm:prSet presAssocID="{476E4177-EF8D-419E-AB8A-93E66CC82482}" presName="imagNode" presStyleLbl="fgImgPlace1" presStyleIdx="0" presStyleCnt="3"/>
      <dgm:spPr/>
    </dgm:pt>
    <dgm:pt modelId="{3DB5F289-A8C3-40D5-8393-8636D9BFFD29}" type="pres">
      <dgm:prSet presAssocID="{A91F7A1B-DD1E-4B26-839C-2A5EF0A403AD}"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1" presStyleCnt="3">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1" presStyleCnt="3"/>
      <dgm:spPr/>
    </dgm:pt>
    <dgm:pt modelId="{41BC1ABA-1F87-4B1E-94EC-41724CD12655}" type="pres">
      <dgm:prSet presAssocID="{77AF15ED-F058-4A0B-B979-9880C6062DF0}" presName="imagNode" presStyleLbl="fgImgPlace1" presStyleIdx="1" presStyleCnt="3"/>
      <dgm:spPr/>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2" presStyleCnt="3">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2" presStyleCnt="3"/>
      <dgm:spPr/>
    </dgm:pt>
    <dgm:pt modelId="{D88C7409-AB93-4FE3-A61D-F51EE8A4B008}" type="pres">
      <dgm:prSet presAssocID="{5DF8D196-4D3D-4940-9F32-682169997D7A}" presName="imagNode" presStyleLbl="fgImgPlace1" presStyleIdx="2" presStyleCnt="3"/>
      <dgm:spPr/>
    </dgm:pt>
  </dgm:ptLst>
  <dgm:cxnLst>
    <dgm:cxn modelId="{9A40B199-C1E6-4AA6-9486-07915ED7CAE7}" srcId="{AA690160-D328-4B69-A035-90D3C82FA0A6}" destId="{476E4177-EF8D-419E-AB8A-93E66CC82482}" srcOrd="0" destOrd="0" parTransId="{50A25A56-CEA1-40EB-822C-18475EA4B47A}" sibTransId="{A91F7A1B-DD1E-4B26-839C-2A5EF0A403AD}"/>
    <dgm:cxn modelId="{E04EB50E-48EA-4202-B9BE-5E3341970264}" type="presOf" srcId="{E3B236AA-E864-46E4-BC91-F2D73633FEA4}" destId="{A9D6457D-CBBF-4A28-8C38-C3F75EA43CF1}" srcOrd="0" destOrd="0" presId="urn:microsoft.com/office/officeart/2005/8/layout/pList2#11"/>
    <dgm:cxn modelId="{15729E3A-B9D4-4DD2-8B99-68FF984A36F2}" type="presOf" srcId="{476E4177-EF8D-419E-AB8A-93E66CC82482}" destId="{2572025E-E8B8-4F94-94D0-DC22D7F762FB}" srcOrd="0" destOrd="0" presId="urn:microsoft.com/office/officeart/2005/8/layout/pList2#11"/>
    <dgm:cxn modelId="{515F9EB3-FE2D-4F27-A2F2-861121C93935}" type="presOf" srcId="{AA690160-D328-4B69-A035-90D3C82FA0A6}" destId="{9E4DC8AD-1AC7-4E53-B32C-25202AFDB195}" srcOrd="0" destOrd="0" presId="urn:microsoft.com/office/officeart/2005/8/layout/pList2#11"/>
    <dgm:cxn modelId="{CF27A957-B97A-4CF3-AFB4-E8C93B966BB3}" type="presOf" srcId="{A91F7A1B-DD1E-4B26-839C-2A5EF0A403AD}" destId="{3DB5F289-A8C3-40D5-8393-8636D9BFFD29}" srcOrd="0" destOrd="0" presId="urn:microsoft.com/office/officeart/2005/8/layout/pList2#11"/>
    <dgm:cxn modelId="{CD3B69F4-72CF-49E2-8926-8FD63E771977}" srcId="{AA690160-D328-4B69-A035-90D3C82FA0A6}" destId="{77AF15ED-F058-4A0B-B979-9880C6062DF0}" srcOrd="1" destOrd="0" parTransId="{0DF2CDB2-0880-4047-8447-A17EAE7580E4}" sibTransId="{E3B236AA-E864-46E4-BC91-F2D73633FEA4}"/>
    <dgm:cxn modelId="{B9B85342-AC50-4E97-8E9E-2FD870B1E881}" srcId="{AA690160-D328-4B69-A035-90D3C82FA0A6}" destId="{5DF8D196-4D3D-4940-9F32-682169997D7A}" srcOrd="2" destOrd="0" parTransId="{51CE1848-AB2A-4E28-8CF5-8442E546E0C5}" sibTransId="{90C1E242-23BD-452C-B222-DCFA2D4DAE3B}"/>
    <dgm:cxn modelId="{87A025A1-28E4-4235-9FBE-0B3739C87867}" type="presOf" srcId="{77AF15ED-F058-4A0B-B979-9880C6062DF0}" destId="{5284ED54-4761-44DA-8086-D5FD397A1C95}" srcOrd="0" destOrd="0" presId="urn:microsoft.com/office/officeart/2005/8/layout/pList2#11"/>
    <dgm:cxn modelId="{D1EA87EA-B42E-4CE6-AD55-884AB73D15DE}" type="presOf" srcId="{5DF8D196-4D3D-4940-9F32-682169997D7A}" destId="{87B5BDBA-3C7A-41F1-8C33-F13937A84B36}" srcOrd="0" destOrd="0" presId="urn:microsoft.com/office/officeart/2005/8/layout/pList2#11"/>
    <dgm:cxn modelId="{5CCB4324-2147-4DEC-A217-22A76778E2C9}" type="presParOf" srcId="{9E4DC8AD-1AC7-4E53-B32C-25202AFDB195}" destId="{ACBF4AF3-FAB8-444C-81AB-52C89640E279}" srcOrd="0" destOrd="0" presId="urn:microsoft.com/office/officeart/2005/8/layout/pList2#11"/>
    <dgm:cxn modelId="{338F9453-ED5E-44C4-AE3C-B8CC1E4450C0}" type="presParOf" srcId="{9E4DC8AD-1AC7-4E53-B32C-25202AFDB195}" destId="{78248EF9-FFBB-4EB0-94C4-16A1D0A1A170}" srcOrd="1" destOrd="0" presId="urn:microsoft.com/office/officeart/2005/8/layout/pList2#11"/>
    <dgm:cxn modelId="{7AB74086-C4C1-4512-84AB-9EEEAFB1FE87}" type="presParOf" srcId="{78248EF9-FFBB-4EB0-94C4-16A1D0A1A170}" destId="{CC8831C0-DF59-484B-83B2-A708366B3EB6}" srcOrd="0" destOrd="0" presId="urn:microsoft.com/office/officeart/2005/8/layout/pList2#11"/>
    <dgm:cxn modelId="{C020A060-3108-48F0-AC64-D697908957E3}" type="presParOf" srcId="{CC8831C0-DF59-484B-83B2-A708366B3EB6}" destId="{2572025E-E8B8-4F94-94D0-DC22D7F762FB}" srcOrd="0" destOrd="0" presId="urn:microsoft.com/office/officeart/2005/8/layout/pList2#11"/>
    <dgm:cxn modelId="{FE51F041-802C-450F-BAB8-FDCB671AA758}" type="presParOf" srcId="{CC8831C0-DF59-484B-83B2-A708366B3EB6}" destId="{2E2B4276-DB06-4C66-80FF-919CDE10A5FE}" srcOrd="1" destOrd="0" presId="urn:microsoft.com/office/officeart/2005/8/layout/pList2#11"/>
    <dgm:cxn modelId="{03AD1919-DD62-408E-BF27-DA32D6401E82}" type="presParOf" srcId="{CC8831C0-DF59-484B-83B2-A708366B3EB6}" destId="{C43EB61A-2E04-409F-8F87-79F190ED3CE0}" srcOrd="2" destOrd="0" presId="urn:microsoft.com/office/officeart/2005/8/layout/pList2#11"/>
    <dgm:cxn modelId="{E0592B98-56BE-459C-B0C0-3D4EFB8E0F49}" type="presParOf" srcId="{78248EF9-FFBB-4EB0-94C4-16A1D0A1A170}" destId="{3DB5F289-A8C3-40D5-8393-8636D9BFFD29}" srcOrd="1" destOrd="0" presId="urn:microsoft.com/office/officeart/2005/8/layout/pList2#11"/>
    <dgm:cxn modelId="{11429055-74E4-4D86-B2DA-2FDCB2F4D8F3}" type="presParOf" srcId="{78248EF9-FFBB-4EB0-94C4-16A1D0A1A170}" destId="{3617A269-0CD9-4948-9932-FA1AD12DE27E}" srcOrd="2" destOrd="0" presId="urn:microsoft.com/office/officeart/2005/8/layout/pList2#11"/>
    <dgm:cxn modelId="{59F3E7FE-7981-4C38-8C7F-CBC9FAEB0A70}" type="presParOf" srcId="{3617A269-0CD9-4948-9932-FA1AD12DE27E}" destId="{5284ED54-4761-44DA-8086-D5FD397A1C95}" srcOrd="0" destOrd="0" presId="urn:microsoft.com/office/officeart/2005/8/layout/pList2#11"/>
    <dgm:cxn modelId="{F3F42D5E-8D8B-467C-95B2-CCB5814DCD27}" type="presParOf" srcId="{3617A269-0CD9-4948-9932-FA1AD12DE27E}" destId="{9666B65F-B8AB-44AD-8F33-AF566667E781}" srcOrd="1" destOrd="0" presId="urn:microsoft.com/office/officeart/2005/8/layout/pList2#11"/>
    <dgm:cxn modelId="{DC52E81A-E60D-47C2-9679-CC9C3D7FB1C8}" type="presParOf" srcId="{3617A269-0CD9-4948-9932-FA1AD12DE27E}" destId="{41BC1ABA-1F87-4B1E-94EC-41724CD12655}" srcOrd="2" destOrd="0" presId="urn:microsoft.com/office/officeart/2005/8/layout/pList2#11"/>
    <dgm:cxn modelId="{3FB513EA-AF39-49ED-929E-DA1EAADC1CF1}" type="presParOf" srcId="{78248EF9-FFBB-4EB0-94C4-16A1D0A1A170}" destId="{A9D6457D-CBBF-4A28-8C38-C3F75EA43CF1}" srcOrd="3" destOrd="0" presId="urn:microsoft.com/office/officeart/2005/8/layout/pList2#11"/>
    <dgm:cxn modelId="{D0519C21-8AC9-4F11-9A1D-7E2B51423F6C}" type="presParOf" srcId="{78248EF9-FFBB-4EB0-94C4-16A1D0A1A170}" destId="{CDFA4098-C274-4C84-9513-F0698696D98A}" srcOrd="4" destOrd="0" presId="urn:microsoft.com/office/officeart/2005/8/layout/pList2#11"/>
    <dgm:cxn modelId="{36EA00FC-80DA-4AC7-85B1-BCD1D7AB5AD0}" type="presParOf" srcId="{CDFA4098-C274-4C84-9513-F0698696D98A}" destId="{87B5BDBA-3C7A-41F1-8C33-F13937A84B36}" srcOrd="0" destOrd="0" presId="urn:microsoft.com/office/officeart/2005/8/layout/pList2#11"/>
    <dgm:cxn modelId="{895742CB-F6FC-4C44-BD76-00E845C5C8D1}" type="presParOf" srcId="{CDFA4098-C274-4C84-9513-F0698696D98A}" destId="{928528D1-DD5F-4687-9BFE-878C43D23D5D}" srcOrd="1" destOrd="0" presId="urn:microsoft.com/office/officeart/2005/8/layout/pList2#11"/>
    <dgm:cxn modelId="{452A7EDD-B6B8-4E97-9414-601B7E0A2B09}" type="presParOf" srcId="{CDFA4098-C274-4C84-9513-F0698696D98A}" destId="{D88C7409-AB93-4FE3-A61D-F51EE8A4B008}" srcOrd="2" destOrd="0" presId="urn:microsoft.com/office/officeart/2005/8/layout/pList2#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53746" y="243840"/>
          <a:ext cx="2484596" cy="1341120"/>
        </a:xfrm>
        <a:prstGeom prst="roundRect">
          <a:avLst>
            <a:gd name="adj" fmla="val 1000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53746" y="1828799"/>
          <a:ext cx="2484596" cy="2235200"/>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Consolidate resources</a:t>
          </a:r>
          <a:endParaRPr lang="en-US" sz="2400" kern="1200" dirty="0">
            <a:latin typeface="Corbel" pitchFamily="34" charset="0"/>
          </a:endParaRPr>
        </a:p>
      </dsp:txBody>
      <dsp:txXfrm rot="10800000">
        <a:off x="253746" y="1828799"/>
        <a:ext cx="2484596" cy="2235200"/>
      </dsp:txXfrm>
    </dsp:sp>
    <dsp:sp modelId="{41BC1ABA-1F87-4B1E-94EC-41724CD12655}">
      <dsp:nvSpPr>
        <dsp:cNvPr id="0" name=""/>
        <dsp:cNvSpPr/>
      </dsp:nvSpPr>
      <dsp:spPr>
        <a:xfrm>
          <a:off x="2986801" y="243840"/>
          <a:ext cx="2484596" cy="1341120"/>
        </a:xfrm>
        <a:prstGeom prst="roundRect">
          <a:avLst>
            <a:gd name="adj" fmla="val 10000"/>
          </a:avLst>
        </a:prstGeom>
        <a:solidFill>
          <a:schemeClr val="accent2">
            <a:tint val="50000"/>
            <a:hueOff val="281314"/>
            <a:satOff val="-46184"/>
            <a:lumOff val="-12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2986801" y="1828799"/>
          <a:ext cx="2484596" cy="2235200"/>
        </a:xfrm>
        <a:prstGeom prst="round2SameRect">
          <a:avLst>
            <a:gd name="adj1" fmla="val 10500"/>
            <a:gd name="adj2" fmla="val 0"/>
          </a:avLst>
        </a:prstGeom>
        <a:gradFill rotWithShape="0">
          <a:gsLst>
            <a:gs pos="0">
              <a:schemeClr val="accent2">
                <a:hueOff val="694216"/>
                <a:satOff val="-45513"/>
                <a:lumOff val="9706"/>
                <a:alphaOff val="0"/>
                <a:shade val="51000"/>
                <a:satMod val="130000"/>
              </a:schemeClr>
            </a:gs>
            <a:gs pos="80000">
              <a:schemeClr val="accent2">
                <a:hueOff val="694216"/>
                <a:satOff val="-45513"/>
                <a:lumOff val="9706"/>
                <a:alphaOff val="0"/>
                <a:shade val="93000"/>
                <a:satMod val="130000"/>
              </a:schemeClr>
            </a:gs>
            <a:gs pos="100000">
              <a:schemeClr val="accent2">
                <a:hueOff val="694216"/>
                <a:satOff val="-45513"/>
                <a:lumOff val="970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Increase automation</a:t>
          </a:r>
          <a:endParaRPr lang="en-US" sz="2400" kern="1200" dirty="0">
            <a:latin typeface="Corbel" pitchFamily="34" charset="0"/>
          </a:endParaRPr>
        </a:p>
      </dsp:txBody>
      <dsp:txXfrm rot="10800000">
        <a:off x="2986801" y="1828799"/>
        <a:ext cx="2484596" cy="2235200"/>
      </dsp:txXfrm>
    </dsp:sp>
    <dsp:sp modelId="{D88C7409-AB93-4FE3-A61D-F51EE8A4B008}">
      <dsp:nvSpPr>
        <dsp:cNvPr id="0" name=""/>
        <dsp:cNvSpPr/>
      </dsp:nvSpPr>
      <dsp:spPr>
        <a:xfrm>
          <a:off x="5719857" y="243840"/>
          <a:ext cx="2484596" cy="1341120"/>
        </a:xfrm>
        <a:prstGeom prst="roundRect">
          <a:avLst>
            <a:gd name="adj" fmla="val 10000"/>
          </a:avLst>
        </a:prstGeom>
        <a:solidFill>
          <a:schemeClr val="accent2">
            <a:tint val="50000"/>
            <a:hueOff val="562627"/>
            <a:satOff val="-92368"/>
            <a:lumOff val="-25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5719857" y="1828799"/>
          <a:ext cx="2484596" cy="2235200"/>
        </a:xfrm>
        <a:prstGeom prst="round2SameRect">
          <a:avLst>
            <a:gd name="adj1" fmla="val 10500"/>
            <a:gd name="adj2" fmla="val 0"/>
          </a:avLst>
        </a:prstGeom>
        <a:gradFill rotWithShape="0">
          <a:gsLst>
            <a:gs pos="0">
              <a:schemeClr val="accent2">
                <a:hueOff val="1388431"/>
                <a:satOff val="-91026"/>
                <a:lumOff val="19412"/>
                <a:alphaOff val="0"/>
                <a:shade val="51000"/>
                <a:satMod val="130000"/>
              </a:schemeClr>
            </a:gs>
            <a:gs pos="80000">
              <a:schemeClr val="accent2">
                <a:hueOff val="1388431"/>
                <a:satOff val="-91026"/>
                <a:lumOff val="19412"/>
                <a:alphaOff val="0"/>
                <a:shade val="93000"/>
                <a:satMod val="130000"/>
              </a:schemeClr>
            </a:gs>
            <a:gs pos="100000">
              <a:schemeClr val="accent2">
                <a:hueOff val="1388431"/>
                <a:satOff val="-91026"/>
                <a:lumOff val="1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Enable new services</a:t>
          </a:r>
          <a:endParaRPr lang="en-US" sz="2400" kern="1200" dirty="0">
            <a:latin typeface="Corbel" pitchFamily="34" charset="0"/>
          </a:endParaRPr>
        </a:p>
      </dsp:txBody>
      <dsp:txXfrm rot="10800000">
        <a:off x="5719857" y="1828799"/>
        <a:ext cx="2484596" cy="2235200"/>
      </dsp:txXfrm>
    </dsp:sp>
  </dsp:spTree>
</dsp:drawing>
</file>

<file path=ppt/diagrams/layout1.xml><?xml version="1.0" encoding="utf-8"?>
<dgm:layoutDef xmlns:dgm="http://schemas.openxmlformats.org/drawingml/2006/diagram" xmlns:a="http://schemas.openxmlformats.org/drawingml/2006/main" uniqueId="urn:microsoft.com/office/officeart/2005/8/layout/pList2#1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2662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2662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D1B29FED-FE0B-455A-A9E1-C6A9D971C7BE}" type="slidenum">
              <a:rPr lang="en-US"/>
              <a:pPr/>
              <a:t>‹#›</a:t>
            </a:fld>
            <a:endParaRPr lang="en-US"/>
          </a:p>
        </p:txBody>
      </p:sp>
    </p:spTree>
    <p:extLst>
      <p:ext uri="{BB962C8B-B14F-4D97-AF65-F5344CB8AC3E}">
        <p14:creationId xmlns:p14="http://schemas.microsoft.com/office/powerpoint/2007/7/12/main" xmlns="" val="3858156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fld id="{A4C7BCBD-19E9-45DB-BCD2-0EE0232A7EE9}" type="slidenum">
              <a:rPr lang="en-US"/>
              <a:pPr/>
              <a:t>‹#›</a:t>
            </a:fld>
            <a:endParaRPr lang="en-US"/>
          </a:p>
        </p:txBody>
      </p:sp>
    </p:spTree>
    <p:extLst>
      <p:ext uri="{BB962C8B-B14F-4D97-AF65-F5344CB8AC3E}">
        <p14:creationId xmlns:p14="http://schemas.microsoft.com/office/powerpoint/2007/7/12/main" xmlns="" val="3635508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BC78814-ACA7-4C44-8F93-88C2915BDCBD}"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10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4C7BCBD-19E9-45DB-BCD2-0EE0232A7EE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endParaRPr lang="en-US"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3AE9E9-87B6-4499-9ECB-26D4D8912E17}"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endParaRPr lang="en-US" dirty="0"/>
          </a:p>
        </p:txBody>
      </p:sp>
      <p:sp>
        <p:nvSpPr>
          <p:cNvPr id="6" name="Slide Number Placeholder 5"/>
          <p:cNvSpPr>
            <a:spLocks noGrp="1"/>
          </p:cNvSpPr>
          <p:nvPr>
            <p:ph type="sldNum" sz="quarter" idx="12"/>
          </p:nvPr>
        </p:nvSpPr>
        <p:spPr/>
        <p:txBody>
          <a:bodyPr/>
          <a:lstStyle/>
          <a:p>
            <a:fld id="{1B7C2DFE-2994-4E7B-B9EE-8075D3F6AE92}" type="slidenum">
              <a:rPr lang="en-GB" smtClean="0"/>
              <a:pPr/>
              <a:t>12</a:t>
            </a:fld>
            <a:endParaRPr lang="en-GB"/>
          </a:p>
        </p:txBody>
      </p:sp>
      <p:sp>
        <p:nvSpPr>
          <p:cNvPr id="10" name="Slide Image Placeholder 9"/>
          <p:cNvSpPr>
            <a:spLocks noGrp="1" noRot="1" noChangeAspect="1"/>
          </p:cNvSpPr>
          <p:nvPr>
            <p:ph type="sldImg"/>
          </p:nvPr>
        </p:nvSpPr>
        <p:spPr>
          <a:xfrm>
            <a:off x="3554413" y="557213"/>
            <a:ext cx="3297237" cy="2473325"/>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4413" y="557213"/>
            <a:ext cx="3297237" cy="2473325"/>
          </a:xfrm>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1B7C2DFE-2994-4E7B-B9EE-8075D3F6AE92}" type="slidenum">
              <a:rPr lang="en-GB" smtClean="0"/>
              <a:pPr/>
              <a:t>14</a:t>
            </a:fld>
            <a:endParaRPr lang="en-GB" dirty="0"/>
          </a:p>
        </p:txBody>
      </p:sp>
      <p:sp>
        <p:nvSpPr>
          <p:cNvPr id="5" name="Footer Placeholder 4"/>
          <p:cNvSpPr>
            <a:spLocks noGrp="1"/>
          </p:cNvSpPr>
          <p:nvPr>
            <p:ph type="ftr" sz="quarter" idx="11"/>
          </p:nvPr>
        </p:nvSpPr>
        <p:spPr/>
        <p:txBody>
          <a:bodyPr/>
          <a:lstStyle/>
          <a:p>
            <a:r>
              <a:rPr lang="en-US" smtClean="0"/>
              <a:t>©2009 Microsoft Corporation.  All Rights Reserved.</a:t>
            </a: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p:txBody>
          <a:bodyPr>
            <a:noAutofit/>
          </a:bodyPr>
          <a:lstStyle/>
          <a:p>
            <a:endParaRPr lang="en-US" dirty="0" smtClean="0"/>
          </a:p>
        </p:txBody>
      </p:sp>
      <p:sp>
        <p:nvSpPr>
          <p:cNvPr id="12" name="Slide Image Placeholder 11"/>
          <p:cNvSpPr>
            <a:spLocks noGrp="1" noRot="1" noChangeAspect="1"/>
          </p:cNvSpPr>
          <p:nvPr>
            <p:ph type="sldImg"/>
          </p:nvPr>
        </p:nvSpPr>
        <p:spPr>
          <a:xfrm>
            <a:off x="3554413" y="557213"/>
            <a:ext cx="3297237" cy="2473325"/>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4C7BCBD-19E9-45DB-BCD2-0EE0232A7EE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4C7BCBD-19E9-45DB-BCD2-0EE0232A7EE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Date Placeholder 3"/>
          <p:cNvSpPr>
            <a:spLocks noGrp="1"/>
          </p:cNvSpPr>
          <p:nvPr>
            <p:ph type="dt" idx="10"/>
          </p:nvPr>
        </p:nvSpPr>
        <p:spPr/>
        <p:txBody>
          <a:bodyPr/>
          <a:lstStyle/>
          <a:p>
            <a:pPr>
              <a:defRPr/>
            </a:pPr>
            <a:fld id="{05333CA3-2FCE-4290-AEB9-7BEB0442E327}" type="datetime8">
              <a:rPr lang="en-US" smtClean="0"/>
              <a:pPr>
                <a:defRPr/>
              </a:pPr>
              <a:t>10/5/2009 11:56 AM</a:t>
            </a:fld>
            <a:endParaRPr lang="en-US" dirty="0"/>
          </a:p>
        </p:txBody>
      </p:sp>
      <p:sp>
        <p:nvSpPr>
          <p:cNvPr id="5" name="Slide Number Placeholder 4"/>
          <p:cNvSpPr>
            <a:spLocks noGrp="1"/>
          </p:cNvSpPr>
          <p:nvPr>
            <p:ph type="sldNum" sz="quarter" idx="11"/>
          </p:nvPr>
        </p:nvSpPr>
        <p:spPr/>
        <p:txBody>
          <a:bodyPr/>
          <a:lstStyle/>
          <a:p>
            <a:pPr>
              <a:defRPr/>
            </a:pPr>
            <a:fld id="{A7108947-328A-4F54-9D26-E93A52695D09}" type="slidenum">
              <a:rPr lang="en-US" smtClean="0"/>
              <a:pPr>
                <a:defRPr/>
              </a:pPr>
              <a:t>20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4C7BCBD-19E9-45DB-BCD2-0EE0232A7EE9}"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fld id="{A4C7BCBD-19E9-45DB-BCD2-0EE0232A7EE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423546" y="3862203"/>
            <a:ext cx="6155196" cy="206519"/>
          </a:xfrm>
          <a:noFill/>
          <a:ln/>
        </p:spPr>
        <p:txBody>
          <a:bodyPr/>
          <a:lstStyle/>
          <a:p>
            <a:endParaRPr lang="en-US" dirty="0" smtClean="0">
              <a:latin typeface="Segoe Semibold"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normAutofit/>
          </a:bodyPr>
          <a:lstStyle/>
          <a:p>
            <a:endParaRPr lang="en-US"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normAutofit/>
          </a:bodyPr>
          <a:lstStyle/>
          <a:p>
            <a:endParaRPr lang="en-US"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B49BE0-D542-4935-9E00-D009DC073B86}" type="slidenum">
              <a:rPr lang="en-US" smtClean="0"/>
              <a:pPr/>
              <a:t>7</a:t>
            </a:fld>
            <a:endParaRPr lang="en-US"/>
          </a:p>
        </p:txBody>
      </p:sp>
      <p:sp>
        <p:nvSpPr>
          <p:cNvPr id="7" name="Slide Image Placeholder 6"/>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4413" y="557213"/>
            <a:ext cx="3297237" cy="2473325"/>
          </a:xfrm>
        </p:spPr>
      </p:sp>
      <p:sp>
        <p:nvSpPr>
          <p:cNvPr id="3" name="Notes Placeholder 2"/>
          <p:cNvSpPr>
            <a:spLocks noGrp="1"/>
          </p:cNvSpPr>
          <p:nvPr>
            <p:ph type="body" idx="1"/>
          </p:nvPr>
        </p:nvSpPr>
        <p:spPr/>
        <p:txBody>
          <a:bodyPr>
            <a:noAutofit/>
          </a:bodyPr>
          <a:lstStyle/>
          <a:p>
            <a:endParaRPr lang="en-US" dirty="0" smtClean="0"/>
          </a:p>
        </p:txBody>
      </p:sp>
      <p:sp>
        <p:nvSpPr>
          <p:cNvPr id="4" name="Slide Number Placeholder 3"/>
          <p:cNvSpPr>
            <a:spLocks noGrp="1"/>
          </p:cNvSpPr>
          <p:nvPr>
            <p:ph type="sldNum" sz="quarter" idx="10"/>
          </p:nvPr>
        </p:nvSpPr>
        <p:spPr/>
        <p:txBody>
          <a:bodyPr/>
          <a:lstStyle/>
          <a:p>
            <a:fld id="{1B7C2DFE-2994-4E7B-B9EE-8075D3F6AE92}" type="slidenum">
              <a:rPr lang="en-GB" smtClean="0"/>
              <a:pPr/>
              <a:t>8</a:t>
            </a:fld>
            <a:endParaRPr lang="en-GB" dirty="0"/>
          </a:p>
        </p:txBody>
      </p:sp>
      <p:sp>
        <p:nvSpPr>
          <p:cNvPr id="5" name="Footer Placeholder 4"/>
          <p:cNvSpPr>
            <a:spLocks noGrp="1"/>
          </p:cNvSpPr>
          <p:nvPr>
            <p:ph type="ftr" sz="quarter" idx="11"/>
          </p:nvPr>
        </p:nvSpPr>
        <p:spPr/>
        <p:txBody>
          <a:bodyPr/>
          <a:lstStyle/>
          <a:p>
            <a:r>
              <a:rPr lang="en-US" smtClean="0"/>
              <a:t>©2009 Microsoft Corporation.  All Rights Reserved.</a:t>
            </a: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endParaRPr lang="en-US"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3AE9E9-87B6-4499-9ECB-26D4D8912E17}"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057400"/>
            <a:ext cx="6248400" cy="1346200"/>
          </a:xfrm>
        </p:spPr>
        <p:txBody>
          <a:bodyPr/>
          <a:lstStyle>
            <a:lvl1pPr>
              <a:lnSpc>
                <a:spcPts val="5300"/>
              </a:lnSpc>
              <a:defRPr/>
            </a:lvl1pPr>
          </a:lstStyle>
          <a:p>
            <a:r>
              <a:rPr lang="en-US"/>
              <a:t>Click to edit Master title style</a:t>
            </a:r>
          </a:p>
        </p:txBody>
      </p:sp>
      <p:sp>
        <p:nvSpPr>
          <p:cNvPr id="3075" name="Rectangle 3"/>
          <p:cNvSpPr>
            <a:spLocks noGrp="1" noChangeArrowheads="1"/>
          </p:cNvSpPr>
          <p:nvPr>
            <p:ph type="subTitle" idx="1"/>
          </p:nvPr>
        </p:nvSpPr>
        <p:spPr>
          <a:xfrm>
            <a:off x="533400" y="3505200"/>
            <a:ext cx="6248400" cy="381000"/>
          </a:xfrm>
        </p:spPr>
        <p:txBody>
          <a:bodyPr/>
          <a:lstStyle>
            <a:lvl1pPr marL="0" indent="0">
              <a:buFontTx/>
              <a:buNone/>
              <a:defRPr sz="2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661392" y="1417638"/>
            <a:ext cx="10424392" cy="1519237"/>
          </a:xfrm>
        </p:spPr>
        <p:txBody>
          <a:bodyPr vert="eaVert"/>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2708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34100" cy="2708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6096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Virtualization">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cstate="print"/>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6002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Management">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cstate="print"/>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Tm="43546"/>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057400"/>
            <a:ext cx="6248400" cy="1346200"/>
          </a:xfrm>
        </p:spPr>
        <p:txBody>
          <a:bodyPr/>
          <a:lstStyle>
            <a:lvl1pPr>
              <a:lnSpc>
                <a:spcPts val="5300"/>
              </a:lnSpc>
              <a:defRPr/>
            </a:lvl1pPr>
          </a:lstStyle>
          <a:p>
            <a:r>
              <a:rPr lang="en-US"/>
              <a:t>Click to edit Master title style</a:t>
            </a:r>
          </a:p>
        </p:txBody>
      </p:sp>
      <p:sp>
        <p:nvSpPr>
          <p:cNvPr id="3075" name="Rectangle 3"/>
          <p:cNvSpPr>
            <a:spLocks noGrp="1" noChangeArrowheads="1"/>
          </p:cNvSpPr>
          <p:nvPr>
            <p:ph type="subTitle" idx="1"/>
          </p:nvPr>
        </p:nvSpPr>
        <p:spPr>
          <a:xfrm>
            <a:off x="533400" y="3505200"/>
            <a:ext cx="6248400" cy="381000"/>
          </a:xfrm>
        </p:spPr>
        <p:txBody>
          <a:bodyPr/>
          <a:lstStyle>
            <a:lvl1pPr marL="0" indent="0">
              <a:buFontTx/>
              <a:buNone/>
              <a:defRPr sz="2400"/>
            </a:lvl1pPr>
          </a:lstStyle>
          <a:p>
            <a:r>
              <a:rPr lang="en-US"/>
              <a:t>Click to edit Master subtitle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2585323"/>
          </a:xfrm>
        </p:spPr>
        <p:txBody>
          <a:bodyPr/>
          <a:lstStyle>
            <a:lvl1pPr>
              <a:defRPr sz="3200">
                <a:effectLst>
                  <a:outerShdw blurRad="38100" dist="38100" dir="2700000" algn="tl">
                    <a:srgbClr val="000000">
                      <a:alpha val="43137"/>
                    </a:srgbClr>
                  </a:outerShdw>
                </a:effectLst>
              </a:defRPr>
            </a:lvl1pPr>
            <a:lvl2pPr>
              <a:defRPr sz="2800">
                <a:effectLst>
                  <a:outerShdw blurRad="38100" dist="38100" dir="2700000" algn="tl">
                    <a:srgbClr val="000000">
                      <a:alpha val="43137"/>
                    </a:srgbClr>
                  </a:outerShdw>
                </a:effectLst>
              </a:defRPr>
            </a:lvl2pPr>
            <a:lvl3pPr>
              <a:defRPr sz="2400">
                <a:effectLst>
                  <a:outerShdw blurRad="38100" dist="38100" dir="2700000" algn="tl">
                    <a:srgbClr val="000000">
                      <a:alpha val="43137"/>
                    </a:srgbClr>
                  </a:outerShdw>
                </a:effectLst>
              </a:defRPr>
            </a:lvl3pPr>
            <a:lvl4pPr>
              <a:defRPr sz="2000">
                <a:effectLst>
                  <a:outerShdw blurRad="38100" dist="38100" dir="2700000" algn="tl">
                    <a:srgbClr val="000000">
                      <a:alpha val="43137"/>
                    </a:srgbClr>
                  </a:outerShdw>
                </a:effectLst>
              </a:defRPr>
            </a:lvl4pPr>
            <a:lvl5pPr>
              <a:defRPr sz="2000">
                <a:effectLst>
                  <a:outerShdw blurRad="38100" dist="38100" dir="2700000" algn="tl">
                    <a:srgbClr val="000000">
                      <a:alpha val="43137"/>
                    </a:srgbClr>
                  </a:outerShdw>
                </a:effectLs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661392" y="1417638"/>
            <a:ext cx="10424392" cy="1519237"/>
          </a:xfrm>
        </p:spPr>
        <p:txBody>
          <a:bodyPr vert="eaVert"/>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2708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34100" cy="2708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6096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2000548"/>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Joint_Launch_Styleguide FINAL-11.png"/>
          <p:cNvPicPr>
            <a:picLocks noChangeAspect="1"/>
          </p:cNvPicPr>
          <p:nvPr userDrawn="1"/>
        </p:nvPicPr>
        <p:blipFill>
          <a:blip r:embed="rId2" cstate="print">
            <a:extLst>
              <a:ext uri="28A0092B-C50C-407e-A947-70E740481C1C">
                <a14:useLocalDpi xmlns:a14="http://schemas.microsoft.com/office/drawing/2007/7/7/main" xmlns="" val="0"/>
              </a:ext>
            </a:extLst>
          </a:blip>
          <a:stretch>
            <a:fillRect/>
          </a:stretch>
        </p:blipFill>
        <p:spPr>
          <a:xfrm>
            <a:off x="23796" y="6227437"/>
            <a:ext cx="806615" cy="580641"/>
          </a:xfrm>
          <a:prstGeom prst="rect">
            <a:avLst/>
          </a:prstGeom>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descr="align_It_pp.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align_It_pp.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2585323"/>
          </a:xfrm>
        </p:spPr>
        <p:txBody>
          <a:bodyPr/>
          <a:lstStyle>
            <a:lvl1pPr>
              <a:defRPr sz="3200">
                <a:effectLst>
                  <a:outerShdw blurRad="38100" dist="38100" dir="2700000" algn="tl">
                    <a:srgbClr val="000000">
                      <a:alpha val="43137"/>
                    </a:srgbClr>
                  </a:outerShdw>
                </a:effectLst>
              </a:defRPr>
            </a:lvl1pPr>
            <a:lvl2pPr>
              <a:defRPr sz="2800">
                <a:effectLst>
                  <a:outerShdw blurRad="38100" dist="38100" dir="2700000" algn="tl">
                    <a:srgbClr val="000000">
                      <a:alpha val="43137"/>
                    </a:srgbClr>
                  </a:outerShdw>
                </a:effectLst>
              </a:defRPr>
            </a:lvl2pPr>
            <a:lvl3pPr>
              <a:defRPr sz="2400">
                <a:effectLst>
                  <a:outerShdw blurRad="38100" dist="38100" dir="2700000" algn="tl">
                    <a:srgbClr val="000000">
                      <a:alpha val="43137"/>
                    </a:srgbClr>
                  </a:outerShdw>
                </a:effectLst>
              </a:defRPr>
            </a:lvl3pPr>
            <a:lvl4pPr>
              <a:defRPr sz="2000">
                <a:effectLst>
                  <a:outerShdw blurRad="38100" dist="38100" dir="2700000" algn="tl">
                    <a:srgbClr val="000000">
                      <a:alpha val="43137"/>
                    </a:srgbClr>
                  </a:outerShdw>
                </a:effectLst>
              </a:defRPr>
            </a:lvl4pPr>
            <a:lvl5pPr>
              <a:defRPr sz="2000">
                <a:effectLst>
                  <a:outerShdw blurRad="38100" dist="38100" dir="2700000" algn="tl">
                    <a:srgbClr val="000000">
                      <a:alpha val="43137"/>
                    </a:srgbClr>
                  </a:outerShdw>
                </a:effectLs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6.jpe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382000" cy="6588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417638"/>
            <a:ext cx="8382000" cy="16681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7338" lvl="0" indent="-287338">
              <a:lnSpc>
                <a:spcPct val="90000"/>
              </a:lnSpc>
              <a:spcBef>
                <a:spcPts val="1200"/>
              </a:spcBef>
              <a:spcAft>
                <a:spcPts val="1200"/>
              </a:spcAft>
              <a:buClr>
                <a:schemeClr val="tx2"/>
              </a:buClr>
              <a:buSzPct val="95000"/>
              <a:buBlip>
                <a:blip r:embed="rId17"/>
              </a:buBlip>
            </a:pPr>
            <a:endParaRPr lang="en-US" kern="0" dirty="0" smtClean="0">
              <a:solidFill>
                <a:srgbClr val="FFFFFF"/>
              </a:solidFill>
              <a:effectLst>
                <a:outerShdw blurRad="38100" dist="38100" dir="2700000" algn="tl">
                  <a:srgbClr val="000000"/>
                </a:outerShdw>
              </a:effectLst>
              <a:latin typeface="+mn-lt"/>
            </a:endParaRPr>
          </a:p>
          <a:p>
            <a:pPr marL="798513" lvl="1" indent="-287338">
              <a:lnSpc>
                <a:spcPct val="90000"/>
              </a:lnSpc>
              <a:spcBef>
                <a:spcPts val="1200"/>
              </a:spcBef>
              <a:spcAft>
                <a:spcPts val="1200"/>
              </a:spcAft>
              <a:buClr>
                <a:schemeClr val="tx2"/>
              </a:buClr>
              <a:buSzPct val="95000"/>
              <a:buBlip>
                <a:blip r:embed="rId17"/>
              </a:buBlip>
            </a:pPr>
            <a:endParaRPr lang="en-US" kern="0" dirty="0" smtClean="0">
              <a:solidFill>
                <a:srgbClr val="FFFFFF"/>
              </a:solidFill>
              <a:effectLst>
                <a:outerShdw blurRad="38100" dist="38100" dir="2700000" algn="tl">
                  <a:srgbClr val="000000"/>
                </a:outerShdw>
              </a:effectLst>
              <a:latin typeface="+mn-lt"/>
            </a:endParaRPr>
          </a:p>
          <a:p>
            <a:pPr marL="1200150" lvl="2" indent="-287338">
              <a:lnSpc>
                <a:spcPct val="90000"/>
              </a:lnSpc>
              <a:spcBef>
                <a:spcPts val="1200"/>
              </a:spcBef>
              <a:spcAft>
                <a:spcPts val="1200"/>
              </a:spcAft>
              <a:buClr>
                <a:schemeClr val="tx2"/>
              </a:buClr>
              <a:buSzPct val="95000"/>
              <a:buBlip>
                <a:blip r:embed="rId17"/>
              </a:buBlip>
            </a:pPr>
            <a:endParaRPr lang="en-US" kern="0" dirty="0" smtClean="0">
              <a:solidFill>
                <a:srgbClr val="FFFFFF"/>
              </a:solidFill>
              <a:effectLst>
                <a:outerShdw blurRad="38100" dist="38100" dir="2700000" algn="tl">
                  <a:srgbClr val="000000"/>
                </a:outerShdw>
              </a:effectLst>
              <a:latin typeface="+mn-lt"/>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90" r:id="rId15"/>
  </p:sldLayoutIdLst>
  <p:txStyles>
    <p:titleStyle>
      <a:lvl1pPr algn="l" rtl="0" fontAlgn="base">
        <a:lnSpc>
          <a:spcPct val="90000"/>
        </a:lnSpc>
        <a:spcBef>
          <a:spcPct val="30000"/>
        </a:spcBef>
        <a:spcAft>
          <a:spcPct val="0"/>
        </a:spcAft>
        <a:defRPr sz="4800">
          <a:gradFill>
            <a:gsLst>
              <a:gs pos="0">
                <a:schemeClr val="bg1">
                  <a:lumMod val="40000"/>
                  <a:lumOff val="60000"/>
                </a:schemeClr>
              </a:gs>
              <a:gs pos="50000">
                <a:schemeClr val="bg1">
                  <a:lumMod val="20000"/>
                  <a:lumOff val="80000"/>
                </a:schemeClr>
              </a:gs>
              <a:gs pos="100000">
                <a:schemeClr val="tx1"/>
              </a:gs>
            </a:gsLst>
            <a:lin ang="5400000" scaled="0"/>
          </a:gradFill>
          <a:latin typeface="+mj-lt"/>
          <a:ea typeface="+mj-ea"/>
          <a:cs typeface="+mj-cs"/>
        </a:defRPr>
      </a:lvl1pPr>
      <a:lvl2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2pPr>
      <a:lvl3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3pPr>
      <a:lvl4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4pPr>
      <a:lvl5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5pPr>
      <a:lvl6pPr marL="4572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6pPr>
      <a:lvl7pPr marL="9144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7pPr>
      <a:lvl8pPr marL="13716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8pPr>
      <a:lvl9pPr marL="18288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9pPr>
    </p:titleStyle>
    <p:bodyStyle>
      <a:lvl1pPr marL="287338" indent="-287338" algn="l" rtl="0" fontAlgn="base">
        <a:lnSpc>
          <a:spcPct val="90000"/>
        </a:lnSpc>
        <a:spcBef>
          <a:spcPts val="1200"/>
        </a:spcBef>
        <a:spcAft>
          <a:spcPts val="1200"/>
        </a:spcAft>
        <a:buClr>
          <a:schemeClr val="tx2"/>
        </a:buClr>
        <a:buSzPct val="95000"/>
        <a:buBlip>
          <a:blip r:embed="rId17"/>
        </a:buBlip>
        <a:defRPr sz="2800">
          <a:solidFill>
            <a:schemeClr val="tx1"/>
          </a:solidFill>
          <a:effectLst>
            <a:outerShdw blurRad="38100" dist="38100" dir="2700000" algn="tl">
              <a:srgbClr val="000000">
                <a:alpha val="43137"/>
              </a:srgbClr>
            </a:outerShdw>
          </a:effectLst>
          <a:latin typeface="+mn-lt"/>
          <a:ea typeface="+mn-ea"/>
          <a:cs typeface="+mn-cs"/>
        </a:defRPr>
      </a:lvl1pPr>
      <a:lvl2pPr marL="798513" indent="-395288" algn="l" rtl="0" fontAlgn="base">
        <a:lnSpc>
          <a:spcPct val="90000"/>
        </a:lnSpc>
        <a:spcBef>
          <a:spcPct val="30000"/>
        </a:spcBef>
        <a:spcAft>
          <a:spcPct val="0"/>
        </a:spcAft>
        <a:buClr>
          <a:schemeClr val="tx1"/>
        </a:buClr>
        <a:buChar char="•"/>
        <a:defRPr sz="2400">
          <a:solidFill>
            <a:schemeClr val="tx1"/>
          </a:solidFill>
          <a:effectLst>
            <a:outerShdw blurRad="38100" dist="38100" dir="2700000" algn="tl">
              <a:srgbClr val="000000">
                <a:alpha val="43137"/>
              </a:srgbClr>
            </a:outerShdw>
          </a:effectLst>
          <a:latin typeface="+mn-lt"/>
          <a:ea typeface="+mn-ea"/>
        </a:defRPr>
      </a:lvl2pPr>
      <a:lvl3pPr marL="1200150" indent="-400050" algn="l" rtl="0" fontAlgn="base">
        <a:lnSpc>
          <a:spcPct val="90000"/>
        </a:lnSpc>
        <a:spcBef>
          <a:spcPct val="30000"/>
        </a:spcBef>
        <a:spcAft>
          <a:spcPct val="0"/>
        </a:spcAft>
        <a:buClr>
          <a:schemeClr val="tx1"/>
        </a:buClr>
        <a:buChar char="•"/>
        <a:defRPr sz="2000">
          <a:solidFill>
            <a:schemeClr val="tx1"/>
          </a:solidFill>
          <a:effectLst>
            <a:outerShdw blurRad="38100" dist="38100" dir="2700000" algn="tl">
              <a:srgbClr val="000000">
                <a:alpha val="43137"/>
              </a:srgbClr>
            </a:outerShdw>
          </a:effectLst>
          <a:latin typeface="+mn-lt"/>
          <a:ea typeface="+mn-ea"/>
        </a:defRPr>
      </a:lvl3pPr>
      <a:lvl4pPr marL="1603375" indent="-401638" algn="l" rtl="0" fontAlgn="base">
        <a:lnSpc>
          <a:spcPct val="90000"/>
        </a:lnSpc>
        <a:spcBef>
          <a:spcPct val="30000"/>
        </a:spcBef>
        <a:spcAft>
          <a:spcPct val="0"/>
        </a:spcAft>
        <a:buClr>
          <a:schemeClr val="tx1"/>
        </a:buClr>
        <a:buChar char="•"/>
        <a:defRPr>
          <a:solidFill>
            <a:schemeClr val="tx1"/>
          </a:solidFill>
          <a:effectLst>
            <a:outerShdw blurRad="38100" dist="38100" dir="2700000" algn="tl">
              <a:srgbClr val="000000">
                <a:alpha val="43137"/>
              </a:srgbClr>
            </a:outerShdw>
          </a:effectLst>
          <a:latin typeface="+mn-lt"/>
          <a:ea typeface="+mn-ea"/>
        </a:defRPr>
      </a:lvl4pPr>
      <a:lvl5pPr marL="2344738" indent="-228600" algn="l" rtl="0" fontAlgn="base">
        <a:lnSpc>
          <a:spcPct val="90000"/>
        </a:lnSpc>
        <a:spcBef>
          <a:spcPct val="30000"/>
        </a:spcBef>
        <a:spcAft>
          <a:spcPct val="50000"/>
        </a:spcAft>
        <a:buChar char="•"/>
        <a:defRPr>
          <a:solidFill>
            <a:schemeClr val="tx1"/>
          </a:solidFill>
          <a:latin typeface="+mn-lt"/>
          <a:ea typeface="+mn-ea"/>
        </a:defRPr>
      </a:lvl5pPr>
      <a:lvl6pPr marL="2801938" indent="-228600" algn="l" rtl="0" fontAlgn="base">
        <a:lnSpc>
          <a:spcPct val="90000"/>
        </a:lnSpc>
        <a:spcBef>
          <a:spcPct val="30000"/>
        </a:spcBef>
        <a:spcAft>
          <a:spcPct val="50000"/>
        </a:spcAft>
        <a:buChar char="•"/>
        <a:defRPr>
          <a:solidFill>
            <a:schemeClr val="tx1"/>
          </a:solidFill>
          <a:latin typeface="+mn-lt"/>
          <a:ea typeface="+mn-ea"/>
        </a:defRPr>
      </a:lvl6pPr>
      <a:lvl7pPr marL="3259138" indent="-228600" algn="l" rtl="0" fontAlgn="base">
        <a:lnSpc>
          <a:spcPct val="90000"/>
        </a:lnSpc>
        <a:spcBef>
          <a:spcPct val="30000"/>
        </a:spcBef>
        <a:spcAft>
          <a:spcPct val="50000"/>
        </a:spcAft>
        <a:buChar char="•"/>
        <a:defRPr>
          <a:solidFill>
            <a:schemeClr val="tx1"/>
          </a:solidFill>
          <a:latin typeface="+mn-lt"/>
          <a:ea typeface="+mn-ea"/>
        </a:defRPr>
      </a:lvl7pPr>
      <a:lvl8pPr marL="3716338" indent="-228600" algn="l" rtl="0" fontAlgn="base">
        <a:lnSpc>
          <a:spcPct val="90000"/>
        </a:lnSpc>
        <a:spcBef>
          <a:spcPct val="30000"/>
        </a:spcBef>
        <a:spcAft>
          <a:spcPct val="50000"/>
        </a:spcAft>
        <a:buChar char="•"/>
        <a:defRPr>
          <a:solidFill>
            <a:schemeClr val="tx1"/>
          </a:solidFill>
          <a:latin typeface="+mn-lt"/>
          <a:ea typeface="+mn-ea"/>
        </a:defRPr>
      </a:lvl8pPr>
      <a:lvl9pPr marL="4173538" indent="-228600" algn="l" rtl="0" fontAlgn="base">
        <a:lnSpc>
          <a:spcPct val="90000"/>
        </a:lnSpc>
        <a:spcBef>
          <a:spcPct val="30000"/>
        </a:spcBef>
        <a:spcAft>
          <a:spcPct val="5000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382000" cy="6588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417638"/>
            <a:ext cx="8382000" cy="16681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7338" lvl="0" indent="-287338">
              <a:lnSpc>
                <a:spcPct val="90000"/>
              </a:lnSpc>
              <a:spcBef>
                <a:spcPts val="1200"/>
              </a:spcBef>
              <a:spcAft>
                <a:spcPts val="1200"/>
              </a:spcAft>
              <a:buClr>
                <a:schemeClr val="tx2"/>
              </a:buClr>
              <a:buSzPct val="95000"/>
              <a:buBlip>
                <a:blip r:embed="rId16"/>
              </a:buBlip>
            </a:pPr>
            <a:endParaRPr lang="en-US" kern="0" dirty="0" smtClean="0">
              <a:solidFill>
                <a:srgbClr val="FFFFFF"/>
              </a:solidFill>
              <a:effectLst>
                <a:outerShdw blurRad="38100" dist="38100" dir="2700000" algn="tl">
                  <a:srgbClr val="000000"/>
                </a:outerShdw>
              </a:effectLst>
              <a:latin typeface="+mn-lt"/>
            </a:endParaRPr>
          </a:p>
          <a:p>
            <a:pPr marL="798513" lvl="1" indent="-287338">
              <a:lnSpc>
                <a:spcPct val="90000"/>
              </a:lnSpc>
              <a:spcBef>
                <a:spcPts val="1200"/>
              </a:spcBef>
              <a:spcAft>
                <a:spcPts val="1200"/>
              </a:spcAft>
              <a:buClr>
                <a:schemeClr val="tx2"/>
              </a:buClr>
              <a:buSzPct val="95000"/>
              <a:buBlip>
                <a:blip r:embed="rId16"/>
              </a:buBlip>
            </a:pPr>
            <a:endParaRPr lang="en-US" kern="0" dirty="0" smtClean="0">
              <a:solidFill>
                <a:srgbClr val="FFFFFF"/>
              </a:solidFill>
              <a:effectLst>
                <a:outerShdw blurRad="38100" dist="38100" dir="2700000" algn="tl">
                  <a:srgbClr val="000000"/>
                </a:outerShdw>
              </a:effectLst>
              <a:latin typeface="+mn-lt"/>
            </a:endParaRPr>
          </a:p>
          <a:p>
            <a:pPr marL="1200150" lvl="2" indent="-287338">
              <a:lnSpc>
                <a:spcPct val="90000"/>
              </a:lnSpc>
              <a:spcBef>
                <a:spcPts val="1200"/>
              </a:spcBef>
              <a:spcAft>
                <a:spcPts val="1200"/>
              </a:spcAft>
              <a:buClr>
                <a:schemeClr val="tx2"/>
              </a:buClr>
              <a:buSzPct val="95000"/>
              <a:buBlip>
                <a:blip r:embed="rId16"/>
              </a:buBlip>
            </a:pPr>
            <a:endParaRPr lang="en-US" kern="0" dirty="0" smtClean="0">
              <a:solidFill>
                <a:srgbClr val="FFFFFF"/>
              </a:solidFill>
              <a:effectLst>
                <a:outerShdw blurRad="38100" dist="38100" dir="2700000" algn="tl">
                  <a:srgbClr val="000000"/>
                </a:outerShdw>
              </a:effectLst>
              <a:latin typeface="+mn-lt"/>
            </a:endParaRP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91" r:id="rId14"/>
  </p:sldLayoutIdLst>
  <p:txStyles>
    <p:titleStyle>
      <a:lvl1pPr algn="l" rtl="0" fontAlgn="base">
        <a:lnSpc>
          <a:spcPct val="90000"/>
        </a:lnSpc>
        <a:spcBef>
          <a:spcPct val="30000"/>
        </a:spcBef>
        <a:spcAft>
          <a:spcPct val="0"/>
        </a:spcAft>
        <a:defRPr sz="4800">
          <a:gradFill>
            <a:gsLst>
              <a:gs pos="0">
                <a:schemeClr val="bg1">
                  <a:lumMod val="40000"/>
                  <a:lumOff val="60000"/>
                </a:schemeClr>
              </a:gs>
              <a:gs pos="50000">
                <a:schemeClr val="bg1">
                  <a:lumMod val="20000"/>
                  <a:lumOff val="80000"/>
                </a:schemeClr>
              </a:gs>
              <a:gs pos="100000">
                <a:schemeClr val="tx1"/>
              </a:gs>
            </a:gsLst>
            <a:lin ang="5400000" scaled="0"/>
          </a:gradFill>
          <a:latin typeface="+mj-lt"/>
          <a:ea typeface="+mj-ea"/>
          <a:cs typeface="+mj-cs"/>
        </a:defRPr>
      </a:lvl1pPr>
      <a:lvl2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2pPr>
      <a:lvl3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3pPr>
      <a:lvl4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4pPr>
      <a:lvl5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5pPr>
      <a:lvl6pPr marL="4572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6pPr>
      <a:lvl7pPr marL="9144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7pPr>
      <a:lvl8pPr marL="13716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8pPr>
      <a:lvl9pPr marL="18288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9pPr>
    </p:titleStyle>
    <p:bodyStyle>
      <a:lvl1pPr marL="287338" indent="-287338" algn="l" rtl="0" fontAlgn="base">
        <a:lnSpc>
          <a:spcPct val="90000"/>
        </a:lnSpc>
        <a:spcBef>
          <a:spcPts val="1200"/>
        </a:spcBef>
        <a:spcAft>
          <a:spcPts val="1200"/>
        </a:spcAft>
        <a:buClr>
          <a:schemeClr val="tx2"/>
        </a:buClr>
        <a:buSzPct val="95000"/>
        <a:buBlip>
          <a:blip r:embed="rId16"/>
        </a:buBlip>
        <a:defRPr sz="2800">
          <a:solidFill>
            <a:schemeClr val="tx1"/>
          </a:solidFill>
          <a:effectLst>
            <a:outerShdw blurRad="38100" dist="38100" dir="2700000" algn="tl">
              <a:srgbClr val="000000">
                <a:alpha val="43137"/>
              </a:srgbClr>
            </a:outerShdw>
          </a:effectLst>
          <a:latin typeface="+mn-lt"/>
          <a:ea typeface="+mn-ea"/>
          <a:cs typeface="+mn-cs"/>
        </a:defRPr>
      </a:lvl1pPr>
      <a:lvl2pPr marL="798513" indent="-395288" algn="l" rtl="0" fontAlgn="base">
        <a:lnSpc>
          <a:spcPct val="90000"/>
        </a:lnSpc>
        <a:spcBef>
          <a:spcPct val="30000"/>
        </a:spcBef>
        <a:spcAft>
          <a:spcPct val="0"/>
        </a:spcAft>
        <a:buClr>
          <a:schemeClr val="tx1"/>
        </a:buClr>
        <a:buChar char="•"/>
        <a:defRPr sz="2400">
          <a:solidFill>
            <a:schemeClr val="tx1"/>
          </a:solidFill>
          <a:effectLst>
            <a:outerShdw blurRad="38100" dist="38100" dir="2700000" algn="tl">
              <a:srgbClr val="000000">
                <a:alpha val="43137"/>
              </a:srgbClr>
            </a:outerShdw>
          </a:effectLst>
          <a:latin typeface="+mn-lt"/>
          <a:ea typeface="+mn-ea"/>
        </a:defRPr>
      </a:lvl2pPr>
      <a:lvl3pPr marL="1200150" indent="-400050" algn="l" rtl="0" fontAlgn="base">
        <a:lnSpc>
          <a:spcPct val="90000"/>
        </a:lnSpc>
        <a:spcBef>
          <a:spcPct val="30000"/>
        </a:spcBef>
        <a:spcAft>
          <a:spcPct val="0"/>
        </a:spcAft>
        <a:buClr>
          <a:schemeClr val="tx1"/>
        </a:buClr>
        <a:buChar char="•"/>
        <a:defRPr sz="2000">
          <a:solidFill>
            <a:schemeClr val="tx1"/>
          </a:solidFill>
          <a:effectLst>
            <a:outerShdw blurRad="38100" dist="38100" dir="2700000" algn="tl">
              <a:srgbClr val="000000">
                <a:alpha val="43137"/>
              </a:srgbClr>
            </a:outerShdw>
          </a:effectLst>
          <a:latin typeface="+mn-lt"/>
          <a:ea typeface="+mn-ea"/>
        </a:defRPr>
      </a:lvl3pPr>
      <a:lvl4pPr marL="1603375" indent="-401638" algn="l" rtl="0" fontAlgn="base">
        <a:lnSpc>
          <a:spcPct val="90000"/>
        </a:lnSpc>
        <a:spcBef>
          <a:spcPct val="30000"/>
        </a:spcBef>
        <a:spcAft>
          <a:spcPct val="0"/>
        </a:spcAft>
        <a:buClr>
          <a:schemeClr val="tx1"/>
        </a:buClr>
        <a:buChar char="•"/>
        <a:defRPr>
          <a:solidFill>
            <a:schemeClr val="tx1"/>
          </a:solidFill>
          <a:effectLst>
            <a:outerShdw blurRad="38100" dist="38100" dir="2700000" algn="tl">
              <a:srgbClr val="000000">
                <a:alpha val="43137"/>
              </a:srgbClr>
            </a:outerShdw>
          </a:effectLst>
          <a:latin typeface="+mn-lt"/>
          <a:ea typeface="+mn-ea"/>
        </a:defRPr>
      </a:lvl4pPr>
      <a:lvl5pPr marL="2344738" indent="-228600" algn="l" rtl="0" fontAlgn="base">
        <a:lnSpc>
          <a:spcPct val="90000"/>
        </a:lnSpc>
        <a:spcBef>
          <a:spcPct val="30000"/>
        </a:spcBef>
        <a:spcAft>
          <a:spcPct val="50000"/>
        </a:spcAft>
        <a:buChar char="•"/>
        <a:defRPr>
          <a:solidFill>
            <a:schemeClr val="tx1"/>
          </a:solidFill>
          <a:latin typeface="+mn-lt"/>
          <a:ea typeface="+mn-ea"/>
        </a:defRPr>
      </a:lvl5pPr>
      <a:lvl6pPr marL="2801938" indent="-228600" algn="l" rtl="0" fontAlgn="base">
        <a:lnSpc>
          <a:spcPct val="90000"/>
        </a:lnSpc>
        <a:spcBef>
          <a:spcPct val="30000"/>
        </a:spcBef>
        <a:spcAft>
          <a:spcPct val="50000"/>
        </a:spcAft>
        <a:buChar char="•"/>
        <a:defRPr>
          <a:solidFill>
            <a:schemeClr val="tx1"/>
          </a:solidFill>
          <a:latin typeface="+mn-lt"/>
          <a:ea typeface="+mn-ea"/>
        </a:defRPr>
      </a:lvl6pPr>
      <a:lvl7pPr marL="3259138" indent="-228600" algn="l" rtl="0" fontAlgn="base">
        <a:lnSpc>
          <a:spcPct val="90000"/>
        </a:lnSpc>
        <a:spcBef>
          <a:spcPct val="30000"/>
        </a:spcBef>
        <a:spcAft>
          <a:spcPct val="50000"/>
        </a:spcAft>
        <a:buChar char="•"/>
        <a:defRPr>
          <a:solidFill>
            <a:schemeClr val="tx1"/>
          </a:solidFill>
          <a:latin typeface="+mn-lt"/>
          <a:ea typeface="+mn-ea"/>
        </a:defRPr>
      </a:lvl7pPr>
      <a:lvl8pPr marL="3716338" indent="-228600" algn="l" rtl="0" fontAlgn="base">
        <a:lnSpc>
          <a:spcPct val="90000"/>
        </a:lnSpc>
        <a:spcBef>
          <a:spcPct val="30000"/>
        </a:spcBef>
        <a:spcAft>
          <a:spcPct val="50000"/>
        </a:spcAft>
        <a:buChar char="•"/>
        <a:defRPr>
          <a:solidFill>
            <a:schemeClr val="tx1"/>
          </a:solidFill>
          <a:latin typeface="+mn-lt"/>
          <a:ea typeface="+mn-ea"/>
        </a:defRPr>
      </a:lvl8pPr>
      <a:lvl9pPr marL="4173538" indent="-228600" algn="l" rtl="0" fontAlgn="base">
        <a:lnSpc>
          <a:spcPct val="90000"/>
        </a:lnSpc>
        <a:spcBef>
          <a:spcPct val="30000"/>
        </a:spcBef>
        <a:spcAft>
          <a:spcPct val="5000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9" name="Picture 8" descr="align_It_pp2.jpg"/>
          <p:cNvPicPr>
            <a:picLocks noChangeAspect="1"/>
          </p:cNvPicPr>
          <p:nvPr userDrawn="1"/>
        </p:nvPicPr>
        <p:blipFill>
          <a:blip r:embed="rId5" cstate="print"/>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9" r:id="rId1"/>
    <p:sldLayoutId id="2147483692"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2.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jpeg"/><Relationship Id="rId12"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hyperlink" Target="http://www.istockphoto.com/stock-illustration-8229003-right-solution.php" TargetMode="External"/><Relationship Id="rId11"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4.png"/><Relationship Id="rId4" Type="http://schemas.openxmlformats.org/officeDocument/2006/relationships/diagramLayout" Target="../diagrams/layout1.xml"/><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slideLayout" Target="../slideLayouts/slideLayout6.xml"/><Relationship Id="rId16" Type="http://schemas.openxmlformats.org/officeDocument/2006/relationships/image" Target="../media/image19.png"/><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7859713" y="5354638"/>
            <a:ext cx="1284287" cy="457200"/>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53998"/>
          </a:xfrm>
        </p:spPr>
        <p:txBody>
          <a:bodyPr/>
          <a:lstStyle/>
          <a:p>
            <a:r>
              <a:rPr lang="en-CA" dirty="0" smtClean="0"/>
              <a:t>Demo</a:t>
            </a:r>
            <a:endParaRPr lang="en-CA" dirty="0"/>
          </a:p>
        </p:txBody>
      </p:sp>
      <p:sp>
        <p:nvSpPr>
          <p:cNvPr id="4" name="Text Placeholder 3"/>
          <p:cNvSpPr>
            <a:spLocks noGrp="1"/>
          </p:cNvSpPr>
          <p:nvPr>
            <p:ph type="body" idx="1"/>
          </p:nvPr>
        </p:nvSpPr>
        <p:spPr>
          <a:xfrm>
            <a:off x="722313" y="4099123"/>
            <a:ext cx="7772400" cy="307777"/>
          </a:xfrm>
        </p:spPr>
        <p:txBody>
          <a:bodyPr/>
          <a:lstStyle/>
          <a:p>
            <a:pPr>
              <a:lnSpc>
                <a:spcPct val="100000"/>
              </a:lnSpc>
              <a:spcBef>
                <a:spcPts val="0"/>
              </a:spcBef>
              <a:spcAft>
                <a:spcPts val="0"/>
              </a:spcAft>
            </a:pPr>
            <a:r>
              <a:rPr lang="en-CA" dirty="0" smtClean="0"/>
              <a:t>Live Migration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 name="Freeform 94"/>
          <p:cNvSpPr/>
          <p:nvPr/>
        </p:nvSpPr>
        <p:spPr>
          <a:xfrm>
            <a:off x="1117600" y="3708400"/>
            <a:ext cx="6807200" cy="1930400"/>
          </a:xfrm>
          <a:custGeom>
            <a:avLst/>
            <a:gdLst>
              <a:gd name="connsiteX0" fmla="*/ 0 w 6807200"/>
              <a:gd name="connsiteY0" fmla="*/ 0 h 1752600"/>
              <a:gd name="connsiteX1" fmla="*/ 0 w 6807200"/>
              <a:gd name="connsiteY1" fmla="*/ 1752600 h 1752600"/>
              <a:gd name="connsiteX2" fmla="*/ 6807200 w 6807200"/>
              <a:gd name="connsiteY2" fmla="*/ 1752600 h 1752600"/>
              <a:gd name="connsiteX3" fmla="*/ 6794500 w 6807200"/>
              <a:gd name="connsiteY3" fmla="*/ 368300 h 1752600"/>
            </a:gdLst>
            <a:ahLst/>
            <a:cxnLst>
              <a:cxn ang="0">
                <a:pos x="connsiteX0" y="connsiteY0"/>
              </a:cxn>
              <a:cxn ang="0">
                <a:pos x="connsiteX1" y="connsiteY1"/>
              </a:cxn>
              <a:cxn ang="0">
                <a:pos x="connsiteX2" y="connsiteY2"/>
              </a:cxn>
              <a:cxn ang="0">
                <a:pos x="connsiteX3" y="connsiteY3"/>
              </a:cxn>
            </a:cxnLst>
            <a:rect l="l" t="t" r="r" b="b"/>
            <a:pathLst>
              <a:path w="6807200" h="1752600">
                <a:moveTo>
                  <a:pt x="0" y="0"/>
                </a:moveTo>
                <a:lnTo>
                  <a:pt x="0" y="1752600"/>
                </a:lnTo>
                <a:lnTo>
                  <a:pt x="6807200" y="1752600"/>
                </a:lnTo>
                <a:lnTo>
                  <a:pt x="6794500" y="368300"/>
                </a:lnTo>
              </a:path>
            </a:pathLst>
          </a:custGeom>
          <a:ln w="38100">
            <a:headEnd type="none" w="med" len="me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Connector 44"/>
          <p:cNvCxnSpPr/>
          <p:nvPr/>
        </p:nvCxnSpPr>
        <p:spPr>
          <a:xfrm>
            <a:off x="1219200" y="3352800"/>
            <a:ext cx="1295400" cy="1588"/>
          </a:xfrm>
          <a:prstGeom prst="line">
            <a:avLst/>
          </a:prstGeom>
          <a:ln w="381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4" name="Freeform 63"/>
          <p:cNvSpPr/>
          <p:nvPr/>
        </p:nvSpPr>
        <p:spPr>
          <a:xfrm flipH="1">
            <a:off x="5715624" y="4038600"/>
            <a:ext cx="1905000" cy="81807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pPr defTabSz="914363" eaLnBrk="1" fontAlgn="auto" hangingPunct="1">
              <a:spcAft>
                <a:spcPts val="0"/>
              </a:spcAft>
              <a:defRPr/>
            </a:pPr>
            <a:r>
              <a:rPr sz="4400" smtClean="0"/>
              <a:t>Increasing Availability</a:t>
            </a:r>
            <a:br>
              <a:rPr sz="4400" smtClean="0"/>
            </a:br>
            <a:r>
              <a:rPr sz="3600" smtClean="0"/>
              <a:t>Live Migr</a:t>
            </a:r>
            <a:r>
              <a:rPr smtClean="0"/>
              <a:t>ation</a:t>
            </a:r>
            <a:endParaRPr sz="3600" dirty="0"/>
          </a:p>
        </p:txBody>
      </p:sp>
      <p:sp>
        <p:nvSpPr>
          <p:cNvPr id="31" name="TextBox 30"/>
          <p:cNvSpPr txBox="1"/>
          <p:nvPr/>
        </p:nvSpPr>
        <p:spPr>
          <a:xfrm>
            <a:off x="1448424" y="3810000"/>
            <a:ext cx="1043503" cy="584775"/>
          </a:xfrm>
          <a:prstGeom prst="rect">
            <a:avLst/>
          </a:prstGeom>
          <a:noFill/>
        </p:spPr>
        <p:txBody>
          <a:bodyPr wrap="square" rtlCol="0">
            <a:spAutoFit/>
          </a:bodyPr>
          <a:lstStyle/>
          <a:p>
            <a:pPr algn="ctr"/>
            <a:r>
              <a:rPr lang="en-US" sz="1600" dirty="0" smtClean="0"/>
              <a:t>Cluster</a:t>
            </a:r>
          </a:p>
          <a:p>
            <a:pPr algn="ctr"/>
            <a:r>
              <a:rPr lang="en-US" sz="1600" dirty="0" smtClean="0"/>
              <a:t>Node 1</a:t>
            </a:r>
          </a:p>
        </p:txBody>
      </p:sp>
      <p:pic>
        <p:nvPicPr>
          <p:cNvPr id="57" name="Picture 5" descr="C:\Courses\Wadeware\2008\2008_05_28 40818 Enterprise Service Readiness\EventsDVD_FY07\Shapes and Graphics\Cylinder\MGX 06 Cyinders\MGX Cylinder LIGHT GREEN.png"/>
          <p:cNvPicPr>
            <a:picLocks noChangeAspect="1" noChangeArrowheads="1"/>
          </p:cNvPicPr>
          <p:nvPr/>
        </p:nvPicPr>
        <p:blipFill>
          <a:blip r:embed="rId3" cstate="print"/>
          <a:srcRect/>
          <a:stretch>
            <a:fillRect/>
          </a:stretch>
        </p:blipFill>
        <p:spPr bwMode="auto">
          <a:xfrm>
            <a:off x="4780608" y="4485000"/>
            <a:ext cx="933682" cy="611071"/>
          </a:xfrm>
          <a:prstGeom prst="rect">
            <a:avLst/>
          </a:prstGeom>
          <a:noFill/>
        </p:spPr>
      </p:pic>
      <p:sp>
        <p:nvSpPr>
          <p:cNvPr id="12" name="TextBox 11"/>
          <p:cNvSpPr txBox="1"/>
          <p:nvPr/>
        </p:nvSpPr>
        <p:spPr>
          <a:xfrm>
            <a:off x="4509354" y="5029200"/>
            <a:ext cx="1434870" cy="584775"/>
          </a:xfrm>
          <a:prstGeom prst="rect">
            <a:avLst/>
          </a:prstGeom>
          <a:noFill/>
        </p:spPr>
        <p:txBody>
          <a:bodyPr wrap="square" rtlCol="0">
            <a:spAutoFit/>
          </a:bodyPr>
          <a:lstStyle/>
          <a:p>
            <a:pPr algn="ctr"/>
            <a:r>
              <a:rPr lang="en-US" sz="1600" dirty="0" smtClean="0">
                <a:latin typeface="+mj-lt"/>
              </a:rPr>
              <a:t>Network</a:t>
            </a:r>
            <a:r>
              <a:rPr lang="en-US" sz="1600" dirty="0" smtClean="0"/>
              <a:t> Storage </a:t>
            </a:r>
            <a:endParaRPr lang="en-US" sz="1600" dirty="0">
              <a:latin typeface="+mj-lt"/>
            </a:endParaRPr>
          </a:p>
        </p:txBody>
      </p:sp>
      <p:sp>
        <p:nvSpPr>
          <p:cNvPr id="59" name="TextBox 58"/>
          <p:cNvSpPr txBox="1"/>
          <p:nvPr/>
        </p:nvSpPr>
        <p:spPr>
          <a:xfrm>
            <a:off x="7925424" y="3810000"/>
            <a:ext cx="1294776" cy="584775"/>
          </a:xfrm>
          <a:prstGeom prst="rect">
            <a:avLst/>
          </a:prstGeom>
          <a:noFill/>
        </p:spPr>
        <p:txBody>
          <a:bodyPr wrap="square" rtlCol="0">
            <a:spAutoFit/>
          </a:bodyPr>
          <a:lstStyle/>
          <a:p>
            <a:pPr algn="ctr"/>
            <a:r>
              <a:rPr lang="en-US" sz="1600" dirty="0" smtClean="0"/>
              <a:t>Cluster</a:t>
            </a:r>
          </a:p>
          <a:p>
            <a:pPr algn="ctr"/>
            <a:r>
              <a:rPr lang="en-US" sz="1600" dirty="0" smtClean="0"/>
              <a:t>Node 2</a:t>
            </a:r>
          </a:p>
        </p:txBody>
      </p:sp>
      <p:pic>
        <p:nvPicPr>
          <p:cNvPr id="60" name="Picture 2" descr="C:\Courses\Windows Vista Illustration Icons\Server.png"/>
          <p:cNvPicPr>
            <a:picLocks noChangeAspect="1" noChangeArrowheads="1"/>
          </p:cNvPicPr>
          <p:nvPr/>
        </p:nvPicPr>
        <p:blipFill>
          <a:blip r:embed="rId4" cstate="print"/>
          <a:srcRect/>
          <a:stretch>
            <a:fillRect/>
          </a:stretch>
        </p:blipFill>
        <p:spPr bwMode="auto">
          <a:xfrm flipH="1">
            <a:off x="7143842" y="2853456"/>
            <a:ext cx="1010182" cy="1382353"/>
          </a:xfrm>
          <a:prstGeom prst="rect">
            <a:avLst/>
          </a:prstGeom>
          <a:noFill/>
        </p:spPr>
      </p:pic>
      <p:sp>
        <p:nvSpPr>
          <p:cNvPr id="34" name="Freeform 33"/>
          <p:cNvSpPr/>
          <p:nvPr/>
        </p:nvSpPr>
        <p:spPr>
          <a:xfrm>
            <a:off x="2896224" y="4038600"/>
            <a:ext cx="1905000" cy="81807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034" name="Picture 2" descr="C:\Courses\Windows Vista Illustration Icons\Server.png"/>
          <p:cNvPicPr>
            <a:picLocks noChangeAspect="1" noChangeArrowheads="1"/>
          </p:cNvPicPr>
          <p:nvPr/>
        </p:nvPicPr>
        <p:blipFill>
          <a:blip r:embed="rId4" cstate="print"/>
          <a:srcRect/>
          <a:stretch>
            <a:fillRect/>
          </a:stretch>
        </p:blipFill>
        <p:spPr bwMode="auto">
          <a:xfrm>
            <a:off x="2373707" y="2853456"/>
            <a:ext cx="1010182" cy="1382353"/>
          </a:xfrm>
          <a:prstGeom prst="rect">
            <a:avLst/>
          </a:prstGeom>
          <a:noFill/>
        </p:spPr>
      </p:pic>
      <p:pic>
        <p:nvPicPr>
          <p:cNvPr id="61" name="Picture 3" descr="C:\Courses\Windows Vista Illustration Icons\VPN.png"/>
          <p:cNvPicPr>
            <a:picLocks noChangeAspect="1" noChangeArrowheads="1"/>
          </p:cNvPicPr>
          <p:nvPr/>
        </p:nvPicPr>
        <p:blipFill>
          <a:blip r:embed="rId5" cstate="print"/>
          <a:srcRect/>
          <a:stretch>
            <a:fillRect/>
          </a:stretch>
        </p:blipFill>
        <p:spPr bwMode="auto">
          <a:xfrm>
            <a:off x="3061459" y="2310825"/>
            <a:ext cx="855499" cy="1196765"/>
          </a:xfrm>
          <a:prstGeom prst="rect">
            <a:avLst/>
          </a:prstGeom>
          <a:ln>
            <a:noFill/>
          </a:ln>
          <a:effectLst>
            <a:outerShdw blurRad="330200" dir="13560000" sx="118000" sy="118000" algn="ctr" rotWithShape="0">
              <a:schemeClr val="accent4">
                <a:alpha val="77000"/>
              </a:schemeClr>
            </a:outerShdw>
          </a:effectLst>
        </p:spPr>
      </p:pic>
      <p:sp>
        <p:nvSpPr>
          <p:cNvPr id="39" name="Right Arrow 38"/>
          <p:cNvSpPr/>
          <p:nvPr/>
        </p:nvSpPr>
        <p:spPr bwMode="auto">
          <a:xfrm>
            <a:off x="3734424"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Segoe" pitchFamily="34" charset="0"/>
              </a:rPr>
              <a:t>Configuration Data</a:t>
            </a:r>
          </a:p>
        </p:txBody>
      </p:sp>
      <p:sp>
        <p:nvSpPr>
          <p:cNvPr id="29" name="TextBox 28"/>
          <p:cNvSpPr txBox="1"/>
          <p:nvPr/>
        </p:nvSpPr>
        <p:spPr>
          <a:xfrm>
            <a:off x="3260419" y="1777425"/>
            <a:ext cx="1312205" cy="584775"/>
          </a:xfrm>
          <a:prstGeom prst="rect">
            <a:avLst/>
          </a:prstGeom>
          <a:noFill/>
        </p:spPr>
        <p:txBody>
          <a:bodyPr wrap="square" rtlCol="0">
            <a:spAutoFit/>
          </a:bodyPr>
          <a:lstStyle/>
          <a:p>
            <a:pPr algn="ctr"/>
            <a:r>
              <a:rPr lang="en-US" sz="1600" dirty="0" smtClean="0"/>
              <a:t>Virtual Machine </a:t>
            </a:r>
          </a:p>
        </p:txBody>
      </p:sp>
      <p:sp>
        <p:nvSpPr>
          <p:cNvPr id="58" name="Right Arrow 57"/>
          <p:cNvSpPr/>
          <p:nvPr/>
        </p:nvSpPr>
        <p:spPr bwMode="auto">
          <a:xfrm>
            <a:off x="3733800"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Segoe" pitchFamily="34" charset="0"/>
              </a:rPr>
              <a:t>Memory Content</a:t>
            </a:r>
          </a:p>
        </p:txBody>
      </p:sp>
      <p:sp>
        <p:nvSpPr>
          <p:cNvPr id="22" name="TextBox 21"/>
          <p:cNvSpPr txBox="1"/>
          <p:nvPr/>
        </p:nvSpPr>
        <p:spPr>
          <a:xfrm>
            <a:off x="5562600" y="4114800"/>
            <a:ext cx="636004" cy="338554"/>
          </a:xfrm>
          <a:prstGeom prst="rect">
            <a:avLst/>
          </a:prstGeom>
          <a:noFill/>
        </p:spPr>
        <p:txBody>
          <a:bodyPr wrap="square" rtlCol="0">
            <a:spAutoFit/>
          </a:bodyPr>
          <a:lstStyle/>
          <a:p>
            <a:pPr algn="ctr"/>
            <a:r>
              <a:rPr lang="en-US" sz="1600" dirty="0" smtClean="0">
                <a:latin typeface="+mj-lt"/>
              </a:rPr>
              <a:t>VHD</a:t>
            </a:r>
          </a:p>
        </p:txBody>
      </p:sp>
      <p:pic>
        <p:nvPicPr>
          <p:cNvPr id="1026" name="Picture 2" descr="C:\Courses\Icons Windows Vista\imageres.dll_I0020_0409.png"/>
          <p:cNvPicPr>
            <a:picLocks noChangeAspect="1" noChangeArrowheads="1"/>
          </p:cNvPicPr>
          <p:nvPr/>
        </p:nvPicPr>
        <p:blipFill>
          <a:blip r:embed="rId6" cstate="print"/>
          <a:srcRect/>
          <a:stretch>
            <a:fillRect/>
          </a:stretch>
        </p:blipFill>
        <p:spPr bwMode="auto">
          <a:xfrm>
            <a:off x="5068954" y="3962400"/>
            <a:ext cx="875271" cy="875270"/>
          </a:xfrm>
          <a:prstGeom prst="rect">
            <a:avLst/>
          </a:prstGeom>
          <a:noFill/>
        </p:spPr>
      </p:pic>
      <p:sp>
        <p:nvSpPr>
          <p:cNvPr id="63" name="Right Arrow 62"/>
          <p:cNvSpPr/>
          <p:nvPr/>
        </p:nvSpPr>
        <p:spPr bwMode="auto">
          <a:xfrm>
            <a:off x="3733800"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Segoe" pitchFamily="34" charset="0"/>
              </a:rPr>
              <a:t>Memory Sync</a:t>
            </a:r>
          </a:p>
        </p:txBody>
      </p:sp>
      <p:pic>
        <p:nvPicPr>
          <p:cNvPr id="67" name="Picture 3" descr="C:\Courses\Windows Vista Illustration Icons\VPN.png"/>
          <p:cNvPicPr>
            <a:picLocks noChangeAspect="1" noChangeArrowheads="1"/>
          </p:cNvPicPr>
          <p:nvPr/>
        </p:nvPicPr>
        <p:blipFill>
          <a:blip r:embed="rId5" cstate="print"/>
          <a:srcRect/>
          <a:stretch>
            <a:fillRect/>
          </a:stretch>
        </p:blipFill>
        <p:spPr bwMode="auto">
          <a:xfrm flipH="1">
            <a:off x="6563584" y="2310825"/>
            <a:ext cx="855499" cy="1196765"/>
          </a:xfrm>
          <a:prstGeom prst="rect">
            <a:avLst/>
          </a:prstGeom>
          <a:ln>
            <a:noFill/>
          </a:ln>
          <a:effectLst>
            <a:outerShdw blurRad="330200" dir="13560000" sx="118000" sy="118000" algn="ctr" rotWithShape="0">
              <a:schemeClr val="accent4">
                <a:alpha val="77000"/>
              </a:schemeClr>
            </a:outerShdw>
          </a:effectLst>
        </p:spPr>
      </p:pic>
      <p:sp>
        <p:nvSpPr>
          <p:cNvPr id="35" name="TextBox 34"/>
          <p:cNvSpPr txBox="1"/>
          <p:nvPr/>
        </p:nvSpPr>
        <p:spPr>
          <a:xfrm>
            <a:off x="6172824" y="1777425"/>
            <a:ext cx="1312205" cy="584775"/>
          </a:xfrm>
          <a:prstGeom prst="rect">
            <a:avLst/>
          </a:prstGeom>
          <a:noFill/>
        </p:spPr>
        <p:txBody>
          <a:bodyPr wrap="square" rtlCol="0">
            <a:spAutoFit/>
          </a:bodyPr>
          <a:lstStyle/>
          <a:p>
            <a:pPr algn="ctr"/>
            <a:r>
              <a:rPr lang="en-US" sz="1600" dirty="0" smtClean="0"/>
              <a:t>Virtual Machine </a:t>
            </a:r>
          </a:p>
        </p:txBody>
      </p:sp>
      <p:grpSp>
        <p:nvGrpSpPr>
          <p:cNvPr id="3" name="Group 42"/>
          <p:cNvGrpSpPr/>
          <p:nvPr/>
        </p:nvGrpSpPr>
        <p:grpSpPr>
          <a:xfrm>
            <a:off x="76200" y="2743200"/>
            <a:ext cx="1524000" cy="1240276"/>
            <a:chOff x="1981200" y="3048000"/>
            <a:chExt cx="3581400" cy="2914649"/>
          </a:xfrm>
        </p:grpSpPr>
        <p:pic>
          <p:nvPicPr>
            <p:cNvPr id="1031" name="Picture 7" descr="C:\Courses\Icons Windows Vista\Computer_monitor.png"/>
            <p:cNvPicPr>
              <a:picLocks noChangeAspect="1" noChangeArrowheads="1"/>
            </p:cNvPicPr>
            <p:nvPr/>
          </p:nvPicPr>
          <p:blipFill>
            <a:blip r:embed="rId7" cstate="print"/>
            <a:srcRect/>
            <a:stretch>
              <a:fillRect/>
            </a:stretch>
          </p:blipFill>
          <p:spPr bwMode="auto">
            <a:xfrm>
              <a:off x="3124200" y="3048000"/>
              <a:ext cx="2438400" cy="2501900"/>
            </a:xfrm>
            <a:prstGeom prst="rect">
              <a:avLst/>
            </a:prstGeom>
            <a:noFill/>
          </p:spPr>
        </p:pic>
        <p:pic>
          <p:nvPicPr>
            <p:cNvPr id="1032" name="Picture 8" descr="C:\Courses\Icons Windows Vista\User_green.png"/>
            <p:cNvPicPr>
              <a:picLocks noChangeAspect="1" noChangeArrowheads="1"/>
            </p:cNvPicPr>
            <p:nvPr/>
          </p:nvPicPr>
          <p:blipFill>
            <a:blip r:embed="rId8" cstate="print"/>
            <a:srcRect/>
            <a:stretch>
              <a:fillRect/>
            </a:stretch>
          </p:blipFill>
          <p:spPr bwMode="auto">
            <a:xfrm flipH="1">
              <a:off x="1981200" y="3644300"/>
              <a:ext cx="1905000" cy="2318349"/>
            </a:xfrm>
            <a:prstGeom prst="rect">
              <a:avLst/>
            </a:prstGeom>
            <a:noFill/>
          </p:spPr>
        </p:pic>
      </p:grpSp>
      <p:pic>
        <p:nvPicPr>
          <p:cNvPr id="1033" name="Picture 9" descr="C:\Courses\Icons Windows Vista\Application.png"/>
          <p:cNvPicPr>
            <a:picLocks noChangeAspect="1" noChangeArrowheads="1"/>
          </p:cNvPicPr>
          <p:nvPr/>
        </p:nvPicPr>
        <p:blipFill>
          <a:blip r:embed="rId9" cstate="print"/>
          <a:srcRect/>
          <a:stretch>
            <a:fillRect/>
          </a:stretch>
        </p:blipFill>
        <p:spPr bwMode="auto">
          <a:xfrm>
            <a:off x="990600" y="2667000"/>
            <a:ext cx="691243" cy="571500"/>
          </a:xfrm>
          <a:prstGeom prst="rect">
            <a:avLst/>
          </a:prstGeom>
          <a:noFill/>
        </p:spPr>
      </p:pic>
      <p:grpSp>
        <p:nvGrpSpPr>
          <p:cNvPr id="4" name="Group 91"/>
          <p:cNvGrpSpPr/>
          <p:nvPr/>
        </p:nvGrpSpPr>
        <p:grpSpPr>
          <a:xfrm>
            <a:off x="3895725" y="2743200"/>
            <a:ext cx="2667000" cy="140368"/>
            <a:chOff x="3733800" y="1524000"/>
            <a:chExt cx="2895600" cy="152400"/>
          </a:xfrm>
        </p:grpSpPr>
        <p:sp>
          <p:nvSpPr>
            <p:cNvPr id="79" name="Oval 78"/>
            <p:cNvSpPr/>
            <p:nvPr/>
          </p:nvSpPr>
          <p:spPr bwMode="auto">
            <a:xfrm>
              <a:off x="3733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Oval 79"/>
            <p:cNvSpPr/>
            <p:nvPr/>
          </p:nvSpPr>
          <p:spPr bwMode="auto">
            <a:xfrm>
              <a:off x="3962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Oval 80"/>
            <p:cNvSpPr/>
            <p:nvPr/>
          </p:nvSpPr>
          <p:spPr bwMode="auto">
            <a:xfrm>
              <a:off x="4191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Oval 81"/>
            <p:cNvSpPr/>
            <p:nvPr/>
          </p:nvSpPr>
          <p:spPr bwMode="auto">
            <a:xfrm>
              <a:off x="4419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Oval 82"/>
            <p:cNvSpPr/>
            <p:nvPr/>
          </p:nvSpPr>
          <p:spPr bwMode="auto">
            <a:xfrm>
              <a:off x="4648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Oval 83"/>
            <p:cNvSpPr/>
            <p:nvPr/>
          </p:nvSpPr>
          <p:spPr bwMode="auto">
            <a:xfrm>
              <a:off x="4876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Oval 84"/>
            <p:cNvSpPr/>
            <p:nvPr/>
          </p:nvSpPr>
          <p:spPr bwMode="auto">
            <a:xfrm>
              <a:off x="5105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Oval 85"/>
            <p:cNvSpPr/>
            <p:nvPr/>
          </p:nvSpPr>
          <p:spPr bwMode="auto">
            <a:xfrm>
              <a:off x="5334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7" name="Oval 86"/>
            <p:cNvSpPr/>
            <p:nvPr/>
          </p:nvSpPr>
          <p:spPr bwMode="auto">
            <a:xfrm>
              <a:off x="5562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8" name="Oval 87"/>
            <p:cNvSpPr/>
            <p:nvPr/>
          </p:nvSpPr>
          <p:spPr bwMode="auto">
            <a:xfrm>
              <a:off x="5791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Oval 88"/>
            <p:cNvSpPr/>
            <p:nvPr/>
          </p:nvSpPr>
          <p:spPr bwMode="auto">
            <a:xfrm>
              <a:off x="6019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Oval 89"/>
            <p:cNvSpPr/>
            <p:nvPr/>
          </p:nvSpPr>
          <p:spPr bwMode="auto">
            <a:xfrm>
              <a:off x="6248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Oval 90"/>
            <p:cNvSpPr/>
            <p:nvPr/>
          </p:nvSpPr>
          <p:spPr bwMode="auto">
            <a:xfrm>
              <a:off x="6477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68" name="Picture 3" descr="C:\Courses\Icons Windows Vista\imageres.dll_I0022_0409.png"/>
          <p:cNvPicPr>
            <a:picLocks noChangeAspect="1" noChangeArrowheads="1"/>
          </p:cNvPicPr>
          <p:nvPr/>
        </p:nvPicPr>
        <p:blipFill>
          <a:blip r:embed="rId10" cstate="print"/>
          <a:srcRect/>
          <a:stretch>
            <a:fillRect/>
          </a:stretch>
        </p:blipFill>
        <p:spPr bwMode="auto">
          <a:xfrm>
            <a:off x="3200400" y="2514600"/>
            <a:ext cx="667376" cy="667376"/>
          </a:xfrm>
          <a:prstGeom prst="rect">
            <a:avLst/>
          </a:prstGeom>
          <a:noFill/>
        </p:spPr>
      </p:pic>
      <p:pic>
        <p:nvPicPr>
          <p:cNvPr id="1027" name="Picture 3" descr="C:\Courses\Icons Windows Vista\imageres.dll_I0022_0409.png"/>
          <p:cNvPicPr>
            <a:picLocks noChangeAspect="1" noChangeArrowheads="1"/>
          </p:cNvPicPr>
          <p:nvPr/>
        </p:nvPicPr>
        <p:blipFill>
          <a:blip r:embed="rId10" cstate="print"/>
          <a:srcRect/>
          <a:stretch>
            <a:fillRect/>
          </a:stretch>
        </p:blipFill>
        <p:spPr bwMode="auto">
          <a:xfrm>
            <a:off x="3200400" y="2514600"/>
            <a:ext cx="667376" cy="667376"/>
          </a:xfrm>
          <a:prstGeom prst="rect">
            <a:avLst/>
          </a:prstGeom>
          <a:noFill/>
        </p:spPr>
      </p:pic>
      <p:pic>
        <p:nvPicPr>
          <p:cNvPr id="93" name="Picture 9" descr="C:\Courses\Icons Windows Vista\Application.png"/>
          <p:cNvPicPr>
            <a:picLocks noChangeAspect="1" noChangeArrowheads="1"/>
          </p:cNvPicPr>
          <p:nvPr/>
        </p:nvPicPr>
        <p:blipFill>
          <a:blip r:embed="rId9" cstate="print"/>
          <a:srcRect/>
          <a:stretch>
            <a:fillRect/>
          </a:stretch>
        </p:blipFill>
        <p:spPr bwMode="auto">
          <a:xfrm>
            <a:off x="2438400" y="3429000"/>
            <a:ext cx="691243" cy="571500"/>
          </a:xfrm>
          <a:prstGeom prst="rect">
            <a:avLst/>
          </a:prstGeom>
          <a:noFill/>
        </p:spPr>
      </p:pic>
      <p:pic>
        <p:nvPicPr>
          <p:cNvPr id="96" name="Picture 9" descr="C:\Courses\Icons Windows Vista\Application.png"/>
          <p:cNvPicPr>
            <a:picLocks noChangeAspect="1" noChangeArrowheads="1"/>
          </p:cNvPicPr>
          <p:nvPr/>
        </p:nvPicPr>
        <p:blipFill>
          <a:blip r:embed="rId9" cstate="print"/>
          <a:srcRect/>
          <a:stretch>
            <a:fillRect/>
          </a:stretch>
        </p:blipFill>
        <p:spPr bwMode="auto">
          <a:xfrm>
            <a:off x="7391400" y="3429000"/>
            <a:ext cx="691243" cy="571500"/>
          </a:xfrm>
          <a:prstGeom prst="rect">
            <a:avLst/>
          </a:prstGeom>
          <a:noFill/>
        </p:spPr>
      </p:pic>
      <p:sp>
        <p:nvSpPr>
          <p:cNvPr id="97" name="TextBox 96"/>
          <p:cNvSpPr txBox="1"/>
          <p:nvPr/>
        </p:nvSpPr>
        <p:spPr>
          <a:xfrm>
            <a:off x="228600" y="3962400"/>
            <a:ext cx="685800" cy="338554"/>
          </a:xfrm>
          <a:prstGeom prst="rect">
            <a:avLst/>
          </a:prstGeom>
          <a:noFill/>
        </p:spPr>
        <p:txBody>
          <a:bodyPr wrap="square" rtlCol="0">
            <a:spAutoFit/>
          </a:bodyPr>
          <a:lstStyle/>
          <a:p>
            <a:pPr algn="ctr"/>
            <a:r>
              <a:rPr lang="en-US" sz="1600" dirty="0" smtClean="0"/>
              <a:t>User</a:t>
            </a:r>
          </a:p>
        </p:txBody>
      </p:sp>
      <p:pic>
        <p:nvPicPr>
          <p:cNvPr id="2050" name="Picture 2" descr="C:\Courses\Icon Library\Sync.png"/>
          <p:cNvPicPr>
            <a:picLocks noChangeAspect="1" noChangeArrowheads="1"/>
          </p:cNvPicPr>
          <p:nvPr/>
        </p:nvPicPr>
        <p:blipFill>
          <a:blip r:embed="rId11" cstate="print"/>
          <a:srcRect/>
          <a:stretch>
            <a:fillRect/>
          </a:stretch>
        </p:blipFill>
        <p:spPr bwMode="auto">
          <a:xfrm>
            <a:off x="4800600" y="2438400"/>
            <a:ext cx="685800" cy="685800"/>
          </a:xfrm>
          <a:prstGeom prst="rect">
            <a:avLst/>
          </a:prstGeom>
          <a:noFill/>
        </p:spPr>
      </p:pic>
    </p:spTree>
    <p:extLst>
      <p:ext uri="{BB962C8B-B14F-4D97-AF65-F5344CB8AC3E}">
        <p14:creationId xmlns:p14="http://schemas.microsoft.com/office/powerpoint/2007/7/12/main" xmlns="" val="2603744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1000"/>
                            </p:stCondLst>
                            <p:childTnLst>
                              <p:par>
                                <p:cTn id="25" presetID="63" presetClass="path" presetSubtype="0" accel="50000" decel="50000" fill="hold" nodeType="afterEffect">
                                  <p:stCondLst>
                                    <p:cond delay="0"/>
                                  </p:stCondLst>
                                  <p:childTnLst>
                                    <p:animMotion origin="layout" path="M 5E-6 2.22222E-6 L 0.38021 2.22222E-6 " pathEditMode="relative" rAng="0" ptsTypes="AA">
                                      <p:cBhvr>
                                        <p:cTn id="26" dur="1000" fill="hold"/>
                                        <p:tgtEl>
                                          <p:spTgt spid="1027"/>
                                        </p:tgtEl>
                                        <p:attrNameLst>
                                          <p:attrName>ppt_x</p:attrName>
                                          <p:attrName>ppt_y</p:attrName>
                                        </p:attrNameLst>
                                      </p:cBhvr>
                                      <p:rCtr x="190" y="0"/>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500"/>
                                        <p:tgtEl>
                                          <p:spTgt spid="2050"/>
                                        </p:tgtEl>
                                      </p:cBhvr>
                                    </p:animEffect>
                                  </p:childTnLst>
                                </p:cTn>
                              </p:par>
                              <p:par>
                                <p:cTn id="40" presetID="22" presetClass="entr" presetSubtype="8"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1500"/>
                            </p:stCondLst>
                            <p:childTnLst>
                              <p:par>
                                <p:cTn id="44" presetID="22" presetClass="entr" presetSubtype="2"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right)">
                                      <p:cBhvr>
                                        <p:cTn id="46" dur="500"/>
                                        <p:tgtEl>
                                          <p:spTgt spid="4"/>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par>
                          <p:cTn id="51" fill="hold">
                            <p:stCondLst>
                              <p:cond delay="2500"/>
                            </p:stCondLst>
                            <p:childTnLst>
                              <p:par>
                                <p:cTn id="52" presetID="22" presetClass="entr" presetSubtype="2"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right)">
                                      <p:cBhvr>
                                        <p:cTn id="54" dur="500"/>
                                        <p:tgtEl>
                                          <p:spTgt spid="4"/>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par>
                          <p:cTn id="59" fill="hold">
                            <p:stCondLst>
                              <p:cond delay="3500"/>
                            </p:stCondLst>
                            <p:childTnLst>
                              <p:par>
                                <p:cTn id="60" presetID="22" presetClass="entr" presetSubtype="2"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right)">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45"/>
                                        </p:tgtEl>
                                      </p:cBhvr>
                                    </p:animEffect>
                                    <p:set>
                                      <p:cBhvr>
                                        <p:cTn id="67" dur="1" fill="hold">
                                          <p:stCondLst>
                                            <p:cond delay="999"/>
                                          </p:stCondLst>
                                        </p:cTn>
                                        <p:tgtEl>
                                          <p:spTgt spid="45"/>
                                        </p:tgtEl>
                                        <p:attrNameLst>
                                          <p:attrName>style.visibility</p:attrName>
                                        </p:attrNameLst>
                                      </p:cBhvr>
                                      <p:to>
                                        <p:strVal val="hidden"/>
                                      </p:to>
                                    </p:set>
                                  </p:childTnLst>
                                </p:cTn>
                              </p:par>
                            </p:childTnLst>
                          </p:cTn>
                        </p:par>
                        <p:par>
                          <p:cTn id="68" fill="hold">
                            <p:stCondLst>
                              <p:cond delay="1000"/>
                            </p:stCondLst>
                            <p:childTnLst>
                              <p:par>
                                <p:cTn id="69" presetID="10" presetClass="exit" presetSubtype="0" fill="hold" nodeType="afterEffect">
                                  <p:stCondLst>
                                    <p:cond delay="0"/>
                                  </p:stCondLst>
                                  <p:childTnLst>
                                    <p:animEffect transition="out" filter="fade">
                                      <p:cBhvr>
                                        <p:cTn id="70" dur="500"/>
                                        <p:tgtEl>
                                          <p:spTgt spid="2050"/>
                                        </p:tgtEl>
                                      </p:cBhvr>
                                    </p:animEffect>
                                    <p:set>
                                      <p:cBhvr>
                                        <p:cTn id="71" dur="1" fill="hold">
                                          <p:stCondLst>
                                            <p:cond delay="499"/>
                                          </p:stCondLst>
                                        </p:cTn>
                                        <p:tgtEl>
                                          <p:spTgt spid="205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93"/>
                                        </p:tgtEl>
                                      </p:cBhvr>
                                    </p:animEffect>
                                    <p:set>
                                      <p:cBhvr>
                                        <p:cTn id="74" dur="1" fill="hold">
                                          <p:stCondLst>
                                            <p:cond delay="499"/>
                                          </p:stCondLst>
                                        </p:cTn>
                                        <p:tgtEl>
                                          <p:spTgt spid="9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
                                        </p:tgtEl>
                                      </p:cBhvr>
                                    </p:animEffect>
                                    <p:set>
                                      <p:cBhvr>
                                        <p:cTn id="77" dur="1" fill="hold">
                                          <p:stCondLst>
                                            <p:cond delay="499"/>
                                          </p:stCondLst>
                                        </p:cTn>
                                        <p:tgtEl>
                                          <p:spTgt spid="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childTnLst>
                          </p:cTn>
                        </p:par>
                        <p:par>
                          <p:cTn id="81" fill="hold">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wipe(left)">
                                      <p:cBhvr>
                                        <p:cTn id="84" dur="500"/>
                                        <p:tgtEl>
                                          <p:spTgt spid="95"/>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96"/>
                                        </p:tgtEl>
                                        <p:attrNameLst>
                                          <p:attrName>style.visibility</p:attrName>
                                        </p:attrNameLst>
                                      </p:cBhvr>
                                      <p:to>
                                        <p:strVal val="visible"/>
                                      </p:to>
                                    </p:set>
                                    <p:animEffect transition="in" filter="fade">
                                      <p:cBhvr>
                                        <p:cTn id="8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39" grpId="0" animBg="1"/>
      <p:bldP spid="39" grpId="1" animBg="1"/>
      <p:bldP spid="58" grpId="0" animBg="1"/>
      <p:bldP spid="58" grpId="1" animBg="1"/>
      <p:bldP spid="63" grpId="0" animBg="1"/>
      <p:bldP spid="63" grpId="1" animBg="1"/>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r>
              <a:rPr lang="en-GB" dirty="0" smtClean="0"/>
              <a:t>Hot Add/Remove of Storage and CPUs</a:t>
            </a:r>
            <a:endParaRPr lang="en-US" dirty="0"/>
          </a:p>
        </p:txBody>
      </p:sp>
      <p:pic>
        <p:nvPicPr>
          <p:cNvPr id="7" name="Picture 2" descr="C:\Users\Christopher Knaus\subversion\technetresources\Samples\PPT Graphics\PPT Graphics\Misc hardware and concepts\barrel yellow data storage.png"/>
          <p:cNvPicPr>
            <a:picLocks noChangeAspect="1" noChangeArrowheads="1"/>
          </p:cNvPicPr>
          <p:nvPr/>
        </p:nvPicPr>
        <p:blipFill>
          <a:blip r:embed="rId3" cstate="print"/>
          <a:srcRect/>
          <a:stretch>
            <a:fillRect/>
          </a:stretch>
        </p:blipFill>
        <p:spPr bwMode="auto">
          <a:xfrm>
            <a:off x="2023485" y="3199338"/>
            <a:ext cx="609600" cy="916781"/>
          </a:xfrm>
          <a:prstGeom prst="rect">
            <a:avLst/>
          </a:prstGeom>
          <a:noFill/>
        </p:spPr>
      </p:pic>
      <p:pic>
        <p:nvPicPr>
          <p:cNvPr id="8" name="Picture 2" descr="C:\Users\Christopher Knaus\subversion\technetresources\Samples\PPT Graphics\PPT Graphics\Misc hardware and concepts\barrel yellow data storage.png"/>
          <p:cNvPicPr>
            <a:picLocks noChangeAspect="1" noChangeArrowheads="1"/>
          </p:cNvPicPr>
          <p:nvPr/>
        </p:nvPicPr>
        <p:blipFill>
          <a:blip r:embed="rId3" cstate="print"/>
          <a:srcRect/>
          <a:stretch>
            <a:fillRect/>
          </a:stretch>
        </p:blipFill>
        <p:spPr bwMode="auto">
          <a:xfrm>
            <a:off x="2285144" y="3534690"/>
            <a:ext cx="609600" cy="916781"/>
          </a:xfrm>
          <a:prstGeom prst="rect">
            <a:avLst/>
          </a:prstGeom>
          <a:noFill/>
        </p:spPr>
      </p:pic>
      <p:pic>
        <p:nvPicPr>
          <p:cNvPr id="9" name="Picture 2" descr="C:\Users\Christopher Knaus\subversion\technetresources\Samples\PPT Graphics\PPT Graphics\Misc hardware and concepts\barrel yellow data storage.png"/>
          <p:cNvPicPr>
            <a:picLocks noChangeAspect="1" noChangeArrowheads="1"/>
          </p:cNvPicPr>
          <p:nvPr/>
        </p:nvPicPr>
        <p:blipFill>
          <a:blip r:embed="rId3" cstate="print"/>
          <a:srcRect/>
          <a:stretch>
            <a:fillRect/>
          </a:stretch>
        </p:blipFill>
        <p:spPr bwMode="auto">
          <a:xfrm>
            <a:off x="2552669" y="3897175"/>
            <a:ext cx="609600" cy="916781"/>
          </a:xfrm>
          <a:prstGeom prst="rect">
            <a:avLst/>
          </a:prstGeom>
          <a:noFill/>
        </p:spPr>
      </p:pic>
      <p:grpSp>
        <p:nvGrpSpPr>
          <p:cNvPr id="4" name="Group 12"/>
          <p:cNvGrpSpPr>
            <a:grpSpLocks noChangeAspect="1"/>
          </p:cNvGrpSpPr>
          <p:nvPr/>
        </p:nvGrpSpPr>
        <p:grpSpPr>
          <a:xfrm>
            <a:off x="3141897" y="2590800"/>
            <a:ext cx="2744391" cy="2454765"/>
            <a:chOff x="5124450" y="4452383"/>
            <a:chExt cx="2195512" cy="1963812"/>
          </a:xfrm>
        </p:grpSpPr>
        <p:pic>
          <p:nvPicPr>
            <p:cNvPr id="1027" name="Picture 3" descr="C:\Users\Christopher Knaus\subversion\technetresources\Samples\PPT Graphics\hyper-vGraphics\server.png"/>
            <p:cNvPicPr>
              <a:picLocks noChangeAspect="1" noChangeArrowheads="1"/>
            </p:cNvPicPr>
            <p:nvPr/>
          </p:nvPicPr>
          <p:blipFill>
            <a:blip r:embed="rId4" cstate="print"/>
            <a:srcRect/>
            <a:stretch>
              <a:fillRect/>
            </a:stretch>
          </p:blipFill>
          <p:spPr bwMode="auto">
            <a:xfrm>
              <a:off x="5124450" y="5035070"/>
              <a:ext cx="2095500" cy="1381125"/>
            </a:xfrm>
            <a:prstGeom prst="rect">
              <a:avLst/>
            </a:prstGeom>
            <a:noFill/>
          </p:spPr>
        </p:pic>
        <p:pic>
          <p:nvPicPr>
            <p:cNvPr id="1028" name="Picture 4" descr="C:\Users\Christopher Knaus\subversion\technetresources\Samples\PPT Graphics\hyper-vGraphics\serverHighlight.png"/>
            <p:cNvPicPr>
              <a:picLocks noChangeAspect="1" noChangeArrowheads="1"/>
            </p:cNvPicPr>
            <p:nvPr/>
          </p:nvPicPr>
          <p:blipFill>
            <a:blip r:embed="rId5" cstate="print"/>
            <a:srcRect/>
            <a:stretch>
              <a:fillRect/>
            </a:stretch>
          </p:blipFill>
          <p:spPr bwMode="auto">
            <a:xfrm>
              <a:off x="5222081" y="4746109"/>
              <a:ext cx="2095500" cy="1381125"/>
            </a:xfrm>
            <a:prstGeom prst="rect">
              <a:avLst/>
            </a:prstGeom>
            <a:noFill/>
          </p:spPr>
        </p:pic>
        <p:pic>
          <p:nvPicPr>
            <p:cNvPr id="1029" name="Picture 5" descr="C:\Users\Christopher Knaus\subversion\technetresources\Samples\PPT Graphics\hyper-vGraphics\serverHighlight.png"/>
            <p:cNvPicPr>
              <a:picLocks noChangeAspect="1" noChangeArrowheads="1"/>
            </p:cNvPicPr>
            <p:nvPr/>
          </p:nvPicPr>
          <p:blipFill>
            <a:blip r:embed="rId5" cstate="print"/>
            <a:srcRect/>
            <a:stretch>
              <a:fillRect/>
            </a:stretch>
          </p:blipFill>
          <p:spPr bwMode="auto">
            <a:xfrm>
              <a:off x="5224462" y="4452383"/>
              <a:ext cx="2095500" cy="1381125"/>
            </a:xfrm>
            <a:prstGeom prst="rect">
              <a:avLst/>
            </a:prstGeom>
            <a:noFill/>
          </p:spPr>
        </p:pic>
      </p:grpSp>
      <p:pic>
        <p:nvPicPr>
          <p:cNvPr id="1026" name="Picture 2" descr="C:\Users\Christopher Knaus\subversion\technetresources\Samples\PPT Graphics\PPT Graphics\Misc hardware and concepts\barrel yellow data storage.png"/>
          <p:cNvPicPr>
            <a:picLocks noChangeAspect="1" noChangeArrowheads="1"/>
          </p:cNvPicPr>
          <p:nvPr/>
        </p:nvPicPr>
        <p:blipFill>
          <a:blip r:embed="rId3" cstate="print"/>
          <a:srcRect/>
          <a:stretch>
            <a:fillRect/>
          </a:stretch>
        </p:blipFill>
        <p:spPr bwMode="auto">
          <a:xfrm>
            <a:off x="1676400" y="3326927"/>
            <a:ext cx="609600" cy="916781"/>
          </a:xfrm>
          <a:prstGeom prst="rect">
            <a:avLst/>
          </a:prstGeom>
          <a:noFill/>
        </p:spPr>
      </p:pic>
      <p:pic>
        <p:nvPicPr>
          <p:cNvPr id="5" name="Picture 2" descr="C:\Users\Christopher Knaus\subversion\technetresources\Samples\PPT Graphics\PPT Graphics\Misc hardware and concepts\barrel yellow data storage.png"/>
          <p:cNvPicPr>
            <a:picLocks noChangeAspect="1" noChangeArrowheads="1"/>
          </p:cNvPicPr>
          <p:nvPr/>
        </p:nvPicPr>
        <p:blipFill>
          <a:blip r:embed="rId3" cstate="print"/>
          <a:srcRect/>
          <a:stretch>
            <a:fillRect/>
          </a:stretch>
        </p:blipFill>
        <p:spPr bwMode="auto">
          <a:xfrm>
            <a:off x="1938059" y="3672912"/>
            <a:ext cx="609600" cy="916781"/>
          </a:xfrm>
          <a:prstGeom prst="rect">
            <a:avLst/>
          </a:prstGeom>
          <a:noFill/>
        </p:spPr>
      </p:pic>
      <p:pic>
        <p:nvPicPr>
          <p:cNvPr id="6" name="Picture 2" descr="C:\Users\Christopher Knaus\subversion\technetresources\Samples\PPT Graphics\PPT Graphics\Misc hardware and concepts\barrel yellow data storage.png"/>
          <p:cNvPicPr>
            <a:picLocks noChangeAspect="1" noChangeArrowheads="1"/>
          </p:cNvPicPr>
          <p:nvPr/>
        </p:nvPicPr>
        <p:blipFill>
          <a:blip r:embed="rId3" cstate="print"/>
          <a:srcRect/>
          <a:stretch>
            <a:fillRect/>
          </a:stretch>
        </p:blipFill>
        <p:spPr bwMode="auto">
          <a:xfrm>
            <a:off x="2226849" y="4035397"/>
            <a:ext cx="609600" cy="916781"/>
          </a:xfrm>
          <a:prstGeom prst="rect">
            <a:avLst/>
          </a:prstGeom>
          <a:noFill/>
        </p:spPr>
      </p:pic>
      <p:pic>
        <p:nvPicPr>
          <p:cNvPr id="15" name="Picture 2" descr="C:\Users\ruthmort\Pictures\DVD_ART36\Artwork_Imagery\Icons - Illustrations\_ WINDOWS SERVER ICONS\Hardware\Hardware processor chip cpu.png"/>
          <p:cNvPicPr>
            <a:picLocks noChangeAspect="1" noChangeArrowheads="1"/>
          </p:cNvPicPr>
          <p:nvPr/>
        </p:nvPicPr>
        <p:blipFill>
          <a:blip r:embed="rId6" cstate="print"/>
          <a:srcRect/>
          <a:stretch>
            <a:fillRect/>
          </a:stretch>
        </p:blipFill>
        <p:spPr bwMode="auto">
          <a:xfrm>
            <a:off x="5905500" y="3943350"/>
            <a:ext cx="848099" cy="361950"/>
          </a:xfrm>
          <a:prstGeom prst="rect">
            <a:avLst/>
          </a:prstGeom>
          <a:noFill/>
        </p:spPr>
      </p:pic>
      <p:pic>
        <p:nvPicPr>
          <p:cNvPr id="16" name="Picture 2" descr="C:\Users\ruthmort\Pictures\DVD_ART36\Artwork_Imagery\Icons - Illustrations\_ WINDOWS SERVER ICONS\Hardware\Hardware processor chip cpu.png"/>
          <p:cNvPicPr>
            <a:picLocks noChangeAspect="1" noChangeArrowheads="1"/>
          </p:cNvPicPr>
          <p:nvPr/>
        </p:nvPicPr>
        <p:blipFill>
          <a:blip r:embed="rId6" cstate="print"/>
          <a:srcRect/>
          <a:stretch>
            <a:fillRect/>
          </a:stretch>
        </p:blipFill>
        <p:spPr bwMode="auto">
          <a:xfrm>
            <a:off x="5524500" y="4324350"/>
            <a:ext cx="848099" cy="361950"/>
          </a:xfrm>
          <a:prstGeom prst="rect">
            <a:avLst/>
          </a:prstGeom>
          <a:noFill/>
        </p:spPr>
      </p:pic>
      <p:pic>
        <p:nvPicPr>
          <p:cNvPr id="17" name="Picture 2" descr="C:\Users\ruthmort\Pictures\DVD_ART36\Artwork_Imagery\Icons - Illustrations\_ WINDOWS SERVER ICONS\Hardware\Hardware processor chip cpu.png"/>
          <p:cNvPicPr>
            <a:picLocks noChangeAspect="1" noChangeArrowheads="1"/>
          </p:cNvPicPr>
          <p:nvPr/>
        </p:nvPicPr>
        <p:blipFill>
          <a:blip r:embed="rId6" cstate="print"/>
          <a:srcRect/>
          <a:stretch>
            <a:fillRect/>
          </a:stretch>
        </p:blipFill>
        <p:spPr bwMode="auto">
          <a:xfrm>
            <a:off x="6210300" y="4476750"/>
            <a:ext cx="848099" cy="361950"/>
          </a:xfrm>
          <a:prstGeom prst="rect">
            <a:avLst/>
          </a:prstGeom>
          <a:noFill/>
        </p:spPr>
      </p:pic>
      <p:pic>
        <p:nvPicPr>
          <p:cNvPr id="18" name="Picture 2" descr="C:\Users\ruthmort\Pictures\DVD_ART36\Artwork_Imagery\Icons - Illustrations\_ WINDOWS SERVER ICONS\Hardware\Hardware processor chip cpu.png"/>
          <p:cNvPicPr>
            <a:picLocks noChangeAspect="1" noChangeArrowheads="1"/>
          </p:cNvPicPr>
          <p:nvPr/>
        </p:nvPicPr>
        <p:blipFill>
          <a:blip r:embed="rId6" cstate="print"/>
          <a:srcRect/>
          <a:stretch>
            <a:fillRect/>
          </a:stretch>
        </p:blipFill>
        <p:spPr bwMode="auto">
          <a:xfrm>
            <a:off x="6591300" y="4095750"/>
            <a:ext cx="848099" cy="3619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0-#ppt_w/2"/>
                                          </p:val>
                                        </p:tav>
                                        <p:tav tm="100000">
                                          <p:val>
                                            <p:strVal val="#ppt_x"/>
                                          </p:val>
                                        </p:tav>
                                      </p:tavLst>
                                    </p:anim>
                                    <p:anim calcmode="lin" valueType="num">
                                      <p:cBhvr additive="base">
                                        <p:cTn id="16" dur="500" fill="hold"/>
                                        <p:tgtEl>
                                          <p:spTgt spid="102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17638"/>
            <a:ext cx="7010400" cy="2708434"/>
          </a:xfrm>
        </p:spPr>
        <p:txBody>
          <a:bodyPr/>
          <a:lstStyle/>
          <a:p>
            <a:pPr marL="0" indent="0" algn="ctr">
              <a:lnSpc>
                <a:spcPct val="100000"/>
              </a:lnSpc>
              <a:spcBef>
                <a:spcPts val="0"/>
              </a:spcBef>
              <a:spcAft>
                <a:spcPts val="0"/>
              </a:spcAft>
              <a:buNone/>
            </a:pPr>
            <a:r>
              <a:rPr lang="en-CA" sz="3200" dirty="0" smtClean="0">
                <a:effectLst/>
              </a:rPr>
              <a:t>“Virtualization </a:t>
            </a:r>
            <a:r>
              <a:rPr lang="en-CA" sz="3200" dirty="0">
                <a:effectLst/>
              </a:rPr>
              <a:t>without </a:t>
            </a:r>
            <a:r>
              <a:rPr lang="en-CA" sz="3200" dirty="0" smtClean="0">
                <a:effectLst/>
              </a:rPr>
              <a:t>management</a:t>
            </a:r>
          </a:p>
          <a:p>
            <a:pPr marL="0" indent="0" algn="ctr">
              <a:lnSpc>
                <a:spcPct val="100000"/>
              </a:lnSpc>
              <a:spcBef>
                <a:spcPts val="0"/>
              </a:spcBef>
              <a:spcAft>
                <a:spcPts val="0"/>
              </a:spcAft>
              <a:buNone/>
            </a:pPr>
            <a:r>
              <a:rPr lang="en-CA" sz="3200" dirty="0" smtClean="0">
                <a:effectLst/>
              </a:rPr>
              <a:t>is </a:t>
            </a:r>
            <a:r>
              <a:rPr lang="en-CA" sz="3200" dirty="0">
                <a:effectLst/>
              </a:rPr>
              <a:t>more dangerous than not using virtualization in the first </a:t>
            </a:r>
            <a:r>
              <a:rPr lang="en-CA" sz="3200" dirty="0" smtClean="0">
                <a:effectLst/>
              </a:rPr>
              <a:t>place.”</a:t>
            </a:r>
          </a:p>
          <a:p>
            <a:pPr marL="0" indent="0" algn="ctr">
              <a:lnSpc>
                <a:spcPct val="100000"/>
              </a:lnSpc>
              <a:spcBef>
                <a:spcPts val="0"/>
              </a:spcBef>
              <a:spcAft>
                <a:spcPts val="0"/>
              </a:spcAft>
              <a:buNone/>
            </a:pPr>
            <a:endParaRPr lang="en-CA" sz="3200" dirty="0" smtClean="0">
              <a:effectLst/>
            </a:endParaRPr>
          </a:p>
          <a:p>
            <a:pPr marL="0" indent="0" algn="r">
              <a:lnSpc>
                <a:spcPct val="100000"/>
              </a:lnSpc>
              <a:spcBef>
                <a:spcPts val="0"/>
              </a:spcBef>
              <a:spcAft>
                <a:spcPts val="0"/>
              </a:spcAft>
              <a:buNone/>
            </a:pPr>
            <a:r>
              <a:rPr lang="en-CA" sz="2400" dirty="0" smtClean="0">
                <a:effectLst/>
              </a:rPr>
              <a:t>~ Tom </a:t>
            </a:r>
            <a:r>
              <a:rPr lang="en-CA" sz="2400" dirty="0" err="1" smtClean="0">
                <a:effectLst/>
              </a:rPr>
              <a:t>Bittman</a:t>
            </a:r>
            <a:endParaRPr lang="en-CA" sz="2400" dirty="0" smtClean="0">
              <a:effectLst/>
            </a:endParaRPr>
          </a:p>
          <a:p>
            <a:pPr marL="0" indent="0" algn="r">
              <a:lnSpc>
                <a:spcPct val="100000"/>
              </a:lnSpc>
              <a:spcBef>
                <a:spcPts val="0"/>
              </a:spcBef>
              <a:spcAft>
                <a:spcPts val="0"/>
              </a:spcAft>
              <a:buNone/>
            </a:pPr>
            <a:r>
              <a:rPr lang="en-CA" sz="2400" dirty="0" smtClean="0">
                <a:effectLst/>
              </a:rPr>
              <a:t>Gartner VP &amp; Analyst </a:t>
            </a:r>
            <a:endParaRPr lang="en-CA" sz="2400" dirty="0">
              <a:effectLst/>
            </a:endParaRPr>
          </a:p>
        </p:txBody>
      </p:sp>
    </p:spTree>
    <p:extLst>
      <p:ext uri="{BB962C8B-B14F-4D97-AF65-F5344CB8AC3E}">
        <p14:creationId xmlns:p14="http://schemas.microsoft.com/office/powerpoint/2007/7/12/main" xmlns="" val="3911448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4" cstate="print"/>
          <a:srcRect/>
          <a:stretch>
            <a:fillRect/>
          </a:stretch>
        </p:blipFill>
        <p:spPr bwMode="auto">
          <a:xfrm>
            <a:off x="838200" y="228600"/>
            <a:ext cx="7391400" cy="6411325"/>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1" name="Rectangle 7"/>
          <p:cNvSpPr>
            <a:spLocks noGrp="1" noChangeArrowheads="1"/>
          </p:cNvSpPr>
          <p:nvPr>
            <p:ph type="title"/>
          </p:nvPr>
        </p:nvSpPr>
        <p:spPr/>
        <p:txBody>
          <a:bodyPr/>
          <a:lstStyle/>
          <a:p>
            <a:r>
              <a:rPr lang="en-US" dirty="0" smtClean="0">
                <a:sym typeface="Wingdings" pitchFamily="2" charset="2"/>
              </a:rPr>
              <a:t>System Center Operations Manager 2007 R2</a:t>
            </a:r>
            <a:endParaRPr lang="en-US" dirty="0">
              <a:sym typeface="Wingdings" pitchFamily="2" charset="2"/>
            </a:endParaRPr>
          </a:p>
        </p:txBody>
      </p:sp>
      <p:grpSp>
        <p:nvGrpSpPr>
          <p:cNvPr id="2" name="Group 26"/>
          <p:cNvGrpSpPr/>
          <p:nvPr/>
        </p:nvGrpSpPr>
        <p:grpSpPr>
          <a:xfrm>
            <a:off x="198265" y="1786795"/>
            <a:ext cx="2783647" cy="4309205"/>
            <a:chOff x="198265" y="1558195"/>
            <a:chExt cx="2783647" cy="4309205"/>
          </a:xfrm>
        </p:grpSpPr>
        <p:sp>
          <p:nvSpPr>
            <p:cNvPr id="15" name="TextBox 14"/>
            <p:cNvSpPr txBox="1"/>
            <p:nvPr/>
          </p:nvSpPr>
          <p:spPr>
            <a:xfrm>
              <a:off x="198265" y="1558195"/>
              <a:ext cx="2783647" cy="4309205"/>
            </a:xfrm>
            <a:prstGeom prst="roundRect">
              <a:avLst/>
            </a:prstGeom>
          </p:spPr>
          <p:style>
            <a:lnRef idx="0">
              <a:schemeClr val="accent1"/>
            </a:lnRef>
            <a:fillRef idx="1001">
              <a:schemeClr val="dk2"/>
            </a:fillRef>
            <a:effectRef idx="3">
              <a:schemeClr val="accent1"/>
            </a:effectRef>
            <a:fontRef idx="minor">
              <a:schemeClr val="lt1"/>
            </a:fontRef>
          </p:style>
          <p:txBody>
            <a:bodyPr wrap="square" rtlCol="0" anchor="b" anchorCtr="1">
              <a:noAutofit/>
            </a:bodyPr>
            <a:lstStyle/>
            <a:p>
              <a:pPr algn="ctr"/>
              <a:r>
                <a:rPr lang="en-US" sz="2800" dirty="0" smtClean="0">
                  <a:effectLst>
                    <a:outerShdw blurRad="38100" dist="38100" dir="2700000" algn="tl">
                      <a:srgbClr val="000000">
                        <a:alpha val="43137"/>
                      </a:srgbClr>
                    </a:outerShdw>
                  </a:effectLst>
                </a:rPr>
                <a:t>Cross Platform Monitoring</a:t>
              </a:r>
              <a:endParaRPr lang="en-US" sz="2800" dirty="0">
                <a:effectLst>
                  <a:outerShdw blurRad="38100" dist="38100" dir="2700000" algn="tl">
                    <a:srgbClr val="000000">
                      <a:alpha val="43137"/>
                    </a:srgbClr>
                  </a:outerShdw>
                </a:effectLst>
              </a:endParaRPr>
            </a:p>
          </p:txBody>
        </p:sp>
        <p:pic>
          <p:nvPicPr>
            <p:cNvPr id="67585" name="Picture 1" descr="Visio graphic"/>
            <p:cNvPicPr>
              <a:picLocks noChangeAspect="1" noChangeArrowheads="1"/>
            </p:cNvPicPr>
            <p:nvPr/>
          </p:nvPicPr>
          <p:blipFill>
            <a:blip r:embed="rId3" cstate="print"/>
            <a:srcRect/>
            <a:stretch>
              <a:fillRect/>
            </a:stretch>
          </p:blipFill>
          <p:spPr bwMode="auto">
            <a:xfrm>
              <a:off x="451338" y="1905000"/>
              <a:ext cx="2215662" cy="1600200"/>
            </a:xfrm>
            <a:prstGeom prst="rect">
              <a:avLst/>
            </a:prstGeom>
          </p:spPr>
          <p:style>
            <a:lnRef idx="0">
              <a:scrgbClr r="0" g="0" b="0"/>
            </a:lnRef>
            <a:fillRef idx="1001">
              <a:schemeClr val="dk2"/>
            </a:fillRef>
            <a:effectRef idx="0">
              <a:scrgbClr r="0" g="0" b="0"/>
            </a:effectRef>
            <a:fontRef idx="major"/>
          </p:style>
        </p:pic>
      </p:grpSp>
      <p:grpSp>
        <p:nvGrpSpPr>
          <p:cNvPr id="3" name="Group 27"/>
          <p:cNvGrpSpPr/>
          <p:nvPr/>
        </p:nvGrpSpPr>
        <p:grpSpPr>
          <a:xfrm>
            <a:off x="3180177" y="1786795"/>
            <a:ext cx="2783647" cy="4309205"/>
            <a:chOff x="3180177" y="1558195"/>
            <a:chExt cx="2783647" cy="4309205"/>
          </a:xfrm>
        </p:grpSpPr>
        <p:sp>
          <p:nvSpPr>
            <p:cNvPr id="21" name="TextBox 20"/>
            <p:cNvSpPr txBox="1"/>
            <p:nvPr/>
          </p:nvSpPr>
          <p:spPr>
            <a:xfrm>
              <a:off x="3180177" y="1558195"/>
              <a:ext cx="2783647" cy="4309205"/>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nchor="b" anchorCtr="1">
              <a:noAutofit/>
            </a:bodyPr>
            <a:lstStyle/>
            <a:p>
              <a:pPr algn="ctr"/>
              <a:r>
                <a:rPr lang="en-US" sz="2800" dirty="0" smtClean="0">
                  <a:effectLst>
                    <a:outerShdw blurRad="38100" dist="38100" dir="2700000" algn="tl">
                      <a:srgbClr val="000000">
                        <a:alpha val="43137"/>
                      </a:srgbClr>
                    </a:outerShdw>
                  </a:effectLst>
                </a:rPr>
                <a:t>Service Level Monitoring</a:t>
              </a:r>
              <a:endParaRPr lang="en-US" sz="2800" dirty="0">
                <a:effectLst>
                  <a:outerShdw blurRad="38100" dist="38100" dir="2700000" algn="tl">
                    <a:srgbClr val="000000">
                      <a:alpha val="43137"/>
                    </a:srgbClr>
                  </a:outerShdw>
                </a:effectLst>
              </a:endParaRPr>
            </a:p>
          </p:txBody>
        </p:sp>
        <p:pic>
          <p:nvPicPr>
            <p:cNvPr id="67586" name="Picture 2" descr="pane view"/>
            <p:cNvPicPr>
              <a:picLocks noChangeAspect="1" noChangeArrowheads="1"/>
            </p:cNvPicPr>
            <p:nvPr/>
          </p:nvPicPr>
          <p:blipFill>
            <a:blip r:embed="rId4" cstate="print"/>
            <a:srcRect/>
            <a:stretch>
              <a:fillRect/>
            </a:stretch>
          </p:blipFill>
          <p:spPr bwMode="auto">
            <a:xfrm>
              <a:off x="3500437" y="1951317"/>
              <a:ext cx="2138363" cy="1650861"/>
            </a:xfrm>
            <a:prstGeom prst="rect">
              <a:avLst/>
            </a:prstGeom>
          </p:spPr>
          <p:style>
            <a:lnRef idx="0">
              <a:schemeClr val="accent2"/>
            </a:lnRef>
            <a:fillRef idx="3">
              <a:schemeClr val="accent2"/>
            </a:fillRef>
            <a:effectRef idx="3">
              <a:schemeClr val="accent2"/>
            </a:effectRef>
            <a:fontRef idx="minor">
              <a:schemeClr val="lt1"/>
            </a:fontRef>
          </p:style>
        </p:pic>
      </p:grpSp>
      <p:grpSp>
        <p:nvGrpSpPr>
          <p:cNvPr id="4" name="Group 28"/>
          <p:cNvGrpSpPr/>
          <p:nvPr/>
        </p:nvGrpSpPr>
        <p:grpSpPr>
          <a:xfrm>
            <a:off x="6162089" y="1786795"/>
            <a:ext cx="2783647" cy="4309205"/>
            <a:chOff x="6162089" y="1558195"/>
            <a:chExt cx="2783647" cy="4309205"/>
          </a:xfrm>
        </p:grpSpPr>
        <p:sp>
          <p:nvSpPr>
            <p:cNvPr id="10" name="TextBox 9"/>
            <p:cNvSpPr txBox="1"/>
            <p:nvPr/>
          </p:nvSpPr>
          <p:spPr>
            <a:xfrm>
              <a:off x="6162089" y="1558195"/>
              <a:ext cx="2783647" cy="4309205"/>
            </a:xfrm>
            <a:prstGeom prst="roundRect">
              <a:avLst/>
            </a:prstGeom>
          </p:spPr>
          <p:style>
            <a:lnRef idx="0">
              <a:schemeClr val="accent3"/>
            </a:lnRef>
            <a:fillRef idx="3">
              <a:schemeClr val="accent3"/>
            </a:fillRef>
            <a:effectRef idx="3">
              <a:schemeClr val="accent3"/>
            </a:effectRef>
            <a:fontRef idx="minor">
              <a:schemeClr val="lt1"/>
            </a:fontRef>
          </p:style>
          <p:txBody>
            <a:bodyPr wrap="square" rtlCol="0" anchor="b" anchorCtr="1">
              <a:noAutofit/>
            </a:bodyPr>
            <a:lstStyle/>
            <a:p>
              <a:pPr algn="ctr"/>
              <a:r>
                <a:rPr lang="en-US" sz="2800" dirty="0" smtClean="0">
                  <a:effectLst>
                    <a:outerShdw blurRad="38100" dist="38100" dir="2700000" algn="tl">
                      <a:srgbClr val="000000">
                        <a:alpha val="43137"/>
                      </a:srgbClr>
                    </a:outerShdw>
                  </a:effectLst>
                </a:rPr>
                <a:t>User Interface Improvements</a:t>
              </a:r>
            </a:p>
          </p:txBody>
        </p:sp>
        <p:pic>
          <p:nvPicPr>
            <p:cNvPr id="67587" name="Picture 3" descr="graph example"/>
            <p:cNvPicPr>
              <a:picLocks noChangeAspect="1" noChangeArrowheads="1"/>
            </p:cNvPicPr>
            <p:nvPr/>
          </p:nvPicPr>
          <p:blipFill>
            <a:blip r:embed="rId5" cstate="print"/>
            <a:srcRect/>
            <a:stretch>
              <a:fillRect/>
            </a:stretch>
          </p:blipFill>
          <p:spPr bwMode="auto">
            <a:xfrm>
              <a:off x="6368554" y="1981200"/>
              <a:ext cx="2394446" cy="1541998"/>
            </a:xfrm>
            <a:prstGeom prst="rect">
              <a:avLst/>
            </a:prstGeom>
          </p:spPr>
          <p:style>
            <a:lnRef idx="0">
              <a:schemeClr val="accent3"/>
            </a:lnRef>
            <a:fillRef idx="3">
              <a:schemeClr val="accent3"/>
            </a:fillRef>
            <a:effectRef idx="3">
              <a:schemeClr val="accent3"/>
            </a:effectRef>
            <a:fontRef idx="minor">
              <a:schemeClr val="lt1"/>
            </a:fontRef>
          </p:style>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1000"/>
                                        <p:tgtEl>
                                          <p:spTgt spid="2"/>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1000"/>
                                        <p:tgtEl>
                                          <p:spTgt spid="3"/>
                                        </p:tgtEl>
                                      </p:cBhvr>
                                    </p:animEffect>
                                  </p:childTnLst>
                                </p:cTn>
                              </p:par>
                            </p:childTnLst>
                          </p:cTn>
                        </p:par>
                        <p:par>
                          <p:cTn id="12" fill="hold">
                            <p:stCondLst>
                              <p:cond delay="2000"/>
                            </p:stCondLst>
                            <p:childTnLst>
                              <p:par>
                                <p:cTn id="13" presetID="1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Top)">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553998"/>
          </a:xfrm>
        </p:spPr>
        <p:txBody>
          <a:bodyPr/>
          <a:lstStyle/>
          <a:p>
            <a:r>
              <a:rPr lang="en-CA" dirty="0" smtClean="0"/>
              <a:t>DEMO</a:t>
            </a:r>
            <a:endParaRPr lang="en-CA" dirty="0"/>
          </a:p>
        </p:txBody>
      </p:sp>
      <p:sp>
        <p:nvSpPr>
          <p:cNvPr id="5" name="Text Placeholder 4"/>
          <p:cNvSpPr>
            <a:spLocks noGrp="1"/>
          </p:cNvSpPr>
          <p:nvPr>
            <p:ph type="body" idx="1"/>
          </p:nvPr>
        </p:nvSpPr>
        <p:spPr>
          <a:xfrm>
            <a:off x="722313" y="4129901"/>
            <a:ext cx="7772400" cy="276999"/>
          </a:xfrm>
        </p:spPr>
        <p:txBody>
          <a:bodyPr/>
          <a:lstStyle/>
          <a:p>
            <a:r>
              <a:rPr lang="en-CA" dirty="0" smtClean="0"/>
              <a:t>System Center Virtual Machine Manager</a:t>
            </a:r>
            <a:endParaRPr lang="en-CA" dirty="0"/>
          </a:p>
        </p:txBody>
      </p:sp>
    </p:spTree>
    <p:extLst>
      <p:ext uri="{BB962C8B-B14F-4D97-AF65-F5344CB8AC3E}">
        <p14:creationId xmlns:p14="http://schemas.microsoft.com/office/powerpoint/2007/7/12/main" xmlns="" val="1601312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1"/>
          <p:cNvGrpSpPr/>
          <p:nvPr/>
        </p:nvGrpSpPr>
        <p:grpSpPr>
          <a:xfrm>
            <a:off x="5867400" y="2362200"/>
            <a:ext cx="609600" cy="1143000"/>
            <a:chOff x="5943600" y="2286000"/>
            <a:chExt cx="609600" cy="1143000"/>
          </a:xfrm>
          <a:solidFill>
            <a:srgbClr val="C00000"/>
          </a:solidFill>
        </p:grpSpPr>
        <p:sp>
          <p:nvSpPr>
            <p:cNvPr id="95" name="Rounded Rectangle 94"/>
            <p:cNvSpPr/>
            <p:nvPr/>
          </p:nvSpPr>
          <p:spPr bwMode="auto">
            <a:xfrm>
              <a:off x="5943600" y="2286000"/>
              <a:ext cx="609600" cy="76200"/>
            </a:xfrm>
            <a:prstGeom prst="roundRect">
              <a:avLst/>
            </a:prstGeom>
            <a:grp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5943600" y="3352800"/>
              <a:ext cx="609600" cy="76200"/>
            </a:xfrm>
            <a:prstGeom prst="roundRect">
              <a:avLst/>
            </a:prstGeom>
            <a:grp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 name="Rounded Rectangle 53"/>
            <p:cNvSpPr/>
            <p:nvPr/>
          </p:nvSpPr>
          <p:spPr bwMode="auto">
            <a:xfrm>
              <a:off x="5943600" y="2895600"/>
              <a:ext cx="609600" cy="76200"/>
            </a:xfrm>
            <a:prstGeom prst="roundRect">
              <a:avLst/>
            </a:prstGeom>
            <a:grp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Rounded Rectangle 54"/>
            <p:cNvSpPr/>
            <p:nvPr/>
          </p:nvSpPr>
          <p:spPr bwMode="auto">
            <a:xfrm>
              <a:off x="5943600" y="3200400"/>
              <a:ext cx="609600" cy="76200"/>
            </a:xfrm>
            <a:prstGeom prst="roundRect">
              <a:avLst/>
            </a:prstGeom>
            <a:grp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ounded Rectangle 55"/>
            <p:cNvSpPr/>
            <p:nvPr/>
          </p:nvSpPr>
          <p:spPr bwMode="auto">
            <a:xfrm>
              <a:off x="5943600" y="3048000"/>
              <a:ext cx="609600" cy="76200"/>
            </a:xfrm>
            <a:prstGeom prst="roundRect">
              <a:avLst/>
            </a:prstGeom>
            <a:grp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2" name="Rounded Rectangle 91"/>
            <p:cNvSpPr/>
            <p:nvPr/>
          </p:nvSpPr>
          <p:spPr bwMode="auto">
            <a:xfrm>
              <a:off x="5943600" y="2743200"/>
              <a:ext cx="609600" cy="76200"/>
            </a:xfrm>
            <a:prstGeom prst="roundRect">
              <a:avLst/>
            </a:prstGeom>
            <a:grp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3" name="Rounded Rectangle 92"/>
            <p:cNvSpPr/>
            <p:nvPr/>
          </p:nvSpPr>
          <p:spPr bwMode="auto">
            <a:xfrm>
              <a:off x="5943600" y="2590800"/>
              <a:ext cx="609600" cy="76200"/>
            </a:xfrm>
            <a:prstGeom prst="roundRect">
              <a:avLst/>
            </a:prstGeom>
            <a:grp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4" name="Rounded Rectangle 93"/>
            <p:cNvSpPr/>
            <p:nvPr/>
          </p:nvSpPr>
          <p:spPr bwMode="auto">
            <a:xfrm>
              <a:off x="5943600" y="2438400"/>
              <a:ext cx="609600" cy="76200"/>
            </a:xfrm>
            <a:prstGeom prst="roundRect">
              <a:avLst/>
            </a:prstGeom>
            <a:grp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 name="Group 40"/>
          <p:cNvGrpSpPr/>
          <p:nvPr/>
        </p:nvGrpSpPr>
        <p:grpSpPr>
          <a:xfrm>
            <a:off x="8137174" y="2362200"/>
            <a:ext cx="609600" cy="1143000"/>
            <a:chOff x="5943600" y="2286000"/>
            <a:chExt cx="609600" cy="1143000"/>
          </a:xfrm>
        </p:grpSpPr>
        <p:sp>
          <p:nvSpPr>
            <p:cNvPr id="42" name="Rounded Rectangle 41"/>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Rounded Rectangle 42"/>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Rounded Rectangle 4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 name="Group 63"/>
          <p:cNvGrpSpPr/>
          <p:nvPr/>
        </p:nvGrpSpPr>
        <p:grpSpPr>
          <a:xfrm>
            <a:off x="8153400" y="2362200"/>
            <a:ext cx="609600" cy="1143000"/>
            <a:chOff x="5943600" y="2286000"/>
            <a:chExt cx="609600" cy="1143000"/>
          </a:xfrm>
        </p:grpSpPr>
        <p:sp>
          <p:nvSpPr>
            <p:cNvPr id="65" name="Rounded Rectangle 64"/>
            <p:cNvSpPr/>
            <p:nvPr/>
          </p:nvSpPr>
          <p:spPr bwMode="auto">
            <a:xfrm>
              <a:off x="5943600" y="33528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ounded Rectangle 65"/>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7" name="Rounded Rectangle 66"/>
            <p:cNvSpPr/>
            <p:nvPr/>
          </p:nvSpPr>
          <p:spPr bwMode="auto">
            <a:xfrm>
              <a:off x="5943600" y="32004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8" name="Rounded Rectangle 67"/>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9" name="Rounded Rectangle 6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0" name="Rounded Rectangle 6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ounded Rectangle 7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2" name="Rounded Rectangle 7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5" name="Group 72"/>
          <p:cNvGrpSpPr/>
          <p:nvPr/>
        </p:nvGrpSpPr>
        <p:grpSpPr>
          <a:xfrm>
            <a:off x="8105775" y="2362200"/>
            <a:ext cx="657225" cy="1143000"/>
            <a:chOff x="5943600" y="2286000"/>
            <a:chExt cx="609600" cy="1143000"/>
          </a:xfrm>
        </p:grpSpPr>
        <p:sp>
          <p:nvSpPr>
            <p:cNvPr id="74" name="Rounded Rectangle 73"/>
            <p:cNvSpPr/>
            <p:nvPr/>
          </p:nvSpPr>
          <p:spPr bwMode="auto">
            <a:xfrm>
              <a:off x="5943600" y="33528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ounded Rectangle 75"/>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Rounded Rectangle 76"/>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8" name="Rounded Rectangle 7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Rounded Rectangle 7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6" name="Group 62"/>
          <p:cNvGrpSpPr/>
          <p:nvPr/>
        </p:nvGrpSpPr>
        <p:grpSpPr>
          <a:xfrm>
            <a:off x="5867400" y="2362200"/>
            <a:ext cx="609600" cy="1143000"/>
            <a:chOff x="5943600" y="2286000"/>
            <a:chExt cx="609600" cy="1143000"/>
          </a:xfrm>
        </p:grpSpPr>
        <p:sp>
          <p:nvSpPr>
            <p:cNvPr id="46" name="Rounded Rectangle 45"/>
            <p:cNvSpPr/>
            <p:nvPr/>
          </p:nvSpPr>
          <p:spPr bwMode="auto">
            <a:xfrm>
              <a:off x="5943600" y="33528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5943600" y="28956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bwMode="auto">
            <a:xfrm>
              <a:off x="5943600" y="32004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ounded Rectangle 57"/>
            <p:cNvSpPr/>
            <p:nvPr/>
          </p:nvSpPr>
          <p:spPr bwMode="auto">
            <a:xfrm>
              <a:off x="5943600" y="30480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9" name="Rounded Rectangle 5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 name="Rounded Rectangle 5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1" name="Rounded Rectangle 6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Rounded Rectangle 6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7" name="Group 95"/>
          <p:cNvGrpSpPr/>
          <p:nvPr/>
        </p:nvGrpSpPr>
        <p:grpSpPr>
          <a:xfrm>
            <a:off x="5867400" y="2362200"/>
            <a:ext cx="609600" cy="1143000"/>
            <a:chOff x="5943600" y="2286000"/>
            <a:chExt cx="609600" cy="1143000"/>
          </a:xfrm>
        </p:grpSpPr>
        <p:sp>
          <p:nvSpPr>
            <p:cNvPr id="97" name="Rounded Rectangle 96"/>
            <p:cNvSpPr/>
            <p:nvPr/>
          </p:nvSpPr>
          <p:spPr bwMode="auto">
            <a:xfrm>
              <a:off x="5943600" y="33528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8" name="Rounded Rectangle 97"/>
            <p:cNvSpPr/>
            <p:nvPr/>
          </p:nvSpPr>
          <p:spPr bwMode="auto">
            <a:xfrm>
              <a:off x="5943600" y="28956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Rounded Rectangle 98"/>
            <p:cNvSpPr/>
            <p:nvPr/>
          </p:nvSpPr>
          <p:spPr bwMode="auto">
            <a:xfrm>
              <a:off x="5943600" y="32004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Rounded Rectangle 99"/>
            <p:cNvSpPr/>
            <p:nvPr/>
          </p:nvSpPr>
          <p:spPr bwMode="auto">
            <a:xfrm>
              <a:off x="5943600" y="30480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Rounded Rectangle 100"/>
            <p:cNvSpPr/>
            <p:nvPr/>
          </p:nvSpPr>
          <p:spPr bwMode="auto">
            <a:xfrm>
              <a:off x="5943600" y="27432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Rounded Rectangle 101"/>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Rounded Rectangle 102"/>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Rounded Rectangle 103"/>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8" name="Group 104"/>
          <p:cNvGrpSpPr/>
          <p:nvPr/>
        </p:nvGrpSpPr>
        <p:grpSpPr>
          <a:xfrm>
            <a:off x="5867400" y="3886200"/>
            <a:ext cx="609600" cy="1143000"/>
            <a:chOff x="5943600" y="2286000"/>
            <a:chExt cx="609600" cy="1143000"/>
          </a:xfrm>
        </p:grpSpPr>
        <p:sp>
          <p:nvSpPr>
            <p:cNvPr id="106" name="Rounded Rectangle 105"/>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Rounded Rectangle 106"/>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Rounded Rectangle 107"/>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Rounded Rectangle 108"/>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0" name="Rounded Rectangle 109"/>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Rounded Rectangle 110"/>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2" name="Rounded Rectangle 111"/>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3" name="Rounded Rectangle 112"/>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9" name="Group 113"/>
          <p:cNvGrpSpPr/>
          <p:nvPr/>
        </p:nvGrpSpPr>
        <p:grpSpPr>
          <a:xfrm>
            <a:off x="5867400" y="3886200"/>
            <a:ext cx="609600" cy="1143000"/>
            <a:chOff x="5943600" y="2286000"/>
            <a:chExt cx="609600" cy="1143000"/>
          </a:xfrm>
        </p:grpSpPr>
        <p:sp>
          <p:nvSpPr>
            <p:cNvPr id="115" name="Rounded Rectangle 114"/>
            <p:cNvSpPr/>
            <p:nvPr/>
          </p:nvSpPr>
          <p:spPr bwMode="auto">
            <a:xfrm>
              <a:off x="5943600" y="33528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6" name="Rounded Rectangle 115"/>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Rounded Rectangle 116"/>
            <p:cNvSpPr/>
            <p:nvPr/>
          </p:nvSpPr>
          <p:spPr bwMode="auto">
            <a:xfrm>
              <a:off x="5943600" y="32004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Rounded Rectangle 117"/>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9" name="Rounded Rectangle 11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Rounded Rectangle 12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2" name="Rounded Rectangle 12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0" name="Group 122"/>
          <p:cNvGrpSpPr/>
          <p:nvPr/>
        </p:nvGrpSpPr>
        <p:grpSpPr>
          <a:xfrm>
            <a:off x="5867400" y="3886200"/>
            <a:ext cx="609600" cy="1143000"/>
            <a:chOff x="5943600" y="2286000"/>
            <a:chExt cx="609600" cy="1143000"/>
          </a:xfrm>
        </p:grpSpPr>
        <p:sp>
          <p:nvSpPr>
            <p:cNvPr id="124" name="Rounded Rectangle 123"/>
            <p:cNvSpPr/>
            <p:nvPr/>
          </p:nvSpPr>
          <p:spPr bwMode="auto">
            <a:xfrm>
              <a:off x="5943600" y="33528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Rounded Rectangle 124"/>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6" name="Rounded Rectangle 125"/>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Rounded Rectangle 126"/>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8" name="Rounded Rectangle 12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9" name="Rounded Rectangle 12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0" name="Rounded Rectangle 12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1" name="Rounded Rectangle 13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1" name="Group 131"/>
          <p:cNvGrpSpPr/>
          <p:nvPr/>
        </p:nvGrpSpPr>
        <p:grpSpPr>
          <a:xfrm>
            <a:off x="8137174" y="3886200"/>
            <a:ext cx="609600" cy="1143000"/>
            <a:chOff x="5943600" y="2286000"/>
            <a:chExt cx="609600" cy="1143000"/>
          </a:xfrm>
        </p:grpSpPr>
        <p:sp>
          <p:nvSpPr>
            <p:cNvPr id="133" name="Rounded Rectangle 132"/>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4" name="Rounded Rectangle 133"/>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5" name="Rounded Rectangle 134"/>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Rounded Rectangle 135"/>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7" name="Rounded Rectangle 136"/>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Rounded Rectangle 137"/>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9" name="Rounded Rectangle 138"/>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0" name="Rounded Rectangle 139"/>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2" name="Group 140"/>
          <p:cNvGrpSpPr/>
          <p:nvPr/>
        </p:nvGrpSpPr>
        <p:grpSpPr>
          <a:xfrm>
            <a:off x="8137174" y="3886200"/>
            <a:ext cx="609600" cy="1143000"/>
            <a:chOff x="5943600" y="2286000"/>
            <a:chExt cx="609600" cy="1143000"/>
          </a:xfrm>
        </p:grpSpPr>
        <p:sp>
          <p:nvSpPr>
            <p:cNvPr id="142" name="Rounded Rectangle 141"/>
            <p:cNvSpPr/>
            <p:nvPr/>
          </p:nvSpPr>
          <p:spPr bwMode="auto">
            <a:xfrm>
              <a:off x="5943600" y="33528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Rounded Rectangle 142"/>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 name="Rounded Rectangle 143"/>
            <p:cNvSpPr/>
            <p:nvPr/>
          </p:nvSpPr>
          <p:spPr bwMode="auto">
            <a:xfrm>
              <a:off x="5943600" y="32004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5" name="Rounded Rectangle 144"/>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6" name="Rounded Rectangle 145"/>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7" name="Rounded Rectangle 146"/>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8" name="Rounded Rectangle 147"/>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9" name="Rounded Rectangle 148"/>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3" name="Group 149"/>
          <p:cNvGrpSpPr/>
          <p:nvPr/>
        </p:nvGrpSpPr>
        <p:grpSpPr>
          <a:xfrm>
            <a:off x="8124825" y="3886200"/>
            <a:ext cx="638175" cy="1143000"/>
            <a:chOff x="5943600" y="2286000"/>
            <a:chExt cx="609600" cy="1143000"/>
          </a:xfrm>
        </p:grpSpPr>
        <p:sp>
          <p:nvSpPr>
            <p:cNvPr id="151" name="Rounded Rectangle 150"/>
            <p:cNvSpPr/>
            <p:nvPr/>
          </p:nvSpPr>
          <p:spPr bwMode="auto">
            <a:xfrm>
              <a:off x="5943600" y="3352800"/>
              <a:ext cx="609600" cy="76200"/>
            </a:xfrm>
            <a:prstGeom prst="roundRect">
              <a:avLst/>
            </a:prstGeom>
            <a:solidFill>
              <a:srgbClr val="C0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2" name="Rounded Rectangle 151"/>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3" name="Rounded Rectangle 152"/>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4" name="Rounded Rectangle 153"/>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5" name="Rounded Rectangle 154"/>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6" name="Rounded Rectangle 155"/>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7" name="Rounded Rectangle 156"/>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8" name="Rounded Rectangle 157"/>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6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7108054" y="990599"/>
            <a:ext cx="1045346" cy="955656"/>
          </a:xfrm>
          <a:prstGeom prst="rect">
            <a:avLst/>
          </a:prstGeom>
          <a:noFill/>
        </p:spPr>
      </p:pic>
      <p:sp>
        <p:nvSpPr>
          <p:cNvPr id="164" name="TextBox 163"/>
          <p:cNvSpPr txBox="1"/>
          <p:nvPr/>
        </p:nvSpPr>
        <p:spPr>
          <a:xfrm>
            <a:off x="5088158" y="1258668"/>
            <a:ext cx="1787669" cy="646331"/>
          </a:xfrm>
          <a:prstGeom prst="rect">
            <a:avLst/>
          </a:prstGeom>
          <a:noFill/>
        </p:spPr>
        <p:txBody>
          <a:bodyPr wrap="none" rtlCol="0">
            <a:spAutoFit/>
          </a:bodyPr>
          <a:lstStyle/>
          <a:p>
            <a:pPr algn="ctr"/>
            <a:r>
              <a:rPr lang="en-US" dirty="0" smtClean="0"/>
              <a:t>2.8 GHz Dual</a:t>
            </a:r>
          </a:p>
          <a:p>
            <a:pPr algn="ctr"/>
            <a:r>
              <a:rPr lang="en-US" dirty="0" smtClean="0"/>
              <a:t>Core Processor</a:t>
            </a:r>
            <a:endParaRPr lang="en-US" dirty="0"/>
          </a:p>
        </p:txBody>
      </p:sp>
      <p:sp>
        <p:nvSpPr>
          <p:cNvPr id="165" name="Rounded Rectangle 164"/>
          <p:cNvSpPr/>
          <p:nvPr/>
        </p:nvSpPr>
        <p:spPr bwMode="auto">
          <a:xfrm>
            <a:off x="4572000" y="2057400"/>
            <a:ext cx="4267200" cy="76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4678187" y="2407920"/>
            <a:ext cx="914400" cy="835946"/>
          </a:xfrm>
          <a:prstGeom prst="rect">
            <a:avLst/>
          </a:prstGeom>
          <a:noFill/>
        </p:spPr>
      </p:pic>
      <p:sp>
        <p:nvSpPr>
          <p:cNvPr id="175" name="TextBox 174"/>
          <p:cNvSpPr txBox="1"/>
          <p:nvPr/>
        </p:nvSpPr>
        <p:spPr>
          <a:xfrm>
            <a:off x="4356937" y="3163669"/>
            <a:ext cx="1556901" cy="646331"/>
          </a:xfrm>
          <a:prstGeom prst="rect">
            <a:avLst/>
          </a:prstGeom>
          <a:noFill/>
        </p:spPr>
        <p:txBody>
          <a:bodyPr wrap="none" rtlCol="0">
            <a:spAutoFit/>
          </a:bodyPr>
          <a:lstStyle/>
          <a:p>
            <a:pPr algn="ctr"/>
            <a:r>
              <a:rPr lang="en-US" dirty="0" smtClean="0"/>
              <a:t>Processor</a:t>
            </a:r>
          </a:p>
          <a:p>
            <a:pPr algn="ctr"/>
            <a:r>
              <a:rPr lang="en-US" dirty="0" smtClean="0"/>
              <a:t>Core 1 Active</a:t>
            </a:r>
            <a:endParaRPr lang="en-US" dirty="0"/>
          </a:p>
        </p:txBody>
      </p:sp>
      <p:sp>
        <p:nvSpPr>
          <p:cNvPr id="176" name="TextBox 175"/>
          <p:cNvSpPr txBox="1"/>
          <p:nvPr/>
        </p:nvSpPr>
        <p:spPr>
          <a:xfrm>
            <a:off x="6553200" y="3163669"/>
            <a:ext cx="1736374" cy="646331"/>
          </a:xfrm>
          <a:prstGeom prst="rect">
            <a:avLst/>
          </a:prstGeom>
          <a:noFill/>
        </p:spPr>
        <p:txBody>
          <a:bodyPr wrap="none" rtlCol="0">
            <a:spAutoFit/>
          </a:bodyPr>
          <a:lstStyle/>
          <a:p>
            <a:pPr algn="ctr"/>
            <a:r>
              <a:rPr lang="en-US" dirty="0" smtClean="0"/>
              <a:t>Processor</a:t>
            </a:r>
          </a:p>
          <a:p>
            <a:pPr algn="ctr"/>
            <a:r>
              <a:rPr lang="en-US" dirty="0" smtClean="0"/>
              <a:t>Core 2 Inactive</a:t>
            </a:r>
            <a:endParaRPr lang="en-US" dirty="0"/>
          </a:p>
        </p:txBody>
      </p:sp>
      <p:sp>
        <p:nvSpPr>
          <p:cNvPr id="177" name="TextBox 176"/>
          <p:cNvSpPr txBox="1"/>
          <p:nvPr/>
        </p:nvSpPr>
        <p:spPr>
          <a:xfrm>
            <a:off x="6553200" y="4718151"/>
            <a:ext cx="1736374" cy="646331"/>
          </a:xfrm>
          <a:prstGeom prst="rect">
            <a:avLst/>
          </a:prstGeom>
          <a:noFill/>
        </p:spPr>
        <p:txBody>
          <a:bodyPr wrap="none" rtlCol="0">
            <a:spAutoFit/>
          </a:bodyPr>
          <a:lstStyle/>
          <a:p>
            <a:pPr algn="ctr"/>
            <a:r>
              <a:rPr lang="en-US" dirty="0" smtClean="0"/>
              <a:t>Processor</a:t>
            </a:r>
          </a:p>
          <a:p>
            <a:pPr algn="ctr"/>
            <a:r>
              <a:rPr lang="en-US" dirty="0" smtClean="0"/>
              <a:t>Core 4 Inactive</a:t>
            </a:r>
            <a:endParaRPr lang="en-US" dirty="0"/>
          </a:p>
        </p:txBody>
      </p:sp>
      <p:sp>
        <p:nvSpPr>
          <p:cNvPr id="178" name="TextBox 177"/>
          <p:cNvSpPr txBox="1"/>
          <p:nvPr/>
        </p:nvSpPr>
        <p:spPr>
          <a:xfrm>
            <a:off x="4267200" y="4718151"/>
            <a:ext cx="1736374" cy="646331"/>
          </a:xfrm>
          <a:prstGeom prst="rect">
            <a:avLst/>
          </a:prstGeom>
          <a:noFill/>
        </p:spPr>
        <p:txBody>
          <a:bodyPr wrap="none" rtlCol="0">
            <a:spAutoFit/>
          </a:bodyPr>
          <a:lstStyle/>
          <a:p>
            <a:pPr algn="ctr"/>
            <a:r>
              <a:rPr lang="en-US" dirty="0" smtClean="0"/>
              <a:t>Processor</a:t>
            </a:r>
          </a:p>
          <a:p>
            <a:pPr algn="ctr"/>
            <a:r>
              <a:rPr lang="en-US" dirty="0" smtClean="0"/>
              <a:t>Core 3 Inactive</a:t>
            </a:r>
            <a:endParaRPr lang="en-US" dirty="0"/>
          </a:p>
        </p:txBody>
      </p:sp>
      <p:pic>
        <p:nvPicPr>
          <p:cNvPr id="179"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6964187" y="3962402"/>
            <a:ext cx="914400" cy="835946"/>
          </a:xfrm>
          <a:prstGeom prst="rect">
            <a:avLst/>
          </a:prstGeom>
          <a:noFill/>
        </p:spPr>
      </p:pic>
      <p:pic>
        <p:nvPicPr>
          <p:cNvPr id="180"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4678187" y="3962402"/>
            <a:ext cx="914400" cy="835946"/>
          </a:xfrm>
          <a:prstGeom prst="rect">
            <a:avLst/>
          </a:prstGeom>
          <a:noFill/>
        </p:spPr>
      </p:pic>
      <p:pic>
        <p:nvPicPr>
          <p:cNvPr id="181"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6964187" y="2407920"/>
            <a:ext cx="914400" cy="835946"/>
          </a:xfrm>
          <a:prstGeom prst="rect">
            <a:avLst/>
          </a:prstGeom>
          <a:noFill/>
        </p:spPr>
      </p:pic>
      <p:pic>
        <p:nvPicPr>
          <p:cNvPr id="182"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6964187" y="3962402"/>
            <a:ext cx="914400" cy="835946"/>
          </a:xfrm>
          <a:prstGeom prst="rect">
            <a:avLst/>
          </a:prstGeom>
          <a:noFill/>
        </p:spPr>
      </p:pic>
      <p:pic>
        <p:nvPicPr>
          <p:cNvPr id="18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6964187" y="2407920"/>
            <a:ext cx="914400" cy="835946"/>
          </a:xfrm>
          <a:prstGeom prst="rect">
            <a:avLst/>
          </a:prstGeom>
          <a:noFill/>
        </p:spPr>
      </p:pic>
      <p:pic>
        <p:nvPicPr>
          <p:cNvPr id="18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678187" y="3962402"/>
            <a:ext cx="914400" cy="835946"/>
          </a:xfrm>
          <a:prstGeom prst="rect">
            <a:avLst/>
          </a:prstGeom>
          <a:noFill/>
        </p:spPr>
      </p:pic>
      <p:sp>
        <p:nvSpPr>
          <p:cNvPr id="191" name="Title 190"/>
          <p:cNvSpPr>
            <a:spLocks noGrp="1"/>
          </p:cNvSpPr>
          <p:nvPr>
            <p:ph type="title"/>
          </p:nvPr>
        </p:nvSpPr>
        <p:spPr>
          <a:xfrm>
            <a:off x="381000" y="228600"/>
            <a:ext cx="8382000" cy="553998"/>
          </a:xfrm>
        </p:spPr>
        <p:txBody>
          <a:bodyPr/>
          <a:lstStyle/>
          <a:p>
            <a:r>
              <a:rPr dirty="0" smtClean="0"/>
              <a:t>Power Management</a:t>
            </a:r>
            <a:endParaRPr lang="en-US" dirty="0"/>
          </a:p>
        </p:txBody>
      </p:sp>
      <p:sp>
        <p:nvSpPr>
          <p:cNvPr id="192" name="Text Placeholder 191"/>
          <p:cNvSpPr>
            <a:spLocks noGrp="1"/>
          </p:cNvSpPr>
          <p:nvPr>
            <p:ph type="body" sz="quarter" idx="10"/>
          </p:nvPr>
        </p:nvSpPr>
        <p:spPr>
          <a:xfrm>
            <a:off x="381000" y="1752600"/>
            <a:ext cx="3581400" cy="387798"/>
          </a:xfrm>
        </p:spPr>
        <p:txBody>
          <a:bodyPr/>
          <a:lstStyle/>
          <a:p>
            <a:pPr eaLnBrk="1" hangingPunct="1"/>
            <a:r>
              <a:rPr lang="en-US" dirty="0" smtClean="0"/>
              <a:t>Core Parking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box(out)">
                                      <p:cBhvr>
                                        <p:cTn id="10" dur="500"/>
                                        <p:tgtEl>
                                          <p:spTgt spid="165"/>
                                        </p:tgtEl>
                                      </p:cBhvr>
                                    </p:animEffect>
                                  </p:childTnLst>
                                </p:cTn>
                              </p:par>
                              <p:par>
                                <p:cTn id="11" presetID="10" presetClass="entr" presetSubtype="0"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fade">
                                      <p:cBhvr>
                                        <p:cTn id="13" dur="500"/>
                                        <p:tgtEl>
                                          <p:spTgt spid="16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500"/>
                                        <p:tgtEl>
                                          <p:spTgt spid="17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5"/>
                                        </p:tgtEl>
                                        <p:attrNameLst>
                                          <p:attrName>style.visibility</p:attrName>
                                        </p:attrNameLst>
                                      </p:cBhvr>
                                      <p:to>
                                        <p:strVal val="visible"/>
                                      </p:to>
                                    </p:set>
                                    <p:animEffect transition="in" filter="fade">
                                      <p:cBhvr>
                                        <p:cTn id="20" dur="500"/>
                                        <p:tgtEl>
                                          <p:spTgt spid="1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6"/>
                                        </p:tgtEl>
                                        <p:attrNameLst>
                                          <p:attrName>style.visibility</p:attrName>
                                        </p:attrNameLst>
                                      </p:cBhvr>
                                      <p:to>
                                        <p:strVal val="visible"/>
                                      </p:to>
                                    </p:set>
                                    <p:animEffect transition="in" filter="fade">
                                      <p:cBhvr>
                                        <p:cTn id="23" dur="500"/>
                                        <p:tgtEl>
                                          <p:spTgt spid="176"/>
                                        </p:tgtEl>
                                      </p:cBhvr>
                                    </p:animEffect>
                                  </p:childTnLst>
                                </p:cTn>
                              </p:par>
                              <p:par>
                                <p:cTn id="24" presetID="10" presetClass="entr" presetSubtype="0" fill="hold" nodeType="withEffect">
                                  <p:stCondLst>
                                    <p:cond delay="0"/>
                                  </p:stCondLst>
                                  <p:childTnLst>
                                    <p:set>
                                      <p:cBhvr>
                                        <p:cTn id="25" dur="1" fill="hold">
                                          <p:stCondLst>
                                            <p:cond delay="0"/>
                                          </p:stCondLst>
                                        </p:cTn>
                                        <p:tgtEl>
                                          <p:spTgt spid="181"/>
                                        </p:tgtEl>
                                        <p:attrNameLst>
                                          <p:attrName>style.visibility</p:attrName>
                                        </p:attrNameLst>
                                      </p:cBhvr>
                                      <p:to>
                                        <p:strVal val="visible"/>
                                      </p:to>
                                    </p:set>
                                    <p:animEffect transition="in" filter="fade">
                                      <p:cBhvr>
                                        <p:cTn id="26" dur="500"/>
                                        <p:tgtEl>
                                          <p:spTgt spid="181"/>
                                        </p:tgtEl>
                                      </p:cBhvr>
                                    </p:animEffect>
                                  </p:childTnLst>
                                </p:cTn>
                              </p:par>
                              <p:par>
                                <p:cTn id="27" presetID="10" presetClass="entr" presetSubtype="0" fill="hold" nodeType="withEffect">
                                  <p:stCondLst>
                                    <p:cond delay="0"/>
                                  </p:stCondLst>
                                  <p:childTnLst>
                                    <p:set>
                                      <p:cBhvr>
                                        <p:cTn id="28" dur="1" fill="hold">
                                          <p:stCondLst>
                                            <p:cond delay="0"/>
                                          </p:stCondLst>
                                        </p:cTn>
                                        <p:tgtEl>
                                          <p:spTgt spid="179"/>
                                        </p:tgtEl>
                                        <p:attrNameLst>
                                          <p:attrName>style.visibility</p:attrName>
                                        </p:attrNameLst>
                                      </p:cBhvr>
                                      <p:to>
                                        <p:strVal val="visible"/>
                                      </p:to>
                                    </p:set>
                                    <p:animEffect transition="in" filter="fade">
                                      <p:cBhvr>
                                        <p:cTn id="29" dur="500"/>
                                        <p:tgtEl>
                                          <p:spTgt spid="179"/>
                                        </p:tgtEl>
                                      </p:cBhvr>
                                    </p:animEffect>
                                  </p:childTnLst>
                                </p:cTn>
                              </p:par>
                              <p:par>
                                <p:cTn id="30" presetID="10" presetClass="entr" presetSubtype="0" fill="hold" nodeType="with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fade">
                                      <p:cBhvr>
                                        <p:cTn id="32" dur="500"/>
                                        <p:tgtEl>
                                          <p:spTgt spid="18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8"/>
                                        </p:tgtEl>
                                        <p:attrNameLst>
                                          <p:attrName>style.visibility</p:attrName>
                                        </p:attrNameLst>
                                      </p:cBhvr>
                                      <p:to>
                                        <p:strVal val="visible"/>
                                      </p:to>
                                    </p:set>
                                    <p:animEffect transition="in" filter="fade">
                                      <p:cBhvr>
                                        <p:cTn id="35" dur="500"/>
                                        <p:tgtEl>
                                          <p:spTgt spid="17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7"/>
                                        </p:tgtEl>
                                        <p:attrNameLst>
                                          <p:attrName>style.visibility</p:attrName>
                                        </p:attrNameLst>
                                      </p:cBhvr>
                                      <p:to>
                                        <p:strVal val="visible"/>
                                      </p:to>
                                    </p:set>
                                    <p:animEffect transition="in" filter="fade">
                                      <p:cBhvr>
                                        <p:cTn id="38" dur="500"/>
                                        <p:tgtEl>
                                          <p:spTgt spid="177"/>
                                        </p:tgtEl>
                                      </p:cBhvr>
                                    </p:animEffec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par>
                          <p:cTn id="55" fill="hold">
                            <p:stCondLst>
                              <p:cond delay="1000"/>
                            </p:stCondLst>
                            <p:childTnLst>
                              <p:par>
                                <p:cTn id="56" presetID="22" presetClass="exit" presetSubtype="4" fill="hold" nodeType="afterEffect">
                                  <p:stCondLst>
                                    <p:cond delay="0"/>
                                  </p:stCondLst>
                                  <p:childTnLst>
                                    <p:animEffect transition="out" filter="wipe(down)">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22" presetClass="entr" presetSubtype="1"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up)">
                                      <p:cBhvr>
                                        <p:cTn id="61" dur="500"/>
                                        <p:tgtEl>
                                          <p:spTgt spid="7"/>
                                        </p:tgtEl>
                                      </p:cBhvr>
                                    </p:animEffect>
                                  </p:childTnLst>
                                </p:cTn>
                              </p:par>
                              <p:par>
                                <p:cTn id="62" presetID="1" presetClass="exit" presetSubtype="0" fill="hold" nodeType="withEffect">
                                  <p:stCondLst>
                                    <p:cond delay="0"/>
                                  </p:stCondLst>
                                  <p:childTnLst>
                                    <p:set>
                                      <p:cBhvr>
                                        <p:cTn id="63" dur="1" fill="hold">
                                          <p:stCondLst>
                                            <p:cond delay="0"/>
                                          </p:stCondLst>
                                        </p:cTn>
                                        <p:tgtEl>
                                          <p:spTgt spid="4"/>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10"/>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9"/>
                                        </p:tgtEl>
                                        <p:attrNameLst>
                                          <p:attrName>style.visibility</p:attrName>
                                        </p:attrNameLst>
                                      </p:cBhvr>
                                      <p:to>
                                        <p:strVal val="visible"/>
                                      </p:to>
                                    </p:set>
                                  </p:childTnLst>
                                </p:cTn>
                              </p:par>
                            </p:childTnLst>
                          </p:cTn>
                        </p:par>
                        <p:par>
                          <p:cTn id="70" fill="hold">
                            <p:stCondLst>
                              <p:cond delay="1500"/>
                            </p:stCondLst>
                            <p:childTnLst>
                              <p:par>
                                <p:cTn id="71" presetID="1" presetClass="exit" presetSubtype="0" fill="hold" nodeType="after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9"/>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par>
                                <p:cTn id="79" presetID="22" presetClass="exit" presetSubtype="4" fill="hold" nodeType="withEffect">
                                  <p:stCondLst>
                                    <p:cond delay="0"/>
                                  </p:stCondLst>
                                  <p:childTnLst>
                                    <p:animEffect transition="out" filter="wipe(down)">
                                      <p:cBhvr>
                                        <p:cTn id="80" dur="500"/>
                                        <p:tgtEl>
                                          <p:spTgt spid="7"/>
                                        </p:tgtEl>
                                      </p:cBhvr>
                                    </p:animEffect>
                                    <p:set>
                                      <p:cBhvr>
                                        <p:cTn id="81" dur="1" fill="hold">
                                          <p:stCondLst>
                                            <p:cond delay="499"/>
                                          </p:stCondLst>
                                        </p:cTn>
                                        <p:tgtEl>
                                          <p:spTgt spid="7"/>
                                        </p:tgtEl>
                                        <p:attrNameLst>
                                          <p:attrName>style.visibility</p:attrName>
                                        </p:attrNameLst>
                                      </p:cBhvr>
                                      <p:to>
                                        <p:strVal val="hidden"/>
                                      </p:to>
                                    </p:set>
                                  </p:childTnLst>
                                </p:cTn>
                              </p:par>
                              <p:par>
                                <p:cTn id="82" presetID="22" presetClass="entr" presetSubtype="1"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par>
                          <p:cTn id="85" fill="hold">
                            <p:stCondLst>
                              <p:cond delay="2000"/>
                            </p:stCondLst>
                            <p:childTnLst>
                              <p:par>
                                <p:cTn id="86" presetID="1" presetClass="exit" presetSubtype="0" fill="hold" nodeType="afterEffect">
                                  <p:stCondLst>
                                    <p:cond delay="0"/>
                                  </p:stCondLst>
                                  <p:childTnLst>
                                    <p:set>
                                      <p:cBhvr>
                                        <p:cTn id="87" dur="1" fill="hold">
                                          <p:stCondLst>
                                            <p:cond delay="0"/>
                                          </p:stCondLst>
                                        </p:cTn>
                                        <p:tgtEl>
                                          <p:spTgt spid="12"/>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childTnLst>
                                </p:cTn>
                              </p:par>
                              <p:par>
                                <p:cTn id="90" presetID="1" presetClass="exit" presetSubtype="0" fill="hold" nodeType="withEffect">
                                  <p:stCondLst>
                                    <p:cond delay="0"/>
                                  </p:stCondLst>
                                  <p:childTnLst>
                                    <p:set>
                                      <p:cBhvr>
                                        <p:cTn id="91" dur="1" fill="hold">
                                          <p:stCondLst>
                                            <p:cond delay="0"/>
                                          </p:stCondLst>
                                        </p:cTn>
                                        <p:tgtEl>
                                          <p:spTgt spid="5"/>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4"/>
                                        </p:tgtEl>
                                        <p:attrNameLst>
                                          <p:attrName>style.visibility</p:attrName>
                                        </p:attrNameLst>
                                      </p:cBhvr>
                                      <p:to>
                                        <p:strVal val="visible"/>
                                      </p:to>
                                    </p:set>
                                  </p:childTnLst>
                                </p:cTn>
                              </p:par>
                              <p:par>
                                <p:cTn id="94" presetID="1" presetClass="exit" presetSubtype="0" fill="hold" nodeType="withEffect">
                                  <p:stCondLst>
                                    <p:cond delay="0"/>
                                  </p:stCondLst>
                                  <p:childTnLst>
                                    <p:set>
                                      <p:cBhvr>
                                        <p:cTn id="95" dur="1" fill="hold">
                                          <p:stCondLst>
                                            <p:cond delay="0"/>
                                          </p:stCondLst>
                                        </p:cTn>
                                        <p:tgtEl>
                                          <p:spTgt spid="10"/>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9"/>
                                        </p:tgtEl>
                                        <p:attrNameLst>
                                          <p:attrName>style.visibility</p:attrName>
                                        </p:attrNameLst>
                                      </p:cBhvr>
                                      <p:to>
                                        <p:strVal val="visible"/>
                                      </p:to>
                                    </p:set>
                                  </p:childTnLst>
                                </p:cTn>
                              </p:par>
                            </p:childTnLst>
                          </p:cTn>
                        </p:par>
                        <p:par>
                          <p:cTn id="98" fill="hold">
                            <p:stCondLst>
                              <p:cond delay="2000"/>
                            </p:stCondLst>
                            <p:childTnLst>
                              <p:par>
                                <p:cTn id="99" presetID="1" presetClass="exit" presetSubtype="0" fill="hold" nodeType="afterEffect">
                                  <p:stCondLst>
                                    <p:cond delay="0"/>
                                  </p:stCondLst>
                                  <p:childTnLst>
                                    <p:set>
                                      <p:cBhvr>
                                        <p:cTn id="100" dur="1" fill="hold">
                                          <p:stCondLst>
                                            <p:cond delay="0"/>
                                          </p:stCondLst>
                                        </p:cTn>
                                        <p:tgtEl>
                                          <p:spTgt spid="13"/>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12"/>
                                        </p:tgtEl>
                                        <p:attrNameLst>
                                          <p:attrName>style.visibility</p:attrName>
                                        </p:attrNameLst>
                                      </p:cBhvr>
                                      <p:to>
                                        <p:strVal val="visible"/>
                                      </p:to>
                                    </p:set>
                                  </p:childTnLst>
                                </p:cTn>
                              </p:par>
                              <p:par>
                                <p:cTn id="103" presetID="22" presetClass="exit" presetSubtype="4" fill="hold" nodeType="withEffect">
                                  <p:stCondLst>
                                    <p:cond delay="0"/>
                                  </p:stCondLst>
                                  <p:childTnLst>
                                    <p:animEffect transition="out" filter="wipe(down)">
                                      <p:cBhvr>
                                        <p:cTn id="104" dur="500"/>
                                        <p:tgtEl>
                                          <p:spTgt spid="6"/>
                                        </p:tgtEl>
                                      </p:cBhvr>
                                    </p:animEffect>
                                    <p:set>
                                      <p:cBhvr>
                                        <p:cTn id="105" dur="1" fill="hold">
                                          <p:stCondLst>
                                            <p:cond delay="499"/>
                                          </p:stCondLst>
                                        </p:cTn>
                                        <p:tgtEl>
                                          <p:spTgt spid="6"/>
                                        </p:tgtEl>
                                        <p:attrNameLst>
                                          <p:attrName>style.visibility</p:attrName>
                                        </p:attrNameLst>
                                      </p:cBhvr>
                                      <p:to>
                                        <p:strVal val="hidden"/>
                                      </p:to>
                                    </p:set>
                                  </p:childTnLst>
                                </p:cTn>
                              </p:par>
                              <p:par>
                                <p:cTn id="106" presetID="22" presetClass="entr" presetSubtype="1" fill="hold" nodeType="with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wipe(up)">
                                      <p:cBhvr>
                                        <p:cTn id="108" dur="500"/>
                                        <p:tgtEl>
                                          <p:spTgt spid="7"/>
                                        </p:tgtEl>
                                      </p:cBhvr>
                                    </p:animEffect>
                                  </p:childTnLst>
                                </p:cTn>
                              </p:par>
                              <p:par>
                                <p:cTn id="109" presetID="1" presetClass="exit" presetSubtype="0" fill="hold" nodeType="withEffect">
                                  <p:stCondLst>
                                    <p:cond delay="0"/>
                                  </p:stCondLst>
                                  <p:childTnLst>
                                    <p:set>
                                      <p:cBhvr>
                                        <p:cTn id="110" dur="1" fill="hold">
                                          <p:stCondLst>
                                            <p:cond delay="0"/>
                                          </p:stCondLst>
                                        </p:cTn>
                                        <p:tgtEl>
                                          <p:spTgt spid="9"/>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0"/>
                                        </p:tgtEl>
                                        <p:attrNameLst>
                                          <p:attrName>style.visibility</p:attrName>
                                        </p:attrNameLst>
                                      </p:cBhvr>
                                      <p:to>
                                        <p:strVal val="visible"/>
                                      </p:to>
                                    </p:set>
                                  </p:childTnLst>
                                </p:cTn>
                              </p:par>
                            </p:childTnLst>
                          </p:cTn>
                        </p:par>
                        <p:par>
                          <p:cTn id="113" fill="hold">
                            <p:stCondLst>
                              <p:cond delay="2500"/>
                            </p:stCondLst>
                            <p:childTnLst>
                              <p:par>
                                <p:cTn id="114" presetID="1" presetClass="entr" presetSubtype="0" fill="hold" nodeType="afterEffect">
                                  <p:stCondLst>
                                    <p:cond delay="0"/>
                                  </p:stCondLst>
                                  <p:childTnLst>
                                    <p:set>
                                      <p:cBhvr>
                                        <p:cTn id="115" dur="1" fill="hold">
                                          <p:stCondLst>
                                            <p:cond delay="0"/>
                                          </p:stCondLst>
                                        </p:cTn>
                                        <p:tgtEl>
                                          <p:spTgt spid="13"/>
                                        </p:tgtEl>
                                        <p:attrNameLst>
                                          <p:attrName>style.visibility</p:attrName>
                                        </p:attrNameLst>
                                      </p:cBhvr>
                                      <p:to>
                                        <p:strVal val="visible"/>
                                      </p:to>
                                    </p:set>
                                  </p:childTnLst>
                                </p:cTn>
                              </p:par>
                              <p:par>
                                <p:cTn id="116" presetID="1" presetClass="exit" presetSubtype="0" fill="hold" nodeType="withEffect">
                                  <p:stCondLst>
                                    <p:cond delay="0"/>
                                  </p:stCondLst>
                                  <p:childTnLst>
                                    <p:set>
                                      <p:cBhvr>
                                        <p:cTn id="117" dur="1" fill="hold">
                                          <p:stCondLst>
                                            <p:cond delay="0"/>
                                          </p:stCondLst>
                                        </p:cTn>
                                        <p:tgtEl>
                                          <p:spTgt spid="12"/>
                                        </p:tgtEl>
                                        <p:attrNameLst>
                                          <p:attrName>style.visibility</p:attrName>
                                        </p:attrNameLst>
                                      </p:cBhvr>
                                      <p:to>
                                        <p:strVal val="hidden"/>
                                      </p:to>
                                    </p:set>
                                  </p:childTnLst>
                                </p:cTn>
                              </p:par>
                              <p:par>
                                <p:cTn id="118" presetID="22" presetClass="exit" presetSubtype="4" fill="hold" nodeType="withEffect">
                                  <p:stCondLst>
                                    <p:cond delay="0"/>
                                  </p:stCondLst>
                                  <p:childTnLst>
                                    <p:animEffect transition="out" filter="wipe(down)">
                                      <p:cBhvr>
                                        <p:cTn id="119" dur="500"/>
                                        <p:tgtEl>
                                          <p:spTgt spid="7"/>
                                        </p:tgtEl>
                                      </p:cBhvr>
                                    </p:animEffect>
                                    <p:set>
                                      <p:cBhvr>
                                        <p:cTn id="120" dur="1" fill="hold">
                                          <p:stCondLst>
                                            <p:cond delay="499"/>
                                          </p:stCondLst>
                                        </p:cTn>
                                        <p:tgtEl>
                                          <p:spTgt spid="7"/>
                                        </p:tgtEl>
                                        <p:attrNameLst>
                                          <p:attrName>style.visibility</p:attrName>
                                        </p:attrNameLst>
                                      </p:cBhvr>
                                      <p:to>
                                        <p:strVal val="hidden"/>
                                      </p:to>
                                    </p:set>
                                  </p:childTnLst>
                                </p:cTn>
                              </p:par>
                              <p:par>
                                <p:cTn id="121" presetID="22" presetClass="entr" presetSubtype="1" fill="hold" nodeType="with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wipe(up)">
                                      <p:cBhvr>
                                        <p:cTn id="123" dur="500"/>
                                        <p:tgtEl>
                                          <p:spTgt spid="6"/>
                                        </p:tgtEl>
                                      </p:cBhvr>
                                    </p:animEffect>
                                  </p:childTnLst>
                                </p:cTn>
                              </p:par>
                              <p:par>
                                <p:cTn id="124" presetID="1" presetClass="exit" presetSubtype="0" fill="hold" nodeType="withEffect">
                                  <p:stCondLst>
                                    <p:cond delay="0"/>
                                  </p:stCondLst>
                                  <p:childTnLst>
                                    <p:set>
                                      <p:cBhvr>
                                        <p:cTn id="125" dur="1" fill="hold">
                                          <p:stCondLst>
                                            <p:cond delay="0"/>
                                          </p:stCondLst>
                                        </p:cTn>
                                        <p:tgtEl>
                                          <p:spTgt spid="4"/>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5"/>
                                        </p:tgtEl>
                                        <p:attrNameLst>
                                          <p:attrName>style.visibility</p:attrName>
                                        </p:attrNameLst>
                                      </p:cBhvr>
                                      <p:to>
                                        <p:strVal val="visible"/>
                                      </p:to>
                                    </p:set>
                                  </p:childTnLst>
                                </p:cTn>
                              </p:par>
                            </p:childTnLst>
                          </p:cTn>
                        </p:par>
                        <p:par>
                          <p:cTn id="128" fill="hold">
                            <p:stCondLst>
                              <p:cond delay="3000"/>
                            </p:stCondLst>
                            <p:childTnLst>
                              <p:par>
                                <p:cTn id="129" presetID="1" presetClass="exit" presetSubtype="0" fill="hold" nodeType="afterEffect">
                                  <p:stCondLst>
                                    <p:cond delay="0"/>
                                  </p:stCondLst>
                                  <p:childTnLst>
                                    <p:set>
                                      <p:cBhvr>
                                        <p:cTn id="130" dur="1" fill="hold">
                                          <p:stCondLst>
                                            <p:cond delay="0"/>
                                          </p:stCondLst>
                                        </p:cTn>
                                        <p:tgtEl>
                                          <p:spTgt spid="4"/>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3"/>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5"/>
                                        </p:tgtEl>
                                        <p:attrNameLst>
                                          <p:attrName>style.visibility</p:attrName>
                                        </p:attrNameLst>
                                      </p:cBhvr>
                                      <p:to>
                                        <p:strVal val="hidden"/>
                                      </p:to>
                                    </p:set>
                                  </p:childTnLst>
                                </p:cTn>
                              </p:par>
                              <p:par>
                                <p:cTn id="135" presetID="22" presetClass="exit" presetSubtype="4" fill="hold" nodeType="withEffect">
                                  <p:stCondLst>
                                    <p:cond delay="0"/>
                                  </p:stCondLst>
                                  <p:childTnLst>
                                    <p:animEffect transition="out" filter="wipe(down)">
                                      <p:cBhvr>
                                        <p:cTn id="136" dur="500"/>
                                        <p:tgtEl>
                                          <p:spTgt spid="6"/>
                                        </p:tgtEl>
                                      </p:cBhvr>
                                    </p:animEffect>
                                    <p:set>
                                      <p:cBhvr>
                                        <p:cTn id="137" dur="1" fill="hold">
                                          <p:stCondLst>
                                            <p:cond delay="499"/>
                                          </p:stCondLst>
                                        </p:cTn>
                                        <p:tgtEl>
                                          <p:spTgt spid="6"/>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10"/>
                                        </p:tgtEl>
                                        <p:attrNameLst>
                                          <p:attrName>style.visibility</p:attrName>
                                        </p:attrNameLst>
                                      </p:cBhvr>
                                      <p:to>
                                        <p:strVal val="hidden"/>
                                      </p:to>
                                    </p:set>
                                  </p:childTnLst>
                                </p:cTn>
                              </p:par>
                              <p:par>
                                <p:cTn id="140" presetID="10" presetClass="entr" presetSubtype="0" fill="hold" nodeType="withEffect">
                                  <p:stCondLst>
                                    <p:cond delay="0"/>
                                  </p:stCondLst>
                                  <p:childTnLst>
                                    <p:set>
                                      <p:cBhvr>
                                        <p:cTn id="141" dur="1" fill="hold">
                                          <p:stCondLst>
                                            <p:cond delay="0"/>
                                          </p:stCondLst>
                                        </p:cTn>
                                        <p:tgtEl>
                                          <p:spTgt spid="184"/>
                                        </p:tgtEl>
                                        <p:attrNameLst>
                                          <p:attrName>style.visibility</p:attrName>
                                        </p:attrNameLst>
                                      </p:cBhvr>
                                      <p:to>
                                        <p:strVal val="visible"/>
                                      </p:to>
                                    </p:set>
                                    <p:animEffect transition="in" filter="fade">
                                      <p:cBhvr>
                                        <p:cTn id="142" dur="500"/>
                                        <p:tgtEl>
                                          <p:spTgt spid="184"/>
                                        </p:tgtEl>
                                      </p:cBhvr>
                                    </p:animEffect>
                                  </p:childTnLst>
                                </p:cTn>
                              </p:par>
                              <p:par>
                                <p:cTn id="143" presetID="10" presetClass="entr" presetSubtype="0" fill="hold" nodeType="withEffect">
                                  <p:stCondLst>
                                    <p:cond delay="0"/>
                                  </p:stCondLst>
                                  <p:childTnLst>
                                    <p:set>
                                      <p:cBhvr>
                                        <p:cTn id="144" dur="1" fill="hold">
                                          <p:stCondLst>
                                            <p:cond delay="0"/>
                                          </p:stCondLst>
                                        </p:cTn>
                                        <p:tgtEl>
                                          <p:spTgt spid="182"/>
                                        </p:tgtEl>
                                        <p:attrNameLst>
                                          <p:attrName>style.visibility</p:attrName>
                                        </p:attrNameLst>
                                      </p:cBhvr>
                                      <p:to>
                                        <p:strVal val="visible"/>
                                      </p:to>
                                    </p:set>
                                    <p:animEffect transition="in" filter="fade">
                                      <p:cBhvr>
                                        <p:cTn id="145" dur="500"/>
                                        <p:tgtEl>
                                          <p:spTgt spid="182"/>
                                        </p:tgtEl>
                                      </p:cBhvr>
                                    </p:animEffect>
                                  </p:childTnLst>
                                </p:cTn>
                              </p:par>
                              <p:par>
                                <p:cTn id="146" presetID="10" presetClass="entr" presetSubtype="0" fill="hold" nodeType="with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fade">
                                      <p:cBhvr>
                                        <p:cTn id="148" dur="500"/>
                                        <p:tgtEl>
                                          <p:spTgt spid="183"/>
                                        </p:tgtEl>
                                      </p:cBhvr>
                                    </p:animEffect>
                                  </p:childTnLst>
                                </p:cTn>
                              </p:par>
                              <p:par>
                                <p:cTn id="149" presetID="9" presetClass="emph" presetSubtype="0" grpId="1" nodeType="withEffect">
                                  <p:stCondLst>
                                    <p:cond delay="0"/>
                                  </p:stCondLst>
                                  <p:childTnLst>
                                    <p:set>
                                      <p:cBhvr rctx="PPT">
                                        <p:cTn id="150" dur="indefinite"/>
                                        <p:tgtEl>
                                          <p:spTgt spid="178"/>
                                        </p:tgtEl>
                                        <p:attrNameLst>
                                          <p:attrName>style.opacity</p:attrName>
                                        </p:attrNameLst>
                                      </p:cBhvr>
                                      <p:to>
                                        <p:strVal val="0.5"/>
                                      </p:to>
                                    </p:set>
                                    <p:animEffect filter="image" prLst="opacity: 0.5">
                                      <p:cBhvr rctx="IE">
                                        <p:cTn id="151" dur="indefinite"/>
                                        <p:tgtEl>
                                          <p:spTgt spid="178"/>
                                        </p:tgtEl>
                                      </p:cBhvr>
                                    </p:animEffect>
                                  </p:childTnLst>
                                </p:cTn>
                              </p:par>
                              <p:par>
                                <p:cTn id="152" presetID="9" presetClass="emph" presetSubtype="0" grpId="1" nodeType="withEffect">
                                  <p:stCondLst>
                                    <p:cond delay="0"/>
                                  </p:stCondLst>
                                  <p:childTnLst>
                                    <p:set>
                                      <p:cBhvr rctx="PPT">
                                        <p:cTn id="153" dur="indefinite"/>
                                        <p:tgtEl>
                                          <p:spTgt spid="177"/>
                                        </p:tgtEl>
                                        <p:attrNameLst>
                                          <p:attrName>style.opacity</p:attrName>
                                        </p:attrNameLst>
                                      </p:cBhvr>
                                      <p:to>
                                        <p:strVal val="0.5"/>
                                      </p:to>
                                    </p:set>
                                    <p:animEffect filter="image" prLst="opacity: 0.5">
                                      <p:cBhvr rctx="IE">
                                        <p:cTn id="154" dur="indefinite"/>
                                        <p:tgtEl>
                                          <p:spTgt spid="177"/>
                                        </p:tgtEl>
                                      </p:cBhvr>
                                    </p:animEffect>
                                  </p:childTnLst>
                                </p:cTn>
                              </p:par>
                              <p:par>
                                <p:cTn id="155" presetID="9" presetClass="emph" presetSubtype="0" grpId="1" nodeType="withEffect">
                                  <p:stCondLst>
                                    <p:cond delay="0"/>
                                  </p:stCondLst>
                                  <p:childTnLst>
                                    <p:set>
                                      <p:cBhvr rctx="PPT">
                                        <p:cTn id="156" dur="indefinite"/>
                                        <p:tgtEl>
                                          <p:spTgt spid="176"/>
                                        </p:tgtEl>
                                        <p:attrNameLst>
                                          <p:attrName>style.opacity</p:attrName>
                                        </p:attrNameLst>
                                      </p:cBhvr>
                                      <p:to>
                                        <p:strVal val="0.5"/>
                                      </p:to>
                                    </p:set>
                                    <p:animEffect filter="image" prLst="opacity: 0.5">
                                      <p:cBhvr rctx="IE">
                                        <p:cTn id="157" dur="indefinite"/>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animBg="1"/>
      <p:bldP spid="175" grpId="0"/>
      <p:bldP spid="176" grpId="0"/>
      <p:bldP spid="176" grpId="1"/>
      <p:bldP spid="177" grpId="0"/>
      <p:bldP spid="177" grpId="1"/>
      <p:bldP spid="178" grpId="0"/>
      <p:bldP spid="178"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 name="Title 190"/>
          <p:cNvSpPr>
            <a:spLocks noGrp="1"/>
          </p:cNvSpPr>
          <p:nvPr>
            <p:ph type="title"/>
          </p:nvPr>
        </p:nvSpPr>
        <p:spPr/>
        <p:txBody>
          <a:bodyPr/>
          <a:lstStyle/>
          <a:p>
            <a:r>
              <a:rPr smtClean="0"/>
              <a:t>Power Management</a:t>
            </a:r>
            <a:endParaRPr lang="en-US" dirty="0"/>
          </a:p>
        </p:txBody>
      </p:sp>
      <p:sp>
        <p:nvSpPr>
          <p:cNvPr id="192" name="Text Placeholder 191"/>
          <p:cNvSpPr>
            <a:spLocks noGrp="1"/>
          </p:cNvSpPr>
          <p:nvPr>
            <p:ph type="body" sz="quarter" idx="10"/>
          </p:nvPr>
        </p:nvSpPr>
        <p:spPr>
          <a:xfrm>
            <a:off x="381000" y="1752600"/>
            <a:ext cx="3581400" cy="1471172"/>
          </a:xfrm>
        </p:spPr>
        <p:txBody>
          <a:bodyPr/>
          <a:lstStyle/>
          <a:p>
            <a:pPr eaLnBrk="1" hangingPunct="1"/>
            <a:r>
              <a:rPr lang="en-US" dirty="0" smtClean="0"/>
              <a:t>Core Parking</a:t>
            </a:r>
          </a:p>
          <a:p>
            <a:pPr eaLnBrk="1" hangingPunct="1"/>
            <a:r>
              <a:rPr lang="en-US" dirty="0" smtClean="0"/>
              <a:t>Adjusting </a:t>
            </a:r>
            <a:br>
              <a:rPr lang="en-US" dirty="0" smtClean="0"/>
            </a:br>
            <a:r>
              <a:rPr lang="en-US" dirty="0" smtClean="0"/>
              <a:t>P-states</a:t>
            </a:r>
          </a:p>
        </p:txBody>
      </p:sp>
      <p:pic>
        <p:nvPicPr>
          <p:cNvPr id="201"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3872187" y="2849880"/>
            <a:ext cx="914400" cy="835946"/>
          </a:xfrm>
          <a:prstGeom prst="rect">
            <a:avLst/>
          </a:prstGeom>
          <a:noFill/>
        </p:spPr>
      </p:pic>
      <p:sp>
        <p:nvSpPr>
          <p:cNvPr id="202" name="TextBox 201"/>
          <p:cNvSpPr txBox="1"/>
          <p:nvPr/>
        </p:nvSpPr>
        <p:spPr>
          <a:xfrm>
            <a:off x="3715575" y="3605629"/>
            <a:ext cx="1223412" cy="646331"/>
          </a:xfrm>
          <a:prstGeom prst="rect">
            <a:avLst/>
          </a:prstGeom>
          <a:noFill/>
        </p:spPr>
        <p:txBody>
          <a:bodyPr wrap="none" rtlCol="0">
            <a:spAutoFit/>
          </a:bodyPr>
          <a:lstStyle/>
          <a:p>
            <a:pPr algn="ctr"/>
            <a:r>
              <a:rPr lang="en-US" dirty="0" smtClean="0"/>
              <a:t>Processor</a:t>
            </a:r>
          </a:p>
          <a:p>
            <a:pPr algn="ctr"/>
            <a:r>
              <a:rPr lang="en-US" dirty="0" smtClean="0"/>
              <a:t>Core 1</a:t>
            </a:r>
            <a:endParaRPr lang="en-US" dirty="0"/>
          </a:p>
        </p:txBody>
      </p:sp>
      <p:sp>
        <p:nvSpPr>
          <p:cNvPr id="203" name="Right Arrow 202"/>
          <p:cNvSpPr/>
          <p:nvPr/>
        </p:nvSpPr>
        <p:spPr bwMode="auto">
          <a:xfrm>
            <a:off x="4409799" y="2926080"/>
            <a:ext cx="1371600" cy="457200"/>
          </a:xfrm>
          <a:prstGeom prst="rightArrow">
            <a:avLst>
              <a:gd name="adj1" fmla="val 50000"/>
              <a:gd name="adj2" fmla="val 91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Segoe" pitchFamily="34" charset="0"/>
              </a:rPr>
              <a:t>P-State=0</a:t>
            </a:r>
          </a:p>
        </p:txBody>
      </p:sp>
      <p:graphicFrame>
        <p:nvGraphicFramePr>
          <p:cNvPr id="204" name="Table 203"/>
          <p:cNvGraphicFramePr>
            <a:graphicFrameLocks noGrp="1"/>
          </p:cNvGraphicFramePr>
          <p:nvPr/>
        </p:nvGraphicFramePr>
        <p:xfrm>
          <a:off x="5867400" y="4343400"/>
          <a:ext cx="2895601" cy="1706880"/>
        </p:xfrm>
        <a:graphic>
          <a:graphicData uri="http://schemas.openxmlformats.org/drawingml/2006/table">
            <a:tbl>
              <a:tblPr firstRow="1" bandRow="1">
                <a:tableStyleId>{21E4AEA4-8DFA-4A89-87EB-49C32662AFE0}</a:tableStyleId>
              </a:tblPr>
              <a:tblGrid>
                <a:gridCol w="847493"/>
                <a:gridCol w="847493"/>
                <a:gridCol w="1200615"/>
              </a:tblGrid>
              <a:tr h="217714">
                <a:tc>
                  <a:txBody>
                    <a:bodyPr/>
                    <a:lstStyle/>
                    <a:p>
                      <a:pPr algn="ctr"/>
                      <a:r>
                        <a:rPr lang="en-US" sz="1600" dirty="0" smtClean="0">
                          <a:solidFill>
                            <a:schemeClr val="bg1"/>
                          </a:solidFill>
                          <a:effectLst>
                            <a:outerShdw blurRad="38100" dist="38100" dir="2700000" algn="tl">
                              <a:srgbClr val="000000">
                                <a:alpha val="43137"/>
                              </a:srgbClr>
                            </a:outerShdw>
                          </a:effectLst>
                        </a:rPr>
                        <a:t>P-State</a:t>
                      </a:r>
                      <a:endParaRPr lang="en-US" sz="16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en-US" sz="1600" dirty="0" smtClean="0">
                          <a:solidFill>
                            <a:schemeClr val="bg1"/>
                          </a:solidFill>
                          <a:effectLst>
                            <a:outerShdw blurRad="38100" dist="38100" dir="2700000" algn="tl">
                              <a:srgbClr val="000000">
                                <a:alpha val="43137"/>
                              </a:srgbClr>
                            </a:outerShdw>
                          </a:effectLst>
                        </a:rPr>
                        <a:t>Percent</a:t>
                      </a:r>
                      <a:endParaRPr lang="en-US" sz="16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en-US" sz="1600" dirty="0" smtClean="0">
                          <a:solidFill>
                            <a:schemeClr val="bg1"/>
                          </a:solidFill>
                          <a:effectLst>
                            <a:outerShdw blurRad="38100" dist="38100" dir="2700000" algn="tl">
                              <a:srgbClr val="000000">
                                <a:alpha val="43137"/>
                              </a:srgbClr>
                            </a:outerShdw>
                          </a:effectLst>
                        </a:rPr>
                        <a:t>Frequency</a:t>
                      </a:r>
                      <a:endParaRPr lang="en-US" sz="1600" dirty="0">
                        <a:solidFill>
                          <a:schemeClr val="bg1"/>
                        </a:solidFill>
                        <a:effectLst>
                          <a:outerShdw blurRad="38100" dist="38100" dir="2700000" algn="tl">
                            <a:srgbClr val="000000">
                              <a:alpha val="43137"/>
                            </a:srgbClr>
                          </a:outerShdw>
                        </a:effectLst>
                      </a:endParaRPr>
                    </a:p>
                  </a:txBody>
                  <a:tcPr marL="0" marR="0" marT="0" marB="0"/>
                </a:tc>
              </a:tr>
              <a:tr h="217714">
                <a:tc>
                  <a:txBody>
                    <a:bodyPr/>
                    <a:lstStyle/>
                    <a:p>
                      <a:pPr algn="ctr"/>
                      <a:r>
                        <a:rPr lang="en-US" sz="1600" dirty="0" smtClean="0">
                          <a:solidFill>
                            <a:schemeClr val="bg1"/>
                          </a:solidFill>
                        </a:rPr>
                        <a:t>0</a:t>
                      </a:r>
                      <a:endParaRPr lang="en-US" sz="1600" dirty="0">
                        <a:solidFill>
                          <a:schemeClr val="bg1"/>
                        </a:solidFill>
                      </a:endParaRPr>
                    </a:p>
                  </a:txBody>
                  <a:tcPr marL="0" marR="0" marT="0" marB="0"/>
                </a:tc>
                <a:tc>
                  <a:txBody>
                    <a:bodyPr/>
                    <a:lstStyle/>
                    <a:p>
                      <a:pPr algn="ctr"/>
                      <a:r>
                        <a:rPr lang="en-US" sz="1600" dirty="0" smtClean="0">
                          <a:solidFill>
                            <a:schemeClr val="bg1"/>
                          </a:solidFill>
                        </a:rPr>
                        <a:t>100</a:t>
                      </a:r>
                      <a:endParaRPr lang="en-US" sz="1600" dirty="0">
                        <a:solidFill>
                          <a:schemeClr val="bg1"/>
                        </a:solidFill>
                      </a:endParaRPr>
                    </a:p>
                  </a:txBody>
                  <a:tcPr marL="0" marR="0" marT="0" marB="0"/>
                </a:tc>
                <a:tc>
                  <a:txBody>
                    <a:bodyPr/>
                    <a:lstStyle/>
                    <a:p>
                      <a:pPr algn="ctr"/>
                      <a:r>
                        <a:rPr lang="en-US" sz="1600" dirty="0" smtClean="0">
                          <a:solidFill>
                            <a:schemeClr val="bg1"/>
                          </a:solidFill>
                        </a:rPr>
                        <a:t>2.800 GHz</a:t>
                      </a:r>
                      <a:endParaRPr lang="en-US" sz="1600" dirty="0">
                        <a:solidFill>
                          <a:schemeClr val="bg1"/>
                        </a:solidFill>
                      </a:endParaRPr>
                    </a:p>
                  </a:txBody>
                  <a:tcPr marL="0" marR="0" marT="0" marB="0"/>
                </a:tc>
              </a:tr>
              <a:tr h="217714">
                <a:tc>
                  <a:txBody>
                    <a:bodyPr/>
                    <a:lstStyle/>
                    <a:p>
                      <a:pPr algn="ctr"/>
                      <a:r>
                        <a:rPr lang="en-US" sz="1600" dirty="0" smtClean="0">
                          <a:solidFill>
                            <a:schemeClr val="bg1"/>
                          </a:solidFill>
                        </a:rPr>
                        <a:t>1</a:t>
                      </a:r>
                      <a:endParaRPr lang="en-US" sz="1600" dirty="0">
                        <a:solidFill>
                          <a:schemeClr val="bg1"/>
                        </a:solidFill>
                      </a:endParaRPr>
                    </a:p>
                  </a:txBody>
                  <a:tcPr marL="0" marR="0" marT="0" marB="0"/>
                </a:tc>
                <a:tc>
                  <a:txBody>
                    <a:bodyPr/>
                    <a:lstStyle/>
                    <a:p>
                      <a:pPr algn="ctr"/>
                      <a:r>
                        <a:rPr lang="en-US" sz="1600" dirty="0" smtClean="0">
                          <a:solidFill>
                            <a:schemeClr val="bg1"/>
                          </a:solidFill>
                        </a:rPr>
                        <a:t>90</a:t>
                      </a:r>
                      <a:endParaRPr lang="en-US" sz="1600" dirty="0">
                        <a:solidFill>
                          <a:schemeClr val="bg1"/>
                        </a:solidFill>
                      </a:endParaRPr>
                    </a:p>
                  </a:txBody>
                  <a:tcPr marL="0" marR="0" marT="0" marB="0"/>
                </a:tc>
                <a:tc>
                  <a:txBody>
                    <a:bodyPr/>
                    <a:lstStyle/>
                    <a:p>
                      <a:pPr algn="ctr"/>
                      <a:r>
                        <a:rPr lang="en-US" sz="1600" dirty="0" smtClean="0">
                          <a:solidFill>
                            <a:schemeClr val="bg1"/>
                          </a:solidFill>
                        </a:rPr>
                        <a:t>2.520 GHz</a:t>
                      </a:r>
                      <a:endParaRPr lang="en-US" sz="1600" dirty="0">
                        <a:solidFill>
                          <a:schemeClr val="bg1"/>
                        </a:solidFill>
                      </a:endParaRPr>
                    </a:p>
                  </a:txBody>
                  <a:tcPr marL="0" marR="0" marT="0" marB="0"/>
                </a:tc>
              </a:tr>
              <a:tr h="217714">
                <a:tc>
                  <a:txBody>
                    <a:bodyPr/>
                    <a:lstStyle/>
                    <a:p>
                      <a:pPr algn="ctr"/>
                      <a:r>
                        <a:rPr lang="en-US" sz="1600" dirty="0" smtClean="0">
                          <a:solidFill>
                            <a:schemeClr val="bg1"/>
                          </a:solidFill>
                        </a:rPr>
                        <a:t>2</a:t>
                      </a:r>
                      <a:endParaRPr lang="en-US" sz="1600" dirty="0">
                        <a:solidFill>
                          <a:schemeClr val="bg1"/>
                        </a:solidFill>
                      </a:endParaRPr>
                    </a:p>
                  </a:txBody>
                  <a:tcPr marL="0" marR="0" marT="0" marB="0"/>
                </a:tc>
                <a:tc>
                  <a:txBody>
                    <a:bodyPr/>
                    <a:lstStyle/>
                    <a:p>
                      <a:pPr algn="ctr"/>
                      <a:r>
                        <a:rPr lang="en-US" sz="1600" dirty="0" smtClean="0">
                          <a:solidFill>
                            <a:schemeClr val="bg1"/>
                          </a:solidFill>
                        </a:rPr>
                        <a:t>85</a:t>
                      </a:r>
                      <a:endParaRPr lang="en-US" sz="1600" dirty="0">
                        <a:solidFill>
                          <a:schemeClr val="bg1"/>
                        </a:solidFill>
                      </a:endParaRPr>
                    </a:p>
                  </a:txBody>
                  <a:tcPr marL="0" marR="0" marT="0" marB="0"/>
                </a:tc>
                <a:tc>
                  <a:txBody>
                    <a:bodyPr/>
                    <a:lstStyle/>
                    <a:p>
                      <a:pPr algn="ctr"/>
                      <a:r>
                        <a:rPr lang="en-US" sz="1600" dirty="0" smtClean="0">
                          <a:solidFill>
                            <a:schemeClr val="bg1"/>
                          </a:solidFill>
                        </a:rPr>
                        <a:t>2.380 GHz</a:t>
                      </a:r>
                      <a:endParaRPr lang="en-US" sz="1600" dirty="0">
                        <a:solidFill>
                          <a:schemeClr val="bg1"/>
                        </a:solidFill>
                      </a:endParaRPr>
                    </a:p>
                  </a:txBody>
                  <a:tcPr marL="0" marR="0" marT="0" marB="0"/>
                </a:tc>
              </a:tr>
              <a:tr h="217714">
                <a:tc>
                  <a:txBody>
                    <a:bodyPr/>
                    <a:lstStyle/>
                    <a:p>
                      <a:pPr algn="ctr"/>
                      <a:r>
                        <a:rPr lang="en-US" sz="1600" dirty="0" smtClean="0">
                          <a:solidFill>
                            <a:schemeClr val="bg1"/>
                          </a:solidFill>
                        </a:rPr>
                        <a:t>3</a:t>
                      </a:r>
                      <a:endParaRPr lang="en-US" sz="1600" dirty="0">
                        <a:solidFill>
                          <a:schemeClr val="bg1"/>
                        </a:solidFill>
                      </a:endParaRPr>
                    </a:p>
                  </a:txBody>
                  <a:tcPr marL="0" marR="0" marT="0" marB="0"/>
                </a:tc>
                <a:tc>
                  <a:txBody>
                    <a:bodyPr/>
                    <a:lstStyle/>
                    <a:p>
                      <a:pPr algn="ctr"/>
                      <a:r>
                        <a:rPr lang="en-US" sz="1600" dirty="0" smtClean="0">
                          <a:solidFill>
                            <a:schemeClr val="bg1"/>
                          </a:solidFill>
                        </a:rPr>
                        <a:t>75</a:t>
                      </a:r>
                      <a:endParaRPr lang="en-US" sz="1600" dirty="0">
                        <a:solidFill>
                          <a:schemeClr val="bg1"/>
                        </a:solidFill>
                      </a:endParaRPr>
                    </a:p>
                  </a:txBody>
                  <a:tcPr marL="0" marR="0" marT="0" marB="0"/>
                </a:tc>
                <a:tc>
                  <a:txBody>
                    <a:bodyPr/>
                    <a:lstStyle/>
                    <a:p>
                      <a:pPr algn="ctr"/>
                      <a:r>
                        <a:rPr lang="en-US" sz="1600" dirty="0" smtClean="0">
                          <a:solidFill>
                            <a:schemeClr val="bg1"/>
                          </a:solidFill>
                        </a:rPr>
                        <a:t>2.100 GHz</a:t>
                      </a:r>
                      <a:endParaRPr lang="en-US" sz="1600" dirty="0">
                        <a:solidFill>
                          <a:schemeClr val="bg1"/>
                        </a:solidFill>
                      </a:endParaRPr>
                    </a:p>
                  </a:txBody>
                  <a:tcPr marL="0" marR="0" marT="0" marB="0"/>
                </a:tc>
              </a:tr>
              <a:tr h="217714">
                <a:tc>
                  <a:txBody>
                    <a:bodyPr/>
                    <a:lstStyle/>
                    <a:p>
                      <a:pPr algn="ctr"/>
                      <a:r>
                        <a:rPr lang="en-US" sz="1600" dirty="0" smtClean="0">
                          <a:solidFill>
                            <a:schemeClr val="bg1"/>
                          </a:solidFill>
                        </a:rPr>
                        <a:t>4</a:t>
                      </a:r>
                      <a:endParaRPr lang="en-US" sz="1600" dirty="0">
                        <a:solidFill>
                          <a:schemeClr val="bg1"/>
                        </a:solidFill>
                      </a:endParaRPr>
                    </a:p>
                  </a:txBody>
                  <a:tcPr marL="0" marR="0" marT="0" marB="0"/>
                </a:tc>
                <a:tc>
                  <a:txBody>
                    <a:bodyPr/>
                    <a:lstStyle/>
                    <a:p>
                      <a:pPr algn="ctr"/>
                      <a:r>
                        <a:rPr lang="en-US" sz="1600" dirty="0" smtClean="0">
                          <a:solidFill>
                            <a:schemeClr val="bg1"/>
                          </a:solidFill>
                        </a:rPr>
                        <a:t>60</a:t>
                      </a:r>
                      <a:endParaRPr lang="en-US" sz="1600" dirty="0">
                        <a:solidFill>
                          <a:schemeClr val="bg1"/>
                        </a:solidFill>
                      </a:endParaRPr>
                    </a:p>
                  </a:txBody>
                  <a:tcPr marL="0" marR="0" marT="0" marB="0"/>
                </a:tc>
                <a:tc>
                  <a:txBody>
                    <a:bodyPr/>
                    <a:lstStyle/>
                    <a:p>
                      <a:pPr algn="ctr"/>
                      <a:r>
                        <a:rPr lang="en-US" sz="1600" dirty="0" smtClean="0">
                          <a:solidFill>
                            <a:schemeClr val="bg1"/>
                          </a:solidFill>
                        </a:rPr>
                        <a:t>1.680 GHz</a:t>
                      </a:r>
                      <a:endParaRPr lang="en-US" sz="1600" dirty="0">
                        <a:solidFill>
                          <a:schemeClr val="bg1"/>
                        </a:solidFill>
                      </a:endParaRPr>
                    </a:p>
                  </a:txBody>
                  <a:tcPr marL="0" marR="0" marT="0" marB="0"/>
                </a:tc>
              </a:tr>
              <a:tr h="217714">
                <a:tc>
                  <a:txBody>
                    <a:bodyPr/>
                    <a:lstStyle/>
                    <a:p>
                      <a:pPr algn="ctr"/>
                      <a:r>
                        <a:rPr lang="en-US" sz="1600" dirty="0" smtClean="0">
                          <a:solidFill>
                            <a:schemeClr val="bg1"/>
                          </a:solidFill>
                        </a:rPr>
                        <a:t>5</a:t>
                      </a:r>
                      <a:endParaRPr lang="en-US" sz="1600" dirty="0">
                        <a:solidFill>
                          <a:schemeClr val="bg1"/>
                        </a:solidFill>
                      </a:endParaRPr>
                    </a:p>
                  </a:txBody>
                  <a:tcPr marL="0" marR="0" marT="0" marB="0"/>
                </a:tc>
                <a:tc>
                  <a:txBody>
                    <a:bodyPr/>
                    <a:lstStyle/>
                    <a:p>
                      <a:pPr algn="ctr"/>
                      <a:r>
                        <a:rPr lang="en-US" sz="1600" dirty="0" smtClean="0">
                          <a:solidFill>
                            <a:schemeClr val="bg1"/>
                          </a:solidFill>
                        </a:rPr>
                        <a:t>50</a:t>
                      </a:r>
                      <a:endParaRPr lang="en-US" sz="1600" dirty="0">
                        <a:solidFill>
                          <a:schemeClr val="bg1"/>
                        </a:solidFill>
                      </a:endParaRPr>
                    </a:p>
                  </a:txBody>
                  <a:tcPr marL="0" marR="0" marT="0" marB="0"/>
                </a:tc>
                <a:tc>
                  <a:txBody>
                    <a:bodyPr/>
                    <a:lstStyle/>
                    <a:p>
                      <a:pPr algn="ctr"/>
                      <a:r>
                        <a:rPr lang="en-US" sz="1600" dirty="0" smtClean="0">
                          <a:solidFill>
                            <a:schemeClr val="bg1"/>
                          </a:solidFill>
                        </a:rPr>
                        <a:t>1.400 GHz</a:t>
                      </a:r>
                      <a:endParaRPr lang="en-US" sz="1600" dirty="0">
                        <a:solidFill>
                          <a:schemeClr val="bg1"/>
                        </a:solidFill>
                      </a:endParaRPr>
                    </a:p>
                  </a:txBody>
                  <a:tcPr marL="0" marR="0" marT="0" marB="0"/>
                </a:tc>
              </a:tr>
            </a:tbl>
          </a:graphicData>
        </a:graphic>
      </p:graphicFrame>
      <p:graphicFrame>
        <p:nvGraphicFramePr>
          <p:cNvPr id="205" name="Table 204"/>
          <p:cNvGraphicFramePr>
            <a:graphicFrameLocks noGrp="1"/>
          </p:cNvGraphicFramePr>
          <p:nvPr/>
        </p:nvGraphicFramePr>
        <p:xfrm>
          <a:off x="5867400" y="2362200"/>
          <a:ext cx="2895601" cy="1706880"/>
        </p:xfrm>
        <a:graphic>
          <a:graphicData uri="http://schemas.openxmlformats.org/drawingml/2006/table">
            <a:tbl>
              <a:tblPr firstRow="1" bandRow="1">
                <a:tableStyleId>{21E4AEA4-8DFA-4A89-87EB-49C32662AFE0}</a:tableStyleId>
              </a:tblPr>
              <a:tblGrid>
                <a:gridCol w="847493"/>
                <a:gridCol w="847493"/>
                <a:gridCol w="1200615"/>
              </a:tblGrid>
              <a:tr h="217714">
                <a:tc>
                  <a:txBody>
                    <a:bodyPr/>
                    <a:lstStyle/>
                    <a:p>
                      <a:pPr algn="ctr"/>
                      <a:r>
                        <a:rPr lang="en-US" sz="1600" dirty="0" smtClean="0">
                          <a:solidFill>
                            <a:schemeClr val="bg1"/>
                          </a:solidFill>
                          <a:effectLst>
                            <a:outerShdw blurRad="38100" dist="38100" dir="2700000" algn="tl">
                              <a:srgbClr val="000000">
                                <a:alpha val="43137"/>
                              </a:srgbClr>
                            </a:outerShdw>
                          </a:effectLst>
                        </a:rPr>
                        <a:t>P-State</a:t>
                      </a:r>
                      <a:endParaRPr lang="en-US" sz="16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en-US" sz="1600" dirty="0" smtClean="0">
                          <a:solidFill>
                            <a:schemeClr val="bg1"/>
                          </a:solidFill>
                          <a:effectLst>
                            <a:outerShdw blurRad="38100" dist="38100" dir="2700000" algn="tl">
                              <a:srgbClr val="000000">
                                <a:alpha val="43137"/>
                              </a:srgbClr>
                            </a:outerShdw>
                          </a:effectLst>
                        </a:rPr>
                        <a:t>Percent</a:t>
                      </a:r>
                      <a:endParaRPr lang="en-US" sz="16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en-US" sz="1600" dirty="0" smtClean="0">
                          <a:solidFill>
                            <a:schemeClr val="bg1"/>
                          </a:solidFill>
                          <a:effectLst>
                            <a:outerShdw blurRad="38100" dist="38100" dir="2700000" algn="tl">
                              <a:srgbClr val="000000">
                                <a:alpha val="43137"/>
                              </a:srgbClr>
                            </a:outerShdw>
                          </a:effectLst>
                        </a:rPr>
                        <a:t>Frequency</a:t>
                      </a:r>
                      <a:endParaRPr lang="en-US" sz="1600" dirty="0">
                        <a:solidFill>
                          <a:schemeClr val="bg1"/>
                        </a:solidFill>
                        <a:effectLst>
                          <a:outerShdw blurRad="38100" dist="38100" dir="2700000" algn="tl">
                            <a:srgbClr val="000000">
                              <a:alpha val="43137"/>
                            </a:srgbClr>
                          </a:outerShdw>
                        </a:effectLst>
                      </a:endParaRPr>
                    </a:p>
                  </a:txBody>
                  <a:tcPr marL="0" marR="0" marT="0" marB="0"/>
                </a:tc>
              </a:tr>
              <a:tr h="217714">
                <a:tc>
                  <a:txBody>
                    <a:bodyPr/>
                    <a:lstStyle/>
                    <a:p>
                      <a:pPr algn="ctr"/>
                      <a:r>
                        <a:rPr lang="en-US" sz="1600" dirty="0" smtClean="0">
                          <a:solidFill>
                            <a:schemeClr val="bg1"/>
                          </a:solidFill>
                        </a:rPr>
                        <a:t>0</a:t>
                      </a:r>
                      <a:endParaRPr lang="en-US" sz="1600" dirty="0">
                        <a:solidFill>
                          <a:schemeClr val="bg1"/>
                        </a:solidFill>
                      </a:endParaRPr>
                    </a:p>
                  </a:txBody>
                  <a:tcPr marL="0" marR="0" marT="0" marB="0"/>
                </a:tc>
                <a:tc>
                  <a:txBody>
                    <a:bodyPr/>
                    <a:lstStyle/>
                    <a:p>
                      <a:pPr algn="ctr"/>
                      <a:r>
                        <a:rPr lang="en-US" sz="1600" dirty="0" smtClean="0">
                          <a:solidFill>
                            <a:schemeClr val="bg1"/>
                          </a:solidFill>
                        </a:rPr>
                        <a:t>100</a:t>
                      </a:r>
                      <a:endParaRPr lang="en-US" sz="1600" dirty="0">
                        <a:solidFill>
                          <a:schemeClr val="bg1"/>
                        </a:solidFill>
                      </a:endParaRPr>
                    </a:p>
                  </a:txBody>
                  <a:tcPr marL="0" marR="0" marT="0" marB="0"/>
                </a:tc>
                <a:tc>
                  <a:txBody>
                    <a:bodyPr/>
                    <a:lstStyle/>
                    <a:p>
                      <a:pPr algn="ctr"/>
                      <a:r>
                        <a:rPr lang="en-US" sz="1600" dirty="0" smtClean="0">
                          <a:solidFill>
                            <a:schemeClr val="bg1"/>
                          </a:solidFill>
                        </a:rPr>
                        <a:t>2.800 GHz</a:t>
                      </a:r>
                      <a:endParaRPr lang="en-US" sz="1600" dirty="0">
                        <a:solidFill>
                          <a:schemeClr val="bg1"/>
                        </a:solidFill>
                      </a:endParaRPr>
                    </a:p>
                  </a:txBody>
                  <a:tcPr marL="0" marR="0" marT="0" marB="0"/>
                </a:tc>
              </a:tr>
              <a:tr h="217714">
                <a:tc>
                  <a:txBody>
                    <a:bodyPr/>
                    <a:lstStyle/>
                    <a:p>
                      <a:pPr algn="ctr"/>
                      <a:r>
                        <a:rPr lang="en-US" sz="1600" dirty="0" smtClean="0">
                          <a:solidFill>
                            <a:schemeClr val="bg1"/>
                          </a:solidFill>
                        </a:rPr>
                        <a:t>1</a:t>
                      </a:r>
                      <a:endParaRPr lang="en-US" sz="1600" dirty="0">
                        <a:solidFill>
                          <a:schemeClr val="bg1"/>
                        </a:solidFill>
                      </a:endParaRPr>
                    </a:p>
                  </a:txBody>
                  <a:tcPr marL="0" marR="0" marT="0" marB="0"/>
                </a:tc>
                <a:tc>
                  <a:txBody>
                    <a:bodyPr/>
                    <a:lstStyle/>
                    <a:p>
                      <a:pPr algn="ctr"/>
                      <a:r>
                        <a:rPr lang="en-US" sz="1600" dirty="0" smtClean="0">
                          <a:solidFill>
                            <a:schemeClr val="bg1"/>
                          </a:solidFill>
                        </a:rPr>
                        <a:t>90</a:t>
                      </a:r>
                      <a:endParaRPr lang="en-US" sz="1600" dirty="0">
                        <a:solidFill>
                          <a:schemeClr val="bg1"/>
                        </a:solidFill>
                      </a:endParaRPr>
                    </a:p>
                  </a:txBody>
                  <a:tcPr marL="0" marR="0" marT="0" marB="0"/>
                </a:tc>
                <a:tc>
                  <a:txBody>
                    <a:bodyPr/>
                    <a:lstStyle/>
                    <a:p>
                      <a:pPr algn="ctr"/>
                      <a:r>
                        <a:rPr lang="en-US" sz="1600" dirty="0" smtClean="0">
                          <a:solidFill>
                            <a:schemeClr val="bg1"/>
                          </a:solidFill>
                        </a:rPr>
                        <a:t>2.520 GHz</a:t>
                      </a:r>
                      <a:endParaRPr lang="en-US" sz="1600" dirty="0">
                        <a:solidFill>
                          <a:schemeClr val="bg1"/>
                        </a:solidFill>
                      </a:endParaRPr>
                    </a:p>
                  </a:txBody>
                  <a:tcPr marL="0" marR="0" marT="0" marB="0"/>
                </a:tc>
              </a:tr>
              <a:tr h="217714">
                <a:tc>
                  <a:txBody>
                    <a:bodyPr/>
                    <a:lstStyle/>
                    <a:p>
                      <a:pPr algn="ctr"/>
                      <a:r>
                        <a:rPr lang="en-US" sz="1600" dirty="0" smtClean="0">
                          <a:solidFill>
                            <a:schemeClr val="bg1"/>
                          </a:solidFill>
                        </a:rPr>
                        <a:t>2</a:t>
                      </a:r>
                      <a:endParaRPr lang="en-US" sz="1600" dirty="0">
                        <a:solidFill>
                          <a:schemeClr val="bg1"/>
                        </a:solidFill>
                      </a:endParaRPr>
                    </a:p>
                  </a:txBody>
                  <a:tcPr marL="0" marR="0" marT="0" marB="0"/>
                </a:tc>
                <a:tc>
                  <a:txBody>
                    <a:bodyPr/>
                    <a:lstStyle/>
                    <a:p>
                      <a:pPr algn="ctr"/>
                      <a:r>
                        <a:rPr lang="en-US" sz="1600" dirty="0" smtClean="0">
                          <a:solidFill>
                            <a:schemeClr val="bg1"/>
                          </a:solidFill>
                        </a:rPr>
                        <a:t>85</a:t>
                      </a:r>
                      <a:endParaRPr lang="en-US" sz="1600" dirty="0">
                        <a:solidFill>
                          <a:schemeClr val="bg1"/>
                        </a:solidFill>
                      </a:endParaRPr>
                    </a:p>
                  </a:txBody>
                  <a:tcPr marL="0" marR="0" marT="0" marB="0"/>
                </a:tc>
                <a:tc>
                  <a:txBody>
                    <a:bodyPr/>
                    <a:lstStyle/>
                    <a:p>
                      <a:pPr algn="ctr"/>
                      <a:r>
                        <a:rPr lang="en-US" sz="1600" dirty="0" smtClean="0">
                          <a:solidFill>
                            <a:schemeClr val="bg1"/>
                          </a:solidFill>
                        </a:rPr>
                        <a:t>2.380 GHz</a:t>
                      </a:r>
                      <a:endParaRPr lang="en-US" sz="1600" dirty="0">
                        <a:solidFill>
                          <a:schemeClr val="bg1"/>
                        </a:solidFill>
                      </a:endParaRPr>
                    </a:p>
                  </a:txBody>
                  <a:tcPr marL="0" marR="0" marT="0" marB="0"/>
                </a:tc>
              </a:tr>
              <a:tr h="217714">
                <a:tc>
                  <a:txBody>
                    <a:bodyPr/>
                    <a:lstStyle/>
                    <a:p>
                      <a:pPr algn="ctr"/>
                      <a:r>
                        <a:rPr lang="en-US" sz="1600" dirty="0" smtClean="0">
                          <a:solidFill>
                            <a:schemeClr val="bg1"/>
                          </a:solidFill>
                        </a:rPr>
                        <a:t>3</a:t>
                      </a:r>
                      <a:endParaRPr lang="en-US" sz="1600" dirty="0">
                        <a:solidFill>
                          <a:schemeClr val="bg1"/>
                        </a:solidFill>
                      </a:endParaRPr>
                    </a:p>
                  </a:txBody>
                  <a:tcPr marL="0" marR="0" marT="0" marB="0"/>
                </a:tc>
                <a:tc>
                  <a:txBody>
                    <a:bodyPr/>
                    <a:lstStyle/>
                    <a:p>
                      <a:pPr algn="ctr"/>
                      <a:r>
                        <a:rPr lang="en-US" sz="1600" dirty="0" smtClean="0">
                          <a:solidFill>
                            <a:schemeClr val="bg1"/>
                          </a:solidFill>
                        </a:rPr>
                        <a:t>75</a:t>
                      </a:r>
                      <a:endParaRPr lang="en-US" sz="1600" dirty="0">
                        <a:solidFill>
                          <a:schemeClr val="bg1"/>
                        </a:solidFill>
                      </a:endParaRPr>
                    </a:p>
                  </a:txBody>
                  <a:tcPr marL="0" marR="0" marT="0" marB="0"/>
                </a:tc>
                <a:tc>
                  <a:txBody>
                    <a:bodyPr/>
                    <a:lstStyle/>
                    <a:p>
                      <a:pPr algn="ctr"/>
                      <a:r>
                        <a:rPr lang="en-US" sz="1600" dirty="0" smtClean="0">
                          <a:solidFill>
                            <a:schemeClr val="bg1"/>
                          </a:solidFill>
                        </a:rPr>
                        <a:t>2.100 GHz</a:t>
                      </a:r>
                      <a:endParaRPr lang="en-US" sz="1600" dirty="0">
                        <a:solidFill>
                          <a:schemeClr val="bg1"/>
                        </a:solidFill>
                      </a:endParaRPr>
                    </a:p>
                  </a:txBody>
                  <a:tcPr marL="0" marR="0" marT="0" marB="0"/>
                </a:tc>
              </a:tr>
              <a:tr h="217714">
                <a:tc>
                  <a:txBody>
                    <a:bodyPr/>
                    <a:lstStyle/>
                    <a:p>
                      <a:pPr algn="ctr"/>
                      <a:r>
                        <a:rPr lang="en-US" sz="1600" dirty="0" smtClean="0">
                          <a:solidFill>
                            <a:schemeClr val="bg1"/>
                          </a:solidFill>
                        </a:rPr>
                        <a:t>4</a:t>
                      </a:r>
                      <a:endParaRPr lang="en-US" sz="1600" dirty="0">
                        <a:solidFill>
                          <a:schemeClr val="bg1"/>
                        </a:solidFill>
                      </a:endParaRPr>
                    </a:p>
                  </a:txBody>
                  <a:tcPr marL="0" marR="0" marT="0" marB="0"/>
                </a:tc>
                <a:tc>
                  <a:txBody>
                    <a:bodyPr/>
                    <a:lstStyle/>
                    <a:p>
                      <a:pPr algn="ctr"/>
                      <a:r>
                        <a:rPr lang="en-US" sz="1600" dirty="0" smtClean="0">
                          <a:solidFill>
                            <a:schemeClr val="bg1"/>
                          </a:solidFill>
                        </a:rPr>
                        <a:t>60</a:t>
                      </a:r>
                      <a:endParaRPr lang="en-US" sz="1600" dirty="0">
                        <a:solidFill>
                          <a:schemeClr val="bg1"/>
                        </a:solidFill>
                      </a:endParaRPr>
                    </a:p>
                  </a:txBody>
                  <a:tcPr marL="0" marR="0" marT="0" marB="0"/>
                </a:tc>
                <a:tc>
                  <a:txBody>
                    <a:bodyPr/>
                    <a:lstStyle/>
                    <a:p>
                      <a:pPr algn="ctr"/>
                      <a:r>
                        <a:rPr lang="en-US" sz="1600" dirty="0" smtClean="0">
                          <a:solidFill>
                            <a:schemeClr val="bg1"/>
                          </a:solidFill>
                        </a:rPr>
                        <a:t>1.680 GHz</a:t>
                      </a:r>
                      <a:endParaRPr lang="en-US" sz="1600" dirty="0">
                        <a:solidFill>
                          <a:schemeClr val="bg1"/>
                        </a:solidFill>
                      </a:endParaRPr>
                    </a:p>
                  </a:txBody>
                  <a:tcPr marL="0" marR="0" marT="0" marB="0"/>
                </a:tc>
              </a:tr>
              <a:tr h="217714">
                <a:tc>
                  <a:txBody>
                    <a:bodyPr/>
                    <a:lstStyle/>
                    <a:p>
                      <a:pPr algn="ctr"/>
                      <a:r>
                        <a:rPr lang="en-US" sz="1600" dirty="0" smtClean="0">
                          <a:solidFill>
                            <a:schemeClr val="bg1"/>
                          </a:solidFill>
                        </a:rPr>
                        <a:t>5</a:t>
                      </a:r>
                      <a:endParaRPr lang="en-US" sz="1600" dirty="0">
                        <a:solidFill>
                          <a:schemeClr val="bg1"/>
                        </a:solidFill>
                      </a:endParaRPr>
                    </a:p>
                  </a:txBody>
                  <a:tcPr marL="0" marR="0" marT="0" marB="0"/>
                </a:tc>
                <a:tc>
                  <a:txBody>
                    <a:bodyPr/>
                    <a:lstStyle/>
                    <a:p>
                      <a:pPr algn="ctr"/>
                      <a:r>
                        <a:rPr lang="en-US" sz="1600" dirty="0" smtClean="0">
                          <a:solidFill>
                            <a:schemeClr val="bg1"/>
                          </a:solidFill>
                        </a:rPr>
                        <a:t>50</a:t>
                      </a:r>
                      <a:endParaRPr lang="en-US" sz="1600" dirty="0">
                        <a:solidFill>
                          <a:schemeClr val="bg1"/>
                        </a:solidFill>
                      </a:endParaRPr>
                    </a:p>
                  </a:txBody>
                  <a:tcPr marL="0" marR="0" marT="0" marB="0"/>
                </a:tc>
                <a:tc>
                  <a:txBody>
                    <a:bodyPr/>
                    <a:lstStyle/>
                    <a:p>
                      <a:pPr algn="ctr"/>
                      <a:r>
                        <a:rPr lang="en-US" sz="1600" dirty="0" smtClean="0">
                          <a:solidFill>
                            <a:schemeClr val="bg1"/>
                          </a:solidFill>
                        </a:rPr>
                        <a:t>1.400 GHz</a:t>
                      </a:r>
                      <a:endParaRPr lang="en-US" sz="1600" dirty="0">
                        <a:solidFill>
                          <a:schemeClr val="bg1"/>
                        </a:solidFill>
                      </a:endParaRPr>
                    </a:p>
                  </a:txBody>
                  <a:tcPr marL="0" marR="0" marT="0" marB="0"/>
                </a:tc>
              </a:tr>
            </a:tbl>
          </a:graphicData>
        </a:graphic>
      </p:graphicFrame>
      <p:pic>
        <p:nvPicPr>
          <p:cNvPr id="206"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3872187" y="4831080"/>
            <a:ext cx="914400" cy="835946"/>
          </a:xfrm>
          <a:prstGeom prst="rect">
            <a:avLst/>
          </a:prstGeom>
          <a:noFill/>
        </p:spPr>
      </p:pic>
      <p:sp>
        <p:nvSpPr>
          <p:cNvPr id="207" name="TextBox 206"/>
          <p:cNvSpPr txBox="1"/>
          <p:nvPr/>
        </p:nvSpPr>
        <p:spPr>
          <a:xfrm>
            <a:off x="3715575" y="5586829"/>
            <a:ext cx="1223412" cy="646331"/>
          </a:xfrm>
          <a:prstGeom prst="rect">
            <a:avLst/>
          </a:prstGeom>
          <a:noFill/>
        </p:spPr>
        <p:txBody>
          <a:bodyPr wrap="none" rtlCol="0">
            <a:spAutoFit/>
          </a:bodyPr>
          <a:lstStyle/>
          <a:p>
            <a:pPr algn="ctr"/>
            <a:r>
              <a:rPr lang="en-US" dirty="0" smtClean="0"/>
              <a:t>Processor</a:t>
            </a:r>
          </a:p>
          <a:p>
            <a:pPr algn="ctr"/>
            <a:r>
              <a:rPr lang="en-US" dirty="0" smtClean="0"/>
              <a:t>Core 2</a:t>
            </a:r>
            <a:endParaRPr lang="en-US" dirty="0"/>
          </a:p>
        </p:txBody>
      </p:sp>
      <p:sp>
        <p:nvSpPr>
          <p:cNvPr id="208" name="Right Arrow 207"/>
          <p:cNvSpPr/>
          <p:nvPr/>
        </p:nvSpPr>
        <p:spPr bwMode="auto">
          <a:xfrm>
            <a:off x="4414011" y="4907280"/>
            <a:ext cx="1371600" cy="457200"/>
          </a:xfrm>
          <a:prstGeom prst="rightArrow">
            <a:avLst>
              <a:gd name="adj1" fmla="val 50000"/>
              <a:gd name="adj2" fmla="val 91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Segoe" pitchFamily="34" charset="0"/>
              </a:rPr>
              <a:t>P-State=4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wipe(left)">
                                      <p:cBhvr>
                                        <p:cTn id="7" dur="500"/>
                                        <p:tgtEl>
                                          <p:spTgt spid="20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2"/>
                                        </p:tgtEl>
                                        <p:attrNameLst>
                                          <p:attrName>style.visibility</p:attrName>
                                        </p:attrNameLst>
                                      </p:cBhvr>
                                      <p:to>
                                        <p:strVal val="visible"/>
                                      </p:to>
                                    </p:set>
                                    <p:animEffect transition="in" filter="wipe(left)">
                                      <p:cBhvr>
                                        <p:cTn id="10" dur="500"/>
                                        <p:tgtEl>
                                          <p:spTgt spid="20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3"/>
                                        </p:tgtEl>
                                        <p:attrNameLst>
                                          <p:attrName>style.visibility</p:attrName>
                                        </p:attrNameLst>
                                      </p:cBhvr>
                                      <p:to>
                                        <p:strVal val="visible"/>
                                      </p:to>
                                    </p:set>
                                    <p:animEffect transition="in" filter="wipe(left)">
                                      <p:cBhvr>
                                        <p:cTn id="13" dur="500"/>
                                        <p:tgtEl>
                                          <p:spTgt spid="20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7"/>
                                        </p:tgtEl>
                                        <p:attrNameLst>
                                          <p:attrName>style.visibility</p:attrName>
                                        </p:attrNameLst>
                                      </p:cBhvr>
                                      <p:to>
                                        <p:strVal val="visible"/>
                                      </p:to>
                                    </p:set>
                                    <p:animEffect transition="in" filter="wipe(left)">
                                      <p:cBhvr>
                                        <p:cTn id="16" dur="500"/>
                                        <p:tgtEl>
                                          <p:spTgt spid="207"/>
                                        </p:tgtEl>
                                      </p:cBhvr>
                                    </p:animEffect>
                                  </p:childTnLst>
                                </p:cTn>
                              </p:par>
                              <p:par>
                                <p:cTn id="17" presetID="22" presetClass="entr" presetSubtype="8" fill="hold" nodeType="withEffect">
                                  <p:stCondLst>
                                    <p:cond delay="0"/>
                                  </p:stCondLst>
                                  <p:childTnLst>
                                    <p:set>
                                      <p:cBhvr>
                                        <p:cTn id="18" dur="1" fill="hold">
                                          <p:stCondLst>
                                            <p:cond delay="0"/>
                                          </p:stCondLst>
                                        </p:cTn>
                                        <p:tgtEl>
                                          <p:spTgt spid="206"/>
                                        </p:tgtEl>
                                        <p:attrNameLst>
                                          <p:attrName>style.visibility</p:attrName>
                                        </p:attrNameLst>
                                      </p:cBhvr>
                                      <p:to>
                                        <p:strVal val="visible"/>
                                      </p:to>
                                    </p:set>
                                    <p:animEffect transition="in" filter="wipe(left)">
                                      <p:cBhvr>
                                        <p:cTn id="19" dur="500"/>
                                        <p:tgtEl>
                                          <p:spTgt spid="20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wipe(left)">
                                      <p:cBhvr>
                                        <p:cTn id="22" dur="500"/>
                                        <p:tgtEl>
                                          <p:spTgt spid="208"/>
                                        </p:tgtEl>
                                      </p:cBhvr>
                                    </p:animEffect>
                                  </p:childTnLst>
                                </p:cTn>
                              </p:par>
                              <p:par>
                                <p:cTn id="23" presetID="10" presetClass="entr" presetSubtype="0" fill="hold" nodeType="withEffect">
                                  <p:stCondLst>
                                    <p:cond delay="0"/>
                                  </p:stCondLst>
                                  <p:childTnLst>
                                    <p:set>
                                      <p:cBhvr>
                                        <p:cTn id="24" dur="1" fill="hold">
                                          <p:stCondLst>
                                            <p:cond delay="0"/>
                                          </p:stCondLst>
                                        </p:cTn>
                                        <p:tgtEl>
                                          <p:spTgt spid="204"/>
                                        </p:tgtEl>
                                        <p:attrNameLst>
                                          <p:attrName>style.visibility</p:attrName>
                                        </p:attrNameLst>
                                      </p:cBhvr>
                                      <p:to>
                                        <p:strVal val="visible"/>
                                      </p:to>
                                    </p:set>
                                    <p:animEffect transition="in" filter="fade">
                                      <p:cBhvr>
                                        <p:cTn id="25" dur="500"/>
                                        <p:tgtEl>
                                          <p:spTgt spid="204"/>
                                        </p:tgtEl>
                                      </p:cBhvr>
                                    </p:animEffect>
                                  </p:childTnLst>
                                </p:cTn>
                              </p:par>
                              <p:par>
                                <p:cTn id="26" presetID="10" presetClass="entr" presetSubtype="0" fill="hold" nodeType="withEffect">
                                  <p:stCondLst>
                                    <p:cond delay="0"/>
                                  </p:stCondLst>
                                  <p:childTnLst>
                                    <p:set>
                                      <p:cBhvr>
                                        <p:cTn id="27" dur="1" fill="hold">
                                          <p:stCondLst>
                                            <p:cond delay="0"/>
                                          </p:stCondLst>
                                        </p:cTn>
                                        <p:tgtEl>
                                          <p:spTgt spid="205"/>
                                        </p:tgtEl>
                                        <p:attrNameLst>
                                          <p:attrName>style.visibility</p:attrName>
                                        </p:attrNameLst>
                                      </p:cBhvr>
                                      <p:to>
                                        <p:strVal val="visible"/>
                                      </p:to>
                                    </p:set>
                                    <p:animEffect transition="in" filter="fade">
                                      <p:cBhvr>
                                        <p:cTn id="28"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03" grpId="0" animBg="1"/>
      <p:bldP spid="207" grpId="0"/>
      <p:bldP spid="20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 name="Title 190"/>
          <p:cNvSpPr>
            <a:spLocks noGrp="1"/>
          </p:cNvSpPr>
          <p:nvPr>
            <p:ph type="title"/>
          </p:nvPr>
        </p:nvSpPr>
        <p:spPr/>
        <p:txBody>
          <a:bodyPr/>
          <a:lstStyle/>
          <a:p>
            <a:r>
              <a:rPr smtClean="0"/>
              <a:t>Power Management</a:t>
            </a:r>
            <a:endParaRPr lang="en-US" dirty="0"/>
          </a:p>
        </p:txBody>
      </p:sp>
      <p:sp>
        <p:nvSpPr>
          <p:cNvPr id="192" name="Text Placeholder 191"/>
          <p:cNvSpPr>
            <a:spLocks noGrp="1"/>
          </p:cNvSpPr>
          <p:nvPr>
            <p:ph type="body" sz="quarter" idx="10"/>
          </p:nvPr>
        </p:nvSpPr>
        <p:spPr>
          <a:xfrm>
            <a:off x="381000" y="1752600"/>
            <a:ext cx="3581400" cy="2412968"/>
          </a:xfrm>
        </p:spPr>
        <p:txBody>
          <a:bodyPr/>
          <a:lstStyle/>
          <a:p>
            <a:pPr eaLnBrk="1" hangingPunct="1"/>
            <a:r>
              <a:rPr lang="en-US" dirty="0" smtClean="0"/>
              <a:t>Core Parking</a:t>
            </a:r>
          </a:p>
          <a:p>
            <a:pPr eaLnBrk="1" hangingPunct="1"/>
            <a:r>
              <a:rPr lang="en-US" dirty="0" smtClean="0"/>
              <a:t>Adjusting </a:t>
            </a:r>
            <a:br>
              <a:rPr lang="en-US" dirty="0" smtClean="0"/>
            </a:br>
            <a:r>
              <a:rPr lang="en-US" dirty="0" smtClean="0"/>
              <a:t>P-states</a:t>
            </a:r>
          </a:p>
          <a:p>
            <a:pPr eaLnBrk="1" hangingPunct="1"/>
            <a:r>
              <a:rPr lang="en-US" dirty="0" smtClean="0"/>
              <a:t>Centralized</a:t>
            </a:r>
            <a:br>
              <a:rPr lang="en-US" dirty="0" smtClean="0"/>
            </a:br>
            <a:r>
              <a:rPr lang="en-US" dirty="0" smtClean="0"/>
              <a:t>storage</a:t>
            </a:r>
          </a:p>
        </p:txBody>
      </p:sp>
      <p:cxnSp>
        <p:nvCxnSpPr>
          <p:cNvPr id="209" name="Straight Connector 208"/>
          <p:cNvCxnSpPr/>
          <p:nvPr/>
        </p:nvCxnSpPr>
        <p:spPr>
          <a:xfrm rot="10800000">
            <a:off x="4343400" y="3773069"/>
            <a:ext cx="8382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10800000">
            <a:off x="8001002" y="3774657"/>
            <a:ext cx="838199" cy="10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0800000">
            <a:off x="5791202" y="3774657"/>
            <a:ext cx="1219199"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5" name="Picture 2" descr="C:\Courses\Windows Vista Illustration Icons\Server.png"/>
          <p:cNvPicPr>
            <a:picLocks noChangeAspect="1" noChangeArrowheads="1"/>
          </p:cNvPicPr>
          <p:nvPr/>
        </p:nvPicPr>
        <p:blipFill>
          <a:blip r:embed="rId3" cstate="print"/>
          <a:srcRect/>
          <a:stretch>
            <a:fillRect/>
          </a:stretch>
        </p:blipFill>
        <p:spPr bwMode="auto">
          <a:xfrm>
            <a:off x="3446770" y="3090446"/>
            <a:ext cx="1201430" cy="1644061"/>
          </a:xfrm>
          <a:prstGeom prst="rect">
            <a:avLst/>
          </a:prstGeom>
          <a:noFill/>
        </p:spPr>
      </p:pic>
      <p:pic>
        <p:nvPicPr>
          <p:cNvPr id="216" name="Picture 2" descr="C:\Courses\Icons Windows Vista\Server_virtual.png"/>
          <p:cNvPicPr>
            <a:picLocks noChangeAspect="1" noChangeArrowheads="1"/>
          </p:cNvPicPr>
          <p:nvPr/>
        </p:nvPicPr>
        <p:blipFill>
          <a:blip r:embed="rId4" cstate="print"/>
          <a:srcRect/>
          <a:stretch>
            <a:fillRect/>
          </a:stretch>
        </p:blipFill>
        <p:spPr bwMode="auto">
          <a:xfrm>
            <a:off x="4881123" y="1687096"/>
            <a:ext cx="1210554" cy="1555750"/>
          </a:xfrm>
          <a:prstGeom prst="rect">
            <a:avLst/>
          </a:prstGeom>
          <a:noFill/>
        </p:spPr>
      </p:pic>
      <p:pic>
        <p:nvPicPr>
          <p:cNvPr id="217" name="Picture 2" descr="C:\Courses\Icons Windows Vista\Server_virtual.png"/>
          <p:cNvPicPr>
            <a:picLocks noChangeAspect="1" noChangeArrowheads="1"/>
          </p:cNvPicPr>
          <p:nvPr/>
        </p:nvPicPr>
        <p:blipFill>
          <a:blip r:embed="rId4" cstate="print"/>
          <a:srcRect/>
          <a:stretch>
            <a:fillRect/>
          </a:stretch>
        </p:blipFill>
        <p:spPr bwMode="auto">
          <a:xfrm>
            <a:off x="4881123" y="3090446"/>
            <a:ext cx="1210554" cy="1555750"/>
          </a:xfrm>
          <a:prstGeom prst="rect">
            <a:avLst/>
          </a:prstGeom>
          <a:noFill/>
        </p:spPr>
      </p:pic>
      <p:pic>
        <p:nvPicPr>
          <p:cNvPr id="218" name="Picture 3" descr="C:\Courses\Icons Windows Vista\Computer.png"/>
          <p:cNvPicPr>
            <a:picLocks noChangeAspect="1" noChangeArrowheads="1"/>
          </p:cNvPicPr>
          <p:nvPr/>
        </p:nvPicPr>
        <p:blipFill>
          <a:blip r:embed="rId5" cstate="print"/>
          <a:srcRect/>
          <a:stretch>
            <a:fillRect/>
          </a:stretch>
        </p:blipFill>
        <p:spPr bwMode="auto">
          <a:xfrm flipH="1">
            <a:off x="4724400" y="4385846"/>
            <a:ext cx="1371600" cy="1371600"/>
          </a:xfrm>
          <a:prstGeom prst="rect">
            <a:avLst/>
          </a:prstGeom>
          <a:noFill/>
        </p:spPr>
      </p:pic>
      <p:grpSp>
        <p:nvGrpSpPr>
          <p:cNvPr id="2" name="Group 205"/>
          <p:cNvGrpSpPr/>
          <p:nvPr/>
        </p:nvGrpSpPr>
        <p:grpSpPr>
          <a:xfrm>
            <a:off x="6781800" y="3395246"/>
            <a:ext cx="1454725" cy="761999"/>
            <a:chOff x="1828801" y="4191001"/>
            <a:chExt cx="1600200" cy="838200"/>
          </a:xfrm>
        </p:grpSpPr>
        <p:pic>
          <p:nvPicPr>
            <p:cNvPr id="220" name="Picture 5" descr="C:\Courses\Wadeware\2008\2008_05_28 40818 Enterprise Service Readiness\EventsDVD_FY07\Shapes and Graphics\Cylinder\MGX 06 Cyinders\MGX Cylinder LIGHT GREEN.png"/>
            <p:cNvPicPr>
              <a:picLocks noChangeAspect="1" noChangeArrowheads="1"/>
            </p:cNvPicPr>
            <p:nvPr/>
          </p:nvPicPr>
          <p:blipFill>
            <a:blip r:embed="rId6" cstate="print"/>
            <a:srcRect/>
            <a:stretch>
              <a:fillRect/>
            </a:stretch>
          </p:blipFill>
          <p:spPr bwMode="auto">
            <a:xfrm>
              <a:off x="1828801" y="4191001"/>
              <a:ext cx="1600200" cy="838200"/>
            </a:xfrm>
            <a:prstGeom prst="rect">
              <a:avLst/>
            </a:prstGeom>
            <a:noFill/>
          </p:spPr>
        </p:pic>
        <p:sp>
          <p:nvSpPr>
            <p:cNvPr id="221" name="TextBox 220"/>
            <p:cNvSpPr txBox="1"/>
            <p:nvPr/>
          </p:nvSpPr>
          <p:spPr>
            <a:xfrm>
              <a:off x="1905000" y="4368225"/>
              <a:ext cx="1432572" cy="584775"/>
            </a:xfrm>
            <a:prstGeom prst="rect">
              <a:avLst/>
            </a:prstGeom>
            <a:noFill/>
          </p:spPr>
          <p:txBody>
            <a:bodyPr wrap="none" rtlCol="0">
              <a:spAutoFit/>
            </a:bodyPr>
            <a:lstStyle/>
            <a:p>
              <a:pPr algn="ctr"/>
              <a:r>
                <a:rPr lang="en-US" sz="1600" b="1" dirty="0" smtClean="0">
                  <a:latin typeface="+mj-lt"/>
                </a:rPr>
                <a:t>Storage Area</a:t>
              </a:r>
            </a:p>
            <a:p>
              <a:pPr algn="ctr"/>
              <a:r>
                <a:rPr lang="en-US" sz="1600" b="1" dirty="0" smtClean="0">
                  <a:latin typeface="+mj-lt"/>
                </a:rPr>
                <a:t>Network</a:t>
              </a:r>
              <a:endParaRPr lang="en-US" sz="1600" b="1" dirty="0">
                <a:latin typeface="+mj-lt"/>
              </a:endParaRPr>
            </a:p>
          </p:txBody>
        </p:sp>
      </p:grpSp>
      <p:pic>
        <p:nvPicPr>
          <p:cNvPr id="222" name="Picture 4" descr="C:\Courses\Icons Windows Vista\Windows Vista Start Button.png"/>
          <p:cNvPicPr>
            <a:picLocks noChangeAspect="1" noChangeArrowheads="1"/>
          </p:cNvPicPr>
          <p:nvPr/>
        </p:nvPicPr>
        <p:blipFill>
          <a:blip r:embed="rId7" cstate="print"/>
          <a:srcRect/>
          <a:stretch>
            <a:fillRect/>
          </a:stretch>
        </p:blipFill>
        <p:spPr bwMode="auto">
          <a:xfrm>
            <a:off x="7162800" y="3014246"/>
            <a:ext cx="687175" cy="685800"/>
          </a:xfrm>
          <a:prstGeom prst="rect">
            <a:avLst/>
          </a:prstGeom>
          <a:noFill/>
        </p:spPr>
      </p:pic>
      <p:grpSp>
        <p:nvGrpSpPr>
          <p:cNvPr id="3" name="Group 212"/>
          <p:cNvGrpSpPr/>
          <p:nvPr/>
        </p:nvGrpSpPr>
        <p:grpSpPr>
          <a:xfrm>
            <a:off x="5715000" y="4538246"/>
            <a:ext cx="536652" cy="1293092"/>
            <a:chOff x="3951715" y="1069108"/>
            <a:chExt cx="884518" cy="2131292"/>
          </a:xfrm>
        </p:grpSpPr>
        <p:grpSp>
          <p:nvGrpSpPr>
            <p:cNvPr id="4" name="Group 70"/>
            <p:cNvGrpSpPr/>
            <p:nvPr/>
          </p:nvGrpSpPr>
          <p:grpSpPr>
            <a:xfrm>
              <a:off x="3951715" y="1069108"/>
              <a:ext cx="884518" cy="1326777"/>
              <a:chOff x="533400" y="1905000"/>
              <a:chExt cx="1676400" cy="2514600"/>
            </a:xfrm>
          </p:grpSpPr>
          <p:sp>
            <p:nvSpPr>
              <p:cNvPr id="230" name="Rounded Rectangle 18"/>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31" name="Picture 3" descr="C:\Courses\Icons Windows Vista\Hard Drive_2.png"/>
              <p:cNvPicPr>
                <a:picLocks noChangeAspect="1" noChangeArrowheads="1"/>
              </p:cNvPicPr>
              <p:nvPr/>
            </p:nvPicPr>
            <p:blipFill>
              <a:blip r:embed="rId8" cstate="print"/>
              <a:srcRect/>
              <a:stretch>
                <a:fillRect/>
              </a:stretch>
            </p:blipFill>
            <p:spPr bwMode="auto">
              <a:xfrm>
                <a:off x="685800" y="3657600"/>
                <a:ext cx="1390650" cy="687145"/>
              </a:xfrm>
              <a:prstGeom prst="rect">
                <a:avLst/>
              </a:prstGeom>
              <a:noFill/>
            </p:spPr>
          </p:pic>
          <p:pic>
            <p:nvPicPr>
              <p:cNvPr id="232" name="Picture 3" descr="C:\Courses\Icons Windows Vista\Hard Drive_2.png"/>
              <p:cNvPicPr>
                <a:picLocks noChangeAspect="1" noChangeArrowheads="1"/>
              </p:cNvPicPr>
              <p:nvPr/>
            </p:nvPicPr>
            <p:blipFill>
              <a:blip r:embed="rId8" cstate="print"/>
              <a:srcRect/>
              <a:stretch>
                <a:fillRect/>
              </a:stretch>
            </p:blipFill>
            <p:spPr bwMode="auto">
              <a:xfrm>
                <a:off x="685800" y="3238500"/>
                <a:ext cx="1390650" cy="687145"/>
              </a:xfrm>
              <a:prstGeom prst="rect">
                <a:avLst/>
              </a:prstGeom>
              <a:noFill/>
            </p:spPr>
          </p:pic>
          <p:pic>
            <p:nvPicPr>
              <p:cNvPr id="233" name="Picture 3" descr="C:\Courses\Icons Windows Vista\Hard Drive_2.png"/>
              <p:cNvPicPr>
                <a:picLocks noChangeAspect="1" noChangeArrowheads="1"/>
              </p:cNvPicPr>
              <p:nvPr/>
            </p:nvPicPr>
            <p:blipFill>
              <a:blip r:embed="rId8" cstate="print"/>
              <a:srcRect/>
              <a:stretch>
                <a:fillRect/>
              </a:stretch>
            </p:blipFill>
            <p:spPr bwMode="auto">
              <a:xfrm>
                <a:off x="685800" y="2819400"/>
                <a:ext cx="1390650" cy="687145"/>
              </a:xfrm>
              <a:prstGeom prst="rect">
                <a:avLst/>
              </a:prstGeom>
              <a:noFill/>
            </p:spPr>
          </p:pic>
          <p:pic>
            <p:nvPicPr>
              <p:cNvPr id="234" name="Picture 3" descr="C:\Courses\Icons Windows Vista\Hard Drive_2.png"/>
              <p:cNvPicPr>
                <a:picLocks noChangeAspect="1" noChangeArrowheads="1"/>
              </p:cNvPicPr>
              <p:nvPr/>
            </p:nvPicPr>
            <p:blipFill>
              <a:blip r:embed="rId8" cstate="print"/>
              <a:srcRect/>
              <a:stretch>
                <a:fillRect/>
              </a:stretch>
            </p:blipFill>
            <p:spPr bwMode="auto">
              <a:xfrm>
                <a:off x="685800" y="2400300"/>
                <a:ext cx="1390650" cy="687145"/>
              </a:xfrm>
              <a:prstGeom prst="rect">
                <a:avLst/>
              </a:prstGeom>
              <a:noFill/>
            </p:spPr>
          </p:pic>
          <p:pic>
            <p:nvPicPr>
              <p:cNvPr id="235" name="Picture 3" descr="C:\Courses\Icons Windows Vista\Hard Drive_2.png"/>
              <p:cNvPicPr>
                <a:picLocks noChangeAspect="1" noChangeArrowheads="1"/>
              </p:cNvPicPr>
              <p:nvPr/>
            </p:nvPicPr>
            <p:blipFill>
              <a:blip r:embed="rId8" cstate="print"/>
              <a:srcRect/>
              <a:stretch>
                <a:fillRect/>
              </a:stretch>
            </p:blipFill>
            <p:spPr bwMode="auto">
              <a:xfrm>
                <a:off x="685800" y="1981200"/>
                <a:ext cx="1390650" cy="687145"/>
              </a:xfrm>
              <a:prstGeom prst="rect">
                <a:avLst/>
              </a:prstGeom>
              <a:noFill/>
            </p:spPr>
          </p:pic>
        </p:grpSp>
        <p:grpSp>
          <p:nvGrpSpPr>
            <p:cNvPr id="5" name="Group 69"/>
            <p:cNvGrpSpPr/>
            <p:nvPr/>
          </p:nvGrpSpPr>
          <p:grpSpPr>
            <a:xfrm>
              <a:off x="3951715" y="2516908"/>
              <a:ext cx="884518" cy="683492"/>
              <a:chOff x="533400" y="4648200"/>
              <a:chExt cx="1676400" cy="1295400"/>
            </a:xfrm>
          </p:grpSpPr>
          <p:sp>
            <p:nvSpPr>
              <p:cNvPr id="227" name="Rounded Rectangle 226"/>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28" name="Picture 3" descr="C:\Courses\Icons Windows Vista\Hard Drive_2.png"/>
              <p:cNvPicPr>
                <a:picLocks noChangeAspect="1" noChangeArrowheads="1"/>
              </p:cNvPicPr>
              <p:nvPr/>
            </p:nvPicPr>
            <p:blipFill>
              <a:blip r:embed="rId8" cstate="print"/>
              <a:srcRect/>
              <a:stretch>
                <a:fillRect/>
              </a:stretch>
            </p:blipFill>
            <p:spPr bwMode="auto">
              <a:xfrm>
                <a:off x="685800" y="5180255"/>
                <a:ext cx="1390650" cy="687145"/>
              </a:xfrm>
              <a:prstGeom prst="rect">
                <a:avLst/>
              </a:prstGeom>
              <a:noFill/>
            </p:spPr>
          </p:pic>
          <p:pic>
            <p:nvPicPr>
              <p:cNvPr id="229" name="Picture 3" descr="C:\Courses\Icons Windows Vista\Hard Drive_2.png"/>
              <p:cNvPicPr>
                <a:picLocks noChangeAspect="1" noChangeArrowheads="1"/>
              </p:cNvPicPr>
              <p:nvPr/>
            </p:nvPicPr>
            <p:blipFill>
              <a:blip r:embed="rId8" cstate="print"/>
              <a:srcRect/>
              <a:stretch>
                <a:fillRect/>
              </a:stretch>
            </p:blipFill>
            <p:spPr bwMode="auto">
              <a:xfrm>
                <a:off x="685800" y="4724400"/>
                <a:ext cx="1390650" cy="687145"/>
              </a:xfrm>
              <a:prstGeom prst="rect">
                <a:avLst/>
              </a:prstGeom>
              <a:noFill/>
            </p:spPr>
          </p:pic>
        </p:grpSp>
      </p:grpSp>
      <p:pic>
        <p:nvPicPr>
          <p:cNvPr id="236" name="Picture 4" descr="C:\Courses\Icons Windows Vista\Windows Vista Start Button.png"/>
          <p:cNvPicPr>
            <a:picLocks noChangeAspect="1" noChangeArrowheads="1"/>
          </p:cNvPicPr>
          <p:nvPr/>
        </p:nvPicPr>
        <p:blipFill>
          <a:blip r:embed="rId7" cstate="print"/>
          <a:srcRect/>
          <a:stretch>
            <a:fillRect/>
          </a:stretch>
        </p:blipFill>
        <p:spPr bwMode="auto">
          <a:xfrm>
            <a:off x="5410200" y="5071646"/>
            <a:ext cx="687175" cy="685800"/>
          </a:xfrm>
          <a:prstGeom prst="rect">
            <a:avLst/>
          </a:prstGeom>
          <a:noFill/>
        </p:spPr>
      </p:pic>
      <p:grpSp>
        <p:nvGrpSpPr>
          <p:cNvPr id="6" name="Group 212"/>
          <p:cNvGrpSpPr/>
          <p:nvPr/>
        </p:nvGrpSpPr>
        <p:grpSpPr>
          <a:xfrm>
            <a:off x="5715000" y="3166646"/>
            <a:ext cx="536652" cy="1293092"/>
            <a:chOff x="3951715" y="1069108"/>
            <a:chExt cx="884518" cy="2131292"/>
          </a:xfrm>
        </p:grpSpPr>
        <p:grpSp>
          <p:nvGrpSpPr>
            <p:cNvPr id="7" name="Group 70"/>
            <p:cNvGrpSpPr/>
            <p:nvPr/>
          </p:nvGrpSpPr>
          <p:grpSpPr>
            <a:xfrm>
              <a:off x="3951715" y="1069108"/>
              <a:ext cx="884518" cy="1326777"/>
              <a:chOff x="533400" y="1905000"/>
              <a:chExt cx="1676400" cy="2514600"/>
            </a:xfrm>
          </p:grpSpPr>
          <p:sp>
            <p:nvSpPr>
              <p:cNvPr id="243" name="Rounded Rectangle 242"/>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4" name="Picture 3" descr="C:\Courses\Icons Windows Vista\Hard Drive_2.png"/>
              <p:cNvPicPr>
                <a:picLocks noChangeAspect="1" noChangeArrowheads="1"/>
              </p:cNvPicPr>
              <p:nvPr/>
            </p:nvPicPr>
            <p:blipFill>
              <a:blip r:embed="rId8" cstate="print"/>
              <a:srcRect/>
              <a:stretch>
                <a:fillRect/>
              </a:stretch>
            </p:blipFill>
            <p:spPr bwMode="auto">
              <a:xfrm>
                <a:off x="685800" y="3657600"/>
                <a:ext cx="1390650" cy="687145"/>
              </a:xfrm>
              <a:prstGeom prst="rect">
                <a:avLst/>
              </a:prstGeom>
              <a:noFill/>
            </p:spPr>
          </p:pic>
          <p:pic>
            <p:nvPicPr>
              <p:cNvPr id="245" name="Picture 3" descr="C:\Courses\Icons Windows Vista\Hard Drive_2.png"/>
              <p:cNvPicPr>
                <a:picLocks noChangeAspect="1" noChangeArrowheads="1"/>
              </p:cNvPicPr>
              <p:nvPr/>
            </p:nvPicPr>
            <p:blipFill>
              <a:blip r:embed="rId8" cstate="print"/>
              <a:srcRect/>
              <a:stretch>
                <a:fillRect/>
              </a:stretch>
            </p:blipFill>
            <p:spPr bwMode="auto">
              <a:xfrm>
                <a:off x="685800" y="3238500"/>
                <a:ext cx="1390650" cy="687145"/>
              </a:xfrm>
              <a:prstGeom prst="rect">
                <a:avLst/>
              </a:prstGeom>
              <a:noFill/>
            </p:spPr>
          </p:pic>
          <p:pic>
            <p:nvPicPr>
              <p:cNvPr id="246" name="Picture 3" descr="C:\Courses\Icons Windows Vista\Hard Drive_2.png"/>
              <p:cNvPicPr>
                <a:picLocks noChangeAspect="1" noChangeArrowheads="1"/>
              </p:cNvPicPr>
              <p:nvPr/>
            </p:nvPicPr>
            <p:blipFill>
              <a:blip r:embed="rId8" cstate="print"/>
              <a:srcRect/>
              <a:stretch>
                <a:fillRect/>
              </a:stretch>
            </p:blipFill>
            <p:spPr bwMode="auto">
              <a:xfrm>
                <a:off x="685800" y="2819400"/>
                <a:ext cx="1390650" cy="687145"/>
              </a:xfrm>
              <a:prstGeom prst="rect">
                <a:avLst/>
              </a:prstGeom>
              <a:noFill/>
            </p:spPr>
          </p:pic>
          <p:pic>
            <p:nvPicPr>
              <p:cNvPr id="247" name="Picture 3" descr="C:\Courses\Icons Windows Vista\Hard Drive_2.png"/>
              <p:cNvPicPr>
                <a:picLocks noChangeAspect="1" noChangeArrowheads="1"/>
              </p:cNvPicPr>
              <p:nvPr/>
            </p:nvPicPr>
            <p:blipFill>
              <a:blip r:embed="rId8" cstate="print"/>
              <a:srcRect/>
              <a:stretch>
                <a:fillRect/>
              </a:stretch>
            </p:blipFill>
            <p:spPr bwMode="auto">
              <a:xfrm>
                <a:off x="685800" y="2400300"/>
                <a:ext cx="1390650" cy="687145"/>
              </a:xfrm>
              <a:prstGeom prst="rect">
                <a:avLst/>
              </a:prstGeom>
              <a:noFill/>
            </p:spPr>
          </p:pic>
          <p:pic>
            <p:nvPicPr>
              <p:cNvPr id="248" name="Picture 3" descr="C:\Courses\Icons Windows Vista\Hard Drive_2.png"/>
              <p:cNvPicPr>
                <a:picLocks noChangeAspect="1" noChangeArrowheads="1"/>
              </p:cNvPicPr>
              <p:nvPr/>
            </p:nvPicPr>
            <p:blipFill>
              <a:blip r:embed="rId8" cstate="print"/>
              <a:srcRect/>
              <a:stretch>
                <a:fillRect/>
              </a:stretch>
            </p:blipFill>
            <p:spPr bwMode="auto">
              <a:xfrm>
                <a:off x="685800" y="1981200"/>
                <a:ext cx="1390650" cy="687145"/>
              </a:xfrm>
              <a:prstGeom prst="rect">
                <a:avLst/>
              </a:prstGeom>
              <a:noFill/>
            </p:spPr>
          </p:pic>
        </p:grpSp>
        <p:grpSp>
          <p:nvGrpSpPr>
            <p:cNvPr id="8" name="Group 69"/>
            <p:cNvGrpSpPr/>
            <p:nvPr/>
          </p:nvGrpSpPr>
          <p:grpSpPr>
            <a:xfrm>
              <a:off x="3951715" y="2516908"/>
              <a:ext cx="884518" cy="683492"/>
              <a:chOff x="533400" y="4648200"/>
              <a:chExt cx="1676400" cy="1295400"/>
            </a:xfrm>
          </p:grpSpPr>
          <p:sp>
            <p:nvSpPr>
              <p:cNvPr id="240" name="Rounded Rectangle 239"/>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1" name="Picture 3" descr="C:\Courses\Icons Windows Vista\Hard Drive_2.png"/>
              <p:cNvPicPr>
                <a:picLocks noChangeAspect="1" noChangeArrowheads="1"/>
              </p:cNvPicPr>
              <p:nvPr/>
            </p:nvPicPr>
            <p:blipFill>
              <a:blip r:embed="rId8" cstate="print"/>
              <a:srcRect/>
              <a:stretch>
                <a:fillRect/>
              </a:stretch>
            </p:blipFill>
            <p:spPr bwMode="auto">
              <a:xfrm>
                <a:off x="685800" y="5180255"/>
                <a:ext cx="1390650" cy="687145"/>
              </a:xfrm>
              <a:prstGeom prst="rect">
                <a:avLst/>
              </a:prstGeom>
              <a:noFill/>
            </p:spPr>
          </p:pic>
          <p:pic>
            <p:nvPicPr>
              <p:cNvPr id="242" name="Picture 3" descr="C:\Courses\Icons Windows Vista\Hard Drive_2.png"/>
              <p:cNvPicPr>
                <a:picLocks noChangeAspect="1" noChangeArrowheads="1"/>
              </p:cNvPicPr>
              <p:nvPr/>
            </p:nvPicPr>
            <p:blipFill>
              <a:blip r:embed="rId8" cstate="print"/>
              <a:srcRect/>
              <a:stretch>
                <a:fillRect/>
              </a:stretch>
            </p:blipFill>
            <p:spPr bwMode="auto">
              <a:xfrm>
                <a:off x="685800" y="4724400"/>
                <a:ext cx="1390650" cy="687145"/>
              </a:xfrm>
              <a:prstGeom prst="rect">
                <a:avLst/>
              </a:prstGeom>
              <a:noFill/>
            </p:spPr>
          </p:pic>
        </p:grpSp>
      </p:grpSp>
      <p:grpSp>
        <p:nvGrpSpPr>
          <p:cNvPr id="9" name="Group 212"/>
          <p:cNvGrpSpPr/>
          <p:nvPr/>
        </p:nvGrpSpPr>
        <p:grpSpPr>
          <a:xfrm>
            <a:off x="5715000" y="1795046"/>
            <a:ext cx="536652" cy="1293092"/>
            <a:chOff x="3951715" y="1069108"/>
            <a:chExt cx="884518" cy="2131292"/>
          </a:xfrm>
        </p:grpSpPr>
        <p:grpSp>
          <p:nvGrpSpPr>
            <p:cNvPr id="10" name="Group 70"/>
            <p:cNvGrpSpPr/>
            <p:nvPr/>
          </p:nvGrpSpPr>
          <p:grpSpPr>
            <a:xfrm>
              <a:off x="3951715" y="1069108"/>
              <a:ext cx="884518" cy="1326777"/>
              <a:chOff x="533400" y="1905000"/>
              <a:chExt cx="1676400" cy="2514600"/>
            </a:xfrm>
          </p:grpSpPr>
          <p:sp>
            <p:nvSpPr>
              <p:cNvPr id="255" name="Rounded Rectangle 254"/>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56" name="Picture 3" descr="C:\Courses\Icons Windows Vista\Hard Drive_2.png"/>
              <p:cNvPicPr>
                <a:picLocks noChangeAspect="1" noChangeArrowheads="1"/>
              </p:cNvPicPr>
              <p:nvPr/>
            </p:nvPicPr>
            <p:blipFill>
              <a:blip r:embed="rId8" cstate="print"/>
              <a:srcRect/>
              <a:stretch>
                <a:fillRect/>
              </a:stretch>
            </p:blipFill>
            <p:spPr bwMode="auto">
              <a:xfrm>
                <a:off x="685800" y="3657600"/>
                <a:ext cx="1390650" cy="687145"/>
              </a:xfrm>
              <a:prstGeom prst="rect">
                <a:avLst/>
              </a:prstGeom>
              <a:noFill/>
            </p:spPr>
          </p:pic>
          <p:pic>
            <p:nvPicPr>
              <p:cNvPr id="257" name="Picture 3" descr="C:\Courses\Icons Windows Vista\Hard Drive_2.png"/>
              <p:cNvPicPr>
                <a:picLocks noChangeAspect="1" noChangeArrowheads="1"/>
              </p:cNvPicPr>
              <p:nvPr/>
            </p:nvPicPr>
            <p:blipFill>
              <a:blip r:embed="rId8" cstate="print"/>
              <a:srcRect/>
              <a:stretch>
                <a:fillRect/>
              </a:stretch>
            </p:blipFill>
            <p:spPr bwMode="auto">
              <a:xfrm>
                <a:off x="685800" y="3238500"/>
                <a:ext cx="1390650" cy="687145"/>
              </a:xfrm>
              <a:prstGeom prst="rect">
                <a:avLst/>
              </a:prstGeom>
              <a:noFill/>
            </p:spPr>
          </p:pic>
          <p:pic>
            <p:nvPicPr>
              <p:cNvPr id="258" name="Picture 3" descr="C:\Courses\Icons Windows Vista\Hard Drive_2.png"/>
              <p:cNvPicPr>
                <a:picLocks noChangeAspect="1" noChangeArrowheads="1"/>
              </p:cNvPicPr>
              <p:nvPr/>
            </p:nvPicPr>
            <p:blipFill>
              <a:blip r:embed="rId8" cstate="print"/>
              <a:srcRect/>
              <a:stretch>
                <a:fillRect/>
              </a:stretch>
            </p:blipFill>
            <p:spPr bwMode="auto">
              <a:xfrm>
                <a:off x="685800" y="2819400"/>
                <a:ext cx="1390650" cy="687145"/>
              </a:xfrm>
              <a:prstGeom prst="rect">
                <a:avLst/>
              </a:prstGeom>
              <a:noFill/>
            </p:spPr>
          </p:pic>
          <p:pic>
            <p:nvPicPr>
              <p:cNvPr id="259" name="Picture 3" descr="C:\Courses\Icons Windows Vista\Hard Drive_2.png"/>
              <p:cNvPicPr>
                <a:picLocks noChangeAspect="1" noChangeArrowheads="1"/>
              </p:cNvPicPr>
              <p:nvPr/>
            </p:nvPicPr>
            <p:blipFill>
              <a:blip r:embed="rId8" cstate="print"/>
              <a:srcRect/>
              <a:stretch>
                <a:fillRect/>
              </a:stretch>
            </p:blipFill>
            <p:spPr bwMode="auto">
              <a:xfrm>
                <a:off x="685800" y="2400300"/>
                <a:ext cx="1390650" cy="687145"/>
              </a:xfrm>
              <a:prstGeom prst="rect">
                <a:avLst/>
              </a:prstGeom>
              <a:noFill/>
            </p:spPr>
          </p:pic>
          <p:pic>
            <p:nvPicPr>
              <p:cNvPr id="260" name="Picture 3" descr="C:\Courses\Icons Windows Vista\Hard Drive_2.png"/>
              <p:cNvPicPr>
                <a:picLocks noChangeAspect="1" noChangeArrowheads="1"/>
              </p:cNvPicPr>
              <p:nvPr/>
            </p:nvPicPr>
            <p:blipFill>
              <a:blip r:embed="rId8" cstate="print"/>
              <a:srcRect/>
              <a:stretch>
                <a:fillRect/>
              </a:stretch>
            </p:blipFill>
            <p:spPr bwMode="auto">
              <a:xfrm>
                <a:off x="685800" y="1981200"/>
                <a:ext cx="1390650" cy="687145"/>
              </a:xfrm>
              <a:prstGeom prst="rect">
                <a:avLst/>
              </a:prstGeom>
              <a:noFill/>
            </p:spPr>
          </p:pic>
        </p:grpSp>
        <p:grpSp>
          <p:nvGrpSpPr>
            <p:cNvPr id="11" name="Group 69"/>
            <p:cNvGrpSpPr/>
            <p:nvPr/>
          </p:nvGrpSpPr>
          <p:grpSpPr>
            <a:xfrm>
              <a:off x="3951715" y="2516908"/>
              <a:ext cx="884518" cy="683492"/>
              <a:chOff x="533400" y="4648200"/>
              <a:chExt cx="1676400" cy="1295400"/>
            </a:xfrm>
          </p:grpSpPr>
          <p:sp>
            <p:nvSpPr>
              <p:cNvPr id="252" name="Rounded Rectangle 251"/>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53" name="Picture 3" descr="C:\Courses\Icons Windows Vista\Hard Drive_2.png"/>
              <p:cNvPicPr>
                <a:picLocks noChangeAspect="1" noChangeArrowheads="1"/>
              </p:cNvPicPr>
              <p:nvPr/>
            </p:nvPicPr>
            <p:blipFill>
              <a:blip r:embed="rId8" cstate="print"/>
              <a:srcRect/>
              <a:stretch>
                <a:fillRect/>
              </a:stretch>
            </p:blipFill>
            <p:spPr bwMode="auto">
              <a:xfrm>
                <a:off x="685800" y="5180255"/>
                <a:ext cx="1390650" cy="687145"/>
              </a:xfrm>
              <a:prstGeom prst="rect">
                <a:avLst/>
              </a:prstGeom>
              <a:noFill/>
            </p:spPr>
          </p:pic>
          <p:pic>
            <p:nvPicPr>
              <p:cNvPr id="254" name="Picture 3" descr="C:\Courses\Icons Windows Vista\Hard Drive_2.png"/>
              <p:cNvPicPr>
                <a:picLocks noChangeAspect="1" noChangeArrowheads="1"/>
              </p:cNvPicPr>
              <p:nvPr/>
            </p:nvPicPr>
            <p:blipFill>
              <a:blip r:embed="rId8" cstate="print"/>
              <a:srcRect/>
              <a:stretch>
                <a:fillRect/>
              </a:stretch>
            </p:blipFill>
            <p:spPr bwMode="auto">
              <a:xfrm>
                <a:off x="685800" y="4724400"/>
                <a:ext cx="1390650" cy="687145"/>
              </a:xfrm>
              <a:prstGeom prst="rect">
                <a:avLst/>
              </a:prstGeom>
              <a:noFill/>
            </p:spPr>
          </p:pic>
        </p:grpSp>
      </p:grpSp>
      <p:pic>
        <p:nvPicPr>
          <p:cNvPr id="261" name="Picture 4" descr="C:\Courses\Icons Windows Vista\Windows Vista Start Button.png"/>
          <p:cNvPicPr>
            <a:picLocks noChangeAspect="1" noChangeArrowheads="1"/>
          </p:cNvPicPr>
          <p:nvPr/>
        </p:nvPicPr>
        <p:blipFill>
          <a:blip r:embed="rId7" cstate="print"/>
          <a:srcRect/>
          <a:stretch>
            <a:fillRect/>
          </a:stretch>
        </p:blipFill>
        <p:spPr bwMode="auto">
          <a:xfrm>
            <a:off x="5410200" y="3700046"/>
            <a:ext cx="687175" cy="685800"/>
          </a:xfrm>
          <a:prstGeom prst="rect">
            <a:avLst/>
          </a:prstGeom>
          <a:noFill/>
        </p:spPr>
      </p:pic>
      <p:pic>
        <p:nvPicPr>
          <p:cNvPr id="262" name="Picture 4" descr="C:\Courses\Icons Windows Vista\Windows Vista Start Button.png"/>
          <p:cNvPicPr>
            <a:picLocks noChangeAspect="1" noChangeArrowheads="1"/>
          </p:cNvPicPr>
          <p:nvPr/>
        </p:nvPicPr>
        <p:blipFill>
          <a:blip r:embed="rId7" cstate="print"/>
          <a:srcRect/>
          <a:stretch>
            <a:fillRect/>
          </a:stretch>
        </p:blipFill>
        <p:spPr bwMode="auto">
          <a:xfrm>
            <a:off x="5410200" y="2252246"/>
            <a:ext cx="687175" cy="685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fade">
                                      <p:cBhvr>
                                        <p:cTn id="10" dur="500"/>
                                        <p:tgtEl>
                                          <p:spTgt spid="215"/>
                                        </p:tgtEl>
                                      </p:cBhvr>
                                    </p:animEffect>
                                  </p:childTnLst>
                                </p:cTn>
                              </p:par>
                              <p:par>
                                <p:cTn id="11" presetID="10" presetClass="entr" presetSubtype="0" fill="hold" nodeType="withEffect">
                                  <p:stCondLst>
                                    <p:cond delay="0"/>
                                  </p:stCondLst>
                                  <p:childTnLst>
                                    <p:set>
                                      <p:cBhvr>
                                        <p:cTn id="12" dur="1" fill="hold">
                                          <p:stCondLst>
                                            <p:cond delay="0"/>
                                          </p:stCondLst>
                                        </p:cTn>
                                        <p:tgtEl>
                                          <p:spTgt spid="216"/>
                                        </p:tgtEl>
                                        <p:attrNameLst>
                                          <p:attrName>style.visibility</p:attrName>
                                        </p:attrNameLst>
                                      </p:cBhvr>
                                      <p:to>
                                        <p:strVal val="visible"/>
                                      </p:to>
                                    </p:set>
                                    <p:animEffect transition="in" filter="fade">
                                      <p:cBhvr>
                                        <p:cTn id="13" dur="500"/>
                                        <p:tgtEl>
                                          <p:spTgt spid="216"/>
                                        </p:tgtEl>
                                      </p:cBhvr>
                                    </p:animEffect>
                                  </p:childTnLst>
                                </p:cTn>
                              </p:par>
                              <p:par>
                                <p:cTn id="14" presetID="10" presetClass="entr" presetSubtype="0" fill="hold" nodeType="withEffect">
                                  <p:stCondLst>
                                    <p:cond delay="0"/>
                                  </p:stCondLst>
                                  <p:childTnLst>
                                    <p:set>
                                      <p:cBhvr>
                                        <p:cTn id="15" dur="1" fill="hold">
                                          <p:stCondLst>
                                            <p:cond delay="0"/>
                                          </p:stCondLst>
                                        </p:cTn>
                                        <p:tgtEl>
                                          <p:spTgt spid="217"/>
                                        </p:tgtEl>
                                        <p:attrNameLst>
                                          <p:attrName>style.visibility</p:attrName>
                                        </p:attrNameLst>
                                      </p:cBhvr>
                                      <p:to>
                                        <p:strVal val="visible"/>
                                      </p:to>
                                    </p:set>
                                    <p:animEffect transition="in" filter="fade">
                                      <p:cBhvr>
                                        <p:cTn id="16" dur="500"/>
                                        <p:tgtEl>
                                          <p:spTgt spid="217"/>
                                        </p:tgtEl>
                                      </p:cBhvr>
                                    </p:animEffect>
                                  </p:childTnLst>
                                </p:cTn>
                              </p:par>
                              <p:par>
                                <p:cTn id="17" presetID="10" presetClass="entr" presetSubtype="0" fill="hold" nodeType="withEffect">
                                  <p:stCondLst>
                                    <p:cond delay="0"/>
                                  </p:stCondLst>
                                  <p:childTnLst>
                                    <p:set>
                                      <p:cBhvr>
                                        <p:cTn id="18" dur="1" fill="hold">
                                          <p:stCondLst>
                                            <p:cond delay="0"/>
                                          </p:stCondLst>
                                        </p:cTn>
                                        <p:tgtEl>
                                          <p:spTgt spid="218"/>
                                        </p:tgtEl>
                                        <p:attrNameLst>
                                          <p:attrName>style.visibility</p:attrName>
                                        </p:attrNameLst>
                                      </p:cBhvr>
                                      <p:to>
                                        <p:strVal val="visible"/>
                                      </p:to>
                                    </p:set>
                                    <p:animEffect transition="in" filter="fade">
                                      <p:cBhvr>
                                        <p:cTn id="19" dur="500"/>
                                        <p:tgtEl>
                                          <p:spTgt spid="21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1000"/>
                            </p:stCondLst>
                            <p:childTnLst>
                              <p:par>
                                <p:cTn id="30" presetID="53" presetClass="entr" presetSubtype="0" fill="hold" nodeType="afterEffect">
                                  <p:stCondLst>
                                    <p:cond delay="0"/>
                                  </p:stCondLst>
                                  <p:childTnLst>
                                    <p:set>
                                      <p:cBhvr>
                                        <p:cTn id="31" dur="1" fill="hold">
                                          <p:stCondLst>
                                            <p:cond delay="0"/>
                                          </p:stCondLst>
                                        </p:cTn>
                                        <p:tgtEl>
                                          <p:spTgt spid="236"/>
                                        </p:tgtEl>
                                        <p:attrNameLst>
                                          <p:attrName>style.visibility</p:attrName>
                                        </p:attrNameLst>
                                      </p:cBhvr>
                                      <p:to>
                                        <p:strVal val="visible"/>
                                      </p:to>
                                    </p:set>
                                    <p:anim calcmode="lin" valueType="num">
                                      <p:cBhvr>
                                        <p:cTn id="32" dur="500" fill="hold"/>
                                        <p:tgtEl>
                                          <p:spTgt spid="236"/>
                                        </p:tgtEl>
                                        <p:attrNameLst>
                                          <p:attrName>ppt_w</p:attrName>
                                        </p:attrNameLst>
                                      </p:cBhvr>
                                      <p:tavLst>
                                        <p:tav tm="0">
                                          <p:val>
                                            <p:fltVal val="0"/>
                                          </p:val>
                                        </p:tav>
                                        <p:tav tm="100000">
                                          <p:val>
                                            <p:strVal val="#ppt_w"/>
                                          </p:val>
                                        </p:tav>
                                      </p:tavLst>
                                    </p:anim>
                                    <p:anim calcmode="lin" valueType="num">
                                      <p:cBhvr>
                                        <p:cTn id="33" dur="500" fill="hold"/>
                                        <p:tgtEl>
                                          <p:spTgt spid="236"/>
                                        </p:tgtEl>
                                        <p:attrNameLst>
                                          <p:attrName>ppt_h</p:attrName>
                                        </p:attrNameLst>
                                      </p:cBhvr>
                                      <p:tavLst>
                                        <p:tav tm="0">
                                          <p:val>
                                            <p:fltVal val="0"/>
                                          </p:val>
                                        </p:tav>
                                        <p:tav tm="100000">
                                          <p:val>
                                            <p:strVal val="#ppt_h"/>
                                          </p:val>
                                        </p:tav>
                                      </p:tavLst>
                                    </p:anim>
                                    <p:animEffect transition="in" filter="fade">
                                      <p:cBhvr>
                                        <p:cTn id="34" dur="500"/>
                                        <p:tgtEl>
                                          <p:spTgt spid="236"/>
                                        </p:tgtEl>
                                      </p:cBhvr>
                                    </p:animEffect>
                                  </p:childTnLst>
                                </p:cTn>
                              </p:par>
                              <p:par>
                                <p:cTn id="35" presetID="53" presetClass="entr" presetSubtype="0" fill="hold" nodeType="withEffect">
                                  <p:stCondLst>
                                    <p:cond delay="0"/>
                                  </p:stCondLst>
                                  <p:childTnLst>
                                    <p:set>
                                      <p:cBhvr>
                                        <p:cTn id="36" dur="1" fill="hold">
                                          <p:stCondLst>
                                            <p:cond delay="0"/>
                                          </p:stCondLst>
                                        </p:cTn>
                                        <p:tgtEl>
                                          <p:spTgt spid="261"/>
                                        </p:tgtEl>
                                        <p:attrNameLst>
                                          <p:attrName>style.visibility</p:attrName>
                                        </p:attrNameLst>
                                      </p:cBhvr>
                                      <p:to>
                                        <p:strVal val="visible"/>
                                      </p:to>
                                    </p:set>
                                    <p:anim calcmode="lin" valueType="num">
                                      <p:cBhvr>
                                        <p:cTn id="37" dur="500" fill="hold"/>
                                        <p:tgtEl>
                                          <p:spTgt spid="261"/>
                                        </p:tgtEl>
                                        <p:attrNameLst>
                                          <p:attrName>ppt_w</p:attrName>
                                        </p:attrNameLst>
                                      </p:cBhvr>
                                      <p:tavLst>
                                        <p:tav tm="0">
                                          <p:val>
                                            <p:fltVal val="0"/>
                                          </p:val>
                                        </p:tav>
                                        <p:tav tm="100000">
                                          <p:val>
                                            <p:strVal val="#ppt_w"/>
                                          </p:val>
                                        </p:tav>
                                      </p:tavLst>
                                    </p:anim>
                                    <p:anim calcmode="lin" valueType="num">
                                      <p:cBhvr>
                                        <p:cTn id="38" dur="500" fill="hold"/>
                                        <p:tgtEl>
                                          <p:spTgt spid="261"/>
                                        </p:tgtEl>
                                        <p:attrNameLst>
                                          <p:attrName>ppt_h</p:attrName>
                                        </p:attrNameLst>
                                      </p:cBhvr>
                                      <p:tavLst>
                                        <p:tav tm="0">
                                          <p:val>
                                            <p:fltVal val="0"/>
                                          </p:val>
                                        </p:tav>
                                        <p:tav tm="100000">
                                          <p:val>
                                            <p:strVal val="#ppt_h"/>
                                          </p:val>
                                        </p:tav>
                                      </p:tavLst>
                                    </p:anim>
                                    <p:animEffect transition="in" filter="fade">
                                      <p:cBhvr>
                                        <p:cTn id="39" dur="500"/>
                                        <p:tgtEl>
                                          <p:spTgt spid="261"/>
                                        </p:tgtEl>
                                      </p:cBhvr>
                                    </p:animEffect>
                                  </p:childTnLst>
                                </p:cTn>
                              </p:par>
                              <p:par>
                                <p:cTn id="40" presetID="53" presetClass="entr" presetSubtype="0" fill="hold" nodeType="withEffect">
                                  <p:stCondLst>
                                    <p:cond delay="0"/>
                                  </p:stCondLst>
                                  <p:childTnLst>
                                    <p:set>
                                      <p:cBhvr>
                                        <p:cTn id="41" dur="1" fill="hold">
                                          <p:stCondLst>
                                            <p:cond delay="0"/>
                                          </p:stCondLst>
                                        </p:cTn>
                                        <p:tgtEl>
                                          <p:spTgt spid="262"/>
                                        </p:tgtEl>
                                        <p:attrNameLst>
                                          <p:attrName>style.visibility</p:attrName>
                                        </p:attrNameLst>
                                      </p:cBhvr>
                                      <p:to>
                                        <p:strVal val="visible"/>
                                      </p:to>
                                    </p:set>
                                    <p:anim calcmode="lin" valueType="num">
                                      <p:cBhvr>
                                        <p:cTn id="42" dur="500" fill="hold"/>
                                        <p:tgtEl>
                                          <p:spTgt spid="262"/>
                                        </p:tgtEl>
                                        <p:attrNameLst>
                                          <p:attrName>ppt_w</p:attrName>
                                        </p:attrNameLst>
                                      </p:cBhvr>
                                      <p:tavLst>
                                        <p:tav tm="0">
                                          <p:val>
                                            <p:fltVal val="0"/>
                                          </p:val>
                                        </p:tav>
                                        <p:tav tm="100000">
                                          <p:val>
                                            <p:strVal val="#ppt_w"/>
                                          </p:val>
                                        </p:tav>
                                      </p:tavLst>
                                    </p:anim>
                                    <p:anim calcmode="lin" valueType="num">
                                      <p:cBhvr>
                                        <p:cTn id="43" dur="500" fill="hold"/>
                                        <p:tgtEl>
                                          <p:spTgt spid="262"/>
                                        </p:tgtEl>
                                        <p:attrNameLst>
                                          <p:attrName>ppt_h</p:attrName>
                                        </p:attrNameLst>
                                      </p:cBhvr>
                                      <p:tavLst>
                                        <p:tav tm="0">
                                          <p:val>
                                            <p:fltVal val="0"/>
                                          </p:val>
                                        </p:tav>
                                        <p:tav tm="100000">
                                          <p:val>
                                            <p:strVal val="#ppt_h"/>
                                          </p:val>
                                        </p:tav>
                                      </p:tavLst>
                                    </p:anim>
                                    <p:animEffect transition="in" filter="fade">
                                      <p:cBhvr>
                                        <p:cTn id="44" dur="500"/>
                                        <p:tgtEl>
                                          <p:spTgt spid="26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4"/>
                                        </p:tgtEl>
                                        <p:attrNameLst>
                                          <p:attrName>style.visibility</p:attrName>
                                        </p:attrNameLst>
                                      </p:cBhvr>
                                      <p:to>
                                        <p:strVal val="visible"/>
                                      </p:to>
                                    </p:set>
                                    <p:animEffect transition="in" filter="wipe(left)">
                                      <p:cBhvr>
                                        <p:cTn id="49" dur="500"/>
                                        <p:tgtEl>
                                          <p:spTgt spid="214"/>
                                        </p:tgtEl>
                                      </p:cBhvr>
                                    </p:animEffect>
                                  </p:childTnLst>
                                </p:cTn>
                              </p:par>
                              <p:par>
                                <p:cTn id="50" presetID="53"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Effect transition="in" filter="fade">
                                      <p:cBhvr>
                                        <p:cTn id="54" dur="500"/>
                                        <p:tgtEl>
                                          <p:spTgt spid="2"/>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13"/>
                                        </p:tgtEl>
                                        <p:attrNameLst>
                                          <p:attrName>style.visibility</p:attrName>
                                        </p:attrNameLst>
                                      </p:cBhvr>
                                      <p:to>
                                        <p:strVal val="visible"/>
                                      </p:to>
                                    </p:set>
                                    <p:animEffect transition="in" filter="wipe(left)">
                                      <p:cBhvr>
                                        <p:cTn id="58" dur="500"/>
                                        <p:tgtEl>
                                          <p:spTgt spid="213"/>
                                        </p:tgtEl>
                                      </p:cBhvr>
                                    </p:animEffect>
                                  </p:childTnLst>
                                </p:cTn>
                              </p:par>
                              <p:par>
                                <p:cTn id="59" presetID="63" presetClass="path" presetSubtype="0" accel="50000" decel="50000" fill="hold" nodeType="withEffect">
                                  <p:stCondLst>
                                    <p:cond delay="0"/>
                                  </p:stCondLst>
                                  <p:childTnLst>
                                    <p:animMotion origin="layout" path="M -3.61111E-6 3.7037E-6 L 0.229 3.7037E-6 " pathEditMode="relative" rAng="0" ptsTypes="AA">
                                      <p:cBhvr>
                                        <p:cTn id="60" dur="2000" fill="hold"/>
                                        <p:tgtEl>
                                          <p:spTgt spid="9"/>
                                        </p:tgtEl>
                                        <p:attrNameLst>
                                          <p:attrName>ppt_x</p:attrName>
                                          <p:attrName>ppt_y</p:attrName>
                                        </p:attrNameLst>
                                      </p:cBhvr>
                                      <p:rCtr x="114" y="0"/>
                                    </p:animMotion>
                                  </p:childTnLst>
                                </p:cTn>
                              </p:par>
                              <p:par>
                                <p:cTn id="61" presetID="63" presetClass="path" presetSubtype="0" accel="50000" decel="50000" fill="hold" nodeType="withEffect">
                                  <p:stCondLst>
                                    <p:cond delay="0"/>
                                  </p:stCondLst>
                                  <p:childTnLst>
                                    <p:animMotion origin="layout" path="M -3.61111E-6 3.7037E-6 L 0.31233 3.7037E-6 " pathEditMode="relative" rAng="0" ptsTypes="AA">
                                      <p:cBhvr>
                                        <p:cTn id="62" dur="2000" fill="hold"/>
                                        <p:tgtEl>
                                          <p:spTgt spid="6"/>
                                        </p:tgtEl>
                                        <p:attrNameLst>
                                          <p:attrName>ppt_x</p:attrName>
                                          <p:attrName>ppt_y</p:attrName>
                                        </p:attrNameLst>
                                      </p:cBhvr>
                                      <p:rCtr x="156" y="0"/>
                                    </p:animMotion>
                                  </p:childTnLst>
                                </p:cTn>
                              </p:par>
                              <p:par>
                                <p:cTn id="63" presetID="63" presetClass="path" presetSubtype="0" accel="50000" decel="50000" fill="hold" nodeType="withEffect">
                                  <p:stCondLst>
                                    <p:cond delay="0"/>
                                  </p:stCondLst>
                                  <p:childTnLst>
                                    <p:animMotion origin="layout" path="M -3.61111E-6 3.7037E-6 L 0.229 3.7037E-6 " pathEditMode="relative" rAng="0" ptsTypes="AA">
                                      <p:cBhvr>
                                        <p:cTn id="64" dur="2000" fill="hold"/>
                                        <p:tgtEl>
                                          <p:spTgt spid="3"/>
                                        </p:tgtEl>
                                        <p:attrNameLst>
                                          <p:attrName>ppt_x</p:attrName>
                                          <p:attrName>ppt_y</p:attrName>
                                        </p:attrNameLst>
                                      </p:cBhvr>
                                      <p:rCtr x="114" y="0"/>
                                    </p:animMotion>
                                  </p:childTnLst>
                                </p:cTn>
                              </p:par>
                            </p:childTnLst>
                          </p:cTn>
                        </p:par>
                        <p:par>
                          <p:cTn id="65" fill="hold">
                            <p:stCondLst>
                              <p:cond delay="2500"/>
                            </p:stCondLst>
                            <p:childTnLst>
                              <p:par>
                                <p:cTn id="66" presetID="53" presetClass="entr" presetSubtype="0" fill="hold" nodeType="afterEffect">
                                  <p:stCondLst>
                                    <p:cond delay="0"/>
                                  </p:stCondLst>
                                  <p:childTnLst>
                                    <p:set>
                                      <p:cBhvr>
                                        <p:cTn id="67" dur="1" fill="hold">
                                          <p:stCondLst>
                                            <p:cond delay="0"/>
                                          </p:stCondLst>
                                        </p:cTn>
                                        <p:tgtEl>
                                          <p:spTgt spid="222"/>
                                        </p:tgtEl>
                                        <p:attrNameLst>
                                          <p:attrName>style.visibility</p:attrName>
                                        </p:attrNameLst>
                                      </p:cBhvr>
                                      <p:to>
                                        <p:strVal val="visible"/>
                                      </p:to>
                                    </p:set>
                                    <p:anim calcmode="lin" valueType="num">
                                      <p:cBhvr>
                                        <p:cTn id="68" dur="500" fill="hold"/>
                                        <p:tgtEl>
                                          <p:spTgt spid="222"/>
                                        </p:tgtEl>
                                        <p:attrNameLst>
                                          <p:attrName>ppt_w</p:attrName>
                                        </p:attrNameLst>
                                      </p:cBhvr>
                                      <p:tavLst>
                                        <p:tav tm="0">
                                          <p:val>
                                            <p:fltVal val="0"/>
                                          </p:val>
                                        </p:tav>
                                        <p:tav tm="100000">
                                          <p:val>
                                            <p:strVal val="#ppt_w"/>
                                          </p:val>
                                        </p:tav>
                                      </p:tavLst>
                                    </p:anim>
                                    <p:anim calcmode="lin" valueType="num">
                                      <p:cBhvr>
                                        <p:cTn id="69" dur="500" fill="hold"/>
                                        <p:tgtEl>
                                          <p:spTgt spid="222"/>
                                        </p:tgtEl>
                                        <p:attrNameLst>
                                          <p:attrName>ppt_h</p:attrName>
                                        </p:attrNameLst>
                                      </p:cBhvr>
                                      <p:tavLst>
                                        <p:tav tm="0">
                                          <p:val>
                                            <p:fltVal val="0"/>
                                          </p:val>
                                        </p:tav>
                                        <p:tav tm="100000">
                                          <p:val>
                                            <p:strVal val="#ppt_h"/>
                                          </p:val>
                                        </p:tav>
                                      </p:tavLst>
                                    </p:anim>
                                    <p:animEffect transition="in" filter="fade">
                                      <p:cBhvr>
                                        <p:cTn id="70" dur="500"/>
                                        <p:tgtEl>
                                          <p:spTgt spid="222"/>
                                        </p:tgtEl>
                                      </p:cBhvr>
                                    </p:animEffect>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1000" tmFilter="0, 0; .2, .5; .8, .5; 1, 0"/>
                                        <p:tgtEl>
                                          <p:spTgt spid="236"/>
                                        </p:tgtEl>
                                      </p:cBhvr>
                                    </p:animEffect>
                                    <p:animScale>
                                      <p:cBhvr>
                                        <p:cTn id="74" dur="500" autoRev="1" fill="hold"/>
                                        <p:tgtEl>
                                          <p:spTgt spid="236"/>
                                        </p:tgtEl>
                                      </p:cBhvr>
                                      <p:by x="105000" y="105000"/>
                                    </p:animScale>
                                  </p:childTnLst>
                                </p:cTn>
                              </p:par>
                              <p:par>
                                <p:cTn id="75" presetID="26" presetClass="emph" presetSubtype="0" fill="hold" nodeType="withEffect">
                                  <p:stCondLst>
                                    <p:cond delay="0"/>
                                  </p:stCondLst>
                                  <p:childTnLst>
                                    <p:animEffect transition="out" filter="fade">
                                      <p:cBhvr>
                                        <p:cTn id="76" dur="1000" tmFilter="0, 0; .2, .5; .8, .5; 1, 0"/>
                                        <p:tgtEl>
                                          <p:spTgt spid="261"/>
                                        </p:tgtEl>
                                      </p:cBhvr>
                                    </p:animEffect>
                                    <p:animScale>
                                      <p:cBhvr>
                                        <p:cTn id="77" dur="500" autoRev="1" fill="hold"/>
                                        <p:tgtEl>
                                          <p:spTgt spid="261"/>
                                        </p:tgtEl>
                                      </p:cBhvr>
                                      <p:by x="105000" y="105000"/>
                                    </p:animScale>
                                  </p:childTnLst>
                                </p:cTn>
                              </p:par>
                              <p:par>
                                <p:cTn id="78" presetID="26" presetClass="emph" presetSubtype="0" fill="hold" nodeType="withEffect">
                                  <p:stCondLst>
                                    <p:cond delay="0"/>
                                  </p:stCondLst>
                                  <p:childTnLst>
                                    <p:animEffect transition="out" filter="fade">
                                      <p:cBhvr>
                                        <p:cTn id="79" dur="1000" tmFilter="0, 0; .2, .5; .8, .5; 1, 0"/>
                                        <p:tgtEl>
                                          <p:spTgt spid="262"/>
                                        </p:tgtEl>
                                      </p:cBhvr>
                                    </p:animEffect>
                                    <p:animScale>
                                      <p:cBhvr>
                                        <p:cTn id="80" dur="500" autoRev="1" fill="hold"/>
                                        <p:tgtEl>
                                          <p:spTgt spid="262"/>
                                        </p:tgtEl>
                                      </p:cBhvr>
                                      <p:by x="105000" y="105000"/>
                                    </p:animScale>
                                  </p:childTnLst>
                                </p:cTn>
                              </p:par>
                              <p:par>
                                <p:cTn id="81" presetID="26" presetClass="emph" presetSubtype="0" fill="hold" nodeType="withEffect">
                                  <p:stCondLst>
                                    <p:cond delay="0"/>
                                  </p:stCondLst>
                                  <p:childTnLst>
                                    <p:animEffect transition="out" filter="fade">
                                      <p:cBhvr>
                                        <p:cTn id="82" dur="1000" tmFilter="0, 0; .2, .5; .8, .5; 1, 0"/>
                                        <p:tgtEl>
                                          <p:spTgt spid="222"/>
                                        </p:tgtEl>
                                      </p:cBhvr>
                                    </p:animEffect>
                                    <p:animScale>
                                      <p:cBhvr>
                                        <p:cTn id="83" dur="500" autoRev="1" fill="hold"/>
                                        <p:tgtEl>
                                          <p:spTgt spid="222"/>
                                        </p:tgtEl>
                                      </p:cBhvr>
                                      <p:by x="105000" y="105000"/>
                                    </p:animScale>
                                  </p:childTnLst>
                                </p:cTn>
                              </p:par>
                            </p:childTnLst>
                          </p:cTn>
                        </p:par>
                        <p:par>
                          <p:cTn id="84" fill="hold">
                            <p:stCondLst>
                              <p:cond delay="4000"/>
                            </p:stCondLst>
                            <p:childTnLst>
                              <p:par>
                                <p:cTn id="85" presetID="53" presetClass="exit" presetSubtype="0" fill="hold" nodeType="afterEffect">
                                  <p:stCondLst>
                                    <p:cond delay="0"/>
                                  </p:stCondLst>
                                  <p:childTnLst>
                                    <p:anim calcmode="lin" valueType="num">
                                      <p:cBhvr>
                                        <p:cTn id="86" dur="500"/>
                                        <p:tgtEl>
                                          <p:spTgt spid="236"/>
                                        </p:tgtEl>
                                        <p:attrNameLst>
                                          <p:attrName>ppt_w</p:attrName>
                                        </p:attrNameLst>
                                      </p:cBhvr>
                                      <p:tavLst>
                                        <p:tav tm="0">
                                          <p:val>
                                            <p:strVal val="ppt_w"/>
                                          </p:val>
                                        </p:tav>
                                        <p:tav tm="100000">
                                          <p:val>
                                            <p:fltVal val="0"/>
                                          </p:val>
                                        </p:tav>
                                      </p:tavLst>
                                    </p:anim>
                                    <p:anim calcmode="lin" valueType="num">
                                      <p:cBhvr>
                                        <p:cTn id="87" dur="500"/>
                                        <p:tgtEl>
                                          <p:spTgt spid="236"/>
                                        </p:tgtEl>
                                        <p:attrNameLst>
                                          <p:attrName>ppt_h</p:attrName>
                                        </p:attrNameLst>
                                      </p:cBhvr>
                                      <p:tavLst>
                                        <p:tav tm="0">
                                          <p:val>
                                            <p:strVal val="ppt_h"/>
                                          </p:val>
                                        </p:tav>
                                        <p:tav tm="100000">
                                          <p:val>
                                            <p:fltVal val="0"/>
                                          </p:val>
                                        </p:tav>
                                      </p:tavLst>
                                    </p:anim>
                                    <p:animEffect transition="out" filter="fade">
                                      <p:cBhvr>
                                        <p:cTn id="88" dur="500"/>
                                        <p:tgtEl>
                                          <p:spTgt spid="236"/>
                                        </p:tgtEl>
                                      </p:cBhvr>
                                    </p:animEffect>
                                    <p:set>
                                      <p:cBhvr>
                                        <p:cTn id="89" dur="1" fill="hold">
                                          <p:stCondLst>
                                            <p:cond delay="499"/>
                                          </p:stCondLst>
                                        </p:cTn>
                                        <p:tgtEl>
                                          <p:spTgt spid="236"/>
                                        </p:tgtEl>
                                        <p:attrNameLst>
                                          <p:attrName>style.visibility</p:attrName>
                                        </p:attrNameLst>
                                      </p:cBhvr>
                                      <p:to>
                                        <p:strVal val="hidden"/>
                                      </p:to>
                                    </p:set>
                                  </p:childTnLst>
                                </p:cTn>
                              </p:par>
                              <p:par>
                                <p:cTn id="90" presetID="53" presetClass="exit" presetSubtype="0" fill="hold" nodeType="withEffect">
                                  <p:stCondLst>
                                    <p:cond delay="0"/>
                                  </p:stCondLst>
                                  <p:childTnLst>
                                    <p:anim calcmode="lin" valueType="num">
                                      <p:cBhvr>
                                        <p:cTn id="91" dur="500"/>
                                        <p:tgtEl>
                                          <p:spTgt spid="261"/>
                                        </p:tgtEl>
                                        <p:attrNameLst>
                                          <p:attrName>ppt_w</p:attrName>
                                        </p:attrNameLst>
                                      </p:cBhvr>
                                      <p:tavLst>
                                        <p:tav tm="0">
                                          <p:val>
                                            <p:strVal val="ppt_w"/>
                                          </p:val>
                                        </p:tav>
                                        <p:tav tm="100000">
                                          <p:val>
                                            <p:fltVal val="0"/>
                                          </p:val>
                                        </p:tav>
                                      </p:tavLst>
                                    </p:anim>
                                    <p:anim calcmode="lin" valueType="num">
                                      <p:cBhvr>
                                        <p:cTn id="92" dur="500"/>
                                        <p:tgtEl>
                                          <p:spTgt spid="261"/>
                                        </p:tgtEl>
                                        <p:attrNameLst>
                                          <p:attrName>ppt_h</p:attrName>
                                        </p:attrNameLst>
                                      </p:cBhvr>
                                      <p:tavLst>
                                        <p:tav tm="0">
                                          <p:val>
                                            <p:strVal val="ppt_h"/>
                                          </p:val>
                                        </p:tav>
                                        <p:tav tm="100000">
                                          <p:val>
                                            <p:fltVal val="0"/>
                                          </p:val>
                                        </p:tav>
                                      </p:tavLst>
                                    </p:anim>
                                    <p:animEffect transition="out" filter="fade">
                                      <p:cBhvr>
                                        <p:cTn id="93" dur="500"/>
                                        <p:tgtEl>
                                          <p:spTgt spid="261"/>
                                        </p:tgtEl>
                                      </p:cBhvr>
                                    </p:animEffect>
                                    <p:set>
                                      <p:cBhvr>
                                        <p:cTn id="94" dur="1" fill="hold">
                                          <p:stCondLst>
                                            <p:cond delay="499"/>
                                          </p:stCondLst>
                                        </p:cTn>
                                        <p:tgtEl>
                                          <p:spTgt spid="261"/>
                                        </p:tgtEl>
                                        <p:attrNameLst>
                                          <p:attrName>style.visibility</p:attrName>
                                        </p:attrNameLst>
                                      </p:cBhvr>
                                      <p:to>
                                        <p:strVal val="hidden"/>
                                      </p:to>
                                    </p:set>
                                  </p:childTnLst>
                                </p:cTn>
                              </p:par>
                              <p:par>
                                <p:cTn id="95" presetID="53" presetClass="exit" presetSubtype="0" fill="hold" nodeType="withEffect">
                                  <p:stCondLst>
                                    <p:cond delay="0"/>
                                  </p:stCondLst>
                                  <p:childTnLst>
                                    <p:anim calcmode="lin" valueType="num">
                                      <p:cBhvr>
                                        <p:cTn id="96" dur="500"/>
                                        <p:tgtEl>
                                          <p:spTgt spid="262"/>
                                        </p:tgtEl>
                                        <p:attrNameLst>
                                          <p:attrName>ppt_w</p:attrName>
                                        </p:attrNameLst>
                                      </p:cBhvr>
                                      <p:tavLst>
                                        <p:tav tm="0">
                                          <p:val>
                                            <p:strVal val="ppt_w"/>
                                          </p:val>
                                        </p:tav>
                                        <p:tav tm="100000">
                                          <p:val>
                                            <p:fltVal val="0"/>
                                          </p:val>
                                        </p:tav>
                                      </p:tavLst>
                                    </p:anim>
                                    <p:anim calcmode="lin" valueType="num">
                                      <p:cBhvr>
                                        <p:cTn id="97" dur="500"/>
                                        <p:tgtEl>
                                          <p:spTgt spid="262"/>
                                        </p:tgtEl>
                                        <p:attrNameLst>
                                          <p:attrName>ppt_h</p:attrName>
                                        </p:attrNameLst>
                                      </p:cBhvr>
                                      <p:tavLst>
                                        <p:tav tm="0">
                                          <p:val>
                                            <p:strVal val="ppt_h"/>
                                          </p:val>
                                        </p:tav>
                                        <p:tav tm="100000">
                                          <p:val>
                                            <p:fltVal val="0"/>
                                          </p:val>
                                        </p:tav>
                                      </p:tavLst>
                                    </p:anim>
                                    <p:animEffect transition="out" filter="fade">
                                      <p:cBhvr>
                                        <p:cTn id="98" dur="500"/>
                                        <p:tgtEl>
                                          <p:spTgt spid="262"/>
                                        </p:tgtEl>
                                      </p:cBhvr>
                                    </p:animEffect>
                                    <p:set>
                                      <p:cBhvr>
                                        <p:cTn id="99" dur="1" fill="hold">
                                          <p:stCondLst>
                                            <p:cond delay="499"/>
                                          </p:stCondLst>
                                        </p:cTn>
                                        <p:tgtEl>
                                          <p:spTgt spid="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30634"/>
            <a:ext cx="8458200" cy="49985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4400" kern="0" dirty="0" smtClean="0">
                <a:ln w="18415" cmpd="sng">
                  <a:noFill/>
                  <a:prstDash val="solid"/>
                </a:ln>
                <a:solidFill>
                  <a:srgbClr val="FFFFFF"/>
                </a:solidFill>
                <a:effectLst>
                  <a:outerShdw blurRad="38100" dist="38100" dir="2700000" algn="tl">
                    <a:srgbClr val="000000">
                      <a:alpha val="43137"/>
                    </a:srgbClr>
                  </a:outerShdw>
                </a:effectLst>
                <a:latin typeface="Arial"/>
              </a:rPr>
              <a:t>Reducing Costs and</a:t>
            </a:r>
          </a:p>
          <a:p>
            <a:r>
              <a:rPr lang="en-US" sz="4400" kern="0" dirty="0" smtClean="0">
                <a:ln w="18415" cmpd="sng">
                  <a:noFill/>
                  <a:prstDash val="solid"/>
                </a:ln>
                <a:solidFill>
                  <a:srgbClr val="FFFFFF"/>
                </a:solidFill>
                <a:effectLst>
                  <a:outerShdw blurRad="38100" dist="38100" dir="2700000" algn="tl">
                    <a:srgbClr val="000000">
                      <a:alpha val="43137"/>
                    </a:srgbClr>
                  </a:outerShdw>
                </a:effectLst>
                <a:latin typeface="Arial"/>
              </a:rPr>
              <a:t>Increasing Efficiency</a:t>
            </a:r>
          </a:p>
          <a:p>
            <a:r>
              <a:rPr lang="en-US" sz="4400" kern="0" dirty="0" smtClean="0">
                <a:ln w="18415" cmpd="sng">
                  <a:noFill/>
                  <a:prstDash val="solid"/>
                </a:ln>
                <a:solidFill>
                  <a:srgbClr val="FFFFFF"/>
                </a:solidFill>
                <a:effectLst>
                  <a:outerShdw blurRad="38100" dist="38100" dir="2700000" algn="tl">
                    <a:srgbClr val="000000">
                      <a:alpha val="43137"/>
                    </a:srgbClr>
                  </a:outerShdw>
                </a:effectLst>
                <a:latin typeface="Arial"/>
              </a:rPr>
              <a:t>with Virtualization</a:t>
            </a:r>
            <a:endParaRPr lang="en-US" sz="4800" kern="0" dirty="0">
              <a:ln w="18415" cmpd="sng">
                <a:noFill/>
                <a:prstDash val="solid"/>
              </a:ln>
              <a:solidFill>
                <a:srgbClr val="FFFFFF"/>
              </a:solidFill>
              <a:effectLst>
                <a:outerShdw blurRad="38100" dist="38100" dir="2700000" algn="tl">
                  <a:srgbClr val="000000">
                    <a:alpha val="43137"/>
                  </a:srgbClr>
                </a:outerShdw>
              </a:effectLst>
              <a:latin typeface="Arial"/>
            </a:endParaRPr>
          </a:p>
        </p:txBody>
      </p:sp>
      <p:sp>
        <p:nvSpPr>
          <p:cNvPr id="5" name="Subtitle 2"/>
          <p:cNvSpPr txBox="1">
            <a:spLocks/>
          </p:cNvSpPr>
          <p:nvPr/>
        </p:nvSpPr>
        <p:spPr bwMode="auto">
          <a:xfrm>
            <a:off x="693738" y="3962400"/>
            <a:ext cx="8145462" cy="119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indent="-342900">
              <a:spcBef>
                <a:spcPts val="0"/>
              </a:spcBef>
            </a:pPr>
            <a:r>
              <a:rPr lang="en-US" sz="2000" kern="0" dirty="0" smtClean="0">
                <a:solidFill>
                  <a:srgbClr val="FFFFFF"/>
                </a:solidFill>
                <a:effectLst>
                  <a:outerShdw blurRad="38100" dist="38100" dir="2700000" algn="tl">
                    <a:srgbClr val="000000">
                      <a:alpha val="43137"/>
                    </a:srgbClr>
                  </a:outerShdw>
                </a:effectLst>
                <a:latin typeface="Arial"/>
              </a:rPr>
              <a:t>Damir Bersinic</a:t>
            </a:r>
          </a:p>
          <a:p>
            <a:pPr marL="342900" indent="-342900">
              <a:spcBef>
                <a:spcPts val="0"/>
              </a:spcBef>
            </a:pPr>
            <a:r>
              <a:rPr lang="en-US" sz="2000" kern="0" dirty="0" smtClean="0">
                <a:solidFill>
                  <a:srgbClr val="FFFFFF"/>
                </a:solidFill>
                <a:effectLst>
                  <a:outerShdw blurRad="38100" dist="38100" dir="2700000" algn="tl">
                    <a:srgbClr val="000000">
                      <a:alpha val="43137"/>
                    </a:srgbClr>
                  </a:outerShdw>
                </a:effectLst>
                <a:latin typeface="Arial"/>
              </a:rPr>
              <a:t>Senior IT Pro Advisor, Microsoft </a:t>
            </a:r>
            <a:r>
              <a:rPr lang="en-US" sz="2000" kern="0" dirty="0" smtClean="0">
                <a:solidFill>
                  <a:srgbClr val="FFFFFF"/>
                </a:solidFill>
                <a:effectLst>
                  <a:outerShdw blurRad="38100" dist="38100" dir="2700000" algn="tl">
                    <a:srgbClr val="000000">
                      <a:alpha val="43137"/>
                    </a:srgbClr>
                  </a:outerShdw>
                </a:effectLst>
                <a:latin typeface="Arial"/>
              </a:rPr>
              <a:t>Canada</a:t>
            </a:r>
            <a:endParaRPr lang="en-US" sz="2000" kern="0" dirty="0" smtClean="0">
              <a:solidFill>
                <a:srgbClr val="FFFFFF"/>
              </a:solidFill>
              <a:effectLst>
                <a:outerShdw blurRad="38100" dist="38100" dir="2700000" algn="tl">
                  <a:srgbClr val="000000">
                    <a:alpha val="43137"/>
                  </a:srgbClr>
                </a:outerShdw>
              </a:effectLst>
              <a:latin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itle 1"/>
          <p:cNvSpPr>
            <a:spLocks noGrp="1"/>
          </p:cNvSpPr>
          <p:nvPr>
            <p:ph type="title"/>
          </p:nvPr>
        </p:nvSpPr>
        <p:spPr>
          <a:xfrm>
            <a:off x="365125" y="258320"/>
            <a:ext cx="8413750" cy="443198"/>
          </a:xfrm>
        </p:spPr>
        <p:txBody>
          <a:bodyPr/>
          <a:lstStyle/>
          <a:p>
            <a:r>
              <a:rPr lang="en-CA" sz="3200" dirty="0" smtClean="0">
                <a:latin typeface="+mn-lt"/>
              </a:rPr>
              <a:t>Impact of an Optimized Server Infrastructure</a:t>
            </a:r>
            <a:endParaRPr lang="en-US" sz="3200" dirty="0">
              <a:latin typeface="+mn-lt"/>
            </a:endParaRPr>
          </a:p>
        </p:txBody>
      </p:sp>
      <p:pic>
        <p:nvPicPr>
          <p:cNvPr id="347" name="Picture 25" descr="binary fan"/>
          <p:cNvPicPr>
            <a:picLocks noChangeAspect="1" noChangeArrowheads="1"/>
          </p:cNvPicPr>
          <p:nvPr/>
        </p:nvPicPr>
        <p:blipFill>
          <a:blip r:embed="rId3" cstate="email"/>
          <a:srcRect l="6487" r="7027" b="7843"/>
          <a:stretch>
            <a:fillRect/>
          </a:stretch>
        </p:blipFill>
        <p:spPr bwMode="auto">
          <a:xfrm>
            <a:off x="0" y="838200"/>
            <a:ext cx="9144000" cy="3581400"/>
          </a:xfrm>
          <a:prstGeom prst="rect">
            <a:avLst/>
          </a:prstGeom>
          <a:noFill/>
          <a:ln w="9525">
            <a:noFill/>
            <a:miter lim="800000"/>
            <a:headEnd/>
            <a:tailEnd/>
          </a:ln>
        </p:spPr>
      </p:pic>
      <p:sp>
        <p:nvSpPr>
          <p:cNvPr id="348" name="Rectangle 347"/>
          <p:cNvSpPr/>
          <p:nvPr/>
        </p:nvSpPr>
        <p:spPr bwMode="auto">
          <a:xfrm>
            <a:off x="2583479" y="2079363"/>
            <a:ext cx="3794078" cy="1197237"/>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gd name="adj" fmla="val 10961253"/>
              </a:avLst>
            </a:prstTxWarp>
          </a:bodyPr>
          <a:lstStyle/>
          <a:p>
            <a:pPr marL="0" marR="0" lvl="0" indent="0" algn="ctr" defTabSz="914363" rtl="0" eaLnBrk="0" fontAlgn="base" latinLnBrk="0" hangingPunct="0">
              <a:lnSpc>
                <a:spcPct val="8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Reduce</a:t>
            </a:r>
            <a:r>
              <a:rPr kumimoji="0" lang="en-US" sz="2000" b="1" i="0" u="none" strike="noStrike" kern="1200" cap="none" spc="0" normalizeH="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 Risk, Improve </a:t>
            </a:r>
          </a:p>
          <a:p>
            <a:pPr marL="0" marR="0" lvl="0" indent="0" algn="ctr" defTabSz="914363" rtl="0" eaLnBrk="0" fontAlgn="base" latinLnBrk="0" hangingPunct="0">
              <a:lnSpc>
                <a:spcPct val="80000"/>
              </a:lnSpc>
              <a:spcBef>
                <a:spcPct val="0"/>
              </a:spcBef>
              <a:spcAft>
                <a:spcPct val="0"/>
              </a:spcAft>
              <a:buClrTx/>
              <a:buSzTx/>
              <a:buFontTx/>
              <a:buNone/>
              <a:tabLst/>
              <a:defRPr/>
            </a:pPr>
            <a:r>
              <a:rPr lang="en-US" sz="2000" b="1" baseline="0" dirty="0" smtClean="0">
                <a:solidFill>
                  <a:srgbClr val="FFFFFF"/>
                </a:solidFill>
                <a:effectLst>
                  <a:outerShdw blurRad="38100" dist="38100" dir="2700000" algn="tl">
                    <a:srgbClr val="000000">
                      <a:alpha val="43137"/>
                    </a:srgbClr>
                  </a:outerShdw>
                </a:effectLst>
                <a:latin typeface="Segoe UI"/>
              </a:rPr>
              <a:t>Productivity</a:t>
            </a:r>
          </a:p>
          <a:p>
            <a:pPr marL="0" marR="0" lvl="0" indent="0" algn="ctr" defTabSz="914363" rtl="0" eaLnBrk="0" fontAlgn="base" latinLnBrk="0" hangingPunct="0">
              <a:lnSpc>
                <a:spcPct val="8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pic>
        <p:nvPicPr>
          <p:cNvPr id="349" name="Picture 5" descr="C:\Program Files\Microsoft Resource DVD Artwork\DVD_ART\Artwork_Imagery\Shapes and Graphics\trustworthy computing - security\Lock and key.png"/>
          <p:cNvPicPr>
            <a:picLocks noChangeAspect="1" noChangeArrowheads="1"/>
          </p:cNvPicPr>
          <p:nvPr/>
        </p:nvPicPr>
        <p:blipFill>
          <a:blip r:embed="rId4" cstate="email"/>
          <a:srcRect/>
          <a:stretch>
            <a:fillRect/>
          </a:stretch>
        </p:blipFill>
        <p:spPr bwMode="auto">
          <a:xfrm>
            <a:off x="4034622" y="851000"/>
            <a:ext cx="971538" cy="778620"/>
          </a:xfrm>
          <a:prstGeom prst="rect">
            <a:avLst/>
          </a:prstGeom>
          <a:noFill/>
          <a:effectLst>
            <a:outerShdw blurRad="76200" dir="13500000" sy="23000" kx="1200000" algn="br" rotWithShape="0">
              <a:prstClr val="black">
                <a:alpha val="20000"/>
              </a:prstClr>
            </a:outerShdw>
          </a:effectLst>
        </p:spPr>
      </p:pic>
      <p:pic>
        <p:nvPicPr>
          <p:cNvPr id="351" name="Picture 350" descr="MSN icon currency coins money.png"/>
          <p:cNvPicPr>
            <a:picLocks noChangeAspect="1"/>
          </p:cNvPicPr>
          <p:nvPr/>
        </p:nvPicPr>
        <p:blipFill>
          <a:blip r:embed="rId5" cstate="email"/>
          <a:srcRect/>
          <a:stretch>
            <a:fillRect/>
          </a:stretch>
        </p:blipFill>
        <p:spPr>
          <a:xfrm>
            <a:off x="1327830" y="1337697"/>
            <a:ext cx="799827" cy="741658"/>
          </a:xfrm>
          <a:prstGeom prst="rect">
            <a:avLst/>
          </a:prstGeom>
          <a:effectLst>
            <a:outerShdw blurRad="50800" dist="38100" dir="2700000" algn="tl" rotWithShape="0">
              <a:prstClr val="black">
                <a:alpha val="40000"/>
              </a:prstClr>
            </a:outerShdw>
          </a:effectLst>
        </p:spPr>
      </p:pic>
      <p:sp>
        <p:nvSpPr>
          <p:cNvPr id="352" name="Rectangle 351"/>
          <p:cNvSpPr/>
          <p:nvPr/>
        </p:nvSpPr>
        <p:spPr bwMode="auto">
          <a:xfrm rot="20103725">
            <a:off x="414150" y="2371017"/>
            <a:ext cx="2918959" cy="1099730"/>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prstTxWarp>
          </a:bodyPr>
          <a:lstStyle/>
          <a:p>
            <a:pPr marL="0" marR="0" lvl="0" indent="0" algn="ctr" defTabSz="914363"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Reduce Costs</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sp>
        <p:nvSpPr>
          <p:cNvPr id="353" name="Rectangle 352"/>
          <p:cNvSpPr/>
          <p:nvPr/>
        </p:nvSpPr>
        <p:spPr bwMode="auto">
          <a:xfrm rot="1775286">
            <a:off x="5324031" y="2550453"/>
            <a:ext cx="3519153" cy="1334433"/>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prstTxWarp>
          </a:bodyPr>
          <a:lstStyle/>
          <a:p>
            <a:pPr marL="0" marR="0" lvl="0" indent="0" algn="ctr" defTabSz="914363"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Manage Complexity, </a:t>
            </a:r>
          </a:p>
          <a:p>
            <a:pPr marL="0" marR="0" lvl="0" indent="0" algn="ctr" defTabSz="914363" rtl="0" eaLnBrk="0" fontAlgn="base" latinLnBrk="0" hangingPunct="0">
              <a:lnSpc>
                <a:spcPct val="100000"/>
              </a:lnSpc>
              <a:spcBef>
                <a:spcPct val="0"/>
              </a:spcBef>
              <a:spcAft>
                <a:spcPct val="0"/>
              </a:spcAft>
              <a:buClrTx/>
              <a:buSzTx/>
              <a:buFontTx/>
              <a:buNone/>
              <a:tabLst/>
              <a:defRPr/>
            </a:pPr>
            <a:r>
              <a:rPr lang="en-US" sz="2000" b="1" dirty="0" smtClean="0">
                <a:solidFill>
                  <a:srgbClr val="FFFFFF"/>
                </a:solidFill>
                <a:effectLst>
                  <a:outerShdw blurRad="38100" dist="38100" dir="2700000" algn="tl">
                    <a:srgbClr val="000000">
                      <a:alpha val="43137"/>
                    </a:srgbClr>
                  </a:outerShdw>
                </a:effectLst>
                <a:latin typeface="Segoe UI"/>
              </a:rPr>
              <a:t>Achieve </a:t>
            </a: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Agility</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pic>
        <p:nvPicPr>
          <p:cNvPr id="40962" name="Picture 2" descr="http://www2.istockphoto.com/file_thumbview_approve/8229003/1/istockphoto_8229003-right-solution.jpg">
            <a:hlinkClick r:id="rId6"/>
          </p:cNvPr>
          <p:cNvPicPr>
            <a:picLocks noChangeAspect="1" noChangeArrowheads="1"/>
          </p:cNvPicPr>
          <p:nvPr/>
        </p:nvPicPr>
        <p:blipFill>
          <a:blip r:embed="rId7" cstate="email"/>
          <a:srcRect/>
          <a:stretch>
            <a:fillRect/>
          </a:stretch>
        </p:blipFill>
        <p:spPr bwMode="auto">
          <a:xfrm>
            <a:off x="7153199" y="1063467"/>
            <a:ext cx="1047750" cy="752476"/>
          </a:xfrm>
          <a:prstGeom prst="rect">
            <a:avLst/>
          </a:prstGeom>
          <a:noFill/>
        </p:spPr>
      </p:pic>
      <p:sp>
        <p:nvSpPr>
          <p:cNvPr id="117" name="Rectangle 116"/>
          <p:cNvSpPr/>
          <p:nvPr/>
        </p:nvSpPr>
        <p:spPr>
          <a:xfrm>
            <a:off x="234255" y="4902066"/>
            <a:ext cx="5300252" cy="963073"/>
          </a:xfrm>
          <a:prstGeom prst="rect">
            <a:avLst/>
          </a:prstGeom>
        </p:spPr>
        <p:txBody>
          <a:bodyPr wrap="square">
            <a:spAutoFit/>
          </a:bodyPr>
          <a:lstStyle/>
          <a:p>
            <a:pPr marL="288925" indent="-288925" algn="l" defTabSz="914363" rtl="0" fontAlgn="base">
              <a:lnSpc>
                <a:spcPct val="90000"/>
              </a:lnSpc>
              <a:spcBef>
                <a:spcPct val="20000"/>
              </a:spcBef>
              <a:spcAft>
                <a:spcPct val="0"/>
              </a:spcAft>
              <a:buClr>
                <a:srgbClr val="FFFF99"/>
              </a:buClr>
              <a:buFontTx/>
              <a:buBlip>
                <a:blip r:embed="rId8"/>
              </a:buBlip>
            </a:pPr>
            <a:endParaRPr lang="en-US" sz="2000" dirty="0" smtClean="0">
              <a:solidFill>
                <a:srgbClr val="FFFFFF"/>
              </a:solidFill>
              <a:effectLst>
                <a:outerShdw blurRad="38100" dist="38100" dir="2700000" algn="tl">
                  <a:srgbClr val="000000">
                    <a:alpha val="43137"/>
                  </a:srgbClr>
                </a:outerShdw>
              </a:effectLst>
              <a:latin typeface="+mj-lt"/>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8"/>
              </a:buBlip>
            </a:pPr>
            <a:endParaRPr lang="en-US" sz="2000" kern="1200" dirty="0" smtClean="0">
              <a:solidFill>
                <a:srgbClr val="FFFFFF"/>
              </a:solidFill>
              <a:effectLst>
                <a:outerShdw blurRad="38100" dist="38100" dir="2700000" algn="tl">
                  <a:srgbClr val="000000">
                    <a:alpha val="43137"/>
                  </a:srgbClr>
                </a:outerShdw>
              </a:effectLst>
              <a:latin typeface="+mj-l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8"/>
              </a:buBlip>
            </a:pPr>
            <a:endParaRPr lang="en-US" sz="2000" kern="1200" dirty="0">
              <a:solidFill>
                <a:srgbClr val="FFFFFF"/>
              </a:solidFill>
              <a:effectLst>
                <a:outerShdw blurRad="38100" dist="38100" dir="2700000" algn="tl">
                  <a:srgbClr val="000000">
                    <a:alpha val="43137"/>
                  </a:srgbClr>
                </a:outerShdw>
              </a:effectLst>
              <a:latin typeface="+mj-lt"/>
              <a:ea typeface="+mn-ea"/>
              <a:cs typeface="+mn-cs"/>
              <a:sym typeface="Wingdings" pitchFamily="2" charset="2"/>
            </a:endParaRPr>
          </a:p>
        </p:txBody>
      </p:sp>
      <p:sp>
        <p:nvSpPr>
          <p:cNvPr id="118" name="Rounded Rectangle 117"/>
          <p:cNvSpPr/>
          <p:nvPr/>
        </p:nvSpPr>
        <p:spPr bwMode="auto">
          <a:xfrm>
            <a:off x="1233866" y="2971800"/>
            <a:ext cx="1582871" cy="3521095"/>
          </a:xfrm>
          <a:prstGeom prst="roundRect">
            <a:avLst>
              <a:gd name="adj" fmla="val 14567"/>
            </a:avLst>
          </a:prstGeom>
          <a:gradFill flip="none" rotWithShape="1">
            <a:gsLst>
              <a:gs pos="8000">
                <a:srgbClr val="E34829">
                  <a:alpha val="74000"/>
                </a:srgbClr>
              </a:gs>
              <a:gs pos="26000">
                <a:srgbClr val="F97B49">
                  <a:alpha val="81000"/>
                </a:srgbClr>
              </a:gs>
              <a:gs pos="40000">
                <a:srgbClr val="FA9D6A">
                  <a:alpha val="89804"/>
                </a:srgbClr>
              </a:gs>
              <a:gs pos="63000">
                <a:srgbClr val="F16F3B">
                  <a:alpha val="78824"/>
                </a:srgbClr>
              </a:gs>
              <a:gs pos="82000">
                <a:srgbClr val="E65014">
                  <a:alpha val="66000"/>
                </a:srgbClr>
              </a:gs>
              <a:gs pos="100000">
                <a:srgbClr val="E84F30">
                  <a:alpha val="48235"/>
                </a:srgbClr>
              </a:gs>
            </a:gsLst>
            <a:lin ang="5400000" scaled="1"/>
            <a:tileRect/>
          </a:gradFill>
          <a:ln w="19050" cap="flat" cmpd="sng" algn="ctr">
            <a:solidFill>
              <a:srgbClr val="F16F3B">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19" name="Rounded Rectangle 118"/>
          <p:cNvSpPr/>
          <p:nvPr/>
        </p:nvSpPr>
        <p:spPr bwMode="auto">
          <a:xfrm>
            <a:off x="2895614" y="2971800"/>
            <a:ext cx="1582871" cy="3521095"/>
          </a:xfrm>
          <a:prstGeom prst="roundRect">
            <a:avLst>
              <a:gd name="adj" fmla="val 14567"/>
            </a:avLst>
          </a:prstGeom>
          <a:gradFill flip="none" rotWithShape="1">
            <a:gsLst>
              <a:gs pos="8000">
                <a:srgbClr val="00B0F0">
                  <a:alpha val="70000"/>
                </a:srgbClr>
              </a:gs>
              <a:gs pos="26000">
                <a:srgbClr val="15C2FF">
                  <a:alpha val="80784"/>
                </a:srgbClr>
              </a:gs>
              <a:gs pos="40000">
                <a:srgbClr val="65FFED">
                  <a:alpha val="81961"/>
                </a:srgbClr>
              </a:gs>
              <a:gs pos="63000">
                <a:srgbClr val="00B0F0">
                  <a:alpha val="74000"/>
                </a:srgbClr>
              </a:gs>
              <a:gs pos="82000">
                <a:srgbClr val="00B0F0">
                  <a:alpha val="53000"/>
                </a:srgbClr>
              </a:gs>
              <a:gs pos="100000">
                <a:srgbClr val="00759E">
                  <a:alpha val="49000"/>
                </a:srgbClr>
              </a:gs>
            </a:gsLst>
            <a:lin ang="5400000" scaled="1"/>
            <a:tileRect/>
          </a:gradFill>
          <a:ln w="19050" cap="flat" cmpd="sng" algn="ctr">
            <a:solidFill>
              <a:srgbClr val="00B0F0">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20" name="Rounded Rectangle 119"/>
          <p:cNvSpPr/>
          <p:nvPr/>
        </p:nvSpPr>
        <p:spPr bwMode="auto">
          <a:xfrm>
            <a:off x="4564008" y="2971800"/>
            <a:ext cx="1582871" cy="3521095"/>
          </a:xfrm>
          <a:prstGeom prst="roundRect">
            <a:avLst>
              <a:gd name="adj" fmla="val 14567"/>
            </a:avLst>
          </a:prstGeom>
          <a:gradFill flip="none" rotWithShape="1">
            <a:gsLst>
              <a:gs pos="8000">
                <a:srgbClr val="F6AE1E">
                  <a:alpha val="76000"/>
                </a:srgbClr>
              </a:gs>
              <a:gs pos="26000">
                <a:srgbClr val="FFD41D">
                  <a:alpha val="81000"/>
                </a:srgbClr>
              </a:gs>
              <a:gs pos="40000">
                <a:srgbClr val="FFDB43">
                  <a:alpha val="91000"/>
                </a:srgbClr>
              </a:gs>
              <a:gs pos="63000">
                <a:srgbClr val="FFD41D">
                  <a:alpha val="79000"/>
                </a:srgbClr>
              </a:gs>
              <a:gs pos="82000">
                <a:srgbClr val="ECBB06">
                  <a:alpha val="72000"/>
                </a:srgbClr>
              </a:gs>
              <a:gs pos="100000">
                <a:srgbClr val="D28700">
                  <a:alpha val="49000"/>
                </a:srgbClr>
              </a:gs>
            </a:gsLst>
            <a:lin ang="5400000" scaled="1"/>
            <a:tileRect/>
          </a:gradFill>
          <a:ln w="19050" cap="flat" cmpd="sng" algn="ctr">
            <a:solidFill>
              <a:srgbClr val="FFD41D">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21" name="Rounded Rectangle 120"/>
          <p:cNvSpPr/>
          <p:nvPr/>
        </p:nvSpPr>
        <p:spPr bwMode="auto">
          <a:xfrm>
            <a:off x="6225757" y="2971800"/>
            <a:ext cx="1582871" cy="3521095"/>
          </a:xfrm>
          <a:prstGeom prst="roundRect">
            <a:avLst>
              <a:gd name="adj" fmla="val 14567"/>
            </a:avLst>
          </a:prstGeom>
          <a:gradFill flip="none" rotWithShape="1">
            <a:gsLst>
              <a:gs pos="8000">
                <a:srgbClr val="4ED802">
                  <a:alpha val="76000"/>
                </a:srgbClr>
              </a:gs>
              <a:gs pos="26000">
                <a:srgbClr val="96FD2F">
                  <a:alpha val="73000"/>
                </a:srgbClr>
              </a:gs>
              <a:gs pos="40000">
                <a:srgbClr val="AFFE2E">
                  <a:alpha val="90980"/>
                </a:srgbClr>
              </a:gs>
              <a:gs pos="63000">
                <a:srgbClr val="8AEF03">
                  <a:alpha val="74902"/>
                </a:srgbClr>
              </a:gs>
              <a:gs pos="82000">
                <a:srgbClr val="4ED802">
                  <a:alpha val="72000"/>
                </a:srgbClr>
              </a:gs>
              <a:gs pos="100000">
                <a:srgbClr val="4ED802">
                  <a:alpha val="49000"/>
                </a:srgbClr>
              </a:gs>
            </a:gsLst>
            <a:lin ang="5400000" scaled="1"/>
            <a:tileRect/>
          </a:gradFill>
          <a:ln w="19050" cap="flat" cmpd="sng" algn="ctr">
            <a:solidFill>
              <a:srgbClr val="4ED802">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pic>
        <p:nvPicPr>
          <p:cNvPr id="122" name="Picture 3"/>
          <p:cNvPicPr>
            <a:picLocks noChangeAspect="1" noChangeArrowheads="1"/>
          </p:cNvPicPr>
          <p:nvPr/>
        </p:nvPicPr>
        <p:blipFill>
          <a:blip r:embed="rId9" cstate="screen"/>
          <a:srcRect/>
          <a:stretch>
            <a:fillRect/>
          </a:stretch>
        </p:blipFill>
        <p:spPr bwMode="auto">
          <a:xfrm>
            <a:off x="1301186" y="3101941"/>
            <a:ext cx="1448811" cy="1359892"/>
          </a:xfrm>
          <a:prstGeom prst="roundRect">
            <a:avLst>
              <a:gd name="adj" fmla="val 11507"/>
            </a:avLst>
          </a:prstGeom>
          <a:noFill/>
          <a:ln>
            <a:noFill/>
          </a:ln>
          <a:effectLst/>
        </p:spPr>
      </p:pic>
      <p:sp>
        <p:nvSpPr>
          <p:cNvPr id="123" name="TextBox 122"/>
          <p:cNvSpPr txBox="1"/>
          <p:nvPr/>
        </p:nvSpPr>
        <p:spPr>
          <a:xfrm>
            <a:off x="1565925" y="5090309"/>
            <a:ext cx="844074" cy="368234"/>
          </a:xfrm>
          <a:prstGeom prst="rect">
            <a:avLst/>
          </a:prstGeom>
          <a:noFill/>
          <a:ln w="9525">
            <a:noFill/>
            <a:miter lim="800000"/>
            <a:headEnd/>
            <a:tailEnd/>
          </a:ln>
          <a:effectLst/>
        </p:spPr>
        <p:txBody>
          <a:bodyPr wrap="none" rtlCol="0">
            <a:spAutoFit/>
          </a:bodyPr>
          <a:lstStyle/>
          <a:p>
            <a:pPr algn="ct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Basic</a:t>
            </a:r>
          </a:p>
        </p:txBody>
      </p:sp>
      <p:sp>
        <p:nvSpPr>
          <p:cNvPr id="124" name="TextBox 123"/>
          <p:cNvSpPr txBox="1"/>
          <p:nvPr/>
        </p:nvSpPr>
        <p:spPr>
          <a:xfrm>
            <a:off x="2784117" y="5103265"/>
            <a:ext cx="1761039" cy="339908"/>
          </a:xfrm>
          <a:prstGeom prst="rect">
            <a:avLst/>
          </a:prstGeom>
          <a:noFill/>
        </p:spPr>
        <p:txBody>
          <a:bodyPr wrap="none" rtlCol="0">
            <a:spAutoFit/>
          </a:bodyPr>
          <a:lstStyle/>
          <a:p>
            <a:pPr algn="ctr" defTabSz="914400">
              <a:lnSpc>
                <a:spcPct val="90000"/>
              </a:lnSpc>
            </a:pP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Standardized</a:t>
            </a:r>
          </a:p>
        </p:txBody>
      </p:sp>
      <p:sp>
        <p:nvSpPr>
          <p:cNvPr id="125" name="TextBox 124"/>
          <p:cNvSpPr txBox="1"/>
          <p:nvPr/>
        </p:nvSpPr>
        <p:spPr>
          <a:xfrm>
            <a:off x="4495007" y="5090309"/>
            <a:ext cx="1659526" cy="368234"/>
          </a:xfrm>
          <a:prstGeom prst="rect">
            <a:avLst/>
          </a:prstGeom>
          <a:noFill/>
        </p:spPr>
        <p:txBody>
          <a:bodyPr wrap="none" rtlCol="0">
            <a:spAutoFit/>
          </a:bodyPr>
          <a:lstStyle/>
          <a:p>
            <a:pPr algn="ct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Rationalized</a:t>
            </a:r>
          </a:p>
        </p:txBody>
      </p:sp>
      <p:sp>
        <p:nvSpPr>
          <p:cNvPr id="126" name="TextBox 125"/>
          <p:cNvSpPr txBox="1"/>
          <p:nvPr/>
        </p:nvSpPr>
        <p:spPr>
          <a:xfrm>
            <a:off x="6403524" y="5103265"/>
            <a:ext cx="1228500" cy="339908"/>
          </a:xfrm>
          <a:prstGeom prst="rect">
            <a:avLst/>
          </a:prstGeom>
          <a:noFill/>
        </p:spPr>
        <p:txBody>
          <a:bodyPr wrap="none" rtlCol="0">
            <a:spAutoFit/>
          </a:bodyPr>
          <a:lstStyle/>
          <a:p>
            <a:pPr algn="ctr" defTabSz="914400">
              <a:lnSpc>
                <a:spcPct val="90000"/>
              </a:lnSpc>
            </a:pP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Dynamic</a:t>
            </a:r>
          </a:p>
        </p:txBody>
      </p:sp>
      <p:pic>
        <p:nvPicPr>
          <p:cNvPr id="127" name="Picture 3"/>
          <p:cNvPicPr>
            <a:picLocks noChangeAspect="1" noChangeArrowheads="1"/>
          </p:cNvPicPr>
          <p:nvPr/>
        </p:nvPicPr>
        <p:blipFill>
          <a:blip r:embed="rId10" cstate="screen"/>
          <a:srcRect/>
          <a:stretch>
            <a:fillRect/>
          </a:stretch>
        </p:blipFill>
        <p:spPr bwMode="auto">
          <a:xfrm>
            <a:off x="2963320" y="3110713"/>
            <a:ext cx="1448811" cy="1351117"/>
          </a:xfrm>
          <a:prstGeom prst="roundRect">
            <a:avLst>
              <a:gd name="adj" fmla="val 12771"/>
            </a:avLst>
          </a:prstGeom>
          <a:noFill/>
          <a:ln>
            <a:noFill/>
          </a:ln>
          <a:effectLst/>
        </p:spPr>
      </p:pic>
      <p:pic>
        <p:nvPicPr>
          <p:cNvPr id="128" name="Picture 3"/>
          <p:cNvPicPr>
            <a:picLocks noChangeAspect="1" noChangeArrowheads="1"/>
          </p:cNvPicPr>
          <p:nvPr/>
        </p:nvPicPr>
        <p:blipFill>
          <a:blip r:embed="rId11" cstate="screen"/>
          <a:srcRect/>
          <a:stretch>
            <a:fillRect/>
          </a:stretch>
        </p:blipFill>
        <p:spPr bwMode="auto">
          <a:xfrm>
            <a:off x="4634341" y="3110713"/>
            <a:ext cx="1448811" cy="1351117"/>
          </a:xfrm>
          <a:prstGeom prst="roundRect">
            <a:avLst>
              <a:gd name="adj" fmla="val 15368"/>
            </a:avLst>
          </a:prstGeom>
          <a:noFill/>
          <a:ln>
            <a:noFill/>
          </a:ln>
          <a:effectLst/>
        </p:spPr>
      </p:pic>
      <p:pic>
        <p:nvPicPr>
          <p:cNvPr id="129" name="Picture 3"/>
          <p:cNvPicPr>
            <a:picLocks noChangeAspect="1" noChangeArrowheads="1"/>
          </p:cNvPicPr>
          <p:nvPr/>
        </p:nvPicPr>
        <p:blipFill>
          <a:blip r:embed="rId12" cstate="screen"/>
          <a:srcRect/>
          <a:stretch>
            <a:fillRect/>
          </a:stretch>
        </p:blipFill>
        <p:spPr bwMode="auto">
          <a:xfrm>
            <a:off x="6287588" y="3119488"/>
            <a:ext cx="1448811" cy="1342345"/>
          </a:xfrm>
          <a:prstGeom prst="roundRect">
            <a:avLst>
              <a:gd name="adj" fmla="val 14052"/>
            </a:avLst>
          </a:prstGeom>
          <a:noFill/>
          <a:ln>
            <a:noFill/>
          </a:ln>
          <a:effectLst/>
        </p:spPr>
      </p:pic>
      <p:sp>
        <p:nvSpPr>
          <p:cNvPr id="130" name="Rectangle 129"/>
          <p:cNvSpPr/>
          <p:nvPr/>
        </p:nvSpPr>
        <p:spPr>
          <a:xfrm>
            <a:off x="1235527" y="5649869"/>
            <a:ext cx="1534194" cy="492868"/>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cost center</a:t>
            </a:r>
          </a:p>
        </p:txBody>
      </p:sp>
      <p:sp>
        <p:nvSpPr>
          <p:cNvPr id="131" name="Rectangle 130"/>
          <p:cNvSpPr/>
          <p:nvPr/>
        </p:nvSpPr>
        <p:spPr>
          <a:xfrm>
            <a:off x="2924881"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an efficient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cost center</a:t>
            </a:r>
          </a:p>
        </p:txBody>
      </p:sp>
      <p:sp>
        <p:nvSpPr>
          <p:cNvPr id="132" name="Rectangle 131"/>
          <p:cNvSpPr/>
          <p:nvPr/>
        </p:nvSpPr>
        <p:spPr>
          <a:xfrm>
            <a:off x="4592482"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business center</a:t>
            </a:r>
          </a:p>
        </p:txBody>
      </p:sp>
      <p:sp>
        <p:nvSpPr>
          <p:cNvPr id="133" name="Rectangle 132"/>
          <p:cNvSpPr/>
          <p:nvPr/>
        </p:nvSpPr>
        <p:spPr>
          <a:xfrm>
            <a:off x="6242681"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strategic asset</a:t>
            </a:r>
          </a:p>
        </p:txBody>
      </p:sp>
      <p:sp>
        <p:nvSpPr>
          <p:cNvPr id="134" name="Right Arrow 133"/>
          <p:cNvSpPr/>
          <p:nvPr/>
        </p:nvSpPr>
        <p:spPr bwMode="auto">
          <a:xfrm>
            <a:off x="541560" y="3960908"/>
            <a:ext cx="8069040" cy="1218533"/>
          </a:xfrm>
          <a:prstGeom prst="rightArrow">
            <a:avLst/>
          </a:prstGeom>
          <a:gradFill flip="none" rotWithShape="1">
            <a:gsLst>
              <a:gs pos="8000">
                <a:srgbClr val="00B0F0">
                  <a:alpha val="64000"/>
                </a:srgbClr>
              </a:gs>
              <a:gs pos="40000">
                <a:srgbClr val="90E739">
                  <a:alpha val="73000"/>
                </a:srgbClr>
              </a:gs>
              <a:gs pos="75000">
                <a:srgbClr val="90E739">
                  <a:alpha val="78000"/>
                </a:srgbClr>
              </a:gs>
              <a:gs pos="88000">
                <a:srgbClr val="FDA80F">
                  <a:alpha val="77000"/>
                </a:srgbClr>
              </a:gs>
              <a:gs pos="100000">
                <a:srgbClr val="FDA80F">
                  <a:alpha val="8000"/>
                </a:srgbClr>
              </a:gs>
            </a:gsLst>
            <a:lin ang="10800000" scaled="1"/>
            <a:tileRect/>
          </a:gradFill>
          <a:ln w="19050" cap="flat" cmpd="sng" algn="ctr">
            <a:gradFill flip="none" rotWithShape="1">
              <a:gsLst>
                <a:gs pos="0">
                  <a:srgbClr val="FDA80F"/>
                </a:gs>
                <a:gs pos="50000">
                  <a:srgbClr val="90E739"/>
                </a:gs>
                <a:gs pos="100000">
                  <a:srgbClr val="00B0F0"/>
                </a:gs>
              </a:gsLst>
              <a:lin ang="0" scaled="1"/>
              <a:tileRect/>
            </a:gradFill>
            <a:prstDash val="solid"/>
            <a:round/>
            <a:headEnd type="none" w="med" len="med"/>
            <a:tailEnd type="none" w="med" len="med"/>
          </a:ln>
          <a:effectLst>
            <a:outerShdw blurRad="101600" sx="102000" sy="102000" algn="ctr" rotWithShape="0">
              <a:prstClr val="black">
                <a:alpha val="50000"/>
              </a:prstClr>
            </a:outerShdw>
          </a:effectLst>
          <a:scene3d>
            <a:camera prst="orthographicFront"/>
            <a:lightRig rig="threePt" dir="t"/>
          </a:scene3d>
          <a:sp3d>
            <a:bevelT w="69850" h="19050" prst="coolSlant"/>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ctr" defTabSz="761970" eaLnBrk="0" fontAlgn="base" hangingPunct="0">
              <a:spcBef>
                <a:spcPct val="0"/>
              </a:spcBef>
              <a:spcAft>
                <a:spcPct val="0"/>
              </a:spcAft>
              <a:defRPr/>
            </a:pPr>
            <a:r>
              <a:rPr lang="en-US" i="1" dirty="0" smtClean="0">
                <a:effectLst>
                  <a:outerShdw blurRad="215900" sx="102000" sy="102000" algn="ctr" rotWithShape="0">
                    <a:prstClr val="black"/>
                  </a:outerShdw>
                </a:effectLst>
                <a:latin typeface="Segoe Black" pitchFamily="34" charset="0"/>
              </a:rPr>
              <a:t>Infrastructure Optimization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381000" y="10922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4"/>
          <p:cNvSpPr/>
          <p:nvPr/>
        </p:nvSpPr>
        <p:spPr>
          <a:xfrm>
            <a:off x="381000" y="1066800"/>
            <a:ext cx="8534400" cy="1905000"/>
          </a:xfrm>
          <a:custGeom>
            <a:avLst/>
            <a:gdLst>
              <a:gd name="connsiteX0" fmla="*/ 0 w 7189470"/>
              <a:gd name="connsiteY0" fmla="*/ 163830 h 1638300"/>
              <a:gd name="connsiteX1" fmla="*/ 47985 w 7189470"/>
              <a:gd name="connsiteY1" fmla="*/ 47985 h 1638300"/>
              <a:gd name="connsiteX2" fmla="*/ 163830 w 7189470"/>
              <a:gd name="connsiteY2" fmla="*/ 0 h 1638300"/>
              <a:gd name="connsiteX3" fmla="*/ 7025640 w 7189470"/>
              <a:gd name="connsiteY3" fmla="*/ 0 h 1638300"/>
              <a:gd name="connsiteX4" fmla="*/ 7141485 w 7189470"/>
              <a:gd name="connsiteY4" fmla="*/ 47985 h 1638300"/>
              <a:gd name="connsiteX5" fmla="*/ 7189470 w 7189470"/>
              <a:gd name="connsiteY5" fmla="*/ 163830 h 1638300"/>
              <a:gd name="connsiteX6" fmla="*/ 7189470 w 7189470"/>
              <a:gd name="connsiteY6" fmla="*/ 1474470 h 1638300"/>
              <a:gd name="connsiteX7" fmla="*/ 7141485 w 7189470"/>
              <a:gd name="connsiteY7" fmla="*/ 1590315 h 1638300"/>
              <a:gd name="connsiteX8" fmla="*/ 7025640 w 7189470"/>
              <a:gd name="connsiteY8" fmla="*/ 1638300 h 1638300"/>
              <a:gd name="connsiteX9" fmla="*/ 163830 w 7189470"/>
              <a:gd name="connsiteY9" fmla="*/ 1638300 h 1638300"/>
              <a:gd name="connsiteX10" fmla="*/ 47985 w 7189470"/>
              <a:gd name="connsiteY10" fmla="*/ 1590315 h 1638300"/>
              <a:gd name="connsiteX11" fmla="*/ 0 w 7189470"/>
              <a:gd name="connsiteY11" fmla="*/ 1474470 h 1638300"/>
              <a:gd name="connsiteX12" fmla="*/ 0 w 7189470"/>
              <a:gd name="connsiteY12" fmla="*/ 16383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89470" h="1638300">
                <a:moveTo>
                  <a:pt x="0" y="163830"/>
                </a:moveTo>
                <a:cubicBezTo>
                  <a:pt x="0" y="120380"/>
                  <a:pt x="17261" y="78709"/>
                  <a:pt x="47985" y="47985"/>
                </a:cubicBezTo>
                <a:cubicBezTo>
                  <a:pt x="78709" y="17261"/>
                  <a:pt x="120380" y="0"/>
                  <a:pt x="163830" y="0"/>
                </a:cubicBezTo>
                <a:lnTo>
                  <a:pt x="7025640" y="0"/>
                </a:lnTo>
                <a:cubicBezTo>
                  <a:pt x="7069090" y="0"/>
                  <a:pt x="7110761" y="17261"/>
                  <a:pt x="7141485" y="47985"/>
                </a:cubicBezTo>
                <a:cubicBezTo>
                  <a:pt x="7172209" y="78709"/>
                  <a:pt x="7189470" y="120380"/>
                  <a:pt x="7189470" y="163830"/>
                </a:cubicBezTo>
                <a:lnTo>
                  <a:pt x="7189470" y="1474470"/>
                </a:lnTo>
                <a:cubicBezTo>
                  <a:pt x="7189470" y="1517920"/>
                  <a:pt x="7172209" y="1559591"/>
                  <a:pt x="7141485" y="1590315"/>
                </a:cubicBezTo>
                <a:cubicBezTo>
                  <a:pt x="7110761" y="1621039"/>
                  <a:pt x="7069090" y="1638300"/>
                  <a:pt x="7025640" y="1638300"/>
                </a:cubicBezTo>
                <a:lnTo>
                  <a:pt x="163830" y="1638300"/>
                </a:lnTo>
                <a:cubicBezTo>
                  <a:pt x="120380" y="1638300"/>
                  <a:pt x="78709" y="1621039"/>
                  <a:pt x="47985" y="1590315"/>
                </a:cubicBezTo>
                <a:cubicBezTo>
                  <a:pt x="17261" y="1559591"/>
                  <a:pt x="0" y="1517920"/>
                  <a:pt x="0" y="1474470"/>
                </a:cubicBezTo>
                <a:lnTo>
                  <a:pt x="0" y="16383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001">
            <a:schemeClr val="lt2"/>
          </a:fillRef>
          <a:effectRef idx="2">
            <a:schemeClr val="accent4">
              <a:hueOff val="1800000"/>
              <a:satOff val="50000"/>
              <a:lumOff val="4412"/>
              <a:alphaOff val="0"/>
            </a:schemeClr>
          </a:effectRef>
          <a:fontRef idx="minor">
            <a:schemeClr val="lt1"/>
          </a:fontRef>
        </p:style>
        <p:txBody>
          <a:bodyPr spcFirstLastPara="0" vert="horz" wrap="square" lIns="139424" tIns="139424" rIns="1838684" bIns="139424" numCol="1" spcCol="1270" anchor="ctr"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Summary</a:t>
            </a:r>
          </a:p>
          <a:p>
            <a:pPr lvl="0" algn="l" defTabSz="1066800">
              <a:lnSpc>
                <a:spcPct val="90000"/>
              </a:lnSpc>
              <a:spcBef>
                <a:spcPct val="0"/>
              </a:spcBef>
              <a:spcAft>
                <a:spcPct val="35000"/>
              </a:spcAft>
            </a:pPr>
            <a:r>
              <a:rPr lang="en-CA" sz="3200" kern="1200" dirty="0" smtClean="0">
                <a:solidFill>
                  <a:schemeClr val="bg1">
                    <a:lumMod val="75000"/>
                  </a:schemeClr>
                </a:solidFill>
              </a:rPr>
              <a:t>Server Optimization</a:t>
            </a:r>
            <a:endParaRPr lang="en-CA" sz="3200" kern="1200" dirty="0">
              <a:solidFill>
                <a:schemeClr val="bg1">
                  <a:lumMod val="75000"/>
                </a:schemeClr>
              </a:solidFill>
            </a:endParaRPr>
          </a:p>
        </p:txBody>
      </p:sp>
      <p:pic>
        <p:nvPicPr>
          <p:cNvPr id="6" name="Picture 4" descr="C:\Users\ruthmort\Pictures\DVD_ART36\Logos\Microsoft Hyper-V Server 2008 R2\hyper-v server 2008 r2 rev.png"/>
          <p:cNvPicPr>
            <a:picLocks noChangeAspect="1" noChangeArrowheads="1"/>
          </p:cNvPicPr>
          <p:nvPr/>
        </p:nvPicPr>
        <p:blipFill>
          <a:blip r:embed="rId8" cstate="print"/>
          <a:srcRect/>
          <a:stretch>
            <a:fillRect/>
          </a:stretch>
        </p:blipFill>
        <p:spPr bwMode="auto">
          <a:xfrm>
            <a:off x="4876800" y="5953480"/>
            <a:ext cx="3352800" cy="578358"/>
          </a:xfrm>
          <a:prstGeom prst="rect">
            <a:avLst/>
          </a:prstGeom>
          <a:noFill/>
        </p:spPr>
      </p:pic>
      <p:pic>
        <p:nvPicPr>
          <p:cNvPr id="7" name="Picture 6" descr="C:\Users\ruthmort\Pictures\DVD_ART36\Logos\Windows Server 2008\Windows Server 2008 R2\windows server 2008 r2 rev h.png"/>
          <p:cNvPicPr>
            <a:picLocks noChangeAspect="1" noChangeArrowheads="1"/>
          </p:cNvPicPr>
          <p:nvPr/>
        </p:nvPicPr>
        <p:blipFill>
          <a:blip r:embed="rId9" cstate="print"/>
          <a:srcRect/>
          <a:stretch>
            <a:fillRect/>
          </a:stretch>
        </p:blipFill>
        <p:spPr bwMode="auto">
          <a:xfrm>
            <a:off x="4648200" y="5410200"/>
            <a:ext cx="3619067" cy="512038"/>
          </a:xfrm>
          <a:prstGeom prst="rect">
            <a:avLst/>
          </a:prstGeom>
          <a:noFill/>
        </p:spPr>
      </p:pic>
      <p:pic>
        <p:nvPicPr>
          <p:cNvPr id="2051" name="Picture 3" descr="C:\Users\ruthmort\Pictures\DVD_ART36\Artwork_Imagery\Hardware Photos\OEM HW\SERVERS\HP AlphaServer SC4.png"/>
          <p:cNvPicPr>
            <a:picLocks noChangeAspect="1" noChangeArrowheads="1"/>
          </p:cNvPicPr>
          <p:nvPr/>
        </p:nvPicPr>
        <p:blipFill>
          <a:blip r:embed="rId10" cstate="print"/>
          <a:srcRect/>
          <a:stretch>
            <a:fillRect/>
          </a:stretch>
        </p:blipFill>
        <p:spPr bwMode="auto">
          <a:xfrm>
            <a:off x="5453401" y="838200"/>
            <a:ext cx="2699999" cy="2057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graphicEl>
                                              <a:dgm id="{C43EB61A-2E04-409F-8F87-79F190ED3CE0}"/>
                                            </p:graphicEl>
                                          </p:spTgt>
                                        </p:tgtEl>
                                        <p:attrNameLst>
                                          <p:attrName>style.visibility</p:attrName>
                                        </p:attrNameLst>
                                      </p:cBhvr>
                                      <p:to>
                                        <p:strVal val="visible"/>
                                      </p:to>
                                    </p:set>
                                    <p:animEffect transition="in" filter="fade">
                                      <p:cBhvr>
                                        <p:cTn id="7" dur="1000"/>
                                        <p:tgtEl>
                                          <p:spTgt spid="15">
                                            <p:graphicEl>
                                              <a:dgm id="{C43EB61A-2E04-409F-8F87-79F190ED3CE0}"/>
                                            </p:graphicEl>
                                          </p:spTgt>
                                        </p:tgtEl>
                                      </p:cBhvr>
                                    </p:animEffect>
                                    <p:anim calcmode="lin" valueType="num">
                                      <p:cBhvr>
                                        <p:cTn id="8" dur="1000" fill="hold"/>
                                        <p:tgtEl>
                                          <p:spTgt spid="15">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9" dur="1000" fill="hold"/>
                                        <p:tgtEl>
                                          <p:spTgt spid="15">
                                            <p:graphicEl>
                                              <a:dgm id="{C43EB61A-2E04-409F-8F87-79F190ED3CE0}"/>
                                            </p:graphicEl>
                                          </p:spTgt>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0"/>
                                  </p:stCondLst>
                                  <p:childTnLst>
                                    <p:set>
                                      <p:cBhvr>
                                        <p:cTn id="11" dur="1" fill="hold">
                                          <p:stCondLst>
                                            <p:cond delay="0"/>
                                          </p:stCondLst>
                                        </p:cTn>
                                        <p:tgtEl>
                                          <p:spTgt spid="15">
                                            <p:graphicEl>
                                              <a:dgm id="{2572025E-E8B8-4F94-94D0-DC22D7F762FB}"/>
                                            </p:graphicEl>
                                          </p:spTgt>
                                        </p:tgtEl>
                                        <p:attrNameLst>
                                          <p:attrName>style.visibility</p:attrName>
                                        </p:attrNameLst>
                                      </p:cBhvr>
                                      <p:to>
                                        <p:strVal val="visible"/>
                                      </p:to>
                                    </p:set>
                                    <p:animEffect transition="in" filter="slide(fromTop)">
                                      <p:cBhvr>
                                        <p:cTn id="12" dur="1000"/>
                                        <p:tgtEl>
                                          <p:spTgt spid="15">
                                            <p:graphicEl>
                                              <a:dgm id="{2572025E-E8B8-4F94-94D0-DC22D7F762FB}"/>
                                            </p:graphicEl>
                                          </p:spTgt>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5">
                                            <p:graphicEl>
                                              <a:dgm id="{41BC1ABA-1F87-4B1E-94EC-41724CD12655}"/>
                                            </p:graphicEl>
                                          </p:spTgt>
                                        </p:tgtEl>
                                        <p:attrNameLst>
                                          <p:attrName>style.visibility</p:attrName>
                                        </p:attrNameLst>
                                      </p:cBhvr>
                                      <p:to>
                                        <p:strVal val="visible"/>
                                      </p:to>
                                    </p:set>
                                    <p:animEffect transition="in" filter="fade">
                                      <p:cBhvr>
                                        <p:cTn id="16" dur="1000"/>
                                        <p:tgtEl>
                                          <p:spTgt spid="15">
                                            <p:graphicEl>
                                              <a:dgm id="{41BC1ABA-1F87-4B1E-94EC-41724CD12655}"/>
                                            </p:graphicEl>
                                          </p:spTgt>
                                        </p:tgtEl>
                                      </p:cBhvr>
                                    </p:animEffect>
                                    <p:anim calcmode="lin" valueType="num">
                                      <p:cBhvr>
                                        <p:cTn id="17" dur="1000" fill="hold"/>
                                        <p:tgtEl>
                                          <p:spTgt spid="15">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18" dur="1000" fill="hold"/>
                                        <p:tgtEl>
                                          <p:spTgt spid="15">
                                            <p:graphicEl>
                                              <a:dgm id="{41BC1ABA-1F87-4B1E-94EC-41724CD12655}"/>
                                            </p:graphicEl>
                                          </p:spTgt>
                                        </p:tgtEl>
                                        <p:attrNameLst>
                                          <p:attrName>ppt_y</p:attrName>
                                        </p:attrNameLst>
                                      </p:cBhvr>
                                      <p:tavLst>
                                        <p:tav tm="0">
                                          <p:val>
                                            <p:strVal val="#ppt_y+.1"/>
                                          </p:val>
                                        </p:tav>
                                        <p:tav tm="100000">
                                          <p:val>
                                            <p:strVal val="#ppt_y"/>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15">
                                            <p:graphicEl>
                                              <a:dgm id="{5284ED54-4761-44DA-8086-D5FD397A1C95}"/>
                                            </p:graphicEl>
                                          </p:spTgt>
                                        </p:tgtEl>
                                        <p:attrNameLst>
                                          <p:attrName>style.visibility</p:attrName>
                                        </p:attrNameLst>
                                      </p:cBhvr>
                                      <p:to>
                                        <p:strVal val="visible"/>
                                      </p:to>
                                    </p:set>
                                    <p:animEffect transition="in" filter="slide(fromTop)">
                                      <p:cBhvr>
                                        <p:cTn id="21" dur="1000"/>
                                        <p:tgtEl>
                                          <p:spTgt spid="15">
                                            <p:graphicEl>
                                              <a:dgm id="{5284ED54-4761-44DA-8086-D5FD397A1C95}"/>
                                            </p:graphicEl>
                                          </p:spTgt>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5">
                                            <p:graphicEl>
                                              <a:dgm id="{D88C7409-AB93-4FE3-A61D-F51EE8A4B008}"/>
                                            </p:graphicEl>
                                          </p:spTgt>
                                        </p:tgtEl>
                                        <p:attrNameLst>
                                          <p:attrName>style.visibility</p:attrName>
                                        </p:attrNameLst>
                                      </p:cBhvr>
                                      <p:to>
                                        <p:strVal val="visible"/>
                                      </p:to>
                                    </p:set>
                                    <p:animEffect transition="in" filter="fade">
                                      <p:cBhvr>
                                        <p:cTn id="25" dur="1000"/>
                                        <p:tgtEl>
                                          <p:spTgt spid="15">
                                            <p:graphicEl>
                                              <a:dgm id="{D88C7409-AB93-4FE3-A61D-F51EE8A4B008}"/>
                                            </p:graphicEl>
                                          </p:spTgt>
                                        </p:tgtEl>
                                      </p:cBhvr>
                                    </p:animEffect>
                                    <p:anim calcmode="lin" valueType="num">
                                      <p:cBhvr>
                                        <p:cTn id="26" dur="1000" fill="hold"/>
                                        <p:tgtEl>
                                          <p:spTgt spid="15">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27" dur="1000" fill="hold"/>
                                        <p:tgtEl>
                                          <p:spTgt spid="15">
                                            <p:graphicEl>
                                              <a:dgm id="{D88C7409-AB93-4FE3-A61D-F51EE8A4B008}"/>
                                            </p:graphicEl>
                                          </p:spTgt>
                                        </p:tgtEl>
                                        <p:attrNameLst>
                                          <p:attrName>ppt_y</p:attrName>
                                        </p:attrNameLst>
                                      </p:cBhvr>
                                      <p:tavLst>
                                        <p:tav tm="0">
                                          <p:val>
                                            <p:strVal val="#ppt_y+.1"/>
                                          </p:val>
                                        </p:tav>
                                        <p:tav tm="100000">
                                          <p:val>
                                            <p:strVal val="#ppt_y"/>
                                          </p:val>
                                        </p:tav>
                                      </p:tavLst>
                                    </p:anim>
                                  </p:childTnLst>
                                </p:cTn>
                              </p:par>
                              <p:par>
                                <p:cTn id="28" presetID="12" presetClass="entr" presetSubtype="1" fill="hold" grpId="0" nodeType="withEffect">
                                  <p:stCondLst>
                                    <p:cond delay="0"/>
                                  </p:stCondLst>
                                  <p:childTnLst>
                                    <p:set>
                                      <p:cBhvr>
                                        <p:cTn id="29" dur="1" fill="hold">
                                          <p:stCondLst>
                                            <p:cond delay="0"/>
                                          </p:stCondLst>
                                        </p:cTn>
                                        <p:tgtEl>
                                          <p:spTgt spid="15">
                                            <p:graphicEl>
                                              <a:dgm id="{87B5BDBA-3C7A-41F1-8C33-F13937A84B36}"/>
                                            </p:graphicEl>
                                          </p:spTgt>
                                        </p:tgtEl>
                                        <p:attrNameLst>
                                          <p:attrName>style.visibility</p:attrName>
                                        </p:attrNameLst>
                                      </p:cBhvr>
                                      <p:to>
                                        <p:strVal val="visible"/>
                                      </p:to>
                                    </p:set>
                                    <p:animEffect transition="in" filter="slide(fromTop)">
                                      <p:cBhvr>
                                        <p:cTn id="30" dur="1000"/>
                                        <p:tgtEl>
                                          <p:spTgt spid="15">
                                            <p:graphicEl>
                                              <a:dgm id="{87B5BDBA-3C7A-41F1-8C33-F13937A84B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Call to Action</a:t>
            </a:r>
            <a:endParaRPr lang="en-CA" dirty="0"/>
          </a:p>
        </p:txBody>
      </p:sp>
      <p:sp>
        <p:nvSpPr>
          <p:cNvPr id="4" name="Content Placeholder 3"/>
          <p:cNvSpPr>
            <a:spLocks noGrp="1"/>
          </p:cNvSpPr>
          <p:nvPr>
            <p:ph idx="1"/>
          </p:nvPr>
        </p:nvSpPr>
        <p:spPr>
          <a:xfrm>
            <a:off x="381000" y="1417638"/>
            <a:ext cx="8382000" cy="4333494"/>
          </a:xfrm>
        </p:spPr>
        <p:txBody>
          <a:bodyPr/>
          <a:lstStyle/>
          <a:p>
            <a:r>
              <a:rPr lang="en-CA" dirty="0" smtClean="0"/>
              <a:t>Evaluate the benefits of virtualization for your organization using the ROI tool</a:t>
            </a:r>
          </a:p>
          <a:p>
            <a:pPr lvl="1"/>
            <a:r>
              <a:rPr lang="en-CA" dirty="0">
                <a:solidFill>
                  <a:schemeClr val="tx2"/>
                </a:solidFill>
              </a:rPr>
              <a:t>http://</a:t>
            </a:r>
            <a:r>
              <a:rPr lang="en-CA" dirty="0" smtClean="0">
                <a:solidFill>
                  <a:schemeClr val="tx2"/>
                </a:solidFill>
              </a:rPr>
              <a:t>www.microsoft.com/virtualization/resources </a:t>
            </a:r>
          </a:p>
          <a:p>
            <a:r>
              <a:rPr lang="en-CA" dirty="0" smtClean="0"/>
              <a:t>Contact us if you’re interested in doing a proof of concept or pilot </a:t>
            </a:r>
          </a:p>
          <a:p>
            <a:pPr lvl="1"/>
            <a:r>
              <a:rPr lang="en-CA" dirty="0" smtClean="0">
                <a:solidFill>
                  <a:schemeClr val="tx2"/>
                </a:solidFill>
              </a:rPr>
              <a:t>alignit@microsoft.com </a:t>
            </a:r>
          </a:p>
          <a:p>
            <a:r>
              <a:rPr lang="en-CA" dirty="0" smtClean="0"/>
              <a:t>Evaluate Windows Server 2008 R2 and Hyper-V </a:t>
            </a:r>
          </a:p>
          <a:p>
            <a:pPr lvl="1"/>
            <a:r>
              <a:rPr lang="en-CA" sz="2000" dirty="0">
                <a:solidFill>
                  <a:schemeClr val="tx2"/>
                </a:solidFill>
              </a:rPr>
              <a:t>http://</a:t>
            </a:r>
            <a:r>
              <a:rPr lang="en-CA" sz="2000" dirty="0" smtClean="0">
                <a:solidFill>
                  <a:schemeClr val="tx2"/>
                </a:solidFill>
              </a:rPr>
              <a:t>www.microsoft.com/windowsserver2008/en/us/try-it.aspx</a:t>
            </a:r>
          </a:p>
          <a:p>
            <a:pPr lvl="1"/>
            <a:r>
              <a:rPr lang="en-CA" sz="2000" dirty="0">
                <a:solidFill>
                  <a:schemeClr val="tx2"/>
                </a:solidFill>
              </a:rPr>
              <a:t>http://</a:t>
            </a:r>
            <a:r>
              <a:rPr lang="en-CA" sz="2000" dirty="0" smtClean="0">
                <a:solidFill>
                  <a:schemeClr val="tx2"/>
                </a:solidFill>
              </a:rPr>
              <a:t>www.microsoft.com/hyper-v-server/en/us/default.aspx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Reducing Costs and Increasing Agility Through</a:t>
            </a:r>
            <a:endParaRPr lang="en-CA" dirty="0"/>
          </a:p>
        </p:txBody>
      </p:sp>
      <p:sp>
        <p:nvSpPr>
          <p:cNvPr id="4" name="Content Placeholder 3"/>
          <p:cNvSpPr>
            <a:spLocks noGrp="1"/>
          </p:cNvSpPr>
          <p:nvPr>
            <p:ph idx="1"/>
          </p:nvPr>
        </p:nvSpPr>
        <p:spPr>
          <a:xfrm>
            <a:off x="1219200" y="2173676"/>
            <a:ext cx="8382000" cy="2474524"/>
          </a:xfrm>
        </p:spPr>
        <p:txBody>
          <a:bodyPr/>
          <a:lstStyle/>
          <a:p>
            <a:r>
              <a:rPr lang="en-CA" dirty="0" smtClean="0"/>
              <a:t>Consolidation Savings</a:t>
            </a:r>
          </a:p>
          <a:p>
            <a:r>
              <a:rPr lang="en-CA" dirty="0" smtClean="0"/>
              <a:t>Business Continuity Management</a:t>
            </a:r>
          </a:p>
          <a:p>
            <a:r>
              <a:rPr lang="en-CA" dirty="0" smtClean="0"/>
              <a:t>Reducing Deployment Costs</a:t>
            </a:r>
          </a:p>
          <a:p>
            <a:r>
              <a:rPr lang="en-CA" dirty="0" smtClean="0"/>
              <a:t>Integrated Management Solution</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228600" y="838200"/>
            <a:ext cx="8658704" cy="5234710"/>
            <a:chOff x="71480" y="609600"/>
            <a:chExt cx="9036830" cy="5463310"/>
          </a:xfrm>
        </p:grpSpPr>
        <p:pic>
          <p:nvPicPr>
            <p:cNvPr id="6210" name="Picture 23" descr="Circular-Field"/>
            <p:cNvPicPr>
              <a:picLocks noChangeAspect="1" noChangeArrowheads="1"/>
            </p:cNvPicPr>
            <p:nvPr/>
          </p:nvPicPr>
          <p:blipFill>
            <a:blip r:embed="rId4" cstate="print"/>
            <a:srcRect/>
            <a:stretch>
              <a:fillRect/>
            </a:stretch>
          </p:blipFill>
          <p:spPr bwMode="auto">
            <a:xfrm>
              <a:off x="581025" y="1340573"/>
              <a:ext cx="7572375" cy="4656137"/>
            </a:xfrm>
            <a:prstGeom prst="rect">
              <a:avLst/>
            </a:prstGeom>
            <a:noFill/>
            <a:ln w="9525">
              <a:noFill/>
              <a:miter lim="800000"/>
              <a:headEnd/>
              <a:tailEnd/>
            </a:ln>
          </p:spPr>
        </p:pic>
        <p:pic>
          <p:nvPicPr>
            <p:cNvPr id="2054" name="Picture 6" descr="C:\Program Files\Microsoft Resource DVD Artwork\DVD_ART\Artwork_Imagery\Shapes and Graphics\Connectors\connector stars - gold 5.png"/>
            <p:cNvPicPr>
              <a:picLocks noChangeAspect="1" noChangeArrowheads="1"/>
            </p:cNvPicPr>
            <p:nvPr/>
          </p:nvPicPr>
          <p:blipFill>
            <a:blip r:embed="rId5" cstate="email"/>
            <a:srcRect/>
            <a:stretch>
              <a:fillRect/>
            </a:stretch>
          </p:blipFill>
          <p:spPr bwMode="auto">
            <a:xfrm rot="19701868">
              <a:off x="2590800" y="1805710"/>
              <a:ext cx="3962400" cy="3771900"/>
            </a:xfrm>
            <a:prstGeom prst="rect">
              <a:avLst/>
            </a:prstGeom>
            <a:noFill/>
          </p:spPr>
        </p:pic>
        <p:grpSp>
          <p:nvGrpSpPr>
            <p:cNvPr id="2" name="Group 67"/>
            <p:cNvGrpSpPr/>
            <p:nvPr/>
          </p:nvGrpSpPr>
          <p:grpSpPr>
            <a:xfrm>
              <a:off x="3686175" y="2967059"/>
              <a:ext cx="2262188" cy="880176"/>
              <a:chOff x="3686175" y="3752149"/>
              <a:chExt cx="2262188" cy="880176"/>
            </a:xfrm>
          </p:grpSpPr>
          <p:pic>
            <p:nvPicPr>
              <p:cNvPr id="124938" name="Picture 10" descr="Logo-Systems-Center"/>
              <p:cNvPicPr>
                <a:picLocks noChangeAspect="1" noChangeArrowheads="1"/>
              </p:cNvPicPr>
              <p:nvPr/>
            </p:nvPicPr>
            <p:blipFill>
              <a:blip r:embed="rId6" cstate="email"/>
              <a:srcRect/>
              <a:stretch>
                <a:fillRect/>
              </a:stretch>
            </p:blipFill>
            <p:spPr bwMode="auto">
              <a:xfrm>
                <a:off x="3810000" y="4054475"/>
                <a:ext cx="2138363" cy="577850"/>
              </a:xfrm>
              <a:prstGeom prst="rect">
                <a:avLst/>
              </a:prstGeom>
              <a:noFill/>
              <a:ln w="9525">
                <a:noFill/>
                <a:miter lim="800000"/>
                <a:headEnd/>
                <a:tailEnd/>
              </a:ln>
            </p:spPr>
          </p:pic>
          <p:sp>
            <p:nvSpPr>
              <p:cNvPr id="24" name="Rectangle 19"/>
              <p:cNvSpPr>
                <a:spLocks noChangeArrowheads="1"/>
              </p:cNvSpPr>
              <p:nvPr/>
            </p:nvSpPr>
            <p:spPr bwMode="auto">
              <a:xfrm>
                <a:off x="3686175" y="3752149"/>
                <a:ext cx="1713658" cy="356551"/>
              </a:xfrm>
              <a:prstGeom prst="rect">
                <a:avLst/>
              </a:prstGeom>
              <a:noFill/>
              <a:ln w="9525">
                <a:noFill/>
                <a:miter lim="800000"/>
                <a:headEnd/>
                <a:tailEnd/>
              </a:ln>
            </p:spPr>
            <p:txBody>
              <a:bodyPr wrap="square">
                <a:spAutoFit/>
              </a:bodyPr>
              <a:lstStyle/>
              <a:p>
                <a:pPr algn="ctr" eaLnBrk="0" hangingPunct="0">
                  <a:lnSpc>
                    <a:spcPct val="90000"/>
                  </a:lnSpc>
                  <a:defRPr/>
                </a:pPr>
                <a:r>
                  <a:rPr lang="en-US" sz="1800" b="1" dirty="0">
                    <a:solidFill>
                      <a:srgbClr val="FEB454"/>
                    </a:solidFill>
                    <a:latin typeface="Segoe" pitchFamily="34" charset="0"/>
                  </a:rPr>
                  <a:t>Management</a:t>
                </a:r>
              </a:p>
            </p:txBody>
          </p:sp>
        </p:grpSp>
        <p:grpSp>
          <p:nvGrpSpPr>
            <p:cNvPr id="3" name="Group 69"/>
            <p:cNvGrpSpPr/>
            <p:nvPr/>
          </p:nvGrpSpPr>
          <p:grpSpPr>
            <a:xfrm>
              <a:off x="3429000" y="3863110"/>
              <a:ext cx="685800" cy="838200"/>
              <a:chOff x="3429000" y="4648200"/>
              <a:chExt cx="685800" cy="838200"/>
            </a:xfrm>
          </p:grpSpPr>
          <p:sp>
            <p:nvSpPr>
              <p:cNvPr id="47" name="Oval 46"/>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8" name="Oval 47"/>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9" name="Oval 48"/>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0" name="Oval 49"/>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4" name="Group 61"/>
            <p:cNvGrpSpPr/>
            <p:nvPr/>
          </p:nvGrpSpPr>
          <p:grpSpPr>
            <a:xfrm>
              <a:off x="5181600" y="4320310"/>
              <a:ext cx="3704775" cy="1752600"/>
              <a:chOff x="5181600" y="5105400"/>
              <a:chExt cx="3704775" cy="1752600"/>
            </a:xfrm>
          </p:grpSpPr>
          <p:pic>
            <p:nvPicPr>
              <p:cNvPr id="124933" name="Picture 5" descr="Desktop-SoftGrid"/>
              <p:cNvPicPr>
                <a:picLocks noChangeAspect="1" noChangeArrowheads="1"/>
              </p:cNvPicPr>
              <p:nvPr/>
            </p:nvPicPr>
            <p:blipFill>
              <a:blip r:embed="rId7" cstate="email"/>
              <a:srcRect/>
              <a:stretch>
                <a:fillRect/>
              </a:stretch>
            </p:blipFill>
            <p:spPr bwMode="auto">
              <a:xfrm>
                <a:off x="5181600" y="5135562"/>
                <a:ext cx="1590675" cy="1722438"/>
              </a:xfrm>
              <a:prstGeom prst="rect">
                <a:avLst/>
              </a:prstGeom>
              <a:noFill/>
              <a:ln w="9525">
                <a:noFill/>
                <a:miter lim="800000"/>
                <a:headEnd/>
                <a:tailEnd/>
              </a:ln>
            </p:spPr>
          </p:pic>
          <p:sp>
            <p:nvSpPr>
              <p:cNvPr id="124948" name="Rectangle 20"/>
              <p:cNvSpPr>
                <a:spLocks noChangeArrowheads="1"/>
              </p:cNvSpPr>
              <p:nvPr/>
            </p:nvSpPr>
            <p:spPr bwMode="auto">
              <a:xfrm>
                <a:off x="6533644" y="5105400"/>
                <a:ext cx="1749425" cy="535531"/>
              </a:xfrm>
              <a:prstGeom prst="rect">
                <a:avLst/>
              </a:prstGeom>
              <a:noFill/>
              <a:ln w="9525">
                <a:noFill/>
                <a:miter lim="800000"/>
                <a:headEnd/>
                <a:tailEnd/>
              </a:ln>
            </p:spPr>
            <p:txBody>
              <a:bodyPr>
                <a:spAutoFit/>
              </a:bodyPr>
              <a:lstStyle/>
              <a:p>
                <a:pPr eaLnBrk="0" hangingPunct="0">
                  <a:lnSpc>
                    <a:spcPct val="90000"/>
                  </a:lnSpc>
                </a:pPr>
                <a:r>
                  <a:rPr lang="en-US" sz="1600" b="1" dirty="0">
                    <a:solidFill>
                      <a:srgbClr val="FEB454"/>
                    </a:solidFill>
                    <a:latin typeface="Segoe" pitchFamily="34" charset="0"/>
                  </a:rPr>
                  <a:t>Application Virtualization</a:t>
                </a:r>
              </a:p>
            </p:txBody>
          </p:sp>
          <p:pic>
            <p:nvPicPr>
              <p:cNvPr id="6222" name="Picture 78" descr="SGAV-White"/>
              <p:cNvPicPr>
                <a:picLocks noChangeAspect="1" noChangeArrowheads="1"/>
              </p:cNvPicPr>
              <p:nvPr/>
            </p:nvPicPr>
            <p:blipFill>
              <a:blip r:embed="rId8" cstate="print"/>
              <a:stretch>
                <a:fillRect/>
              </a:stretch>
            </p:blipFill>
            <p:spPr bwMode="auto">
              <a:xfrm>
                <a:off x="6632574" y="5809264"/>
                <a:ext cx="2253801" cy="286735"/>
              </a:xfrm>
              <a:prstGeom prst="rect">
                <a:avLst/>
              </a:prstGeom>
              <a:noFill/>
            </p:spPr>
          </p:pic>
        </p:grpSp>
        <p:grpSp>
          <p:nvGrpSpPr>
            <p:cNvPr id="5" name="Group 74"/>
            <p:cNvGrpSpPr/>
            <p:nvPr/>
          </p:nvGrpSpPr>
          <p:grpSpPr>
            <a:xfrm>
              <a:off x="4869875" y="4167910"/>
              <a:ext cx="409575" cy="457200"/>
              <a:chOff x="4869875" y="4953000"/>
              <a:chExt cx="409575" cy="457200"/>
            </a:xfrm>
          </p:grpSpPr>
          <p:sp>
            <p:nvSpPr>
              <p:cNvPr id="43" name="Cube 42"/>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6" name="Oval 45"/>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6" name="Group 56"/>
            <p:cNvGrpSpPr/>
            <p:nvPr/>
          </p:nvGrpSpPr>
          <p:grpSpPr>
            <a:xfrm>
              <a:off x="71480" y="1782691"/>
              <a:ext cx="3195595" cy="1722438"/>
              <a:chOff x="71480" y="2567781"/>
              <a:chExt cx="3195595" cy="1722438"/>
            </a:xfrm>
          </p:grpSpPr>
          <p:pic>
            <p:nvPicPr>
              <p:cNvPr id="124939" name="Picture 11" descr="Logo-Terminal-Services"/>
              <p:cNvPicPr>
                <a:picLocks noChangeAspect="1" noChangeArrowheads="1"/>
              </p:cNvPicPr>
              <p:nvPr/>
            </p:nvPicPr>
            <p:blipFill>
              <a:blip r:embed="rId9" cstate="print"/>
              <a:stretch>
                <a:fillRect/>
              </a:stretch>
            </p:blipFill>
            <p:spPr bwMode="auto">
              <a:xfrm>
                <a:off x="152400" y="3581400"/>
                <a:ext cx="1852808" cy="381000"/>
              </a:xfrm>
              <a:prstGeom prst="rect">
                <a:avLst/>
              </a:prstGeom>
              <a:noFill/>
              <a:ln w="9525">
                <a:noFill/>
                <a:miter lim="800000"/>
                <a:headEnd/>
                <a:tailEnd/>
              </a:ln>
            </p:spPr>
          </p:pic>
          <p:sp>
            <p:nvSpPr>
              <p:cNvPr id="124950" name="Rectangle 22"/>
              <p:cNvSpPr>
                <a:spLocks noChangeArrowheads="1"/>
              </p:cNvSpPr>
              <p:nvPr/>
            </p:nvSpPr>
            <p:spPr bwMode="auto">
              <a:xfrm>
                <a:off x="71480" y="2754313"/>
                <a:ext cx="1600200" cy="535531"/>
              </a:xfrm>
              <a:prstGeom prst="rect">
                <a:avLst/>
              </a:prstGeom>
              <a:noFill/>
              <a:ln w="9525">
                <a:noFill/>
                <a:miter lim="800000"/>
                <a:headEnd/>
                <a:tailEnd/>
              </a:ln>
            </p:spPr>
            <p:txBody>
              <a:bodyPr>
                <a:spAutoFit/>
              </a:bodyPr>
              <a:lstStyle/>
              <a:p>
                <a:pPr eaLnBrk="0" hangingPunct="0">
                  <a:lnSpc>
                    <a:spcPct val="90000"/>
                  </a:lnSpc>
                </a:pPr>
                <a:r>
                  <a:rPr lang="en-US" sz="1600" b="1" dirty="0">
                    <a:solidFill>
                      <a:srgbClr val="FEB454"/>
                    </a:solidFill>
                    <a:latin typeface="Segoe" pitchFamily="34" charset="0"/>
                  </a:rPr>
                  <a:t>Presentation Virtualization</a:t>
                </a:r>
              </a:p>
            </p:txBody>
          </p:sp>
          <p:pic>
            <p:nvPicPr>
              <p:cNvPr id="124934" name="Picture 6" descr="Desktop-TS-Client"/>
              <p:cNvPicPr>
                <a:picLocks noChangeAspect="1" noChangeArrowheads="1"/>
              </p:cNvPicPr>
              <p:nvPr/>
            </p:nvPicPr>
            <p:blipFill>
              <a:blip r:embed="rId10" cstate="email"/>
              <a:srcRect/>
              <a:stretch>
                <a:fillRect/>
              </a:stretch>
            </p:blipFill>
            <p:spPr bwMode="auto">
              <a:xfrm>
                <a:off x="1676400" y="2567781"/>
                <a:ext cx="1590675" cy="1722438"/>
              </a:xfrm>
              <a:prstGeom prst="rect">
                <a:avLst/>
              </a:prstGeom>
              <a:noFill/>
              <a:ln w="9525">
                <a:noFill/>
                <a:miter lim="800000"/>
                <a:headEnd/>
                <a:tailEnd/>
              </a:ln>
            </p:spPr>
          </p:pic>
        </p:grpSp>
        <p:grpSp>
          <p:nvGrpSpPr>
            <p:cNvPr id="7" name="Group 70"/>
            <p:cNvGrpSpPr/>
            <p:nvPr/>
          </p:nvGrpSpPr>
          <p:grpSpPr>
            <a:xfrm>
              <a:off x="3154875" y="2879435"/>
              <a:ext cx="466725" cy="323850"/>
              <a:chOff x="3154875" y="3664525"/>
              <a:chExt cx="466725" cy="323850"/>
            </a:xfrm>
          </p:grpSpPr>
          <p:sp>
            <p:nvSpPr>
              <p:cNvPr id="51" name="Oval 50"/>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2" name="Oval 51"/>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8" name="Group 73"/>
            <p:cNvGrpSpPr/>
            <p:nvPr/>
          </p:nvGrpSpPr>
          <p:grpSpPr>
            <a:xfrm>
              <a:off x="5181600" y="2993860"/>
              <a:ext cx="1085850" cy="447675"/>
              <a:chOff x="5181600" y="3778950"/>
              <a:chExt cx="1085850" cy="447675"/>
            </a:xfrm>
          </p:grpSpPr>
          <p:sp>
            <p:nvSpPr>
              <p:cNvPr id="41" name="Cube 40"/>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2" name="Cube 41"/>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4" name="Oval 43"/>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5" name="Oval 44"/>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9" name="Group 60"/>
            <p:cNvGrpSpPr/>
            <p:nvPr/>
          </p:nvGrpSpPr>
          <p:grpSpPr>
            <a:xfrm>
              <a:off x="6125303" y="1327873"/>
              <a:ext cx="2983007" cy="2000918"/>
              <a:chOff x="6125303" y="2112963"/>
              <a:chExt cx="2983007" cy="2000918"/>
            </a:xfrm>
          </p:grpSpPr>
          <p:pic>
            <p:nvPicPr>
              <p:cNvPr id="124941" name="Picture 13" descr="Logo-Virtual-Server-2005-R2"/>
              <p:cNvPicPr>
                <a:picLocks noChangeAspect="1" noChangeArrowheads="1"/>
              </p:cNvPicPr>
              <p:nvPr/>
            </p:nvPicPr>
            <p:blipFill>
              <a:blip r:embed="rId11" cstate="email"/>
              <a:srcRect/>
              <a:stretch>
                <a:fillRect/>
              </a:stretch>
            </p:blipFill>
            <p:spPr bwMode="auto">
              <a:xfrm>
                <a:off x="7397175" y="3467946"/>
                <a:ext cx="1663700" cy="322263"/>
              </a:xfrm>
              <a:prstGeom prst="rect">
                <a:avLst/>
              </a:prstGeom>
              <a:noFill/>
              <a:ln w="9525">
                <a:noFill/>
                <a:miter lim="800000"/>
                <a:headEnd/>
                <a:tailEnd/>
              </a:ln>
            </p:spPr>
          </p:pic>
          <p:pic>
            <p:nvPicPr>
              <p:cNvPr id="6164" name="Picture 15" descr="Server-Physical-Single"/>
              <p:cNvPicPr>
                <a:picLocks noChangeAspect="1" noChangeArrowheads="1"/>
              </p:cNvPicPr>
              <p:nvPr/>
            </p:nvPicPr>
            <p:blipFill>
              <a:blip r:embed="rId12" cstate="email"/>
              <a:srcRect/>
              <a:stretch>
                <a:fillRect/>
              </a:stretch>
            </p:blipFill>
            <p:spPr bwMode="auto">
              <a:xfrm>
                <a:off x="6125303" y="3152063"/>
                <a:ext cx="1212850" cy="961818"/>
              </a:xfrm>
              <a:prstGeom prst="rect">
                <a:avLst/>
              </a:prstGeom>
              <a:noFill/>
              <a:ln w="9525">
                <a:noFill/>
                <a:miter lim="800000"/>
                <a:headEnd/>
                <a:tailEnd/>
              </a:ln>
            </p:spPr>
          </p:pic>
          <p:pic>
            <p:nvPicPr>
              <p:cNvPr id="124944" name="Picture 16" descr="Servers-Virtual-Two"/>
              <p:cNvPicPr>
                <a:picLocks noChangeAspect="1" noChangeArrowheads="1"/>
              </p:cNvPicPr>
              <p:nvPr/>
            </p:nvPicPr>
            <p:blipFill>
              <a:blip r:embed="rId13" cstate="email"/>
              <a:srcRect/>
              <a:stretch>
                <a:fillRect/>
              </a:stretch>
            </p:blipFill>
            <p:spPr bwMode="auto">
              <a:xfrm>
                <a:off x="6125303" y="2597767"/>
                <a:ext cx="1212850" cy="1124001"/>
              </a:xfrm>
              <a:prstGeom prst="rect">
                <a:avLst/>
              </a:prstGeom>
              <a:noFill/>
              <a:ln w="9525">
                <a:noFill/>
                <a:miter lim="800000"/>
                <a:headEnd/>
                <a:tailEnd/>
              </a:ln>
            </p:spPr>
          </p:pic>
          <p:sp>
            <p:nvSpPr>
              <p:cNvPr id="124947" name="Rectangle 19"/>
              <p:cNvSpPr>
                <a:spLocks noChangeArrowheads="1"/>
              </p:cNvSpPr>
              <p:nvPr/>
            </p:nvSpPr>
            <p:spPr bwMode="auto">
              <a:xfrm>
                <a:off x="6324600" y="2112963"/>
                <a:ext cx="2689225" cy="325437"/>
              </a:xfrm>
              <a:prstGeom prst="rect">
                <a:avLst/>
              </a:prstGeom>
              <a:noFill/>
              <a:ln w="9525">
                <a:noFill/>
                <a:miter lim="800000"/>
                <a:headEnd/>
                <a:tailEnd/>
              </a:ln>
            </p:spPr>
            <p:txBody>
              <a:bodyPr>
                <a:spAutoFit/>
              </a:bodyPr>
              <a:lstStyle/>
              <a:p>
                <a:pPr algn="ctr" eaLnBrk="0" hangingPunct="0">
                  <a:lnSpc>
                    <a:spcPct val="90000"/>
                  </a:lnSpc>
                </a:pPr>
                <a:r>
                  <a:rPr lang="en-US" sz="1600" b="1" dirty="0">
                    <a:solidFill>
                      <a:srgbClr val="FEB454"/>
                    </a:solidFill>
                    <a:latin typeface="Segoe" pitchFamily="34" charset="0"/>
                  </a:rPr>
                  <a:t>Server Virtualization</a:t>
                </a:r>
              </a:p>
            </p:txBody>
          </p:sp>
          <p:pic>
            <p:nvPicPr>
              <p:cNvPr id="58" name="Picture 2" descr="C:\Users\shlotito\Documents\IMAGES- LOGOS\New Folder\HyperV-Svr-1_bL_r.png"/>
              <p:cNvPicPr>
                <a:picLocks noChangeAspect="1" noChangeArrowheads="1"/>
              </p:cNvPicPr>
              <p:nvPr/>
            </p:nvPicPr>
            <p:blipFill>
              <a:blip r:embed="rId14" cstate="print"/>
              <a:stretch>
                <a:fillRect/>
              </a:stretch>
            </p:blipFill>
            <p:spPr bwMode="auto">
              <a:xfrm>
                <a:off x="7391400" y="3048000"/>
                <a:ext cx="1716910" cy="381000"/>
              </a:xfrm>
              <a:prstGeom prst="rect">
                <a:avLst/>
              </a:prstGeom>
              <a:noFill/>
              <a:ln>
                <a:noFill/>
              </a:ln>
              <a:effectLst/>
            </p:spPr>
          </p:pic>
        </p:grpSp>
        <p:grpSp>
          <p:nvGrpSpPr>
            <p:cNvPr id="10" name="Group 72"/>
            <p:cNvGrpSpPr/>
            <p:nvPr/>
          </p:nvGrpSpPr>
          <p:grpSpPr>
            <a:xfrm>
              <a:off x="4503100" y="1891435"/>
              <a:ext cx="257175" cy="962025"/>
              <a:chOff x="4503100" y="2676525"/>
              <a:chExt cx="257175" cy="962025"/>
            </a:xfrm>
          </p:grpSpPr>
          <p:sp>
            <p:nvSpPr>
              <p:cNvPr id="53" name="Cube 52"/>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4" name="Cube 53"/>
              <p:cNvSpPr/>
              <p:nvPr/>
            </p:nvSpPr>
            <p:spPr bwMode="auto">
              <a:xfrm>
                <a:off x="4517388"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5" name="Cube 54"/>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11" name="Group 59"/>
            <p:cNvGrpSpPr/>
            <p:nvPr/>
          </p:nvGrpSpPr>
          <p:grpSpPr>
            <a:xfrm>
              <a:off x="2743200" y="609600"/>
              <a:ext cx="3043672" cy="1620838"/>
              <a:chOff x="2743200" y="1394690"/>
              <a:chExt cx="3043672" cy="1620838"/>
            </a:xfrm>
          </p:grpSpPr>
          <p:sp>
            <p:nvSpPr>
              <p:cNvPr id="33" name="Rectangle 32"/>
              <p:cNvSpPr/>
              <p:nvPr/>
            </p:nvSpPr>
            <p:spPr>
              <a:xfrm>
                <a:off x="2743200" y="1524000"/>
                <a:ext cx="1490601" cy="535531"/>
              </a:xfrm>
              <a:prstGeom prst="rect">
                <a:avLst/>
              </a:prstGeom>
            </p:spPr>
            <p:txBody>
              <a:bodyPr wrap="none">
                <a:spAutoFit/>
              </a:bodyPr>
              <a:lstStyle/>
              <a:p>
                <a:pPr eaLnBrk="0" hangingPunct="0">
                  <a:lnSpc>
                    <a:spcPct val="90000"/>
                  </a:lnSpc>
                </a:pPr>
                <a:r>
                  <a:rPr lang="en-US" sz="1600" b="1" dirty="0" smtClean="0">
                    <a:solidFill>
                      <a:srgbClr val="FEB454"/>
                    </a:solidFill>
                    <a:latin typeface="Segoe" pitchFamily="34" charset="0"/>
                  </a:rPr>
                  <a:t>Profile</a:t>
                </a:r>
              </a:p>
              <a:p>
                <a:pPr eaLnBrk="0" hangingPunct="0">
                  <a:lnSpc>
                    <a:spcPct val="90000"/>
                  </a:lnSpc>
                </a:pPr>
                <a:r>
                  <a:rPr lang="en-US" sz="1600" b="1" dirty="0" smtClean="0">
                    <a:solidFill>
                      <a:srgbClr val="FEB454"/>
                    </a:solidFill>
                    <a:latin typeface="Segoe" pitchFamily="34" charset="0"/>
                  </a:rPr>
                  <a:t>Virtualization</a:t>
                </a:r>
                <a:endParaRPr lang="en-US" sz="1600" b="1" dirty="0">
                  <a:solidFill>
                    <a:srgbClr val="FEB454"/>
                  </a:solidFill>
                  <a:latin typeface="Segoe" pitchFamily="34" charset="0"/>
                </a:endParaRPr>
              </a:p>
            </p:txBody>
          </p:sp>
          <p:sp>
            <p:nvSpPr>
              <p:cNvPr id="36" name="Rectangle 35"/>
              <p:cNvSpPr/>
              <p:nvPr/>
            </p:nvSpPr>
            <p:spPr>
              <a:xfrm>
                <a:off x="2743200" y="1993612"/>
                <a:ext cx="2286000" cy="430887"/>
              </a:xfrm>
              <a:prstGeom prst="rect">
                <a:avLst/>
              </a:prstGeom>
            </p:spPr>
            <p:txBody>
              <a:bodyPr wrap="square">
                <a:spAutoFit/>
              </a:bodyPr>
              <a:lstStyle/>
              <a:p>
                <a:r>
                  <a:rPr lang="en-US" sz="1100" b="1" dirty="0" smtClean="0">
                    <a:solidFill>
                      <a:schemeClr val="tx1"/>
                    </a:solidFill>
                    <a:latin typeface="Segoe" pitchFamily="34" charset="0"/>
                  </a:rPr>
                  <a:t>Document Redirection</a:t>
                </a:r>
              </a:p>
              <a:p>
                <a:r>
                  <a:rPr lang="en-US" sz="1100" b="1" dirty="0" smtClean="0">
                    <a:solidFill>
                      <a:schemeClr val="tx1"/>
                    </a:solidFill>
                    <a:latin typeface="Segoe" pitchFamily="34" charset="0"/>
                  </a:rPr>
                  <a:t>Offline files</a:t>
                </a:r>
                <a:endParaRPr lang="en-US" sz="1100" b="1" dirty="0">
                  <a:solidFill>
                    <a:schemeClr val="tx1"/>
                  </a:solidFill>
                  <a:latin typeface="Segoe" pitchFamily="34" charset="0"/>
                </a:endParaRPr>
              </a:p>
            </p:txBody>
          </p:sp>
          <p:pic>
            <p:nvPicPr>
              <p:cNvPr id="1027" name="Picture 3"/>
              <p:cNvPicPr>
                <a:picLocks noChangeAspect="1" noChangeArrowheads="1"/>
              </p:cNvPicPr>
              <p:nvPr/>
            </p:nvPicPr>
            <p:blipFill>
              <a:blip r:embed="rId15" cstate="print"/>
              <a:srcRect/>
              <a:stretch>
                <a:fillRect/>
              </a:stretch>
            </p:blipFill>
            <p:spPr bwMode="auto">
              <a:xfrm>
                <a:off x="3897747" y="1394690"/>
                <a:ext cx="1889125" cy="1620838"/>
              </a:xfrm>
              <a:prstGeom prst="rect">
                <a:avLst/>
              </a:prstGeom>
              <a:noFill/>
              <a:ln w="9525">
                <a:noFill/>
                <a:miter lim="800000"/>
                <a:headEnd/>
                <a:tailEnd/>
              </a:ln>
              <a:effectLst/>
            </p:spPr>
          </p:pic>
        </p:grpSp>
        <p:grpSp>
          <p:nvGrpSpPr>
            <p:cNvPr id="12" name="Group 55"/>
            <p:cNvGrpSpPr/>
            <p:nvPr/>
          </p:nvGrpSpPr>
          <p:grpSpPr>
            <a:xfrm>
              <a:off x="338840" y="4091710"/>
              <a:ext cx="3353685" cy="1676400"/>
              <a:chOff x="338840" y="4876800"/>
              <a:chExt cx="3353685" cy="1676400"/>
            </a:xfrm>
          </p:grpSpPr>
          <p:grpSp>
            <p:nvGrpSpPr>
              <p:cNvPr id="13" name="Group 62"/>
              <p:cNvGrpSpPr/>
              <p:nvPr/>
            </p:nvGrpSpPr>
            <p:grpSpPr>
              <a:xfrm>
                <a:off x="338840" y="4876800"/>
                <a:ext cx="3353685" cy="1676400"/>
                <a:chOff x="338840" y="4876800"/>
                <a:chExt cx="3353685" cy="1676400"/>
              </a:xfrm>
            </p:grpSpPr>
            <p:pic>
              <p:nvPicPr>
                <p:cNvPr id="124935" name="Picture 7" descr="Desktop-Virtual"/>
                <p:cNvPicPr>
                  <a:picLocks noChangeAspect="1" noChangeArrowheads="1"/>
                </p:cNvPicPr>
                <p:nvPr/>
              </p:nvPicPr>
              <p:blipFill>
                <a:blip r:embed="rId16" cstate="email"/>
                <a:srcRect/>
                <a:stretch>
                  <a:fillRect/>
                </a:stretch>
              </p:blipFill>
              <p:spPr bwMode="auto">
                <a:xfrm>
                  <a:off x="2286000" y="4995863"/>
                  <a:ext cx="1406525" cy="1557337"/>
                </a:xfrm>
                <a:prstGeom prst="rect">
                  <a:avLst/>
                </a:prstGeom>
                <a:noFill/>
                <a:ln w="9525">
                  <a:noFill/>
                  <a:miter lim="800000"/>
                  <a:headEnd/>
                  <a:tailEnd/>
                </a:ln>
              </p:spPr>
            </p:pic>
            <p:pic>
              <p:nvPicPr>
                <p:cNvPr id="124940" name="Picture 12" descr="Logo-Virtual-PC"/>
                <p:cNvPicPr>
                  <a:picLocks noChangeAspect="1" noChangeArrowheads="1"/>
                </p:cNvPicPr>
                <p:nvPr/>
              </p:nvPicPr>
              <p:blipFill>
                <a:blip r:embed="rId17" cstate="print"/>
                <a:srcRect/>
                <a:stretch>
                  <a:fillRect/>
                </a:stretch>
              </p:blipFill>
              <p:spPr bwMode="auto">
                <a:xfrm>
                  <a:off x="435944" y="5410200"/>
                  <a:ext cx="936625" cy="365125"/>
                </a:xfrm>
                <a:prstGeom prst="rect">
                  <a:avLst/>
                </a:prstGeom>
                <a:noFill/>
                <a:ln w="9525">
                  <a:noFill/>
                  <a:miter lim="800000"/>
                  <a:headEnd/>
                  <a:tailEnd/>
                </a:ln>
              </p:spPr>
            </p:pic>
            <p:sp>
              <p:nvSpPr>
                <p:cNvPr id="124949" name="Rectangle 21"/>
                <p:cNvSpPr>
                  <a:spLocks noChangeArrowheads="1"/>
                </p:cNvSpPr>
                <p:nvPr/>
              </p:nvSpPr>
              <p:spPr bwMode="auto">
                <a:xfrm>
                  <a:off x="338840" y="4876800"/>
                  <a:ext cx="1638300" cy="535531"/>
                </a:xfrm>
                <a:prstGeom prst="rect">
                  <a:avLst/>
                </a:prstGeom>
                <a:noFill/>
                <a:ln w="9525">
                  <a:noFill/>
                  <a:miter lim="800000"/>
                  <a:headEnd/>
                  <a:tailEnd/>
                </a:ln>
              </p:spPr>
              <p:txBody>
                <a:bodyPr>
                  <a:spAutoFit/>
                </a:bodyPr>
                <a:lstStyle/>
                <a:p>
                  <a:pPr eaLnBrk="0" hangingPunct="0">
                    <a:lnSpc>
                      <a:spcPct val="90000"/>
                    </a:lnSpc>
                  </a:pPr>
                  <a:r>
                    <a:rPr lang="en-US" sz="1600" b="1" dirty="0">
                      <a:solidFill>
                        <a:srgbClr val="FEB454"/>
                      </a:solidFill>
                      <a:latin typeface="Segoe" pitchFamily="34" charset="0"/>
                    </a:rPr>
                    <a:t>Desktop Virtualization</a:t>
                  </a:r>
                </a:p>
              </p:txBody>
            </p:sp>
            <p:sp>
              <p:nvSpPr>
                <p:cNvPr id="35" name="TextBox 34"/>
                <p:cNvSpPr txBox="1"/>
                <p:nvPr/>
              </p:nvSpPr>
              <p:spPr>
                <a:xfrm>
                  <a:off x="1114425" y="6153150"/>
                  <a:ext cx="1170513" cy="215444"/>
                </a:xfrm>
                <a:prstGeom prst="rect">
                  <a:avLst/>
                </a:prstGeom>
                <a:noFill/>
              </p:spPr>
              <p:txBody>
                <a:bodyPr wrap="none" rtlCol="0">
                  <a:spAutoFit/>
                </a:bodyPr>
                <a:lstStyle/>
                <a:p>
                  <a:r>
                    <a:rPr lang="en-US" sz="800" dirty="0" smtClean="0">
                      <a:solidFill>
                        <a:schemeClr val="tx1">
                          <a:lumMod val="85000"/>
                        </a:schemeClr>
                      </a:solidFill>
                      <a:latin typeface="Segoe Light"/>
                    </a:rPr>
                    <a:t>Centralized  Desktop </a:t>
                  </a:r>
                  <a:endParaRPr lang="en-US" sz="800" dirty="0">
                    <a:solidFill>
                      <a:schemeClr val="tx1">
                        <a:lumMod val="85000"/>
                      </a:schemeClr>
                    </a:solidFill>
                    <a:latin typeface="Segoe Light"/>
                  </a:endParaRPr>
                </a:p>
              </p:txBody>
            </p:sp>
          </p:grpSp>
          <p:pic>
            <p:nvPicPr>
              <p:cNvPr id="57" name="Picture 56" descr="WVista-Ent_h_rgb_r.png"/>
              <p:cNvPicPr>
                <a:picLocks noChangeAspect="1"/>
              </p:cNvPicPr>
              <p:nvPr/>
            </p:nvPicPr>
            <p:blipFill>
              <a:blip r:embed="rId18" cstate="print"/>
              <a:stretch>
                <a:fillRect/>
              </a:stretch>
            </p:blipFill>
            <p:spPr>
              <a:xfrm>
                <a:off x="381000" y="5943600"/>
                <a:ext cx="1320153" cy="381000"/>
              </a:xfrm>
              <a:prstGeom prst="rect">
                <a:avLst/>
              </a:prstGeom>
            </p:spPr>
          </p:pic>
        </p:grpSp>
      </p:gr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97" name="Picture 29" descr="Server-1-Physical-Shadow-(Base)"/>
          <p:cNvPicPr>
            <a:picLocks noChangeAspect="1" noChangeArrowheads="1"/>
          </p:cNvPicPr>
          <p:nvPr/>
        </p:nvPicPr>
        <p:blipFill>
          <a:blip r:embed="rId4" cstate="print"/>
          <a:srcRect/>
          <a:stretch>
            <a:fillRect/>
          </a:stretch>
        </p:blipFill>
        <p:spPr bwMode="auto">
          <a:xfrm>
            <a:off x="5207000" y="1568450"/>
            <a:ext cx="3054350" cy="3833813"/>
          </a:xfrm>
          <a:prstGeom prst="rect">
            <a:avLst/>
          </a:prstGeom>
          <a:noFill/>
        </p:spPr>
      </p:pic>
      <p:pic>
        <p:nvPicPr>
          <p:cNvPr id="7198" name="Picture 30" descr="Server-1-Physical"/>
          <p:cNvPicPr>
            <a:picLocks noChangeAspect="1" noChangeArrowheads="1"/>
          </p:cNvPicPr>
          <p:nvPr/>
        </p:nvPicPr>
        <p:blipFill>
          <a:blip r:embed="rId5" cstate="print"/>
          <a:srcRect/>
          <a:stretch>
            <a:fillRect/>
          </a:stretch>
        </p:blipFill>
        <p:spPr bwMode="auto">
          <a:xfrm>
            <a:off x="5207000" y="1568450"/>
            <a:ext cx="3054350" cy="3833813"/>
          </a:xfrm>
          <a:prstGeom prst="rect">
            <a:avLst/>
          </a:prstGeom>
          <a:noFill/>
        </p:spPr>
      </p:pic>
      <p:pic>
        <p:nvPicPr>
          <p:cNvPr id="7201" name="Picture 33" descr="Server-1-Physical"/>
          <p:cNvPicPr>
            <a:picLocks noChangeAspect="1" noChangeArrowheads="1"/>
          </p:cNvPicPr>
          <p:nvPr/>
        </p:nvPicPr>
        <p:blipFill>
          <a:blip r:embed="rId5" cstate="print"/>
          <a:srcRect/>
          <a:stretch>
            <a:fillRect/>
          </a:stretch>
        </p:blipFill>
        <p:spPr bwMode="auto">
          <a:xfrm>
            <a:off x="5207000" y="1089025"/>
            <a:ext cx="3054350" cy="3833813"/>
          </a:xfrm>
          <a:prstGeom prst="rect">
            <a:avLst/>
          </a:prstGeom>
          <a:noFill/>
        </p:spPr>
      </p:pic>
      <p:sp>
        <p:nvSpPr>
          <p:cNvPr id="16" name="Title 15"/>
          <p:cNvSpPr>
            <a:spLocks noGrp="1"/>
          </p:cNvSpPr>
          <p:nvPr>
            <p:ph type="title"/>
          </p:nvPr>
        </p:nvSpPr>
        <p:spPr/>
        <p:txBody>
          <a:bodyPr/>
          <a:lstStyle/>
          <a:p>
            <a:r>
              <a:rPr lang="en-US" dirty="0" smtClean="0"/>
              <a:t>Physical Server Constraints</a:t>
            </a:r>
            <a:endParaRPr lang="en-US" dirty="0"/>
          </a:p>
        </p:txBody>
      </p:sp>
      <p:sp>
        <p:nvSpPr>
          <p:cNvPr id="14" name="Text Placeholder 13"/>
          <p:cNvSpPr>
            <a:spLocks noGrp="1"/>
          </p:cNvSpPr>
          <p:nvPr>
            <p:ph idx="1"/>
          </p:nvPr>
        </p:nvSpPr>
        <p:spPr>
          <a:xfrm>
            <a:off x="457200" y="1600200"/>
            <a:ext cx="4762500" cy="4525963"/>
          </a:xfrm>
        </p:spPr>
        <p:txBody>
          <a:bodyPr/>
          <a:lstStyle/>
          <a:p>
            <a:r>
              <a:rPr lang="en-US" dirty="0" smtClean="0"/>
              <a:t>Underutilized hardware </a:t>
            </a:r>
          </a:p>
          <a:p>
            <a:r>
              <a:rPr lang="en-US" dirty="0" smtClean="0"/>
              <a:t>Excessive power consumption</a:t>
            </a:r>
          </a:p>
          <a:p>
            <a:r>
              <a:rPr lang="en-US" dirty="0" smtClean="0"/>
              <a:t>Expensive space across datacenter and branch offices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97"/>
                                        </p:tgtEl>
                                        <p:attrNameLst>
                                          <p:attrName>style.visibility</p:attrName>
                                        </p:attrNameLst>
                                      </p:cBhvr>
                                      <p:to>
                                        <p:strVal val="visible"/>
                                      </p:to>
                                    </p:set>
                                    <p:animEffect transition="in" filter="fade">
                                      <p:cBhvr>
                                        <p:cTn id="7" dur="500"/>
                                        <p:tgtEl>
                                          <p:spTgt spid="719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98"/>
                                        </p:tgtEl>
                                        <p:attrNameLst>
                                          <p:attrName>style.visibility</p:attrName>
                                        </p:attrNameLst>
                                      </p:cBhvr>
                                      <p:to>
                                        <p:strVal val="visible"/>
                                      </p:to>
                                    </p:set>
                                    <p:animEffect transition="in" filter="fade">
                                      <p:cBhvr>
                                        <p:cTn id="11" dur="500"/>
                                        <p:tgtEl>
                                          <p:spTgt spid="719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01"/>
                                        </p:tgtEl>
                                        <p:attrNameLst>
                                          <p:attrName>style.visibility</p:attrName>
                                        </p:attrNameLst>
                                      </p:cBhvr>
                                      <p:to>
                                        <p:strVal val="visible"/>
                                      </p:to>
                                    </p:set>
                                    <p:animEffect transition="in" filter="fade">
                                      <p:cBhvr>
                                        <p:cTn id="15" dur="500"/>
                                        <p:tgtEl>
                                          <p:spTgt spid="720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2000"/>
                                        <p:tgtEl>
                                          <p:spTgt spid="1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2000"/>
                                        <p:tgtEl>
                                          <p:spTgt spid="14">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5"/>
          <p:cNvSpPr>
            <a:spLocks noGrp="1"/>
          </p:cNvSpPr>
          <p:nvPr>
            <p:ph type="title"/>
          </p:nvPr>
        </p:nvSpPr>
        <p:spPr>
          <a:xfrm>
            <a:off x="381000" y="228600"/>
            <a:ext cx="8382000" cy="664797"/>
          </a:xfrm>
        </p:spPr>
        <p:txBody>
          <a:bodyPr/>
          <a:lstStyle/>
          <a:p>
            <a:r>
              <a:rPr lang="en-US" dirty="0" smtClean="0"/>
              <a:t>Server Consolidation</a:t>
            </a:r>
            <a:endParaRPr lang="en-US" dirty="0"/>
          </a:p>
        </p:txBody>
      </p:sp>
      <p:sp>
        <p:nvSpPr>
          <p:cNvPr id="9" name="Text Placeholder 13"/>
          <p:cNvSpPr txBox="1">
            <a:spLocks/>
          </p:cNvSpPr>
          <p:nvPr/>
        </p:nvSpPr>
        <p:spPr>
          <a:xfrm>
            <a:off x="457200" y="1600200"/>
            <a:ext cx="4762500" cy="4525963"/>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pPr>
            <a:r>
              <a:rPr lang="en-US" sz="3200" dirty="0" smtClean="0">
                <a:latin typeface="Segoe" pitchFamily="34" charset="0"/>
              </a:rPr>
              <a:t>Minimize capital expenditures </a:t>
            </a:r>
          </a:p>
          <a:p>
            <a:pPr marL="342900" lvl="0" indent="-342900" fontAlgn="auto">
              <a:spcBef>
                <a:spcPct val="20000"/>
              </a:spcBef>
              <a:spcAft>
                <a:spcPts val="0"/>
              </a:spcAft>
              <a:buFont typeface="Arial" pitchFamily="34" charset="0"/>
              <a:buChar char="•"/>
            </a:pPr>
            <a:r>
              <a:rPr lang="en-US" sz="3200" dirty="0" smtClean="0">
                <a:latin typeface="Segoe" pitchFamily="34" charset="0"/>
              </a:rPr>
              <a:t>Reduce Operating Costs </a:t>
            </a:r>
          </a:p>
          <a:p>
            <a:pPr marL="342900" lvl="0" indent="-342900" fontAlgn="auto">
              <a:spcBef>
                <a:spcPct val="20000"/>
              </a:spcBef>
              <a:spcAft>
                <a:spcPts val="0"/>
              </a:spcAft>
              <a:buFont typeface="Arial" pitchFamily="34" charset="0"/>
              <a:buChar char="•"/>
            </a:pPr>
            <a:r>
              <a:rPr lang="en-US" sz="3200" dirty="0" smtClean="0">
                <a:latin typeface="Segoe" pitchFamily="34" charset="0"/>
              </a:rPr>
              <a:t>Improve Service Levels</a:t>
            </a:r>
          </a:p>
        </p:txBody>
      </p:sp>
      <p:pic>
        <p:nvPicPr>
          <p:cNvPr id="14" name="Picture 29" descr="Server-1-Physical-Shadow-(Base)"/>
          <p:cNvPicPr>
            <a:picLocks noChangeAspect="1" noChangeArrowheads="1"/>
          </p:cNvPicPr>
          <p:nvPr/>
        </p:nvPicPr>
        <p:blipFill>
          <a:blip r:embed="rId4" cstate="print"/>
          <a:srcRect/>
          <a:stretch>
            <a:fillRect/>
          </a:stretch>
        </p:blipFill>
        <p:spPr bwMode="auto">
          <a:xfrm>
            <a:off x="5207000" y="1568450"/>
            <a:ext cx="3054350" cy="3833813"/>
          </a:xfrm>
          <a:prstGeom prst="rect">
            <a:avLst/>
          </a:prstGeom>
          <a:noFill/>
        </p:spPr>
      </p:pic>
      <p:pic>
        <p:nvPicPr>
          <p:cNvPr id="15" name="Picture 30" descr="Server-1-Physical"/>
          <p:cNvPicPr>
            <a:picLocks noChangeAspect="1" noChangeArrowheads="1"/>
          </p:cNvPicPr>
          <p:nvPr/>
        </p:nvPicPr>
        <p:blipFill>
          <a:blip r:embed="rId5" cstate="print"/>
          <a:srcRect/>
          <a:stretch>
            <a:fillRect/>
          </a:stretch>
        </p:blipFill>
        <p:spPr bwMode="auto">
          <a:xfrm>
            <a:off x="5207000" y="1568450"/>
            <a:ext cx="3054350" cy="3833813"/>
          </a:xfrm>
          <a:prstGeom prst="rect">
            <a:avLst/>
          </a:prstGeom>
          <a:noFill/>
        </p:spPr>
      </p:pic>
      <p:pic>
        <p:nvPicPr>
          <p:cNvPr id="17" name="Picture 33" descr="Server-1-Physical"/>
          <p:cNvPicPr>
            <a:picLocks noChangeAspect="1" noChangeArrowheads="1"/>
          </p:cNvPicPr>
          <p:nvPr/>
        </p:nvPicPr>
        <p:blipFill>
          <a:blip r:embed="rId5" cstate="print"/>
          <a:srcRect/>
          <a:stretch>
            <a:fillRect/>
          </a:stretch>
        </p:blipFill>
        <p:spPr bwMode="auto">
          <a:xfrm>
            <a:off x="5207000" y="1119187"/>
            <a:ext cx="3054350" cy="3833813"/>
          </a:xfrm>
          <a:prstGeom prst="rect">
            <a:avLst/>
          </a:prstGeom>
          <a:noFill/>
        </p:spPr>
      </p:pic>
      <p:pic>
        <p:nvPicPr>
          <p:cNvPr id="10" name="Picture 31" descr="Servers-3-Virtual"/>
          <p:cNvPicPr>
            <a:picLocks noChangeAspect="1" noChangeArrowheads="1"/>
          </p:cNvPicPr>
          <p:nvPr/>
        </p:nvPicPr>
        <p:blipFill>
          <a:blip r:embed="rId6" cstate="print"/>
          <a:srcRect/>
          <a:stretch>
            <a:fillRect/>
          </a:stretch>
        </p:blipFill>
        <p:spPr bwMode="auto">
          <a:xfrm>
            <a:off x="5029200" y="1730375"/>
            <a:ext cx="3429000" cy="3832225"/>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childTnLst>
                          </p:cTn>
                        </p:par>
                        <p:par>
                          <p:cTn id="14" fill="hold">
                            <p:stCondLst>
                              <p:cond delay="2000"/>
                            </p:stCondLst>
                            <p:childTnLst>
                              <p:par>
                                <p:cTn id="15" presetID="1" presetClass="exit" presetSubtype="0" fill="hold" nodeType="after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5"/>
                                        </p:tgtEl>
                                        <p:attrNameLst>
                                          <p:attrName>style.visibility</p:attrName>
                                        </p:attrNameLst>
                                      </p:cBhvr>
                                      <p:to>
                                        <p:strVal val="hidden"/>
                                      </p:to>
                                    </p:se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Microsoft Virtualization ROI Tool</a:t>
            </a:r>
            <a:endParaRPr lang="en-US" sz="4400" dirty="0"/>
          </a:p>
        </p:txBody>
      </p:sp>
      <p:sp>
        <p:nvSpPr>
          <p:cNvPr id="14" name="Content Placeholder 13"/>
          <p:cNvSpPr>
            <a:spLocks noGrp="1"/>
          </p:cNvSpPr>
          <p:nvPr>
            <p:ph idx="1"/>
          </p:nvPr>
        </p:nvSpPr>
        <p:spPr>
          <a:xfrm>
            <a:off x="457200" y="1295400"/>
            <a:ext cx="8229600" cy="4525963"/>
          </a:xfrm>
        </p:spPr>
        <p:txBody>
          <a:bodyPr/>
          <a:lstStyle/>
          <a:p>
            <a:endParaRPr lang="en-US"/>
          </a:p>
        </p:txBody>
      </p:sp>
      <p:pic>
        <p:nvPicPr>
          <p:cNvPr id="8" name="Picture 7"/>
          <p:cNvPicPr/>
          <p:nvPr/>
        </p:nvPicPr>
        <p:blipFill>
          <a:blip r:embed="rId3" cstate="print"/>
          <a:srcRect/>
          <a:stretch>
            <a:fillRect/>
          </a:stretch>
        </p:blipFill>
        <p:spPr bwMode="auto">
          <a:xfrm>
            <a:off x="314793" y="1254349"/>
            <a:ext cx="4542019" cy="3112801"/>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5063944" y="1219200"/>
            <a:ext cx="3570392" cy="3168936"/>
          </a:xfrm>
          <a:prstGeom prst="rect">
            <a:avLst/>
          </a:prstGeom>
          <a:noFill/>
          <a:ln w="9525">
            <a:noFill/>
            <a:miter lim="800000"/>
            <a:headEnd/>
            <a:tailEnd/>
          </a:ln>
        </p:spPr>
      </p:pic>
      <p:pic>
        <p:nvPicPr>
          <p:cNvPr id="10" name="Picture 9"/>
          <p:cNvPicPr/>
          <p:nvPr/>
        </p:nvPicPr>
        <p:blipFill>
          <a:blip r:embed="rId5" cstate="print"/>
          <a:srcRect/>
          <a:stretch>
            <a:fillRect/>
          </a:stretch>
        </p:blipFill>
        <p:spPr bwMode="auto">
          <a:xfrm>
            <a:off x="329785" y="4591611"/>
            <a:ext cx="8509260" cy="1619329"/>
          </a:xfrm>
          <a:prstGeom prst="rect">
            <a:avLst/>
          </a:prstGeom>
          <a:noFill/>
          <a:ln w="9525">
            <a:noFill/>
            <a:miter lim="800000"/>
            <a:headEnd/>
            <a:tailEnd/>
          </a:ln>
        </p:spPr>
      </p:pic>
      <p:sp>
        <p:nvSpPr>
          <p:cNvPr id="3" name="TextBox 2"/>
          <p:cNvSpPr txBox="1"/>
          <p:nvPr/>
        </p:nvSpPr>
        <p:spPr>
          <a:xfrm>
            <a:off x="0" y="6248400"/>
            <a:ext cx="9144000" cy="461665"/>
          </a:xfrm>
          <a:prstGeom prst="rect">
            <a:avLst/>
          </a:prstGeom>
          <a:noFill/>
        </p:spPr>
        <p:txBody>
          <a:bodyPr wrap="square" rtlCol="0">
            <a:spAutoFit/>
          </a:bodyPr>
          <a:lstStyle/>
          <a:p>
            <a:pPr algn="ctr"/>
            <a:r>
              <a:rPr lang="en-CA" dirty="0"/>
              <a:t>http://</a:t>
            </a:r>
            <a:r>
              <a:rPr lang="en-CA" dirty="0" smtClean="0"/>
              <a:t>www.microsoft.com/virtualization/resources</a:t>
            </a:r>
            <a:endParaRPr lang="en-CA"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dirty="0" smtClean="0"/>
              <a:t>Microsoft Assessment and Planning Toolkit</a:t>
            </a:r>
            <a:endParaRPr lang="en-US" dirty="0"/>
          </a:p>
        </p:txBody>
      </p:sp>
      <p:grpSp>
        <p:nvGrpSpPr>
          <p:cNvPr id="3" name="Group 22"/>
          <p:cNvGrpSpPr/>
          <p:nvPr/>
        </p:nvGrpSpPr>
        <p:grpSpPr>
          <a:xfrm>
            <a:off x="6280268" y="2167795"/>
            <a:ext cx="2783647" cy="4309205"/>
            <a:chOff x="6280268" y="1458277"/>
            <a:chExt cx="2783647" cy="4309205"/>
          </a:xfrm>
        </p:grpSpPr>
        <p:sp>
          <p:nvSpPr>
            <p:cNvPr id="22" name="TextBox 21"/>
            <p:cNvSpPr txBox="1"/>
            <p:nvPr/>
          </p:nvSpPr>
          <p:spPr>
            <a:xfrm>
              <a:off x="6280268" y="1458277"/>
              <a:ext cx="2783647" cy="4309205"/>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nchor="b" anchorCtr="1">
              <a:noAutofit/>
            </a:bodyPr>
            <a:lstStyle/>
            <a:p>
              <a:pPr algn="ctr"/>
              <a:r>
                <a:rPr lang="en-US" dirty="0" smtClean="0">
                  <a:effectLst>
                    <a:outerShdw blurRad="38100" dist="38100" dir="2700000" algn="tl">
                      <a:srgbClr val="000000">
                        <a:alpha val="43137"/>
                      </a:srgbClr>
                    </a:outerShdw>
                  </a:effectLst>
                </a:rPr>
                <a:t>In Depth Readiness Reporting</a:t>
              </a:r>
              <a:endParaRPr lang="en-US" dirty="0">
                <a:effectLst>
                  <a:outerShdw blurRad="38100" dist="38100" dir="2700000" algn="tl">
                    <a:srgbClr val="000000">
                      <a:alpha val="43137"/>
                    </a:srgbClr>
                  </a:outerShdw>
                </a:effectLst>
              </a:endParaRPr>
            </a:p>
          </p:txBody>
        </p:sp>
        <p:grpSp>
          <p:nvGrpSpPr>
            <p:cNvPr id="4" name="Group 29"/>
            <p:cNvGrpSpPr>
              <a:grpSpLocks noChangeAspect="1"/>
            </p:cNvGrpSpPr>
            <p:nvPr/>
          </p:nvGrpSpPr>
          <p:grpSpPr>
            <a:xfrm>
              <a:off x="6703514" y="1558195"/>
              <a:ext cx="1937154" cy="2359484"/>
              <a:chOff x="5282027" y="4334493"/>
              <a:chExt cx="1291438" cy="1572989"/>
            </a:xfrm>
          </p:grpSpPr>
          <p:pic>
            <p:nvPicPr>
              <p:cNvPr id="9" name="Picture 8" descr="reporting-small-vector.png"/>
              <p:cNvPicPr>
                <a:picLocks noChangeAspect="1"/>
              </p:cNvPicPr>
              <p:nvPr/>
            </p:nvPicPr>
            <p:blipFill>
              <a:blip r:embed="rId3" cstate="print"/>
              <a:stretch>
                <a:fillRect/>
              </a:stretch>
            </p:blipFill>
            <p:spPr>
              <a:xfrm>
                <a:off x="5282027" y="4334493"/>
                <a:ext cx="1186535" cy="1384962"/>
              </a:xfrm>
              <a:prstGeom prst="rect">
                <a:avLst/>
              </a:prstGeom>
            </p:spPr>
          </p:pic>
          <p:pic>
            <p:nvPicPr>
              <p:cNvPr id="10" name="Picture 9" descr="reporting-small-vector.png"/>
              <p:cNvPicPr>
                <a:picLocks noChangeAspect="1"/>
              </p:cNvPicPr>
              <p:nvPr/>
            </p:nvPicPr>
            <p:blipFill>
              <a:blip r:embed="rId3" cstate="print"/>
              <a:stretch>
                <a:fillRect/>
              </a:stretch>
            </p:blipFill>
            <p:spPr>
              <a:xfrm>
                <a:off x="5386930" y="4522520"/>
                <a:ext cx="1186535" cy="1384962"/>
              </a:xfrm>
              <a:prstGeom prst="rect">
                <a:avLst/>
              </a:prstGeom>
            </p:spPr>
          </p:pic>
        </p:grpSp>
      </p:grpSp>
      <p:grpSp>
        <p:nvGrpSpPr>
          <p:cNvPr id="5" name="Group 16"/>
          <p:cNvGrpSpPr/>
          <p:nvPr/>
        </p:nvGrpSpPr>
        <p:grpSpPr>
          <a:xfrm>
            <a:off x="170275" y="2167795"/>
            <a:ext cx="2783647" cy="4309205"/>
            <a:chOff x="170275" y="1458277"/>
            <a:chExt cx="2783647" cy="4309205"/>
          </a:xfrm>
        </p:grpSpPr>
        <p:sp>
          <p:nvSpPr>
            <p:cNvPr id="20" name="TextBox 19"/>
            <p:cNvSpPr txBox="1"/>
            <p:nvPr/>
          </p:nvSpPr>
          <p:spPr>
            <a:xfrm>
              <a:off x="170275" y="1458277"/>
              <a:ext cx="2783647" cy="4309205"/>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nchor="b" anchorCtr="1">
              <a:noAutofit/>
            </a:bodyPr>
            <a:lstStyle/>
            <a:p>
              <a:pPr algn="ctr"/>
              <a:r>
                <a:rPr lang="en-US" dirty="0" smtClean="0">
                  <a:effectLst>
                    <a:outerShdw blurRad="38100" dist="38100" dir="2700000" algn="tl">
                      <a:srgbClr val="000000">
                        <a:alpha val="43137"/>
                      </a:srgbClr>
                    </a:outerShdw>
                  </a:effectLst>
                </a:rPr>
                <a:t>Secure and Agentless Inventory</a:t>
              </a:r>
              <a:endParaRPr lang="en-US" dirty="0">
                <a:effectLst>
                  <a:outerShdw blurRad="38100" dist="38100" dir="2700000" algn="tl">
                    <a:srgbClr val="000000">
                      <a:alpha val="43137"/>
                    </a:srgbClr>
                  </a:outerShdw>
                </a:effectLst>
              </a:endParaRPr>
            </a:p>
          </p:txBody>
        </p:sp>
        <p:grpSp>
          <p:nvGrpSpPr>
            <p:cNvPr id="6" name="Group 16"/>
            <p:cNvGrpSpPr/>
            <p:nvPr/>
          </p:nvGrpSpPr>
          <p:grpSpPr>
            <a:xfrm>
              <a:off x="788714" y="2116147"/>
              <a:ext cx="1546769" cy="1801533"/>
              <a:chOff x="952500" y="2043766"/>
              <a:chExt cx="1546769" cy="1801533"/>
            </a:xfrm>
          </p:grpSpPr>
          <p:pic>
            <p:nvPicPr>
              <p:cNvPr id="13"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a:off x="952500" y="2043766"/>
                <a:ext cx="937169" cy="1191933"/>
              </a:xfrm>
              <a:prstGeom prst="rect">
                <a:avLst/>
              </a:prstGeom>
              <a:noFill/>
              <a:ln w="9525">
                <a:noFill/>
                <a:miter lim="800000"/>
                <a:headEnd/>
                <a:tailEnd/>
              </a:ln>
            </p:spPr>
          </p:pic>
          <p:pic>
            <p:nvPicPr>
              <p:cNvPr id="14"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a:off x="1257300" y="2348566"/>
                <a:ext cx="937169" cy="1191933"/>
              </a:xfrm>
              <a:prstGeom prst="rect">
                <a:avLst/>
              </a:prstGeom>
              <a:noFill/>
              <a:ln w="9525">
                <a:noFill/>
                <a:miter lim="800000"/>
                <a:headEnd/>
                <a:tailEnd/>
              </a:ln>
            </p:spPr>
          </p:pic>
          <p:pic>
            <p:nvPicPr>
              <p:cNvPr id="15"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a:off x="1562100" y="2653366"/>
                <a:ext cx="937169" cy="1191933"/>
              </a:xfrm>
              <a:prstGeom prst="rect">
                <a:avLst/>
              </a:prstGeom>
              <a:noFill/>
              <a:ln w="9525">
                <a:noFill/>
                <a:miter lim="800000"/>
                <a:headEnd/>
                <a:tailEnd/>
              </a:ln>
            </p:spPr>
          </p:pic>
        </p:grpSp>
      </p:grpSp>
      <p:grpSp>
        <p:nvGrpSpPr>
          <p:cNvPr id="7" name="Group 18"/>
          <p:cNvGrpSpPr/>
          <p:nvPr/>
        </p:nvGrpSpPr>
        <p:grpSpPr>
          <a:xfrm>
            <a:off x="3225272" y="2167795"/>
            <a:ext cx="2783647" cy="4309205"/>
            <a:chOff x="3225272" y="1458277"/>
            <a:chExt cx="2783647" cy="4309205"/>
          </a:xfrm>
        </p:grpSpPr>
        <p:sp>
          <p:nvSpPr>
            <p:cNvPr id="21" name="TextBox 20"/>
            <p:cNvSpPr txBox="1"/>
            <p:nvPr/>
          </p:nvSpPr>
          <p:spPr>
            <a:xfrm>
              <a:off x="3225272" y="1458277"/>
              <a:ext cx="2783647" cy="4309205"/>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nchor="b" anchorCtr="1">
              <a:noAutofit/>
            </a:bodyPr>
            <a:lstStyle/>
            <a:p>
              <a:pPr algn="ctr"/>
              <a:r>
                <a:rPr lang="en-US" dirty="0" smtClean="0">
                  <a:effectLst>
                    <a:outerShdw blurRad="38100" dist="38100" dir="2700000" algn="tl">
                      <a:srgbClr val="000000">
                        <a:alpha val="43137"/>
                      </a:srgbClr>
                    </a:outerShdw>
                  </a:effectLst>
                </a:rPr>
                <a:t>Comprehensive Data Analysis </a:t>
              </a:r>
              <a:endParaRPr lang="en-US" dirty="0">
                <a:effectLst>
                  <a:outerShdw blurRad="38100" dist="38100" dir="2700000" algn="tl">
                    <a:srgbClr val="000000">
                      <a:alpha val="43137"/>
                    </a:srgbClr>
                  </a:outerShdw>
                </a:effectLst>
              </a:endParaRPr>
            </a:p>
          </p:txBody>
        </p:sp>
        <p:grpSp>
          <p:nvGrpSpPr>
            <p:cNvPr id="8" name="Group 18"/>
            <p:cNvGrpSpPr/>
            <p:nvPr/>
          </p:nvGrpSpPr>
          <p:grpSpPr>
            <a:xfrm>
              <a:off x="4148511" y="1729659"/>
              <a:ext cx="937169" cy="2673409"/>
              <a:chOff x="3467100" y="1840236"/>
              <a:chExt cx="937169" cy="2673409"/>
            </a:xfrm>
          </p:grpSpPr>
          <p:pic>
            <p:nvPicPr>
              <p:cNvPr id="12"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a:off x="3467100" y="1840236"/>
                <a:ext cx="937169" cy="1191933"/>
              </a:xfrm>
              <a:prstGeom prst="rect">
                <a:avLst/>
              </a:prstGeom>
              <a:noFill/>
              <a:ln w="9525">
                <a:noFill/>
                <a:miter lim="800000"/>
                <a:headEnd/>
                <a:tailEnd/>
              </a:ln>
            </p:spPr>
          </p:pic>
          <p:pic>
            <p:nvPicPr>
              <p:cNvPr id="16"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a:off x="3467100" y="3321712"/>
                <a:ext cx="937169" cy="1191933"/>
              </a:xfrm>
              <a:prstGeom prst="rect">
                <a:avLst/>
              </a:prstGeom>
              <a:noFill/>
              <a:ln w="9525">
                <a:noFill/>
                <a:miter lim="800000"/>
                <a:headEnd/>
                <a:tailEnd/>
              </a:ln>
            </p:spPr>
          </p:pic>
          <p:pic>
            <p:nvPicPr>
              <p:cNvPr id="18" name="Picture 13" descr="D:\Pennie's documents\MS Image\NEWFeb15\Windows_Vista_Icons_ for_Marketing_use\Complete.png"/>
              <p:cNvPicPr>
                <a:picLocks noChangeAspect="1" noChangeArrowheads="1"/>
              </p:cNvPicPr>
              <p:nvPr/>
            </p:nvPicPr>
            <p:blipFill>
              <a:blip r:embed="rId5" cstate="print"/>
              <a:srcRect/>
              <a:stretch>
                <a:fillRect/>
              </a:stretch>
            </p:blipFill>
            <p:spPr bwMode="auto">
              <a:xfrm>
                <a:off x="3814582" y="2484099"/>
                <a:ext cx="589687" cy="548070"/>
              </a:xfrm>
              <a:prstGeom prst="rect">
                <a:avLst/>
              </a:prstGeom>
              <a:noFill/>
              <a:ln w="9525">
                <a:noFill/>
                <a:miter lim="800000"/>
                <a:headEnd/>
                <a:tailEnd/>
              </a:ln>
            </p:spPr>
          </p:pic>
        </p:grpSp>
      </p:grpSp>
      <p:sp>
        <p:nvSpPr>
          <p:cNvPr id="24" name="TextBox 23"/>
          <p:cNvSpPr txBox="1"/>
          <p:nvPr/>
        </p:nvSpPr>
        <p:spPr>
          <a:xfrm>
            <a:off x="0" y="1600200"/>
            <a:ext cx="9144000" cy="461665"/>
          </a:xfrm>
          <a:prstGeom prst="rect">
            <a:avLst/>
          </a:prstGeom>
          <a:noFill/>
        </p:spPr>
        <p:txBody>
          <a:bodyPr wrap="square" rtlCol="0">
            <a:spAutoFit/>
          </a:bodyPr>
          <a:lstStyle/>
          <a:p>
            <a:pPr algn="ctr"/>
            <a:r>
              <a:rPr lang="en-CA" dirty="0"/>
              <a:t>http://</a:t>
            </a:r>
            <a:r>
              <a:rPr lang="en-CA" dirty="0" smtClean="0"/>
              <a:t>www.microsoft.com/virtualization/resources</a:t>
            </a: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 name="Freeform 94"/>
          <p:cNvSpPr/>
          <p:nvPr/>
        </p:nvSpPr>
        <p:spPr>
          <a:xfrm>
            <a:off x="1117600" y="3708400"/>
            <a:ext cx="6807200" cy="1930400"/>
          </a:xfrm>
          <a:custGeom>
            <a:avLst/>
            <a:gdLst>
              <a:gd name="connsiteX0" fmla="*/ 0 w 6807200"/>
              <a:gd name="connsiteY0" fmla="*/ 0 h 1752600"/>
              <a:gd name="connsiteX1" fmla="*/ 0 w 6807200"/>
              <a:gd name="connsiteY1" fmla="*/ 1752600 h 1752600"/>
              <a:gd name="connsiteX2" fmla="*/ 6807200 w 6807200"/>
              <a:gd name="connsiteY2" fmla="*/ 1752600 h 1752600"/>
              <a:gd name="connsiteX3" fmla="*/ 6794500 w 6807200"/>
              <a:gd name="connsiteY3" fmla="*/ 368300 h 1752600"/>
            </a:gdLst>
            <a:ahLst/>
            <a:cxnLst>
              <a:cxn ang="0">
                <a:pos x="connsiteX0" y="connsiteY0"/>
              </a:cxn>
              <a:cxn ang="0">
                <a:pos x="connsiteX1" y="connsiteY1"/>
              </a:cxn>
              <a:cxn ang="0">
                <a:pos x="connsiteX2" y="connsiteY2"/>
              </a:cxn>
              <a:cxn ang="0">
                <a:pos x="connsiteX3" y="connsiteY3"/>
              </a:cxn>
            </a:cxnLst>
            <a:rect l="l" t="t" r="r" b="b"/>
            <a:pathLst>
              <a:path w="6807200" h="1752600">
                <a:moveTo>
                  <a:pt x="0" y="0"/>
                </a:moveTo>
                <a:lnTo>
                  <a:pt x="0" y="1752600"/>
                </a:lnTo>
                <a:lnTo>
                  <a:pt x="6807200" y="1752600"/>
                </a:lnTo>
                <a:lnTo>
                  <a:pt x="6794500" y="368300"/>
                </a:lnTo>
              </a:path>
            </a:pathLst>
          </a:custGeom>
          <a:ln w="38100">
            <a:headEnd type="none" w="med" len="me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Connector 44"/>
          <p:cNvCxnSpPr/>
          <p:nvPr/>
        </p:nvCxnSpPr>
        <p:spPr>
          <a:xfrm>
            <a:off x="1219200" y="3352800"/>
            <a:ext cx="1295400" cy="1588"/>
          </a:xfrm>
          <a:prstGeom prst="line">
            <a:avLst/>
          </a:prstGeom>
          <a:ln w="381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4" name="Freeform 63"/>
          <p:cNvSpPr/>
          <p:nvPr/>
        </p:nvSpPr>
        <p:spPr>
          <a:xfrm flipH="1">
            <a:off x="5715624" y="4038600"/>
            <a:ext cx="1905000" cy="81807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pPr defTabSz="914363" eaLnBrk="1" fontAlgn="auto" hangingPunct="1">
              <a:spcAft>
                <a:spcPts val="0"/>
              </a:spcAft>
              <a:defRPr/>
            </a:pPr>
            <a:r>
              <a:rPr sz="4400" smtClean="0"/>
              <a:t>Increasing Availability</a:t>
            </a:r>
            <a:br>
              <a:rPr sz="4400" smtClean="0"/>
            </a:br>
            <a:r>
              <a:rPr sz="3600" smtClean="0"/>
              <a:t>Live Migr</a:t>
            </a:r>
            <a:r>
              <a:rPr smtClean="0"/>
              <a:t>ation</a:t>
            </a:r>
            <a:endParaRPr sz="3600" dirty="0"/>
          </a:p>
        </p:txBody>
      </p:sp>
      <p:sp>
        <p:nvSpPr>
          <p:cNvPr id="31" name="TextBox 30"/>
          <p:cNvSpPr txBox="1"/>
          <p:nvPr/>
        </p:nvSpPr>
        <p:spPr>
          <a:xfrm>
            <a:off x="1448424" y="3810000"/>
            <a:ext cx="1043503" cy="584775"/>
          </a:xfrm>
          <a:prstGeom prst="rect">
            <a:avLst/>
          </a:prstGeom>
          <a:noFill/>
        </p:spPr>
        <p:txBody>
          <a:bodyPr wrap="square" rtlCol="0">
            <a:spAutoFit/>
          </a:bodyPr>
          <a:lstStyle/>
          <a:p>
            <a:pPr algn="ctr"/>
            <a:r>
              <a:rPr lang="en-US" sz="1600" dirty="0" smtClean="0"/>
              <a:t>Cluster</a:t>
            </a:r>
          </a:p>
          <a:p>
            <a:pPr algn="ctr"/>
            <a:r>
              <a:rPr lang="en-US" sz="1600" dirty="0" smtClean="0"/>
              <a:t>Node 1</a:t>
            </a:r>
          </a:p>
        </p:txBody>
      </p:sp>
      <p:pic>
        <p:nvPicPr>
          <p:cNvPr id="57" name="Picture 5" descr="C:\Courses\Wadeware\2008\2008_05_28 40818 Enterprise Service Readiness\EventsDVD_FY07\Shapes and Graphics\Cylinder\MGX 06 Cyinders\MGX Cylinder LIGHT GREEN.png"/>
          <p:cNvPicPr>
            <a:picLocks noChangeAspect="1" noChangeArrowheads="1"/>
          </p:cNvPicPr>
          <p:nvPr/>
        </p:nvPicPr>
        <p:blipFill>
          <a:blip r:embed="rId3" cstate="print"/>
          <a:srcRect/>
          <a:stretch>
            <a:fillRect/>
          </a:stretch>
        </p:blipFill>
        <p:spPr bwMode="auto">
          <a:xfrm>
            <a:off x="4780608" y="4485000"/>
            <a:ext cx="933682" cy="611071"/>
          </a:xfrm>
          <a:prstGeom prst="rect">
            <a:avLst/>
          </a:prstGeom>
          <a:noFill/>
        </p:spPr>
      </p:pic>
      <p:sp>
        <p:nvSpPr>
          <p:cNvPr id="12" name="TextBox 11"/>
          <p:cNvSpPr txBox="1"/>
          <p:nvPr/>
        </p:nvSpPr>
        <p:spPr>
          <a:xfrm>
            <a:off x="4509354" y="5029200"/>
            <a:ext cx="1434870" cy="584775"/>
          </a:xfrm>
          <a:prstGeom prst="rect">
            <a:avLst/>
          </a:prstGeom>
          <a:noFill/>
        </p:spPr>
        <p:txBody>
          <a:bodyPr wrap="square" rtlCol="0">
            <a:spAutoFit/>
          </a:bodyPr>
          <a:lstStyle/>
          <a:p>
            <a:pPr algn="ctr"/>
            <a:r>
              <a:rPr lang="en-US" sz="1600" dirty="0" smtClean="0">
                <a:latin typeface="+mj-lt"/>
              </a:rPr>
              <a:t>Network</a:t>
            </a:r>
            <a:r>
              <a:rPr lang="en-US" sz="1600" dirty="0" smtClean="0"/>
              <a:t> Storage </a:t>
            </a:r>
            <a:endParaRPr lang="en-US" sz="1600" dirty="0">
              <a:latin typeface="+mj-lt"/>
            </a:endParaRPr>
          </a:p>
        </p:txBody>
      </p:sp>
      <p:sp>
        <p:nvSpPr>
          <p:cNvPr id="59" name="TextBox 58"/>
          <p:cNvSpPr txBox="1"/>
          <p:nvPr/>
        </p:nvSpPr>
        <p:spPr>
          <a:xfrm>
            <a:off x="7925424" y="3810000"/>
            <a:ext cx="1294776" cy="584775"/>
          </a:xfrm>
          <a:prstGeom prst="rect">
            <a:avLst/>
          </a:prstGeom>
          <a:noFill/>
        </p:spPr>
        <p:txBody>
          <a:bodyPr wrap="square" rtlCol="0">
            <a:spAutoFit/>
          </a:bodyPr>
          <a:lstStyle/>
          <a:p>
            <a:pPr algn="ctr"/>
            <a:r>
              <a:rPr lang="en-US" sz="1600" dirty="0" smtClean="0"/>
              <a:t>Cluster</a:t>
            </a:r>
          </a:p>
          <a:p>
            <a:pPr algn="ctr"/>
            <a:r>
              <a:rPr lang="en-US" sz="1600" dirty="0" smtClean="0"/>
              <a:t>Node 2</a:t>
            </a:r>
          </a:p>
        </p:txBody>
      </p:sp>
      <p:pic>
        <p:nvPicPr>
          <p:cNvPr id="60" name="Picture 2" descr="C:\Courses\Windows Vista Illustration Icons\Server.png"/>
          <p:cNvPicPr>
            <a:picLocks noChangeAspect="1" noChangeArrowheads="1"/>
          </p:cNvPicPr>
          <p:nvPr/>
        </p:nvPicPr>
        <p:blipFill>
          <a:blip r:embed="rId4" cstate="print"/>
          <a:srcRect/>
          <a:stretch>
            <a:fillRect/>
          </a:stretch>
        </p:blipFill>
        <p:spPr bwMode="auto">
          <a:xfrm flipH="1">
            <a:off x="7143842" y="2853456"/>
            <a:ext cx="1010182" cy="1382353"/>
          </a:xfrm>
          <a:prstGeom prst="rect">
            <a:avLst/>
          </a:prstGeom>
          <a:noFill/>
        </p:spPr>
      </p:pic>
      <p:sp>
        <p:nvSpPr>
          <p:cNvPr id="34" name="Freeform 33"/>
          <p:cNvSpPr/>
          <p:nvPr/>
        </p:nvSpPr>
        <p:spPr>
          <a:xfrm>
            <a:off x="2896224" y="4038600"/>
            <a:ext cx="1905000" cy="81807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034" name="Picture 2" descr="C:\Courses\Windows Vista Illustration Icons\Server.png"/>
          <p:cNvPicPr>
            <a:picLocks noChangeAspect="1" noChangeArrowheads="1"/>
          </p:cNvPicPr>
          <p:nvPr/>
        </p:nvPicPr>
        <p:blipFill>
          <a:blip r:embed="rId4" cstate="print"/>
          <a:srcRect/>
          <a:stretch>
            <a:fillRect/>
          </a:stretch>
        </p:blipFill>
        <p:spPr bwMode="auto">
          <a:xfrm>
            <a:off x="2373707" y="2853456"/>
            <a:ext cx="1010182" cy="1382353"/>
          </a:xfrm>
          <a:prstGeom prst="rect">
            <a:avLst/>
          </a:prstGeom>
          <a:noFill/>
        </p:spPr>
      </p:pic>
      <p:pic>
        <p:nvPicPr>
          <p:cNvPr id="61" name="Picture 3" descr="C:\Courses\Windows Vista Illustration Icons\VPN.png"/>
          <p:cNvPicPr>
            <a:picLocks noChangeAspect="1" noChangeArrowheads="1"/>
          </p:cNvPicPr>
          <p:nvPr/>
        </p:nvPicPr>
        <p:blipFill>
          <a:blip r:embed="rId5" cstate="print"/>
          <a:srcRect/>
          <a:stretch>
            <a:fillRect/>
          </a:stretch>
        </p:blipFill>
        <p:spPr bwMode="auto">
          <a:xfrm>
            <a:off x="3061459" y="2310825"/>
            <a:ext cx="855499" cy="1196765"/>
          </a:xfrm>
          <a:prstGeom prst="rect">
            <a:avLst/>
          </a:prstGeom>
          <a:ln>
            <a:noFill/>
          </a:ln>
          <a:effectLst>
            <a:outerShdw blurRad="330200" dir="13560000" sx="118000" sy="118000" algn="ctr" rotWithShape="0">
              <a:schemeClr val="accent4">
                <a:alpha val="77000"/>
              </a:schemeClr>
            </a:outerShdw>
          </a:effectLst>
        </p:spPr>
      </p:pic>
      <p:sp>
        <p:nvSpPr>
          <p:cNvPr id="39" name="Right Arrow 38"/>
          <p:cNvSpPr/>
          <p:nvPr/>
        </p:nvSpPr>
        <p:spPr bwMode="auto">
          <a:xfrm>
            <a:off x="3734424"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Segoe" pitchFamily="34" charset="0"/>
              </a:rPr>
              <a:t>Configuration Data</a:t>
            </a:r>
          </a:p>
        </p:txBody>
      </p:sp>
      <p:sp>
        <p:nvSpPr>
          <p:cNvPr id="29" name="TextBox 28"/>
          <p:cNvSpPr txBox="1"/>
          <p:nvPr/>
        </p:nvSpPr>
        <p:spPr>
          <a:xfrm>
            <a:off x="3260419" y="1777425"/>
            <a:ext cx="1312205" cy="584775"/>
          </a:xfrm>
          <a:prstGeom prst="rect">
            <a:avLst/>
          </a:prstGeom>
          <a:noFill/>
        </p:spPr>
        <p:txBody>
          <a:bodyPr wrap="square" rtlCol="0">
            <a:spAutoFit/>
          </a:bodyPr>
          <a:lstStyle/>
          <a:p>
            <a:pPr algn="ctr"/>
            <a:r>
              <a:rPr lang="en-US" sz="1600" dirty="0" smtClean="0"/>
              <a:t>Virtual Machine </a:t>
            </a:r>
          </a:p>
        </p:txBody>
      </p:sp>
      <p:sp>
        <p:nvSpPr>
          <p:cNvPr id="58" name="Right Arrow 57"/>
          <p:cNvSpPr/>
          <p:nvPr/>
        </p:nvSpPr>
        <p:spPr bwMode="auto">
          <a:xfrm>
            <a:off x="3733800"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Segoe" pitchFamily="34" charset="0"/>
              </a:rPr>
              <a:t>Memory Content</a:t>
            </a:r>
          </a:p>
        </p:txBody>
      </p:sp>
      <p:sp>
        <p:nvSpPr>
          <p:cNvPr id="22" name="TextBox 21"/>
          <p:cNvSpPr txBox="1"/>
          <p:nvPr/>
        </p:nvSpPr>
        <p:spPr>
          <a:xfrm>
            <a:off x="5562600" y="4114800"/>
            <a:ext cx="636004" cy="338554"/>
          </a:xfrm>
          <a:prstGeom prst="rect">
            <a:avLst/>
          </a:prstGeom>
          <a:noFill/>
        </p:spPr>
        <p:txBody>
          <a:bodyPr wrap="square" rtlCol="0">
            <a:spAutoFit/>
          </a:bodyPr>
          <a:lstStyle/>
          <a:p>
            <a:pPr algn="ctr"/>
            <a:r>
              <a:rPr lang="en-US" sz="1600" dirty="0" smtClean="0">
                <a:latin typeface="+mj-lt"/>
              </a:rPr>
              <a:t>VHD</a:t>
            </a:r>
          </a:p>
        </p:txBody>
      </p:sp>
      <p:pic>
        <p:nvPicPr>
          <p:cNvPr id="1026" name="Picture 2" descr="C:\Courses\Icons Windows Vista\imageres.dll_I0020_0409.png"/>
          <p:cNvPicPr>
            <a:picLocks noChangeAspect="1" noChangeArrowheads="1"/>
          </p:cNvPicPr>
          <p:nvPr/>
        </p:nvPicPr>
        <p:blipFill>
          <a:blip r:embed="rId6" cstate="print"/>
          <a:srcRect/>
          <a:stretch>
            <a:fillRect/>
          </a:stretch>
        </p:blipFill>
        <p:spPr bwMode="auto">
          <a:xfrm>
            <a:off x="5068954" y="3962400"/>
            <a:ext cx="875271" cy="875270"/>
          </a:xfrm>
          <a:prstGeom prst="rect">
            <a:avLst/>
          </a:prstGeom>
          <a:noFill/>
        </p:spPr>
      </p:pic>
      <p:sp>
        <p:nvSpPr>
          <p:cNvPr id="63" name="Right Arrow 62"/>
          <p:cNvSpPr/>
          <p:nvPr/>
        </p:nvSpPr>
        <p:spPr bwMode="auto">
          <a:xfrm>
            <a:off x="3733800"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Segoe" pitchFamily="34" charset="0"/>
              </a:rPr>
              <a:t>Memory Sync</a:t>
            </a:r>
          </a:p>
        </p:txBody>
      </p:sp>
      <p:pic>
        <p:nvPicPr>
          <p:cNvPr id="67" name="Picture 3" descr="C:\Courses\Windows Vista Illustration Icons\VPN.png"/>
          <p:cNvPicPr>
            <a:picLocks noChangeAspect="1" noChangeArrowheads="1"/>
          </p:cNvPicPr>
          <p:nvPr/>
        </p:nvPicPr>
        <p:blipFill>
          <a:blip r:embed="rId5" cstate="print"/>
          <a:srcRect/>
          <a:stretch>
            <a:fillRect/>
          </a:stretch>
        </p:blipFill>
        <p:spPr bwMode="auto">
          <a:xfrm flipH="1">
            <a:off x="6563584" y="2310825"/>
            <a:ext cx="855499" cy="1196765"/>
          </a:xfrm>
          <a:prstGeom prst="rect">
            <a:avLst/>
          </a:prstGeom>
          <a:ln>
            <a:noFill/>
          </a:ln>
          <a:effectLst>
            <a:outerShdw blurRad="330200" dir="13560000" sx="118000" sy="118000" algn="ctr" rotWithShape="0">
              <a:schemeClr val="accent4">
                <a:alpha val="77000"/>
              </a:schemeClr>
            </a:outerShdw>
          </a:effectLst>
        </p:spPr>
      </p:pic>
      <p:sp>
        <p:nvSpPr>
          <p:cNvPr id="35" name="TextBox 34"/>
          <p:cNvSpPr txBox="1"/>
          <p:nvPr/>
        </p:nvSpPr>
        <p:spPr>
          <a:xfrm>
            <a:off x="6172824" y="1777425"/>
            <a:ext cx="1312205" cy="584775"/>
          </a:xfrm>
          <a:prstGeom prst="rect">
            <a:avLst/>
          </a:prstGeom>
          <a:noFill/>
        </p:spPr>
        <p:txBody>
          <a:bodyPr wrap="square" rtlCol="0">
            <a:spAutoFit/>
          </a:bodyPr>
          <a:lstStyle/>
          <a:p>
            <a:pPr algn="ctr"/>
            <a:r>
              <a:rPr lang="en-US" sz="1600" dirty="0" smtClean="0"/>
              <a:t>Virtual Machine </a:t>
            </a:r>
          </a:p>
        </p:txBody>
      </p:sp>
      <p:grpSp>
        <p:nvGrpSpPr>
          <p:cNvPr id="3" name="Group 42"/>
          <p:cNvGrpSpPr/>
          <p:nvPr/>
        </p:nvGrpSpPr>
        <p:grpSpPr>
          <a:xfrm>
            <a:off x="76200" y="2743200"/>
            <a:ext cx="1524000" cy="1240276"/>
            <a:chOff x="1981200" y="3048000"/>
            <a:chExt cx="3581400" cy="2914649"/>
          </a:xfrm>
        </p:grpSpPr>
        <p:pic>
          <p:nvPicPr>
            <p:cNvPr id="1031" name="Picture 7" descr="C:\Courses\Icons Windows Vista\Computer_monitor.png"/>
            <p:cNvPicPr>
              <a:picLocks noChangeAspect="1" noChangeArrowheads="1"/>
            </p:cNvPicPr>
            <p:nvPr/>
          </p:nvPicPr>
          <p:blipFill>
            <a:blip r:embed="rId7" cstate="print"/>
            <a:srcRect/>
            <a:stretch>
              <a:fillRect/>
            </a:stretch>
          </p:blipFill>
          <p:spPr bwMode="auto">
            <a:xfrm>
              <a:off x="3124200" y="3048000"/>
              <a:ext cx="2438400" cy="2501900"/>
            </a:xfrm>
            <a:prstGeom prst="rect">
              <a:avLst/>
            </a:prstGeom>
            <a:noFill/>
          </p:spPr>
        </p:pic>
        <p:pic>
          <p:nvPicPr>
            <p:cNvPr id="1032" name="Picture 8" descr="C:\Courses\Icons Windows Vista\User_green.png"/>
            <p:cNvPicPr>
              <a:picLocks noChangeAspect="1" noChangeArrowheads="1"/>
            </p:cNvPicPr>
            <p:nvPr/>
          </p:nvPicPr>
          <p:blipFill>
            <a:blip r:embed="rId8" cstate="print"/>
            <a:srcRect/>
            <a:stretch>
              <a:fillRect/>
            </a:stretch>
          </p:blipFill>
          <p:spPr bwMode="auto">
            <a:xfrm flipH="1">
              <a:off x="1981200" y="3644300"/>
              <a:ext cx="1905000" cy="2318349"/>
            </a:xfrm>
            <a:prstGeom prst="rect">
              <a:avLst/>
            </a:prstGeom>
            <a:noFill/>
          </p:spPr>
        </p:pic>
      </p:grpSp>
      <p:pic>
        <p:nvPicPr>
          <p:cNvPr id="1033" name="Picture 9" descr="C:\Courses\Icons Windows Vista\Application.png"/>
          <p:cNvPicPr>
            <a:picLocks noChangeAspect="1" noChangeArrowheads="1"/>
          </p:cNvPicPr>
          <p:nvPr/>
        </p:nvPicPr>
        <p:blipFill>
          <a:blip r:embed="rId9" cstate="print"/>
          <a:srcRect/>
          <a:stretch>
            <a:fillRect/>
          </a:stretch>
        </p:blipFill>
        <p:spPr bwMode="auto">
          <a:xfrm>
            <a:off x="990600" y="2667000"/>
            <a:ext cx="691243" cy="571500"/>
          </a:xfrm>
          <a:prstGeom prst="rect">
            <a:avLst/>
          </a:prstGeom>
          <a:noFill/>
        </p:spPr>
      </p:pic>
      <p:grpSp>
        <p:nvGrpSpPr>
          <p:cNvPr id="4" name="Group 91"/>
          <p:cNvGrpSpPr/>
          <p:nvPr/>
        </p:nvGrpSpPr>
        <p:grpSpPr>
          <a:xfrm>
            <a:off x="3895725" y="2743200"/>
            <a:ext cx="2667000" cy="140368"/>
            <a:chOff x="3733800" y="1524000"/>
            <a:chExt cx="2895600" cy="152400"/>
          </a:xfrm>
        </p:grpSpPr>
        <p:sp>
          <p:nvSpPr>
            <p:cNvPr id="79" name="Oval 78"/>
            <p:cNvSpPr/>
            <p:nvPr/>
          </p:nvSpPr>
          <p:spPr bwMode="auto">
            <a:xfrm>
              <a:off x="3733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Oval 79"/>
            <p:cNvSpPr/>
            <p:nvPr/>
          </p:nvSpPr>
          <p:spPr bwMode="auto">
            <a:xfrm>
              <a:off x="3962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Oval 80"/>
            <p:cNvSpPr/>
            <p:nvPr/>
          </p:nvSpPr>
          <p:spPr bwMode="auto">
            <a:xfrm>
              <a:off x="4191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Oval 81"/>
            <p:cNvSpPr/>
            <p:nvPr/>
          </p:nvSpPr>
          <p:spPr bwMode="auto">
            <a:xfrm>
              <a:off x="4419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Oval 82"/>
            <p:cNvSpPr/>
            <p:nvPr/>
          </p:nvSpPr>
          <p:spPr bwMode="auto">
            <a:xfrm>
              <a:off x="4648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Oval 83"/>
            <p:cNvSpPr/>
            <p:nvPr/>
          </p:nvSpPr>
          <p:spPr bwMode="auto">
            <a:xfrm>
              <a:off x="4876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Oval 84"/>
            <p:cNvSpPr/>
            <p:nvPr/>
          </p:nvSpPr>
          <p:spPr bwMode="auto">
            <a:xfrm>
              <a:off x="5105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Oval 85"/>
            <p:cNvSpPr/>
            <p:nvPr/>
          </p:nvSpPr>
          <p:spPr bwMode="auto">
            <a:xfrm>
              <a:off x="5334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7" name="Oval 86"/>
            <p:cNvSpPr/>
            <p:nvPr/>
          </p:nvSpPr>
          <p:spPr bwMode="auto">
            <a:xfrm>
              <a:off x="5562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8" name="Oval 87"/>
            <p:cNvSpPr/>
            <p:nvPr/>
          </p:nvSpPr>
          <p:spPr bwMode="auto">
            <a:xfrm>
              <a:off x="5791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Oval 88"/>
            <p:cNvSpPr/>
            <p:nvPr/>
          </p:nvSpPr>
          <p:spPr bwMode="auto">
            <a:xfrm>
              <a:off x="6019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Oval 89"/>
            <p:cNvSpPr/>
            <p:nvPr/>
          </p:nvSpPr>
          <p:spPr bwMode="auto">
            <a:xfrm>
              <a:off x="6248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Oval 90"/>
            <p:cNvSpPr/>
            <p:nvPr/>
          </p:nvSpPr>
          <p:spPr bwMode="auto">
            <a:xfrm>
              <a:off x="6477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68" name="Picture 3" descr="C:\Courses\Icons Windows Vista\imageres.dll_I0022_0409.png"/>
          <p:cNvPicPr>
            <a:picLocks noChangeAspect="1" noChangeArrowheads="1"/>
          </p:cNvPicPr>
          <p:nvPr/>
        </p:nvPicPr>
        <p:blipFill>
          <a:blip r:embed="rId10" cstate="print"/>
          <a:srcRect/>
          <a:stretch>
            <a:fillRect/>
          </a:stretch>
        </p:blipFill>
        <p:spPr bwMode="auto">
          <a:xfrm>
            <a:off x="3200400" y="2514600"/>
            <a:ext cx="667376" cy="667376"/>
          </a:xfrm>
          <a:prstGeom prst="rect">
            <a:avLst/>
          </a:prstGeom>
          <a:noFill/>
        </p:spPr>
      </p:pic>
      <p:pic>
        <p:nvPicPr>
          <p:cNvPr id="1027" name="Picture 3" descr="C:\Courses\Icons Windows Vista\imageres.dll_I0022_0409.png"/>
          <p:cNvPicPr>
            <a:picLocks noChangeAspect="1" noChangeArrowheads="1"/>
          </p:cNvPicPr>
          <p:nvPr/>
        </p:nvPicPr>
        <p:blipFill>
          <a:blip r:embed="rId10" cstate="print"/>
          <a:srcRect/>
          <a:stretch>
            <a:fillRect/>
          </a:stretch>
        </p:blipFill>
        <p:spPr bwMode="auto">
          <a:xfrm>
            <a:off x="3200400" y="2514600"/>
            <a:ext cx="667376" cy="667376"/>
          </a:xfrm>
          <a:prstGeom prst="rect">
            <a:avLst/>
          </a:prstGeom>
          <a:noFill/>
        </p:spPr>
      </p:pic>
      <p:pic>
        <p:nvPicPr>
          <p:cNvPr id="93" name="Picture 9" descr="C:\Courses\Icons Windows Vista\Application.png"/>
          <p:cNvPicPr>
            <a:picLocks noChangeAspect="1" noChangeArrowheads="1"/>
          </p:cNvPicPr>
          <p:nvPr/>
        </p:nvPicPr>
        <p:blipFill>
          <a:blip r:embed="rId9" cstate="print"/>
          <a:srcRect/>
          <a:stretch>
            <a:fillRect/>
          </a:stretch>
        </p:blipFill>
        <p:spPr bwMode="auto">
          <a:xfrm>
            <a:off x="2438400" y="3429000"/>
            <a:ext cx="691243" cy="571500"/>
          </a:xfrm>
          <a:prstGeom prst="rect">
            <a:avLst/>
          </a:prstGeom>
          <a:noFill/>
        </p:spPr>
      </p:pic>
      <p:pic>
        <p:nvPicPr>
          <p:cNvPr id="96" name="Picture 9" descr="C:\Courses\Icons Windows Vista\Application.png"/>
          <p:cNvPicPr>
            <a:picLocks noChangeAspect="1" noChangeArrowheads="1"/>
          </p:cNvPicPr>
          <p:nvPr/>
        </p:nvPicPr>
        <p:blipFill>
          <a:blip r:embed="rId9" cstate="print"/>
          <a:srcRect/>
          <a:stretch>
            <a:fillRect/>
          </a:stretch>
        </p:blipFill>
        <p:spPr bwMode="auto">
          <a:xfrm>
            <a:off x="7391400" y="3429000"/>
            <a:ext cx="691243" cy="571500"/>
          </a:xfrm>
          <a:prstGeom prst="rect">
            <a:avLst/>
          </a:prstGeom>
          <a:noFill/>
        </p:spPr>
      </p:pic>
      <p:sp>
        <p:nvSpPr>
          <p:cNvPr id="97" name="TextBox 96"/>
          <p:cNvSpPr txBox="1"/>
          <p:nvPr/>
        </p:nvSpPr>
        <p:spPr>
          <a:xfrm>
            <a:off x="228600" y="3962400"/>
            <a:ext cx="685800" cy="338554"/>
          </a:xfrm>
          <a:prstGeom prst="rect">
            <a:avLst/>
          </a:prstGeom>
          <a:noFill/>
        </p:spPr>
        <p:txBody>
          <a:bodyPr wrap="square" rtlCol="0">
            <a:spAutoFit/>
          </a:bodyPr>
          <a:lstStyle/>
          <a:p>
            <a:pPr algn="ctr"/>
            <a:r>
              <a:rPr lang="en-US" sz="1600" dirty="0" smtClean="0"/>
              <a:t>User</a:t>
            </a:r>
          </a:p>
        </p:txBody>
      </p:sp>
      <p:pic>
        <p:nvPicPr>
          <p:cNvPr id="2050" name="Picture 2" descr="C:\Courses\Icon Library\Sync.png"/>
          <p:cNvPicPr>
            <a:picLocks noChangeAspect="1" noChangeArrowheads="1"/>
          </p:cNvPicPr>
          <p:nvPr/>
        </p:nvPicPr>
        <p:blipFill>
          <a:blip r:embed="rId11" cstate="print"/>
          <a:srcRect/>
          <a:stretch>
            <a:fillRect/>
          </a:stretch>
        </p:blipFill>
        <p:spPr bwMode="auto">
          <a:xfrm>
            <a:off x="4800600" y="2438400"/>
            <a:ext cx="685800" cy="685800"/>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0|0|0|0"/>
</p:tagLst>
</file>

<file path=ppt/tags/tag2.xml><?xml version="1.0" encoding="utf-8"?>
<p:tagLst xmlns:a="http://schemas.openxmlformats.org/drawingml/2006/main" xmlns:r="http://schemas.openxmlformats.org/officeDocument/2006/relationships" xmlns:p="http://schemas.openxmlformats.org/presentationml/2006/main">
  <p:tag name="TIMING" val="|.3|8.8|1.6|1|2|1"/>
</p:tagLst>
</file>

<file path=ppt/tags/tag3.xml><?xml version="1.0" encoding="utf-8"?>
<p:tagLst xmlns:a="http://schemas.openxmlformats.org/drawingml/2006/main" xmlns:r="http://schemas.openxmlformats.org/officeDocument/2006/relationships" xmlns:p="http://schemas.openxmlformats.org/presentationml/2006/main">
  <p:tag name="TIMING" val="|.3|8.8|1.6|1|2|1"/>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Blank Presentation">
  <a:themeElements>
    <a:clrScheme name="Blank Presentation 1">
      <a:dk1>
        <a:srgbClr val="808080"/>
      </a:dk1>
      <a:lt1>
        <a:srgbClr val="FFFFFF"/>
      </a:lt1>
      <a:dk2>
        <a:srgbClr val="003366"/>
      </a:dk2>
      <a:lt2>
        <a:srgbClr val="FFCC00"/>
      </a:lt2>
      <a:accent1>
        <a:srgbClr val="FFFFCC"/>
      </a:accent1>
      <a:accent2>
        <a:srgbClr val="0099FF"/>
      </a:accent2>
      <a:accent3>
        <a:srgbClr val="AAADB8"/>
      </a:accent3>
      <a:accent4>
        <a:srgbClr val="DADADA"/>
      </a:accent4>
      <a:accent5>
        <a:srgbClr val="FFFFE2"/>
      </a:accent5>
      <a:accent6>
        <a:srgbClr val="008AE7"/>
      </a:accent6>
      <a:hlink>
        <a:srgbClr val="FF6600"/>
      </a:hlink>
      <a:folHlink>
        <a:srgbClr val="00CC00"/>
      </a:folHlink>
    </a:clrScheme>
    <a:fontScheme name="Blank Presentation">
      <a:majorFont>
        <a:latin typeface="Segoe"/>
        <a:ea typeface="ＭＳ Ｐゴシック"/>
        <a:cs typeface=""/>
      </a:majorFont>
      <a:minorFont>
        <a:latin typeface="Sego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808080"/>
        </a:dk1>
        <a:lt1>
          <a:srgbClr val="FFFFFF"/>
        </a:lt1>
        <a:dk2>
          <a:srgbClr val="003366"/>
        </a:dk2>
        <a:lt2>
          <a:srgbClr val="FFCC00"/>
        </a:lt2>
        <a:accent1>
          <a:srgbClr val="FFFFCC"/>
        </a:accent1>
        <a:accent2>
          <a:srgbClr val="0099FF"/>
        </a:accent2>
        <a:accent3>
          <a:srgbClr val="AAADB8"/>
        </a:accent3>
        <a:accent4>
          <a:srgbClr val="DADADA"/>
        </a:accent4>
        <a:accent5>
          <a:srgbClr val="FFFFE2"/>
        </a:accent5>
        <a:accent6>
          <a:srgbClr val="008AE7"/>
        </a:accent6>
        <a:hlink>
          <a:srgbClr val="FF6600"/>
        </a:hlink>
        <a:folHlink>
          <a:srgbClr val="00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808080"/>
      </a:dk1>
      <a:lt1>
        <a:srgbClr val="FFFFFF"/>
      </a:lt1>
      <a:dk2>
        <a:srgbClr val="003366"/>
      </a:dk2>
      <a:lt2>
        <a:srgbClr val="FFCC00"/>
      </a:lt2>
      <a:accent1>
        <a:srgbClr val="FFFFCC"/>
      </a:accent1>
      <a:accent2>
        <a:srgbClr val="0099FF"/>
      </a:accent2>
      <a:accent3>
        <a:srgbClr val="AAADB8"/>
      </a:accent3>
      <a:accent4>
        <a:srgbClr val="DADADA"/>
      </a:accent4>
      <a:accent5>
        <a:srgbClr val="FFFFE2"/>
      </a:accent5>
      <a:accent6>
        <a:srgbClr val="008AE7"/>
      </a:accent6>
      <a:hlink>
        <a:srgbClr val="FF6600"/>
      </a:hlink>
      <a:folHlink>
        <a:srgbClr val="00CC00"/>
      </a:folHlink>
    </a:clrScheme>
    <a:fontScheme name="Blank Presentation">
      <a:majorFont>
        <a:latin typeface="Segoe"/>
        <a:ea typeface="ＭＳ Ｐゴシック"/>
        <a:cs typeface=""/>
      </a:majorFont>
      <a:minorFont>
        <a:latin typeface="Sego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808080"/>
        </a:dk1>
        <a:lt1>
          <a:srgbClr val="FFFFFF"/>
        </a:lt1>
        <a:dk2>
          <a:srgbClr val="003366"/>
        </a:dk2>
        <a:lt2>
          <a:srgbClr val="FFCC00"/>
        </a:lt2>
        <a:accent1>
          <a:srgbClr val="FFFFCC"/>
        </a:accent1>
        <a:accent2>
          <a:srgbClr val="0099FF"/>
        </a:accent2>
        <a:accent3>
          <a:srgbClr val="AAADB8"/>
        </a:accent3>
        <a:accent4>
          <a:srgbClr val="DADADA"/>
        </a:accent4>
        <a:accent5>
          <a:srgbClr val="FFFFE2"/>
        </a:accent5>
        <a:accent6>
          <a:srgbClr val="008AE7"/>
        </a:accent6>
        <a:hlink>
          <a:srgbClr val="FF6600"/>
        </a:hlink>
        <a:folHlink>
          <a:srgbClr val="00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Custom 1">
      <a:dk1>
        <a:srgbClr val="FFFFFF"/>
      </a:dk1>
      <a:lt1>
        <a:srgbClr val="FFFFFF"/>
      </a:lt1>
      <a:dk2>
        <a:srgbClr val="FFFFFF"/>
      </a:dk2>
      <a:lt2>
        <a:srgbClr val="EEECE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521</Words>
  <Application>Microsoft Office PowerPoint</Application>
  <PresentationFormat>On-screen Show (4:3)</PresentationFormat>
  <Paragraphs>197</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Blank Presentation</vt:lpstr>
      <vt:lpstr>1_Blank Presentation</vt:lpstr>
      <vt:lpstr>2_Blank Presentation</vt:lpstr>
      <vt:lpstr>Slide 1</vt:lpstr>
      <vt:lpstr>Slide 2</vt:lpstr>
      <vt:lpstr>Reducing Costs and Increasing Agility Through</vt:lpstr>
      <vt:lpstr>Slide 4</vt:lpstr>
      <vt:lpstr>Physical Server Constraints</vt:lpstr>
      <vt:lpstr>Server Consolidation</vt:lpstr>
      <vt:lpstr>Microsoft Virtualization ROI Tool</vt:lpstr>
      <vt:lpstr>Microsoft Assessment and Planning Toolkit</vt:lpstr>
      <vt:lpstr>Increasing Availability Live Migration</vt:lpstr>
      <vt:lpstr>Demo</vt:lpstr>
      <vt:lpstr>Increasing Availability Live Migration</vt:lpstr>
      <vt:lpstr>Hot Add/Remove of Storage and CPUs</vt:lpstr>
      <vt:lpstr>Slide 13</vt:lpstr>
      <vt:lpstr>Slide 14</vt:lpstr>
      <vt:lpstr>System Center Operations Manager 2007 R2</vt:lpstr>
      <vt:lpstr>DEMO</vt:lpstr>
      <vt:lpstr>Power Management</vt:lpstr>
      <vt:lpstr>Power Management</vt:lpstr>
      <vt:lpstr>Power Management</vt:lpstr>
      <vt:lpstr>Impact of an Optimized Server Infrastructure</vt:lpstr>
      <vt:lpstr>Slide 21</vt:lpstr>
      <vt:lpstr>Call to Action</vt:lpstr>
      <vt:lpstr>Slide 23</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2009-10-05T16:01:43Z</dcterms:created>
  <dcterms:modified xsi:type="dcterms:W3CDTF">2009-10-05T16:02:49Z</dcterms:modified>
</cp:coreProperties>
</file>