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gif" ContentType="image/gif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61" r:id="rId3"/>
    <p:sldId id="367" r:id="rId4"/>
    <p:sldId id="357" r:id="rId5"/>
    <p:sldId id="369" r:id="rId6"/>
    <p:sldId id="366" r:id="rId7"/>
    <p:sldId id="365" r:id="rId8"/>
    <p:sldId id="360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ter Myers" initials="PJSM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93A6BC"/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8757" autoAdjust="0"/>
    <p:restoredTop sz="95827" autoAdjust="0"/>
  </p:normalViewPr>
  <p:slideViewPr>
    <p:cSldViewPr>
      <p:cViewPr varScale="1">
        <p:scale>
          <a:sx n="69" d="100"/>
          <a:sy n="69" d="100"/>
        </p:scale>
        <p:origin x="-77" y="-23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2748" y="-6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Nome evento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1DA2F6-6E61-48E3-8799-40DFA1864FA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Nome sessione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2457125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Image Placeholder 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/>
          </a:p>
        </p:txBody>
      </p:sp>
      <p:sp>
        <p:nvSpPr>
          <p:cNvPr id="9" name="Header Placeholder 8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noProof="0" smtClean="0"/>
              <a:t>Nome sessione</a:t>
            </a:r>
            <a:endParaRPr lang="en-US" noProof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noProof="0" smtClean="0"/>
              <a:t>Nome evento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xmlns="" val="3355445966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sz="1800" dirty="0" smtClean="0"/>
          </a:p>
        </p:txBody>
      </p:sp>
      <p:sp>
        <p:nvSpPr>
          <p:cNvPr id="9" name="Header Placeholder 8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noProof="0" smtClean="0"/>
              <a:t>Nome sessione</a:t>
            </a:r>
            <a:endParaRPr lang="en-US" noProof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smtClean="0"/>
              <a:t>Nome evento</a:t>
            </a:r>
            <a:endParaRPr lang="en-US" noProof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9" name="Header Placeholder 8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noProof="0" smtClean="0"/>
              <a:t>Nome sessione</a:t>
            </a:r>
            <a:endParaRPr lang="en-US" noProof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smtClean="0"/>
              <a:t>Nome evento</a:t>
            </a:r>
            <a:endParaRPr lang="en-US" noProof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8" name="Header Placeholder 7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noProof="0" smtClean="0"/>
              <a:t>Nome sessione</a:t>
            </a:r>
            <a:endParaRPr lang="en-US" noProof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smtClean="0"/>
              <a:t>Nome evento</a:t>
            </a:r>
            <a:endParaRPr lang="en-US" noProof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8" name="Header Placeholder 7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noProof="0" smtClean="0"/>
              <a:t>Nome sessione</a:t>
            </a:r>
            <a:endParaRPr lang="en-US" noProof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smtClean="0"/>
              <a:t>Nome evento</a:t>
            </a:r>
            <a:endParaRPr lang="en-US" noProof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8" name="Header Placeholder 7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noProof="0" smtClean="0"/>
              <a:t>Nome sessione</a:t>
            </a:r>
            <a:endParaRPr lang="en-US" noProof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smtClean="0"/>
              <a:t>Nome evento</a:t>
            </a:r>
            <a:endParaRPr lang="en-US" noProof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noProof="0" smtClean="0"/>
              <a:t>Nome sessione</a:t>
            </a:r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Nome evento</a:t>
            </a:r>
            <a:endParaRPr lang="en-US" noProof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noProof="0" smtClean="0"/>
              <a:t>Nome sessione</a:t>
            </a:r>
            <a:endParaRPr lang="en-US" noProof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smtClean="0"/>
              <a:t>Nome evento</a:t>
            </a:r>
            <a:endParaRPr lang="en-US" noProof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noProof="0" smtClean="0"/>
              <a:t>Nome sessione</a:t>
            </a:r>
            <a:endParaRPr lang="en-US" noProof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smtClean="0"/>
              <a:t>Nome evento</a:t>
            </a:r>
            <a:endParaRPr lang="en-US" noProof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odul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Picture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76" name="Rectangle 4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68313" y="2000240"/>
            <a:ext cx="8231187" cy="2495560"/>
          </a:xfrm>
        </p:spPr>
        <p:txBody>
          <a:bodyPr/>
          <a:lstStyle>
            <a:lvl1pPr marL="0" indent="0">
              <a:buFontTx/>
              <a:buNone/>
              <a:defRPr sz="4800" baseline="0"/>
            </a:lvl1pPr>
          </a:lstStyle>
          <a:p>
            <a:r>
              <a:rPr lang="en-US" dirty="0" smtClean="0"/>
              <a:t>&lt;Enter module title here&gt;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465467" y="1357298"/>
            <a:ext cx="8249939" cy="571504"/>
          </a:xfrm>
        </p:spPr>
        <p:txBody>
          <a:bodyPr/>
          <a:lstStyle>
            <a:lvl1pPr marL="0" indent="0">
              <a:buNone/>
              <a:defRPr sz="3200">
                <a:solidFill>
                  <a:srgbClr val="C00000"/>
                </a:solidFill>
              </a:defRPr>
            </a:lvl1pPr>
          </a:lstStyle>
          <a:p>
            <a:pPr lvl="0"/>
            <a:r>
              <a:rPr lang="en-US" dirty="0" smtClean="0"/>
              <a:t>Module &lt;00&gt;</a:t>
            </a:r>
            <a:r>
              <a:rPr lang="it-IT" dirty="0" smtClean="0"/>
              <a:t>|Customer|Event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571472" y="2000240"/>
            <a:ext cx="8143932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18" name="Picture 17" descr="SQL08_bL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477000" y="5029200"/>
            <a:ext cx="1714500" cy="363311"/>
          </a:xfrm>
          <a:prstGeom prst="rect">
            <a:avLst/>
          </a:prstGeom>
        </p:spPr>
      </p:pic>
      <p:pic>
        <p:nvPicPr>
          <p:cNvPr id="19" name="Picture 2" descr="C:\Users\Davide Mauri\Documents\Lavoro\User Groups\UGISS\UGISS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60043" y="152400"/>
            <a:ext cx="926757" cy="6858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&lt;Enter slide title here&gt;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CB9665-AF7A-4210-B047-22CE383B080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UGISS - User Group Italiano SQL Server</a:t>
            </a:r>
            <a:endParaRPr lang="en-US" dirty="0"/>
          </a:p>
        </p:txBody>
      </p:sp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457200" y="1052513"/>
            <a:ext cx="8229600" cy="0"/>
          </a:xfrm>
          <a:prstGeom prst="line">
            <a:avLst/>
          </a:prstGeom>
          <a:noFill/>
          <a:ln w="31750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71414"/>
            <a:ext cx="8229600" cy="668319"/>
          </a:xfrm>
        </p:spPr>
        <p:txBody>
          <a:bodyPr/>
          <a:lstStyle>
            <a:lvl1pPr>
              <a:defRPr sz="4000" baseline="0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&lt;Enter slide title here&gt;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AutoShape 4"/>
          <p:cNvSpPr>
            <a:spLocks noChangeArrowheads="1"/>
          </p:cNvSpPr>
          <p:nvPr userDrawn="1"/>
        </p:nvSpPr>
        <p:spPr bwMode="auto">
          <a:xfrm rot="5400000">
            <a:off x="575470" y="816769"/>
            <a:ext cx="184150" cy="144463"/>
          </a:xfrm>
          <a:prstGeom prst="triangle">
            <a:avLst>
              <a:gd name="adj" fmla="val 50000"/>
            </a:avLst>
          </a:prstGeom>
          <a:solidFill>
            <a:srgbClr val="CC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14349" y="749509"/>
            <a:ext cx="7972027" cy="285752"/>
          </a:xfrm>
        </p:spPr>
        <p:txBody>
          <a:bodyPr anchor="ctr" anchorCtr="0"/>
          <a:lstStyle>
            <a:lvl1pPr marL="0" indent="0">
              <a:buNone/>
              <a:defRPr sz="1800" b="0" baseline="0">
                <a:solidFill>
                  <a:srgbClr val="CC3300"/>
                </a:solidFill>
              </a:defRPr>
            </a:lvl1pPr>
          </a:lstStyle>
          <a:p>
            <a:pPr lvl="0"/>
            <a:r>
              <a:rPr lang="en-US" dirty="0" smtClean="0"/>
              <a:t>&lt;Enter slide subtitle here&gt;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CB9665-AF7A-4210-B047-22CE383B080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UGISS - User Group Italiano SQL Server</a:t>
            </a:r>
            <a:endParaRPr lang="en-US" dirty="0"/>
          </a:p>
        </p:txBody>
      </p:sp>
      <p:sp>
        <p:nvSpPr>
          <p:cNvPr id="10" name="Line 8"/>
          <p:cNvSpPr>
            <a:spLocks noChangeShapeType="1"/>
          </p:cNvSpPr>
          <p:nvPr userDrawn="1"/>
        </p:nvSpPr>
        <p:spPr bwMode="auto">
          <a:xfrm>
            <a:off x="457200" y="1052513"/>
            <a:ext cx="8229600" cy="0"/>
          </a:xfrm>
          <a:prstGeom prst="line">
            <a:avLst/>
          </a:prstGeom>
          <a:noFill/>
          <a:ln w="31750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Demonstra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88913"/>
            <a:ext cx="8229599" cy="792162"/>
          </a:xfr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en-US" noProof="0" dirty="0" smtClean="0"/>
              <a:t>Demo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smtClean="0"/>
              <a:t>&lt;Enter demonstration title here&gt;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CB9665-AF7A-4210-B047-22CE383B0805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UGISS - User Group Italiano SQL Server</a:t>
            </a:r>
            <a:endParaRPr lang="en-US" dirty="0"/>
          </a:p>
        </p:txBody>
      </p:sp>
      <p:sp>
        <p:nvSpPr>
          <p:cNvPr id="16" name="Line 8"/>
          <p:cNvSpPr>
            <a:spLocks noChangeShapeType="1"/>
          </p:cNvSpPr>
          <p:nvPr userDrawn="1"/>
        </p:nvSpPr>
        <p:spPr bwMode="auto">
          <a:xfrm>
            <a:off x="457200" y="1052513"/>
            <a:ext cx="8229600" cy="0"/>
          </a:xfrm>
          <a:prstGeom prst="line">
            <a:avLst/>
          </a:prstGeom>
          <a:noFill/>
          <a:ln w="31750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b with C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88913"/>
            <a:ext cx="6115064" cy="792162"/>
          </a:xfrm>
        </p:spPr>
        <p:txBody>
          <a:bodyPr/>
          <a:lstStyle>
            <a:lvl1pPr>
              <a:defRPr baseline="0">
                <a:solidFill>
                  <a:srgbClr val="C00000"/>
                </a:solidFill>
              </a:defRPr>
            </a:lvl1pPr>
          </a:lstStyle>
          <a:p>
            <a:r>
              <a:rPr lang="en-US" noProof="0" smtClean="0"/>
              <a:t>Lab &lt;00A&gt;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noProof="0" smtClean="0"/>
              <a:t>&lt;Enter lab title here&gt;</a:t>
            </a:r>
          </a:p>
        </p:txBody>
      </p:sp>
      <p:pic>
        <p:nvPicPr>
          <p:cNvPr id="14" name="Picture 4" descr="lab_logo_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751" y="223839"/>
            <a:ext cx="1401763" cy="684212"/>
          </a:xfrm>
          <a:prstGeom prst="rect">
            <a:avLst/>
          </a:prstGeom>
          <a:noFill/>
        </p:spPr>
      </p:pic>
      <p:pic>
        <p:nvPicPr>
          <p:cNvPr id="15" name="Picture 5" descr="clock_icon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025" y="260351"/>
            <a:ext cx="649288" cy="649288"/>
          </a:xfrm>
          <a:prstGeom prst="rect">
            <a:avLst/>
          </a:prstGeom>
          <a:noFill/>
        </p:spPr>
      </p:pic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6879787" y="399577"/>
            <a:ext cx="500067" cy="357189"/>
          </a:xfrm>
        </p:spPr>
        <p:txBody>
          <a:bodyPr anchor="ctr" anchorCtr="0"/>
          <a:lstStyle>
            <a:lvl1pPr marL="0" indent="0" algn="ctr">
              <a:buNone/>
              <a:defRPr sz="2000" b="1">
                <a:solidFill>
                  <a:srgbClr val="93A6BC"/>
                </a:solidFill>
                <a:latin typeface="+mj-lt"/>
              </a:defRPr>
            </a:lvl1pPr>
          </a:lstStyle>
          <a:p>
            <a:pPr lvl="0"/>
            <a:r>
              <a:rPr lang="en-US" noProof="0" dirty="0" smtClean="0"/>
              <a:t>00</a:t>
            </a:r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CB9665-AF7A-4210-B047-22CE383B0805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UGISS - User Group Italiano SQL Server</a:t>
            </a:r>
            <a:endParaRPr lang="en-US" dirty="0"/>
          </a:p>
        </p:txBody>
      </p:sp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457200" y="1052513"/>
            <a:ext cx="8229600" cy="0"/>
          </a:xfrm>
          <a:prstGeom prst="line">
            <a:avLst/>
          </a:prstGeom>
          <a:noFill/>
          <a:ln w="31750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b without C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88913"/>
            <a:ext cx="6900883" cy="792162"/>
          </a:xfrm>
        </p:spPr>
        <p:txBody>
          <a:bodyPr/>
          <a:lstStyle>
            <a:lvl1pPr>
              <a:defRPr baseline="0">
                <a:solidFill>
                  <a:srgbClr val="C00000"/>
                </a:solidFill>
              </a:defRPr>
            </a:lvl1pPr>
          </a:lstStyle>
          <a:p>
            <a:r>
              <a:rPr lang="en-US" noProof="0" dirty="0" smtClean="0"/>
              <a:t>Lab &lt;00A&gt;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noProof="0" smtClean="0"/>
              <a:t>&lt;Enter lab title here&gt;</a:t>
            </a:r>
          </a:p>
        </p:txBody>
      </p:sp>
      <p:pic>
        <p:nvPicPr>
          <p:cNvPr id="14" name="Picture 4" descr="lab_logo_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751" y="223839"/>
            <a:ext cx="1401763" cy="684212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CB9665-AF7A-4210-B047-22CE383B0805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UGISS - User Group Italiano SQL Server</a:t>
            </a:r>
            <a:endParaRPr lang="en-US" dirty="0"/>
          </a:p>
        </p:txBody>
      </p: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457200" y="1052513"/>
            <a:ext cx="8229600" cy="0"/>
          </a:xfrm>
          <a:prstGeom prst="line">
            <a:avLst/>
          </a:prstGeom>
          <a:noFill/>
          <a:ln w="31750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Picture1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88913"/>
            <a:ext cx="8229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68415"/>
            <a:ext cx="8229600" cy="5056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>
          <a:xfrm>
            <a:off x="6629400" y="6381750"/>
            <a:ext cx="20574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B9665-AF7A-4210-B047-22CE383B080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UGISS - User Group Italiano SQL Server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6" r:id="rId4"/>
    <p:sldLayoutId id="2147483657" r:id="rId5"/>
    <p:sldLayoutId id="2147483658" r:id="rId6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dmauri@solidq.com" TargetMode="External"/><Relationship Id="rId7" Type="http://schemas.openxmlformats.org/officeDocument/2006/relationships/image" Target="../media/image9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ugiss.org/" TargetMode="External"/><Relationship Id="rId13" Type="http://schemas.openxmlformats.org/officeDocument/2006/relationships/image" Target="../media/image4.png"/><Relationship Id="rId3" Type="http://schemas.openxmlformats.org/officeDocument/2006/relationships/hyperlink" Target="http://community.ugiss.org/" TargetMode="External"/><Relationship Id="rId7" Type="http://schemas.openxmlformats.org/officeDocument/2006/relationships/hyperlink" Target="http://msdn.microsoft.com/sql" TargetMode="External"/><Relationship Id="rId12" Type="http://schemas.openxmlformats.org/officeDocument/2006/relationships/hyperlink" Target="http://www.solidqualitylearning.com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microsoft.com/technet/prodtechnol/sql" TargetMode="External"/><Relationship Id="rId11" Type="http://schemas.openxmlformats.org/officeDocument/2006/relationships/hyperlink" Target="http://www.microsoft.com/italy/traincert" TargetMode="External"/><Relationship Id="rId5" Type="http://schemas.openxmlformats.org/officeDocument/2006/relationships/hyperlink" Target="http://www.microsoft.com/sql" TargetMode="External"/><Relationship Id="rId10" Type="http://schemas.openxmlformats.org/officeDocument/2006/relationships/hyperlink" Target="http://www.microsoft.com/technet/community/newsgroups/server/sql.mspx" TargetMode="External"/><Relationship Id="rId4" Type="http://schemas.openxmlformats.org/officeDocument/2006/relationships/hyperlink" Target="http://www.microsoft.com/italy/sql" TargetMode="External"/><Relationship Id="rId9" Type="http://schemas.openxmlformats.org/officeDocument/2006/relationships/hyperlink" Target="http://www.microsoft.com/italy/communities/newsgroups/default.mspx" TargetMode="External"/><Relationship Id="rId1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 err="1" smtClean="0"/>
              <a:t>Creazione</a:t>
            </a:r>
            <a:r>
              <a:rPr lang="en-US" i="1" dirty="0" smtClean="0"/>
              <a:t> </a:t>
            </a:r>
            <a:r>
              <a:rPr lang="en-US" i="1" dirty="0" err="1" smtClean="0"/>
              <a:t>dei</a:t>
            </a:r>
            <a:r>
              <a:rPr lang="en-US" i="1" dirty="0" smtClean="0"/>
              <a:t> Package</a:t>
            </a:r>
            <a:endParaRPr lang="en-US" i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Integration Services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Speaker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400" dirty="0" smtClean="0"/>
              <a:t>Consulente, speaker e trainer 	</a:t>
            </a:r>
          </a:p>
          <a:p>
            <a:pPr lvl="1"/>
            <a:r>
              <a:rPr lang="it-IT" sz="2000" dirty="0" smtClean="0"/>
              <a:t>disegno basi di dati, amministrazione, sviluppo, ottimizzazione, </a:t>
            </a:r>
            <a:r>
              <a:rPr lang="it-IT" sz="2000" dirty="0" err="1" smtClean="0"/>
              <a:t>reporting</a:t>
            </a:r>
            <a:r>
              <a:rPr lang="it-IT" sz="2000" dirty="0" smtClean="0"/>
              <a:t>, ETL e Business Intelligence</a:t>
            </a:r>
          </a:p>
          <a:p>
            <a:pPr lvl="1"/>
            <a:r>
              <a:rPr lang="it-IT" sz="2000" dirty="0" smtClean="0"/>
              <a:t>NET</a:t>
            </a:r>
          </a:p>
          <a:p>
            <a:pPr lvl="1"/>
            <a:r>
              <a:rPr lang="it-IT" sz="2000" dirty="0" smtClean="0"/>
              <a:t>Implementa soluzioni con SQL Server dalla versione 6.5</a:t>
            </a:r>
          </a:p>
          <a:p>
            <a:pPr lvl="1"/>
            <a:r>
              <a:rPr lang="it-IT" sz="2000" dirty="0" err="1" smtClean="0"/>
              <a:t>mentor</a:t>
            </a:r>
            <a:r>
              <a:rPr lang="it-IT" sz="2000" dirty="0" smtClean="0"/>
              <a:t> di </a:t>
            </a:r>
            <a:r>
              <a:rPr lang="it-IT" sz="2000" dirty="0" err="1" smtClean="0"/>
              <a:t>Solid</a:t>
            </a:r>
            <a:r>
              <a:rPr lang="it-IT" sz="2000" dirty="0" smtClean="0"/>
              <a:t> </a:t>
            </a:r>
            <a:r>
              <a:rPr lang="it-IT" sz="2000" dirty="0" err="1" smtClean="0"/>
              <a:t>Quality</a:t>
            </a:r>
            <a:r>
              <a:rPr lang="it-IT" sz="2000" dirty="0" smtClean="0"/>
              <a:t> </a:t>
            </a:r>
            <a:r>
              <a:rPr lang="it-IT" sz="2000" dirty="0" err="1" smtClean="0"/>
              <a:t>Mentors</a:t>
            </a:r>
            <a:endParaRPr lang="it-IT" sz="2000" dirty="0" smtClean="0"/>
          </a:p>
          <a:p>
            <a:pPr lvl="2"/>
            <a:r>
              <a:rPr lang="it-IT" sz="1600" dirty="0" smtClean="0"/>
              <a:t>nuovo </a:t>
            </a:r>
            <a:r>
              <a:rPr lang="it-IT" sz="1600" dirty="0" err="1" smtClean="0"/>
              <a:t>brand</a:t>
            </a:r>
            <a:r>
              <a:rPr lang="it-IT" sz="1600" dirty="0" smtClean="0"/>
              <a:t> </a:t>
            </a:r>
            <a:r>
              <a:rPr lang="it-IT" sz="1600" dirty="0" err="1" smtClean="0"/>
              <a:t>Solid</a:t>
            </a:r>
            <a:r>
              <a:rPr lang="it-IT" sz="1600" dirty="0" smtClean="0"/>
              <a:t> </a:t>
            </a:r>
            <a:r>
              <a:rPr lang="it-IT" sz="1600" dirty="0" err="1" smtClean="0"/>
              <a:t>Quality</a:t>
            </a:r>
            <a:r>
              <a:rPr lang="it-IT" sz="1600" dirty="0" smtClean="0"/>
              <a:t> </a:t>
            </a:r>
            <a:r>
              <a:rPr lang="it-IT" sz="1600" dirty="0" err="1" smtClean="0"/>
              <a:t>Learning</a:t>
            </a:r>
            <a:endParaRPr lang="it-IT" sz="1600" dirty="0" smtClean="0"/>
          </a:p>
          <a:p>
            <a:endParaRPr lang="it-IT" sz="2400" dirty="0" smtClean="0"/>
          </a:p>
          <a:p>
            <a:r>
              <a:rPr lang="it-IT" sz="2400" dirty="0" smtClean="0"/>
              <a:t>MCP, MCAD, MCDBA, MCT, MVP SQL Server</a:t>
            </a:r>
          </a:p>
          <a:p>
            <a:r>
              <a:rPr lang="it-IT" sz="2400" dirty="0" smtClean="0"/>
              <a:t>Presidente UGISS (</a:t>
            </a:r>
            <a:r>
              <a:rPr lang="it-IT" sz="2400" dirty="0" err="1" smtClean="0"/>
              <a:t>User</a:t>
            </a:r>
            <a:r>
              <a:rPr lang="it-IT" sz="2400" dirty="0" smtClean="0"/>
              <a:t> Group Italiano SQL Server)</a:t>
            </a:r>
          </a:p>
          <a:p>
            <a:r>
              <a:rPr lang="it-IT" sz="2400" dirty="0" smtClean="0"/>
              <a:t>Mail: </a:t>
            </a:r>
            <a:r>
              <a:rPr lang="it-IT" sz="2400" dirty="0" smtClean="0">
                <a:hlinkClick r:id="rId3"/>
              </a:rPr>
              <a:t>dmauri@solidq.com</a:t>
            </a:r>
            <a:endParaRPr lang="it-IT" sz="240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Davide Mauri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CB9665-AF7A-4210-B047-22CE383B080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UGISS - User Group Italiano SQL Server</a:t>
            </a:r>
            <a:endParaRPr lang="en-US" dirty="0"/>
          </a:p>
        </p:txBody>
      </p:sp>
      <p:pic>
        <p:nvPicPr>
          <p:cNvPr id="8" name="Picture 2" descr="C:\Users\Davide Mauri\Documents\Lavoro\User Groups\UGISS\UGISS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60043" y="152400"/>
            <a:ext cx="926757" cy="6858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12" name="Picture 11" descr="MVP_Horizontal_FullColor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943600" y="152400"/>
            <a:ext cx="1714504" cy="69342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1027" name="Picture 3" descr="S:\marketing\logos\SolidQ Mentors\Color Logo - Photoshop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10200" y="3221161"/>
            <a:ext cx="1427780" cy="436439"/>
          </a:xfrm>
          <a:prstGeom prst="rect">
            <a:avLst/>
          </a:prstGeom>
          <a:noFill/>
        </p:spPr>
      </p:pic>
      <p:pic>
        <p:nvPicPr>
          <p:cNvPr id="1028" name="Picture 4" descr="S:\marketing\logos\SQL Logo Complete\GIF Files\SQL-Logo-color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990380" y="3200400"/>
            <a:ext cx="649224" cy="48920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Introduzione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3 </a:t>
            </a:r>
            <a:r>
              <a:rPr lang="it-IT" dirty="0" err="1" smtClean="0"/>
              <a:t>Screencast</a:t>
            </a:r>
            <a:r>
              <a:rPr lang="it-IT" dirty="0" smtClean="0"/>
              <a:t> (“</a:t>
            </a:r>
            <a:r>
              <a:rPr lang="it-IT" dirty="0" err="1" smtClean="0"/>
              <a:t>Pills</a:t>
            </a:r>
            <a:r>
              <a:rPr lang="it-IT" dirty="0" smtClean="0"/>
              <a:t>”) su </a:t>
            </a:r>
            <a:r>
              <a:rPr lang="it-IT" dirty="0" err="1" smtClean="0"/>
              <a:t>Integration</a:t>
            </a:r>
            <a:r>
              <a:rPr lang="it-IT" dirty="0" smtClean="0"/>
              <a:t> Services</a:t>
            </a:r>
          </a:p>
          <a:p>
            <a:r>
              <a:rPr lang="it-IT" dirty="0" smtClean="0"/>
              <a:t>Copertura delle piattaforme SQL Server 2005 e 2008</a:t>
            </a:r>
          </a:p>
          <a:p>
            <a:pPr lvl="1">
              <a:buNone/>
            </a:pPr>
            <a:endParaRPr lang="it-IT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CB9665-AF7A-4210-B047-22CE383B080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UGISS - User Group Italiano SQL Server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Introduzione ad </a:t>
            </a:r>
            <a:r>
              <a:rPr lang="it-IT" dirty="0" err="1" smtClean="0"/>
              <a:t>Integration</a:t>
            </a:r>
            <a:r>
              <a:rPr lang="it-IT" dirty="0" smtClean="0"/>
              <a:t> Services</a:t>
            </a:r>
          </a:p>
          <a:p>
            <a:r>
              <a:rPr lang="it-IT" dirty="0" smtClean="0"/>
              <a:t>Creazione di un package</a:t>
            </a:r>
          </a:p>
          <a:p>
            <a:r>
              <a:rPr lang="it-IT" dirty="0" err="1" smtClean="0"/>
              <a:t>Deployment</a:t>
            </a:r>
            <a:r>
              <a:rPr lang="it-IT" dirty="0" smtClean="0"/>
              <a:t> e Sicurezza</a:t>
            </a:r>
          </a:p>
          <a:p>
            <a:r>
              <a:rPr lang="it-IT" dirty="0" err="1" smtClean="0"/>
              <a:t>Logging</a:t>
            </a:r>
            <a:r>
              <a:rPr lang="it-IT" dirty="0" smtClean="0"/>
              <a:t> e </a:t>
            </a:r>
            <a:r>
              <a:rPr lang="it-IT" dirty="0" err="1" smtClean="0"/>
              <a:t>Monitoring</a:t>
            </a:r>
            <a:endParaRPr lang="it-IT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CB9665-AF7A-4210-B047-22CE383B080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UGISS - User Group Italiano SQL Server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Introduzione ad </a:t>
            </a:r>
            <a:r>
              <a:rPr lang="it-IT" dirty="0" err="1" smtClean="0"/>
              <a:t>Integration</a:t>
            </a:r>
            <a:r>
              <a:rPr lang="it-IT" dirty="0" smtClean="0"/>
              <a:t> Services</a:t>
            </a:r>
          </a:p>
          <a:p>
            <a:r>
              <a:rPr lang="it-IT" dirty="0" smtClean="0"/>
              <a:t>Creazione di un package</a:t>
            </a:r>
          </a:p>
          <a:p>
            <a:r>
              <a:rPr lang="it-IT" dirty="0" err="1" smtClean="0">
                <a:solidFill>
                  <a:schemeClr val="bg1">
                    <a:lumMod val="75000"/>
                  </a:schemeClr>
                </a:solidFill>
              </a:rPr>
              <a:t>Deployment</a:t>
            </a:r>
            <a:r>
              <a:rPr lang="it-IT" dirty="0" smtClean="0">
                <a:solidFill>
                  <a:schemeClr val="bg1">
                    <a:lumMod val="75000"/>
                  </a:schemeClr>
                </a:solidFill>
              </a:rPr>
              <a:t> e Sicurezza</a:t>
            </a:r>
          </a:p>
          <a:p>
            <a:r>
              <a:rPr lang="it-IT" dirty="0" err="1" smtClean="0">
                <a:solidFill>
                  <a:schemeClr val="bg1">
                    <a:lumMod val="75000"/>
                  </a:schemeClr>
                </a:solidFill>
              </a:rPr>
              <a:t>Logging</a:t>
            </a:r>
            <a:r>
              <a:rPr lang="it-IT" dirty="0" smtClean="0">
                <a:solidFill>
                  <a:schemeClr val="bg1">
                    <a:lumMod val="75000"/>
                  </a:schemeClr>
                </a:solidFill>
              </a:rPr>
              <a:t> e </a:t>
            </a:r>
            <a:r>
              <a:rPr lang="it-IT" dirty="0" err="1" smtClean="0">
                <a:solidFill>
                  <a:schemeClr val="bg1">
                    <a:lumMod val="75000"/>
                  </a:schemeClr>
                </a:solidFill>
              </a:rPr>
              <a:t>Monitoring</a:t>
            </a:r>
            <a:endParaRPr lang="it-IT" dirty="0" smtClean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CB9665-AF7A-4210-B047-22CE383B080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UGISS - User Group Italiano SQL Server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Integration Services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SSIS: SQL Server Integration Services </a:t>
            </a:r>
          </a:p>
          <a:p>
            <a:endParaRPr lang="en-US" dirty="0" smtClean="0"/>
          </a:p>
          <a:p>
            <a:r>
              <a:rPr lang="en-US" dirty="0" err="1" smtClean="0"/>
              <a:t>Strumento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ETL (Extract-Transform-Load) </a:t>
            </a:r>
            <a:r>
              <a:rPr lang="en-US" dirty="0" err="1" smtClean="0"/>
              <a:t>ideale</a:t>
            </a:r>
            <a:r>
              <a:rPr lang="en-US" dirty="0" smtClean="0"/>
              <a:t> per</a:t>
            </a:r>
          </a:p>
          <a:p>
            <a:pPr lvl="1"/>
            <a:r>
              <a:rPr lang="en-US" dirty="0" err="1" smtClean="0"/>
              <a:t>Integrazione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</a:t>
            </a:r>
            <a:r>
              <a:rPr lang="en-US" dirty="0" err="1" smtClean="0"/>
              <a:t>fonti</a:t>
            </a:r>
            <a:r>
              <a:rPr lang="en-US" dirty="0" smtClean="0"/>
              <a:t> </a:t>
            </a:r>
            <a:r>
              <a:rPr lang="en-US" dirty="0" err="1" smtClean="0"/>
              <a:t>dati</a:t>
            </a:r>
            <a:r>
              <a:rPr lang="en-US" dirty="0" smtClean="0"/>
              <a:t> diverse</a:t>
            </a:r>
          </a:p>
          <a:p>
            <a:pPr lvl="2"/>
            <a:r>
              <a:rPr lang="en-US" dirty="0" smtClean="0"/>
              <a:t>(</a:t>
            </a:r>
            <a:r>
              <a:rPr lang="en-US" dirty="0" err="1" smtClean="0"/>
              <a:t>es</a:t>
            </a:r>
            <a:r>
              <a:rPr lang="en-US" dirty="0" smtClean="0"/>
              <a:t>: SQL Server, Oracle, Flat File, Excel, Web Services)</a:t>
            </a:r>
          </a:p>
          <a:p>
            <a:pPr lvl="2"/>
            <a:endParaRPr lang="en-US" dirty="0" smtClean="0"/>
          </a:p>
          <a:p>
            <a:pPr lvl="1"/>
            <a:r>
              <a:rPr lang="en-US" dirty="0" err="1" smtClean="0"/>
              <a:t>Caricamenti</a:t>
            </a:r>
            <a:r>
              <a:rPr lang="en-US" dirty="0" smtClean="0"/>
              <a:t> </a:t>
            </a:r>
            <a:r>
              <a:rPr lang="en-US" dirty="0" err="1" smtClean="0"/>
              <a:t>massivi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dati</a:t>
            </a:r>
            <a:endParaRPr lang="en-US" dirty="0" smtClean="0"/>
          </a:p>
          <a:p>
            <a:pPr lvl="2"/>
            <a:r>
              <a:rPr lang="en-US" dirty="0" err="1" smtClean="0"/>
              <a:t>Tipicamente</a:t>
            </a:r>
            <a:r>
              <a:rPr lang="en-US" dirty="0" smtClean="0"/>
              <a:t> per </a:t>
            </a:r>
            <a:r>
              <a:rPr lang="en-US" dirty="0" err="1" smtClean="0"/>
              <a:t>datawarehouse</a:t>
            </a:r>
            <a:r>
              <a:rPr lang="en-US" dirty="0" smtClean="0"/>
              <a:t> (DWH)</a:t>
            </a:r>
          </a:p>
          <a:p>
            <a:pPr lvl="2"/>
            <a:endParaRPr lang="en-US" dirty="0" smtClean="0"/>
          </a:p>
          <a:p>
            <a:r>
              <a:rPr lang="en-US" dirty="0" err="1" smtClean="0"/>
              <a:t>Disponibile</a:t>
            </a:r>
            <a:r>
              <a:rPr lang="en-US" dirty="0" smtClean="0"/>
              <a:t> </a:t>
            </a:r>
            <a:r>
              <a:rPr lang="en-US" dirty="0" err="1" smtClean="0"/>
              <a:t>nelle</a:t>
            </a:r>
            <a:r>
              <a:rPr lang="en-US" dirty="0" smtClean="0"/>
              <a:t> </a:t>
            </a:r>
            <a:r>
              <a:rPr lang="en-US" dirty="0" err="1" smtClean="0"/>
              <a:t>versioni</a:t>
            </a:r>
            <a:r>
              <a:rPr lang="en-US" dirty="0" smtClean="0"/>
              <a:t> Standard </a:t>
            </a:r>
            <a:r>
              <a:rPr lang="en-US" dirty="0" err="1" smtClean="0"/>
              <a:t>ed</a:t>
            </a:r>
            <a:r>
              <a:rPr lang="en-US" dirty="0" smtClean="0"/>
              <a:t> Enterprise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 smtClean="0"/>
              <a:t>Introduzione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CB9665-AF7A-4210-B047-22CE383B080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UGISS - User Group Italiano SQL Server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Session</a:t>
            </a:r>
            <a:r>
              <a:rPr lang="it-IT" dirty="0" smtClean="0"/>
              <a:t> </a:t>
            </a:r>
            <a:r>
              <a:rPr lang="it-IT" dirty="0" err="1" smtClean="0"/>
              <a:t>name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b="1" noProof="1" smtClean="0"/>
              <a:t>Presentazione e demo</a:t>
            </a:r>
            <a:endParaRPr lang="it-IT" sz="1400" b="1" dirty="0" smtClean="0"/>
          </a:p>
          <a:p>
            <a:pPr lvl="1"/>
            <a:r>
              <a:rPr lang="it-IT" sz="1200" noProof="1" smtClean="0">
                <a:hlinkClick r:id="rId3"/>
              </a:rPr>
              <a:t>http://community.ugiss.org</a:t>
            </a:r>
            <a:endParaRPr lang="it-IT" sz="1200" noProof="1" smtClean="0"/>
          </a:p>
          <a:p>
            <a:r>
              <a:rPr lang="it-IT" sz="1400" b="1" noProof="1" smtClean="0"/>
              <a:t>Informazioni sul prodotto SQL Server</a:t>
            </a:r>
            <a:endParaRPr lang="it-IT" sz="1400" b="1" dirty="0" smtClean="0"/>
          </a:p>
          <a:p>
            <a:pPr lvl="1"/>
            <a:r>
              <a:rPr lang="it-IT" sz="1200" noProof="1" smtClean="0">
                <a:hlinkClick r:id="rId4"/>
              </a:rPr>
              <a:t>http://www.microsoft.com/italy/sql</a:t>
            </a:r>
            <a:endParaRPr lang="it-IT" sz="1200" dirty="0" smtClean="0"/>
          </a:p>
          <a:p>
            <a:pPr lvl="1"/>
            <a:r>
              <a:rPr lang="it-IT" sz="1200" noProof="1" smtClean="0">
                <a:hlinkClick r:id="rId5"/>
              </a:rPr>
              <a:t>http://www.microsoft.com/sql</a:t>
            </a:r>
            <a:endParaRPr lang="it-IT" sz="1200" noProof="1" smtClean="0"/>
          </a:p>
          <a:p>
            <a:r>
              <a:rPr lang="it-IT" sz="1400" b="1" noProof="1" smtClean="0"/>
              <a:t>Supporto sviluppo ed professionisti IT</a:t>
            </a:r>
            <a:endParaRPr lang="it-IT" sz="1400" b="1" dirty="0" smtClean="0"/>
          </a:p>
          <a:p>
            <a:pPr lvl="1"/>
            <a:r>
              <a:rPr lang="it-IT" sz="1200" dirty="0" smtClean="0">
                <a:hlinkClick r:id="rId6"/>
              </a:rPr>
              <a:t>http://www.microsoft.com/</a:t>
            </a:r>
            <a:r>
              <a:rPr lang="it-IT" sz="1200" dirty="0" err="1" smtClean="0">
                <a:hlinkClick r:id="rId6"/>
              </a:rPr>
              <a:t>technet</a:t>
            </a:r>
            <a:r>
              <a:rPr lang="it-IT" sz="1200" dirty="0" smtClean="0">
                <a:hlinkClick r:id="rId6"/>
              </a:rPr>
              <a:t>/</a:t>
            </a:r>
            <a:r>
              <a:rPr lang="it-IT" sz="1200" dirty="0" err="1" smtClean="0">
                <a:hlinkClick r:id="rId6"/>
              </a:rPr>
              <a:t>prodtechnol</a:t>
            </a:r>
            <a:r>
              <a:rPr lang="it-IT" sz="1200" dirty="0" smtClean="0">
                <a:hlinkClick r:id="rId6"/>
              </a:rPr>
              <a:t>/</a:t>
            </a:r>
            <a:r>
              <a:rPr lang="it-IT" sz="1200" dirty="0" err="1" smtClean="0">
                <a:hlinkClick r:id="rId6"/>
              </a:rPr>
              <a:t>sql</a:t>
            </a:r>
            <a:endParaRPr lang="it-IT" sz="1200" dirty="0" smtClean="0"/>
          </a:p>
          <a:p>
            <a:pPr lvl="1"/>
            <a:r>
              <a:rPr lang="it-IT" sz="1200" noProof="1" smtClean="0">
                <a:hlinkClick r:id="rId7"/>
              </a:rPr>
              <a:t>http://msdn.microsoft.com/sql</a:t>
            </a:r>
            <a:endParaRPr lang="it-IT" sz="1200" noProof="1" smtClean="0"/>
          </a:p>
          <a:p>
            <a:r>
              <a:rPr lang="it-IT" sz="1400" b="1" noProof="1" smtClean="0"/>
              <a:t>Comunità SQL Server</a:t>
            </a:r>
            <a:endParaRPr lang="it-IT" sz="1400" b="1" dirty="0" smtClean="0"/>
          </a:p>
          <a:p>
            <a:pPr lvl="1"/>
            <a:r>
              <a:rPr lang="it-IT" sz="1200" noProof="1" smtClean="0">
                <a:hlinkClick r:id="rId8"/>
              </a:rPr>
              <a:t>http://www.ugiss.org</a:t>
            </a:r>
            <a:endParaRPr lang="it-IT" sz="1200" dirty="0" smtClean="0"/>
          </a:p>
          <a:p>
            <a:pPr lvl="1"/>
            <a:r>
              <a:rPr lang="it-IT" sz="1200" noProof="1" smtClean="0">
                <a:hlinkClick r:id="rId3"/>
              </a:rPr>
              <a:t>http://community.ugiss.org</a:t>
            </a:r>
            <a:endParaRPr lang="it-IT" sz="1200" dirty="0" smtClean="0"/>
          </a:p>
          <a:p>
            <a:r>
              <a:rPr lang="it-IT" sz="1400" b="1" noProof="1" smtClean="0"/>
              <a:t>Newsgroups pubblici via NTTP</a:t>
            </a:r>
            <a:endParaRPr lang="it-IT" sz="1400" b="1" dirty="0" smtClean="0"/>
          </a:p>
          <a:p>
            <a:pPr lvl="1"/>
            <a:r>
              <a:rPr lang="it-IT" sz="1200" noProof="1" smtClean="0"/>
              <a:t>microsoft.public.it.sql</a:t>
            </a:r>
            <a:endParaRPr lang="it-IT" sz="1200" dirty="0" smtClean="0"/>
          </a:p>
          <a:p>
            <a:pPr lvl="1"/>
            <a:r>
              <a:rPr lang="it-IT" sz="1200" noProof="1" smtClean="0"/>
              <a:t>microsoft.public.sqlserver.*</a:t>
            </a:r>
          </a:p>
          <a:p>
            <a:r>
              <a:rPr lang="it-IT" sz="1400" b="1" noProof="1" smtClean="0"/>
              <a:t>Newsgroups pubblici via WEB</a:t>
            </a:r>
            <a:endParaRPr lang="it-IT" sz="1400" b="1" dirty="0" smtClean="0"/>
          </a:p>
          <a:p>
            <a:pPr lvl="1"/>
            <a:r>
              <a:rPr lang="it-IT" sz="1200" noProof="1" smtClean="0">
                <a:hlinkClick r:id="rId9"/>
              </a:rPr>
              <a:t>http://www.microsoft.com/italy/communities/newsgroups/default.mspx</a:t>
            </a:r>
            <a:endParaRPr lang="it-IT" sz="1200" dirty="0" smtClean="0"/>
          </a:p>
          <a:p>
            <a:pPr lvl="1"/>
            <a:r>
              <a:rPr lang="it-IT" sz="1200" noProof="1" smtClean="0">
                <a:hlinkClick r:id="rId10"/>
              </a:rPr>
              <a:t>http://www.microsoft.com/technet/community/newsgroups/server/sql.mspx</a:t>
            </a:r>
            <a:endParaRPr lang="it-IT" sz="1200" noProof="1" smtClean="0"/>
          </a:p>
          <a:p>
            <a:r>
              <a:rPr lang="it-IT" sz="1400" b="1" noProof="1" smtClean="0"/>
              <a:t>Formazione e mentoring</a:t>
            </a:r>
            <a:endParaRPr lang="it-IT" sz="1400" b="1" dirty="0" smtClean="0"/>
          </a:p>
          <a:p>
            <a:pPr lvl="1"/>
            <a:r>
              <a:rPr lang="it-IT" sz="1200" dirty="0" smtClean="0">
                <a:hlinkClick r:id="rId11"/>
              </a:rPr>
              <a:t>http://www.microsoft.com/</a:t>
            </a:r>
            <a:r>
              <a:rPr lang="it-IT" sz="1200" dirty="0" err="1" smtClean="0">
                <a:hlinkClick r:id="rId11"/>
              </a:rPr>
              <a:t>italy</a:t>
            </a:r>
            <a:r>
              <a:rPr lang="it-IT" sz="1200" dirty="0" smtClean="0">
                <a:hlinkClick r:id="rId11"/>
              </a:rPr>
              <a:t>/</a:t>
            </a:r>
            <a:r>
              <a:rPr lang="it-IT" sz="1200" dirty="0" err="1" smtClean="0">
                <a:hlinkClick r:id="rId11"/>
              </a:rPr>
              <a:t>traincert</a:t>
            </a:r>
            <a:endParaRPr lang="it-IT" sz="1200" dirty="0" smtClean="0"/>
          </a:p>
          <a:p>
            <a:pPr lvl="1"/>
            <a:r>
              <a:rPr lang="it-IT" sz="1200" dirty="0" smtClean="0">
                <a:hlinkClick r:id="rId12"/>
              </a:rPr>
              <a:t>http://www.solidqualitylearning.com/</a:t>
            </a:r>
            <a:endParaRPr lang="it-IT" sz="120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smtClean="0"/>
              <a:t>Risorse Generiche</a:t>
            </a: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CB9665-AF7A-4210-B047-22CE383B0805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smtClean="0"/>
              <a:t>UGISS - User Group Italiano SQL Server</a:t>
            </a:r>
            <a:endParaRPr lang="it-IT"/>
          </a:p>
        </p:txBody>
      </p:sp>
      <p:pic>
        <p:nvPicPr>
          <p:cNvPr id="7" name="Picture 2" descr="C:\Users\Davide Mauri\Documents\Lavoro\User Groups\UGISS\UGISS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760043" y="152400"/>
            <a:ext cx="926757" cy="6858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8" name="Picture 7" descr="MVP_Horizontal_FullColor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5943600" y="152400"/>
            <a:ext cx="1714504" cy="69342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name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5400" dirty="0" err="1" smtClean="0"/>
              <a:t>Domande</a:t>
            </a:r>
            <a:r>
              <a:rPr lang="en-US" sz="5400" dirty="0" smtClean="0"/>
              <a:t>?</a:t>
            </a:r>
          </a:p>
          <a:p>
            <a:r>
              <a:rPr lang="en-US" sz="5400" dirty="0" smtClean="0"/>
              <a:t>Grazie!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Question &amp; Answers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CB9665-AF7A-4210-B047-22CE383B080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UGISS - User Group Italiano SQL Server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ugiss-2008-template">
  <a:themeElements>
    <a:clrScheme name="UGISS">
      <a:dk1>
        <a:sysClr val="windowText" lastClr="000000"/>
      </a:dk1>
      <a:lt1>
        <a:sysClr val="window" lastClr="FFFFFF"/>
      </a:lt1>
      <a:dk2>
        <a:srgbClr val="003F54"/>
      </a:dk2>
      <a:lt2>
        <a:srgbClr val="A3C1C9"/>
      </a:lt2>
      <a:accent1>
        <a:srgbClr val="003F54"/>
      </a:accent1>
      <a:accent2>
        <a:srgbClr val="004459"/>
      </a:accent2>
      <a:accent3>
        <a:srgbClr val="5E99AA"/>
      </a:accent3>
      <a:accent4>
        <a:srgbClr val="87AFBF"/>
      </a:accent4>
      <a:accent5>
        <a:srgbClr val="A3C1C9"/>
      </a:accent5>
      <a:accent6>
        <a:srgbClr val="C4D6D6"/>
      </a:accent6>
      <a:hlink>
        <a:srgbClr val="005E7E"/>
      </a:hlink>
      <a:folHlink>
        <a:srgbClr val="005E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ugiss-2008-template</Template>
  <TotalTime>75</TotalTime>
  <Words>279</Words>
  <Application>Microsoft Office PowerPoint</Application>
  <PresentationFormat>On-screen Show (4:3)</PresentationFormat>
  <Paragraphs>95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ugiss-2008-template</vt:lpstr>
      <vt:lpstr>Slide 1</vt:lpstr>
      <vt:lpstr>Speaker</vt:lpstr>
      <vt:lpstr>Introduzione</vt:lpstr>
      <vt:lpstr>Agenda</vt:lpstr>
      <vt:lpstr>Agenda</vt:lpstr>
      <vt:lpstr>Integration Services</vt:lpstr>
      <vt:lpstr>Session name</vt:lpstr>
      <vt:lpstr>Session name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Davide Mauri</dc:creator>
  <cp:keywords>sql sever 2008 katmai</cp:keywords>
  <cp:lastModifiedBy>v-madsol</cp:lastModifiedBy>
  <cp:revision>6</cp:revision>
  <dcterms:created xsi:type="dcterms:W3CDTF">2009-10-16T10:00:45Z</dcterms:created>
  <dcterms:modified xsi:type="dcterms:W3CDTF">2010-02-17T11:54:27Z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0x01010040A2785E6DACB64C833ED29FCBD69D3E</vt:lpwstr>
  </property>
</Properties>
</file>