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448" r:id="rId3"/>
    <p:sldId id="449" r:id="rId4"/>
    <p:sldId id="257" r:id="rId5"/>
    <p:sldId id="259" r:id="rId6"/>
    <p:sldId id="357" r:id="rId7"/>
    <p:sldId id="364" r:id="rId8"/>
    <p:sldId id="363" r:id="rId9"/>
    <p:sldId id="362" r:id="rId10"/>
    <p:sldId id="361" r:id="rId11"/>
    <p:sldId id="367" r:id="rId12"/>
    <p:sldId id="366" r:id="rId13"/>
    <p:sldId id="443" r:id="rId14"/>
    <p:sldId id="425" r:id="rId15"/>
    <p:sldId id="360" r:id="rId16"/>
    <p:sldId id="353" r:id="rId17"/>
    <p:sldId id="370" r:id="rId18"/>
    <p:sldId id="411" r:id="rId19"/>
    <p:sldId id="412" r:id="rId20"/>
    <p:sldId id="413" r:id="rId21"/>
    <p:sldId id="414" r:id="rId22"/>
    <p:sldId id="444" r:id="rId23"/>
    <p:sldId id="415" r:id="rId24"/>
    <p:sldId id="433" r:id="rId25"/>
    <p:sldId id="417" r:id="rId26"/>
    <p:sldId id="445" r:id="rId27"/>
    <p:sldId id="418" r:id="rId28"/>
    <p:sldId id="371" r:id="rId29"/>
    <p:sldId id="434" r:id="rId30"/>
    <p:sldId id="435" r:id="rId31"/>
    <p:sldId id="446" r:id="rId32"/>
    <p:sldId id="359" r:id="rId33"/>
    <p:sldId id="431" r:id="rId34"/>
    <p:sldId id="441" r:id="rId35"/>
    <p:sldId id="442" r:id="rId36"/>
    <p:sldId id="437" r:id="rId37"/>
    <p:sldId id="423" r:id="rId38"/>
    <p:sldId id="429" r:id="rId39"/>
    <p:sldId id="351" r:id="rId40"/>
    <p:sldId id="419" r:id="rId41"/>
    <p:sldId id="358" r:id="rId42"/>
    <p:sldId id="428" r:id="rId43"/>
    <p:sldId id="368" r:id="rId44"/>
    <p:sldId id="323" r:id="rId45"/>
    <p:sldId id="324" r:id="rId46"/>
    <p:sldId id="343" r:id="rId47"/>
    <p:sldId id="409" r:id="rId48"/>
    <p:sldId id="447" r:id="rId49"/>
    <p:sldId id="274" r:id="rId50"/>
    <p:sldId id="275" r:id="rId5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47" autoAdjust="0"/>
  </p:normalViewPr>
  <p:slideViewPr>
    <p:cSldViewPr>
      <p:cViewPr>
        <p:scale>
          <a:sx n="66" d="100"/>
          <a:sy n="66" d="100"/>
        </p:scale>
        <p:origin x="-1344" y="-438"/>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Talks\Microsoft\TechReady\Feb09\Research\Summary_Native_vs_V1_VHD_Performance_Comparison_K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zh-CN" altLang="en-US" b="0" dirty="0" smtClean="0"/>
              <a:t>物理磁盘</a:t>
            </a:r>
            <a:r>
              <a:rPr lang="en-US" b="0" dirty="0" smtClean="0"/>
              <a:t> </a:t>
            </a:r>
            <a:r>
              <a:rPr lang="en-US" b="0" dirty="0"/>
              <a:t>vs. </a:t>
            </a:r>
            <a:r>
              <a:rPr lang="zh-CN" altLang="en-US" b="0" dirty="0" smtClean="0"/>
              <a:t>固定</a:t>
            </a:r>
            <a:r>
              <a:rPr lang="en-US" altLang="zh-CN" b="0" dirty="0" smtClean="0"/>
              <a:t>VHD</a:t>
            </a:r>
            <a:r>
              <a:rPr lang="en-US" b="0" dirty="0" smtClean="0"/>
              <a:t> </a:t>
            </a:r>
            <a:r>
              <a:rPr lang="en-US" b="0" dirty="0"/>
              <a:t>vs. </a:t>
            </a:r>
            <a:r>
              <a:rPr lang="zh-CN" altLang="en-US" b="0" dirty="0" smtClean="0"/>
              <a:t>动态</a:t>
            </a:r>
            <a:r>
              <a:rPr lang="en-US" altLang="zh-CN" b="0" dirty="0" smtClean="0"/>
              <a:t>VHD</a:t>
            </a:r>
            <a:r>
              <a:rPr lang="en-US" b="0" dirty="0" smtClean="0"/>
              <a:t> </a:t>
            </a:r>
            <a:r>
              <a:rPr lang="en-US" b="0" dirty="0"/>
              <a:t>vs. </a:t>
            </a:r>
            <a:r>
              <a:rPr lang="zh-CN" altLang="en-US" b="0" dirty="0" smtClean="0"/>
              <a:t>虚拟机直通磁盘</a:t>
            </a:r>
            <a:endParaRPr lang="en-US" b="0" dirty="0"/>
          </a:p>
        </c:rich>
      </c:tx>
      <c:layout/>
    </c:title>
    <c:plotArea>
      <c:layout/>
      <c:barChart>
        <c:barDir val="col"/>
        <c:grouping val="clustered"/>
        <c:ser>
          <c:idx val="0"/>
          <c:order val="0"/>
          <c:tx>
            <c:v>Physical Drive in Host</c:v>
          </c:tx>
          <c:cat>
            <c:strRef>
              <c:f>'[Summary_Native_vs_V1_VHD_Performance_Comparison_KT.xlsx]Win7 vs. Win2K8'!$A$4:$A$7</c:f>
              <c:strCache>
                <c:ptCount val="4"/>
                <c:pt idx="0">
                  <c:v>64K Sequential Read</c:v>
                </c:pt>
                <c:pt idx="1">
                  <c:v>64K Sequential Write</c:v>
                </c:pt>
                <c:pt idx="2">
                  <c:v>4K Random Read</c:v>
                </c:pt>
                <c:pt idx="3">
                  <c:v>4K Random Write</c:v>
                </c:pt>
              </c:strCache>
            </c:strRef>
          </c:cat>
          <c:val>
            <c:numRef>
              <c:f>'[Summary_Native_vs_V1_VHD_Performance_Comparison_KT.xlsx]Win7 vs. Win2K8'!$B$4:$B$7</c:f>
              <c:numCache>
                <c:formatCode>0.00</c:formatCode>
                <c:ptCount val="4"/>
                <c:pt idx="0">
                  <c:v>714.73376599999995</c:v>
                </c:pt>
                <c:pt idx="1">
                  <c:v>338.39538199999993</c:v>
                </c:pt>
                <c:pt idx="2">
                  <c:v>6.6688429999999945</c:v>
                </c:pt>
                <c:pt idx="3">
                  <c:v>10.353306000000076</c:v>
                </c:pt>
              </c:numCache>
            </c:numRef>
          </c:val>
        </c:ser>
        <c:ser>
          <c:idx val="1"/>
          <c:order val="1"/>
          <c:tx>
            <c:v>Fixed VHD in Win7</c:v>
          </c:tx>
          <c:val>
            <c:numRef>
              <c:f>'[Summary_Native_vs_V1_VHD_Performance_Comparison_KT.xlsx]Win7 vs. Win2K8'!$C$4:$C$7</c:f>
              <c:numCache>
                <c:formatCode>0.00</c:formatCode>
                <c:ptCount val="4"/>
                <c:pt idx="0">
                  <c:v>713.31619299999738</c:v>
                </c:pt>
                <c:pt idx="1">
                  <c:v>327.97467599999999</c:v>
                </c:pt>
                <c:pt idx="2">
                  <c:v>6.6759859999999556</c:v>
                </c:pt>
                <c:pt idx="3">
                  <c:v>10.438648000000001</c:v>
                </c:pt>
              </c:numCache>
            </c:numRef>
          </c:val>
        </c:ser>
        <c:ser>
          <c:idx val="3"/>
          <c:order val="2"/>
          <c:tx>
            <c:v>Dynamic VHD in Win7</c:v>
          </c:tx>
          <c:val>
            <c:numRef>
              <c:f>'[Summary_Native_vs_V1_VHD_Performance_Comparison_KT.xlsx]Win7 vs. Win2K8'!$E$4:$E$7</c:f>
              <c:numCache>
                <c:formatCode>0.00</c:formatCode>
                <c:ptCount val="4"/>
                <c:pt idx="0">
                  <c:v>714.56219899999746</c:v>
                </c:pt>
                <c:pt idx="1">
                  <c:v>230.46547100000001</c:v>
                </c:pt>
                <c:pt idx="2">
                  <c:v>6.674709</c:v>
                </c:pt>
                <c:pt idx="3">
                  <c:v>8.9679789999999997</c:v>
                </c:pt>
              </c:numCache>
            </c:numRef>
          </c:val>
        </c:ser>
        <c:ser>
          <c:idx val="5"/>
          <c:order val="3"/>
          <c:tx>
            <c:v>Passthru in Win7</c:v>
          </c:tx>
          <c:val>
            <c:numRef>
              <c:f>'[Summary_Native_vs_V1_VHD_Performance_Comparison_KT.xlsx]Win7 vs. Win2K8'!$G$4:$G$7</c:f>
              <c:numCache>
                <c:formatCode>0.00</c:formatCode>
                <c:ptCount val="4"/>
                <c:pt idx="0">
                  <c:v>715.53</c:v>
                </c:pt>
                <c:pt idx="1">
                  <c:v>315.22999999999894</c:v>
                </c:pt>
                <c:pt idx="2">
                  <c:v>6.6599999999999975</c:v>
                </c:pt>
                <c:pt idx="3">
                  <c:v>10.48</c:v>
                </c:pt>
              </c:numCache>
            </c:numRef>
          </c:val>
        </c:ser>
        <c:axId val="62023168"/>
        <c:axId val="62024704"/>
      </c:barChart>
      <c:catAx>
        <c:axId val="62023168"/>
        <c:scaling>
          <c:orientation val="minMax"/>
        </c:scaling>
        <c:axPos val="b"/>
        <c:majorTickMark val="none"/>
        <c:tickLblPos val="nextTo"/>
        <c:crossAx val="62024704"/>
        <c:crosses val="autoZero"/>
        <c:auto val="1"/>
        <c:lblAlgn val="ctr"/>
        <c:lblOffset val="100"/>
      </c:catAx>
      <c:valAx>
        <c:axId val="62024704"/>
        <c:scaling>
          <c:logBase val="10"/>
          <c:orientation val="minMax"/>
        </c:scaling>
        <c:axPos val="l"/>
        <c:majorGridlines/>
        <c:minorGridlines/>
        <c:title>
          <c:tx>
            <c:rich>
              <a:bodyPr/>
              <a:lstStyle/>
              <a:p>
                <a:pPr>
                  <a:defRPr/>
                </a:pPr>
                <a:r>
                  <a:rPr lang="en-US"/>
                  <a:t>Througput(MBps)</a:t>
                </a:r>
              </a:p>
            </c:rich>
          </c:tx>
          <c:layout/>
        </c:title>
        <c:numFmt formatCode="0.00" sourceLinked="1"/>
        <c:tickLblPos val="nextTo"/>
        <c:crossAx val="62023168"/>
        <c:crosses val="autoZero"/>
        <c:crossBetween val="between"/>
      </c:valAx>
    </c:plotArea>
    <c:legend>
      <c:legendPos val="r"/>
      <c:layout/>
    </c:legend>
    <c:plotVisOnly val="1"/>
  </c:chart>
  <c:txPr>
    <a:bodyPr/>
    <a:lstStyle/>
    <a:p>
      <a:pPr>
        <a:defRPr b="1"/>
      </a:pPr>
      <a:endParaRPr lang="zh-CN"/>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technet.microsoft.com/en-us/library/dd744347(WS.10).aspx"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go.microsoft.com/fwlink/?LinkId=128458" TargetMode="External"/><Relationship Id="rId4" Type="http://schemas.openxmlformats.org/officeDocument/2006/relationships/hyperlink" Target="http://go.microsoft.com/fwlink/?LinkId=128459"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file:///\\srvvblrel2\vhd7"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Native VHD Boot</a:t>
            </a:r>
            <a:r>
              <a:rPr lang="zh-CN" altLang="en-US" sz="1200" kern="1200" dirty="0" smtClean="0">
                <a:solidFill>
                  <a:schemeClr val="tx1"/>
                </a:solidFill>
                <a:latin typeface="+mn-lt"/>
                <a:ea typeface="+mn-ea"/>
                <a:cs typeface="+mn-cs"/>
              </a:rPr>
              <a:t>是</a:t>
            </a:r>
            <a:r>
              <a:rPr lang="en-US" altLang="zh-CN" sz="1200" kern="1200" dirty="0" smtClean="0">
                <a:solidFill>
                  <a:schemeClr val="tx1"/>
                </a:solidFill>
                <a:latin typeface="+mn-lt"/>
                <a:ea typeface="+mn-ea"/>
                <a:cs typeface="+mn-cs"/>
              </a:rPr>
              <a:t>Windows 7</a:t>
            </a:r>
            <a:r>
              <a:rPr lang="zh-CN" altLang="en-US" sz="1200" kern="1200" dirty="0" smtClean="0">
                <a:solidFill>
                  <a:schemeClr val="tx1"/>
                </a:solidFill>
                <a:latin typeface="+mn-lt"/>
                <a:ea typeface="+mn-ea"/>
                <a:cs typeface="+mn-cs"/>
              </a:rPr>
              <a:t>中的一项崭新功能</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不同于大家所熟悉的虚拟机方式，</a:t>
            </a:r>
            <a:r>
              <a:rPr lang="en-US" altLang="zh-CN" sz="1200" kern="1200" dirty="0" smtClean="0">
                <a:solidFill>
                  <a:schemeClr val="tx1"/>
                </a:solidFill>
                <a:latin typeface="+mn-lt"/>
                <a:ea typeface="+mn-ea"/>
                <a:cs typeface="+mn-cs"/>
              </a:rPr>
              <a:t>Native VHD Boot</a:t>
            </a:r>
            <a:r>
              <a:rPr lang="zh-CN" altLang="en-US" sz="1200" kern="1200" dirty="0" smtClean="0">
                <a:solidFill>
                  <a:schemeClr val="tx1"/>
                </a:solidFill>
                <a:latin typeface="+mn-lt"/>
                <a:ea typeface="+mn-ea"/>
                <a:cs typeface="+mn-cs"/>
              </a:rPr>
              <a:t>允许用户以物理方式直接引导并运行保存在</a:t>
            </a:r>
            <a:r>
              <a:rPr lang="en-US" altLang="zh-CN" sz="1200" kern="1200" dirty="0" smtClean="0">
                <a:solidFill>
                  <a:schemeClr val="tx1"/>
                </a:solidFill>
                <a:latin typeface="+mn-lt"/>
                <a:ea typeface="+mn-ea"/>
                <a:cs typeface="+mn-cs"/>
              </a:rPr>
              <a:t>VHD</a:t>
            </a:r>
            <a:r>
              <a:rPr lang="zh-CN" altLang="en-US" sz="1200" kern="1200" dirty="0" smtClean="0">
                <a:solidFill>
                  <a:schemeClr val="tx1"/>
                </a:solidFill>
                <a:latin typeface="+mn-lt"/>
                <a:ea typeface="+mn-ea"/>
                <a:cs typeface="+mn-cs"/>
              </a:rPr>
              <a:t>文件中的</a:t>
            </a:r>
            <a:r>
              <a:rPr lang="en-US" altLang="zh-CN" sz="1200" kern="1200" dirty="0" smtClean="0">
                <a:solidFill>
                  <a:schemeClr val="tx1"/>
                </a:solidFill>
                <a:latin typeface="+mn-lt"/>
                <a:ea typeface="+mn-ea"/>
                <a:cs typeface="+mn-cs"/>
              </a:rPr>
              <a:t>Windows</a:t>
            </a:r>
            <a:r>
              <a:rPr lang="zh-CN" altLang="en-US" sz="1200" kern="1200" dirty="0" smtClean="0">
                <a:solidFill>
                  <a:schemeClr val="tx1"/>
                </a:solidFill>
                <a:latin typeface="+mn-lt"/>
                <a:ea typeface="+mn-ea"/>
                <a:cs typeface="+mn-cs"/>
              </a:rPr>
              <a:t>系统</a:t>
            </a:r>
            <a:r>
              <a:rPr lang="en-US" altLang="zh-CN" sz="1200" kern="1200" dirty="0" smtClean="0">
                <a:solidFill>
                  <a:schemeClr val="tx1"/>
                </a:solidFill>
                <a:latin typeface="+mn-lt"/>
                <a:ea typeface="+mn-ea"/>
                <a:cs typeface="+mn-cs"/>
              </a:rPr>
              <a:t>,</a:t>
            </a:r>
            <a:r>
              <a:rPr lang="zh-CN" altLang="en-US" sz="1200" kern="1200" dirty="0" smtClean="0">
                <a:solidFill>
                  <a:schemeClr val="tx1"/>
                </a:solidFill>
                <a:latin typeface="+mn-lt"/>
                <a:ea typeface="+mn-ea"/>
                <a:cs typeface="+mn-cs"/>
              </a:rPr>
              <a:t>而且启动后的系统运行过程和性能没有明显差异。这节课程将向大家介绍这个功能的技术原理、操作配置方法和注意事项，同时与听众共同探讨如何利用这个功能在企业</a:t>
            </a:r>
            <a:r>
              <a:rPr lang="en-US" altLang="zh-CN" sz="1200" kern="1200" dirty="0" smtClean="0">
                <a:solidFill>
                  <a:schemeClr val="tx1"/>
                </a:solidFill>
                <a:latin typeface="+mn-lt"/>
                <a:ea typeface="+mn-ea"/>
                <a:cs typeface="+mn-cs"/>
              </a:rPr>
              <a:t>IT</a:t>
            </a:r>
            <a:r>
              <a:rPr lang="zh-CN" altLang="en-US" sz="1200" kern="1200" dirty="0" smtClean="0">
                <a:solidFill>
                  <a:schemeClr val="tx1"/>
                </a:solidFill>
                <a:latin typeface="+mn-lt"/>
                <a:ea typeface="+mn-ea"/>
                <a:cs typeface="+mn-cs"/>
              </a:rPr>
              <a:t>应用中进行创新。</a:t>
            </a:r>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0000" lnSpcReduction="20000"/>
          </a:bodyPr>
          <a:lstStyle/>
          <a:p>
            <a:pPr lvl="0"/>
            <a:r>
              <a:rPr lang="en-US" altLang="zh-CN" sz="1200" kern="1200" dirty="0" smtClean="0">
                <a:solidFill>
                  <a:schemeClr val="tx1"/>
                </a:solidFill>
                <a:latin typeface="+mn-lt"/>
                <a:ea typeface="+mn-ea"/>
                <a:cs typeface="+mn-cs"/>
              </a:rPr>
              <a:t>When the machine starts it loads the program loaded in the master boot record (sector zero) of the hard disk. The MBR program will load the operating system boot manager.</a:t>
            </a:r>
            <a:endParaRPr lang="zh-CN" altLang="zh-CN"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The boot manager starts by presenting the boot choices.</a:t>
            </a:r>
            <a:endParaRPr lang="zh-CN" altLang="zh-CN"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Once a boot choice is selected, the boot manager loads the operating system loader of the specified choice, and starts it.</a:t>
            </a:r>
            <a:endParaRPr lang="zh-CN" altLang="zh-CN"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The operating system loader will load the system hive (registry file) and load all the necessary boot files for the operating system (kernel, HAL, boot drivers …etc).</a:t>
            </a:r>
            <a:endParaRPr lang="zh-CN" altLang="zh-CN"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The operating system loader will allocate a block to describe the boot hard disk.</a:t>
            </a:r>
            <a:endParaRPr lang="zh-CN" altLang="zh-CN"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Once all the boot files are loaded into memory, the operating system loader passes control to the Kernel.</a:t>
            </a:r>
            <a:endParaRPr lang="zh-CN" altLang="zh-CN"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The kernel will start to initialize all the boot drivers, and once completed it will try to locate the boot hard disk, and once located, the kernel will proceed by loading the rest of the operating system files.</a:t>
            </a:r>
            <a:endParaRPr lang="zh-CN" altLang="zh-CN" sz="1200" kern="1200" dirty="0" smtClean="0">
              <a:solidFill>
                <a:schemeClr val="tx1"/>
              </a:solidFill>
              <a:latin typeface="+mn-lt"/>
              <a:ea typeface="+mn-ea"/>
              <a:cs typeface="+mn-cs"/>
            </a:endParaRPr>
          </a:p>
          <a:p>
            <a:endParaRPr lang="en-US" altLang="zh-CN" dirty="0" smtClean="0"/>
          </a:p>
          <a:p>
            <a:r>
              <a:rPr lang="en-US" altLang="zh-CN" sz="1200" b="1" kern="1200" dirty="0" smtClean="0">
                <a:solidFill>
                  <a:schemeClr val="tx1"/>
                </a:solidFill>
                <a:latin typeface="+mn-lt"/>
                <a:ea typeface="+mn-ea"/>
                <a:cs typeface="+mn-cs"/>
              </a:rPr>
              <a:t>Boot Manager and OS Loader</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In order to achieve booting from a specific VHD file, a boot entry that describes the file physical location has to be created. The followings are supported to supply a VHD file location:</a:t>
            </a:r>
            <a:endParaRPr lang="zh-CN" altLang="zh-CN"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File boot entry: a boot entry would be created of the format (file=[c:]\boot.vhd). In this case, the entry describes the physical location of the VHD file but doesn’t describe which partition on the VHD file the boot will happen from. In this case, boot partition will be the first active partition found on the VHD file.</a:t>
            </a:r>
            <a:endParaRPr lang="zh-CN" altLang="zh-CN"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Partition entry: a boot entry would be created to of the format (partition=[c:]) which represents the partition on offset on the VHD file where the boot is happening from. Inside the boot entry, it stores the physical location of the VHD file.</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The VHD boot within the boot manager and OS loader runs as a filter on the file block IO devices. Whenever a file block IO device is opened, the filter inspects the file and checks if it is a valid VHD file. If it is a valid VHD file, then the filter redirects all the read, write and close routines of the opened block IO device to the filter handle routines.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When the boot filter receives a read or write request, it will convert the logical offset to a physical offset within the VHD file, executes the operation on the physical VHD file, and returns the result to the caller. When the VHD block IO device is closed, all the allocated resources for it are freed.</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b="1" kern="1200" dirty="0" smtClean="0">
                <a:solidFill>
                  <a:schemeClr val="tx1"/>
                </a:solidFill>
                <a:latin typeface="+mn-lt"/>
                <a:ea typeface="+mn-ea"/>
                <a:cs typeface="+mn-cs"/>
              </a:rPr>
              <a:t>Virtual SCSI Miniport Driver</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A virtual SCSI miniport driver, vhddisk.sys, is started during the 1</a:t>
            </a:r>
            <a:r>
              <a:rPr lang="en-US" altLang="zh-CN" sz="1200" kern="1200" baseline="30000" dirty="0" smtClean="0">
                <a:solidFill>
                  <a:schemeClr val="tx1"/>
                </a:solidFill>
                <a:latin typeface="+mn-lt"/>
                <a:ea typeface="+mn-ea"/>
                <a:cs typeface="+mn-cs"/>
              </a:rPr>
              <a:t>st</a:t>
            </a:r>
            <a:r>
              <a:rPr lang="en-US" altLang="zh-CN" sz="1200" kern="1200" dirty="0" smtClean="0">
                <a:solidFill>
                  <a:schemeClr val="tx1"/>
                </a:solidFill>
                <a:latin typeface="+mn-lt"/>
                <a:ea typeface="+mn-ea"/>
                <a:cs typeface="+mn-cs"/>
              </a:rPr>
              <a:t> boot process where drivers get their callout to initialize. Once all the boot drivers, including </a:t>
            </a:r>
            <a:r>
              <a:rPr lang="en-US" altLang="zh-CN" sz="1200" kern="1200" dirty="0" err="1" smtClean="0">
                <a:solidFill>
                  <a:schemeClr val="tx1"/>
                </a:solidFill>
                <a:latin typeface="+mn-lt"/>
                <a:ea typeface="+mn-ea"/>
                <a:cs typeface="+mn-cs"/>
              </a:rPr>
              <a:t>vhddisk</a:t>
            </a:r>
            <a:r>
              <a:rPr lang="en-US" altLang="zh-CN" sz="1200" kern="1200" dirty="0" smtClean="0">
                <a:solidFill>
                  <a:schemeClr val="tx1"/>
                </a:solidFill>
                <a:latin typeface="+mn-lt"/>
                <a:ea typeface="+mn-ea"/>
                <a:cs typeface="+mn-cs"/>
              </a:rPr>
              <a:t>, are initialized, the kernel would fetch the boot loader information passed from the OS loader to see if the boot is happening from a VHD file. If it is, then the kernel would extract the full path of the VHD file, and send an IOCTL to </a:t>
            </a:r>
            <a:r>
              <a:rPr lang="en-US" altLang="zh-CN" sz="1200" kern="1200" dirty="0" err="1" smtClean="0">
                <a:solidFill>
                  <a:schemeClr val="tx1"/>
                </a:solidFill>
                <a:latin typeface="+mn-lt"/>
                <a:ea typeface="+mn-ea"/>
                <a:cs typeface="+mn-cs"/>
              </a:rPr>
              <a:t>vhddisk</a:t>
            </a:r>
            <a:r>
              <a:rPr lang="en-US" altLang="zh-CN" sz="1200" kern="1200" dirty="0" smtClean="0">
                <a:solidFill>
                  <a:schemeClr val="tx1"/>
                </a:solidFill>
                <a:latin typeface="+mn-lt"/>
                <a:ea typeface="+mn-ea"/>
                <a:cs typeface="+mn-cs"/>
              </a:rPr>
              <a:t> asking it to mount the specified VHD file. Mounting would expose the VHD file as a SCSI disk. Once mounting is completed, then the entire OS code would treat the newly arrived SCSI disk, as a regular disk, and the boot process continues.</a:t>
            </a:r>
            <a:endParaRPr lang="zh-CN" altLang="zh-CN" sz="1200" kern="1200" dirty="0" smtClean="0">
              <a:solidFill>
                <a:schemeClr val="tx1"/>
              </a:solidFill>
              <a:latin typeface="+mn-lt"/>
              <a:ea typeface="+mn-ea"/>
              <a:cs typeface="+mn-cs"/>
            </a:endParaRPr>
          </a:p>
          <a:p>
            <a:endParaRPr lang="en-US" altLang="zh-CN" dirty="0" smtClean="0"/>
          </a:p>
          <a:p>
            <a:r>
              <a:rPr lang="en-US" altLang="zh-CN" b="1" dirty="0" smtClean="0"/>
              <a:t>[</a:t>
            </a:r>
            <a:r>
              <a:rPr lang="zh-CN" altLang="en-US" b="1" dirty="0" smtClean="0"/>
              <a:t>来自互联网的技术文章</a:t>
            </a:r>
            <a:r>
              <a:rPr lang="en-US" altLang="zh-CN" b="1" dirty="0" smtClean="0"/>
              <a:t>]</a:t>
            </a:r>
          </a:p>
          <a:p>
            <a:endParaRPr lang="en-US" altLang="zh-CN" dirty="0" smtClean="0"/>
          </a:p>
          <a:p>
            <a:pPr latinLnBrk="1"/>
            <a:r>
              <a:rPr lang="en-US" altLang="zh-CN" sz="1200" dirty="0" smtClean="0"/>
              <a:t>1.     Windows 7</a:t>
            </a:r>
            <a:r>
              <a:rPr lang="zh-CN" altLang="en-US" sz="1200" dirty="0" smtClean="0"/>
              <a:t>的</a:t>
            </a:r>
            <a:r>
              <a:rPr lang="en-US" altLang="zh-CN" sz="1200" dirty="0" smtClean="0"/>
              <a:t>100MB</a:t>
            </a:r>
            <a:r>
              <a:rPr lang="zh-CN" altLang="en-US" sz="1200" dirty="0" smtClean="0"/>
              <a:t>的保留分区是</a:t>
            </a:r>
            <a:r>
              <a:rPr lang="en-US" altLang="zh-CN" sz="1200" dirty="0" smtClean="0"/>
              <a:t>Windows 7</a:t>
            </a:r>
            <a:r>
              <a:rPr lang="zh-CN" altLang="en-US" sz="1200" dirty="0" smtClean="0"/>
              <a:t>的活动分区，类似于</a:t>
            </a:r>
            <a:r>
              <a:rPr lang="en-US" altLang="zh-CN" sz="1200" dirty="0" smtClean="0"/>
              <a:t>Linux</a:t>
            </a:r>
            <a:r>
              <a:rPr lang="zh-CN" altLang="en-US" sz="1200" dirty="0" smtClean="0"/>
              <a:t>的</a:t>
            </a:r>
            <a:r>
              <a:rPr lang="en-US" altLang="zh-CN" sz="1200" dirty="0" smtClean="0"/>
              <a:t>/boot.</a:t>
            </a:r>
          </a:p>
          <a:p>
            <a:pPr latinLnBrk="1"/>
            <a:r>
              <a:rPr lang="zh-CN" altLang="en-US" sz="1200" dirty="0" smtClean="0"/>
              <a:t>我在体验</a:t>
            </a:r>
            <a:r>
              <a:rPr lang="en-US" altLang="zh-CN" sz="1200" dirty="0" smtClean="0"/>
              <a:t>Windows 7 beta</a:t>
            </a:r>
            <a:r>
              <a:rPr lang="zh-CN" altLang="en-US" sz="1200" dirty="0" smtClean="0"/>
              <a:t>版本的时候就注意到在安装</a:t>
            </a:r>
            <a:r>
              <a:rPr lang="en-US" altLang="zh-CN" sz="1200" dirty="0" smtClean="0"/>
              <a:t>Windows 7</a:t>
            </a:r>
            <a:r>
              <a:rPr lang="zh-CN" altLang="en-US" sz="1200" dirty="0" smtClean="0"/>
              <a:t>过程中会分出一个</a:t>
            </a:r>
            <a:r>
              <a:rPr lang="en-US" altLang="zh-CN" sz="1200" dirty="0" smtClean="0"/>
              <a:t>100MB</a:t>
            </a:r>
            <a:r>
              <a:rPr lang="zh-CN" altLang="en-US" sz="1200" dirty="0" smtClean="0"/>
              <a:t>的小分区</a:t>
            </a:r>
            <a:r>
              <a:rPr lang="en-US" altLang="zh-CN" sz="1200" dirty="0" smtClean="0"/>
              <a:t>(Windows 7</a:t>
            </a:r>
            <a:r>
              <a:rPr lang="zh-CN" altLang="en-US" sz="1200" dirty="0" smtClean="0"/>
              <a:t>早期的测试版本会划分出</a:t>
            </a:r>
            <a:r>
              <a:rPr lang="en-US" altLang="zh-CN" sz="1200" dirty="0" smtClean="0"/>
              <a:t>200MB)</a:t>
            </a:r>
            <a:r>
              <a:rPr lang="zh-CN" altLang="en-US" sz="1200" dirty="0" smtClean="0"/>
              <a:t>，当时我特意看过，知道这是</a:t>
            </a:r>
            <a:r>
              <a:rPr lang="en-US" altLang="zh-CN" sz="1200" dirty="0" smtClean="0"/>
              <a:t>Windows 7</a:t>
            </a:r>
            <a:r>
              <a:rPr lang="zh-CN" altLang="en-US" sz="1200" dirty="0" smtClean="0"/>
              <a:t>的活动分区，启动引导文件存放的分区。</a:t>
            </a:r>
          </a:p>
          <a:p>
            <a:pPr latinLnBrk="1"/>
            <a:r>
              <a:rPr lang="zh-CN" altLang="en-US" sz="1200" dirty="0" smtClean="0"/>
              <a:t>       这其实有点类似</a:t>
            </a:r>
            <a:r>
              <a:rPr lang="en-US" altLang="zh-CN" sz="1200" dirty="0" smtClean="0"/>
              <a:t>Linux</a:t>
            </a:r>
            <a:r>
              <a:rPr lang="zh-CN" altLang="en-US" sz="1200" dirty="0" smtClean="0"/>
              <a:t>的做法，</a:t>
            </a:r>
            <a:r>
              <a:rPr lang="en-US" altLang="zh-CN" sz="1200" dirty="0" smtClean="0"/>
              <a:t>Linux</a:t>
            </a:r>
            <a:r>
              <a:rPr lang="zh-CN" altLang="en-US" sz="1200" dirty="0" smtClean="0"/>
              <a:t>在安装过程中可以专门分出一个</a:t>
            </a:r>
            <a:r>
              <a:rPr lang="en-US" altLang="zh-CN" sz="1200" dirty="0" smtClean="0"/>
              <a:t>100MB</a:t>
            </a:r>
            <a:r>
              <a:rPr lang="zh-CN" altLang="en-US" sz="1200" dirty="0" smtClean="0"/>
              <a:t>左右的分区作为它的引导分区</a:t>
            </a:r>
            <a:r>
              <a:rPr lang="en-US" altLang="zh-CN" sz="1200" dirty="0" smtClean="0"/>
              <a:t>(/boot)</a:t>
            </a:r>
            <a:r>
              <a:rPr lang="zh-CN" altLang="en-US" sz="1200" dirty="0" smtClean="0"/>
              <a:t>，这个分区主要用来存放</a:t>
            </a:r>
            <a:r>
              <a:rPr lang="en-US" altLang="zh-CN" sz="1200" dirty="0" smtClean="0"/>
              <a:t>grub.exe</a:t>
            </a:r>
            <a:r>
              <a:rPr lang="zh-CN" altLang="en-US" sz="1200" dirty="0" smtClean="0"/>
              <a:t>，</a:t>
            </a:r>
            <a:r>
              <a:rPr lang="en-US" altLang="zh-CN" sz="1200" dirty="0" smtClean="0"/>
              <a:t>menu.lst, *fs_stage_1.5</a:t>
            </a:r>
            <a:r>
              <a:rPr lang="zh-CN" altLang="en-US" sz="1200" dirty="0" smtClean="0"/>
              <a:t>， </a:t>
            </a:r>
            <a:r>
              <a:rPr lang="en-US" altLang="zh-CN" sz="1200" dirty="0" err="1" smtClean="0"/>
              <a:t>initrd</a:t>
            </a:r>
            <a:r>
              <a:rPr lang="zh-CN" altLang="en-US" sz="1200" dirty="0" smtClean="0"/>
              <a:t>，以及内核文件</a:t>
            </a:r>
            <a:r>
              <a:rPr lang="en-US" altLang="zh-CN" sz="1200" dirty="0" err="1" smtClean="0"/>
              <a:t>vmlinuz</a:t>
            </a:r>
            <a:r>
              <a:rPr lang="zh-CN" altLang="en-US" sz="1200" dirty="0" smtClean="0"/>
              <a:t>的等</a:t>
            </a:r>
            <a:r>
              <a:rPr lang="en-US" altLang="zh-CN" sz="1200" dirty="0" smtClean="0"/>
              <a:t>Linux</a:t>
            </a:r>
            <a:r>
              <a:rPr lang="zh-CN" altLang="en-US" sz="1200" dirty="0" smtClean="0"/>
              <a:t>启动引导过程会用到的文件。</a:t>
            </a:r>
          </a:p>
          <a:p>
            <a:pPr latinLnBrk="1"/>
            <a:r>
              <a:rPr lang="zh-CN" altLang="en-US" sz="1200" dirty="0" smtClean="0"/>
              <a:t>       类似地，</a:t>
            </a:r>
            <a:r>
              <a:rPr lang="en-US" altLang="zh-CN" sz="1200" dirty="0" smtClean="0"/>
              <a:t>Windows 7</a:t>
            </a:r>
            <a:r>
              <a:rPr lang="zh-CN" altLang="en-US" sz="1200" dirty="0" smtClean="0"/>
              <a:t>的这个保留分区是它的主分区，系统分区，活动分区。</a:t>
            </a:r>
            <a:r>
              <a:rPr lang="en-US" altLang="zh-CN" sz="1200" dirty="0" smtClean="0"/>
              <a:t>Windows 7</a:t>
            </a:r>
            <a:r>
              <a:rPr lang="zh-CN" altLang="en-US" sz="1200" dirty="0" smtClean="0"/>
              <a:t>在启动过程中会从这个分区启动，然后再启动</a:t>
            </a:r>
            <a:r>
              <a:rPr lang="en-US" altLang="zh-CN" sz="1200" dirty="0" smtClean="0"/>
              <a:t>C</a:t>
            </a:r>
            <a:r>
              <a:rPr lang="zh-CN" altLang="en-US" sz="1200" dirty="0" smtClean="0"/>
              <a:t>盘目录。</a:t>
            </a:r>
          </a:p>
          <a:p>
            <a:pPr latinLnBrk="1"/>
            <a:r>
              <a:rPr lang="en-US" altLang="zh-CN" sz="1200" dirty="0" smtClean="0"/>
              <a:t>2. Windows 7 </a:t>
            </a:r>
            <a:r>
              <a:rPr lang="zh-CN" altLang="en-US" sz="1200" dirty="0" smtClean="0"/>
              <a:t>保留分区的内容。</a:t>
            </a:r>
          </a:p>
          <a:p>
            <a:pPr latinLnBrk="1"/>
            <a:r>
              <a:rPr lang="en-US" altLang="zh-CN" sz="1200" dirty="0" smtClean="0"/>
              <a:t>Windows 7</a:t>
            </a:r>
            <a:r>
              <a:rPr lang="zh-CN" altLang="en-US" sz="1200" dirty="0" smtClean="0"/>
              <a:t>的</a:t>
            </a:r>
            <a:r>
              <a:rPr lang="en-US" altLang="zh-CN" sz="1200" dirty="0" smtClean="0"/>
              <a:t>100MB</a:t>
            </a:r>
            <a:r>
              <a:rPr lang="zh-CN" altLang="en-US" sz="1200" dirty="0" smtClean="0"/>
              <a:t>系统保留分区在系统下是不会自动分配盘符的，但是我们可以手动给它分配一个盘符，运行具有管理员权限的</a:t>
            </a:r>
            <a:r>
              <a:rPr lang="en-US" altLang="zh-CN" sz="1200" dirty="0" smtClean="0"/>
              <a:t>CMD.exe</a:t>
            </a:r>
            <a:r>
              <a:rPr lang="zh-CN" altLang="en-US" sz="1200" dirty="0" smtClean="0"/>
              <a:t>，然后输入：</a:t>
            </a:r>
          </a:p>
          <a:p>
            <a:pPr latinLnBrk="1"/>
            <a:r>
              <a:rPr lang="en-US" altLang="zh-CN" sz="1200" dirty="0" err="1" smtClean="0"/>
              <a:t>diskpat</a:t>
            </a:r>
            <a:endParaRPr lang="en-US" altLang="zh-CN" sz="1200" dirty="0" smtClean="0"/>
          </a:p>
          <a:p>
            <a:pPr latinLnBrk="1"/>
            <a:r>
              <a:rPr lang="en-US" altLang="zh-CN" sz="1200" dirty="0" err="1" smtClean="0"/>
              <a:t>sel</a:t>
            </a:r>
            <a:r>
              <a:rPr lang="en-US" altLang="zh-CN" sz="1200" dirty="0" smtClean="0"/>
              <a:t> disk 0</a:t>
            </a:r>
          </a:p>
          <a:p>
            <a:pPr latinLnBrk="1"/>
            <a:r>
              <a:rPr lang="en-US" altLang="zh-CN" sz="1200" dirty="0" smtClean="0"/>
              <a:t>list </a:t>
            </a:r>
            <a:r>
              <a:rPr lang="en-US" altLang="zh-CN" sz="1200" dirty="0" err="1" smtClean="0"/>
              <a:t>vol</a:t>
            </a:r>
            <a:endParaRPr lang="en-US" altLang="zh-CN" sz="1200" dirty="0" smtClean="0"/>
          </a:p>
          <a:p>
            <a:pPr latinLnBrk="1"/>
            <a:r>
              <a:rPr lang="en-US" altLang="zh-CN" sz="1200" dirty="0" err="1" smtClean="0"/>
              <a:t>sel</a:t>
            </a:r>
            <a:r>
              <a:rPr lang="en-US" altLang="zh-CN" sz="1200" dirty="0" smtClean="0"/>
              <a:t> </a:t>
            </a:r>
            <a:r>
              <a:rPr lang="en-US" altLang="zh-CN" sz="1200" dirty="0" err="1" smtClean="0"/>
              <a:t>vol</a:t>
            </a:r>
            <a:r>
              <a:rPr lang="en-US" altLang="zh-CN" sz="1200" dirty="0" smtClean="0"/>
              <a:t> 1</a:t>
            </a:r>
          </a:p>
          <a:p>
            <a:pPr latinLnBrk="1"/>
            <a:r>
              <a:rPr lang="en-US" altLang="zh-CN" sz="1200" dirty="0" smtClean="0"/>
              <a:t>assign letter=R</a:t>
            </a:r>
          </a:p>
          <a:p>
            <a:pPr latinLnBrk="1"/>
            <a:r>
              <a:rPr lang="zh-CN" altLang="en-US" sz="1200" dirty="0" smtClean="0"/>
              <a:t>通过这几行命令会给这个保留分区分配盘符</a:t>
            </a:r>
            <a:r>
              <a:rPr lang="en-US" altLang="zh-CN" sz="1200" dirty="0" smtClean="0"/>
              <a:t>R</a:t>
            </a:r>
            <a:r>
              <a:rPr lang="zh-CN" altLang="en-US" sz="1200" dirty="0" smtClean="0"/>
              <a:t>，你也可以通过磁盘管理工具来给它分配盘符。</a:t>
            </a:r>
          </a:p>
          <a:p>
            <a:pPr latinLnBrk="1"/>
            <a:r>
              <a:rPr lang="zh-CN" altLang="en-US" sz="1200" dirty="0" smtClean="0"/>
              <a:t>分配好盘符之后，打开</a:t>
            </a:r>
            <a:r>
              <a:rPr lang="en-US" altLang="zh-CN" sz="1200" dirty="0" smtClean="0"/>
              <a:t>R</a:t>
            </a:r>
            <a:r>
              <a:rPr lang="zh-CN" altLang="en-US" sz="1200" dirty="0" smtClean="0"/>
              <a:t>盘，结果发现里面竟然空空如也。这是因为这个分区下的文件是隐藏的，系统的文件，在”文件夹选项”将系统文件，隐藏文件都设置为显示就可以看到了</a:t>
            </a:r>
          </a:p>
          <a:p>
            <a:pPr latinLnBrk="1"/>
            <a:r>
              <a:rPr lang="zh-CN" altLang="en-US" sz="1200" dirty="0" smtClean="0"/>
              <a:t>这个分区里的文件主要有</a:t>
            </a:r>
            <a:r>
              <a:rPr lang="en-US" altLang="zh-CN" sz="1200" dirty="0" smtClean="0"/>
              <a:t>boot</a:t>
            </a:r>
            <a:r>
              <a:rPr lang="zh-CN" altLang="en-US" sz="1200" dirty="0" smtClean="0"/>
              <a:t>目录</a:t>
            </a:r>
            <a:r>
              <a:rPr lang="en-US" altLang="zh-CN" sz="1200" dirty="0" smtClean="0"/>
              <a:t>, </a:t>
            </a:r>
            <a:r>
              <a:rPr lang="en-US" altLang="zh-CN" sz="1200" dirty="0" err="1" smtClean="0"/>
              <a:t>bootmgr</a:t>
            </a:r>
            <a:r>
              <a:rPr lang="en-US" altLang="zh-CN" sz="1200" dirty="0" smtClean="0"/>
              <a:t>, bootsect.bak</a:t>
            </a:r>
            <a:r>
              <a:rPr lang="zh-CN" altLang="en-US" sz="1200" dirty="0" smtClean="0"/>
              <a:t>。</a:t>
            </a:r>
          </a:p>
          <a:p>
            <a:pPr latinLnBrk="1"/>
            <a:r>
              <a:rPr lang="en-US" altLang="zh-CN" sz="1200" dirty="0" smtClean="0"/>
              <a:t>1)       boot</a:t>
            </a:r>
            <a:r>
              <a:rPr lang="zh-CN" altLang="en-US" sz="1200" dirty="0" smtClean="0"/>
              <a:t>目录下主要是不同语言的字体文件，</a:t>
            </a:r>
            <a:r>
              <a:rPr lang="en-US" altLang="zh-CN" sz="1200" dirty="0" smtClean="0"/>
              <a:t>BCD</a:t>
            </a:r>
            <a:r>
              <a:rPr lang="zh-CN" altLang="en-US" sz="1200" dirty="0" smtClean="0"/>
              <a:t>以及</a:t>
            </a:r>
            <a:r>
              <a:rPr lang="en-US" altLang="zh-CN" sz="1200" dirty="0" smtClean="0"/>
              <a:t>memtest.exe</a:t>
            </a:r>
            <a:r>
              <a:rPr lang="zh-CN" altLang="en-US" sz="1200" dirty="0" smtClean="0"/>
              <a:t>。</a:t>
            </a:r>
          </a:p>
          <a:p>
            <a:pPr latinLnBrk="1"/>
            <a:r>
              <a:rPr lang="zh-CN" altLang="en-US" sz="1200" dirty="0" smtClean="0"/>
              <a:t>字体文件是开机过程中会显示的字体。</a:t>
            </a:r>
          </a:p>
          <a:p>
            <a:pPr latinLnBrk="1"/>
            <a:r>
              <a:rPr lang="en-US" altLang="zh-CN" sz="1200" dirty="0" smtClean="0"/>
              <a:t>BCD</a:t>
            </a:r>
            <a:r>
              <a:rPr lang="zh-CN" altLang="en-US" sz="1200" dirty="0" smtClean="0"/>
              <a:t>是非常重要的文件，它是</a:t>
            </a:r>
            <a:r>
              <a:rPr lang="en-US" altLang="zh-CN" sz="1200" dirty="0" smtClean="0"/>
              <a:t>Windows Vista</a:t>
            </a:r>
            <a:r>
              <a:rPr lang="zh-CN" altLang="en-US" sz="1200" dirty="0" smtClean="0"/>
              <a:t>和</a:t>
            </a:r>
            <a:r>
              <a:rPr lang="en-US" altLang="zh-CN" sz="1200" dirty="0" smtClean="0"/>
              <a:t>Windows 7</a:t>
            </a:r>
            <a:r>
              <a:rPr lang="zh-CN" altLang="en-US" sz="1200" dirty="0" smtClean="0"/>
              <a:t>的启动配置数据文件，类似</a:t>
            </a:r>
            <a:r>
              <a:rPr lang="en-US" altLang="zh-CN" sz="1200" dirty="0" err="1" smtClean="0"/>
              <a:t>WinXP</a:t>
            </a:r>
            <a:r>
              <a:rPr lang="zh-CN" altLang="en-US" sz="1200" dirty="0" smtClean="0"/>
              <a:t>下的</a:t>
            </a:r>
            <a:r>
              <a:rPr lang="en-US" altLang="zh-CN" sz="1200" dirty="0" smtClean="0"/>
              <a:t>boot.ini</a:t>
            </a:r>
            <a:r>
              <a:rPr lang="zh-CN" altLang="en-US" sz="1200" dirty="0" smtClean="0"/>
              <a:t>。</a:t>
            </a:r>
          </a:p>
          <a:p>
            <a:pPr latinLnBrk="1"/>
            <a:r>
              <a:rPr lang="en-US" altLang="zh-CN" sz="1200" dirty="0" err="1" smtClean="0"/>
              <a:t>Memtest</a:t>
            </a:r>
            <a:r>
              <a:rPr lang="zh-CN" altLang="en-US" sz="1200" dirty="0" smtClean="0"/>
              <a:t>是内存测试工具，你可以在”控制面板</a:t>
            </a:r>
            <a:r>
              <a:rPr lang="en-US" altLang="zh-CN" sz="1200" dirty="0" smtClean="0"/>
              <a:t>à </a:t>
            </a:r>
            <a:r>
              <a:rPr lang="zh-CN" altLang="en-US" sz="1200" dirty="0" smtClean="0"/>
              <a:t>管理工具 </a:t>
            </a:r>
            <a:r>
              <a:rPr lang="en-US" altLang="zh-CN" sz="1200" dirty="0" smtClean="0"/>
              <a:t>à</a:t>
            </a:r>
            <a:r>
              <a:rPr lang="zh-CN" altLang="en-US" sz="1200" dirty="0" smtClean="0"/>
              <a:t>内存诊断工具”里设置它在下次开机时运行。</a:t>
            </a:r>
          </a:p>
          <a:p>
            <a:pPr latinLnBrk="1"/>
            <a:r>
              <a:rPr lang="en-US" altLang="zh-CN" sz="1200" dirty="0" smtClean="0"/>
              <a:t>2)       </a:t>
            </a:r>
            <a:r>
              <a:rPr lang="en-US" altLang="zh-CN" sz="1200" dirty="0" err="1" smtClean="0"/>
              <a:t>bootmgr</a:t>
            </a:r>
            <a:r>
              <a:rPr lang="zh-CN" altLang="en-US" sz="1200" dirty="0" smtClean="0"/>
              <a:t>也是非常重要的文件，它是</a:t>
            </a:r>
            <a:r>
              <a:rPr lang="en-US" altLang="zh-CN" sz="1200" dirty="0" smtClean="0"/>
              <a:t>Windows Vista</a:t>
            </a:r>
            <a:r>
              <a:rPr lang="zh-CN" altLang="en-US" sz="1200" dirty="0" smtClean="0"/>
              <a:t>和</a:t>
            </a:r>
            <a:r>
              <a:rPr lang="en-US" altLang="zh-CN" sz="1200" dirty="0" smtClean="0"/>
              <a:t>Windows 7</a:t>
            </a:r>
            <a:r>
              <a:rPr lang="zh-CN" altLang="en-US" sz="1200" dirty="0" smtClean="0"/>
              <a:t>的启动管理器，类似</a:t>
            </a:r>
            <a:r>
              <a:rPr lang="en-US" altLang="zh-CN" sz="1200" dirty="0" err="1" smtClean="0"/>
              <a:t>WinXP</a:t>
            </a:r>
            <a:r>
              <a:rPr lang="zh-CN" altLang="en-US" sz="1200" dirty="0" smtClean="0"/>
              <a:t>下的</a:t>
            </a:r>
            <a:r>
              <a:rPr lang="en-US" altLang="zh-CN" sz="1200" dirty="0" smtClean="0"/>
              <a:t>NTLDR</a:t>
            </a:r>
            <a:r>
              <a:rPr lang="zh-CN" altLang="en-US" sz="1200" dirty="0" smtClean="0"/>
              <a:t>。</a:t>
            </a:r>
          </a:p>
          <a:p>
            <a:pPr latinLnBrk="1"/>
            <a:r>
              <a:rPr lang="en-US" altLang="zh-CN" sz="1200" dirty="0" smtClean="0"/>
              <a:t>3)       bootsect.bak</a:t>
            </a:r>
            <a:r>
              <a:rPr lang="zh-CN" altLang="en-US" sz="1200" dirty="0" smtClean="0"/>
              <a:t>是该活动分区的前</a:t>
            </a:r>
            <a:r>
              <a:rPr lang="en-US" altLang="zh-CN" sz="1200" dirty="0" smtClean="0"/>
              <a:t>16</a:t>
            </a:r>
            <a:r>
              <a:rPr lang="zh-CN" altLang="en-US" sz="1200" dirty="0" smtClean="0"/>
              <a:t>个扇区的备份文件，所以它的大小是</a:t>
            </a:r>
            <a:r>
              <a:rPr lang="en-US" altLang="zh-CN" sz="1200" dirty="0" smtClean="0"/>
              <a:t>8KB</a:t>
            </a:r>
            <a:r>
              <a:rPr lang="zh-CN" altLang="en-US" sz="1200" dirty="0" smtClean="0"/>
              <a:t>。</a:t>
            </a:r>
          </a:p>
          <a:p>
            <a:pPr latinLnBrk="1"/>
            <a:r>
              <a:rPr lang="zh-CN" altLang="en-US" sz="1200" dirty="0" smtClean="0"/>
              <a:t>其实</a:t>
            </a:r>
            <a:r>
              <a:rPr lang="en-US" altLang="zh-CN" sz="1200" dirty="0" smtClean="0"/>
              <a:t>Windows 7</a:t>
            </a:r>
            <a:r>
              <a:rPr lang="zh-CN" altLang="en-US" sz="1200" dirty="0" smtClean="0"/>
              <a:t>保留分区的这些文件和</a:t>
            </a:r>
            <a:r>
              <a:rPr lang="en-US" altLang="zh-CN" sz="1200" dirty="0" smtClean="0"/>
              <a:t>Windows Vista</a:t>
            </a:r>
            <a:r>
              <a:rPr lang="zh-CN" altLang="en-US" sz="1200" dirty="0" smtClean="0"/>
              <a:t>都是相同的，唯一不同的是</a:t>
            </a:r>
            <a:r>
              <a:rPr lang="en-US" altLang="zh-CN" sz="1200" dirty="0" smtClean="0"/>
              <a:t>Vista</a:t>
            </a:r>
            <a:r>
              <a:rPr lang="zh-CN" altLang="en-US" sz="1200" dirty="0" smtClean="0"/>
              <a:t>下这些文件都放在</a:t>
            </a:r>
            <a:r>
              <a:rPr lang="en-US" altLang="zh-CN" sz="1200" dirty="0" smtClean="0"/>
              <a:t>C</a:t>
            </a:r>
            <a:r>
              <a:rPr lang="zh-CN" altLang="en-US" sz="1200" dirty="0" smtClean="0"/>
              <a:t>盘下，而</a:t>
            </a:r>
            <a:r>
              <a:rPr lang="en-US" altLang="zh-CN" sz="1200" dirty="0" smtClean="0"/>
              <a:t>Windows 7</a:t>
            </a:r>
            <a:r>
              <a:rPr lang="zh-CN" altLang="en-US" sz="1200" dirty="0" smtClean="0"/>
              <a:t>中它们被单独存放在保留分区里。</a:t>
            </a:r>
          </a:p>
          <a:p>
            <a:pPr latinLnBrk="1"/>
            <a:r>
              <a:rPr lang="zh-CN" altLang="en-US" sz="1200" dirty="0" smtClean="0"/>
              <a:t> </a:t>
            </a:r>
          </a:p>
          <a:p>
            <a:pPr latinLnBrk="1"/>
            <a:r>
              <a:rPr lang="zh-CN" altLang="en-US" sz="1200" dirty="0" smtClean="0"/>
              <a:t> </a:t>
            </a:r>
          </a:p>
          <a:p>
            <a:pPr latinLnBrk="1"/>
            <a:r>
              <a:rPr lang="en-US" altLang="zh-CN" sz="1200" dirty="0" smtClean="0"/>
              <a:t>3.     </a:t>
            </a:r>
            <a:r>
              <a:rPr lang="zh-CN" altLang="en-US" sz="1200" dirty="0" smtClean="0"/>
              <a:t>什么情况下会产生</a:t>
            </a:r>
            <a:r>
              <a:rPr lang="en-US" altLang="zh-CN" sz="1200" dirty="0" smtClean="0"/>
              <a:t>100MB</a:t>
            </a:r>
            <a:r>
              <a:rPr lang="zh-CN" altLang="en-US" sz="1200" dirty="0" smtClean="0"/>
              <a:t>的系统保留分区？</a:t>
            </a:r>
          </a:p>
          <a:p>
            <a:pPr latinLnBrk="1"/>
            <a:r>
              <a:rPr lang="zh-CN" altLang="en-US" sz="1200" dirty="0" smtClean="0"/>
              <a:t>是不是在安装</a:t>
            </a:r>
            <a:r>
              <a:rPr lang="en-US" altLang="zh-CN" sz="1200" dirty="0" smtClean="0"/>
              <a:t>Windows 7</a:t>
            </a:r>
            <a:r>
              <a:rPr lang="zh-CN" altLang="en-US" sz="1200" dirty="0" smtClean="0"/>
              <a:t>的过程中一定会产生这样一个</a:t>
            </a:r>
            <a:r>
              <a:rPr lang="en-US" altLang="zh-CN" sz="1200" dirty="0" smtClean="0"/>
              <a:t>100MB</a:t>
            </a:r>
            <a:r>
              <a:rPr lang="zh-CN" altLang="en-US" sz="1200" dirty="0" smtClean="0"/>
              <a:t>的保留分区呢？不是的。一般来说，</a:t>
            </a:r>
            <a:r>
              <a:rPr lang="en-US" altLang="zh-CN" sz="1200" dirty="0" smtClean="0"/>
              <a:t>100MB</a:t>
            </a:r>
            <a:r>
              <a:rPr lang="zh-CN" altLang="en-US" sz="1200" dirty="0" smtClean="0"/>
              <a:t>的系统保留分区只有在以下两种情况都发生时才会产生：</a:t>
            </a:r>
          </a:p>
          <a:p>
            <a:pPr latinLnBrk="1"/>
            <a:r>
              <a:rPr lang="en-US" altLang="zh-CN" sz="1200" dirty="0" smtClean="0"/>
              <a:t>1)       </a:t>
            </a:r>
            <a:r>
              <a:rPr lang="zh-CN" altLang="en-US" sz="1200" dirty="0" smtClean="0"/>
              <a:t>全新安装</a:t>
            </a:r>
            <a:r>
              <a:rPr lang="en-US" altLang="zh-CN" sz="1200" dirty="0" smtClean="0"/>
              <a:t>Windows 7;</a:t>
            </a:r>
          </a:p>
          <a:p>
            <a:pPr latinLnBrk="1"/>
            <a:r>
              <a:rPr lang="en-US" altLang="zh-CN" sz="1200" dirty="0" smtClean="0"/>
              <a:t>2)       </a:t>
            </a:r>
            <a:r>
              <a:rPr lang="zh-CN" altLang="en-US" sz="1200" dirty="0" smtClean="0"/>
              <a:t>使用</a:t>
            </a:r>
            <a:r>
              <a:rPr lang="en-US" altLang="zh-CN" sz="1200" dirty="0" smtClean="0"/>
              <a:t>Windows 7</a:t>
            </a:r>
            <a:r>
              <a:rPr lang="zh-CN" altLang="en-US" sz="1200" dirty="0" smtClean="0"/>
              <a:t>分区画面进行分区格式化</a:t>
            </a:r>
            <a:r>
              <a:rPr lang="en-US" altLang="zh-CN" sz="1200" dirty="0" smtClean="0"/>
              <a:t>;</a:t>
            </a:r>
          </a:p>
          <a:p>
            <a:pPr latinLnBrk="1"/>
            <a:r>
              <a:rPr lang="zh-CN" altLang="en-US" sz="1200" dirty="0" smtClean="0"/>
              <a:t>以下任意一种情况发生，</a:t>
            </a:r>
            <a:r>
              <a:rPr lang="en-US" altLang="zh-CN" sz="1200" dirty="0" smtClean="0"/>
              <a:t>100MB</a:t>
            </a:r>
            <a:r>
              <a:rPr lang="zh-CN" altLang="en-US" sz="1200" dirty="0" smtClean="0"/>
              <a:t>的系统保留分区都不会产生：</a:t>
            </a:r>
          </a:p>
          <a:p>
            <a:pPr latinLnBrk="1"/>
            <a:r>
              <a:rPr lang="en-US" altLang="zh-CN" sz="1200" dirty="0" smtClean="0"/>
              <a:t>1)       </a:t>
            </a:r>
            <a:r>
              <a:rPr lang="zh-CN" altLang="en-US" sz="1200" dirty="0" smtClean="0"/>
              <a:t>升级安装</a:t>
            </a:r>
            <a:r>
              <a:rPr lang="en-US" altLang="zh-CN" sz="1200" dirty="0" smtClean="0"/>
              <a:t>Windows 7;</a:t>
            </a:r>
          </a:p>
          <a:p>
            <a:pPr latinLnBrk="1"/>
            <a:r>
              <a:rPr lang="en-US" altLang="zh-CN" sz="1200" dirty="0" smtClean="0"/>
              <a:t>2)       </a:t>
            </a:r>
            <a:r>
              <a:rPr lang="zh-CN" altLang="en-US" sz="1200" dirty="0" smtClean="0"/>
              <a:t>在全新安装之前使用其他工具</a:t>
            </a:r>
            <a:r>
              <a:rPr lang="en-US" altLang="zh-CN" sz="1200" dirty="0" smtClean="0"/>
              <a:t>(</a:t>
            </a:r>
            <a:r>
              <a:rPr lang="zh-CN" altLang="en-US" sz="1200" dirty="0" smtClean="0"/>
              <a:t>比如</a:t>
            </a:r>
            <a:r>
              <a:rPr lang="en-US" altLang="zh-CN" sz="1200" dirty="0" smtClean="0"/>
              <a:t>gdisk.exe)</a:t>
            </a:r>
            <a:r>
              <a:rPr lang="zh-CN" altLang="en-US" sz="1200" dirty="0" smtClean="0"/>
              <a:t>先对硬盘进行分区格式化</a:t>
            </a:r>
            <a:r>
              <a:rPr lang="en-US" altLang="zh-CN" sz="1200" dirty="0" smtClean="0"/>
              <a:t>;</a:t>
            </a:r>
          </a:p>
          <a:p>
            <a:pPr latinLnBrk="1"/>
            <a:r>
              <a:rPr lang="en-US" altLang="zh-CN" sz="1200" dirty="0" smtClean="0"/>
              <a:t>3)       </a:t>
            </a:r>
            <a:r>
              <a:rPr lang="zh-CN" altLang="en-US" sz="1200" dirty="0" smtClean="0"/>
              <a:t>在全新安装过程中使用</a:t>
            </a:r>
            <a:r>
              <a:rPr lang="en-US" altLang="zh-CN" sz="1200" dirty="0" smtClean="0"/>
              <a:t>diskpart.exe</a:t>
            </a:r>
            <a:r>
              <a:rPr lang="zh-CN" altLang="en-US" sz="1200" dirty="0" smtClean="0"/>
              <a:t>对硬盘进行分区格式化</a:t>
            </a:r>
            <a:r>
              <a:rPr lang="en-US" altLang="zh-CN" sz="1200" dirty="0" smtClean="0"/>
              <a:t>;</a:t>
            </a:r>
          </a:p>
          <a:p>
            <a:pPr latinLnBrk="1"/>
            <a:r>
              <a:rPr lang="zh-CN" altLang="en-US" sz="1200" dirty="0" smtClean="0"/>
              <a:t>知道了以上特点，我们就可以根据实际情况来进行分区。假如我需要执行全新安装，而我又不想使用这个</a:t>
            </a:r>
            <a:r>
              <a:rPr lang="en-US" altLang="zh-CN" sz="1200" dirty="0" smtClean="0"/>
              <a:t>100MB</a:t>
            </a:r>
            <a:r>
              <a:rPr lang="zh-CN" altLang="en-US" sz="1200" dirty="0" smtClean="0"/>
              <a:t>的系统保留分区，那么该怎么办呢？根据上述情况，我们可以选择在执行全新安装之前使用其他分区工具比如</a:t>
            </a:r>
            <a:r>
              <a:rPr lang="en-US" altLang="zh-CN" sz="1200" dirty="0" smtClean="0"/>
              <a:t>gdisk.exe</a:t>
            </a:r>
            <a:r>
              <a:rPr lang="zh-CN" altLang="en-US" sz="1200" dirty="0" smtClean="0"/>
              <a:t>来对硬盘进行分区格式化，或者直接进行全新安装，但是在分区画面，使用</a:t>
            </a:r>
            <a:r>
              <a:rPr lang="en-US" altLang="zh-CN" sz="1200" dirty="0" smtClean="0"/>
              <a:t>diskpart.exe</a:t>
            </a:r>
            <a:r>
              <a:rPr lang="zh-CN" altLang="en-US" sz="1200" dirty="0" smtClean="0"/>
              <a:t>来进行分区。</a:t>
            </a:r>
          </a:p>
          <a:p>
            <a:pPr latinLnBrk="1"/>
            <a:r>
              <a:rPr lang="zh-CN" altLang="en-US" sz="1200" dirty="0" smtClean="0"/>
              <a:t>这里介绍一下如何在分区画面使用</a:t>
            </a:r>
            <a:r>
              <a:rPr lang="en-US" altLang="zh-CN" sz="1200" dirty="0" smtClean="0"/>
              <a:t>diskpart.exe</a:t>
            </a:r>
            <a:r>
              <a:rPr lang="zh-CN" altLang="en-US" sz="1200" dirty="0" smtClean="0"/>
              <a:t>：</a:t>
            </a:r>
          </a:p>
          <a:p>
            <a:pPr latinLnBrk="1"/>
            <a:r>
              <a:rPr lang="zh-CN" altLang="en-US" sz="1200" dirty="0" smtClean="0"/>
              <a:t>在</a:t>
            </a:r>
            <a:r>
              <a:rPr lang="en-US" altLang="zh-CN" sz="1200" dirty="0" smtClean="0"/>
              <a:t>Windows Vista</a:t>
            </a:r>
            <a:r>
              <a:rPr lang="zh-CN" altLang="en-US" sz="1200" dirty="0" smtClean="0"/>
              <a:t>或者</a:t>
            </a:r>
            <a:r>
              <a:rPr lang="en-US" altLang="zh-CN" sz="1200" dirty="0" smtClean="0"/>
              <a:t>Windows 7</a:t>
            </a:r>
            <a:r>
              <a:rPr lang="zh-CN" altLang="en-US" sz="1200" dirty="0" smtClean="0"/>
              <a:t>安装过程中，首先被加载的其实是一个</a:t>
            </a:r>
            <a:r>
              <a:rPr lang="en-US" altLang="zh-CN" sz="1200" dirty="0" err="1" smtClean="0"/>
              <a:t>WinPE</a:t>
            </a:r>
            <a:r>
              <a:rPr lang="zh-CN" altLang="en-US" sz="1200" dirty="0" smtClean="0"/>
              <a:t>的环境，这个</a:t>
            </a:r>
            <a:r>
              <a:rPr lang="en-US" altLang="zh-CN" sz="1200" dirty="0" err="1" smtClean="0"/>
              <a:t>WinPE</a:t>
            </a:r>
            <a:r>
              <a:rPr lang="zh-CN" altLang="en-US" sz="1200" dirty="0" smtClean="0"/>
              <a:t>的环境在系统安装过程第一次重启之前是一直都存在，所以在这段时间，我们可以调用</a:t>
            </a:r>
            <a:r>
              <a:rPr lang="en-US" altLang="zh-CN" sz="1200" dirty="0" err="1" smtClean="0"/>
              <a:t>WinPE</a:t>
            </a:r>
            <a:r>
              <a:rPr lang="zh-CN" altLang="en-US" sz="1200" dirty="0" smtClean="0"/>
              <a:t>的</a:t>
            </a:r>
            <a:r>
              <a:rPr lang="en-US" altLang="zh-CN" sz="1200" dirty="0" smtClean="0"/>
              <a:t>CMD.exe</a:t>
            </a:r>
            <a:r>
              <a:rPr lang="zh-CN" altLang="en-US" sz="1200" dirty="0" smtClean="0"/>
              <a:t>来进行一些特殊的操作，比如对硬盘分区格式化。具体调用方法是：按下”</a:t>
            </a:r>
            <a:r>
              <a:rPr lang="en-US" altLang="zh-CN" sz="1200" dirty="0" smtClean="0"/>
              <a:t>shift + F10”</a:t>
            </a:r>
            <a:r>
              <a:rPr lang="zh-CN" altLang="en-US" sz="1200" dirty="0" smtClean="0"/>
              <a:t>，</a:t>
            </a:r>
            <a:r>
              <a:rPr lang="en-US" altLang="zh-CN" sz="1200" dirty="0" smtClean="0"/>
              <a:t>CMD.exe</a:t>
            </a:r>
            <a:r>
              <a:rPr lang="zh-CN" altLang="en-US" sz="1200" dirty="0" smtClean="0"/>
              <a:t>的窗口就会出现了。</a:t>
            </a:r>
          </a:p>
          <a:p>
            <a:pPr latinLnBrk="1"/>
            <a:r>
              <a:rPr lang="zh-CN" altLang="en-US" sz="1200" dirty="0" smtClean="0"/>
              <a:t/>
            </a:r>
            <a:br>
              <a:rPr lang="zh-CN" altLang="en-US" sz="1200" dirty="0" smtClean="0"/>
            </a:br>
            <a:r>
              <a:rPr lang="zh-CN" altLang="en-US" sz="1200" dirty="0" smtClean="0"/>
              <a:t>使用</a:t>
            </a:r>
            <a:r>
              <a:rPr lang="en-US" altLang="zh-CN" sz="1200" dirty="0" smtClean="0"/>
              <a:t>diskpart.exe</a:t>
            </a:r>
            <a:r>
              <a:rPr lang="zh-CN" altLang="en-US" sz="1200" dirty="0" smtClean="0"/>
              <a:t>分区完成之后，退出</a:t>
            </a:r>
            <a:r>
              <a:rPr lang="en-US" altLang="zh-CN" sz="1200" dirty="0" smtClean="0"/>
              <a:t>CMD.exe</a:t>
            </a:r>
            <a:r>
              <a:rPr lang="zh-CN" altLang="en-US" sz="1200" dirty="0" smtClean="0"/>
              <a:t>，然后点击分区窗口下的”</a:t>
            </a:r>
            <a:r>
              <a:rPr lang="en-US" altLang="zh-CN" sz="1200" dirty="0" smtClean="0"/>
              <a:t>Refresh(</a:t>
            </a:r>
            <a:r>
              <a:rPr lang="zh-CN" altLang="en-US" sz="1200" dirty="0" smtClean="0"/>
              <a:t>刷新</a:t>
            </a:r>
            <a:r>
              <a:rPr lang="en-US" altLang="zh-CN" sz="1200" dirty="0" smtClean="0"/>
              <a:t>)”</a:t>
            </a:r>
            <a:r>
              <a:rPr lang="zh-CN" altLang="en-US" sz="1200" dirty="0" smtClean="0"/>
              <a:t>，新的分区就出现了。选择创建好的</a:t>
            </a:r>
            <a:r>
              <a:rPr lang="en-US" altLang="zh-CN" sz="1200" dirty="0" smtClean="0"/>
              <a:t>C</a:t>
            </a:r>
            <a:r>
              <a:rPr lang="zh-CN" altLang="en-US" sz="1200" dirty="0" smtClean="0"/>
              <a:t>盘，点击”</a:t>
            </a:r>
            <a:r>
              <a:rPr lang="en-US" altLang="zh-CN" sz="1200" dirty="0" smtClean="0"/>
              <a:t>Next”</a:t>
            </a:r>
            <a:r>
              <a:rPr lang="zh-CN" altLang="en-US" sz="1200" dirty="0" smtClean="0"/>
              <a:t>继续下去，就可以继续安装而不会产生</a:t>
            </a:r>
            <a:r>
              <a:rPr lang="en-US" altLang="zh-CN" sz="1200" dirty="0" smtClean="0"/>
              <a:t>100MB</a:t>
            </a:r>
            <a:r>
              <a:rPr lang="zh-CN" altLang="en-US" sz="1200" dirty="0" smtClean="0"/>
              <a:t>的系统保留分区了。</a:t>
            </a:r>
          </a:p>
          <a:p>
            <a:pPr latinLnBrk="1"/>
            <a:r>
              <a:rPr lang="zh-CN" altLang="en-US" sz="1200" dirty="0" smtClean="0"/>
              <a:t> </a:t>
            </a:r>
          </a:p>
          <a:p>
            <a:pPr latinLnBrk="1"/>
            <a:r>
              <a:rPr lang="zh-CN" altLang="en-US" sz="1200" dirty="0" smtClean="0"/>
              <a:t> </a:t>
            </a:r>
          </a:p>
          <a:p>
            <a:pPr latinLnBrk="1"/>
            <a:r>
              <a:rPr lang="zh-CN" altLang="en-US" sz="1200" dirty="0" smtClean="0"/>
              <a:t/>
            </a:r>
            <a:br>
              <a:rPr lang="zh-CN" altLang="en-US" sz="1200" dirty="0" smtClean="0"/>
            </a:br>
            <a:r>
              <a:rPr lang="en-US" altLang="zh-CN" sz="1200" dirty="0" smtClean="0"/>
              <a:t>4.     Windows 7</a:t>
            </a:r>
            <a:r>
              <a:rPr lang="zh-CN" altLang="en-US" sz="1200" dirty="0" smtClean="0"/>
              <a:t>的启动过程</a:t>
            </a:r>
          </a:p>
          <a:p>
            <a:pPr latinLnBrk="1"/>
            <a:r>
              <a:rPr lang="en-US" altLang="zh-CN" sz="1200" dirty="0" smtClean="0"/>
              <a:t>BIOS--&gt;MBR--&gt; </a:t>
            </a:r>
            <a:r>
              <a:rPr lang="en-US" altLang="zh-CN" sz="1200" dirty="0" err="1" smtClean="0"/>
              <a:t>Bootmgr</a:t>
            </a:r>
            <a:r>
              <a:rPr lang="en-US" altLang="zh-CN" sz="1200" dirty="0" smtClean="0"/>
              <a:t> --&gt;BCD--&gt;</a:t>
            </a:r>
            <a:r>
              <a:rPr lang="en-US" altLang="zh-CN" sz="1200" dirty="0" err="1" smtClean="0"/>
              <a:t>Winload.exe</a:t>
            </a:r>
            <a:r>
              <a:rPr lang="en-US" altLang="zh-CN" sz="1200" dirty="0" smtClean="0"/>
              <a:t>--&gt;</a:t>
            </a:r>
            <a:r>
              <a:rPr lang="zh-CN" altLang="en-US" sz="1200" dirty="0" smtClean="0"/>
              <a:t>内核加载</a:t>
            </a:r>
          </a:p>
          <a:p>
            <a:pPr latinLnBrk="1"/>
            <a:r>
              <a:rPr lang="en-US" altLang="zh-CN" sz="1200" dirty="0" smtClean="0"/>
              <a:t>1)       </a:t>
            </a:r>
            <a:r>
              <a:rPr lang="zh-CN" altLang="en-US" sz="1200" dirty="0" smtClean="0"/>
              <a:t>开机后，</a:t>
            </a:r>
            <a:r>
              <a:rPr lang="en-US" altLang="zh-CN" sz="1200" dirty="0" smtClean="0"/>
              <a:t>BIOS</a:t>
            </a:r>
            <a:r>
              <a:rPr lang="zh-CN" altLang="en-US" sz="1200" dirty="0" smtClean="0"/>
              <a:t>进行开机自检</a:t>
            </a:r>
            <a:r>
              <a:rPr lang="en-US" altLang="zh-CN" sz="1200" dirty="0" smtClean="0"/>
              <a:t>(POST)</a:t>
            </a:r>
            <a:r>
              <a:rPr lang="zh-CN" altLang="en-US" sz="1200" dirty="0" smtClean="0"/>
              <a:t>，然后选择从硬盘进行启动，加载硬盘的</a:t>
            </a:r>
            <a:r>
              <a:rPr lang="en-US" altLang="zh-CN" sz="1200" dirty="0" smtClean="0"/>
              <a:t>MBR</a:t>
            </a:r>
            <a:r>
              <a:rPr lang="zh-CN" altLang="en-US" sz="1200" dirty="0" smtClean="0"/>
              <a:t>并把控制权交给</a:t>
            </a:r>
            <a:r>
              <a:rPr lang="en-US" altLang="zh-CN" sz="1200" dirty="0" smtClean="0"/>
              <a:t>MBR(MBR</a:t>
            </a:r>
            <a:r>
              <a:rPr lang="zh-CN" altLang="en-US" sz="1200" dirty="0" smtClean="0"/>
              <a:t>是硬盘的第一个扇区，它不在任何一个分区内</a:t>
            </a:r>
            <a:r>
              <a:rPr lang="en-US" altLang="zh-CN" sz="1200" dirty="0" smtClean="0"/>
              <a:t>);</a:t>
            </a:r>
          </a:p>
          <a:p>
            <a:pPr latinLnBrk="1"/>
            <a:r>
              <a:rPr lang="en-US" altLang="zh-CN" sz="1200" dirty="0" smtClean="0"/>
              <a:t>2)       MBR</a:t>
            </a:r>
            <a:r>
              <a:rPr lang="zh-CN" altLang="en-US" sz="1200" dirty="0" smtClean="0"/>
              <a:t>会搜索</a:t>
            </a:r>
            <a:r>
              <a:rPr lang="en-US" altLang="zh-CN" sz="1200" dirty="0" smtClean="0"/>
              <a:t>64B</a:t>
            </a:r>
            <a:r>
              <a:rPr lang="zh-CN" altLang="en-US" sz="1200" dirty="0" smtClean="0"/>
              <a:t>大小的分区表，找到</a:t>
            </a:r>
            <a:r>
              <a:rPr lang="en-US" altLang="zh-CN" sz="1200" dirty="0" smtClean="0"/>
              <a:t>4</a:t>
            </a:r>
            <a:r>
              <a:rPr lang="zh-CN" altLang="en-US" sz="1200" dirty="0" smtClean="0"/>
              <a:t>个主分区</a:t>
            </a:r>
            <a:r>
              <a:rPr lang="en-US" altLang="zh-CN" sz="1200" dirty="0" smtClean="0"/>
              <a:t>(</a:t>
            </a:r>
            <a:r>
              <a:rPr lang="zh-CN" altLang="en-US" sz="1200" dirty="0" smtClean="0"/>
              <a:t>可能没有</a:t>
            </a:r>
            <a:r>
              <a:rPr lang="en-US" altLang="zh-CN" sz="1200" dirty="0" smtClean="0"/>
              <a:t>4</a:t>
            </a:r>
            <a:r>
              <a:rPr lang="zh-CN" altLang="en-US" sz="1200" dirty="0" smtClean="0"/>
              <a:t>个</a:t>
            </a:r>
            <a:r>
              <a:rPr lang="en-US" altLang="zh-CN" sz="1200" dirty="0" smtClean="0"/>
              <a:t>)</a:t>
            </a:r>
            <a:r>
              <a:rPr lang="zh-CN" altLang="en-US" sz="1200" dirty="0" smtClean="0"/>
              <a:t>的活动分区并确认其他主分区都不是活动的，然后加载活动分区的第一个扇区</a:t>
            </a:r>
            <a:r>
              <a:rPr lang="en-US" altLang="zh-CN" sz="1200" dirty="0" smtClean="0"/>
              <a:t>(</a:t>
            </a:r>
            <a:r>
              <a:rPr lang="en-US" altLang="zh-CN" sz="1200" dirty="0" err="1" smtClean="0"/>
              <a:t>Bootmgr</a:t>
            </a:r>
            <a:r>
              <a:rPr lang="en-US" altLang="zh-CN" sz="1200" dirty="0" smtClean="0"/>
              <a:t>)</a:t>
            </a:r>
            <a:r>
              <a:rPr lang="zh-CN" altLang="en-US" sz="1200" dirty="0" smtClean="0"/>
              <a:t>到内存</a:t>
            </a:r>
            <a:r>
              <a:rPr lang="en-US" altLang="zh-CN" sz="1200" dirty="0" smtClean="0"/>
              <a:t>;</a:t>
            </a:r>
          </a:p>
          <a:p>
            <a:pPr latinLnBrk="1"/>
            <a:r>
              <a:rPr lang="en-US" altLang="zh-CN" sz="1200" dirty="0" smtClean="0"/>
              <a:t>3)       </a:t>
            </a:r>
            <a:r>
              <a:rPr lang="en-US" altLang="zh-CN" sz="1200" dirty="0" err="1" smtClean="0"/>
              <a:t>Bootmgr</a:t>
            </a:r>
            <a:r>
              <a:rPr lang="zh-CN" altLang="en-US" sz="1200" dirty="0" smtClean="0"/>
              <a:t>寻找并读取</a:t>
            </a:r>
            <a:r>
              <a:rPr lang="en-US" altLang="zh-CN" sz="1200" dirty="0" smtClean="0"/>
              <a:t>BCD</a:t>
            </a:r>
            <a:r>
              <a:rPr lang="zh-CN" altLang="en-US" sz="1200" dirty="0" smtClean="0"/>
              <a:t>，如果有多个启动选项，会将这些启动选项反映在屏幕上，由用户选择从哪个启动项启动。</a:t>
            </a:r>
          </a:p>
          <a:p>
            <a:pPr latinLnBrk="1"/>
            <a:r>
              <a:rPr lang="en-US" altLang="zh-CN" sz="1200" dirty="0" smtClean="0"/>
              <a:t>4)       </a:t>
            </a:r>
            <a:r>
              <a:rPr lang="zh-CN" altLang="en-US" sz="1200" dirty="0" smtClean="0"/>
              <a:t>选择从</a:t>
            </a:r>
            <a:r>
              <a:rPr lang="en-US" altLang="zh-CN" sz="1200" dirty="0" smtClean="0"/>
              <a:t>Windows 7</a:t>
            </a:r>
            <a:r>
              <a:rPr lang="zh-CN" altLang="en-US" sz="1200" dirty="0" smtClean="0"/>
              <a:t>启动后，会加载</a:t>
            </a:r>
            <a:r>
              <a:rPr lang="en-US" altLang="zh-CN" sz="1200" dirty="0" smtClean="0"/>
              <a:t>C:\windows\system32\winload.exe</a:t>
            </a:r>
            <a:r>
              <a:rPr lang="zh-CN" altLang="en-US" sz="1200" dirty="0" smtClean="0"/>
              <a:t>，并开始内核的加载过程，内核加载过程比较长，比较复杂，这里就不一一讲了。</a:t>
            </a:r>
          </a:p>
          <a:p>
            <a:pPr latinLnBrk="1"/>
            <a:r>
              <a:rPr lang="zh-CN" altLang="en-US" sz="1200" dirty="0" smtClean="0"/>
              <a:t>在这个过程中，</a:t>
            </a:r>
            <a:r>
              <a:rPr lang="en-US" altLang="zh-CN" sz="1200" dirty="0" err="1" smtClean="0"/>
              <a:t>bootmgr</a:t>
            </a:r>
            <a:r>
              <a:rPr lang="zh-CN" altLang="en-US" sz="1200" dirty="0" smtClean="0"/>
              <a:t>和</a:t>
            </a:r>
            <a:r>
              <a:rPr lang="en-US" altLang="zh-CN" sz="1200" dirty="0" smtClean="0"/>
              <a:t>BCD</a:t>
            </a:r>
            <a:r>
              <a:rPr lang="zh-CN" altLang="en-US" sz="1200" dirty="0" smtClean="0"/>
              <a:t>存放在</a:t>
            </a:r>
            <a:r>
              <a:rPr lang="en-US" altLang="zh-CN" sz="1200" dirty="0" smtClean="0"/>
              <a:t>Windows 7</a:t>
            </a:r>
            <a:r>
              <a:rPr lang="zh-CN" altLang="en-US" sz="1200" dirty="0" smtClean="0"/>
              <a:t>的保留分区里，而从</a:t>
            </a:r>
            <a:r>
              <a:rPr lang="en-US" altLang="zh-CN" sz="1200" dirty="0" smtClean="0"/>
              <a:t>Winload.exe</a:t>
            </a:r>
            <a:r>
              <a:rPr lang="zh-CN" altLang="en-US" sz="1200" dirty="0" smtClean="0"/>
              <a:t>开始，就开始进入到</a:t>
            </a:r>
            <a:r>
              <a:rPr lang="en-US" altLang="zh-CN" sz="1200" dirty="0" smtClean="0"/>
              <a:t>C</a:t>
            </a:r>
            <a:r>
              <a:rPr lang="zh-CN" altLang="en-US" sz="1200" dirty="0" smtClean="0"/>
              <a:t>盘执行内核的加载过程了。</a:t>
            </a:r>
          </a:p>
          <a:p>
            <a:pPr latinLnBrk="1"/>
            <a:r>
              <a:rPr lang="zh-CN" altLang="en-US" sz="1200" dirty="0" smtClean="0"/>
              <a:t> </a:t>
            </a:r>
          </a:p>
          <a:p>
            <a:pPr latinLnBrk="1"/>
            <a:r>
              <a:rPr lang="zh-CN" altLang="en-US" sz="1200" dirty="0" smtClean="0"/>
              <a:t> </a:t>
            </a:r>
          </a:p>
          <a:p>
            <a:pPr latinLnBrk="1"/>
            <a:r>
              <a:rPr lang="en-US" altLang="zh-CN" sz="1200" dirty="0" smtClean="0"/>
              <a:t>5.     </a:t>
            </a:r>
            <a:r>
              <a:rPr lang="zh-CN" altLang="en-US" sz="1200" dirty="0" smtClean="0"/>
              <a:t>如何删除</a:t>
            </a:r>
            <a:r>
              <a:rPr lang="en-US" altLang="zh-CN" sz="1200" dirty="0" smtClean="0"/>
              <a:t>Windows 7</a:t>
            </a:r>
            <a:r>
              <a:rPr lang="zh-CN" altLang="en-US" sz="1200" dirty="0" smtClean="0"/>
              <a:t>的保留分区。</a:t>
            </a:r>
          </a:p>
          <a:p>
            <a:pPr latinLnBrk="1"/>
            <a:r>
              <a:rPr lang="en-US" altLang="zh-CN" sz="1200" dirty="0" smtClean="0"/>
              <a:t>Windows 7</a:t>
            </a:r>
            <a:r>
              <a:rPr lang="zh-CN" altLang="en-US" sz="1200" dirty="0" smtClean="0"/>
              <a:t>的保留分区可以删除吗，删除之后我还能正常启动码？可以删除，但是必须小心。</a:t>
            </a:r>
          </a:p>
          <a:p>
            <a:pPr latinLnBrk="1"/>
            <a:r>
              <a:rPr lang="en-US" altLang="zh-CN" sz="1200" dirty="0" smtClean="0"/>
              <a:t>1)       </a:t>
            </a:r>
            <a:r>
              <a:rPr lang="zh-CN" altLang="en-US" sz="1200" dirty="0" smtClean="0"/>
              <a:t>启动到</a:t>
            </a:r>
            <a:r>
              <a:rPr lang="en-US" altLang="zh-CN" sz="1200" dirty="0" smtClean="0"/>
              <a:t>Windows 7</a:t>
            </a:r>
            <a:r>
              <a:rPr lang="zh-CN" altLang="en-US" sz="1200" dirty="0" smtClean="0"/>
              <a:t>，运行具有管理员权限的</a:t>
            </a:r>
            <a:r>
              <a:rPr lang="en-US" altLang="zh-CN" sz="1200" dirty="0" smtClean="0"/>
              <a:t>CMD.exe</a:t>
            </a:r>
            <a:r>
              <a:rPr lang="zh-CN" altLang="en-US" sz="1200" dirty="0" smtClean="0"/>
              <a:t>，然后输入：</a:t>
            </a:r>
          </a:p>
          <a:p>
            <a:pPr latinLnBrk="1"/>
            <a:r>
              <a:rPr lang="en-US" altLang="zh-CN" sz="1200" dirty="0" err="1" smtClean="0"/>
              <a:t>diskpart</a:t>
            </a:r>
            <a:endParaRPr lang="en-US" altLang="zh-CN" sz="1200" dirty="0" smtClean="0"/>
          </a:p>
          <a:p>
            <a:pPr latinLnBrk="1"/>
            <a:r>
              <a:rPr lang="en-US" altLang="zh-CN" sz="1200" dirty="0" err="1" smtClean="0"/>
              <a:t>sel</a:t>
            </a:r>
            <a:r>
              <a:rPr lang="en-US" altLang="zh-CN" sz="1200" dirty="0" smtClean="0"/>
              <a:t> disk 0</a:t>
            </a:r>
          </a:p>
          <a:p>
            <a:pPr latinLnBrk="1"/>
            <a:r>
              <a:rPr lang="en-US" altLang="zh-CN" sz="1200" dirty="0" smtClean="0"/>
              <a:t>list </a:t>
            </a:r>
            <a:r>
              <a:rPr lang="en-US" altLang="zh-CN" sz="1200" dirty="0" err="1" smtClean="0"/>
              <a:t>vol</a:t>
            </a:r>
            <a:endParaRPr lang="en-US" altLang="zh-CN" sz="1200" dirty="0" smtClean="0"/>
          </a:p>
          <a:p>
            <a:pPr latinLnBrk="1"/>
            <a:r>
              <a:rPr lang="en-US" altLang="zh-CN" sz="1200" dirty="0" err="1" smtClean="0"/>
              <a:t>sel</a:t>
            </a:r>
            <a:r>
              <a:rPr lang="en-US" altLang="zh-CN" sz="1200" dirty="0" smtClean="0"/>
              <a:t> </a:t>
            </a:r>
            <a:r>
              <a:rPr lang="en-US" altLang="zh-CN" sz="1200" dirty="0" err="1" smtClean="0"/>
              <a:t>vol</a:t>
            </a:r>
            <a:r>
              <a:rPr lang="en-US" altLang="zh-CN" sz="1200" dirty="0" smtClean="0"/>
              <a:t> 0</a:t>
            </a:r>
          </a:p>
          <a:p>
            <a:pPr latinLnBrk="1"/>
            <a:r>
              <a:rPr lang="en-US" altLang="zh-CN" sz="1200" dirty="0" smtClean="0"/>
              <a:t>inactive</a:t>
            </a:r>
          </a:p>
          <a:p>
            <a:pPr latinLnBrk="1"/>
            <a:r>
              <a:rPr lang="en-US" altLang="zh-CN" sz="1200" dirty="0" err="1" smtClean="0"/>
              <a:t>sel</a:t>
            </a:r>
            <a:r>
              <a:rPr lang="en-US" altLang="zh-CN" sz="1200" dirty="0" smtClean="0"/>
              <a:t> </a:t>
            </a:r>
            <a:r>
              <a:rPr lang="en-US" altLang="zh-CN" sz="1200" dirty="0" err="1" smtClean="0"/>
              <a:t>vol</a:t>
            </a:r>
            <a:r>
              <a:rPr lang="en-US" altLang="zh-CN" sz="1200" dirty="0" smtClean="0"/>
              <a:t> 1</a:t>
            </a:r>
          </a:p>
          <a:p>
            <a:pPr latinLnBrk="1"/>
            <a:r>
              <a:rPr lang="en-US" altLang="zh-CN" sz="1200" dirty="0" smtClean="0"/>
              <a:t>active</a:t>
            </a:r>
          </a:p>
          <a:p>
            <a:pPr latinLnBrk="1"/>
            <a:r>
              <a:rPr lang="en-US" altLang="zh-CN" sz="1200" dirty="0" smtClean="0"/>
              <a:t>2)       </a:t>
            </a:r>
            <a:r>
              <a:rPr lang="zh-CN" altLang="en-US" sz="1200" dirty="0" smtClean="0"/>
              <a:t>退出</a:t>
            </a:r>
            <a:r>
              <a:rPr lang="en-US" altLang="zh-CN" sz="1200" dirty="0" err="1" smtClean="0"/>
              <a:t>diskpart</a:t>
            </a:r>
            <a:r>
              <a:rPr lang="zh-CN" altLang="en-US" sz="1200" dirty="0" smtClean="0"/>
              <a:t>之后，继续在</a:t>
            </a:r>
            <a:r>
              <a:rPr lang="en-US" altLang="zh-CN" sz="1200" dirty="0" smtClean="0"/>
              <a:t>CMD.exe</a:t>
            </a:r>
            <a:r>
              <a:rPr lang="zh-CN" altLang="en-US" sz="1200" dirty="0" smtClean="0"/>
              <a:t>输入下列命令：</a:t>
            </a:r>
          </a:p>
          <a:p>
            <a:pPr latinLnBrk="1"/>
            <a:r>
              <a:rPr lang="en-US" altLang="zh-CN" sz="1200" dirty="0" smtClean="0"/>
              <a:t>C:\windows\system32\bcdboot.exe C:\windows /s C:</a:t>
            </a:r>
          </a:p>
          <a:p>
            <a:pPr latinLnBrk="1"/>
            <a:r>
              <a:rPr lang="zh-CN" altLang="en-US" sz="1200" dirty="0" smtClean="0"/>
              <a:t>当屏幕提示你操作成功之后，你就可以放心删除这个保留分区了，下次开机，你的系统就会从</a:t>
            </a:r>
            <a:r>
              <a:rPr lang="en-US" altLang="zh-CN" sz="1200" dirty="0" smtClean="0"/>
              <a:t>C</a:t>
            </a:r>
            <a:r>
              <a:rPr lang="zh-CN" altLang="en-US" sz="1200" dirty="0" smtClean="0"/>
              <a:t>盘直接启动而不需要这个保留分区了。</a:t>
            </a:r>
          </a:p>
          <a:p>
            <a:pPr latinLnBrk="1"/>
            <a:r>
              <a:rPr lang="zh-CN" altLang="en-US" sz="1200" dirty="0" smtClean="0"/>
              <a:t>不过还是建议一般用户不要这样去做，微软采取这样的做法也是处于保护引导文件的安全的考虑，另外也与</a:t>
            </a:r>
            <a:r>
              <a:rPr lang="en-US" altLang="zh-CN" sz="1200" dirty="0" err="1" smtClean="0"/>
              <a:t>Bitlocker</a:t>
            </a:r>
            <a:r>
              <a:rPr lang="zh-CN" altLang="en-US" sz="1200" dirty="0" smtClean="0"/>
              <a:t>加密有关。</a:t>
            </a:r>
            <a:r>
              <a:rPr lang="en-US" altLang="zh-CN" sz="1200" dirty="0" err="1" smtClean="0"/>
              <a:t>Bitlocker</a:t>
            </a:r>
            <a:r>
              <a:rPr lang="zh-CN" altLang="en-US" sz="1200" dirty="0" smtClean="0"/>
              <a:t>加密需要硬件</a:t>
            </a:r>
            <a:r>
              <a:rPr lang="en-US" altLang="zh-CN" sz="1200" dirty="0" smtClean="0"/>
              <a:t>TPM</a:t>
            </a:r>
            <a:r>
              <a:rPr lang="zh-CN" altLang="en-US" sz="1200" dirty="0" smtClean="0"/>
              <a:t>的支持，普通用户用不上，但是引导文件的安全是大家都需要的。</a:t>
            </a:r>
          </a:p>
          <a:p>
            <a:pPr latinLnBrk="1"/>
            <a:r>
              <a:rPr lang="zh-CN" altLang="en-US" sz="1200" dirty="0" smtClean="0"/>
              <a:t> </a:t>
            </a:r>
          </a:p>
          <a:p>
            <a:pPr latinLnBrk="1"/>
            <a:r>
              <a:rPr lang="zh-CN" altLang="en-US" sz="1200" dirty="0" smtClean="0"/>
              <a:t> </a:t>
            </a:r>
          </a:p>
          <a:p>
            <a:pPr latinLnBrk="1"/>
            <a:r>
              <a:rPr lang="en-US" altLang="zh-CN" sz="1200" dirty="0" smtClean="0"/>
              <a:t>6.     </a:t>
            </a:r>
            <a:r>
              <a:rPr lang="zh-CN" altLang="en-US" sz="1200" dirty="0" smtClean="0"/>
              <a:t>将</a:t>
            </a:r>
            <a:r>
              <a:rPr lang="en-US" altLang="zh-CN" sz="1200" dirty="0" err="1" smtClean="0"/>
              <a:t>WinPE</a:t>
            </a:r>
            <a:r>
              <a:rPr lang="zh-CN" altLang="en-US" sz="1200" dirty="0" smtClean="0"/>
              <a:t>置入</a:t>
            </a:r>
            <a:r>
              <a:rPr lang="en-US" altLang="zh-CN" sz="1200" dirty="0" smtClean="0"/>
              <a:t>Windows 7</a:t>
            </a:r>
            <a:r>
              <a:rPr lang="zh-CN" altLang="en-US" sz="1200" dirty="0" smtClean="0"/>
              <a:t>保留分区</a:t>
            </a:r>
          </a:p>
          <a:p>
            <a:pPr latinLnBrk="1"/>
            <a:r>
              <a:rPr lang="zh-CN" altLang="en-US" sz="1200" dirty="0" smtClean="0"/>
              <a:t>不知道有没有人也有过这种想法，</a:t>
            </a:r>
            <a:r>
              <a:rPr lang="en-US" altLang="zh-CN" sz="1200" dirty="0" smtClean="0"/>
              <a:t>100MB</a:t>
            </a:r>
            <a:r>
              <a:rPr lang="zh-CN" altLang="en-US" sz="1200" dirty="0" smtClean="0"/>
              <a:t>的空间只存放这么几个文件实在有点浪费，而</a:t>
            </a:r>
            <a:r>
              <a:rPr lang="en-US" altLang="zh-CN" sz="1200" dirty="0" err="1" smtClean="0"/>
              <a:t>WinPE</a:t>
            </a:r>
            <a:r>
              <a:rPr lang="zh-CN" altLang="en-US" sz="1200" dirty="0" smtClean="0"/>
              <a:t>放在数据分区也有其弊端，那么何不将</a:t>
            </a:r>
            <a:r>
              <a:rPr lang="en-US" altLang="zh-CN" sz="1200" dirty="0" err="1" smtClean="0"/>
              <a:t>WinPE</a:t>
            </a:r>
            <a:r>
              <a:rPr lang="zh-CN" altLang="en-US" sz="1200" dirty="0" smtClean="0"/>
              <a:t>置入这个</a:t>
            </a:r>
            <a:r>
              <a:rPr lang="en-US" altLang="zh-CN" sz="1200" dirty="0" smtClean="0"/>
              <a:t>Windows 7</a:t>
            </a:r>
            <a:r>
              <a:rPr lang="zh-CN" altLang="en-US" sz="1200" dirty="0" smtClean="0"/>
              <a:t>的保留分区呢？这里以</a:t>
            </a:r>
            <a:r>
              <a:rPr lang="en-US" altLang="zh-CN" sz="1200" dirty="0" err="1" smtClean="0"/>
              <a:t>WinPE</a:t>
            </a:r>
            <a:r>
              <a:rPr lang="en-US" altLang="zh-CN" sz="1200" dirty="0" smtClean="0"/>
              <a:t> 2.0/3.0</a:t>
            </a:r>
            <a:r>
              <a:rPr lang="zh-CN" altLang="en-US" sz="1200" dirty="0" smtClean="0"/>
              <a:t>为例来讲解如何将</a:t>
            </a:r>
            <a:r>
              <a:rPr lang="en-US" altLang="zh-CN" sz="1200" dirty="0" err="1" smtClean="0"/>
              <a:t>WinPE</a:t>
            </a:r>
            <a:r>
              <a:rPr lang="zh-CN" altLang="en-US" sz="1200" dirty="0" smtClean="0"/>
              <a:t>置入</a:t>
            </a:r>
            <a:r>
              <a:rPr lang="en-US" altLang="zh-CN" sz="1200" dirty="0" smtClean="0"/>
              <a:t>Windows 7</a:t>
            </a:r>
            <a:r>
              <a:rPr lang="zh-CN" altLang="en-US" sz="1200" dirty="0" smtClean="0"/>
              <a:t>保留分区并添加对它的引导。</a:t>
            </a:r>
          </a:p>
          <a:p>
            <a:pPr latinLnBrk="1"/>
            <a:r>
              <a:rPr lang="en-US" altLang="zh-CN" sz="1200" dirty="0" smtClean="0"/>
              <a:t>1)       </a:t>
            </a:r>
            <a:r>
              <a:rPr lang="zh-CN" altLang="en-US" sz="1200" dirty="0" smtClean="0"/>
              <a:t>一般的</a:t>
            </a:r>
            <a:r>
              <a:rPr lang="en-US" altLang="zh-CN" sz="1200" dirty="0" err="1" smtClean="0"/>
              <a:t>WinPE</a:t>
            </a:r>
            <a:r>
              <a:rPr lang="en-US" altLang="zh-CN" sz="1200" dirty="0" smtClean="0"/>
              <a:t> 2.0/3.0</a:t>
            </a:r>
            <a:r>
              <a:rPr lang="zh-CN" altLang="en-US" sz="1200" dirty="0" smtClean="0"/>
              <a:t>大小都会在</a:t>
            </a:r>
            <a:r>
              <a:rPr lang="en-US" altLang="zh-CN" sz="1200" dirty="0" smtClean="0"/>
              <a:t>100MB</a:t>
            </a:r>
            <a:r>
              <a:rPr lang="zh-CN" altLang="en-US" sz="1200" dirty="0" smtClean="0"/>
              <a:t>以上，有鉴于此，请在安装系统过程中，给保留分区分配</a:t>
            </a:r>
            <a:r>
              <a:rPr lang="en-US" altLang="zh-CN" sz="1200" dirty="0" smtClean="0"/>
              <a:t>200MB</a:t>
            </a:r>
            <a:r>
              <a:rPr lang="zh-CN" altLang="en-US" sz="1200" dirty="0" smtClean="0"/>
              <a:t>的空间。如果系统自动分配的分区大小为</a:t>
            </a:r>
            <a:r>
              <a:rPr lang="en-US" altLang="zh-CN" sz="1200" dirty="0" smtClean="0"/>
              <a:t>100MB</a:t>
            </a:r>
            <a:r>
              <a:rPr lang="zh-CN" altLang="en-US" sz="1200" dirty="0" smtClean="0"/>
              <a:t>，则可以在安装分区的画面，按下”</a:t>
            </a:r>
            <a:r>
              <a:rPr lang="en-US" altLang="zh-CN" sz="1200" dirty="0" smtClean="0"/>
              <a:t>Shift + F10”</a:t>
            </a:r>
            <a:r>
              <a:rPr lang="zh-CN" altLang="en-US" sz="1200" dirty="0" smtClean="0"/>
              <a:t>， 调出</a:t>
            </a:r>
            <a:r>
              <a:rPr lang="en-US" altLang="zh-CN" sz="1200" dirty="0" smtClean="0"/>
              <a:t>CMD.exe</a:t>
            </a:r>
            <a:r>
              <a:rPr lang="zh-CN" altLang="en-US" sz="1200" dirty="0" smtClean="0"/>
              <a:t>，然后使用</a:t>
            </a:r>
            <a:r>
              <a:rPr lang="en-US" altLang="zh-CN" sz="1200" dirty="0" smtClean="0"/>
              <a:t>diskpart.exe</a:t>
            </a:r>
            <a:r>
              <a:rPr lang="zh-CN" altLang="en-US" sz="1200" dirty="0" smtClean="0"/>
              <a:t>来进行分区，一个分区的例子如下</a:t>
            </a:r>
            <a:r>
              <a:rPr lang="en-US" altLang="zh-CN" sz="1200" dirty="0" smtClean="0"/>
              <a:t>:</a:t>
            </a:r>
          </a:p>
          <a:p>
            <a:pPr latinLnBrk="1"/>
            <a:r>
              <a:rPr lang="en-US" altLang="zh-CN" sz="1200" dirty="0" err="1" smtClean="0"/>
              <a:t>diskpart</a:t>
            </a:r>
            <a:endParaRPr lang="en-US" altLang="zh-CN" sz="1200" dirty="0" smtClean="0"/>
          </a:p>
          <a:p>
            <a:pPr latinLnBrk="1"/>
            <a:r>
              <a:rPr lang="en-US" altLang="zh-CN" sz="1200" dirty="0" err="1" smtClean="0"/>
              <a:t>sel</a:t>
            </a:r>
            <a:r>
              <a:rPr lang="en-US" altLang="zh-CN" sz="1200" dirty="0" smtClean="0"/>
              <a:t> disk 0</a:t>
            </a:r>
          </a:p>
          <a:p>
            <a:pPr latinLnBrk="1"/>
            <a:r>
              <a:rPr lang="en-US" altLang="zh-CN" sz="1200" dirty="0" smtClean="0"/>
              <a:t>clean</a:t>
            </a:r>
          </a:p>
          <a:p>
            <a:pPr latinLnBrk="1"/>
            <a:r>
              <a:rPr lang="en-US" altLang="zh-CN" sz="1200" dirty="0" smtClean="0"/>
              <a:t>create partition primary size=200</a:t>
            </a:r>
          </a:p>
          <a:p>
            <a:pPr latinLnBrk="1"/>
            <a:r>
              <a:rPr lang="en-US" altLang="zh-CN" sz="1200" dirty="0" smtClean="0"/>
              <a:t>format </a:t>
            </a:r>
            <a:r>
              <a:rPr lang="en-US" altLang="zh-CN" sz="1200" dirty="0" err="1" smtClean="0"/>
              <a:t>fs</a:t>
            </a:r>
            <a:r>
              <a:rPr lang="en-US" altLang="zh-CN" sz="1200" dirty="0" smtClean="0"/>
              <a:t>=</a:t>
            </a:r>
            <a:r>
              <a:rPr lang="en-US" altLang="zh-CN" sz="1200" dirty="0" err="1" smtClean="0"/>
              <a:t>ntfs</a:t>
            </a:r>
            <a:r>
              <a:rPr lang="en-US" altLang="zh-CN" sz="1200" dirty="0" smtClean="0"/>
              <a:t> quick</a:t>
            </a:r>
          </a:p>
          <a:p>
            <a:pPr latinLnBrk="1"/>
            <a:r>
              <a:rPr lang="en-US" altLang="zh-CN" sz="1200" dirty="0" smtClean="0"/>
              <a:t>create partition primary size=30000</a:t>
            </a:r>
          </a:p>
          <a:p>
            <a:pPr latinLnBrk="1"/>
            <a:r>
              <a:rPr lang="en-US" altLang="zh-CN" sz="1200" dirty="0" smtClean="0"/>
              <a:t>format </a:t>
            </a:r>
            <a:r>
              <a:rPr lang="en-US" altLang="zh-CN" sz="1200" dirty="0" err="1" smtClean="0"/>
              <a:t>fs</a:t>
            </a:r>
            <a:r>
              <a:rPr lang="en-US" altLang="zh-CN" sz="1200" dirty="0" smtClean="0"/>
              <a:t>=</a:t>
            </a:r>
            <a:r>
              <a:rPr lang="en-US" altLang="zh-CN" sz="1200" dirty="0" err="1" smtClean="0"/>
              <a:t>ntfs</a:t>
            </a:r>
            <a:r>
              <a:rPr lang="en-US" altLang="zh-CN" sz="1200" dirty="0" smtClean="0"/>
              <a:t> quick</a:t>
            </a:r>
          </a:p>
          <a:p>
            <a:pPr latinLnBrk="1"/>
            <a:r>
              <a:rPr lang="en-US" altLang="zh-CN" sz="1200" dirty="0" smtClean="0"/>
              <a:t>create partition extend</a:t>
            </a:r>
          </a:p>
          <a:p>
            <a:pPr latinLnBrk="1"/>
            <a:r>
              <a:rPr lang="en-US" altLang="zh-CN" sz="1200" dirty="0" smtClean="0"/>
              <a:t>create partition logic</a:t>
            </a:r>
          </a:p>
          <a:p>
            <a:pPr latinLnBrk="1"/>
            <a:r>
              <a:rPr lang="en-US" altLang="zh-CN" sz="1200" dirty="0" smtClean="0"/>
              <a:t>format </a:t>
            </a:r>
            <a:r>
              <a:rPr lang="en-US" altLang="zh-CN" sz="1200" dirty="0" err="1" smtClean="0"/>
              <a:t>fs</a:t>
            </a:r>
            <a:r>
              <a:rPr lang="en-US" altLang="zh-CN" sz="1200" dirty="0" smtClean="0"/>
              <a:t>=</a:t>
            </a:r>
            <a:r>
              <a:rPr lang="en-US" altLang="zh-CN" sz="1200" dirty="0" err="1" smtClean="0"/>
              <a:t>ntfs</a:t>
            </a:r>
            <a:r>
              <a:rPr lang="en-US" altLang="zh-CN" sz="1200" dirty="0" smtClean="0"/>
              <a:t> quick</a:t>
            </a:r>
          </a:p>
          <a:p>
            <a:pPr latinLnBrk="1"/>
            <a:r>
              <a:rPr lang="zh-CN" altLang="en-US" sz="1200" dirty="0" smtClean="0"/>
              <a:t>分区完成之后，退出</a:t>
            </a:r>
            <a:r>
              <a:rPr lang="en-US" altLang="zh-CN" sz="1200" dirty="0" smtClean="0"/>
              <a:t>CMD.exe</a:t>
            </a:r>
            <a:r>
              <a:rPr lang="zh-CN" altLang="en-US" sz="1200" dirty="0" smtClean="0"/>
              <a:t>，然后点击屏幕上的刷新按钮，新的分区就会出现了，然后选择所分配的</a:t>
            </a:r>
            <a:r>
              <a:rPr lang="en-US" altLang="zh-CN" sz="1200" dirty="0" smtClean="0"/>
              <a:t>C</a:t>
            </a:r>
            <a:r>
              <a:rPr lang="zh-CN" altLang="en-US" sz="1200" dirty="0" smtClean="0"/>
              <a:t>盘继续安装</a:t>
            </a:r>
            <a:r>
              <a:rPr lang="en-US" altLang="zh-CN" sz="1200" dirty="0" smtClean="0"/>
              <a:t>Windows 7</a:t>
            </a:r>
            <a:r>
              <a:rPr lang="zh-CN" altLang="en-US" sz="1200" dirty="0" smtClean="0"/>
              <a:t>。</a:t>
            </a:r>
          </a:p>
          <a:p>
            <a:pPr latinLnBrk="1"/>
            <a:r>
              <a:rPr lang="en-US" altLang="zh-CN" sz="1200" dirty="0" smtClean="0"/>
              <a:t>2)         </a:t>
            </a:r>
            <a:r>
              <a:rPr lang="zh-CN" altLang="en-US" sz="1200" dirty="0" smtClean="0"/>
              <a:t>这样安装完成的</a:t>
            </a:r>
            <a:r>
              <a:rPr lang="en-US" altLang="zh-CN" sz="1200" dirty="0" smtClean="0"/>
              <a:t>Windows 7</a:t>
            </a:r>
            <a:r>
              <a:rPr lang="zh-CN" altLang="en-US" sz="1200" dirty="0" smtClean="0"/>
              <a:t>，系统并不会自动将启动引导文件存放到</a:t>
            </a:r>
            <a:r>
              <a:rPr lang="en-US" altLang="zh-CN" sz="1200" dirty="0" smtClean="0"/>
              <a:t>200MB</a:t>
            </a:r>
            <a:r>
              <a:rPr lang="zh-CN" altLang="en-US" sz="1200" dirty="0" smtClean="0"/>
              <a:t>的分区，而是直接存放到</a:t>
            </a:r>
            <a:r>
              <a:rPr lang="en-US" altLang="zh-CN" sz="1200" dirty="0" smtClean="0"/>
              <a:t>C</a:t>
            </a:r>
            <a:r>
              <a:rPr lang="zh-CN" altLang="en-US" sz="1200" dirty="0" smtClean="0"/>
              <a:t>盘，这时，我们需要通过一些操作来让系统从</a:t>
            </a:r>
            <a:r>
              <a:rPr lang="en-US" altLang="zh-CN" sz="1200" dirty="0" smtClean="0"/>
              <a:t>200MB</a:t>
            </a:r>
            <a:r>
              <a:rPr lang="zh-CN" altLang="en-US" sz="1200" dirty="0" smtClean="0"/>
              <a:t>的分区启动。</a:t>
            </a:r>
          </a:p>
          <a:p>
            <a:pPr latinLnBrk="1"/>
            <a:r>
              <a:rPr lang="en-US" altLang="zh-CN" sz="1200" dirty="0" smtClean="0"/>
              <a:t>a) </a:t>
            </a:r>
            <a:r>
              <a:rPr lang="zh-CN" altLang="en-US" sz="1200" dirty="0" smtClean="0"/>
              <a:t>将启动引导文件生成到系统保留分区；</a:t>
            </a:r>
          </a:p>
          <a:p>
            <a:pPr latinLnBrk="1"/>
            <a:r>
              <a:rPr lang="zh-CN" altLang="en-US" sz="1200" dirty="0" smtClean="0"/>
              <a:t>运行具有管理员权限的</a:t>
            </a:r>
            <a:r>
              <a:rPr lang="en-US" altLang="zh-CN" sz="1200" dirty="0" smtClean="0"/>
              <a:t>CMD.exe</a:t>
            </a:r>
            <a:r>
              <a:rPr lang="zh-CN" altLang="en-US" sz="1200" dirty="0" smtClean="0"/>
              <a:t>，然后输入：</a:t>
            </a:r>
          </a:p>
          <a:p>
            <a:pPr latinLnBrk="1"/>
            <a:r>
              <a:rPr lang="en-US" altLang="zh-CN" sz="1200" dirty="0" smtClean="0"/>
              <a:t>C:\windows\system32\bcdboot.exe C:\windows /s </a:t>
            </a:r>
            <a:r>
              <a:rPr lang="en-US" altLang="zh-CN" sz="1200" dirty="0" err="1" smtClean="0"/>
              <a:t>S</a:t>
            </a:r>
            <a:r>
              <a:rPr lang="en-US" altLang="zh-CN" sz="1200" dirty="0" smtClean="0"/>
              <a:t>:</a:t>
            </a:r>
          </a:p>
          <a:p>
            <a:pPr latinLnBrk="1"/>
            <a:r>
              <a:rPr lang="zh-CN" altLang="en-US" sz="1200" dirty="0" smtClean="0"/>
              <a:t>这里的</a:t>
            </a:r>
            <a:r>
              <a:rPr lang="en-US" altLang="zh-CN" sz="1200" dirty="0" smtClean="0"/>
              <a:t>S:</a:t>
            </a:r>
            <a:r>
              <a:rPr lang="zh-CN" altLang="en-US" sz="1200" dirty="0" smtClean="0"/>
              <a:t>指的是保留分区的盘符。</a:t>
            </a:r>
          </a:p>
          <a:p>
            <a:pPr latinLnBrk="1"/>
            <a:r>
              <a:rPr lang="en-US" altLang="zh-CN" sz="1200" dirty="0" smtClean="0"/>
              <a:t>b) </a:t>
            </a:r>
            <a:r>
              <a:rPr lang="zh-CN" altLang="en-US" sz="1200" dirty="0" smtClean="0"/>
              <a:t>将系统保留分区设置为活动分区；</a:t>
            </a:r>
          </a:p>
          <a:p>
            <a:pPr latinLnBrk="1"/>
            <a:r>
              <a:rPr lang="zh-CN" altLang="en-US" sz="1200" dirty="0" smtClean="0"/>
              <a:t>运行具有管理员权限的</a:t>
            </a:r>
            <a:r>
              <a:rPr lang="en-US" altLang="zh-CN" sz="1200" dirty="0" smtClean="0"/>
              <a:t>CMD.exe</a:t>
            </a:r>
            <a:r>
              <a:rPr lang="zh-CN" altLang="en-US" sz="1200" dirty="0" smtClean="0"/>
              <a:t>，然后输入：</a:t>
            </a:r>
          </a:p>
          <a:p>
            <a:pPr latinLnBrk="1"/>
            <a:r>
              <a:rPr lang="en-US" altLang="zh-CN" sz="1200" dirty="0" err="1" smtClean="0"/>
              <a:t>diskpart</a:t>
            </a:r>
            <a:endParaRPr lang="en-US" altLang="zh-CN" sz="1200" dirty="0" smtClean="0"/>
          </a:p>
          <a:p>
            <a:pPr latinLnBrk="1"/>
            <a:r>
              <a:rPr lang="en-US" altLang="zh-CN" sz="1200" dirty="0" smtClean="0"/>
              <a:t>list </a:t>
            </a:r>
            <a:r>
              <a:rPr lang="en-US" altLang="zh-CN" sz="1200" dirty="0" err="1" smtClean="0"/>
              <a:t>vol</a:t>
            </a:r>
            <a:endParaRPr lang="en-US" altLang="zh-CN" sz="1200" dirty="0" smtClean="0"/>
          </a:p>
          <a:p>
            <a:pPr latinLnBrk="1"/>
            <a:r>
              <a:rPr lang="en-US" altLang="zh-CN" sz="1200" dirty="0" err="1" smtClean="0"/>
              <a:t>sel</a:t>
            </a:r>
            <a:r>
              <a:rPr lang="en-US" altLang="zh-CN" sz="1200" dirty="0" smtClean="0"/>
              <a:t> </a:t>
            </a:r>
            <a:r>
              <a:rPr lang="en-US" altLang="zh-CN" sz="1200" dirty="0" err="1" smtClean="0"/>
              <a:t>vol</a:t>
            </a:r>
            <a:r>
              <a:rPr lang="en-US" altLang="zh-CN" sz="1200" dirty="0" smtClean="0"/>
              <a:t> 2</a:t>
            </a:r>
          </a:p>
          <a:p>
            <a:pPr latinLnBrk="1"/>
            <a:r>
              <a:rPr lang="en-US" altLang="zh-CN" sz="1200" dirty="0" smtClean="0"/>
              <a:t>inactive</a:t>
            </a:r>
          </a:p>
          <a:p>
            <a:pPr latinLnBrk="1"/>
            <a:r>
              <a:rPr lang="en-US" altLang="zh-CN" sz="1200" dirty="0" err="1" smtClean="0"/>
              <a:t>sel</a:t>
            </a:r>
            <a:r>
              <a:rPr lang="en-US" altLang="zh-CN" sz="1200" dirty="0" smtClean="0"/>
              <a:t> </a:t>
            </a:r>
            <a:r>
              <a:rPr lang="en-US" altLang="zh-CN" sz="1200" dirty="0" err="1" smtClean="0"/>
              <a:t>vol</a:t>
            </a:r>
            <a:r>
              <a:rPr lang="en-US" altLang="zh-CN" sz="1200" dirty="0" smtClean="0"/>
              <a:t> 1</a:t>
            </a:r>
          </a:p>
          <a:p>
            <a:pPr latinLnBrk="1"/>
            <a:r>
              <a:rPr lang="en-US" altLang="zh-CN" sz="1200" dirty="0" smtClean="0"/>
              <a:t>active</a:t>
            </a:r>
          </a:p>
          <a:p>
            <a:pPr latinLnBrk="1"/>
            <a:r>
              <a:rPr lang="zh-CN" altLang="en-US" sz="1200" dirty="0" smtClean="0"/>
              <a:t>重启之后，就可以从系统保留分区启动了。</a:t>
            </a:r>
          </a:p>
          <a:p>
            <a:pPr latinLnBrk="1"/>
            <a:r>
              <a:rPr lang="en-US" altLang="zh-CN" sz="1200" dirty="0" smtClean="0"/>
              <a:t>3) </a:t>
            </a:r>
            <a:r>
              <a:rPr lang="zh-CN" altLang="en-US" sz="1200" dirty="0" smtClean="0"/>
              <a:t>进入</a:t>
            </a:r>
            <a:r>
              <a:rPr lang="en-US" altLang="zh-CN" sz="1200" dirty="0" smtClean="0"/>
              <a:t>Windows 7</a:t>
            </a:r>
            <a:r>
              <a:rPr lang="zh-CN" altLang="en-US" sz="1200" dirty="0" smtClean="0"/>
              <a:t>系统后，可以通过以下操作将</a:t>
            </a:r>
            <a:r>
              <a:rPr lang="en-US" altLang="zh-CN" sz="1200" dirty="0" err="1" smtClean="0"/>
              <a:t>WinPE</a:t>
            </a:r>
            <a:r>
              <a:rPr lang="zh-CN" altLang="en-US" sz="1200" dirty="0" smtClean="0"/>
              <a:t>添加到启动菜单。</a:t>
            </a:r>
          </a:p>
          <a:p>
            <a:pPr latinLnBrk="1"/>
            <a:r>
              <a:rPr lang="en-US" altLang="zh-CN" sz="1200" dirty="0" smtClean="0"/>
              <a:t>a)       </a:t>
            </a:r>
            <a:r>
              <a:rPr lang="zh-CN" altLang="en-US" sz="1200" dirty="0" smtClean="0"/>
              <a:t>加载</a:t>
            </a:r>
            <a:r>
              <a:rPr lang="en-US" altLang="zh-CN" sz="1200" dirty="0" err="1" smtClean="0"/>
              <a:t>WinPE</a:t>
            </a:r>
            <a:r>
              <a:rPr lang="en-US" altLang="zh-CN" sz="1200" dirty="0" smtClean="0"/>
              <a:t> 2.0/3.0, </a:t>
            </a:r>
            <a:r>
              <a:rPr lang="zh-CN" altLang="en-US" sz="1200" dirty="0" smtClean="0"/>
              <a:t>将</a:t>
            </a:r>
            <a:r>
              <a:rPr lang="en-US" altLang="zh-CN" sz="1200" dirty="0" smtClean="0"/>
              <a:t>boot</a:t>
            </a:r>
            <a:r>
              <a:rPr lang="zh-CN" altLang="en-US" sz="1200" dirty="0" smtClean="0"/>
              <a:t>目录下的</a:t>
            </a:r>
            <a:r>
              <a:rPr lang="en-US" altLang="zh-CN" sz="1200" dirty="0" smtClean="0"/>
              <a:t>boot.sdi</a:t>
            </a:r>
            <a:r>
              <a:rPr lang="zh-CN" altLang="en-US" sz="1200" dirty="0" smtClean="0"/>
              <a:t>文件拷贝到保留分区的</a:t>
            </a:r>
            <a:r>
              <a:rPr lang="en-US" altLang="zh-CN" sz="1200" dirty="0" smtClean="0"/>
              <a:t>boot</a:t>
            </a:r>
            <a:r>
              <a:rPr lang="zh-CN" altLang="en-US" sz="1200" dirty="0" smtClean="0"/>
              <a:t>目录下，将</a:t>
            </a:r>
            <a:r>
              <a:rPr lang="en-US" altLang="zh-CN" sz="1200" dirty="0" err="1" smtClean="0"/>
              <a:t>WinPE</a:t>
            </a:r>
            <a:r>
              <a:rPr lang="zh-CN" altLang="en-US" sz="1200" dirty="0" smtClean="0"/>
              <a:t>的</a:t>
            </a:r>
            <a:r>
              <a:rPr lang="en-US" altLang="zh-CN" sz="1200" dirty="0" smtClean="0"/>
              <a:t>sources</a:t>
            </a:r>
            <a:r>
              <a:rPr lang="zh-CN" altLang="en-US" sz="1200" dirty="0" smtClean="0"/>
              <a:t>目录以及其下的</a:t>
            </a:r>
            <a:r>
              <a:rPr lang="en-US" altLang="zh-CN" sz="1200" dirty="0" smtClean="0"/>
              <a:t>boot.wim</a:t>
            </a:r>
            <a:r>
              <a:rPr lang="zh-CN" altLang="en-US" sz="1200" dirty="0" smtClean="0"/>
              <a:t>一起拷贝到保留分区根目录下；</a:t>
            </a:r>
          </a:p>
          <a:p>
            <a:pPr latinLnBrk="1"/>
            <a:r>
              <a:rPr lang="en-US" altLang="zh-CN" sz="1200" dirty="0" smtClean="0"/>
              <a:t>b)       </a:t>
            </a:r>
            <a:r>
              <a:rPr lang="zh-CN" altLang="en-US" sz="1200" dirty="0" smtClean="0"/>
              <a:t>运行具有管理员权限的</a:t>
            </a:r>
            <a:r>
              <a:rPr lang="en-US" altLang="zh-CN" sz="1200" dirty="0" smtClean="0"/>
              <a:t>CMD.exe</a:t>
            </a:r>
            <a:r>
              <a:rPr lang="zh-CN" altLang="en-US" sz="1200" dirty="0" smtClean="0"/>
              <a:t>，在 </a:t>
            </a:r>
            <a:r>
              <a:rPr lang="en-US" altLang="zh-CN" sz="1200" dirty="0" smtClean="0"/>
              <a:t>BCD </a:t>
            </a:r>
            <a:r>
              <a:rPr lang="zh-CN" altLang="en-US" sz="1200" dirty="0" smtClean="0"/>
              <a:t>存储中创建 </a:t>
            </a:r>
            <a:r>
              <a:rPr lang="en-US" altLang="zh-CN" sz="1200" dirty="0" smtClean="0"/>
              <a:t>{</a:t>
            </a:r>
            <a:r>
              <a:rPr lang="en-US" altLang="zh-CN" sz="1200" dirty="0" err="1" smtClean="0"/>
              <a:t>ramdisktoptions</a:t>
            </a:r>
            <a:r>
              <a:rPr lang="en-US" altLang="zh-CN" sz="1200" dirty="0" smtClean="0"/>
              <a:t>} </a:t>
            </a:r>
            <a:r>
              <a:rPr lang="zh-CN" altLang="en-US" sz="1200" dirty="0" smtClean="0"/>
              <a:t>对象：</a:t>
            </a:r>
          </a:p>
          <a:p>
            <a:pPr latinLnBrk="1"/>
            <a:r>
              <a:rPr lang="en-US" altLang="zh-CN" sz="1200" dirty="0" err="1" smtClean="0"/>
              <a:t>bcdedit</a:t>
            </a:r>
            <a:r>
              <a:rPr lang="en-US" altLang="zh-CN" sz="1200" dirty="0" smtClean="0"/>
              <a:t> /create {</a:t>
            </a:r>
            <a:r>
              <a:rPr lang="en-US" altLang="zh-CN" sz="1200" dirty="0" err="1" smtClean="0"/>
              <a:t>ramdiskoptions</a:t>
            </a:r>
            <a:r>
              <a:rPr lang="en-US" altLang="zh-CN" sz="1200" dirty="0" smtClean="0"/>
              <a:t>} /d "</a:t>
            </a:r>
            <a:r>
              <a:rPr lang="en-US" altLang="zh-CN" sz="1200" dirty="0" err="1" smtClean="0"/>
              <a:t>WinPE</a:t>
            </a:r>
            <a:r>
              <a:rPr lang="en-US" altLang="zh-CN" sz="1200" dirty="0" smtClean="0"/>
              <a:t>" </a:t>
            </a:r>
          </a:p>
          <a:p>
            <a:pPr latinLnBrk="1"/>
            <a:r>
              <a:rPr lang="en-US" altLang="zh-CN" sz="1200" dirty="0" err="1" smtClean="0"/>
              <a:t>bcdedit</a:t>
            </a:r>
            <a:r>
              <a:rPr lang="en-US" altLang="zh-CN" sz="1200" dirty="0" smtClean="0"/>
              <a:t> /set {</a:t>
            </a:r>
            <a:r>
              <a:rPr lang="en-US" altLang="zh-CN" sz="1200" dirty="0" err="1" smtClean="0"/>
              <a:t>ramdiskoptions</a:t>
            </a:r>
            <a:r>
              <a:rPr lang="en-US" altLang="zh-CN" sz="1200" dirty="0" smtClean="0"/>
              <a:t>} </a:t>
            </a:r>
            <a:r>
              <a:rPr lang="en-US" altLang="zh-CN" sz="1200" dirty="0" err="1" smtClean="0"/>
              <a:t>ramdisksdidevice</a:t>
            </a:r>
            <a:r>
              <a:rPr lang="en-US" altLang="zh-CN" sz="1200" dirty="0" smtClean="0"/>
              <a:t> partition=S:</a:t>
            </a:r>
          </a:p>
          <a:p>
            <a:pPr latinLnBrk="1"/>
            <a:r>
              <a:rPr lang="en-US" altLang="zh-CN" sz="1200" dirty="0" err="1" smtClean="0"/>
              <a:t>bcdedit</a:t>
            </a:r>
            <a:r>
              <a:rPr lang="en-US" altLang="zh-CN" sz="1200" dirty="0" smtClean="0"/>
              <a:t> /set {</a:t>
            </a:r>
            <a:r>
              <a:rPr lang="en-US" altLang="zh-CN" sz="1200" dirty="0" err="1" smtClean="0"/>
              <a:t>ramdiskoptions</a:t>
            </a:r>
            <a:r>
              <a:rPr lang="en-US" altLang="zh-CN" sz="1200" dirty="0" smtClean="0"/>
              <a:t>} </a:t>
            </a:r>
            <a:r>
              <a:rPr lang="en-US" altLang="zh-CN" sz="1200" dirty="0" err="1" smtClean="0"/>
              <a:t>ramdisksdipath</a:t>
            </a:r>
            <a:r>
              <a:rPr lang="en-US" altLang="zh-CN" sz="1200" dirty="0" smtClean="0"/>
              <a:t> \boot\boot.sdi</a:t>
            </a:r>
          </a:p>
          <a:p>
            <a:pPr latinLnBrk="1"/>
            <a:r>
              <a:rPr lang="en-US" altLang="zh-CN" sz="1200" dirty="0" smtClean="0"/>
              <a:t>c)       </a:t>
            </a:r>
            <a:r>
              <a:rPr lang="zh-CN" altLang="en-US" sz="1200" dirty="0" smtClean="0"/>
              <a:t>新建</a:t>
            </a:r>
            <a:r>
              <a:rPr lang="en-US" altLang="zh-CN" sz="1200" dirty="0" err="1" smtClean="0"/>
              <a:t>WinPE</a:t>
            </a:r>
            <a:r>
              <a:rPr lang="zh-CN" altLang="en-US" sz="1200" dirty="0" smtClean="0"/>
              <a:t>启动项：</a:t>
            </a:r>
          </a:p>
          <a:p>
            <a:pPr latinLnBrk="1"/>
            <a:r>
              <a:rPr lang="en-US" altLang="zh-CN" sz="1200" dirty="0" err="1" smtClean="0"/>
              <a:t>bcdedit</a:t>
            </a:r>
            <a:r>
              <a:rPr lang="en-US" altLang="zh-CN" sz="1200" dirty="0" smtClean="0"/>
              <a:t> /create /d "</a:t>
            </a:r>
            <a:r>
              <a:rPr lang="en-US" altLang="zh-CN" sz="1200" dirty="0" err="1" smtClean="0"/>
              <a:t>WinPE</a:t>
            </a:r>
            <a:r>
              <a:rPr lang="en-US" altLang="zh-CN" sz="1200" dirty="0" smtClean="0"/>
              <a:t>" /application OSLOADER</a:t>
            </a:r>
          </a:p>
          <a:p>
            <a:pPr latinLnBrk="1"/>
            <a:r>
              <a:rPr lang="en-US" altLang="zh-CN" sz="1200" dirty="0" err="1" smtClean="0"/>
              <a:t>bcdedit</a:t>
            </a:r>
            <a:r>
              <a:rPr lang="en-US" altLang="zh-CN" sz="1200" dirty="0" smtClean="0"/>
              <a:t> /set {GUID} device </a:t>
            </a:r>
            <a:r>
              <a:rPr lang="en-US" altLang="zh-CN" sz="1200" dirty="0" err="1" smtClean="0"/>
              <a:t>ramdisk</a:t>
            </a:r>
            <a:r>
              <a:rPr lang="en-US" altLang="zh-CN" sz="1200" dirty="0" smtClean="0"/>
              <a:t>=[S:]\sources\boot.wim,{</a:t>
            </a:r>
            <a:r>
              <a:rPr lang="en-US" altLang="zh-CN" sz="1200" dirty="0" err="1" smtClean="0"/>
              <a:t>ramdiskoptions</a:t>
            </a:r>
            <a:r>
              <a:rPr lang="en-US" altLang="zh-CN" sz="1200" dirty="0" smtClean="0"/>
              <a:t>} </a:t>
            </a:r>
          </a:p>
          <a:p>
            <a:pPr latinLnBrk="1"/>
            <a:r>
              <a:rPr lang="en-US" altLang="zh-CN" sz="1200" dirty="0" err="1" smtClean="0"/>
              <a:t>bcdedit</a:t>
            </a:r>
            <a:r>
              <a:rPr lang="en-US" altLang="zh-CN" sz="1200" dirty="0" smtClean="0"/>
              <a:t> /set {GUID} path \windows\system32\winload.exe </a:t>
            </a:r>
          </a:p>
          <a:p>
            <a:pPr latinLnBrk="1"/>
            <a:r>
              <a:rPr lang="en-US" altLang="zh-CN" sz="1200" dirty="0" err="1" smtClean="0"/>
              <a:t>bcdedit</a:t>
            </a:r>
            <a:r>
              <a:rPr lang="en-US" altLang="zh-CN" sz="1200" dirty="0" smtClean="0"/>
              <a:t> /set {GUID} </a:t>
            </a:r>
            <a:r>
              <a:rPr lang="en-US" altLang="zh-CN" sz="1200" dirty="0" err="1" smtClean="0"/>
              <a:t>osdevice</a:t>
            </a:r>
            <a:r>
              <a:rPr lang="en-US" altLang="zh-CN" sz="1200" dirty="0" smtClean="0"/>
              <a:t> </a:t>
            </a:r>
            <a:r>
              <a:rPr lang="en-US" altLang="zh-CN" sz="1200" dirty="0" err="1" smtClean="0"/>
              <a:t>ramdisk</a:t>
            </a:r>
            <a:r>
              <a:rPr lang="en-US" altLang="zh-CN" sz="1200" dirty="0" smtClean="0"/>
              <a:t>=[S:]\sources\boot.wim,{</a:t>
            </a:r>
            <a:r>
              <a:rPr lang="en-US" altLang="zh-CN" sz="1200" dirty="0" err="1" smtClean="0"/>
              <a:t>ramdiskoptions</a:t>
            </a:r>
            <a:r>
              <a:rPr lang="en-US" altLang="zh-CN" sz="1200" dirty="0" smtClean="0"/>
              <a:t>} </a:t>
            </a:r>
          </a:p>
          <a:p>
            <a:pPr latinLnBrk="1"/>
            <a:r>
              <a:rPr lang="en-US" altLang="zh-CN" sz="1200" dirty="0" err="1" smtClean="0"/>
              <a:t>bcdedit</a:t>
            </a:r>
            <a:r>
              <a:rPr lang="en-US" altLang="zh-CN" sz="1200" dirty="0" smtClean="0"/>
              <a:t> /set {GUID} </a:t>
            </a:r>
            <a:r>
              <a:rPr lang="en-US" altLang="zh-CN" sz="1200" dirty="0" err="1" smtClean="0"/>
              <a:t>systemroot</a:t>
            </a:r>
            <a:r>
              <a:rPr lang="en-US" altLang="zh-CN" sz="1200" dirty="0" smtClean="0"/>
              <a:t> \windows</a:t>
            </a:r>
          </a:p>
          <a:p>
            <a:pPr latinLnBrk="1"/>
            <a:r>
              <a:rPr lang="en-US" altLang="zh-CN" sz="1200" dirty="0" err="1" smtClean="0"/>
              <a:t>bcdedit</a:t>
            </a:r>
            <a:r>
              <a:rPr lang="en-US" altLang="zh-CN" sz="1200" dirty="0" smtClean="0"/>
              <a:t> /set {GUID} </a:t>
            </a:r>
            <a:r>
              <a:rPr lang="en-US" altLang="zh-CN" sz="1200" dirty="0" err="1" smtClean="0"/>
              <a:t>winpe</a:t>
            </a:r>
            <a:r>
              <a:rPr lang="en-US" altLang="zh-CN" sz="1200" dirty="0" smtClean="0"/>
              <a:t> yes </a:t>
            </a:r>
          </a:p>
          <a:p>
            <a:pPr latinLnBrk="1"/>
            <a:r>
              <a:rPr lang="en-US" altLang="zh-CN" sz="1200" dirty="0" err="1" smtClean="0"/>
              <a:t>bcdedit</a:t>
            </a:r>
            <a:r>
              <a:rPr lang="en-US" altLang="zh-CN" sz="1200" dirty="0" smtClean="0"/>
              <a:t> /set {GUID} </a:t>
            </a:r>
            <a:r>
              <a:rPr lang="en-US" altLang="zh-CN" sz="1200" dirty="0" err="1" smtClean="0"/>
              <a:t>detecthal</a:t>
            </a:r>
            <a:r>
              <a:rPr lang="en-US" altLang="zh-CN" sz="1200" dirty="0" smtClean="0"/>
              <a:t> yes</a:t>
            </a:r>
          </a:p>
          <a:p>
            <a:pPr latinLnBrk="1"/>
            <a:r>
              <a:rPr lang="en-US" altLang="zh-CN" sz="1200" dirty="0" err="1" smtClean="0"/>
              <a:t>bcdedit</a:t>
            </a:r>
            <a:r>
              <a:rPr lang="en-US" altLang="zh-CN" sz="1200" dirty="0" smtClean="0"/>
              <a:t> /</a:t>
            </a:r>
            <a:r>
              <a:rPr lang="en-US" altLang="zh-CN" sz="1200" dirty="0" err="1" smtClean="0"/>
              <a:t>displayorder</a:t>
            </a:r>
            <a:r>
              <a:rPr lang="en-US" altLang="zh-CN" sz="1200" dirty="0" smtClean="0"/>
              <a:t> {GUID} /</a:t>
            </a:r>
            <a:r>
              <a:rPr lang="en-US" altLang="zh-CN" sz="1200" dirty="0" err="1" smtClean="0"/>
              <a:t>addlast</a:t>
            </a:r>
            <a:endParaRPr lang="en-US" altLang="zh-CN" sz="1200" dirty="0" smtClean="0"/>
          </a:p>
          <a:p>
            <a:pPr latinLnBrk="1"/>
            <a:r>
              <a:rPr lang="zh-CN" altLang="en-US" sz="1200" dirty="0" smtClean="0"/>
              <a:t>需要注意的是</a:t>
            </a:r>
            <a:r>
              <a:rPr lang="en-US" altLang="zh-CN" sz="1200" dirty="0" smtClean="0"/>
              <a:t>:</a:t>
            </a:r>
          </a:p>
          <a:p>
            <a:pPr latinLnBrk="1"/>
            <a:r>
              <a:rPr lang="en-US" altLang="zh-CN" sz="1200" dirty="0" smtClean="0"/>
              <a:t>1) </a:t>
            </a:r>
            <a:r>
              <a:rPr lang="zh-CN" altLang="en-US" sz="1200" dirty="0" smtClean="0"/>
              <a:t>执行完第一条命令后会得到一个类似</a:t>
            </a:r>
            <a:r>
              <a:rPr lang="en-US" altLang="zh-CN" sz="1200" dirty="0" smtClean="0"/>
              <a:t>{7834f693-7434-11dd-b717-001ec906b8c6}</a:t>
            </a:r>
            <a:r>
              <a:rPr lang="zh-CN" altLang="en-US" sz="1200" dirty="0" smtClean="0"/>
              <a:t>的结果，下面命令里的</a:t>
            </a:r>
            <a:r>
              <a:rPr lang="en-US" altLang="zh-CN" sz="1200" dirty="0" smtClean="0"/>
              <a:t>{</a:t>
            </a:r>
            <a:r>
              <a:rPr lang="en-US" altLang="zh-CN" sz="1200" dirty="0" err="1" smtClean="0"/>
              <a:t>guid</a:t>
            </a:r>
            <a:r>
              <a:rPr lang="en-US" altLang="zh-CN" sz="1200" dirty="0" smtClean="0"/>
              <a:t>}</a:t>
            </a:r>
            <a:r>
              <a:rPr lang="zh-CN" altLang="en-US" sz="1200" dirty="0" smtClean="0"/>
              <a:t>的内容应该就是它</a:t>
            </a:r>
            <a:r>
              <a:rPr lang="en-US" altLang="zh-CN" sz="1200" dirty="0" smtClean="0"/>
              <a:t>; </a:t>
            </a:r>
          </a:p>
          <a:p>
            <a:pPr latinLnBrk="1"/>
            <a:r>
              <a:rPr lang="en-US" altLang="zh-CN" sz="1200" dirty="0" smtClean="0"/>
              <a:t>2) [S:]</a:t>
            </a:r>
            <a:r>
              <a:rPr lang="zh-CN" altLang="en-US" sz="1200" dirty="0" smtClean="0"/>
              <a:t>这里的</a:t>
            </a:r>
            <a:r>
              <a:rPr lang="en-US" altLang="zh-CN" sz="1200" dirty="0" smtClean="0"/>
              <a:t>S</a:t>
            </a:r>
            <a:r>
              <a:rPr lang="zh-CN" altLang="en-US" sz="1200" dirty="0" smtClean="0"/>
              <a:t>指的是保留分区的盘符。</a:t>
            </a:r>
          </a:p>
          <a:p>
            <a:pPr latinLnBrk="1"/>
            <a:r>
              <a:rPr lang="zh-CN" altLang="en-US" sz="1200" dirty="0" smtClean="0"/>
              <a:t>如果所有的命令都执行成功，那么重启后就可以看到两个启动选项了，选择下面的”</a:t>
            </a:r>
            <a:r>
              <a:rPr lang="en-US" altLang="zh-CN" sz="1200" dirty="0" err="1" smtClean="0"/>
              <a:t>WinPE</a:t>
            </a:r>
            <a:r>
              <a:rPr lang="en-US" altLang="zh-CN" sz="1200" dirty="0" smtClean="0"/>
              <a:t>”</a:t>
            </a:r>
            <a:r>
              <a:rPr lang="zh-CN" altLang="en-US" sz="1200" dirty="0" smtClean="0"/>
              <a:t>即可进入我们的</a:t>
            </a:r>
            <a:r>
              <a:rPr lang="en-US" altLang="zh-CN" sz="1200" dirty="0" err="1" smtClean="0"/>
              <a:t>WinPE</a:t>
            </a:r>
            <a:r>
              <a:rPr lang="en-US" altLang="zh-CN" sz="1200" dirty="0" smtClean="0"/>
              <a:t> 2.0/3.0</a:t>
            </a:r>
            <a:r>
              <a:rPr lang="zh-CN" altLang="en-US" sz="1200" dirty="0" smtClean="0"/>
              <a:t>了。</a:t>
            </a:r>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a:ln/>
        </p:spPr>
      </p:sp>
      <p:sp>
        <p:nvSpPr>
          <p:cNvPr id="36867" name="备注占位符 2"/>
          <p:cNvSpPr>
            <a:spLocks noGrp="1"/>
          </p:cNvSpPr>
          <p:nvPr>
            <p:ph type="body" idx="1"/>
          </p:nvPr>
        </p:nvSpPr>
        <p:spPr>
          <a:noFill/>
          <a:ln/>
        </p:spPr>
        <p:txBody>
          <a:bodyPr/>
          <a:lstStyle/>
          <a:p>
            <a:pPr fontAlgn="t"/>
            <a:r>
              <a:rPr lang="en-US" altLang="zh-CN" b="1" dirty="0" err="1" smtClean="0"/>
              <a:t>BCDboot</a:t>
            </a:r>
            <a:endParaRPr lang="zh-CN" altLang="zh-CN" dirty="0" smtClean="0"/>
          </a:p>
          <a:p>
            <a:pPr fontAlgn="t"/>
            <a:r>
              <a:rPr lang="en-US" altLang="zh-CN" dirty="0" smtClean="0"/>
              <a:t>The </a:t>
            </a:r>
            <a:r>
              <a:rPr lang="en-US" altLang="zh-CN" dirty="0" err="1" smtClean="0"/>
              <a:t>BCDboot</a:t>
            </a:r>
            <a:r>
              <a:rPr lang="en-US" altLang="zh-CN" dirty="0" smtClean="0"/>
              <a:t> tool is used for initializing the BCD store and copying boot-environment files to the system partition during image deployment. BCD files describe boot applications and boot application settings. The objects and elements in the store effectively replace the Boot.ini file. When installing a native-boot VHD on designated hardware, it may be necessary to update to a Windows 7 BCD store. For more information about the </a:t>
            </a:r>
            <a:r>
              <a:rPr lang="en-US" altLang="zh-CN" dirty="0" err="1" smtClean="0"/>
              <a:t>BCDboot</a:t>
            </a:r>
            <a:r>
              <a:rPr lang="en-US" altLang="zh-CN" dirty="0" smtClean="0"/>
              <a:t> tool, see </a:t>
            </a:r>
            <a:r>
              <a:rPr lang="en-US" altLang="zh-CN" dirty="0" err="1" smtClean="0">
                <a:hlinkClick r:id="rId3"/>
              </a:rPr>
              <a:t>BCDboot</a:t>
            </a:r>
            <a:r>
              <a:rPr lang="en-US" altLang="zh-CN" dirty="0" smtClean="0">
                <a:hlinkClick r:id="rId3"/>
              </a:rPr>
              <a:t> Command-Line Options</a:t>
            </a:r>
            <a:r>
              <a:rPr lang="en-US" altLang="zh-CN" dirty="0" smtClean="0"/>
              <a:t>. </a:t>
            </a:r>
            <a:endParaRPr lang="zh-CN" altLang="zh-CN" dirty="0" smtClean="0"/>
          </a:p>
          <a:p>
            <a:pPr fontAlgn="t"/>
            <a:r>
              <a:rPr lang="en-US" altLang="zh-CN" b="1" dirty="0" err="1" smtClean="0"/>
              <a:t>BCDedit</a:t>
            </a:r>
            <a:endParaRPr lang="zh-CN" altLang="zh-CN" dirty="0" smtClean="0"/>
          </a:p>
          <a:p>
            <a:pPr fontAlgn="t"/>
            <a:r>
              <a:rPr lang="en-US" altLang="zh-CN" dirty="0" err="1" smtClean="0"/>
              <a:t>BCDedit</a:t>
            </a:r>
            <a:r>
              <a:rPr lang="en-US" altLang="zh-CN" dirty="0" smtClean="0"/>
              <a:t> is a command-line tool for managing BCD stores. It can be used for a variety of purposes such as creating new stores, modifying existing stores, and adding boot menu parameters. For more information about the </a:t>
            </a:r>
            <a:r>
              <a:rPr lang="en-US" altLang="zh-CN" dirty="0" err="1" smtClean="0"/>
              <a:t>BCDedit</a:t>
            </a:r>
            <a:r>
              <a:rPr lang="en-US" altLang="zh-CN" dirty="0" smtClean="0"/>
              <a:t> tool, see </a:t>
            </a:r>
            <a:r>
              <a:rPr lang="en-US" altLang="zh-CN" dirty="0" smtClean="0">
                <a:hlinkClick r:id="rId4"/>
              </a:rPr>
              <a:t>this Microsoft Web site</a:t>
            </a:r>
            <a:r>
              <a:rPr lang="en-US" altLang="zh-CN" dirty="0" smtClean="0"/>
              <a:t>. </a:t>
            </a:r>
            <a:endParaRPr lang="zh-CN" altLang="zh-CN" dirty="0" smtClean="0"/>
          </a:p>
          <a:p>
            <a:pPr fontAlgn="t"/>
            <a:r>
              <a:rPr lang="en-US" altLang="zh-CN" b="1" dirty="0" err="1" smtClean="0"/>
              <a:t>DiskPart</a:t>
            </a:r>
            <a:endParaRPr lang="zh-CN" altLang="zh-CN" dirty="0" smtClean="0"/>
          </a:p>
          <a:p>
            <a:pPr fontAlgn="t"/>
            <a:r>
              <a:rPr lang="en-US" altLang="zh-CN" dirty="0" err="1" smtClean="0"/>
              <a:t>DiskPart</a:t>
            </a:r>
            <a:r>
              <a:rPr lang="en-US" altLang="zh-CN" dirty="0" smtClean="0"/>
              <a:t> is a command-line tool in Windows that enables you to manage objects such as disks, partitions, or volumes, by using scripts or direct input at a command prompt. In Windows 7, the </a:t>
            </a:r>
            <a:r>
              <a:rPr lang="en-US" altLang="zh-CN" dirty="0" err="1" smtClean="0"/>
              <a:t>DiskPart</a:t>
            </a:r>
            <a:r>
              <a:rPr lang="en-US" altLang="zh-CN" dirty="0" smtClean="0"/>
              <a:t> tool can be used to create, partition, and attach VHDs. For more information about the </a:t>
            </a:r>
            <a:r>
              <a:rPr lang="en-US" altLang="zh-CN" dirty="0" err="1" smtClean="0"/>
              <a:t>DiskPart</a:t>
            </a:r>
            <a:r>
              <a:rPr lang="en-US" altLang="zh-CN" dirty="0" smtClean="0"/>
              <a:t> tool, see </a:t>
            </a:r>
            <a:r>
              <a:rPr lang="en-US" altLang="zh-CN" dirty="0" smtClean="0">
                <a:hlinkClick r:id="rId5"/>
              </a:rPr>
              <a:t>this Microsoft Web site</a:t>
            </a:r>
            <a:r>
              <a:rPr lang="en-US" altLang="zh-CN" dirty="0" smtClean="0"/>
              <a:t>.</a:t>
            </a:r>
            <a:endParaRPr lang="zh-CN" altLang="zh-CN" dirty="0" smtClean="0"/>
          </a:p>
          <a:p>
            <a:pPr fontAlgn="t"/>
            <a:r>
              <a:rPr lang="en-US" altLang="zh-CN" b="1" dirty="0" smtClean="0"/>
              <a:t>ImageX</a:t>
            </a:r>
            <a:endParaRPr lang="zh-CN" altLang="zh-CN" dirty="0" smtClean="0"/>
          </a:p>
          <a:p>
            <a:r>
              <a:rPr lang="en-US" altLang="zh-CN" dirty="0" smtClean="0"/>
              <a:t>ImageX is a command-line tool that enables original equipment manufacturers (OEMs) and corporations to capture, modify, and apply Windows images for rapid deployment. ImageX works with Windows image (.</a:t>
            </a:r>
            <a:r>
              <a:rPr lang="en-US" altLang="zh-CN" dirty="0" err="1" smtClean="0"/>
              <a:t>wim</a:t>
            </a:r>
            <a:r>
              <a:rPr lang="en-US" altLang="zh-CN" dirty="0" smtClean="0"/>
              <a:t>) files to copy images directly to a destination computer, or it can work with other technologies that use.wim files. Corporations that do not require the capture functionality or the low-level features included in the ImageX tool can still use related technologies such as unattended installation, Group Policy, and Systems Management Server (SMS). For more information about the ImageX tool, see </a:t>
            </a:r>
            <a:endParaRPr lang="zh-CN" altLang="en-US" dirty="0" smtClean="0"/>
          </a:p>
          <a:p>
            <a:endParaRPr lang="zh-CN" altLang="en-US" dirty="0" smtClean="0"/>
          </a:p>
        </p:txBody>
      </p:sp>
      <p:sp>
        <p:nvSpPr>
          <p:cNvPr id="36868" name="灯片编号占位符 3"/>
          <p:cNvSpPr>
            <a:spLocks noGrp="1"/>
          </p:cNvSpPr>
          <p:nvPr>
            <p:ph type="sldNum" sz="quarter" idx="5"/>
          </p:nvPr>
        </p:nvSpPr>
        <p:spPr>
          <a:noFill/>
        </p:spPr>
        <p:txBody>
          <a:bodyPr/>
          <a:lstStyle/>
          <a:p>
            <a:fld id="{1391BA0D-A8CA-47C2-A531-24B9B9B7A4F0}" type="slidenum">
              <a:rPr lang="zh-CN" altLang="en-US" smtClean="0"/>
              <a:pPr/>
              <a:t>36</a:t>
            </a:fld>
            <a:endParaRPr lang="en-US"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indent="-457200">
              <a:defRPr/>
            </a:pPr>
            <a:r>
              <a:rPr lang="zh-CN" altLang="en-US" dirty="0" smtClean="0">
                <a:latin typeface="+mn-ea"/>
              </a:rPr>
              <a:t>吞吐量和时延</a:t>
            </a:r>
            <a:endParaRPr lang="en-US" altLang="zh-CN" dirty="0" smtClean="0">
              <a:latin typeface="+mn-ea"/>
            </a:endParaRPr>
          </a:p>
          <a:p>
            <a:pPr marL="404813" lvl="0" indent="-404813">
              <a:defRPr/>
            </a:pPr>
            <a:r>
              <a:rPr lang="zh-CN" altLang="en-US" dirty="0" smtClean="0">
                <a:latin typeface="+mn-ea"/>
                <a:ea typeface="+mn-ea"/>
              </a:rPr>
              <a:t>固定虚拟硬盘</a:t>
            </a:r>
            <a:r>
              <a:rPr lang="en-US" altLang="zh-CN" dirty="0" smtClean="0">
                <a:latin typeface="+mn-ea"/>
                <a:ea typeface="+mn-ea"/>
              </a:rPr>
              <a:t>(VHD)</a:t>
            </a:r>
            <a:r>
              <a:rPr lang="zh-CN" altLang="en-US" dirty="0" smtClean="0">
                <a:latin typeface="+mn-ea"/>
                <a:ea typeface="+mn-ea"/>
              </a:rPr>
              <a:t>性能非常接近物理硬盘的性能</a:t>
            </a:r>
            <a:endParaRPr lang="en-US" altLang="zh-CN" dirty="0" smtClean="0">
              <a:latin typeface="+mn-ea"/>
              <a:ea typeface="+mn-ea"/>
            </a:endParaRPr>
          </a:p>
          <a:p>
            <a:pPr marL="404813" lvl="0" indent="-404813">
              <a:defRPr/>
            </a:pPr>
            <a:r>
              <a:rPr lang="zh-CN" altLang="en-US" dirty="0" smtClean="0">
                <a:latin typeface="+mn-ea"/>
                <a:ea typeface="+mn-ea"/>
              </a:rPr>
              <a:t>吞吐量</a:t>
            </a:r>
            <a:r>
              <a:rPr lang="en-US" altLang="zh-CN" dirty="0" smtClean="0">
                <a:latin typeface="+mn-ea"/>
                <a:ea typeface="+mn-ea"/>
              </a:rPr>
              <a:t>IO</a:t>
            </a:r>
            <a:r>
              <a:rPr lang="zh-CN" altLang="en-US" dirty="0" smtClean="0">
                <a:latin typeface="+mn-ea"/>
                <a:ea typeface="+mn-ea"/>
              </a:rPr>
              <a:t>性能曲线非常接近于物理硬盘</a:t>
            </a:r>
            <a:endParaRPr lang="en-US" altLang="zh-CN" dirty="0" smtClean="0">
              <a:latin typeface="+mn-ea"/>
              <a:ea typeface="+mn-ea"/>
            </a:endParaRPr>
          </a:p>
          <a:p>
            <a:pPr marL="339725" lvl="0" indent="-392113">
              <a:defRPr/>
            </a:pPr>
            <a:r>
              <a:rPr lang="zh-CN" altLang="en-US" dirty="0" smtClean="0">
                <a:latin typeface="+mn-ea"/>
                <a:ea typeface="+mn-ea"/>
              </a:rPr>
              <a:t>增加</a:t>
            </a:r>
            <a:r>
              <a:rPr lang="en-US" altLang="zh-CN" dirty="0" smtClean="0">
                <a:latin typeface="+mn-ea"/>
                <a:ea typeface="+mn-ea"/>
              </a:rPr>
              <a:t>queue depth, IO block size</a:t>
            </a:r>
            <a:endParaRPr lang="en-US" altLang="zh-CN" sz="2800" dirty="0" smtClean="0">
              <a:latin typeface="+mn-ea"/>
              <a:ea typeface="+mn-ea"/>
            </a:endParaRPr>
          </a:p>
          <a:p>
            <a:pPr marL="404813" lvl="0" indent="-404813">
              <a:defRPr/>
            </a:pPr>
            <a:r>
              <a:rPr lang="zh-CN" altLang="en-US" dirty="0" smtClean="0">
                <a:latin typeface="+mn-ea"/>
                <a:ea typeface="+mn-ea"/>
              </a:rPr>
              <a:t>顺序和随机的</a:t>
            </a:r>
            <a:r>
              <a:rPr lang="en-US" altLang="zh-CN" dirty="0" smtClean="0">
                <a:latin typeface="+mn-ea"/>
                <a:ea typeface="+mn-ea"/>
              </a:rPr>
              <a:t>IO</a:t>
            </a:r>
            <a:r>
              <a:rPr lang="zh-CN" altLang="en-US" dirty="0" smtClean="0">
                <a:latin typeface="+mn-ea"/>
                <a:ea typeface="+mn-ea"/>
              </a:rPr>
              <a:t>操作</a:t>
            </a:r>
            <a:endParaRPr lang="en-US" altLang="zh-CN" dirty="0" smtClean="0">
              <a:latin typeface="+mn-ea"/>
              <a:ea typeface="+mn-ea"/>
            </a:endParaRPr>
          </a:p>
          <a:p>
            <a:pPr marL="404813" lvl="0" indent="-404813">
              <a:defRPr/>
            </a:pPr>
            <a:r>
              <a:rPr lang="zh-CN" altLang="en-US" dirty="0" smtClean="0">
                <a:latin typeface="+mn-ea"/>
                <a:ea typeface="+mn-ea"/>
              </a:rPr>
              <a:t>固定</a:t>
            </a:r>
            <a:r>
              <a:rPr lang="en-US" altLang="zh-CN" dirty="0" smtClean="0">
                <a:latin typeface="+mn-ea"/>
                <a:ea typeface="+mn-ea"/>
              </a:rPr>
              <a:t>VHD</a:t>
            </a:r>
            <a:r>
              <a:rPr lang="zh-CN" altLang="en-US" dirty="0" smtClean="0">
                <a:latin typeface="+mn-ea"/>
                <a:ea typeface="+mn-ea"/>
              </a:rPr>
              <a:t>与裸盘</a:t>
            </a:r>
            <a:endParaRPr lang="en-US" altLang="zh-CN" dirty="0" smtClean="0">
              <a:latin typeface="+mn-ea"/>
              <a:ea typeface="+mn-ea"/>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A68BBC-B309-484B-893D-30FD5E908E17}" type="slidenum">
              <a:rPr lang="en-US" smtClean="0"/>
              <a:pPr>
                <a:defRPr/>
              </a:pPr>
              <a:t>38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A68BBC-B309-484B-893D-30FD5E908E17}" type="slidenum">
              <a:rPr lang="en-US" smtClean="0"/>
              <a:pPr>
                <a:defRPr/>
              </a:pPr>
              <a:t>42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11/6/2009 10:55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70000" lnSpcReduction="20000"/>
          </a:bodyPr>
          <a:lstStyle/>
          <a:p>
            <a:r>
              <a:rPr lang="en-US" altLang="zh-CN" sz="1200" b="1" u="sng" kern="1200" dirty="0" smtClean="0">
                <a:solidFill>
                  <a:schemeClr val="tx1"/>
                </a:solidFill>
                <a:latin typeface="+mn-lt"/>
                <a:ea typeface="+mn-ea"/>
                <a:cs typeface="+mn-cs"/>
              </a:rPr>
              <a:t>Using </a:t>
            </a:r>
            <a:r>
              <a:rPr lang="en-US" altLang="zh-CN" sz="1200" b="1" u="sng" kern="1200" dirty="0" err="1" smtClean="0">
                <a:solidFill>
                  <a:schemeClr val="tx1"/>
                </a:solidFill>
                <a:latin typeface="+mn-lt"/>
                <a:ea typeface="+mn-ea"/>
                <a:cs typeface="+mn-cs"/>
              </a:rPr>
              <a:t>WinPE</a:t>
            </a:r>
            <a:endParaRPr lang="zh-CN" altLang="zh-CN" sz="1200" b="1"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An easy way to configure Native VHD boot is using Win7 </a:t>
            </a:r>
            <a:r>
              <a:rPr lang="en-US" altLang="zh-CN" sz="1200" kern="1200" dirty="0" err="1" smtClean="0">
                <a:solidFill>
                  <a:schemeClr val="tx1"/>
                </a:solidFill>
                <a:latin typeface="+mn-lt"/>
                <a:ea typeface="+mn-ea"/>
                <a:cs typeface="+mn-cs"/>
              </a:rPr>
              <a:t>WinPE</a:t>
            </a:r>
            <a:r>
              <a:rPr lang="en-US" altLang="zh-CN" sz="1200" kern="1200" dirty="0" smtClean="0">
                <a:solidFill>
                  <a:schemeClr val="tx1"/>
                </a:solidFill>
                <a:latin typeface="+mn-lt"/>
                <a:ea typeface="+mn-ea"/>
                <a:cs typeface="+mn-cs"/>
              </a:rPr>
              <a:t>.  Assume you have a test system you can flatten and want get a recent Win7 build up and running quickly without doing a full Windows7 install.  If you have a Win7 </a:t>
            </a:r>
            <a:r>
              <a:rPr lang="en-US" altLang="zh-CN" sz="1200" kern="1200" dirty="0" err="1" smtClean="0">
                <a:solidFill>
                  <a:schemeClr val="tx1"/>
                </a:solidFill>
                <a:latin typeface="+mn-lt"/>
                <a:ea typeface="+mn-ea"/>
                <a:cs typeface="+mn-cs"/>
              </a:rPr>
              <a:t>WinPE</a:t>
            </a:r>
            <a:r>
              <a:rPr lang="en-US" altLang="zh-CN" sz="1200" kern="1200" dirty="0" smtClean="0">
                <a:solidFill>
                  <a:schemeClr val="tx1"/>
                </a:solidFill>
                <a:latin typeface="+mn-lt"/>
                <a:ea typeface="+mn-ea"/>
                <a:cs typeface="+mn-cs"/>
              </a:rPr>
              <a:t> CD/DVD handy, here are the steps to setup the system partition and boot environment.  These steps are only need to be run once for creating the system partition and updating the boot environment files.</a:t>
            </a:r>
            <a:endParaRPr lang="zh-CN" altLang="zh-CN"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Boot into a Win7 </a:t>
            </a:r>
            <a:r>
              <a:rPr lang="en-US" altLang="zh-CN" sz="1200" kern="1200" dirty="0" err="1" smtClean="0">
                <a:solidFill>
                  <a:schemeClr val="tx1"/>
                </a:solidFill>
                <a:latin typeface="+mn-lt"/>
                <a:ea typeface="+mn-ea"/>
                <a:cs typeface="+mn-cs"/>
              </a:rPr>
              <a:t>WinPE</a:t>
            </a:r>
            <a:r>
              <a:rPr lang="en-US" altLang="zh-CN" sz="1200" kern="1200" dirty="0" smtClean="0">
                <a:solidFill>
                  <a:schemeClr val="tx1"/>
                </a:solidFill>
                <a:latin typeface="+mn-lt"/>
                <a:ea typeface="+mn-ea"/>
                <a:cs typeface="+mn-cs"/>
              </a:rPr>
              <a:t> CD/DVD</a:t>
            </a:r>
            <a:endParaRPr lang="zh-CN" altLang="zh-CN"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Run </a:t>
            </a:r>
            <a:r>
              <a:rPr lang="en-US" altLang="zh-CN" sz="1200" kern="1200" dirty="0" err="1" smtClean="0">
                <a:solidFill>
                  <a:schemeClr val="tx1"/>
                </a:solidFill>
                <a:latin typeface="+mn-lt"/>
                <a:ea typeface="+mn-ea"/>
                <a:cs typeface="+mn-cs"/>
              </a:rPr>
              <a:t>diskpart</a:t>
            </a:r>
            <a:r>
              <a:rPr lang="en-US" altLang="zh-CN" sz="1200" kern="1200" dirty="0" smtClean="0">
                <a:solidFill>
                  <a:schemeClr val="tx1"/>
                </a:solidFill>
                <a:latin typeface="+mn-lt"/>
                <a:ea typeface="+mn-ea"/>
                <a:cs typeface="+mn-cs"/>
              </a:rPr>
              <a:t> and clean existing partitions – in this example we are going to flatten the hard disk and create new partitions.  The first partition is a 200MB system partition (S:) for the boot environment, the second is a 100GB partition (C: ) to put one or more VHD files.</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DISKPART</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SEL DISK 0</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CLEAN</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CREATE PARTITION PRIMARY SIZE=200</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FORMAT QUICK FS=NTFS</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ASSIGN LETTER=S</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ACTIVE</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CREATE PARTITION PRIMARY SIZE=100000</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FORMAT QUICK FS=NTFS</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ASSIGN LETTER=C</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EXIT</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Copy a VHD file from the </a:t>
            </a:r>
            <a:r>
              <a:rPr lang="en-US" altLang="zh-CN" sz="1200" kern="1200" dirty="0" err="1" smtClean="0">
                <a:solidFill>
                  <a:schemeClr val="tx1"/>
                </a:solidFill>
                <a:latin typeface="+mn-lt"/>
                <a:ea typeface="+mn-ea"/>
                <a:cs typeface="+mn-cs"/>
              </a:rPr>
              <a:t>vhd</a:t>
            </a:r>
            <a:r>
              <a:rPr lang="en-US" altLang="zh-CN" sz="1200" kern="1200" dirty="0" smtClean="0">
                <a:solidFill>
                  <a:schemeClr val="tx1"/>
                </a:solidFill>
                <a:latin typeface="+mn-lt"/>
                <a:ea typeface="+mn-ea"/>
                <a:cs typeface="+mn-cs"/>
              </a:rPr>
              <a:t> release share ( </a:t>
            </a:r>
            <a:r>
              <a:rPr lang="en-US" altLang="zh-CN" sz="1200" u="sng" kern="1200" dirty="0" smtClean="0">
                <a:solidFill>
                  <a:schemeClr val="tx1"/>
                </a:solidFill>
                <a:latin typeface="+mn-lt"/>
                <a:ea typeface="+mn-ea"/>
                <a:cs typeface="+mn-cs"/>
                <a:hlinkClick r:id="rId3"/>
              </a:rPr>
              <a:t>\\srvvblrel2\vhd7</a:t>
            </a:r>
            <a:r>
              <a:rPr lang="en-US" altLang="zh-CN" sz="1200" kern="1200" dirty="0" smtClean="0">
                <a:solidFill>
                  <a:schemeClr val="tx1"/>
                </a:solidFill>
                <a:latin typeface="+mn-lt"/>
                <a:ea typeface="+mn-ea"/>
                <a:cs typeface="+mn-cs"/>
              </a:rPr>
              <a:t> ) to the c: partition</a:t>
            </a:r>
            <a:endParaRPr lang="zh-CN" altLang="zh-CN"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Use </a:t>
            </a:r>
            <a:r>
              <a:rPr lang="en-US" altLang="zh-CN" sz="1200" kern="1200" dirty="0" err="1" smtClean="0">
                <a:solidFill>
                  <a:schemeClr val="tx1"/>
                </a:solidFill>
                <a:latin typeface="+mn-lt"/>
                <a:ea typeface="+mn-ea"/>
                <a:cs typeface="+mn-cs"/>
              </a:rPr>
              <a:t>diskpart</a:t>
            </a:r>
            <a:r>
              <a:rPr lang="en-US" altLang="zh-CN" sz="1200" kern="1200" dirty="0" smtClean="0">
                <a:solidFill>
                  <a:schemeClr val="tx1"/>
                </a:solidFill>
                <a:latin typeface="+mn-lt"/>
                <a:ea typeface="+mn-ea"/>
                <a:cs typeface="+mn-cs"/>
              </a:rPr>
              <a:t> to surface the VHD (requires win7 </a:t>
            </a:r>
            <a:r>
              <a:rPr lang="en-US" altLang="zh-CN" sz="1200" kern="1200" dirty="0" err="1" smtClean="0">
                <a:solidFill>
                  <a:schemeClr val="tx1"/>
                </a:solidFill>
                <a:latin typeface="+mn-lt"/>
                <a:ea typeface="+mn-ea"/>
                <a:cs typeface="+mn-cs"/>
              </a:rPr>
              <a:t>WinPE</a:t>
            </a:r>
            <a:r>
              <a:rPr lang="en-US" altLang="zh-CN" sz="1200" kern="1200" dirty="0" smtClean="0">
                <a:solidFill>
                  <a:schemeClr val="tx1"/>
                </a:solidFill>
                <a:latin typeface="+mn-lt"/>
                <a:ea typeface="+mn-ea"/>
                <a:cs typeface="+mn-cs"/>
              </a:rPr>
              <a:t> build 6784+)</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DISKPART</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SELECT VDISK FILE=C:\VHD\6784.amd64fre.winmain.Enterprise.vhd</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SURFACE VDISK</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EXIT</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pPr lvl="0"/>
            <a:r>
              <a:rPr lang="en-US" altLang="zh-CN" sz="1200" kern="1200" dirty="0" smtClean="0">
                <a:solidFill>
                  <a:schemeClr val="tx1"/>
                </a:solidFill>
                <a:latin typeface="+mn-lt"/>
                <a:ea typeface="+mn-ea"/>
                <a:cs typeface="+mn-cs"/>
              </a:rPr>
              <a:t>Assume the new virtual disk is surfaced as volume F:, next we will run </a:t>
            </a:r>
            <a:r>
              <a:rPr lang="en-US" altLang="zh-CN" sz="1200" kern="1200" dirty="0" err="1" smtClean="0">
                <a:solidFill>
                  <a:schemeClr val="tx1"/>
                </a:solidFill>
                <a:latin typeface="+mn-lt"/>
                <a:ea typeface="+mn-ea"/>
                <a:cs typeface="+mn-cs"/>
              </a:rPr>
              <a:t>bcdboot</a:t>
            </a:r>
            <a:r>
              <a:rPr lang="en-US" altLang="zh-CN" sz="1200" kern="1200" dirty="0" smtClean="0">
                <a:solidFill>
                  <a:schemeClr val="tx1"/>
                </a:solidFill>
                <a:latin typeface="+mn-lt"/>
                <a:ea typeface="+mn-ea"/>
                <a:cs typeface="+mn-cs"/>
              </a:rPr>
              <a:t> command to populate the boot environment files and BCD configuration in the system partition, S:.</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&gt; CD F:\WINDOWS\SYSTEM32</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&gt;BCDBOOT F:\WINDOWS /S </a:t>
            </a:r>
            <a:r>
              <a:rPr lang="en-US" altLang="zh-CN" sz="1200" kern="1200" dirty="0" err="1" smtClean="0">
                <a:solidFill>
                  <a:schemeClr val="tx1"/>
                </a:solidFill>
                <a:latin typeface="+mn-lt"/>
                <a:ea typeface="+mn-ea"/>
                <a:cs typeface="+mn-cs"/>
              </a:rPr>
              <a:t>S</a:t>
            </a:r>
            <a:r>
              <a:rPr lang="en-US" altLang="zh-CN" sz="1200" kern="1200" dirty="0" smtClean="0">
                <a:solidFill>
                  <a:schemeClr val="tx1"/>
                </a:solidFill>
                <a:latin typeface="+mn-lt"/>
                <a:ea typeface="+mn-ea"/>
                <a:cs typeface="+mn-cs"/>
              </a:rPr>
              <a:t>:</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 </a:t>
            </a:r>
            <a:endParaRPr lang="zh-CN" altLang="zh-CN" sz="1200" kern="1200" dirty="0" smtClean="0">
              <a:solidFill>
                <a:schemeClr val="tx1"/>
              </a:solidFill>
              <a:latin typeface="+mn-lt"/>
              <a:ea typeface="+mn-ea"/>
              <a:cs typeface="+mn-cs"/>
            </a:endParaRPr>
          </a:p>
          <a:p>
            <a:r>
              <a:rPr lang="en-US" altLang="zh-CN" sz="1200" kern="1200" dirty="0" err="1" smtClean="0">
                <a:solidFill>
                  <a:schemeClr val="tx1"/>
                </a:solidFill>
                <a:latin typeface="+mn-lt"/>
                <a:ea typeface="+mn-ea"/>
                <a:cs typeface="+mn-cs"/>
              </a:rPr>
              <a:t>Bcdboot</a:t>
            </a:r>
            <a:r>
              <a:rPr lang="en-US" altLang="zh-CN" sz="1200" kern="1200" dirty="0" smtClean="0">
                <a:solidFill>
                  <a:schemeClr val="tx1"/>
                </a:solidFill>
                <a:latin typeface="+mn-lt"/>
                <a:ea typeface="+mn-ea"/>
                <a:cs typeface="+mn-cs"/>
              </a:rPr>
              <a:t> creates the boot environment files on the S: partition, and creates the OS loader entry to boot from the VHD automatically.  When you reboot, the system will boot into the VHD file that you just copied over.  If you want to have multiple VHD files for different SKUs or architectures, you can just copy over a new VHD file, and create a new BCD entry to boot into the new VHD using the existing partitions.</a:t>
            </a:r>
            <a:endParaRPr lang="zh-CN" altLang="en-US" dirty="0" smtClean="0"/>
          </a:p>
          <a:p>
            <a:endParaRPr lang="zh-CN" altLang="en-US" dirty="0" smtClean="0"/>
          </a:p>
          <a:p>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lgn="l">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lgn="l">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lgn="l">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0">
                <a:solidFill>
                  <a:schemeClr val="accent1"/>
                </a:solidFill>
              </a:defRPr>
            </a:lvl1pPr>
            <a:lvl2pPr>
              <a:buClr>
                <a:schemeClr val="bg1">
                  <a:lumMod val="50000"/>
                </a:schemeClr>
              </a:buClr>
              <a:buFont typeface="Wingdings" pitchFamily="2" charset="2"/>
              <a:buChar char="l"/>
              <a:defRPr sz="2000" b="0"/>
            </a:lvl2pPr>
            <a:lvl3pPr>
              <a:buClr>
                <a:schemeClr val="bg1">
                  <a:lumMod val="65000"/>
                </a:schemeClr>
              </a:buClr>
              <a:buFont typeface="Wingdings" pitchFamily="2" charset="2"/>
              <a:buChar char="l"/>
              <a:defRPr sz="1600" b="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7" r:id="rId7"/>
    <p:sldLayoutId id="2147483655" r:id="rId8"/>
    <p:sldLayoutId id="2147483651" r:id="rId9"/>
    <p:sldLayoutId id="2147483652" r:id="rId10"/>
    <p:sldLayoutId id="2147483654" r:id="rId11"/>
    <p:sldLayoutId id="2147483656" r:id="rId12"/>
    <p:sldLayoutId id="2147483657" r:id="rId13"/>
    <p:sldLayoutId id="2147483658" r:id="rId14"/>
    <p:sldLayoutId id="2147483659" r:id="rId15"/>
    <p:sldLayoutId id="2147483669"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blogs.technet.com/fyu" TargetMode="External"/><Relationship Id="rId2" Type="http://schemas.openxmlformats.org/officeDocument/2006/relationships/hyperlink" Target="http://yongyu2000.blog.51cto.com/"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fyu@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18.xml"/><Relationship Id="rId7" Type="http://schemas.openxmlformats.org/officeDocument/2006/relationships/image" Target="../media/image22.jpeg"/><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hyperlink" Target="http://images.google.com/imgres?imgurl=http://www.bsicomputer.com/industrial/ipc_images/blade/cs310/rms310_top.jpg&amp;imgrefurl=http://www.bsicomputer.com/industrial/blade/cs310/cs310_intro.htm&amp;h=263&amp;w=350&amp;sz=16&amp;hl=en&amp;start=3&amp;tbnid=tysEkzF_nNkdHM:&amp;tbnh=90&amp;tbnw=120&amp;prev=/images?q=blade+server&amp;svnum=10&amp;hl=en&amp;lr=" TargetMode="External"/><Relationship Id="rId5" Type="http://schemas.openxmlformats.org/officeDocument/2006/relationships/image" Target="../media/image21.jpeg"/><Relationship Id="rId4" Type="http://schemas.openxmlformats.org/officeDocument/2006/relationships/hyperlink" Target="http://images.google.com/imgres?imgurl=http://www.fujitsu.com/img/STRSYS/software/cruiser_environment.gif&amp;imgrefurl=http://www.fujitsu.com/global/services/computing/storage/software/cruiser/STRSYS_environment.html&amp;h=280&amp;w=455&amp;sz=21&amp;hl=en&amp;start=16&amp;tbnid=QVUHqMiCsDg9RM:&amp;tbnh=79&amp;tbnw=128&amp;prev=/images?q=management+software&amp;svnum=10&amp;hl=en&amp;lr=" TargetMode="External"/><Relationship Id="rId9"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technet.microsoft.com/en-us/library/dd799282(WS.10).aspx" TargetMode="External"/><Relationship Id="rId7" Type="http://schemas.openxmlformats.org/officeDocument/2006/relationships/hyperlink" Target="http://www.markwilson.co.uk/blog/2009/10/native-vhd-boot-windows-7-or-server-2008-r2-from-an-external-usb-drive.htm" TargetMode="External"/><Relationship Id="rId2" Type="http://schemas.openxmlformats.org/officeDocument/2006/relationships/hyperlink" Target="http://blogs.technet.com/michw/attachment/3270048.ashx" TargetMode="External"/><Relationship Id="rId1" Type="http://schemas.openxmlformats.org/officeDocument/2006/relationships/slideLayout" Target="../slideLayouts/slideLayout6.xml"/><Relationship Id="rId6" Type="http://schemas.openxmlformats.org/officeDocument/2006/relationships/hyperlink" Target="http://technet.microsoft.com/en-us/library/dd799232(WS.10).aspx" TargetMode="External"/><Relationship Id="rId5" Type="http://schemas.openxmlformats.org/officeDocument/2006/relationships/hyperlink" Target="http://technet.microsoft.com/en-us/library/dd799299(WS.10).aspx" TargetMode="External"/><Relationship Id="rId4" Type="http://schemas.openxmlformats.org/officeDocument/2006/relationships/hyperlink" Target="http://technet.microsoft.com/en-us/library/dd744338(WS.10).asp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blogs.technet.com/fyu/archive/2009/01/19/vhd.aspx" TargetMode="External"/><Relationship Id="rId2" Type="http://schemas.openxmlformats.org/officeDocument/2006/relationships/hyperlink" Target="http://blogs.technet.com/fyu/archive/2009/01/19/windows-7-vhd.aspx" TargetMode="External"/><Relationship Id="rId1" Type="http://schemas.openxmlformats.org/officeDocument/2006/relationships/slideLayout" Target="../slideLayouts/slideLayout6.xml"/><Relationship Id="rId5" Type="http://schemas.openxmlformats.org/officeDocument/2006/relationships/hyperlink" Target="http://blogs.technet.com/fyu/archive/2009/01/21/windows-7-virtual-hard-disk-vhd.aspx" TargetMode="External"/><Relationship Id="rId4" Type="http://schemas.openxmlformats.org/officeDocument/2006/relationships/hyperlink" Target="http://blogs.technet.com/fyu/archive/2009/02/01/3195439.aspx"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technet.microsoft.com/en-us/library/dd440865.aspx" TargetMode="External"/><Relationship Id="rId7" Type="http://schemas.openxmlformats.org/officeDocument/2006/relationships/hyperlink" Target="http://code.msdn.microsoft.com/InstallWindowsImage" TargetMode="External"/><Relationship Id="rId2" Type="http://schemas.openxmlformats.org/officeDocument/2006/relationships/hyperlink" Target="http://technet.microsoft.com/en-us/library/dd440864.aspx" TargetMode="External"/><Relationship Id="rId1" Type="http://schemas.openxmlformats.org/officeDocument/2006/relationships/slideLayout" Target="../slideLayouts/slideLayout6.xml"/><Relationship Id="rId6" Type="http://schemas.openxmlformats.org/officeDocument/2006/relationships/hyperlink" Target="http://code.msdn.microsoft.com/wim2vhd" TargetMode="External"/><Relationship Id="rId5" Type="http://schemas.openxmlformats.org/officeDocument/2006/relationships/hyperlink" Target="http://technet.microsoft.com/en-us/library/dd349343.aspx" TargetMode="External"/><Relationship Id="rId4" Type="http://schemas.openxmlformats.org/officeDocument/2006/relationships/hyperlink" Target="http://technet.microsoft.com/en-us/library/dd349337.aspx"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upload.wikimedia.org/wikipedia/commons/7/7a/Hard_disk.jpg"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4400" dirty="0" smtClean="0"/>
              <a:t>VHD</a:t>
            </a:r>
            <a:r>
              <a:rPr lang="zh-CN" altLang="en-US" sz="4400" dirty="0" smtClean="0"/>
              <a:t>在</a:t>
            </a:r>
            <a:r>
              <a:rPr lang="en-US" altLang="zh-CN" sz="4400" dirty="0" smtClean="0"/>
              <a:t>Win7</a:t>
            </a:r>
            <a:r>
              <a:rPr lang="zh-CN" altLang="en-US" sz="4400" dirty="0" smtClean="0"/>
              <a:t>中的新应用</a:t>
            </a:r>
            <a:endParaRPr lang="zh-CN" altLang="en-US" dirty="0"/>
          </a:p>
        </p:txBody>
      </p:sp>
      <p:pic>
        <p:nvPicPr>
          <p:cNvPr id="75777" name="Picture 1"/>
          <p:cNvPicPr>
            <a:picLocks noChangeAspect="1" noChangeArrowheads="1"/>
          </p:cNvPicPr>
          <p:nvPr/>
        </p:nvPicPr>
        <p:blipFill>
          <a:blip r:embed="rId2" cstate="print"/>
          <a:srcRect t="13857" b="16859"/>
          <a:stretch>
            <a:fillRect/>
          </a:stretch>
        </p:blipFill>
        <p:spPr bwMode="auto">
          <a:xfrm>
            <a:off x="-285784" y="4214500"/>
            <a:ext cx="9572692" cy="2786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Windows</a:t>
            </a:r>
            <a:r>
              <a:rPr lang="zh-CN" altLang="en-US" dirty="0" smtClean="0"/>
              <a:t> </a:t>
            </a:r>
            <a:r>
              <a:rPr lang="en-US" altLang="zh-CN" dirty="0" smtClean="0"/>
              <a:t>7</a:t>
            </a:r>
            <a:r>
              <a:rPr lang="zh-CN" altLang="en-US" dirty="0" smtClean="0"/>
              <a:t>的本机</a:t>
            </a:r>
            <a:r>
              <a:rPr lang="en-US" dirty="0" smtClean="0"/>
              <a:t>VHD</a:t>
            </a:r>
            <a:r>
              <a:rPr lang="zh-CN" altLang="en-US" dirty="0" smtClean="0"/>
              <a:t>支持</a:t>
            </a:r>
            <a:endParaRPr lang="en-US" dirty="0"/>
          </a:p>
        </p:txBody>
      </p:sp>
      <p:sp>
        <p:nvSpPr>
          <p:cNvPr id="3" name="Text Placeholder 2"/>
          <p:cNvSpPr>
            <a:spLocks noGrp="1"/>
          </p:cNvSpPr>
          <p:nvPr>
            <p:ph idx="1"/>
          </p:nvPr>
        </p:nvSpPr>
        <p:spPr/>
        <p:txBody>
          <a:bodyPr/>
          <a:lstStyle/>
          <a:p>
            <a:pPr marL="457200" indent="-457200"/>
            <a:r>
              <a:rPr lang="en-US" altLang="zh-CN" dirty="0" smtClean="0"/>
              <a:t>Native</a:t>
            </a:r>
            <a:r>
              <a:rPr lang="zh-CN" altLang="en-US" dirty="0" smtClean="0"/>
              <a:t> </a:t>
            </a:r>
            <a:r>
              <a:rPr lang="en-US" altLang="zh-CN" dirty="0" smtClean="0"/>
              <a:t>=</a:t>
            </a:r>
            <a:r>
              <a:rPr lang="zh-CN" altLang="en-US" dirty="0" smtClean="0"/>
              <a:t> 本机，即内置支持</a:t>
            </a:r>
            <a:endParaRPr lang="en-US" altLang="zh-CN" dirty="0" smtClean="0"/>
          </a:p>
          <a:p>
            <a:pPr marL="457200" indent="-457200"/>
            <a:r>
              <a:rPr lang="zh-CN" altLang="en-US" dirty="0" smtClean="0"/>
              <a:t>作为一种新的虚拟设备</a:t>
            </a:r>
            <a:endParaRPr lang="en-US" dirty="0" smtClean="0"/>
          </a:p>
          <a:p>
            <a:pPr marL="457200" indent="-457200"/>
            <a:r>
              <a:rPr lang="en-US" dirty="0" smtClean="0"/>
              <a:t>Virtual Hard Disk</a:t>
            </a:r>
            <a:r>
              <a:rPr lang="zh-CN" altLang="en-US" dirty="0" smtClean="0"/>
              <a:t>被</a:t>
            </a:r>
            <a:r>
              <a:rPr lang="en-US" altLang="zh-CN" dirty="0" smtClean="0"/>
              <a:t>Windows</a:t>
            </a:r>
            <a:r>
              <a:rPr lang="zh-CN" altLang="en-US" dirty="0" smtClean="0"/>
              <a:t> </a:t>
            </a:r>
            <a:r>
              <a:rPr lang="en-US" altLang="zh-CN" dirty="0" smtClean="0"/>
              <a:t>7</a:t>
            </a:r>
            <a:r>
              <a:rPr lang="zh-CN" altLang="en-US" dirty="0" smtClean="0"/>
              <a:t>的核心组件识别并支持</a:t>
            </a:r>
            <a:endParaRPr lang="en-US" dirty="0" smtClean="0"/>
          </a:p>
          <a:p>
            <a:pPr marL="862013" lvl="1" indent="-474663"/>
            <a:r>
              <a:rPr lang="zh-CN" altLang="en-US" dirty="0" smtClean="0"/>
              <a:t>启动环境</a:t>
            </a:r>
            <a:endParaRPr lang="en-US" dirty="0" smtClean="0"/>
          </a:p>
          <a:p>
            <a:pPr marL="862013" lvl="1" indent="-474663"/>
            <a:r>
              <a:rPr lang="zh-CN" altLang="en-US" dirty="0" smtClean="0"/>
              <a:t>核心文件系统</a:t>
            </a:r>
            <a:endParaRPr lang="en-US" dirty="0" smtClean="0"/>
          </a:p>
          <a:p>
            <a:pPr marL="862013" lvl="1" indent="-474663"/>
            <a:r>
              <a:rPr lang="zh-CN" altLang="en-US" dirty="0" smtClean="0"/>
              <a:t>虚拟磁盘服务 </a:t>
            </a:r>
            <a:r>
              <a:rPr lang="en-US" altLang="zh-CN" dirty="0" smtClean="0"/>
              <a:t>(</a:t>
            </a:r>
            <a:r>
              <a:rPr lang="en-US" dirty="0" smtClean="0"/>
              <a:t>Virtual Disk Service VDS)</a:t>
            </a:r>
          </a:p>
          <a:p>
            <a:pPr marL="862013" lvl="1" indent="-474663"/>
            <a:r>
              <a:rPr lang="zh-CN" altLang="en-US" dirty="0" smtClean="0"/>
              <a:t>磁盘管理工具</a:t>
            </a:r>
            <a:endParaRPr lang="en-US" dirty="0" smtClean="0"/>
          </a:p>
          <a:p>
            <a:pPr marL="862013" lvl="1" indent="-474663"/>
            <a:r>
              <a:rPr lang="en-US" altLang="zh-CN" dirty="0" smtClean="0"/>
              <a:t>Windows</a:t>
            </a:r>
            <a:r>
              <a:rPr lang="zh-CN" altLang="en-US" dirty="0" smtClean="0"/>
              <a:t>部署服务 </a:t>
            </a:r>
            <a:r>
              <a:rPr lang="en-US" altLang="zh-CN" dirty="0" smtClean="0"/>
              <a:t>(</a:t>
            </a:r>
            <a:r>
              <a:rPr lang="en-US" dirty="0" smtClean="0"/>
              <a:t>Windows Deployment Services WDS)</a:t>
            </a:r>
          </a:p>
          <a:p>
            <a:pPr marL="457200" indent="-457200"/>
            <a:r>
              <a:rPr lang="zh-CN" altLang="en-US" dirty="0" smtClean="0"/>
              <a:t>不需要</a:t>
            </a:r>
            <a:r>
              <a:rPr lang="en-US" altLang="zh-CN" dirty="0" smtClean="0"/>
              <a:t>Windows</a:t>
            </a:r>
            <a:r>
              <a:rPr lang="zh-CN" altLang="en-US" dirty="0" smtClean="0"/>
              <a:t>上预先安装任何虚拟机组件</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具体的功能实现</a:t>
            </a:r>
            <a:endParaRPr lang="en-US" dirty="0"/>
          </a:p>
        </p:txBody>
      </p:sp>
      <p:sp>
        <p:nvSpPr>
          <p:cNvPr id="3" name="Content Placeholder 2"/>
          <p:cNvSpPr>
            <a:spLocks noGrp="1"/>
          </p:cNvSpPr>
          <p:nvPr>
            <p:ph idx="1"/>
          </p:nvPr>
        </p:nvSpPr>
        <p:spPr/>
        <p:txBody>
          <a:bodyPr/>
          <a:lstStyle/>
          <a:p>
            <a:pPr marL="404813" indent="-404813"/>
            <a:r>
              <a:rPr lang="en-US" altLang="zh-CN" dirty="0" smtClean="0"/>
              <a:t>Virtual Disk Service (VDS) </a:t>
            </a:r>
            <a:r>
              <a:rPr lang="zh-CN" altLang="en-US" dirty="0" smtClean="0"/>
              <a:t>支持虚拟磁盘的识别、加载、卸载和格式化等操作</a:t>
            </a:r>
            <a:endParaRPr lang="en-US" altLang="zh-CN" dirty="0" smtClean="0"/>
          </a:p>
          <a:p>
            <a:pPr marL="404813" indent="-404813"/>
            <a:r>
              <a:rPr lang="zh-CN" altLang="en-US" dirty="0" smtClean="0"/>
              <a:t>从</a:t>
            </a:r>
            <a:r>
              <a:rPr lang="en-US" altLang="zh-CN" dirty="0" smtClean="0"/>
              <a:t>VHD</a:t>
            </a:r>
            <a:r>
              <a:rPr lang="zh-CN" altLang="en-US" dirty="0" smtClean="0"/>
              <a:t>镜像启动计算机</a:t>
            </a:r>
            <a:endParaRPr lang="en-US" altLang="zh-CN" dirty="0" smtClean="0"/>
          </a:p>
          <a:p>
            <a:pPr marL="404813" indent="-404813"/>
            <a:r>
              <a:rPr lang="zh-CN" altLang="en-US" dirty="0" smtClean="0"/>
              <a:t>磁盘管理工具支持对</a:t>
            </a:r>
            <a:r>
              <a:rPr lang="en-US" altLang="zh-CN" dirty="0" smtClean="0"/>
              <a:t>VHD</a:t>
            </a:r>
            <a:r>
              <a:rPr lang="zh-CN" altLang="en-US" dirty="0" smtClean="0"/>
              <a:t>磁盘的读写和管理操作</a:t>
            </a:r>
            <a:endParaRPr lang="en-US" altLang="zh-CN" dirty="0" smtClean="0"/>
          </a:p>
          <a:p>
            <a:pPr marL="404813" indent="-404813"/>
            <a:r>
              <a:rPr lang="zh-CN" altLang="en-US" dirty="0" smtClean="0"/>
              <a:t>用来管理</a:t>
            </a:r>
            <a:r>
              <a:rPr lang="en-US" altLang="zh-CN" dirty="0" smtClean="0"/>
              <a:t>VHD</a:t>
            </a:r>
            <a:r>
              <a:rPr lang="zh-CN" altLang="en-US" dirty="0" smtClean="0"/>
              <a:t>的一组</a:t>
            </a:r>
            <a:r>
              <a:rPr lang="en-US" altLang="zh-CN" dirty="0" smtClean="0"/>
              <a:t>Win32 APIs</a:t>
            </a:r>
            <a:r>
              <a:rPr lang="zh-CN" altLang="en-US" dirty="0" smtClean="0"/>
              <a:t>接口</a:t>
            </a:r>
            <a:endParaRPr lang="en-US" altLang="zh-CN" dirty="0" smtClean="0"/>
          </a:p>
          <a:p>
            <a:pPr marL="404813" indent="-404813"/>
            <a:r>
              <a:rPr lang="en-US" altLang="zh-CN" dirty="0" smtClean="0"/>
              <a:t>VDS APIs</a:t>
            </a:r>
            <a:r>
              <a:rPr lang="zh-CN" altLang="en-US" dirty="0" smtClean="0"/>
              <a:t>接口和</a:t>
            </a:r>
            <a:r>
              <a:rPr lang="en-US" altLang="zh-CN" dirty="0" smtClean="0"/>
              <a:t>DCOM</a:t>
            </a:r>
            <a:r>
              <a:rPr lang="zh-CN" altLang="en-US" dirty="0" smtClean="0"/>
              <a:t>远程编程接口</a:t>
            </a:r>
            <a:endParaRPr lang="en-US" altLang="zh-CN" dirty="0" smtClean="0"/>
          </a:p>
          <a:p>
            <a:pPr marL="404813" indent="-404813"/>
            <a:r>
              <a:rPr lang="zh-CN" altLang="en-US" dirty="0" smtClean="0"/>
              <a:t>远程的</a:t>
            </a:r>
            <a:r>
              <a:rPr lang="en-US" altLang="zh-CN" dirty="0" smtClean="0"/>
              <a:t>WDS</a:t>
            </a:r>
            <a:r>
              <a:rPr lang="zh-CN" altLang="en-US" dirty="0" smtClean="0"/>
              <a:t>服务，用来大规模部署基于</a:t>
            </a:r>
            <a:r>
              <a:rPr lang="en-US" altLang="zh-CN" dirty="0" smtClean="0"/>
              <a:t>VHD</a:t>
            </a:r>
            <a:r>
              <a:rPr lang="zh-CN" altLang="en-US" dirty="0" smtClean="0"/>
              <a:t>的镜像</a:t>
            </a:r>
            <a:endParaRPr lang="en-US" altLang="zh-CN" dirty="0" smtClean="0"/>
          </a:p>
        </p:txBody>
      </p:sp>
    </p:spTree>
  </p:cSld>
  <p:clrMapOvr>
    <a:masterClrMapping/>
  </p:clrMapOvr>
  <p:transition advTm="11251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Windows 7</a:t>
            </a:r>
            <a:r>
              <a:rPr lang="zh-CN" altLang="en-US" dirty="0" smtClean="0"/>
              <a:t>中的</a:t>
            </a:r>
            <a:r>
              <a:rPr lang="en-US" altLang="zh-CN" dirty="0" smtClean="0"/>
              <a:t>VHD</a:t>
            </a:r>
            <a:r>
              <a:rPr lang="zh-CN" altLang="en-US" dirty="0" smtClean="0"/>
              <a:t>支持</a:t>
            </a:r>
            <a:endParaRPr lang="zh-CN" altLang="en-US" dirty="0"/>
          </a:p>
        </p:txBody>
      </p:sp>
      <p:pic>
        <p:nvPicPr>
          <p:cNvPr id="1026" name="Picture 2"/>
          <p:cNvPicPr>
            <a:picLocks noChangeAspect="1" noChangeArrowheads="1"/>
          </p:cNvPicPr>
          <p:nvPr/>
        </p:nvPicPr>
        <p:blipFill>
          <a:blip r:embed="rId2" cstate="print"/>
          <a:stretch>
            <a:fillRect/>
          </a:stretch>
        </p:blipFill>
        <p:spPr bwMode="auto">
          <a:xfrm>
            <a:off x="714348" y="1428736"/>
            <a:ext cx="3579419" cy="2428892"/>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3" cstate="print"/>
          <a:srcRect/>
          <a:stretch>
            <a:fillRect/>
          </a:stretch>
        </p:blipFill>
        <p:spPr bwMode="auto">
          <a:xfrm>
            <a:off x="642910" y="4143380"/>
            <a:ext cx="7715304" cy="1473031"/>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4" cstate="print"/>
          <a:srcRect/>
          <a:stretch>
            <a:fillRect/>
          </a:stretch>
        </p:blipFill>
        <p:spPr bwMode="auto">
          <a:xfrm>
            <a:off x="4924386" y="1428735"/>
            <a:ext cx="3377998" cy="242889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zh-CN" dirty="0" smtClean="0"/>
              <a:t>VHD</a:t>
            </a:r>
            <a:r>
              <a:rPr lang="zh-CN" altLang="en-US" dirty="0" smtClean="0"/>
              <a:t>的管理</a:t>
            </a:r>
            <a:r>
              <a:rPr lang="en-US" altLang="zh-CN" dirty="0" smtClean="0"/>
              <a:t>API</a:t>
            </a:r>
            <a:r>
              <a:rPr lang="zh-CN" altLang="en-US" dirty="0" smtClean="0"/>
              <a:t>和结构</a:t>
            </a:r>
            <a:endParaRPr lang="en-US" dirty="0"/>
          </a:p>
        </p:txBody>
      </p:sp>
      <p:pic>
        <p:nvPicPr>
          <p:cNvPr id="6" name="Picture 5" descr="DiskMgmtVHD.JPG"/>
          <p:cNvPicPr>
            <a:picLocks noChangeAspect="1"/>
          </p:cNvPicPr>
          <p:nvPr/>
        </p:nvPicPr>
        <p:blipFill>
          <a:blip r:embed="rId3" cstate="print"/>
          <a:stretch>
            <a:fillRect/>
          </a:stretch>
        </p:blipFill>
        <p:spPr>
          <a:xfrm>
            <a:off x="384040" y="1359013"/>
            <a:ext cx="3667125" cy="2598461"/>
          </a:xfrm>
          <a:prstGeom prst="rect">
            <a:avLst/>
          </a:prstGeom>
        </p:spPr>
      </p:pic>
      <p:pic>
        <p:nvPicPr>
          <p:cNvPr id="7" name="Picture 6" descr="DiskpartVHD.JPG"/>
          <p:cNvPicPr>
            <a:picLocks noChangeAspect="1"/>
          </p:cNvPicPr>
          <p:nvPr/>
        </p:nvPicPr>
        <p:blipFill>
          <a:blip r:embed="rId4" cstate="print"/>
          <a:stretch>
            <a:fillRect/>
          </a:stretch>
        </p:blipFill>
        <p:spPr>
          <a:xfrm>
            <a:off x="3643339" y="1886718"/>
            <a:ext cx="4714875" cy="1543050"/>
          </a:xfrm>
          <a:prstGeom prst="rect">
            <a:avLst/>
          </a:prstGeom>
        </p:spPr>
      </p:pic>
      <p:sp>
        <p:nvSpPr>
          <p:cNvPr id="8" name="Rectangle 7"/>
          <p:cNvSpPr/>
          <p:nvPr/>
        </p:nvSpPr>
        <p:spPr bwMode="auto">
          <a:xfrm>
            <a:off x="808383" y="4479233"/>
            <a:ext cx="5300870" cy="569843"/>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latin typeface="Trebuchet MS" pitchFamily="34" charset="0"/>
              </a:rPr>
              <a:t>Virtual Disk Service (VDS) VHD APIs</a:t>
            </a:r>
          </a:p>
        </p:txBody>
      </p:sp>
      <p:sp>
        <p:nvSpPr>
          <p:cNvPr id="9" name="Rectangle 8"/>
          <p:cNvSpPr/>
          <p:nvPr/>
        </p:nvSpPr>
        <p:spPr bwMode="auto">
          <a:xfrm>
            <a:off x="3008244" y="5486399"/>
            <a:ext cx="3710609" cy="53008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latin typeface="Trebuchet MS" pitchFamily="34" charset="0"/>
              </a:rPr>
              <a:t>Win32 VHD APIs</a:t>
            </a:r>
          </a:p>
        </p:txBody>
      </p:sp>
      <p:cxnSp>
        <p:nvCxnSpPr>
          <p:cNvPr id="10" name="Straight Arrow Connector 9"/>
          <p:cNvCxnSpPr/>
          <p:nvPr/>
        </p:nvCxnSpPr>
        <p:spPr bwMode="auto">
          <a:xfrm rot="5400000">
            <a:off x="2194030" y="4141304"/>
            <a:ext cx="648563" cy="79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2"/>
            </a:solidFill>
            <a:prstDash val="solid"/>
            <a:round/>
            <a:headEnd type="none" w="med" len="med"/>
            <a:tailEnd type="arrow"/>
          </a:ln>
          <a:effectLst>
            <a:outerShdw blurRad="50800" dist="38100" dir="2700000" algn="tl" rotWithShape="0">
              <a:prstClr val="black">
                <a:alpha val="40000"/>
              </a:prstClr>
            </a:outerShdw>
          </a:effectLst>
        </p:spPr>
      </p:cxnSp>
      <p:cxnSp>
        <p:nvCxnSpPr>
          <p:cNvPr id="12" name="Straight Arrow Connector 11"/>
          <p:cNvCxnSpPr/>
          <p:nvPr/>
        </p:nvCxnSpPr>
        <p:spPr bwMode="auto">
          <a:xfrm rot="16200000" flipH="1">
            <a:off x="4446904" y="3930068"/>
            <a:ext cx="1039501" cy="5827"/>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2"/>
            </a:solidFill>
            <a:prstDash val="solid"/>
            <a:round/>
            <a:headEnd type="none" w="med" len="med"/>
            <a:tailEnd type="arrow"/>
          </a:ln>
          <a:effectLst>
            <a:outerShdw blurRad="50800" dist="38100" dir="2700000" algn="tl" rotWithShape="0">
              <a:prstClr val="black">
                <a:alpha val="40000"/>
              </a:prstClr>
            </a:outerShdw>
          </a:effectLst>
        </p:spPr>
      </p:cxnSp>
      <p:cxnSp>
        <p:nvCxnSpPr>
          <p:cNvPr id="15" name="Straight Arrow Connector 14"/>
          <p:cNvCxnSpPr/>
          <p:nvPr/>
        </p:nvCxnSpPr>
        <p:spPr bwMode="auto">
          <a:xfrm rot="5400000">
            <a:off x="3492743" y="5221355"/>
            <a:ext cx="469659" cy="742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2"/>
            </a:solidFill>
            <a:prstDash val="solid"/>
            <a:round/>
            <a:headEnd type="none" w="med" len="med"/>
            <a:tailEnd type="arrow"/>
          </a:ln>
          <a:effectLst>
            <a:outerShdw blurRad="50800" dist="38100" dir="2700000" algn="tl" rotWithShape="0">
              <a:prstClr val="black">
                <a:alpha val="40000"/>
              </a:prstClr>
            </a:outerShdw>
          </a:effectLst>
        </p:spPr>
      </p:cxnSp>
      <p:sp>
        <p:nvSpPr>
          <p:cNvPr id="17" name="TextBox 16"/>
          <p:cNvSpPr txBox="1"/>
          <p:nvPr/>
        </p:nvSpPr>
        <p:spPr>
          <a:xfrm>
            <a:off x="291861" y="3961171"/>
            <a:ext cx="851515" cy="400110"/>
          </a:xfrm>
          <a:prstGeom prst="rect">
            <a:avLst/>
          </a:prstGeom>
          <a:noFill/>
        </p:spPr>
        <p:txBody>
          <a:bodyPr wrap="none" rtlCol="0">
            <a:spAutoFit/>
          </a:bodyPr>
          <a:lstStyle/>
          <a:p>
            <a:r>
              <a:rPr lang="en-US" sz="2000" dirty="0" smtClean="0">
                <a:solidFill>
                  <a:schemeClr val="tx1"/>
                </a:solidFill>
                <a:latin typeface="Trebuchet MS" pitchFamily="34" charset="0"/>
              </a:rPr>
              <a:t>DCOM</a:t>
            </a:r>
          </a:p>
        </p:txBody>
      </p:sp>
      <p:cxnSp>
        <p:nvCxnSpPr>
          <p:cNvPr id="19" name="Straight Arrow Connector 18"/>
          <p:cNvCxnSpPr>
            <a:stCxn id="17" idx="2"/>
          </p:cNvCxnSpPr>
          <p:nvPr/>
        </p:nvCxnSpPr>
        <p:spPr bwMode="auto">
          <a:xfrm rot="16200000" flipH="1">
            <a:off x="598780" y="4480120"/>
            <a:ext cx="434773" cy="197094"/>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dash"/>
            <a:round/>
            <a:headEnd type="stealth" w="med" len="med"/>
            <a:tailEnd type="arrow"/>
          </a:ln>
          <a:effectLst/>
        </p:spPr>
      </p:cxnSp>
      <p:sp>
        <p:nvSpPr>
          <p:cNvPr id="22" name="Rectangle 21"/>
          <p:cNvSpPr/>
          <p:nvPr/>
        </p:nvSpPr>
        <p:spPr bwMode="auto">
          <a:xfrm>
            <a:off x="6241773" y="4492485"/>
            <a:ext cx="2146853" cy="556591"/>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latin typeface="Trebuchet MS" pitchFamily="34" charset="0"/>
              </a:rPr>
              <a:t>Hyper-V WMI</a:t>
            </a:r>
          </a:p>
        </p:txBody>
      </p:sp>
      <p:cxnSp>
        <p:nvCxnSpPr>
          <p:cNvPr id="32" name="Straight Arrow Connector 31"/>
          <p:cNvCxnSpPr/>
          <p:nvPr/>
        </p:nvCxnSpPr>
        <p:spPr bwMode="auto">
          <a:xfrm rot="5400000">
            <a:off x="6295578" y="5227981"/>
            <a:ext cx="469659" cy="7421"/>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accent6"/>
            </a:solidFill>
            <a:prstDash val="solid"/>
            <a:round/>
            <a:headEnd type="none" w="med" len="med"/>
            <a:tailEnd type="arrow"/>
          </a:ln>
          <a:effectLst>
            <a:outerShdw blurRad="50800" dist="38100" dir="2700000" algn="tl" rotWithShape="0">
              <a:prstClr val="black">
                <a:alpha val="40000"/>
              </a:prstClr>
            </a:outerShdw>
          </a:effectLst>
        </p:spPr>
      </p:cxnSp>
      <p:sp>
        <p:nvSpPr>
          <p:cNvPr id="34" name="TextBox 33"/>
          <p:cNvSpPr txBox="1"/>
          <p:nvPr/>
        </p:nvSpPr>
        <p:spPr>
          <a:xfrm>
            <a:off x="8176472" y="3749201"/>
            <a:ext cx="657552" cy="400110"/>
          </a:xfrm>
          <a:prstGeom prst="rect">
            <a:avLst/>
          </a:prstGeom>
          <a:noFill/>
        </p:spPr>
        <p:txBody>
          <a:bodyPr wrap="none" rtlCol="0">
            <a:spAutoFit/>
          </a:bodyPr>
          <a:lstStyle/>
          <a:p>
            <a:r>
              <a:rPr lang="en-US" sz="2000" dirty="0" smtClean="0">
                <a:solidFill>
                  <a:schemeClr val="tx1"/>
                </a:solidFill>
                <a:latin typeface="Trebuchet MS" pitchFamily="34" charset="0"/>
              </a:rPr>
              <a:t>WMI</a:t>
            </a:r>
          </a:p>
        </p:txBody>
      </p:sp>
      <p:cxnSp>
        <p:nvCxnSpPr>
          <p:cNvPr id="35" name="Straight Arrow Connector 34"/>
          <p:cNvCxnSpPr>
            <a:stCxn id="34" idx="2"/>
          </p:cNvCxnSpPr>
          <p:nvPr/>
        </p:nvCxnSpPr>
        <p:spPr bwMode="auto">
          <a:xfrm rot="5400000">
            <a:off x="8100693" y="4186312"/>
            <a:ext cx="441557" cy="367555"/>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5400" cap="flat" cmpd="sng" algn="ctr">
            <a:solidFill>
              <a:schemeClr val="tx1"/>
            </a:solidFill>
            <a:prstDash val="dash"/>
            <a:round/>
            <a:headEnd type="stealth" w="med" len="med"/>
            <a:tailEnd type="arrow"/>
          </a:ln>
          <a:effectLst/>
        </p:spPr>
      </p:cxn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4400" dirty="0" smtClean="0"/>
              <a:t>VHD</a:t>
            </a:r>
            <a:r>
              <a:rPr lang="zh-CN" altLang="en-US" sz="4400" dirty="0" smtClean="0"/>
              <a:t> </a:t>
            </a:r>
            <a:r>
              <a:rPr lang="en-US" altLang="zh-CN" sz="4400" dirty="0" smtClean="0"/>
              <a:t>Native</a:t>
            </a:r>
            <a:r>
              <a:rPr lang="zh-CN" altLang="en-US" sz="4400" dirty="0" smtClean="0"/>
              <a:t> </a:t>
            </a:r>
            <a:r>
              <a:rPr lang="en-US" altLang="zh-CN" sz="4400" dirty="0" smtClean="0"/>
              <a:t>Boot</a:t>
            </a:r>
            <a:r>
              <a:rPr lang="zh-CN" altLang="en-US" sz="4400" dirty="0" smtClean="0"/>
              <a:t>的</a:t>
            </a:r>
            <a:r>
              <a:rPr lang="en-US" altLang="zh-CN" sz="4400" dirty="0" smtClean="0"/>
              <a:t/>
            </a:r>
            <a:br>
              <a:rPr lang="en-US" altLang="zh-CN" sz="4400" dirty="0" smtClean="0"/>
            </a:br>
            <a:r>
              <a:rPr lang="zh-CN" altLang="en-US" sz="4400" dirty="0" smtClean="0"/>
              <a:t>应用场景和配置</a:t>
            </a:r>
            <a:endParaRPr lang="zh-CN" altLang="en-US" dirty="0"/>
          </a:p>
        </p:txBody>
      </p:sp>
      <p:pic>
        <p:nvPicPr>
          <p:cNvPr id="76802" name="Picture 2"/>
          <p:cNvPicPr>
            <a:picLocks noChangeAspect="1" noChangeArrowheads="1"/>
          </p:cNvPicPr>
          <p:nvPr/>
        </p:nvPicPr>
        <p:blipFill>
          <a:blip r:embed="rId2" cstate="print"/>
          <a:srcRect/>
          <a:stretch>
            <a:fillRect/>
          </a:stretch>
        </p:blipFill>
        <p:spPr bwMode="auto">
          <a:xfrm>
            <a:off x="-285784" y="4214500"/>
            <a:ext cx="9715567" cy="2786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dirty="0" smtClean="0"/>
              <a:t>什么是</a:t>
            </a:r>
            <a:r>
              <a:rPr lang="en-US" altLang="zh-CN" dirty="0" smtClean="0"/>
              <a:t>VHD Native Boot</a:t>
            </a:r>
            <a:endParaRPr lang="zh-CN" altLang="en-US" dirty="0" smtClean="0"/>
          </a:p>
        </p:txBody>
      </p:sp>
      <p:sp>
        <p:nvSpPr>
          <p:cNvPr id="9219" name="内容占位符 2"/>
          <p:cNvSpPr>
            <a:spLocks noGrp="1"/>
          </p:cNvSpPr>
          <p:nvPr>
            <p:ph idx="1"/>
          </p:nvPr>
        </p:nvSpPr>
        <p:spPr/>
        <p:txBody>
          <a:bodyPr/>
          <a:lstStyle/>
          <a:p>
            <a:r>
              <a:rPr lang="en-US" altLang="zh-CN" sz="2400" dirty="0" smtClean="0"/>
              <a:t>Windows</a:t>
            </a:r>
            <a:r>
              <a:rPr lang="zh-CN" altLang="en-US" sz="2400" dirty="0" smtClean="0"/>
              <a:t> </a:t>
            </a:r>
            <a:r>
              <a:rPr lang="en-US" altLang="zh-CN" sz="2400" dirty="0" smtClean="0"/>
              <a:t>7</a:t>
            </a:r>
            <a:r>
              <a:rPr lang="zh-CN" altLang="en-US" sz="2400" dirty="0" smtClean="0"/>
              <a:t>和</a:t>
            </a:r>
            <a:r>
              <a:rPr lang="en-US" altLang="zh-CN" sz="2400" dirty="0" smtClean="0"/>
              <a:t>Windows</a:t>
            </a:r>
            <a:r>
              <a:rPr lang="zh-CN" altLang="en-US" sz="2400" dirty="0" smtClean="0"/>
              <a:t> </a:t>
            </a:r>
            <a:r>
              <a:rPr lang="en-US" altLang="zh-CN" sz="2400" dirty="0" smtClean="0"/>
              <a:t>Server</a:t>
            </a:r>
            <a:r>
              <a:rPr lang="zh-CN" altLang="en-US" sz="2400" dirty="0" smtClean="0"/>
              <a:t> </a:t>
            </a:r>
            <a:r>
              <a:rPr lang="en-US" altLang="zh-CN" sz="2400" dirty="0" smtClean="0"/>
              <a:t>2008</a:t>
            </a:r>
            <a:r>
              <a:rPr lang="zh-CN" altLang="en-US" sz="2400" dirty="0" smtClean="0"/>
              <a:t> </a:t>
            </a:r>
            <a:r>
              <a:rPr lang="en-US" altLang="zh-CN" sz="2400" dirty="0" smtClean="0"/>
              <a:t>R2</a:t>
            </a:r>
            <a:r>
              <a:rPr lang="zh-CN" altLang="en-US" sz="2400" dirty="0" smtClean="0"/>
              <a:t>中的新功能</a:t>
            </a:r>
            <a:endParaRPr lang="en-US" altLang="zh-CN" sz="2400" dirty="0" smtClean="0"/>
          </a:p>
          <a:p>
            <a:r>
              <a:rPr lang="zh-CN" altLang="en-US" sz="2400" dirty="0" smtClean="0"/>
              <a:t>系统直接从</a:t>
            </a:r>
            <a:r>
              <a:rPr lang="en-US" altLang="zh-CN" sz="2400" dirty="0" smtClean="0"/>
              <a:t>VHD</a:t>
            </a:r>
            <a:r>
              <a:rPr lang="zh-CN" altLang="en-US" sz="2400" dirty="0" smtClean="0"/>
              <a:t>文件启动</a:t>
            </a:r>
            <a:endParaRPr lang="en-US" altLang="zh-CN" sz="2400" dirty="0" smtClean="0"/>
          </a:p>
          <a:p>
            <a:r>
              <a:rPr lang="en-US" altLang="zh-CN" sz="2400" dirty="0" smtClean="0"/>
              <a:t>VHD</a:t>
            </a:r>
            <a:r>
              <a:rPr lang="zh-CN" altLang="en-US" sz="2400" dirty="0" smtClean="0"/>
              <a:t>中的</a:t>
            </a:r>
            <a:r>
              <a:rPr lang="en-US" altLang="zh-CN" sz="2400" dirty="0" smtClean="0"/>
              <a:t>OS</a:t>
            </a:r>
            <a:r>
              <a:rPr lang="zh-CN" altLang="en-US" sz="2400" dirty="0" smtClean="0"/>
              <a:t>直接访问硬件，不是运行在虚拟机环境中</a:t>
            </a:r>
            <a:endParaRPr lang="en-US" altLang="zh-CN" sz="2400" dirty="0" smtClean="0"/>
          </a:p>
          <a:p>
            <a:r>
              <a:rPr lang="zh-CN" altLang="en-US" sz="2400" dirty="0" smtClean="0"/>
              <a:t>与普通硬盘启动类似，可以在</a:t>
            </a:r>
            <a:r>
              <a:rPr lang="en-US" altLang="zh-CN" sz="2400" dirty="0" smtClean="0"/>
              <a:t>VHD</a:t>
            </a:r>
            <a:r>
              <a:rPr lang="zh-CN" altLang="en-US" sz="2400" dirty="0" smtClean="0"/>
              <a:t>中安装驱动程序，包括显卡在内的所有硬件都正常工作</a:t>
            </a:r>
            <a:endParaRPr lang="en-US" altLang="zh-CN" sz="24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创建</a:t>
            </a:r>
            <a:r>
              <a:rPr lang="en-US" altLang="zh-CN" dirty="0" smtClean="0"/>
              <a:t>VHD</a:t>
            </a:r>
            <a:r>
              <a:rPr lang="zh-CN" altLang="en-US" dirty="0" smtClean="0"/>
              <a:t>系统盘的过程</a:t>
            </a:r>
            <a:endParaRPr lang="en-US" dirty="0"/>
          </a:p>
        </p:txBody>
      </p:sp>
      <p:sp>
        <p:nvSpPr>
          <p:cNvPr id="3" name="Content Placeholder 2"/>
          <p:cNvSpPr>
            <a:spLocks noGrp="1"/>
          </p:cNvSpPr>
          <p:nvPr>
            <p:ph idx="1"/>
          </p:nvPr>
        </p:nvSpPr>
        <p:spPr/>
        <p:txBody>
          <a:bodyPr/>
          <a:lstStyle/>
          <a:p>
            <a:pPr marL="457200" indent="-457200"/>
            <a:r>
              <a:rPr lang="zh-CN" altLang="en-US" dirty="0" smtClean="0"/>
              <a:t>在</a:t>
            </a:r>
            <a:r>
              <a:rPr lang="en-US" altLang="zh-CN" dirty="0" smtClean="0"/>
              <a:t>Windows</a:t>
            </a:r>
            <a:r>
              <a:rPr lang="zh-CN" altLang="en-US" dirty="0" smtClean="0"/>
              <a:t> </a:t>
            </a:r>
            <a:r>
              <a:rPr lang="en-US" altLang="zh-CN" dirty="0" smtClean="0"/>
              <a:t>7</a:t>
            </a:r>
            <a:r>
              <a:rPr lang="zh-CN" altLang="en-US" dirty="0" smtClean="0"/>
              <a:t>下创建一个</a:t>
            </a:r>
            <a:r>
              <a:rPr lang="en-US" altLang="zh-CN" dirty="0" smtClean="0"/>
              <a:t>VHD</a:t>
            </a:r>
            <a:r>
              <a:rPr lang="zh-CN" altLang="en-US" dirty="0" smtClean="0"/>
              <a:t>文件</a:t>
            </a:r>
            <a:endParaRPr lang="en-US" dirty="0" smtClean="0"/>
          </a:p>
          <a:p>
            <a:pPr marL="457200" indent="-457200"/>
            <a:r>
              <a:rPr lang="zh-CN" altLang="en-US" dirty="0" smtClean="0"/>
              <a:t>识别此</a:t>
            </a:r>
            <a:r>
              <a:rPr lang="en-US" altLang="zh-CN" dirty="0" smtClean="0"/>
              <a:t>VHD</a:t>
            </a:r>
            <a:endParaRPr lang="en-US" dirty="0" smtClean="0"/>
          </a:p>
          <a:p>
            <a:pPr marL="914400" lvl="1" indent="-457200"/>
            <a:r>
              <a:rPr lang="zh-CN" altLang="en-US" dirty="0" smtClean="0"/>
              <a:t>在磁盘管理中被识别为一个新的硬盘</a:t>
            </a:r>
            <a:endParaRPr lang="en-US" dirty="0" smtClean="0"/>
          </a:p>
          <a:p>
            <a:pPr marL="457200" indent="-457200"/>
            <a:r>
              <a:rPr lang="zh-CN" altLang="en-US" dirty="0" smtClean="0"/>
              <a:t>创建分区并格式化</a:t>
            </a:r>
            <a:endParaRPr lang="en-US" dirty="0" smtClean="0"/>
          </a:p>
          <a:p>
            <a:pPr marL="457200" indent="-457200"/>
            <a:r>
              <a:rPr lang="zh-CN" altLang="en-US" dirty="0" smtClean="0"/>
              <a:t>把</a:t>
            </a:r>
            <a:r>
              <a:rPr lang="en-US" altLang="zh-CN" dirty="0" smtClean="0"/>
              <a:t>Windows</a:t>
            </a:r>
            <a:r>
              <a:rPr lang="zh-CN" altLang="en-US" dirty="0" smtClean="0"/>
              <a:t>镜像</a:t>
            </a:r>
            <a:r>
              <a:rPr lang="en-US" altLang="zh-CN" dirty="0" smtClean="0"/>
              <a:t>(</a:t>
            </a:r>
            <a:r>
              <a:rPr lang="zh-CN" altLang="en-US" dirty="0" smtClean="0"/>
              <a:t>光盘中的</a:t>
            </a:r>
            <a:r>
              <a:rPr lang="en-US" altLang="zh-CN" dirty="0" err="1" smtClean="0"/>
              <a:t>wim</a:t>
            </a:r>
            <a:r>
              <a:rPr lang="zh-CN" altLang="en-US" dirty="0" smtClean="0"/>
              <a:t>文件</a:t>
            </a:r>
            <a:r>
              <a:rPr lang="en-US" altLang="zh-CN" dirty="0" smtClean="0"/>
              <a:t>)</a:t>
            </a:r>
            <a:r>
              <a:rPr lang="zh-CN" altLang="en-US" dirty="0" smtClean="0"/>
              <a:t>还原</a:t>
            </a:r>
            <a:r>
              <a:rPr lang="en-US" altLang="zh-CN" dirty="0" smtClean="0"/>
              <a:t>VHD</a:t>
            </a:r>
            <a:r>
              <a:rPr lang="zh-CN" altLang="en-US" dirty="0" smtClean="0"/>
              <a:t>磁盘</a:t>
            </a:r>
            <a:endParaRPr lang="en-US" dirty="0" smtClean="0"/>
          </a:p>
          <a:p>
            <a:pPr marL="457200" indent="-457200"/>
            <a:r>
              <a:rPr lang="zh-CN" altLang="en-US" dirty="0" smtClean="0"/>
              <a:t>卸载此</a:t>
            </a:r>
            <a:r>
              <a:rPr lang="en-US" altLang="zh-CN" dirty="0" smtClean="0"/>
              <a:t>VHD</a:t>
            </a:r>
            <a:endParaRPr lang="en-US" dirty="0" smtClean="0"/>
          </a:p>
          <a:p>
            <a:pPr marL="457200" indent="-457200"/>
            <a:r>
              <a:rPr lang="zh-CN" altLang="en-US" dirty="0" smtClean="0"/>
              <a:t>复制</a:t>
            </a:r>
            <a:r>
              <a:rPr lang="en-US" altLang="zh-CN" dirty="0" smtClean="0"/>
              <a:t>VHD</a:t>
            </a:r>
            <a:r>
              <a:rPr lang="zh-CN" altLang="en-US" dirty="0" smtClean="0"/>
              <a:t>到目标计算机</a:t>
            </a:r>
            <a:endParaRPr lang="en-US" dirty="0" smtClean="0"/>
          </a:p>
          <a:p>
            <a:pPr marL="457200" indent="-457200"/>
            <a:r>
              <a:rPr lang="zh-CN" altLang="en-US" dirty="0" smtClean="0"/>
              <a:t>配置启动参数</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r>
              <a:rPr lang="zh-CN" altLang="en-US" smtClean="0"/>
              <a:t>系统需求</a:t>
            </a:r>
          </a:p>
        </p:txBody>
      </p:sp>
      <p:sp>
        <p:nvSpPr>
          <p:cNvPr id="11267" name="内容占位符 2"/>
          <p:cNvSpPr>
            <a:spLocks noGrp="1"/>
          </p:cNvSpPr>
          <p:nvPr>
            <p:ph idx="1"/>
          </p:nvPr>
        </p:nvSpPr>
        <p:spPr/>
        <p:txBody>
          <a:bodyPr/>
          <a:lstStyle/>
          <a:p>
            <a:r>
              <a:rPr lang="zh-CN" altLang="en-US" sz="2400" dirty="0" smtClean="0"/>
              <a:t>两个分区，</a:t>
            </a:r>
            <a:r>
              <a:rPr lang="en-US" altLang="zh-CN" sz="2400" dirty="0" smtClean="0"/>
              <a:t>System</a:t>
            </a:r>
            <a:r>
              <a:rPr lang="zh-CN" altLang="en-US" sz="2400" dirty="0" smtClean="0"/>
              <a:t>分区有</a:t>
            </a:r>
            <a:r>
              <a:rPr lang="en-US" altLang="zh-CN" sz="2400" dirty="0" smtClean="0"/>
              <a:t>Windows</a:t>
            </a:r>
            <a:r>
              <a:rPr lang="zh-CN" altLang="en-US" sz="2400" dirty="0" smtClean="0"/>
              <a:t> </a:t>
            </a:r>
            <a:r>
              <a:rPr lang="en-US" altLang="zh-CN" sz="2400" dirty="0" smtClean="0"/>
              <a:t>7</a:t>
            </a:r>
            <a:r>
              <a:rPr lang="zh-CN" altLang="en-US" sz="2400" dirty="0" smtClean="0"/>
              <a:t>的</a:t>
            </a:r>
            <a:r>
              <a:rPr lang="en-US" altLang="zh-CN" sz="2400" dirty="0" smtClean="0"/>
              <a:t>boot-environment files and Boot Configuration Data</a:t>
            </a:r>
            <a:r>
              <a:rPr lang="zh-CN" altLang="en-US" sz="2400" dirty="0" smtClean="0"/>
              <a:t>（</a:t>
            </a:r>
            <a:r>
              <a:rPr lang="en-US" altLang="zh-CN" sz="2400" dirty="0" smtClean="0"/>
              <a:t>BCD</a:t>
            </a:r>
            <a:r>
              <a:rPr lang="zh-CN" altLang="en-US" sz="2400" dirty="0" smtClean="0"/>
              <a:t>）</a:t>
            </a:r>
            <a:r>
              <a:rPr lang="en-US" altLang="zh-CN" sz="2400" dirty="0" smtClean="0"/>
              <a:t>store</a:t>
            </a:r>
          </a:p>
          <a:p>
            <a:pPr lvl="1"/>
            <a:r>
              <a:rPr lang="zh-CN" altLang="en-US" dirty="0" smtClean="0"/>
              <a:t>宿主计算机的</a:t>
            </a:r>
            <a:r>
              <a:rPr lang="en-US" altLang="zh-CN" dirty="0" smtClean="0"/>
              <a:t>boot-environment files</a:t>
            </a:r>
            <a:r>
              <a:rPr lang="zh-CN" altLang="en-US" dirty="0" smtClean="0"/>
              <a:t>需要是</a:t>
            </a:r>
            <a:r>
              <a:rPr lang="en-US" altLang="zh-CN" dirty="0" smtClean="0"/>
              <a:t>Windows</a:t>
            </a:r>
            <a:r>
              <a:rPr lang="zh-CN" altLang="en-US" dirty="0" smtClean="0"/>
              <a:t> </a:t>
            </a:r>
            <a:r>
              <a:rPr lang="en-US" altLang="zh-CN" dirty="0" smtClean="0"/>
              <a:t>7</a:t>
            </a:r>
            <a:r>
              <a:rPr lang="zh-CN" altLang="en-US" dirty="0" smtClean="0"/>
              <a:t>版的</a:t>
            </a:r>
            <a:endParaRPr lang="en-US" altLang="zh-CN" dirty="0" smtClean="0"/>
          </a:p>
          <a:p>
            <a:r>
              <a:rPr lang="zh-CN" altLang="en-US" sz="2400" dirty="0" smtClean="0"/>
              <a:t>如果</a:t>
            </a:r>
            <a:r>
              <a:rPr lang="en-US" altLang="zh-CN" sz="2400" dirty="0" smtClean="0"/>
              <a:t>VHD</a:t>
            </a:r>
            <a:r>
              <a:rPr lang="zh-CN" altLang="en-US" sz="2400" dirty="0" smtClean="0"/>
              <a:t>是动态扩展型的，需要确保磁盘有足够的空间</a:t>
            </a:r>
            <a:endParaRPr lang="en-US" altLang="zh-CN" sz="2400" dirty="0" smtClean="0"/>
          </a:p>
          <a:p>
            <a:r>
              <a:rPr lang="en-US" altLang="zh-CN" sz="2400" dirty="0" smtClean="0"/>
              <a:t>VHD</a:t>
            </a:r>
            <a:r>
              <a:rPr lang="zh-CN" altLang="en-US" sz="2400" dirty="0" smtClean="0"/>
              <a:t>中系统的页面文件</a:t>
            </a:r>
            <a:r>
              <a:rPr lang="en-US" altLang="zh-CN" sz="2400" dirty="0" smtClean="0"/>
              <a:t>(page-file)</a:t>
            </a:r>
            <a:r>
              <a:rPr lang="zh-CN" altLang="en-US" sz="2400" dirty="0" smtClean="0"/>
              <a:t>是保存在物理硬盘上的</a:t>
            </a:r>
            <a:endParaRPr lang="en-US" altLang="zh-CN" sz="24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r>
              <a:rPr lang="zh-CN" altLang="en-US" sz="4000" smtClean="0"/>
              <a:t>演示</a:t>
            </a:r>
          </a:p>
        </p:txBody>
      </p:sp>
      <p:sp>
        <p:nvSpPr>
          <p:cNvPr id="16387" name="内容占位符 2"/>
          <p:cNvSpPr>
            <a:spLocks noGrp="1"/>
          </p:cNvSpPr>
          <p:nvPr>
            <p:ph idx="1"/>
          </p:nvPr>
        </p:nvSpPr>
        <p:spPr/>
        <p:txBody>
          <a:bodyPr/>
          <a:lstStyle/>
          <a:p>
            <a:r>
              <a:rPr lang="zh-CN" altLang="en-US" sz="2400" dirty="0" smtClean="0"/>
              <a:t>创建</a:t>
            </a:r>
            <a:r>
              <a:rPr lang="en-US" altLang="zh-CN" sz="2400" dirty="0" smtClean="0"/>
              <a:t>VHD</a:t>
            </a:r>
            <a:r>
              <a:rPr lang="zh-CN" altLang="en-US" sz="2400" dirty="0" smtClean="0"/>
              <a:t>、安装系统、配置启动参数</a:t>
            </a:r>
            <a:endParaRPr lang="en-US" altLang="zh-CN" sz="2400" dirty="0" smtClean="0"/>
          </a:p>
          <a:p>
            <a:r>
              <a:rPr lang="zh-CN" altLang="en-US" sz="2400" dirty="0" smtClean="0"/>
              <a:t>两种场景：</a:t>
            </a:r>
            <a:endParaRPr lang="en-US" altLang="zh-CN" sz="2400" dirty="0" smtClean="0"/>
          </a:p>
          <a:p>
            <a:pPr lvl="1"/>
            <a:r>
              <a:rPr lang="zh-CN" altLang="en-US" dirty="0" smtClean="0"/>
              <a:t>将</a:t>
            </a:r>
            <a:r>
              <a:rPr lang="en-US" altLang="zh-CN" dirty="0" smtClean="0"/>
              <a:t>VHD</a:t>
            </a:r>
            <a:r>
              <a:rPr lang="zh-CN" altLang="en-US" dirty="0" smtClean="0"/>
              <a:t>部署在裸机上</a:t>
            </a:r>
            <a:endParaRPr lang="en-US" altLang="zh-CN" dirty="0" smtClean="0"/>
          </a:p>
          <a:p>
            <a:pPr lvl="1"/>
            <a:r>
              <a:rPr lang="zh-CN" altLang="en-US" dirty="0" smtClean="0"/>
              <a:t>将</a:t>
            </a:r>
            <a:r>
              <a:rPr lang="en-US" altLang="zh-CN" dirty="0" smtClean="0"/>
              <a:t>VHD</a:t>
            </a:r>
            <a:r>
              <a:rPr lang="zh-CN" altLang="en-US" dirty="0" smtClean="0"/>
              <a:t>部署在已有</a:t>
            </a:r>
            <a:r>
              <a:rPr lang="en-US" altLang="zh-CN" dirty="0" smtClean="0"/>
              <a:t>OS</a:t>
            </a:r>
            <a:r>
              <a:rPr lang="zh-CN" altLang="en-US" dirty="0" smtClean="0"/>
              <a:t>的计算机上（双启动）</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在哪里下载</a:t>
            </a:r>
            <a:r>
              <a:rPr lang="en-US" altLang="zh-CN" dirty="0" smtClean="0"/>
              <a:t>PPT?</a:t>
            </a:r>
            <a:endParaRPr lang="zh-CN" altLang="en-US" dirty="0"/>
          </a:p>
        </p:txBody>
      </p:sp>
      <p:sp>
        <p:nvSpPr>
          <p:cNvPr id="3" name="内容占位符 2"/>
          <p:cNvSpPr>
            <a:spLocks noGrp="1"/>
          </p:cNvSpPr>
          <p:nvPr>
            <p:ph idx="1"/>
          </p:nvPr>
        </p:nvSpPr>
        <p:spPr/>
        <p:txBody>
          <a:bodyPr/>
          <a:lstStyle/>
          <a:p>
            <a:r>
              <a:rPr lang="zh-CN" altLang="en-US" sz="3200" dirty="0" smtClean="0"/>
              <a:t>我的博客空间</a:t>
            </a:r>
            <a:endParaRPr lang="en-US" altLang="zh-CN" sz="3200" dirty="0" smtClean="0"/>
          </a:p>
          <a:p>
            <a:pPr lvl="1"/>
            <a:r>
              <a:rPr lang="en-US" altLang="zh-CN" sz="3200" dirty="0" smtClean="0">
                <a:hlinkClick r:id="rId2"/>
              </a:rPr>
              <a:t>http://yongyu2000.blog.51cto.com</a:t>
            </a:r>
            <a:r>
              <a:rPr lang="en-US" altLang="zh-CN" sz="3200" dirty="0" smtClean="0"/>
              <a:t>  </a:t>
            </a:r>
            <a:r>
              <a:rPr lang="zh-CN" altLang="en-US" sz="3200" dirty="0" smtClean="0"/>
              <a:t>  </a:t>
            </a:r>
            <a:r>
              <a:rPr lang="en-US" altLang="zh-CN" sz="3200" dirty="0" smtClean="0"/>
              <a:t>[</a:t>
            </a:r>
            <a:r>
              <a:rPr lang="zh-CN" altLang="en-US" sz="3200" dirty="0" smtClean="0"/>
              <a:t>个人</a:t>
            </a:r>
            <a:r>
              <a:rPr lang="en-US" altLang="zh-CN" sz="3200" dirty="0" smtClean="0"/>
              <a:t>]</a:t>
            </a:r>
          </a:p>
          <a:p>
            <a:pPr lvl="1"/>
            <a:r>
              <a:rPr lang="en-US" altLang="zh-CN" sz="3200" dirty="0" smtClean="0">
                <a:hlinkClick r:id="rId3"/>
              </a:rPr>
              <a:t>http://blogs.technet.com/fyu</a:t>
            </a:r>
            <a:r>
              <a:rPr lang="en-US" altLang="zh-CN" sz="3200" dirty="0" smtClean="0"/>
              <a:t> </a:t>
            </a:r>
            <a:r>
              <a:rPr lang="zh-CN" altLang="en-US" sz="3200" dirty="0" smtClean="0"/>
              <a:t>              </a:t>
            </a:r>
            <a:r>
              <a:rPr lang="en-US" altLang="zh-CN" sz="3200" dirty="0" smtClean="0"/>
              <a:t>[</a:t>
            </a:r>
            <a:r>
              <a:rPr lang="zh-CN" altLang="en-US" sz="3200" dirty="0" smtClean="0"/>
              <a:t>公司</a:t>
            </a:r>
            <a:r>
              <a:rPr lang="en-US" altLang="zh-CN" sz="3200" dirty="0" smtClean="0"/>
              <a:t>]</a:t>
            </a:r>
            <a:endParaRPr lang="zh-CN" alt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标题 1"/>
          <p:cNvSpPr>
            <a:spLocks noGrp="1"/>
          </p:cNvSpPr>
          <p:nvPr>
            <p:ph type="title"/>
          </p:nvPr>
        </p:nvSpPr>
        <p:spPr/>
        <p:txBody>
          <a:bodyPr/>
          <a:lstStyle/>
          <a:p>
            <a:r>
              <a:rPr lang="zh-CN" altLang="en-US" dirty="0" smtClean="0"/>
              <a:t>使用</a:t>
            </a:r>
            <a:r>
              <a:rPr lang="en-US" altLang="zh-CN" dirty="0" err="1" smtClean="0"/>
              <a:t>Diskpart</a:t>
            </a:r>
            <a:r>
              <a:rPr lang="zh-CN" altLang="en-US" dirty="0" smtClean="0"/>
              <a:t>创建</a:t>
            </a:r>
            <a:r>
              <a:rPr lang="en-US" altLang="zh-CN" dirty="0" smtClean="0"/>
              <a:t>30GB</a:t>
            </a:r>
            <a:r>
              <a:rPr lang="zh-CN" altLang="en-US" dirty="0" smtClean="0"/>
              <a:t> </a:t>
            </a:r>
            <a:r>
              <a:rPr lang="en-US" altLang="zh-CN" dirty="0" smtClean="0"/>
              <a:t>VHD</a:t>
            </a:r>
            <a:r>
              <a:rPr lang="zh-CN" altLang="en-US" dirty="0" smtClean="0"/>
              <a:t>文件</a:t>
            </a:r>
          </a:p>
        </p:txBody>
      </p:sp>
      <p:sp>
        <p:nvSpPr>
          <p:cNvPr id="5" name="内容占位符 4"/>
          <p:cNvSpPr>
            <a:spLocks noGrp="1"/>
          </p:cNvSpPr>
          <p:nvPr>
            <p:ph idx="1"/>
          </p:nvPr>
        </p:nvSpPr>
        <p:spPr/>
        <p:txBody>
          <a:bodyPr/>
          <a:lstStyle/>
          <a:p>
            <a:r>
              <a:rPr lang="zh-CN" altLang="en-US" dirty="0" smtClean="0"/>
              <a:t>相当于安装新硬盘并分区格式化</a:t>
            </a:r>
            <a:endParaRPr lang="en-US" altLang="zh-CN" dirty="0" smtClean="0"/>
          </a:p>
          <a:p>
            <a:r>
              <a:rPr lang="zh-CN" altLang="en-US" dirty="0" smtClean="0"/>
              <a:t>推荐使用</a:t>
            </a:r>
            <a:r>
              <a:rPr lang="en-US" altLang="zh-CN" dirty="0" smtClean="0"/>
              <a:t>Fixed</a:t>
            </a:r>
            <a:r>
              <a:rPr lang="zh-CN" altLang="en-US" dirty="0" smtClean="0"/>
              <a:t>类型的</a:t>
            </a:r>
            <a:r>
              <a:rPr lang="en-US" altLang="zh-CN" dirty="0" smtClean="0"/>
              <a:t>VHD</a:t>
            </a:r>
            <a:endParaRPr lang="zh-CN" altLang="en-US" dirty="0"/>
          </a:p>
        </p:txBody>
      </p:sp>
      <p:sp>
        <p:nvSpPr>
          <p:cNvPr id="4" name="矩形 3"/>
          <p:cNvSpPr/>
          <p:nvPr/>
        </p:nvSpPr>
        <p:spPr bwMode="auto">
          <a:xfrm>
            <a:off x="0" y="2714620"/>
            <a:ext cx="9144000" cy="3000396"/>
          </a:xfrm>
          <a:prstGeom prst="rect">
            <a:avLst/>
          </a:prstGeom>
          <a:solidFill>
            <a:schemeClr val="bg2">
              <a:lumMod val="95000"/>
              <a:lumOff val="5000"/>
            </a:schemeClr>
          </a:solidFill>
          <a:ln w="9525" cap="flat" cmpd="sng" algn="ctr">
            <a:solidFill>
              <a:schemeClr val="tx1"/>
            </a:solidFill>
            <a:prstDash val="solid"/>
            <a:round/>
            <a:headEnd type="none" w="med" len="med"/>
            <a:tailEnd type="none" w="med" len="med"/>
          </a:ln>
          <a:effectLst/>
        </p:spPr>
        <p:txBody>
          <a:bodyPr lIns="92075" tIns="46038" rIns="92075" bIns="46038"/>
          <a:lstStyle/>
          <a:p>
            <a:pPr lvl="1"/>
            <a:r>
              <a:rPr lang="en-US" altLang="zh-CN" sz="2400" dirty="0" err="1" smtClean="0">
                <a:solidFill>
                  <a:schemeClr val="bg1"/>
                </a:solidFill>
              </a:rPr>
              <a:t>diskpart</a:t>
            </a:r>
            <a:endParaRPr lang="en-US" altLang="zh-CN" sz="2400" dirty="0" smtClean="0">
              <a:solidFill>
                <a:schemeClr val="bg1"/>
              </a:solidFill>
            </a:endParaRPr>
          </a:p>
          <a:p>
            <a:pPr lvl="1"/>
            <a:r>
              <a:rPr lang="en-US" altLang="zh-CN" sz="2400" dirty="0" smtClean="0">
                <a:solidFill>
                  <a:schemeClr val="bg1"/>
                </a:solidFill>
              </a:rPr>
              <a:t>create </a:t>
            </a:r>
            <a:r>
              <a:rPr lang="en-US" altLang="zh-CN" sz="2400" dirty="0" err="1" smtClean="0">
                <a:solidFill>
                  <a:schemeClr val="bg1"/>
                </a:solidFill>
              </a:rPr>
              <a:t>vdisk</a:t>
            </a:r>
            <a:r>
              <a:rPr lang="en-US" altLang="zh-CN" sz="2400" dirty="0" smtClean="0">
                <a:solidFill>
                  <a:schemeClr val="bg1"/>
                </a:solidFill>
              </a:rPr>
              <a:t> file=</a:t>
            </a:r>
            <a:r>
              <a:rPr lang="en-US" altLang="zh-CN" sz="2400" dirty="0" smtClean="0">
                <a:solidFill>
                  <a:srgbClr val="FF0000"/>
                </a:solidFill>
              </a:rPr>
              <a:t>c:\30gb.vhd</a:t>
            </a:r>
            <a:r>
              <a:rPr lang="en-US" altLang="zh-CN" sz="2400" dirty="0" smtClean="0">
                <a:solidFill>
                  <a:schemeClr val="bg1"/>
                </a:solidFill>
              </a:rPr>
              <a:t> maximum=</a:t>
            </a:r>
            <a:r>
              <a:rPr lang="en-US" altLang="zh-CN" sz="2400" dirty="0" smtClean="0">
                <a:solidFill>
                  <a:srgbClr val="FF0000"/>
                </a:solidFill>
              </a:rPr>
              <a:t>30000</a:t>
            </a:r>
            <a:r>
              <a:rPr lang="en-US" altLang="zh-CN" sz="2400" dirty="0" smtClean="0">
                <a:solidFill>
                  <a:schemeClr val="bg1"/>
                </a:solidFill>
              </a:rPr>
              <a:t> type=</a:t>
            </a:r>
            <a:r>
              <a:rPr lang="en-US" altLang="zh-CN" sz="2400" dirty="0" smtClean="0">
                <a:solidFill>
                  <a:srgbClr val="FF0000"/>
                </a:solidFill>
              </a:rPr>
              <a:t>fixed</a:t>
            </a:r>
          </a:p>
          <a:p>
            <a:pPr lvl="1"/>
            <a:r>
              <a:rPr lang="en-US" altLang="zh-CN" sz="2400" dirty="0" smtClean="0">
                <a:solidFill>
                  <a:schemeClr val="bg1"/>
                </a:solidFill>
              </a:rPr>
              <a:t>select </a:t>
            </a:r>
            <a:r>
              <a:rPr lang="en-US" altLang="zh-CN" sz="2400" dirty="0" err="1" smtClean="0">
                <a:solidFill>
                  <a:schemeClr val="bg1"/>
                </a:solidFill>
              </a:rPr>
              <a:t>vdisk</a:t>
            </a:r>
            <a:r>
              <a:rPr lang="en-US" altLang="zh-CN" sz="2400" dirty="0" smtClean="0">
                <a:solidFill>
                  <a:schemeClr val="bg1"/>
                </a:solidFill>
              </a:rPr>
              <a:t> file=c:\30gb.vhd</a:t>
            </a:r>
          </a:p>
          <a:p>
            <a:pPr lvl="1"/>
            <a:r>
              <a:rPr lang="en-US" altLang="zh-CN" sz="2400" dirty="0" smtClean="0">
                <a:solidFill>
                  <a:schemeClr val="bg1"/>
                </a:solidFill>
              </a:rPr>
              <a:t>attach </a:t>
            </a:r>
            <a:r>
              <a:rPr lang="en-US" altLang="zh-CN" sz="2400" dirty="0" err="1" smtClean="0">
                <a:solidFill>
                  <a:schemeClr val="bg1"/>
                </a:solidFill>
              </a:rPr>
              <a:t>vdisk</a:t>
            </a:r>
            <a:endParaRPr lang="en-US" altLang="zh-CN" sz="2400" dirty="0" smtClean="0">
              <a:solidFill>
                <a:schemeClr val="bg1"/>
              </a:solidFill>
            </a:endParaRPr>
          </a:p>
          <a:p>
            <a:pPr lvl="1"/>
            <a:r>
              <a:rPr lang="en-US" altLang="zh-CN" sz="2400" dirty="0" smtClean="0">
                <a:solidFill>
                  <a:schemeClr val="bg1"/>
                </a:solidFill>
              </a:rPr>
              <a:t>create partition primary</a:t>
            </a:r>
          </a:p>
          <a:p>
            <a:pPr lvl="1"/>
            <a:r>
              <a:rPr lang="en-US" altLang="zh-CN" sz="2400" dirty="0" smtClean="0">
                <a:solidFill>
                  <a:schemeClr val="bg1"/>
                </a:solidFill>
              </a:rPr>
              <a:t>assign letter=</a:t>
            </a:r>
            <a:r>
              <a:rPr lang="en-US" altLang="zh-CN" sz="2400" dirty="0" smtClean="0">
                <a:solidFill>
                  <a:srgbClr val="FF0000"/>
                </a:solidFill>
              </a:rPr>
              <a:t>r</a:t>
            </a:r>
          </a:p>
          <a:p>
            <a:pPr lvl="1"/>
            <a:r>
              <a:rPr lang="en-US" altLang="zh-CN" sz="2400" dirty="0" smtClean="0">
                <a:solidFill>
                  <a:schemeClr val="bg1"/>
                </a:solidFill>
              </a:rPr>
              <a:t>format quick label=</a:t>
            </a:r>
            <a:r>
              <a:rPr lang="en-US" altLang="zh-CN" sz="2400" dirty="0" err="1" smtClean="0">
                <a:solidFill>
                  <a:srgbClr val="FF0000"/>
                </a:solidFill>
              </a:rPr>
              <a:t>vhd</a:t>
            </a:r>
            <a:endParaRPr lang="en-US" altLang="zh-CN" sz="2400" dirty="0" smtClean="0">
              <a:solidFill>
                <a:srgbClr val="FF0000"/>
              </a:solidFill>
            </a:endParaRPr>
          </a:p>
          <a:p>
            <a:pPr lvl="1"/>
            <a:r>
              <a:rPr lang="en-US" altLang="zh-CN" sz="2400" dirty="0" smtClean="0">
                <a:solidFill>
                  <a:schemeClr val="bg1"/>
                </a:solidFill>
              </a:rPr>
              <a:t>exit</a:t>
            </a:r>
            <a:endParaRPr lang="zh-CN" altLang="en-US" sz="2400" dirty="0" smtClean="0">
              <a:solidFill>
                <a:schemeClr val="bg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标题 1"/>
          <p:cNvSpPr>
            <a:spLocks noGrp="1"/>
          </p:cNvSpPr>
          <p:nvPr>
            <p:ph type="title"/>
          </p:nvPr>
        </p:nvSpPr>
        <p:spPr/>
        <p:txBody>
          <a:bodyPr/>
          <a:lstStyle/>
          <a:p>
            <a:r>
              <a:rPr lang="zh-CN" altLang="en-US" dirty="0" smtClean="0"/>
              <a:t>用</a:t>
            </a:r>
            <a:r>
              <a:rPr lang="en-US" altLang="zh-CN" dirty="0" smtClean="0"/>
              <a:t>ImageX</a:t>
            </a:r>
            <a:r>
              <a:rPr lang="zh-CN" altLang="en-US" dirty="0" smtClean="0"/>
              <a:t>向</a:t>
            </a:r>
            <a:r>
              <a:rPr lang="en-US" altLang="zh-CN" dirty="0" smtClean="0"/>
              <a:t>VHD</a:t>
            </a:r>
            <a:r>
              <a:rPr lang="zh-CN" altLang="en-US" dirty="0" smtClean="0"/>
              <a:t>写入</a:t>
            </a:r>
            <a:r>
              <a:rPr lang="en-US" altLang="zh-CN" dirty="0" smtClean="0"/>
              <a:t>Windows</a:t>
            </a:r>
            <a:r>
              <a:rPr lang="zh-CN" altLang="en-US" dirty="0" smtClean="0"/>
              <a:t> </a:t>
            </a:r>
            <a:r>
              <a:rPr lang="en-US" altLang="zh-CN" dirty="0" smtClean="0"/>
              <a:t>7</a:t>
            </a:r>
            <a:endParaRPr lang="zh-CN" altLang="en-US" dirty="0" smtClean="0"/>
          </a:p>
        </p:txBody>
      </p:sp>
      <p:sp>
        <p:nvSpPr>
          <p:cNvPr id="18436" name="内容占位符 2"/>
          <p:cNvSpPr>
            <a:spLocks noGrp="1"/>
          </p:cNvSpPr>
          <p:nvPr>
            <p:ph idx="1"/>
          </p:nvPr>
        </p:nvSpPr>
        <p:spPr/>
        <p:txBody>
          <a:bodyPr/>
          <a:lstStyle/>
          <a:p>
            <a:r>
              <a:rPr lang="en-US" altLang="zh-CN" dirty="0" smtClean="0"/>
              <a:t>ImageX</a:t>
            </a:r>
            <a:r>
              <a:rPr lang="zh-CN" altLang="en-US" dirty="0" smtClean="0"/>
              <a:t>工具</a:t>
            </a:r>
            <a:endParaRPr lang="en-US" altLang="zh-CN" dirty="0" smtClean="0"/>
          </a:p>
          <a:p>
            <a:r>
              <a:rPr lang="en-US" altLang="zh-CN" dirty="0" smtClean="0"/>
              <a:t>WIM</a:t>
            </a:r>
            <a:r>
              <a:rPr lang="zh-CN" altLang="en-US" dirty="0" smtClean="0"/>
              <a:t>文件和镜像索引</a:t>
            </a:r>
            <a:endParaRPr lang="en-US" altLang="zh-CN" dirty="0" smtClean="0"/>
          </a:p>
          <a:p>
            <a:r>
              <a:rPr lang="zh-CN" altLang="en-US" dirty="0" smtClean="0"/>
              <a:t>完成后，将此</a:t>
            </a:r>
            <a:r>
              <a:rPr lang="en-US" altLang="zh-CN" dirty="0" smtClean="0"/>
              <a:t>VHD</a:t>
            </a:r>
            <a:r>
              <a:rPr lang="zh-CN" altLang="en-US" dirty="0" smtClean="0"/>
              <a:t>文件置于网络</a:t>
            </a:r>
            <a:r>
              <a:rPr lang="en-US" altLang="zh-CN" dirty="0" smtClean="0"/>
              <a:t>Share</a:t>
            </a:r>
            <a:r>
              <a:rPr lang="zh-CN" altLang="en-US" dirty="0" smtClean="0"/>
              <a:t>或</a:t>
            </a:r>
            <a:r>
              <a:rPr lang="en-US" altLang="zh-CN" dirty="0" smtClean="0"/>
              <a:t>U</a:t>
            </a:r>
            <a:r>
              <a:rPr lang="zh-CN" altLang="en-US" dirty="0" smtClean="0"/>
              <a:t>盘，备用</a:t>
            </a:r>
          </a:p>
        </p:txBody>
      </p:sp>
      <p:sp>
        <p:nvSpPr>
          <p:cNvPr id="4" name="矩形 3"/>
          <p:cNvSpPr/>
          <p:nvPr/>
        </p:nvSpPr>
        <p:spPr bwMode="auto">
          <a:xfrm>
            <a:off x="0" y="3929066"/>
            <a:ext cx="9144000" cy="1928826"/>
          </a:xfrm>
          <a:prstGeom prst="rect">
            <a:avLst/>
          </a:prstGeom>
          <a:solidFill>
            <a:schemeClr val="bg2">
              <a:lumMod val="95000"/>
              <a:lumOff val="5000"/>
            </a:schemeClr>
          </a:solidFill>
          <a:ln w="9525" cap="flat" cmpd="sng" algn="ctr">
            <a:solidFill>
              <a:schemeClr val="tx1"/>
            </a:solidFill>
            <a:prstDash val="solid"/>
            <a:round/>
            <a:headEnd type="none" w="med" len="med"/>
            <a:tailEnd type="none" w="med" len="med"/>
          </a:ln>
          <a:effectLst/>
        </p:spPr>
        <p:txBody>
          <a:bodyPr lIns="92075" tIns="46038" rIns="92075" bIns="46038"/>
          <a:lstStyle/>
          <a:p>
            <a:pPr lvl="1"/>
            <a:r>
              <a:rPr lang="en-US" altLang="zh-CN" sz="2400" dirty="0" err="1" smtClean="0">
                <a:solidFill>
                  <a:schemeClr val="bg1"/>
                </a:solidFill>
              </a:rPr>
              <a:t>imagex</a:t>
            </a:r>
            <a:r>
              <a:rPr lang="en-US" altLang="zh-CN" sz="2400" dirty="0" smtClean="0">
                <a:solidFill>
                  <a:schemeClr val="bg1"/>
                </a:solidFill>
              </a:rPr>
              <a:t> /apply </a:t>
            </a:r>
            <a:r>
              <a:rPr lang="en-US" altLang="zh-CN" sz="2400" dirty="0" smtClean="0">
                <a:solidFill>
                  <a:srgbClr val="FF0000"/>
                </a:solidFill>
              </a:rPr>
              <a:t>&lt;</a:t>
            </a:r>
            <a:r>
              <a:rPr lang="en-US" altLang="zh-CN" sz="2400" dirty="0" err="1" smtClean="0">
                <a:solidFill>
                  <a:srgbClr val="FF0000"/>
                </a:solidFill>
              </a:rPr>
              <a:t>pathtowim</a:t>
            </a:r>
            <a:r>
              <a:rPr lang="en-US" altLang="zh-CN" sz="2400" dirty="0" smtClean="0">
                <a:solidFill>
                  <a:srgbClr val="FF0000"/>
                </a:solidFill>
              </a:rPr>
              <a:t>&gt;  1  r:\</a:t>
            </a:r>
          </a:p>
          <a:p>
            <a:pPr lvl="1"/>
            <a:r>
              <a:rPr lang="en-US" altLang="zh-CN" sz="2400" dirty="0" err="1" smtClean="0">
                <a:solidFill>
                  <a:schemeClr val="bg1"/>
                </a:solidFill>
              </a:rPr>
              <a:t>diskpart</a:t>
            </a:r>
            <a:endParaRPr lang="zh-CN" altLang="zh-CN" sz="2400" dirty="0" smtClean="0">
              <a:solidFill>
                <a:schemeClr val="bg1"/>
              </a:solidFill>
            </a:endParaRPr>
          </a:p>
          <a:p>
            <a:pPr lvl="1"/>
            <a:r>
              <a:rPr lang="en-US" altLang="zh-CN" sz="2400" dirty="0" smtClean="0">
                <a:solidFill>
                  <a:schemeClr val="bg1"/>
                </a:solidFill>
              </a:rPr>
              <a:t>select </a:t>
            </a:r>
            <a:r>
              <a:rPr lang="en-US" altLang="zh-CN" sz="2400" dirty="0" err="1" smtClean="0">
                <a:solidFill>
                  <a:schemeClr val="bg1"/>
                </a:solidFill>
              </a:rPr>
              <a:t>vdisk</a:t>
            </a:r>
            <a:r>
              <a:rPr lang="en-US" altLang="zh-CN" sz="2400" dirty="0" smtClean="0">
                <a:solidFill>
                  <a:schemeClr val="bg1"/>
                </a:solidFill>
              </a:rPr>
              <a:t> file=c:\30gb.vhd</a:t>
            </a:r>
            <a:endParaRPr lang="zh-CN" altLang="zh-CN" sz="2400" dirty="0" smtClean="0">
              <a:solidFill>
                <a:schemeClr val="bg1"/>
              </a:solidFill>
            </a:endParaRPr>
          </a:p>
          <a:p>
            <a:pPr lvl="1"/>
            <a:r>
              <a:rPr lang="en-US" altLang="zh-CN" sz="2400" dirty="0" smtClean="0">
                <a:solidFill>
                  <a:schemeClr val="bg1"/>
                </a:solidFill>
              </a:rPr>
              <a:t>detach </a:t>
            </a:r>
            <a:r>
              <a:rPr lang="en-US" altLang="zh-CN" sz="2400" dirty="0" err="1" smtClean="0">
                <a:solidFill>
                  <a:schemeClr val="bg1"/>
                </a:solidFill>
              </a:rPr>
              <a:t>vdisk</a:t>
            </a:r>
            <a:endParaRPr lang="zh-CN" altLang="zh-CN" sz="2400" dirty="0" smtClean="0">
              <a:solidFill>
                <a:schemeClr val="bg1"/>
              </a:solidFill>
            </a:endParaRPr>
          </a:p>
          <a:p>
            <a:pPr lvl="1"/>
            <a:r>
              <a:rPr lang="en-US" altLang="zh-CN" sz="2400" dirty="0" smtClean="0">
                <a:solidFill>
                  <a:schemeClr val="bg1"/>
                </a:solidFill>
              </a:rPr>
              <a:t>exit</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643050"/>
            <a:ext cx="9164134"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标题 1"/>
          <p:cNvSpPr>
            <a:spLocks noGrp="1"/>
          </p:cNvSpPr>
          <p:nvPr>
            <p:ph type="title"/>
          </p:nvPr>
        </p:nvSpPr>
        <p:spPr/>
        <p:txBody>
          <a:bodyPr/>
          <a:lstStyle/>
          <a:p>
            <a:r>
              <a:rPr lang="zh-CN" altLang="en-US" dirty="0" smtClean="0"/>
              <a:t>准备裸机</a:t>
            </a:r>
            <a:r>
              <a:rPr lang="en-US" altLang="zh-CN" dirty="0" smtClean="0"/>
              <a:t>VHD</a:t>
            </a:r>
            <a:r>
              <a:rPr lang="zh-CN" altLang="en-US" dirty="0" smtClean="0"/>
              <a:t>的安装和启动</a:t>
            </a:r>
            <a:r>
              <a:rPr lang="en-US" altLang="zh-CN" dirty="0" smtClean="0"/>
              <a:t>-1</a:t>
            </a:r>
            <a:endParaRPr lang="zh-CN" altLang="en-US" dirty="0" smtClean="0"/>
          </a:p>
        </p:txBody>
      </p:sp>
      <p:sp>
        <p:nvSpPr>
          <p:cNvPr id="19460" name="内容占位符 2"/>
          <p:cNvSpPr>
            <a:spLocks noGrp="1"/>
          </p:cNvSpPr>
          <p:nvPr>
            <p:ph idx="1"/>
          </p:nvPr>
        </p:nvSpPr>
        <p:spPr/>
        <p:txBody>
          <a:bodyPr/>
          <a:lstStyle/>
          <a:p>
            <a:r>
              <a:rPr lang="zh-CN" altLang="en-US" dirty="0" smtClean="0"/>
              <a:t>使用</a:t>
            </a:r>
            <a:r>
              <a:rPr lang="en-US" altLang="zh-CN" dirty="0" smtClean="0"/>
              <a:t>Windows</a:t>
            </a:r>
            <a:r>
              <a:rPr lang="zh-CN" altLang="en-US" dirty="0" smtClean="0"/>
              <a:t> </a:t>
            </a:r>
            <a:r>
              <a:rPr lang="en-US" altLang="zh-CN" dirty="0" smtClean="0"/>
              <a:t>PE</a:t>
            </a:r>
            <a:r>
              <a:rPr lang="zh-CN" altLang="en-US" dirty="0" smtClean="0"/>
              <a:t>启动计算机</a:t>
            </a:r>
            <a:endParaRPr lang="en-US" altLang="zh-CN" dirty="0" smtClean="0"/>
          </a:p>
          <a:p>
            <a:r>
              <a:rPr lang="zh-CN" altLang="en-US" dirty="0" smtClean="0"/>
              <a:t>清空物理硬盘，并分区，分两个区</a:t>
            </a:r>
            <a:endParaRPr lang="en-US" altLang="zh-CN" dirty="0" smtClean="0"/>
          </a:p>
          <a:p>
            <a:endParaRPr lang="zh-CN" altLang="en-US" dirty="0" smtClean="0"/>
          </a:p>
        </p:txBody>
      </p:sp>
      <p:sp>
        <p:nvSpPr>
          <p:cNvPr id="4" name="矩形 3"/>
          <p:cNvSpPr/>
          <p:nvPr/>
        </p:nvSpPr>
        <p:spPr bwMode="auto">
          <a:xfrm>
            <a:off x="0" y="2571744"/>
            <a:ext cx="9144000" cy="4071966"/>
          </a:xfrm>
          <a:prstGeom prst="rect">
            <a:avLst/>
          </a:prstGeom>
          <a:solidFill>
            <a:schemeClr val="bg2">
              <a:lumMod val="95000"/>
              <a:lumOff val="5000"/>
            </a:schemeClr>
          </a:solidFill>
          <a:ln w="9525" cap="flat" cmpd="sng" algn="ctr">
            <a:solidFill>
              <a:schemeClr val="tx1"/>
            </a:solidFill>
            <a:prstDash val="solid"/>
            <a:round/>
            <a:headEnd type="none" w="med" len="med"/>
            <a:tailEnd type="none" w="med" len="med"/>
          </a:ln>
          <a:effectLst/>
        </p:spPr>
        <p:txBody>
          <a:bodyPr lIns="92075" tIns="46038" rIns="92075" bIns="46038"/>
          <a:lstStyle/>
          <a:p>
            <a:pPr lvl="1"/>
            <a:r>
              <a:rPr lang="en-US" altLang="zh-CN" sz="2000" dirty="0" err="1" smtClean="0">
                <a:solidFill>
                  <a:schemeClr val="bg1"/>
                </a:solidFill>
              </a:rPr>
              <a:t>Diskpart</a:t>
            </a:r>
            <a:endParaRPr lang="en-US" altLang="zh-CN" sz="2000" dirty="0" smtClean="0">
              <a:solidFill>
                <a:schemeClr val="bg1"/>
              </a:solidFill>
            </a:endParaRPr>
          </a:p>
          <a:p>
            <a:pPr lvl="1"/>
            <a:r>
              <a:rPr lang="en-US" altLang="zh-CN" sz="2000" dirty="0" smtClean="0">
                <a:solidFill>
                  <a:schemeClr val="bg1"/>
                </a:solidFill>
              </a:rPr>
              <a:t>List</a:t>
            </a:r>
            <a:r>
              <a:rPr lang="zh-CN" altLang="en-US" sz="2000" dirty="0" smtClean="0">
                <a:solidFill>
                  <a:schemeClr val="bg1"/>
                </a:solidFill>
              </a:rPr>
              <a:t> </a:t>
            </a:r>
            <a:r>
              <a:rPr lang="en-US" altLang="zh-CN" sz="2000" dirty="0" smtClean="0">
                <a:solidFill>
                  <a:schemeClr val="bg1"/>
                </a:solidFill>
              </a:rPr>
              <a:t>disk</a:t>
            </a:r>
            <a:endParaRPr lang="zh-CN" altLang="zh-CN" sz="2000" dirty="0" smtClean="0">
              <a:solidFill>
                <a:schemeClr val="bg1"/>
              </a:solidFill>
            </a:endParaRPr>
          </a:p>
          <a:p>
            <a:pPr lvl="1"/>
            <a:r>
              <a:rPr lang="en-US" altLang="zh-CN" sz="2000" dirty="0" smtClean="0">
                <a:solidFill>
                  <a:schemeClr val="bg1"/>
                </a:solidFill>
              </a:rPr>
              <a:t>select disk 0</a:t>
            </a:r>
            <a:endParaRPr lang="zh-CN" altLang="zh-CN" sz="2000" dirty="0" smtClean="0">
              <a:solidFill>
                <a:schemeClr val="bg1"/>
              </a:solidFill>
            </a:endParaRPr>
          </a:p>
          <a:p>
            <a:pPr lvl="1"/>
            <a:r>
              <a:rPr lang="en-US" altLang="zh-CN" sz="2000" dirty="0" smtClean="0">
                <a:solidFill>
                  <a:schemeClr val="bg1"/>
                </a:solidFill>
              </a:rPr>
              <a:t>clean</a:t>
            </a:r>
            <a:endParaRPr lang="zh-CN" altLang="zh-CN" sz="2000" dirty="0" smtClean="0">
              <a:solidFill>
                <a:schemeClr val="bg1"/>
              </a:solidFill>
            </a:endParaRPr>
          </a:p>
          <a:p>
            <a:pPr lvl="1"/>
            <a:r>
              <a:rPr lang="en-US" altLang="zh-CN" sz="2000" dirty="0" smtClean="0">
                <a:solidFill>
                  <a:schemeClr val="bg1"/>
                </a:solidFill>
              </a:rPr>
              <a:t>create partition primary size=</a:t>
            </a:r>
            <a:r>
              <a:rPr lang="en-US" altLang="zh-CN" sz="2000" dirty="0" smtClean="0">
                <a:solidFill>
                  <a:srgbClr val="FF0000"/>
                </a:solidFill>
              </a:rPr>
              <a:t>100</a:t>
            </a:r>
            <a:endParaRPr lang="zh-CN" altLang="zh-CN" sz="2000" dirty="0" smtClean="0">
              <a:solidFill>
                <a:srgbClr val="FF0000"/>
              </a:solidFill>
            </a:endParaRPr>
          </a:p>
          <a:p>
            <a:pPr lvl="1"/>
            <a:r>
              <a:rPr lang="en-US" altLang="zh-CN" sz="2000" dirty="0" smtClean="0">
                <a:solidFill>
                  <a:schemeClr val="bg1"/>
                </a:solidFill>
              </a:rPr>
              <a:t>format quick </a:t>
            </a:r>
            <a:r>
              <a:rPr lang="en-US" altLang="zh-CN" sz="2000" dirty="0" err="1" smtClean="0">
                <a:solidFill>
                  <a:schemeClr val="bg1"/>
                </a:solidFill>
              </a:rPr>
              <a:t>fs</a:t>
            </a:r>
            <a:r>
              <a:rPr lang="en-US" altLang="zh-CN" sz="2000" dirty="0" smtClean="0">
                <a:solidFill>
                  <a:schemeClr val="bg1"/>
                </a:solidFill>
              </a:rPr>
              <a:t>=</a:t>
            </a:r>
            <a:r>
              <a:rPr lang="en-US" altLang="zh-CN" sz="2000" dirty="0" err="1" smtClean="0">
                <a:solidFill>
                  <a:srgbClr val="FF0000"/>
                </a:solidFill>
              </a:rPr>
              <a:t>ntfs</a:t>
            </a:r>
            <a:endParaRPr lang="zh-CN" altLang="zh-CN" sz="2000" dirty="0" smtClean="0">
              <a:solidFill>
                <a:srgbClr val="FF0000"/>
              </a:solidFill>
            </a:endParaRPr>
          </a:p>
          <a:p>
            <a:pPr lvl="1"/>
            <a:r>
              <a:rPr lang="en-US" altLang="zh-CN" sz="2000" dirty="0" smtClean="0">
                <a:solidFill>
                  <a:schemeClr val="bg1"/>
                </a:solidFill>
              </a:rPr>
              <a:t>assign letter=</a:t>
            </a:r>
            <a:r>
              <a:rPr lang="en-US" altLang="zh-CN" sz="2000" dirty="0" smtClean="0">
                <a:solidFill>
                  <a:srgbClr val="FF0000"/>
                </a:solidFill>
              </a:rPr>
              <a:t>s</a:t>
            </a:r>
            <a:endParaRPr lang="zh-CN" altLang="zh-CN" sz="2000" dirty="0" smtClean="0">
              <a:solidFill>
                <a:srgbClr val="FF0000"/>
              </a:solidFill>
            </a:endParaRPr>
          </a:p>
          <a:p>
            <a:pPr lvl="1"/>
            <a:r>
              <a:rPr lang="en-US" altLang="zh-CN" sz="2000" dirty="0" smtClean="0">
                <a:solidFill>
                  <a:schemeClr val="bg1"/>
                </a:solidFill>
              </a:rPr>
              <a:t>active</a:t>
            </a:r>
            <a:endParaRPr lang="zh-CN" altLang="zh-CN" sz="2000" dirty="0" smtClean="0">
              <a:solidFill>
                <a:schemeClr val="bg1"/>
              </a:solidFill>
            </a:endParaRPr>
          </a:p>
          <a:p>
            <a:pPr lvl="1"/>
            <a:r>
              <a:rPr lang="en-US" altLang="zh-CN" sz="2000" dirty="0" smtClean="0">
                <a:solidFill>
                  <a:schemeClr val="bg1"/>
                </a:solidFill>
              </a:rPr>
              <a:t>create partition primary</a:t>
            </a:r>
            <a:endParaRPr lang="zh-CN" altLang="zh-CN" sz="2000" dirty="0" smtClean="0">
              <a:solidFill>
                <a:schemeClr val="bg1"/>
              </a:solidFill>
            </a:endParaRPr>
          </a:p>
          <a:p>
            <a:pPr lvl="1"/>
            <a:r>
              <a:rPr lang="en-US" altLang="zh-CN" sz="2000" dirty="0" smtClean="0">
                <a:solidFill>
                  <a:schemeClr val="bg1"/>
                </a:solidFill>
              </a:rPr>
              <a:t>format quick </a:t>
            </a:r>
            <a:r>
              <a:rPr lang="en-US" altLang="zh-CN" sz="2000" dirty="0" err="1" smtClean="0">
                <a:solidFill>
                  <a:schemeClr val="bg1"/>
                </a:solidFill>
              </a:rPr>
              <a:t>fs</a:t>
            </a:r>
            <a:r>
              <a:rPr lang="en-US" altLang="zh-CN" sz="2000" dirty="0" smtClean="0">
                <a:solidFill>
                  <a:schemeClr val="bg1"/>
                </a:solidFill>
              </a:rPr>
              <a:t>=</a:t>
            </a:r>
            <a:r>
              <a:rPr lang="en-US" altLang="zh-CN" sz="2000" dirty="0" err="1" smtClean="0">
                <a:solidFill>
                  <a:srgbClr val="FF0000"/>
                </a:solidFill>
              </a:rPr>
              <a:t>ntfs</a:t>
            </a:r>
            <a:endParaRPr lang="zh-CN" altLang="zh-CN" sz="2000" dirty="0" smtClean="0">
              <a:solidFill>
                <a:srgbClr val="FF0000"/>
              </a:solidFill>
            </a:endParaRPr>
          </a:p>
          <a:p>
            <a:pPr lvl="1"/>
            <a:r>
              <a:rPr lang="en-US" altLang="zh-CN" sz="2000" dirty="0" smtClean="0">
                <a:solidFill>
                  <a:schemeClr val="bg1"/>
                </a:solidFill>
              </a:rPr>
              <a:t>assign letter=</a:t>
            </a:r>
            <a:r>
              <a:rPr lang="en-US" altLang="zh-CN" sz="2000" dirty="0" smtClean="0">
                <a:solidFill>
                  <a:srgbClr val="FF0000"/>
                </a:solidFill>
              </a:rPr>
              <a:t>c</a:t>
            </a:r>
            <a:endParaRPr lang="zh-CN" altLang="zh-CN" sz="2000" dirty="0" smtClean="0">
              <a:solidFill>
                <a:srgbClr val="FF0000"/>
              </a:solidFill>
            </a:endParaRPr>
          </a:p>
          <a:p>
            <a:pPr lvl="1"/>
            <a:r>
              <a:rPr lang="en-US" altLang="zh-CN" sz="2000" dirty="0" smtClean="0">
                <a:solidFill>
                  <a:schemeClr val="bg1"/>
                </a:solidFill>
              </a:rPr>
              <a:t>exit</a:t>
            </a:r>
            <a:endParaRPr lang="zh-CN" altLang="zh-CN" sz="2000" dirty="0" smtClean="0">
              <a:solidFill>
                <a:schemeClr val="bg1"/>
              </a:solidFill>
            </a:endParaRPr>
          </a:p>
        </p:txBody>
      </p:sp>
      <p:sp>
        <p:nvSpPr>
          <p:cNvPr id="5" name="矩形标注 4"/>
          <p:cNvSpPr/>
          <p:nvPr/>
        </p:nvSpPr>
        <p:spPr>
          <a:xfrm>
            <a:off x="3071802" y="2714620"/>
            <a:ext cx="3286148" cy="642942"/>
          </a:xfrm>
          <a:prstGeom prst="wedgeRectCallout">
            <a:avLst>
              <a:gd name="adj1" fmla="val -105195"/>
              <a:gd name="adj2" fmla="val 9636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CN" altLang="en-US" dirty="0" smtClean="0"/>
              <a:t>请反复核对，误操作将导致不可恢复的数据丢失</a:t>
            </a:r>
            <a:endParaRPr lang="zh-CN" alt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准备裸机</a:t>
            </a:r>
            <a:r>
              <a:rPr lang="en-US" altLang="zh-CN" dirty="0" smtClean="0"/>
              <a:t>VHD</a:t>
            </a:r>
            <a:r>
              <a:rPr lang="zh-CN" altLang="en-US" dirty="0" smtClean="0"/>
              <a:t>的安装和启动</a:t>
            </a:r>
            <a:r>
              <a:rPr lang="en-US" altLang="zh-CN" dirty="0" smtClean="0"/>
              <a:t>-2</a:t>
            </a:r>
            <a:endParaRPr lang="zh-CN" altLang="en-US" dirty="0"/>
          </a:p>
        </p:txBody>
      </p:sp>
      <p:sp>
        <p:nvSpPr>
          <p:cNvPr id="3" name="内容占位符 2"/>
          <p:cNvSpPr>
            <a:spLocks noGrp="1"/>
          </p:cNvSpPr>
          <p:nvPr>
            <p:ph idx="1"/>
          </p:nvPr>
        </p:nvSpPr>
        <p:spPr/>
        <p:txBody>
          <a:bodyPr/>
          <a:lstStyle/>
          <a:p>
            <a:r>
              <a:rPr lang="zh-CN" altLang="en-US" dirty="0" smtClean="0"/>
              <a:t>复制</a:t>
            </a:r>
            <a:r>
              <a:rPr lang="en-US" altLang="zh-CN" dirty="0" smtClean="0"/>
              <a:t>VHD</a:t>
            </a:r>
            <a:r>
              <a:rPr lang="zh-CN" altLang="en-US" dirty="0" smtClean="0"/>
              <a:t>文件到</a:t>
            </a:r>
            <a:r>
              <a:rPr lang="en-US" altLang="zh-CN" dirty="0" smtClean="0"/>
              <a:t>C</a:t>
            </a:r>
            <a:r>
              <a:rPr lang="zh-CN" altLang="en-US" dirty="0" smtClean="0"/>
              <a:t>盘根目录</a:t>
            </a:r>
            <a:endParaRPr lang="en-US" altLang="zh-CN" dirty="0" smtClean="0"/>
          </a:p>
          <a:p>
            <a:r>
              <a:rPr lang="zh-CN" altLang="en-US" dirty="0" smtClean="0"/>
              <a:t>运行神奇的</a:t>
            </a:r>
            <a:r>
              <a:rPr lang="en-US" altLang="zh-CN" dirty="0" err="1" smtClean="0"/>
              <a:t>BCDBoot</a:t>
            </a:r>
            <a:r>
              <a:rPr lang="zh-CN" altLang="en-US" dirty="0" smtClean="0"/>
              <a:t>命令</a:t>
            </a:r>
            <a:endParaRPr lang="zh-CN" altLang="en-US" dirty="0"/>
          </a:p>
        </p:txBody>
      </p:sp>
      <p:sp>
        <p:nvSpPr>
          <p:cNvPr id="4" name="矩形 3"/>
          <p:cNvSpPr/>
          <p:nvPr/>
        </p:nvSpPr>
        <p:spPr bwMode="auto">
          <a:xfrm>
            <a:off x="0" y="2714620"/>
            <a:ext cx="9144000" cy="3071834"/>
          </a:xfrm>
          <a:prstGeom prst="rect">
            <a:avLst/>
          </a:prstGeom>
          <a:solidFill>
            <a:schemeClr val="bg2">
              <a:lumMod val="95000"/>
              <a:lumOff val="5000"/>
            </a:schemeClr>
          </a:solidFill>
          <a:ln w="9525" cap="flat" cmpd="sng" algn="ctr">
            <a:solidFill>
              <a:schemeClr val="tx1"/>
            </a:solidFill>
            <a:prstDash val="solid"/>
            <a:round/>
            <a:headEnd type="none" w="med" len="med"/>
            <a:tailEnd type="none" w="med" len="med"/>
          </a:ln>
          <a:effectLst/>
        </p:spPr>
        <p:txBody>
          <a:bodyPr lIns="92075" tIns="46038" rIns="92075" bIns="46038"/>
          <a:lstStyle/>
          <a:p>
            <a:pPr lvl="1"/>
            <a:r>
              <a:rPr lang="en-US" altLang="zh-CN" sz="2400" dirty="0" err="1" smtClean="0">
                <a:solidFill>
                  <a:schemeClr val="bg1"/>
                </a:solidFill>
              </a:rPr>
              <a:t>diskpart</a:t>
            </a:r>
            <a:endParaRPr lang="en-US" altLang="zh-CN" sz="2400" dirty="0" smtClean="0">
              <a:solidFill>
                <a:schemeClr val="bg1"/>
              </a:solidFill>
            </a:endParaRPr>
          </a:p>
          <a:p>
            <a:pPr lvl="1"/>
            <a:r>
              <a:rPr lang="en-US" altLang="zh-CN" sz="2400" dirty="0" smtClean="0">
                <a:solidFill>
                  <a:schemeClr val="bg1"/>
                </a:solidFill>
              </a:rPr>
              <a:t>select </a:t>
            </a:r>
            <a:r>
              <a:rPr lang="en-US" altLang="zh-CN" sz="2400" dirty="0" err="1" smtClean="0">
                <a:solidFill>
                  <a:schemeClr val="bg1"/>
                </a:solidFill>
              </a:rPr>
              <a:t>vdisk</a:t>
            </a:r>
            <a:r>
              <a:rPr lang="en-US" altLang="zh-CN" sz="2400" dirty="0" smtClean="0">
                <a:solidFill>
                  <a:schemeClr val="bg1"/>
                </a:solidFill>
              </a:rPr>
              <a:t> file=c:\</a:t>
            </a:r>
            <a:r>
              <a:rPr lang="en-US" altLang="zh-CN" sz="2400" dirty="0" smtClean="0">
                <a:solidFill>
                  <a:srgbClr val="FF0000"/>
                </a:solidFill>
              </a:rPr>
              <a:t>30gb.vhd</a:t>
            </a:r>
          </a:p>
          <a:p>
            <a:pPr lvl="1"/>
            <a:r>
              <a:rPr lang="en-US" altLang="zh-CN" sz="2400" dirty="0" smtClean="0">
                <a:solidFill>
                  <a:schemeClr val="bg1"/>
                </a:solidFill>
              </a:rPr>
              <a:t>attach </a:t>
            </a:r>
            <a:r>
              <a:rPr lang="en-US" altLang="zh-CN" sz="2400" dirty="0" err="1" smtClean="0">
                <a:solidFill>
                  <a:schemeClr val="bg1"/>
                </a:solidFill>
              </a:rPr>
              <a:t>vdisk</a:t>
            </a:r>
            <a:endParaRPr lang="en-US" altLang="zh-CN" sz="2400" dirty="0" smtClean="0">
              <a:solidFill>
                <a:schemeClr val="bg1"/>
              </a:solidFill>
            </a:endParaRPr>
          </a:p>
          <a:p>
            <a:pPr lvl="1"/>
            <a:r>
              <a:rPr lang="en-US" altLang="zh-CN" sz="2400" dirty="0" smtClean="0">
                <a:solidFill>
                  <a:schemeClr val="bg1"/>
                </a:solidFill>
              </a:rPr>
              <a:t>list volume</a:t>
            </a:r>
            <a:r>
              <a:rPr lang="zh-CN" altLang="en-US" sz="2400" dirty="0" smtClean="0">
                <a:solidFill>
                  <a:schemeClr val="bg1"/>
                </a:solidFill>
              </a:rPr>
              <a:t> </a:t>
            </a:r>
            <a:endParaRPr lang="en-US" altLang="zh-CN" sz="2400" dirty="0" smtClean="0">
              <a:solidFill>
                <a:schemeClr val="bg1"/>
              </a:solidFill>
            </a:endParaRPr>
          </a:p>
          <a:p>
            <a:pPr lvl="1"/>
            <a:r>
              <a:rPr lang="en-US" altLang="zh-CN" sz="2400" dirty="0" smtClean="0">
                <a:solidFill>
                  <a:schemeClr val="bg1"/>
                </a:solidFill>
              </a:rPr>
              <a:t>//surface</a:t>
            </a:r>
            <a:r>
              <a:rPr lang="zh-CN" altLang="en-US" sz="2400" dirty="0" smtClean="0">
                <a:solidFill>
                  <a:schemeClr val="bg1"/>
                </a:solidFill>
              </a:rPr>
              <a:t> </a:t>
            </a:r>
            <a:r>
              <a:rPr lang="en-US" altLang="zh-CN" sz="2400" dirty="0" err="1" smtClean="0">
                <a:solidFill>
                  <a:schemeClr val="bg1"/>
                </a:solidFill>
              </a:rPr>
              <a:t>vdisk</a:t>
            </a:r>
            <a:endParaRPr lang="en-US" altLang="zh-CN" sz="2400" dirty="0" smtClean="0">
              <a:solidFill>
                <a:schemeClr val="bg1"/>
              </a:solidFill>
            </a:endParaRPr>
          </a:p>
          <a:p>
            <a:pPr lvl="1"/>
            <a:r>
              <a:rPr lang="en-US" altLang="zh-CN" sz="2400" dirty="0" smtClean="0">
                <a:solidFill>
                  <a:schemeClr val="bg1"/>
                </a:solidFill>
              </a:rPr>
              <a:t>exit</a:t>
            </a:r>
          </a:p>
          <a:p>
            <a:pPr lvl="1"/>
            <a:r>
              <a:rPr lang="en-US" altLang="zh-CN" sz="2400" dirty="0" err="1" smtClean="0">
                <a:solidFill>
                  <a:schemeClr val="bg1"/>
                </a:solidFill>
              </a:rPr>
              <a:t>cd</a:t>
            </a:r>
            <a:r>
              <a:rPr lang="en-US" altLang="zh-CN" sz="2400" dirty="0" smtClean="0">
                <a:solidFill>
                  <a:schemeClr val="bg1"/>
                </a:solidFill>
              </a:rPr>
              <a:t> r:\windows\system32</a:t>
            </a:r>
            <a:endParaRPr lang="zh-CN" altLang="zh-CN" sz="2400" dirty="0" smtClean="0">
              <a:solidFill>
                <a:schemeClr val="bg1"/>
              </a:solidFill>
            </a:endParaRPr>
          </a:p>
          <a:p>
            <a:pPr lvl="1"/>
            <a:r>
              <a:rPr lang="en-US" altLang="zh-CN" sz="2400" dirty="0" err="1" smtClean="0">
                <a:solidFill>
                  <a:schemeClr val="bg1"/>
                </a:solidFill>
              </a:rPr>
              <a:t>bcdboot</a:t>
            </a:r>
            <a:r>
              <a:rPr lang="en-US" altLang="zh-CN" sz="2400" dirty="0" smtClean="0">
                <a:solidFill>
                  <a:schemeClr val="bg1"/>
                </a:solidFill>
              </a:rPr>
              <a:t> </a:t>
            </a:r>
            <a:r>
              <a:rPr lang="en-US" altLang="zh-CN" sz="2400" dirty="0" smtClean="0">
                <a:solidFill>
                  <a:srgbClr val="FF0000"/>
                </a:solidFill>
              </a:rPr>
              <a:t>r:\windows /s </a:t>
            </a:r>
            <a:r>
              <a:rPr lang="en-US" altLang="zh-CN" sz="2400" dirty="0" err="1" smtClean="0">
                <a:solidFill>
                  <a:srgbClr val="FF0000"/>
                </a:solidFill>
              </a:rPr>
              <a:t>s</a:t>
            </a:r>
            <a:r>
              <a:rPr lang="en-US" altLang="zh-CN" sz="2400" dirty="0" smtClean="0">
                <a:solidFill>
                  <a:srgbClr val="FF0000"/>
                </a:solidFill>
              </a:rPr>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标题 1"/>
          <p:cNvSpPr>
            <a:spLocks noGrp="1"/>
          </p:cNvSpPr>
          <p:nvPr>
            <p:ph type="title"/>
          </p:nvPr>
        </p:nvSpPr>
        <p:spPr/>
        <p:txBody>
          <a:bodyPr/>
          <a:lstStyle/>
          <a:p>
            <a:r>
              <a:rPr lang="zh-CN" altLang="en-US" dirty="0" smtClean="0"/>
              <a:t>将</a:t>
            </a:r>
            <a:r>
              <a:rPr lang="en-US" altLang="zh-CN" dirty="0" smtClean="0"/>
              <a:t>VHD</a:t>
            </a:r>
            <a:r>
              <a:rPr lang="zh-CN" altLang="en-US" dirty="0" smtClean="0"/>
              <a:t>部署在已有</a:t>
            </a:r>
            <a:r>
              <a:rPr lang="en-US" altLang="zh-CN" dirty="0" smtClean="0"/>
              <a:t>OS</a:t>
            </a:r>
            <a:r>
              <a:rPr lang="zh-CN" altLang="en-US" dirty="0" smtClean="0"/>
              <a:t>的计算机上</a:t>
            </a:r>
          </a:p>
        </p:txBody>
      </p:sp>
      <p:sp>
        <p:nvSpPr>
          <p:cNvPr id="21508" name="内容占位符 2"/>
          <p:cNvSpPr>
            <a:spLocks noGrp="1"/>
          </p:cNvSpPr>
          <p:nvPr>
            <p:ph idx="1"/>
          </p:nvPr>
        </p:nvSpPr>
        <p:spPr/>
        <p:txBody>
          <a:bodyPr/>
          <a:lstStyle/>
          <a:p>
            <a:r>
              <a:rPr lang="zh-CN" altLang="en-US" dirty="0" smtClean="0"/>
              <a:t>如果系统是</a:t>
            </a:r>
            <a:r>
              <a:rPr lang="en-US" altLang="zh-CN" dirty="0" smtClean="0"/>
              <a:t>Windows</a:t>
            </a:r>
            <a:r>
              <a:rPr lang="zh-CN" altLang="en-US" dirty="0" smtClean="0"/>
              <a:t> </a:t>
            </a:r>
            <a:r>
              <a:rPr lang="en-US" altLang="zh-CN" dirty="0" smtClean="0"/>
              <a:t>7</a:t>
            </a:r>
            <a:r>
              <a:rPr lang="zh-CN" altLang="en-US" dirty="0" smtClean="0"/>
              <a:t>或</a:t>
            </a:r>
            <a:r>
              <a:rPr lang="en-US" altLang="zh-CN" dirty="0" smtClean="0"/>
              <a:t>Windows</a:t>
            </a:r>
            <a:r>
              <a:rPr lang="zh-CN" altLang="en-US" dirty="0" smtClean="0"/>
              <a:t> </a:t>
            </a:r>
            <a:r>
              <a:rPr lang="en-US" altLang="zh-CN" dirty="0" smtClean="0"/>
              <a:t>Server</a:t>
            </a:r>
            <a:r>
              <a:rPr lang="zh-CN" altLang="en-US" dirty="0" smtClean="0"/>
              <a:t> </a:t>
            </a:r>
            <a:r>
              <a:rPr lang="en-US" altLang="zh-CN" dirty="0" smtClean="0"/>
              <a:t>2008</a:t>
            </a:r>
            <a:r>
              <a:rPr lang="zh-CN" altLang="en-US" dirty="0" smtClean="0"/>
              <a:t> </a:t>
            </a:r>
            <a:r>
              <a:rPr lang="en-US" altLang="zh-CN" dirty="0" smtClean="0"/>
              <a:t>R2</a:t>
            </a:r>
          </a:p>
          <a:p>
            <a:r>
              <a:rPr lang="zh-CN" altLang="en-US" dirty="0" smtClean="0"/>
              <a:t>执行以下命令把</a:t>
            </a:r>
            <a:r>
              <a:rPr lang="en-US" altLang="zh-CN" dirty="0" smtClean="0"/>
              <a:t>VHD</a:t>
            </a:r>
            <a:r>
              <a:rPr lang="zh-CN" altLang="en-US" dirty="0" smtClean="0"/>
              <a:t>添加到</a:t>
            </a:r>
            <a:r>
              <a:rPr lang="en-US" altLang="zh-CN" dirty="0" smtClean="0"/>
              <a:t>BCD</a:t>
            </a:r>
            <a:r>
              <a:rPr lang="zh-CN" altLang="en-US" dirty="0" smtClean="0"/>
              <a:t>引导记录</a:t>
            </a:r>
            <a:endParaRPr lang="en-US" altLang="zh-CN" dirty="0" smtClean="0"/>
          </a:p>
          <a:p>
            <a:pPr>
              <a:buFontTx/>
              <a:buAutoNum type="circleNumDbPlain"/>
            </a:pPr>
            <a:endParaRPr lang="en-US" altLang="zh-CN" sz="2000" dirty="0" smtClean="0">
              <a:solidFill>
                <a:schemeClr val="bg1"/>
              </a:solidFill>
            </a:endParaRPr>
          </a:p>
          <a:p>
            <a:pPr>
              <a:buFontTx/>
              <a:buAutoNum type="circleNumDbPlain"/>
            </a:pPr>
            <a:endParaRPr lang="en-US" altLang="zh-CN" sz="2000" dirty="0" smtClean="0"/>
          </a:p>
        </p:txBody>
      </p:sp>
      <p:sp>
        <p:nvSpPr>
          <p:cNvPr id="4" name="矩形 3"/>
          <p:cNvSpPr/>
          <p:nvPr/>
        </p:nvSpPr>
        <p:spPr bwMode="auto">
          <a:xfrm>
            <a:off x="0" y="2857496"/>
            <a:ext cx="9144000" cy="2024067"/>
          </a:xfrm>
          <a:prstGeom prst="rect">
            <a:avLst/>
          </a:prstGeom>
          <a:solidFill>
            <a:schemeClr val="bg2">
              <a:lumMod val="95000"/>
              <a:lumOff val="5000"/>
            </a:schemeClr>
          </a:solidFill>
          <a:ln w="9525" cap="flat" cmpd="sng" algn="ctr">
            <a:solidFill>
              <a:schemeClr val="tx1"/>
            </a:solidFill>
            <a:prstDash val="solid"/>
            <a:round/>
            <a:headEnd type="none" w="med" len="med"/>
            <a:tailEnd type="none" w="med" len="med"/>
          </a:ln>
          <a:effectLst/>
        </p:spPr>
        <p:txBody>
          <a:bodyPr lIns="92075" tIns="46038" rIns="92075" bIns="46038"/>
          <a:lstStyle/>
          <a:p>
            <a:pPr lvl="1"/>
            <a:r>
              <a:rPr lang="en-US" altLang="zh-CN" sz="2400" dirty="0" err="1" smtClean="0">
                <a:solidFill>
                  <a:schemeClr val="bg1"/>
                </a:solidFill>
              </a:rPr>
              <a:t>bcdedit</a:t>
            </a:r>
            <a:r>
              <a:rPr lang="en-US" altLang="zh-CN" sz="2400" dirty="0" smtClean="0">
                <a:solidFill>
                  <a:schemeClr val="bg1"/>
                </a:solidFill>
              </a:rPr>
              <a:t> /copy {default} /d </a:t>
            </a:r>
            <a:r>
              <a:rPr lang="en-US" altLang="zh-CN" sz="2400" dirty="0" smtClean="0">
                <a:solidFill>
                  <a:srgbClr val="FF0000"/>
                </a:solidFill>
              </a:rPr>
              <a:t>”Windows</a:t>
            </a:r>
            <a:r>
              <a:rPr lang="zh-CN" altLang="en-US" sz="2400" dirty="0" smtClean="0">
                <a:solidFill>
                  <a:srgbClr val="FF0000"/>
                </a:solidFill>
              </a:rPr>
              <a:t> </a:t>
            </a:r>
            <a:r>
              <a:rPr lang="en-US" altLang="zh-CN" sz="2400" dirty="0" smtClean="0">
                <a:solidFill>
                  <a:srgbClr val="FF0000"/>
                </a:solidFill>
              </a:rPr>
              <a:t>Server</a:t>
            </a:r>
            <a:r>
              <a:rPr lang="zh-CN" altLang="en-US" sz="2400" dirty="0" smtClean="0">
                <a:solidFill>
                  <a:srgbClr val="FF0000"/>
                </a:solidFill>
              </a:rPr>
              <a:t> </a:t>
            </a:r>
            <a:r>
              <a:rPr lang="en-US" altLang="zh-CN" sz="2400" dirty="0" smtClean="0">
                <a:solidFill>
                  <a:srgbClr val="FF0000"/>
                </a:solidFill>
              </a:rPr>
              <a:t>2008</a:t>
            </a:r>
            <a:r>
              <a:rPr lang="zh-CN" altLang="en-US" sz="2400" dirty="0" smtClean="0">
                <a:solidFill>
                  <a:srgbClr val="FF0000"/>
                </a:solidFill>
              </a:rPr>
              <a:t> </a:t>
            </a:r>
            <a:r>
              <a:rPr lang="en-US" altLang="zh-CN" sz="2400" dirty="0" smtClean="0">
                <a:solidFill>
                  <a:srgbClr val="FF0000"/>
                </a:solidFill>
              </a:rPr>
              <a:t>R2</a:t>
            </a:r>
            <a:r>
              <a:rPr lang="zh-CN" altLang="en-US" sz="2400" dirty="0" smtClean="0">
                <a:solidFill>
                  <a:srgbClr val="FF0000"/>
                </a:solidFill>
              </a:rPr>
              <a:t> </a:t>
            </a:r>
            <a:r>
              <a:rPr lang="en-US" altLang="zh-CN" sz="2400" dirty="0" smtClean="0">
                <a:solidFill>
                  <a:srgbClr val="FF0000"/>
                </a:solidFill>
              </a:rPr>
              <a:t>in</a:t>
            </a:r>
            <a:r>
              <a:rPr lang="zh-CN" altLang="en-US" sz="2400" dirty="0" smtClean="0">
                <a:solidFill>
                  <a:srgbClr val="FF0000"/>
                </a:solidFill>
              </a:rPr>
              <a:t> </a:t>
            </a:r>
            <a:r>
              <a:rPr lang="en-US" altLang="zh-CN" sz="2400" dirty="0" smtClean="0">
                <a:solidFill>
                  <a:srgbClr val="FF0000"/>
                </a:solidFill>
              </a:rPr>
              <a:t>VHD”</a:t>
            </a:r>
          </a:p>
          <a:p>
            <a:pPr lvl="1"/>
            <a:r>
              <a:rPr lang="en-US" altLang="zh-CN" sz="2400" dirty="0" err="1" smtClean="0">
                <a:solidFill>
                  <a:schemeClr val="bg1"/>
                </a:solidFill>
              </a:rPr>
              <a:t>bcdedit</a:t>
            </a:r>
            <a:r>
              <a:rPr lang="en-US" altLang="zh-CN" sz="2400" dirty="0" smtClean="0">
                <a:solidFill>
                  <a:schemeClr val="bg1"/>
                </a:solidFill>
              </a:rPr>
              <a:t> /set </a:t>
            </a:r>
            <a:r>
              <a:rPr lang="en-US" altLang="zh-CN" sz="2400" dirty="0" smtClean="0">
                <a:solidFill>
                  <a:srgbClr val="FF0000"/>
                </a:solidFill>
              </a:rPr>
              <a:t>{</a:t>
            </a:r>
            <a:r>
              <a:rPr lang="en-US" altLang="zh-CN" sz="2400" dirty="0" err="1" smtClean="0">
                <a:solidFill>
                  <a:srgbClr val="FF0000"/>
                </a:solidFill>
              </a:rPr>
              <a:t>guid</a:t>
            </a:r>
            <a:r>
              <a:rPr lang="en-US" altLang="zh-CN" sz="2400" dirty="0" smtClean="0">
                <a:solidFill>
                  <a:srgbClr val="FF0000"/>
                </a:solidFill>
              </a:rPr>
              <a:t>}</a:t>
            </a:r>
            <a:r>
              <a:rPr lang="en-US" altLang="zh-CN" sz="2400" dirty="0" smtClean="0">
                <a:solidFill>
                  <a:schemeClr val="bg1"/>
                </a:solidFill>
              </a:rPr>
              <a:t> device </a:t>
            </a:r>
            <a:r>
              <a:rPr lang="en-US" altLang="zh-CN" sz="2400" dirty="0" err="1" smtClean="0">
                <a:solidFill>
                  <a:schemeClr val="bg1"/>
                </a:solidFill>
              </a:rPr>
              <a:t>vhd</a:t>
            </a:r>
            <a:r>
              <a:rPr lang="en-US" altLang="zh-CN" sz="2400" dirty="0" smtClean="0">
                <a:solidFill>
                  <a:srgbClr val="FF0000"/>
                </a:solidFill>
              </a:rPr>
              <a:t>=[c:]\30gb.vhd </a:t>
            </a:r>
          </a:p>
          <a:p>
            <a:pPr lvl="1"/>
            <a:r>
              <a:rPr lang="en-US" altLang="zh-CN" sz="2400" dirty="0" err="1" smtClean="0">
                <a:solidFill>
                  <a:schemeClr val="bg1"/>
                </a:solidFill>
              </a:rPr>
              <a:t>bcdedit</a:t>
            </a:r>
            <a:r>
              <a:rPr lang="en-US" altLang="zh-CN" sz="2400" dirty="0" smtClean="0">
                <a:solidFill>
                  <a:schemeClr val="bg1"/>
                </a:solidFill>
              </a:rPr>
              <a:t> /set </a:t>
            </a:r>
            <a:r>
              <a:rPr lang="en-US" altLang="zh-CN" sz="2400" dirty="0" smtClean="0">
                <a:solidFill>
                  <a:srgbClr val="FF0000"/>
                </a:solidFill>
              </a:rPr>
              <a:t>{</a:t>
            </a:r>
            <a:r>
              <a:rPr lang="en-US" altLang="zh-CN" sz="2400" dirty="0" err="1" smtClean="0">
                <a:solidFill>
                  <a:srgbClr val="FF0000"/>
                </a:solidFill>
              </a:rPr>
              <a:t>guid</a:t>
            </a:r>
            <a:r>
              <a:rPr lang="en-US" altLang="zh-CN" sz="2400" dirty="0" smtClean="0">
                <a:solidFill>
                  <a:srgbClr val="FF0000"/>
                </a:solidFill>
              </a:rPr>
              <a:t>}</a:t>
            </a:r>
            <a:r>
              <a:rPr lang="en-US" altLang="zh-CN" sz="2400" dirty="0" smtClean="0">
                <a:solidFill>
                  <a:schemeClr val="bg1"/>
                </a:solidFill>
              </a:rPr>
              <a:t> </a:t>
            </a:r>
            <a:r>
              <a:rPr lang="en-US" altLang="zh-CN" sz="2400" dirty="0" err="1" smtClean="0">
                <a:solidFill>
                  <a:schemeClr val="bg1"/>
                </a:solidFill>
              </a:rPr>
              <a:t>osdevice</a:t>
            </a:r>
            <a:r>
              <a:rPr lang="en-US" altLang="zh-CN" sz="2400" dirty="0" smtClean="0">
                <a:solidFill>
                  <a:schemeClr val="bg1"/>
                </a:solidFill>
              </a:rPr>
              <a:t> </a:t>
            </a:r>
            <a:r>
              <a:rPr lang="en-US" altLang="zh-CN" sz="2400" dirty="0" err="1" smtClean="0">
                <a:solidFill>
                  <a:schemeClr val="bg1"/>
                </a:solidFill>
              </a:rPr>
              <a:t>vhd</a:t>
            </a:r>
            <a:r>
              <a:rPr lang="en-US" altLang="zh-CN" sz="2400" dirty="0" smtClean="0">
                <a:solidFill>
                  <a:srgbClr val="FF0000"/>
                </a:solidFill>
              </a:rPr>
              <a:t>=[c:]\30gb.vhd</a:t>
            </a:r>
          </a:p>
          <a:p>
            <a:pPr lvl="1"/>
            <a:r>
              <a:rPr lang="en-US" altLang="zh-CN" sz="2400" dirty="0" err="1" smtClean="0">
                <a:solidFill>
                  <a:schemeClr val="bg1"/>
                </a:solidFill>
              </a:rPr>
              <a:t>bcdedit</a:t>
            </a:r>
            <a:r>
              <a:rPr lang="en-US" altLang="zh-CN" sz="2400" dirty="0" smtClean="0">
                <a:solidFill>
                  <a:schemeClr val="bg1"/>
                </a:solidFill>
              </a:rPr>
              <a:t> /set </a:t>
            </a:r>
            <a:r>
              <a:rPr lang="en-US" altLang="zh-CN" sz="2400" dirty="0" smtClean="0">
                <a:solidFill>
                  <a:srgbClr val="FF0000"/>
                </a:solidFill>
              </a:rPr>
              <a:t>{</a:t>
            </a:r>
            <a:r>
              <a:rPr lang="en-US" altLang="zh-CN" sz="2400" dirty="0" err="1" smtClean="0">
                <a:solidFill>
                  <a:srgbClr val="FF0000"/>
                </a:solidFill>
              </a:rPr>
              <a:t>guid</a:t>
            </a:r>
            <a:r>
              <a:rPr lang="en-US" altLang="zh-CN" sz="2400" dirty="0" smtClean="0">
                <a:solidFill>
                  <a:srgbClr val="FF0000"/>
                </a:solidFill>
              </a:rPr>
              <a:t>}</a:t>
            </a:r>
            <a:r>
              <a:rPr lang="en-US" altLang="zh-CN" sz="2400" dirty="0" smtClean="0">
                <a:solidFill>
                  <a:schemeClr val="bg1"/>
                </a:solidFill>
              </a:rPr>
              <a:t> </a:t>
            </a:r>
            <a:r>
              <a:rPr lang="en-US" altLang="zh-CN" sz="2400" dirty="0" err="1" smtClean="0">
                <a:solidFill>
                  <a:schemeClr val="bg1"/>
                </a:solidFill>
              </a:rPr>
              <a:t>detecthal</a:t>
            </a:r>
            <a:r>
              <a:rPr lang="en-US" altLang="zh-CN" sz="2400" dirty="0" smtClean="0">
                <a:solidFill>
                  <a:schemeClr val="bg1"/>
                </a:solidFill>
              </a:rPr>
              <a:t> </a:t>
            </a:r>
            <a:r>
              <a:rPr lang="en-US" altLang="zh-CN" sz="2400" dirty="0" smtClean="0">
                <a:solidFill>
                  <a:srgbClr val="FF0000"/>
                </a:solidFill>
              </a:rPr>
              <a:t>on</a:t>
            </a:r>
            <a:endParaRPr lang="zh-CN" altLang="en-US" sz="2400" dirty="0" smtClean="0">
              <a:solidFill>
                <a:srgbClr val="FF0000"/>
              </a:solidFill>
            </a:endParaRPr>
          </a:p>
          <a:p>
            <a:pPr lvl="1"/>
            <a:r>
              <a:rPr lang="en-US" altLang="zh-CN" sz="2400" dirty="0" err="1" smtClean="0">
                <a:solidFill>
                  <a:schemeClr val="bg1"/>
                </a:solidFill>
              </a:rPr>
              <a:t>bcdedit</a:t>
            </a:r>
            <a:r>
              <a:rPr lang="en-US" altLang="zh-CN" sz="2400" dirty="0" smtClean="0">
                <a:solidFill>
                  <a:schemeClr val="bg1"/>
                </a:solidFill>
              </a:rPr>
              <a:t> /default </a:t>
            </a:r>
            <a:r>
              <a:rPr lang="en-US" altLang="zh-CN" sz="2400" dirty="0" smtClean="0">
                <a:solidFill>
                  <a:srgbClr val="FF0000"/>
                </a:solidFill>
              </a:rPr>
              <a:t>{</a:t>
            </a:r>
            <a:r>
              <a:rPr lang="en-US" altLang="zh-CN" sz="2400" dirty="0" err="1" smtClean="0">
                <a:solidFill>
                  <a:srgbClr val="FF0000"/>
                </a:solidFill>
              </a:rPr>
              <a:t>guid</a:t>
            </a:r>
            <a:r>
              <a:rPr lang="en-US" altLang="zh-CN" sz="2400" dirty="0" smtClean="0">
                <a:solidFill>
                  <a:srgbClr val="FF0000"/>
                </a:solidFill>
              </a:rPr>
              <a:t>}</a:t>
            </a:r>
            <a:endParaRPr lang="zh-CN" altLang="en-US" sz="2400" dirty="0">
              <a:solidFill>
                <a:srgbClr val="FF0000"/>
              </a:solidFill>
              <a:effectLst>
                <a:outerShdw blurRad="38100" dist="38100" dir="2700000" algn="tl">
                  <a:srgbClr val="000000"/>
                </a:outerShdw>
              </a:effectLst>
              <a:ea typeface="宋体" pitchFamily="2"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350118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357290" y="3162300"/>
            <a:ext cx="5553075" cy="3695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标题 1"/>
          <p:cNvSpPr>
            <a:spLocks noGrp="1"/>
          </p:cNvSpPr>
          <p:nvPr>
            <p:ph type="title"/>
          </p:nvPr>
        </p:nvSpPr>
        <p:spPr/>
        <p:txBody>
          <a:bodyPr/>
          <a:lstStyle/>
          <a:p>
            <a:r>
              <a:rPr lang="zh-CN" altLang="en-US" dirty="0" smtClean="0"/>
              <a:t>将</a:t>
            </a:r>
            <a:r>
              <a:rPr lang="en-US" altLang="zh-CN" dirty="0" smtClean="0"/>
              <a:t>VHD</a:t>
            </a:r>
            <a:r>
              <a:rPr lang="zh-CN" altLang="en-US" dirty="0" smtClean="0"/>
              <a:t>部署在已有</a:t>
            </a:r>
            <a:r>
              <a:rPr lang="en-US" altLang="zh-CN" dirty="0" smtClean="0"/>
              <a:t>OS</a:t>
            </a:r>
            <a:r>
              <a:rPr lang="zh-CN" altLang="en-US" dirty="0" smtClean="0"/>
              <a:t>的计算机上</a:t>
            </a:r>
          </a:p>
        </p:txBody>
      </p:sp>
      <p:sp>
        <p:nvSpPr>
          <p:cNvPr id="22532" name="内容占位符 2"/>
          <p:cNvSpPr>
            <a:spLocks noGrp="1"/>
          </p:cNvSpPr>
          <p:nvPr>
            <p:ph idx="1"/>
          </p:nvPr>
        </p:nvSpPr>
        <p:spPr/>
        <p:txBody>
          <a:bodyPr/>
          <a:lstStyle/>
          <a:p>
            <a:r>
              <a:rPr lang="zh-CN" altLang="en-US" dirty="0" smtClean="0"/>
              <a:t>如果系统是</a:t>
            </a:r>
            <a:r>
              <a:rPr lang="en-US" altLang="zh-CN" dirty="0" smtClean="0"/>
              <a:t>Windows</a:t>
            </a:r>
            <a:r>
              <a:rPr lang="zh-CN" altLang="en-US" dirty="0" smtClean="0"/>
              <a:t> </a:t>
            </a:r>
            <a:r>
              <a:rPr lang="en-US" altLang="zh-CN" dirty="0" smtClean="0"/>
              <a:t>Vista</a:t>
            </a:r>
            <a:r>
              <a:rPr lang="zh-CN" altLang="en-US" dirty="0" smtClean="0"/>
              <a:t>，你需要更新引导文件</a:t>
            </a:r>
            <a:endParaRPr lang="en-US" altLang="zh-CN" dirty="0" smtClean="0"/>
          </a:p>
          <a:p>
            <a:r>
              <a:rPr lang="zh-CN" altLang="en-US" dirty="0" smtClean="0"/>
              <a:t>从</a:t>
            </a:r>
            <a:r>
              <a:rPr lang="en-US" altLang="zh-CN" dirty="0" err="1" smtClean="0"/>
              <a:t>WinPE</a:t>
            </a:r>
            <a:r>
              <a:rPr lang="zh-CN" altLang="en-US" dirty="0" smtClean="0"/>
              <a:t>光盘启动，并执行如下命令</a:t>
            </a:r>
            <a:endParaRPr lang="en-US" altLang="zh-CN" dirty="0" smtClean="0"/>
          </a:p>
          <a:p>
            <a:pPr lvl="1"/>
            <a:r>
              <a:rPr lang="zh-CN" altLang="en-US" dirty="0" smtClean="0"/>
              <a:t>早于</a:t>
            </a:r>
            <a:r>
              <a:rPr lang="en-US" altLang="zh-CN" dirty="0" smtClean="0"/>
              <a:t>Vista</a:t>
            </a:r>
            <a:r>
              <a:rPr lang="zh-CN" altLang="en-US" dirty="0" smtClean="0"/>
              <a:t>的版本无法实现</a:t>
            </a:r>
            <a:r>
              <a:rPr lang="en-US" altLang="zh-CN" dirty="0" smtClean="0"/>
              <a:t>VHD</a:t>
            </a:r>
            <a:r>
              <a:rPr lang="zh-CN" altLang="en-US" dirty="0" smtClean="0"/>
              <a:t> </a:t>
            </a:r>
            <a:r>
              <a:rPr lang="en-US" altLang="zh-CN" dirty="0" smtClean="0"/>
              <a:t>Boot</a:t>
            </a:r>
          </a:p>
        </p:txBody>
      </p:sp>
      <p:sp>
        <p:nvSpPr>
          <p:cNvPr id="4" name="矩形 3"/>
          <p:cNvSpPr/>
          <p:nvPr/>
        </p:nvSpPr>
        <p:spPr bwMode="auto">
          <a:xfrm>
            <a:off x="0" y="3071810"/>
            <a:ext cx="9144000" cy="3143272"/>
          </a:xfrm>
          <a:prstGeom prst="rect">
            <a:avLst/>
          </a:prstGeom>
          <a:solidFill>
            <a:schemeClr val="bg2">
              <a:lumMod val="95000"/>
              <a:lumOff val="5000"/>
            </a:schemeClr>
          </a:solidFill>
          <a:ln w="9525" cap="flat" cmpd="sng" algn="ctr">
            <a:solidFill>
              <a:schemeClr val="tx1"/>
            </a:solidFill>
            <a:prstDash val="solid"/>
            <a:round/>
            <a:headEnd type="none" w="med" len="med"/>
            <a:tailEnd type="none" w="med" len="med"/>
          </a:ln>
          <a:effectLst/>
        </p:spPr>
        <p:txBody>
          <a:bodyPr lIns="92075" tIns="46038" rIns="92075" bIns="46038"/>
          <a:lstStyle/>
          <a:p>
            <a:pPr lvl="1"/>
            <a:r>
              <a:rPr lang="en-US" altLang="zh-CN" sz="2400" dirty="0" smtClean="0">
                <a:solidFill>
                  <a:schemeClr val="bg1"/>
                </a:solidFill>
              </a:rPr>
              <a:t>copy x:\30gb.vhd c:</a:t>
            </a:r>
          </a:p>
          <a:p>
            <a:pPr lvl="1"/>
            <a:r>
              <a:rPr lang="en-US" altLang="zh-CN" sz="2400" dirty="0" err="1" smtClean="0">
                <a:solidFill>
                  <a:schemeClr val="bg1"/>
                </a:solidFill>
              </a:rPr>
              <a:t>diskpart</a:t>
            </a:r>
            <a:endParaRPr lang="zh-CN" altLang="zh-CN" sz="2400" dirty="0" smtClean="0">
              <a:solidFill>
                <a:schemeClr val="bg1"/>
              </a:solidFill>
            </a:endParaRPr>
          </a:p>
          <a:p>
            <a:pPr lvl="1"/>
            <a:r>
              <a:rPr lang="en-US" altLang="zh-CN" sz="2400" dirty="0" smtClean="0">
                <a:solidFill>
                  <a:schemeClr val="bg1"/>
                </a:solidFill>
              </a:rPr>
              <a:t>select </a:t>
            </a:r>
            <a:r>
              <a:rPr lang="en-US" altLang="zh-CN" sz="2400" dirty="0" err="1" smtClean="0">
                <a:solidFill>
                  <a:schemeClr val="bg1"/>
                </a:solidFill>
              </a:rPr>
              <a:t>vdisk</a:t>
            </a:r>
            <a:r>
              <a:rPr lang="en-US" altLang="zh-CN" sz="2400" dirty="0" smtClean="0">
                <a:solidFill>
                  <a:schemeClr val="bg1"/>
                </a:solidFill>
              </a:rPr>
              <a:t> file=c:\windows7.vhd</a:t>
            </a:r>
            <a:endParaRPr lang="zh-CN" altLang="zh-CN" sz="2400" dirty="0" smtClean="0">
              <a:solidFill>
                <a:schemeClr val="bg1"/>
              </a:solidFill>
            </a:endParaRPr>
          </a:p>
          <a:p>
            <a:pPr lvl="1"/>
            <a:r>
              <a:rPr lang="en-US" altLang="zh-CN" sz="2400" dirty="0" smtClean="0">
                <a:solidFill>
                  <a:schemeClr val="bg1"/>
                </a:solidFill>
              </a:rPr>
              <a:t>attach </a:t>
            </a:r>
            <a:r>
              <a:rPr lang="en-US" altLang="zh-CN" sz="2400" dirty="0" err="1" smtClean="0">
                <a:solidFill>
                  <a:schemeClr val="bg1"/>
                </a:solidFill>
              </a:rPr>
              <a:t>vdisk</a:t>
            </a:r>
            <a:endParaRPr lang="zh-CN" altLang="zh-CN" sz="2400" dirty="0" smtClean="0">
              <a:solidFill>
                <a:schemeClr val="bg1"/>
              </a:solidFill>
            </a:endParaRPr>
          </a:p>
          <a:p>
            <a:pPr lvl="1"/>
            <a:r>
              <a:rPr lang="en-US" altLang="zh-CN" sz="2400" dirty="0" smtClean="0">
                <a:solidFill>
                  <a:schemeClr val="bg1"/>
                </a:solidFill>
              </a:rPr>
              <a:t>assign letter=v</a:t>
            </a:r>
            <a:endParaRPr lang="zh-CN" altLang="zh-CN" sz="2400" dirty="0" smtClean="0">
              <a:solidFill>
                <a:schemeClr val="bg1"/>
              </a:solidFill>
            </a:endParaRPr>
          </a:p>
          <a:p>
            <a:pPr lvl="1"/>
            <a:r>
              <a:rPr lang="en-US" altLang="zh-CN" sz="2400" dirty="0" smtClean="0">
                <a:solidFill>
                  <a:schemeClr val="bg1"/>
                </a:solidFill>
              </a:rPr>
              <a:t>exit</a:t>
            </a:r>
            <a:endParaRPr lang="zh-CN" altLang="zh-CN" sz="2400" dirty="0" smtClean="0">
              <a:solidFill>
                <a:schemeClr val="bg1"/>
              </a:solidFill>
            </a:endParaRPr>
          </a:p>
          <a:p>
            <a:pPr lvl="1"/>
            <a:r>
              <a:rPr lang="en-US" altLang="zh-CN" sz="2400" dirty="0" err="1" smtClean="0">
                <a:solidFill>
                  <a:schemeClr val="bg1"/>
                </a:solidFill>
              </a:rPr>
              <a:t>cd</a:t>
            </a:r>
            <a:r>
              <a:rPr lang="en-US" altLang="zh-CN" sz="2400" dirty="0" smtClean="0">
                <a:solidFill>
                  <a:schemeClr val="bg1"/>
                </a:solidFill>
              </a:rPr>
              <a:t> v:\windows\system32</a:t>
            </a:r>
            <a:endParaRPr lang="zh-CN" altLang="zh-CN" sz="2400" dirty="0" smtClean="0">
              <a:solidFill>
                <a:schemeClr val="bg1"/>
              </a:solidFill>
            </a:endParaRPr>
          </a:p>
          <a:p>
            <a:pPr lvl="1"/>
            <a:r>
              <a:rPr lang="en-US" altLang="zh-CN" sz="2400" dirty="0" err="1" smtClean="0">
                <a:solidFill>
                  <a:schemeClr val="bg1"/>
                </a:solidFill>
              </a:rPr>
              <a:t>bcdboot</a:t>
            </a:r>
            <a:r>
              <a:rPr lang="en-US" altLang="zh-CN" sz="2400" dirty="0" smtClean="0">
                <a:solidFill>
                  <a:schemeClr val="bg1"/>
                </a:solidFill>
              </a:rPr>
              <a:t> v:\windows</a:t>
            </a:r>
          </a:p>
        </p:txBody>
      </p:sp>
      <p:sp>
        <p:nvSpPr>
          <p:cNvPr id="5" name="矩形 4"/>
          <p:cNvSpPr/>
          <p:nvPr/>
        </p:nvSpPr>
        <p:spPr>
          <a:xfrm>
            <a:off x="5857884" y="3143248"/>
            <a:ext cx="3249608" cy="3770263"/>
          </a:xfrm>
          <a:prstGeom prst="rect">
            <a:avLst/>
          </a:prstGeom>
        </p:spPr>
        <p:txBody>
          <a:bodyPr wrap="none">
            <a:spAutoFit/>
          </a:bodyPr>
          <a:lstStyle/>
          <a:p>
            <a:r>
              <a:rPr lang="zh-CN" altLang="en-US" sz="23900" dirty="0" smtClean="0">
                <a:solidFill>
                  <a:schemeClr val="bg1"/>
                </a:solidFill>
              </a:rPr>
              <a:t>？</a:t>
            </a:r>
            <a:endParaRPr lang="zh-CN" altLang="en-US" sz="23900" dirty="0">
              <a:solidFill>
                <a:schemeClr val="bg1"/>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sz="4000" dirty="0" smtClean="0"/>
              <a:t>是否能访问物理磁盘？</a:t>
            </a:r>
            <a:endParaRPr lang="en-US" sz="4000" dirty="0"/>
          </a:p>
        </p:txBody>
      </p:sp>
      <p:sp>
        <p:nvSpPr>
          <p:cNvPr id="7" name="TextBox 6"/>
          <p:cNvSpPr txBox="1"/>
          <p:nvPr/>
        </p:nvSpPr>
        <p:spPr>
          <a:xfrm>
            <a:off x="525162" y="1469310"/>
            <a:ext cx="2888973"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System </a:t>
            </a:r>
            <a:r>
              <a:rPr lang="en-US" sz="2800" dirty="0" smtClean="0">
                <a:effectLst>
                  <a:outerShdw blurRad="38100" dist="38100" dir="2700000" algn="tl">
                    <a:srgbClr val="000000">
                      <a:alpha val="43137"/>
                    </a:srgbClr>
                  </a:outerShdw>
                </a:effectLst>
                <a:latin typeface="Trebuchet MS" pitchFamily="34" charset="0"/>
              </a:rPr>
              <a:t>Partition</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8" name="TextBox 7"/>
          <p:cNvSpPr txBox="1"/>
          <p:nvPr/>
        </p:nvSpPr>
        <p:spPr>
          <a:xfrm>
            <a:off x="3879623" y="1469310"/>
            <a:ext cx="2911310" cy="523220"/>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Primary </a:t>
            </a:r>
            <a:r>
              <a:rPr lang="en-US" sz="2800" dirty="0" smtClean="0">
                <a:effectLst>
                  <a:outerShdw blurRad="38100" dist="38100" dir="2700000" algn="tl">
                    <a:srgbClr val="000000">
                      <a:alpha val="43137"/>
                    </a:srgbClr>
                  </a:outerShdw>
                </a:effectLst>
                <a:latin typeface="Trebuchet MS" pitchFamily="34" charset="0"/>
              </a:rPr>
              <a:t>Partition</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4" name="Rounded Rectangle 3"/>
          <p:cNvSpPr/>
          <p:nvPr/>
        </p:nvSpPr>
        <p:spPr bwMode="auto">
          <a:xfrm>
            <a:off x="730250" y="2179674"/>
            <a:ext cx="1853462" cy="1722474"/>
          </a:xfrm>
          <a:prstGeom prst="roundRect">
            <a:avLst>
              <a:gd name="adj" fmla="val 5106"/>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703940" y="2190322"/>
            <a:ext cx="1590500" cy="523220"/>
          </a:xfrm>
          <a:prstGeom prst="rect">
            <a:avLst/>
          </a:prstGeom>
          <a:noFill/>
        </p:spPr>
        <p:txBody>
          <a:bodyPr wrap="none" rtlCol="0">
            <a:spAutoFit/>
          </a:bodyPr>
          <a:lstStyle/>
          <a:p>
            <a:r>
              <a:rPr lang="en-US" sz="2800" dirty="0" err="1" smtClean="0">
                <a:solidFill>
                  <a:schemeClr val="tx1"/>
                </a:solidFill>
                <a:effectLst>
                  <a:outerShdw blurRad="38100" dist="38100" dir="2700000" algn="tl">
                    <a:srgbClr val="000000">
                      <a:alpha val="43137"/>
                    </a:srgbClr>
                  </a:outerShdw>
                </a:effectLst>
                <a:latin typeface="Trebuchet MS" pitchFamily="34" charset="0"/>
              </a:rPr>
              <a:t>Bootmgr</a:t>
            </a:r>
            <a:endParaRPr lang="en-US" sz="28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5" name="Rounded Rectangle 4"/>
          <p:cNvSpPr/>
          <p:nvPr/>
        </p:nvSpPr>
        <p:spPr bwMode="auto">
          <a:xfrm>
            <a:off x="2731940" y="2169042"/>
            <a:ext cx="5680223" cy="1743738"/>
          </a:xfrm>
          <a:prstGeom prst="roundRect">
            <a:avLst>
              <a:gd name="adj" fmla="val 4005"/>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11" name="TextBox 10"/>
          <p:cNvSpPr txBox="1"/>
          <p:nvPr/>
        </p:nvSpPr>
        <p:spPr>
          <a:xfrm>
            <a:off x="3107165" y="3204123"/>
            <a:ext cx="3656642"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latin typeface="Trebuchet MS" pitchFamily="34" charset="0"/>
              </a:rPr>
              <a:t>C:\vhd\Windows7.vhd</a:t>
            </a:r>
          </a:p>
        </p:txBody>
      </p:sp>
      <p:sp>
        <p:nvSpPr>
          <p:cNvPr id="9" name="TextBox 8"/>
          <p:cNvSpPr txBox="1"/>
          <p:nvPr/>
        </p:nvSpPr>
        <p:spPr>
          <a:xfrm>
            <a:off x="3107165" y="2230085"/>
            <a:ext cx="2064861"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latin typeface="Trebuchet MS" pitchFamily="34" charset="0"/>
              </a:rPr>
              <a:t>C:\Windows</a:t>
            </a:r>
          </a:p>
        </p:txBody>
      </p:sp>
      <p:sp>
        <p:nvSpPr>
          <p:cNvPr id="12" name="TextBox 11"/>
          <p:cNvSpPr txBox="1"/>
          <p:nvPr/>
        </p:nvSpPr>
        <p:spPr>
          <a:xfrm>
            <a:off x="3107165" y="2687288"/>
            <a:ext cx="2560316" cy="523220"/>
          </a:xfrm>
          <a:prstGeom prst="rect">
            <a:avLst/>
          </a:prstGeom>
          <a:noFill/>
        </p:spPr>
        <p:txBody>
          <a:bodyPr wrap="none" rtlCol="0">
            <a:spAutoFit/>
          </a:bodyPr>
          <a:lstStyle/>
          <a:p>
            <a:r>
              <a:rPr lang="en-US" sz="2800" dirty="0" smtClean="0">
                <a:effectLst>
                  <a:outerShdw blurRad="38100" dist="38100" dir="2700000" algn="tl">
                    <a:srgbClr val="000000">
                      <a:alpha val="43137"/>
                    </a:srgbClr>
                  </a:outerShdw>
                </a:effectLst>
                <a:latin typeface="Trebuchet MS" pitchFamily="34" charset="0"/>
              </a:rPr>
              <a:t>C:\pagefile.sys</a:t>
            </a:r>
          </a:p>
        </p:txBody>
      </p:sp>
      <p:sp>
        <p:nvSpPr>
          <p:cNvPr id="26" name="TextBox 25"/>
          <p:cNvSpPr txBox="1"/>
          <p:nvPr/>
        </p:nvSpPr>
        <p:spPr>
          <a:xfrm>
            <a:off x="3100538" y="2230079"/>
            <a:ext cx="535724"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latin typeface="Trebuchet MS" pitchFamily="34" charset="0"/>
              </a:rPr>
              <a:t>D:</a:t>
            </a:r>
          </a:p>
        </p:txBody>
      </p:sp>
      <p:sp>
        <p:nvSpPr>
          <p:cNvPr id="27" name="TextBox 26"/>
          <p:cNvSpPr txBox="1"/>
          <p:nvPr/>
        </p:nvSpPr>
        <p:spPr>
          <a:xfrm>
            <a:off x="3093912" y="2674027"/>
            <a:ext cx="535724"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latin typeface="Trebuchet MS" pitchFamily="34" charset="0"/>
              </a:rPr>
              <a:t>D:</a:t>
            </a:r>
          </a:p>
        </p:txBody>
      </p:sp>
      <p:sp>
        <p:nvSpPr>
          <p:cNvPr id="28" name="TextBox 27"/>
          <p:cNvSpPr txBox="1"/>
          <p:nvPr/>
        </p:nvSpPr>
        <p:spPr>
          <a:xfrm>
            <a:off x="3093912" y="3204114"/>
            <a:ext cx="535724"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latin typeface="Trebuchet MS" pitchFamily="34" charset="0"/>
              </a:rPr>
              <a:t>D:</a:t>
            </a:r>
          </a:p>
        </p:txBody>
      </p:sp>
      <p:sp>
        <p:nvSpPr>
          <p:cNvPr id="31" name="TextBox 30"/>
          <p:cNvSpPr txBox="1"/>
          <p:nvPr/>
        </p:nvSpPr>
        <p:spPr>
          <a:xfrm>
            <a:off x="2390477" y="4329777"/>
            <a:ext cx="1689886" cy="523220"/>
          </a:xfrm>
          <a:prstGeom prst="rect">
            <a:avLst/>
          </a:prstGeom>
          <a:noFill/>
        </p:spPr>
        <p:txBody>
          <a:bodyPr wrap="none" rtlCol="0">
            <a:spAutoFit/>
          </a:bodyPr>
          <a:lstStyle/>
          <a:p>
            <a:r>
              <a:rPr lang="en-US" sz="2800" dirty="0" smtClean="0">
                <a:solidFill>
                  <a:srgbClr val="FFC000"/>
                </a:solidFill>
                <a:effectLst>
                  <a:outerShdw blurRad="38100" dist="38100" dir="2700000" algn="tl">
                    <a:srgbClr val="000000">
                      <a:alpha val="43137"/>
                    </a:srgbClr>
                  </a:outerShdw>
                </a:effectLst>
                <a:latin typeface="Trebuchet MS" pitchFamily="34" charset="0"/>
              </a:rPr>
              <a:t>VHD Boot</a:t>
            </a:r>
          </a:p>
        </p:txBody>
      </p:sp>
      <p:sp>
        <p:nvSpPr>
          <p:cNvPr id="37" name="Rounded Rectangle 36"/>
          <p:cNvSpPr/>
          <p:nvPr/>
        </p:nvSpPr>
        <p:spPr bwMode="auto">
          <a:xfrm>
            <a:off x="478462" y="1414130"/>
            <a:ext cx="8210107" cy="2753832"/>
          </a:xfrm>
          <a:prstGeom prst="roundRect">
            <a:avLst>
              <a:gd name="adj" fmla="val 6979"/>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9" name="Right Arrow 38"/>
          <p:cNvSpPr/>
          <p:nvPr/>
        </p:nvSpPr>
        <p:spPr bwMode="auto">
          <a:xfrm rot="20717322">
            <a:off x="1723363" y="2597903"/>
            <a:ext cx="1391065" cy="186765"/>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bwMode="auto">
          <a:xfrm>
            <a:off x="1075121" y="2789120"/>
            <a:ext cx="848139" cy="503583"/>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bg2"/>
                </a:solidFill>
                <a:latin typeface="Segoe" pitchFamily="34" charset="0"/>
              </a:rPr>
              <a:t>BCD</a:t>
            </a:r>
          </a:p>
        </p:txBody>
      </p:sp>
      <p:grpSp>
        <p:nvGrpSpPr>
          <p:cNvPr id="3" name="Group 24"/>
          <p:cNvGrpSpPr/>
          <p:nvPr/>
        </p:nvGrpSpPr>
        <p:grpSpPr>
          <a:xfrm>
            <a:off x="1496404" y="3700130"/>
            <a:ext cx="7266596" cy="1305673"/>
            <a:chOff x="1496404" y="3700130"/>
            <a:chExt cx="7266596" cy="1305673"/>
          </a:xfrm>
        </p:grpSpPr>
        <p:sp>
          <p:nvSpPr>
            <p:cNvPr id="16" name="Rectangle 15"/>
            <p:cNvSpPr/>
            <p:nvPr/>
          </p:nvSpPr>
          <p:spPr bwMode="auto">
            <a:xfrm>
              <a:off x="4850296" y="4422706"/>
              <a:ext cx="3912704" cy="583097"/>
            </a:xfrm>
            <a:prstGeom prst="rect">
              <a:avLst/>
            </a:prstGeom>
            <a:gradFill>
              <a:gsLst>
                <a:gs pos="0">
                  <a:schemeClr val="accent6"/>
                </a:gs>
                <a:gs pos="25000">
                  <a:schemeClr val="accent6">
                    <a:tint val="96000"/>
                    <a:shade val="80000"/>
                    <a:satMod val="105000"/>
                  </a:schemeClr>
                </a:gs>
                <a:gs pos="38000">
                  <a:schemeClr val="accent6">
                    <a:tint val="96000"/>
                    <a:shade val="59000"/>
                    <a:satMod val="120000"/>
                  </a:schemeClr>
                </a:gs>
                <a:gs pos="55000">
                  <a:schemeClr val="accent6">
                    <a:shade val="57000"/>
                    <a:satMod val="120000"/>
                  </a:schemeClr>
                </a:gs>
                <a:gs pos="80000">
                  <a:schemeClr val="accent6">
                    <a:shade val="56000"/>
                    <a:satMod val="145000"/>
                  </a:schemeClr>
                </a:gs>
                <a:gs pos="88000">
                  <a:schemeClr val="accent6">
                    <a:shade val="63000"/>
                    <a:satMod val="160000"/>
                  </a:schemeClr>
                </a:gs>
                <a:gs pos="100000">
                  <a:schemeClr val="accent6">
                    <a:tint val="99555"/>
                    <a:satMod val="155000"/>
                  </a:schemeClr>
                </a:gs>
              </a:gsLs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7" name="TextBox 16"/>
            <p:cNvSpPr txBox="1"/>
            <p:nvPr/>
          </p:nvSpPr>
          <p:spPr>
            <a:xfrm>
              <a:off x="4950254" y="4469097"/>
              <a:ext cx="1937297" cy="461665"/>
            </a:xfrm>
            <a:prstGeom prst="rect">
              <a:avLst/>
            </a:prstGeom>
            <a:noFill/>
          </p:spPr>
          <p:txBody>
            <a:bodyPr wrap="none" rtlCol="0">
              <a:spAutoFit/>
            </a:bodyPr>
            <a:lstStyle/>
            <a:p>
              <a:r>
                <a:rPr lang="en-US" sz="2400" dirty="0" smtClean="0">
                  <a:solidFill>
                    <a:schemeClr val="bg2"/>
                  </a:solidFill>
                  <a:latin typeface="Trebuchet MS" pitchFamily="34" charset="0"/>
                </a:rPr>
                <a:t>C:\Windows</a:t>
              </a:r>
            </a:p>
          </p:txBody>
        </p:sp>
        <p:sp>
          <p:nvSpPr>
            <p:cNvPr id="40" name="Right Arrow 39"/>
            <p:cNvSpPr/>
            <p:nvPr/>
          </p:nvSpPr>
          <p:spPr bwMode="auto">
            <a:xfrm rot="1364943">
              <a:off x="1496404" y="3759387"/>
              <a:ext cx="3403292" cy="301440"/>
            </a:xfrm>
            <a:prstGeom prst="righ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sp>
          <p:nvSpPr>
            <p:cNvPr id="41" name="Down Arrow 40"/>
            <p:cNvSpPr/>
            <p:nvPr/>
          </p:nvSpPr>
          <p:spPr bwMode="auto">
            <a:xfrm>
              <a:off x="6081823" y="3700130"/>
              <a:ext cx="276447" cy="630570"/>
            </a:xfrm>
            <a:prstGeom prst="down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bg2"/>
                </a:solidFill>
                <a:latin typeface="Segoe"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1000"/>
                                        <p:tgtEl>
                                          <p:spTgt spid="26"/>
                                        </p:tgtEl>
                                      </p:cBhvr>
                                    </p:animEffect>
                                    <p:set>
                                      <p:cBhvr>
                                        <p:cTn id="19" dur="1" fill="hold">
                                          <p:stCondLst>
                                            <p:cond delay="999"/>
                                          </p:stCondLst>
                                        </p:cTn>
                                        <p:tgtEl>
                                          <p:spTgt spid="2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39"/>
                                        </p:tgtEl>
                                      </p:cBhvr>
                                    </p:animEffect>
                                    <p:set>
                                      <p:cBhvr>
                                        <p:cTn id="25" dur="1" fill="hold">
                                          <p:stCondLst>
                                            <p:cond delay="19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26" grpId="1"/>
      <p:bldP spid="27" grpId="0"/>
      <p:bldP spid="28" grpId="0"/>
      <p:bldP spid="31" grpId="0"/>
      <p:bldP spid="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4000" dirty="0" smtClean="0"/>
              <a:t>是否能用显卡的</a:t>
            </a:r>
            <a:r>
              <a:rPr lang="en-US" altLang="zh-CN" sz="4000" dirty="0" smtClean="0"/>
              <a:t>3D</a:t>
            </a:r>
            <a:r>
              <a:rPr lang="zh-CN" altLang="en-US" sz="4000" dirty="0" smtClean="0"/>
              <a:t>加速？</a:t>
            </a:r>
            <a:endParaRPr lang="zh-CN" altLang="en-US" sz="4000" dirty="0"/>
          </a:p>
        </p:txBody>
      </p:sp>
      <p:sp>
        <p:nvSpPr>
          <p:cNvPr id="3" name="内容占位符 2"/>
          <p:cNvSpPr>
            <a:spLocks noGrp="1"/>
          </p:cNvSpPr>
          <p:nvPr>
            <p:ph idx="1"/>
          </p:nvPr>
        </p:nvSpPr>
        <p:spPr/>
        <p:txBody>
          <a:bodyPr/>
          <a:lstStyle/>
          <a:p>
            <a:r>
              <a:rPr lang="zh-CN" altLang="en-US" dirty="0" smtClean="0"/>
              <a:t>能</a:t>
            </a:r>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三个要求</a:t>
            </a:r>
            <a:endParaRPr lang="zh-CN" altLang="en-US" dirty="0"/>
          </a:p>
        </p:txBody>
      </p:sp>
      <p:sp>
        <p:nvSpPr>
          <p:cNvPr id="3" name="内容占位符 2"/>
          <p:cNvSpPr>
            <a:spLocks noGrp="1"/>
          </p:cNvSpPr>
          <p:nvPr>
            <p:ph idx="1"/>
          </p:nvPr>
        </p:nvSpPr>
        <p:spPr/>
        <p:txBody>
          <a:bodyPr/>
          <a:lstStyle/>
          <a:p>
            <a:r>
              <a:rPr lang="zh-CN" altLang="en-US" sz="3600" dirty="0" smtClean="0"/>
              <a:t>头脑清醒</a:t>
            </a:r>
            <a:endParaRPr lang="en-US" altLang="zh-CN" sz="3600" dirty="0" smtClean="0"/>
          </a:p>
          <a:p>
            <a:r>
              <a:rPr lang="zh-CN" altLang="en-US" sz="3600" dirty="0" smtClean="0"/>
              <a:t>手机静音</a:t>
            </a:r>
            <a:endParaRPr lang="en-US" altLang="zh-CN" sz="3600" dirty="0" smtClean="0"/>
          </a:p>
          <a:p>
            <a:r>
              <a:rPr lang="zh-CN" altLang="en-US" sz="3600" dirty="0" smtClean="0"/>
              <a:t>填反馈表</a:t>
            </a:r>
            <a:endParaRPr lang="zh-CN" alt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能否用</a:t>
            </a:r>
            <a:r>
              <a:rPr lang="en-US" altLang="zh-CN" dirty="0" smtClean="0"/>
              <a:t>VHD</a:t>
            </a:r>
            <a:r>
              <a:rPr lang="zh-CN" altLang="en-US" dirty="0" smtClean="0"/>
              <a:t>启动</a:t>
            </a:r>
            <a:r>
              <a:rPr lang="en-US" altLang="zh-CN" dirty="0" smtClean="0"/>
              <a:t>Windows</a:t>
            </a:r>
            <a:r>
              <a:rPr lang="zh-CN" altLang="en-US" dirty="0" smtClean="0"/>
              <a:t> </a:t>
            </a:r>
            <a:r>
              <a:rPr lang="en-US" altLang="zh-CN" dirty="0" smtClean="0"/>
              <a:t>XP</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smtClean="0"/>
              <a:t>不能</a:t>
            </a:r>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如何使用</a:t>
            </a:r>
            <a:r>
              <a:rPr lang="en-US" altLang="zh-CN" dirty="0" smtClean="0"/>
              <a:t>VHD</a:t>
            </a:r>
            <a:r>
              <a:rPr lang="zh-CN" altLang="en-US" dirty="0" smtClean="0"/>
              <a:t>做批量的部署</a:t>
            </a:r>
            <a:endParaRPr lang="zh-CN" altLang="en-US" dirty="0"/>
          </a:p>
        </p:txBody>
      </p:sp>
      <p:sp>
        <p:nvSpPr>
          <p:cNvPr id="3" name="内容占位符 2"/>
          <p:cNvSpPr>
            <a:spLocks noGrp="1"/>
          </p:cNvSpPr>
          <p:nvPr>
            <p:ph idx="1"/>
          </p:nvPr>
        </p:nvSpPr>
        <p:spPr/>
        <p:txBody>
          <a:bodyPr/>
          <a:lstStyle/>
          <a:p>
            <a:r>
              <a:rPr lang="zh-CN" altLang="en-US" dirty="0" smtClean="0"/>
              <a:t>你只需做好</a:t>
            </a:r>
            <a:r>
              <a:rPr lang="en-US" altLang="zh-CN" dirty="0" smtClean="0"/>
              <a:t>VHD</a:t>
            </a:r>
            <a:r>
              <a:rPr lang="zh-CN" altLang="en-US" dirty="0" smtClean="0"/>
              <a:t>文件，剩下的交给</a:t>
            </a:r>
            <a:r>
              <a:rPr lang="en-US" altLang="zh-CN" dirty="0" smtClean="0"/>
              <a:t>WDS</a:t>
            </a:r>
            <a:r>
              <a:rPr lang="zh-CN" altLang="en-US" dirty="0" smtClean="0"/>
              <a:t>（</a:t>
            </a:r>
            <a:r>
              <a:rPr lang="en-US" altLang="zh-CN" dirty="0" smtClean="0"/>
              <a:t>Windows Deployment Services</a:t>
            </a:r>
            <a:r>
              <a:rPr lang="zh-CN" altLang="en-US" dirty="0" smtClean="0"/>
              <a:t>）即</a:t>
            </a:r>
            <a:r>
              <a:rPr lang="zh-CN" altLang="en-US" dirty="0" smtClean="0"/>
              <a:t>可</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4400" dirty="0" smtClean="0"/>
              <a:t>VHD</a:t>
            </a:r>
            <a:r>
              <a:rPr lang="zh-CN" altLang="en-US" sz="4400" dirty="0" smtClean="0"/>
              <a:t> </a:t>
            </a:r>
            <a:r>
              <a:rPr lang="en-US" altLang="zh-CN" sz="4400" dirty="0" smtClean="0"/>
              <a:t>Native</a:t>
            </a:r>
            <a:r>
              <a:rPr lang="zh-CN" altLang="en-US" sz="4400" dirty="0" smtClean="0"/>
              <a:t> </a:t>
            </a:r>
            <a:r>
              <a:rPr lang="en-US" altLang="zh-CN" sz="4400" dirty="0" smtClean="0"/>
              <a:t>Boot</a:t>
            </a:r>
            <a:r>
              <a:rPr lang="zh-CN" altLang="en-US" sz="4400" dirty="0" smtClean="0"/>
              <a:t>的</a:t>
            </a:r>
            <a:r>
              <a:rPr lang="en-US" altLang="zh-CN" sz="4400" dirty="0" smtClean="0"/>
              <a:t/>
            </a:r>
            <a:br>
              <a:rPr lang="en-US" altLang="zh-CN" sz="4400" dirty="0" smtClean="0"/>
            </a:br>
            <a:r>
              <a:rPr lang="zh-CN" altLang="en-US" sz="4400" dirty="0" smtClean="0"/>
              <a:t>技术细节</a:t>
            </a:r>
            <a:endParaRPr lang="zh-CN" altLang="en-US" dirty="0"/>
          </a:p>
        </p:txBody>
      </p:sp>
      <p:pic>
        <p:nvPicPr>
          <p:cNvPr id="77825" name="Picture 1"/>
          <p:cNvPicPr>
            <a:picLocks noChangeAspect="1" noChangeArrowheads="1"/>
          </p:cNvPicPr>
          <p:nvPr/>
        </p:nvPicPr>
        <p:blipFill>
          <a:blip r:embed="rId2" cstate="print"/>
          <a:srcRect t="10111"/>
          <a:stretch>
            <a:fillRect/>
          </a:stretch>
        </p:blipFill>
        <p:spPr bwMode="auto">
          <a:xfrm>
            <a:off x="-214346" y="4214500"/>
            <a:ext cx="9501222" cy="2786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Windows</a:t>
            </a:r>
            <a:r>
              <a:rPr lang="zh-CN" altLang="en-US" dirty="0" smtClean="0"/>
              <a:t> </a:t>
            </a:r>
            <a:r>
              <a:rPr lang="en-US" altLang="zh-CN" dirty="0" smtClean="0"/>
              <a:t>7</a:t>
            </a:r>
            <a:r>
              <a:rPr lang="zh-CN" altLang="en-US" dirty="0" smtClean="0"/>
              <a:t>新的分区结构</a:t>
            </a:r>
            <a:endParaRPr lang="zh-CN" altLang="en-US" dirty="0"/>
          </a:p>
        </p:txBody>
      </p:sp>
      <p:pic>
        <p:nvPicPr>
          <p:cNvPr id="4" name="图片 3" descr="Diagram of the default BIOS partition structure"/>
          <p:cNvPicPr/>
          <p:nvPr/>
        </p:nvPicPr>
        <p:blipFill>
          <a:blip r:embed="rId3" cstate="print"/>
          <a:srcRect/>
          <a:stretch>
            <a:fillRect/>
          </a:stretch>
        </p:blipFill>
        <p:spPr bwMode="auto">
          <a:xfrm>
            <a:off x="1714480" y="4934994"/>
            <a:ext cx="5776943" cy="1565840"/>
          </a:xfrm>
          <a:prstGeom prst="rect">
            <a:avLst/>
          </a:prstGeom>
          <a:noFill/>
          <a:ln w="9525">
            <a:noFill/>
            <a:miter lim="800000"/>
            <a:headEnd/>
            <a:tailEnd/>
          </a:ln>
        </p:spPr>
      </p:pic>
      <p:sp>
        <p:nvSpPr>
          <p:cNvPr id="6" name="内容占位符 5"/>
          <p:cNvSpPr>
            <a:spLocks noGrp="1"/>
          </p:cNvSpPr>
          <p:nvPr>
            <p:ph idx="1"/>
          </p:nvPr>
        </p:nvSpPr>
        <p:spPr/>
        <p:txBody>
          <a:bodyPr/>
          <a:lstStyle/>
          <a:p>
            <a:r>
              <a:rPr lang="zh-CN" altLang="en-US" dirty="0" smtClean="0"/>
              <a:t>安装时，默认创建</a:t>
            </a:r>
            <a:r>
              <a:rPr lang="en-US" altLang="zh-CN" dirty="0" smtClean="0"/>
              <a:t>100MB</a:t>
            </a:r>
            <a:r>
              <a:rPr lang="zh-CN" altLang="en-US" dirty="0" smtClean="0"/>
              <a:t>的隐藏分区</a:t>
            </a:r>
            <a:endParaRPr lang="en-US" altLang="zh-CN" dirty="0" smtClean="0"/>
          </a:p>
          <a:p>
            <a:r>
              <a:rPr lang="zh-CN" altLang="en-US" dirty="0" smtClean="0"/>
              <a:t>其中包括：</a:t>
            </a:r>
            <a:endParaRPr lang="en-US" altLang="zh-CN" dirty="0" smtClean="0"/>
          </a:p>
          <a:p>
            <a:pPr lvl="1"/>
            <a:r>
              <a:rPr lang="en-US" altLang="zh-CN" sz="2000" dirty="0" err="1" smtClean="0"/>
              <a:t>Bootmgr</a:t>
            </a:r>
            <a:r>
              <a:rPr lang="zh-CN" altLang="en-US" sz="2000" dirty="0" smtClean="0"/>
              <a:t>，启动管理器</a:t>
            </a:r>
            <a:endParaRPr lang="en-US" altLang="zh-CN" sz="2000" dirty="0" smtClean="0"/>
          </a:p>
          <a:p>
            <a:pPr lvl="1"/>
            <a:r>
              <a:rPr lang="en-US" altLang="zh-CN" sz="2000" dirty="0" err="1" smtClean="0"/>
              <a:t>BCDEdit</a:t>
            </a:r>
            <a:r>
              <a:rPr lang="zh-CN" altLang="en-US" sz="2000" dirty="0" smtClean="0"/>
              <a:t>，引导记录编辑工具</a:t>
            </a:r>
            <a:endParaRPr lang="en-US" altLang="zh-CN" sz="2000" dirty="0" smtClean="0"/>
          </a:p>
          <a:p>
            <a:pPr lvl="1"/>
            <a:r>
              <a:rPr lang="en-US" altLang="zh-CN" sz="2000" dirty="0" smtClean="0"/>
              <a:t>Bootsect.bak</a:t>
            </a:r>
            <a:r>
              <a:rPr lang="zh-CN" altLang="en-US" sz="2000" dirty="0" smtClean="0"/>
              <a:t>，引导扇区的备份文件</a:t>
            </a:r>
            <a:endParaRPr lang="en-US" altLang="zh-CN" sz="2000" dirty="0" smtClean="0"/>
          </a:p>
          <a:p>
            <a:pPr lvl="1"/>
            <a:r>
              <a:rPr lang="en-US" altLang="zh-CN" sz="2000" dirty="0" smtClean="0"/>
              <a:t>Boot</a:t>
            </a:r>
            <a:r>
              <a:rPr lang="zh-CN" altLang="en-US" sz="2000" dirty="0" smtClean="0"/>
              <a:t>目录，包括字体文件，</a:t>
            </a:r>
            <a:r>
              <a:rPr lang="en-US" altLang="zh-CN" sz="2000" dirty="0" smtClean="0"/>
              <a:t>BCD</a:t>
            </a:r>
            <a:r>
              <a:rPr lang="zh-CN" altLang="en-US" sz="2000" dirty="0" smtClean="0"/>
              <a:t>和</a:t>
            </a:r>
            <a:r>
              <a:rPr lang="en-US" altLang="zh-CN" sz="2000" dirty="0" smtClean="0"/>
              <a:t>memtest.exe</a:t>
            </a:r>
          </a:p>
          <a:p>
            <a:r>
              <a:rPr lang="zh-CN" altLang="en-US" dirty="0" smtClean="0"/>
              <a:t>在</a:t>
            </a:r>
            <a:r>
              <a:rPr lang="en-US" altLang="zh-CN" dirty="0" smtClean="0"/>
              <a:t>Windows</a:t>
            </a:r>
            <a:r>
              <a:rPr lang="zh-CN" altLang="en-US" dirty="0" smtClean="0"/>
              <a:t> </a:t>
            </a:r>
            <a:r>
              <a:rPr lang="en-US" altLang="zh-CN" dirty="0" smtClean="0"/>
              <a:t>7</a:t>
            </a:r>
            <a:r>
              <a:rPr lang="zh-CN" altLang="en-US" dirty="0" smtClean="0"/>
              <a:t>安装时进入</a:t>
            </a:r>
            <a:r>
              <a:rPr lang="en-US" altLang="zh-CN" dirty="0" err="1" smtClean="0"/>
              <a:t>WinPE</a:t>
            </a:r>
            <a:r>
              <a:rPr lang="zh-CN" altLang="en-US" dirty="0" smtClean="0"/>
              <a:t> </a:t>
            </a:r>
            <a:r>
              <a:rPr lang="en-US" altLang="zh-CN" dirty="0" smtClean="0"/>
              <a:t>CMD(Shift+F10)</a:t>
            </a:r>
            <a:r>
              <a:rPr lang="zh-CN" altLang="en-US" dirty="0" smtClean="0"/>
              <a:t>，用</a:t>
            </a:r>
            <a:r>
              <a:rPr lang="en-US" altLang="zh-CN" dirty="0" err="1" smtClean="0"/>
              <a:t>diskpart</a:t>
            </a:r>
            <a:r>
              <a:rPr lang="zh-CN" altLang="en-US" dirty="0" smtClean="0"/>
              <a:t>命令手工分区，可避免生成</a:t>
            </a:r>
            <a:r>
              <a:rPr lang="en-US" altLang="zh-CN" dirty="0" smtClean="0"/>
              <a:t>100MB</a:t>
            </a:r>
            <a:r>
              <a:rPr lang="zh-CN" altLang="en-US" dirty="0" smtClean="0"/>
              <a:t>分区</a:t>
            </a:r>
            <a:r>
              <a:rPr lang="en-US" altLang="zh-CN" dirty="0" smtClean="0">
                <a:solidFill>
                  <a:srgbClr val="FF0000"/>
                </a:solidFill>
              </a:rPr>
              <a:t>(</a:t>
            </a:r>
            <a:r>
              <a:rPr lang="zh-CN" altLang="en-US" dirty="0" smtClean="0">
                <a:solidFill>
                  <a:srgbClr val="FF0000"/>
                </a:solidFill>
              </a:rPr>
              <a:t>不推荐</a:t>
            </a:r>
            <a:r>
              <a:rPr lang="en-US" altLang="zh-CN" dirty="0" smtClean="0">
                <a:solidFill>
                  <a:srgbClr val="FF0000"/>
                </a:solidFill>
              </a:rPr>
              <a:t>)</a:t>
            </a:r>
            <a:endParaRPr lang="zh-CN" altLang="en-US"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Windows</a:t>
            </a:r>
            <a:r>
              <a:rPr lang="zh-CN" altLang="en-US" dirty="0" smtClean="0"/>
              <a:t> </a:t>
            </a:r>
            <a:r>
              <a:rPr lang="en-US" altLang="zh-CN" dirty="0" smtClean="0"/>
              <a:t>7(NT6.x)</a:t>
            </a:r>
            <a:r>
              <a:rPr lang="zh-CN" altLang="en-US" dirty="0" smtClean="0"/>
              <a:t>的启动过程</a:t>
            </a:r>
            <a:endParaRPr lang="zh-CN" altLang="en-US" dirty="0"/>
          </a:p>
        </p:txBody>
      </p:sp>
      <p:sp>
        <p:nvSpPr>
          <p:cNvPr id="3" name="内容占位符 2"/>
          <p:cNvSpPr>
            <a:spLocks noGrp="1"/>
          </p:cNvSpPr>
          <p:nvPr>
            <p:ph idx="1"/>
          </p:nvPr>
        </p:nvSpPr>
        <p:spPr/>
        <p:txBody>
          <a:bodyPr/>
          <a:lstStyle/>
          <a:p>
            <a:pPr latinLnBrk="1"/>
            <a:r>
              <a:rPr lang="en-US" altLang="zh-CN" dirty="0" smtClean="0"/>
              <a:t>BIOS--&gt;MBR--&gt; </a:t>
            </a:r>
            <a:r>
              <a:rPr lang="en-US" altLang="zh-CN" dirty="0" err="1" smtClean="0"/>
              <a:t>Bootmgr</a:t>
            </a:r>
            <a:r>
              <a:rPr lang="en-US" altLang="zh-CN" dirty="0" smtClean="0"/>
              <a:t> --&gt;BCD--&gt;</a:t>
            </a:r>
            <a:r>
              <a:rPr lang="en-US" altLang="zh-CN" dirty="0" err="1" smtClean="0"/>
              <a:t>Winload.exe</a:t>
            </a:r>
            <a:r>
              <a:rPr lang="en-US" altLang="zh-CN" dirty="0" smtClean="0"/>
              <a:t>--&gt;</a:t>
            </a:r>
            <a:r>
              <a:rPr lang="zh-CN" altLang="en-US" dirty="0" smtClean="0"/>
              <a:t>内核加载</a:t>
            </a:r>
          </a:p>
          <a:p>
            <a:pPr latinLnBrk="1"/>
            <a:r>
              <a:rPr lang="zh-CN" altLang="en-US" dirty="0" smtClean="0"/>
              <a:t>启动流程</a:t>
            </a:r>
            <a:r>
              <a:rPr lang="en-US" altLang="zh-CN" dirty="0" smtClean="0"/>
              <a:t>(</a:t>
            </a:r>
            <a:r>
              <a:rPr lang="zh-CN" altLang="en-US" dirty="0" smtClean="0"/>
              <a:t>摘自网络</a:t>
            </a:r>
            <a:r>
              <a:rPr lang="en-US" altLang="zh-CN" dirty="0" smtClean="0"/>
              <a:t>)</a:t>
            </a:r>
            <a:endParaRPr lang="zh-CN" altLang="en-US" dirty="0" smtClean="0"/>
          </a:p>
          <a:p>
            <a:pPr lvl="1" latinLnBrk="1"/>
            <a:r>
              <a:rPr lang="zh-CN" altLang="en-US" sz="1800" dirty="0" smtClean="0"/>
              <a:t>开机后，</a:t>
            </a:r>
            <a:r>
              <a:rPr lang="en-US" altLang="zh-CN" sz="1800" dirty="0" smtClean="0"/>
              <a:t>BIOS</a:t>
            </a:r>
            <a:r>
              <a:rPr lang="zh-CN" altLang="en-US" sz="1800" dirty="0" smtClean="0"/>
              <a:t>进行开机自检</a:t>
            </a:r>
            <a:r>
              <a:rPr lang="en-US" altLang="zh-CN" sz="1800" dirty="0" smtClean="0"/>
              <a:t>(POST)</a:t>
            </a:r>
            <a:r>
              <a:rPr lang="zh-CN" altLang="en-US" sz="1800" dirty="0" smtClean="0"/>
              <a:t>，然后选择从硬盘进行启动，加载硬盘的</a:t>
            </a:r>
            <a:r>
              <a:rPr lang="en-US" altLang="zh-CN" sz="1800" dirty="0" smtClean="0"/>
              <a:t>MBR</a:t>
            </a:r>
            <a:r>
              <a:rPr lang="zh-CN" altLang="en-US" sz="1800" dirty="0" smtClean="0"/>
              <a:t>并把控制权交给</a:t>
            </a:r>
            <a:r>
              <a:rPr lang="en-US" altLang="zh-CN" sz="1800" dirty="0" smtClean="0"/>
              <a:t>MBR(</a:t>
            </a:r>
            <a:r>
              <a:rPr lang="zh-CN" altLang="en-US" sz="1800" dirty="0" smtClean="0"/>
              <a:t>主引导记录，</a:t>
            </a:r>
            <a:r>
              <a:rPr lang="en-US" altLang="zh-CN" sz="1800" dirty="0" smtClean="0"/>
              <a:t>MBR</a:t>
            </a:r>
            <a:r>
              <a:rPr lang="zh-CN" altLang="en-US" sz="1800" dirty="0" smtClean="0"/>
              <a:t>是硬盘的第一个扇区，它不在任何一个分区内</a:t>
            </a:r>
            <a:r>
              <a:rPr lang="en-US" altLang="zh-CN" sz="1800" dirty="0" smtClean="0"/>
              <a:t>);</a:t>
            </a:r>
          </a:p>
          <a:p>
            <a:pPr lvl="1" latinLnBrk="1"/>
            <a:r>
              <a:rPr lang="en-US" altLang="zh-CN" sz="1800" dirty="0" smtClean="0"/>
              <a:t>MBR</a:t>
            </a:r>
            <a:r>
              <a:rPr lang="zh-CN" altLang="en-US" sz="1800" dirty="0" smtClean="0"/>
              <a:t>会搜索</a:t>
            </a:r>
            <a:r>
              <a:rPr lang="en-US" altLang="zh-CN" sz="1800" dirty="0" smtClean="0"/>
              <a:t>64B</a:t>
            </a:r>
            <a:r>
              <a:rPr lang="zh-CN" altLang="en-US" sz="1800" dirty="0" smtClean="0"/>
              <a:t>大小的分区表，找到</a:t>
            </a:r>
            <a:r>
              <a:rPr lang="en-US" altLang="zh-CN" sz="1800" dirty="0" smtClean="0"/>
              <a:t>4</a:t>
            </a:r>
            <a:r>
              <a:rPr lang="zh-CN" altLang="en-US" sz="1800" dirty="0" smtClean="0"/>
              <a:t>个主分区</a:t>
            </a:r>
            <a:r>
              <a:rPr lang="en-US" altLang="zh-CN" sz="1800" dirty="0" smtClean="0"/>
              <a:t>(</a:t>
            </a:r>
            <a:r>
              <a:rPr lang="zh-CN" altLang="en-US" sz="1800" dirty="0" smtClean="0"/>
              <a:t>可能没有</a:t>
            </a:r>
            <a:r>
              <a:rPr lang="en-US" altLang="zh-CN" sz="1800" dirty="0" smtClean="0"/>
              <a:t>4</a:t>
            </a:r>
            <a:r>
              <a:rPr lang="zh-CN" altLang="en-US" sz="1800" dirty="0" smtClean="0"/>
              <a:t>个</a:t>
            </a:r>
            <a:r>
              <a:rPr lang="en-US" altLang="zh-CN" sz="1800" dirty="0" smtClean="0"/>
              <a:t>)</a:t>
            </a:r>
            <a:r>
              <a:rPr lang="zh-CN" altLang="en-US" sz="1800" dirty="0" smtClean="0"/>
              <a:t>的活动分区并确认其他主分区都不是活动的，然后加载活动分区的第一个扇区和</a:t>
            </a:r>
            <a:r>
              <a:rPr lang="en-US" altLang="zh-CN" sz="1800" dirty="0" err="1" smtClean="0"/>
              <a:t>Bootmgr</a:t>
            </a:r>
            <a:r>
              <a:rPr lang="zh-CN" altLang="en-US" sz="1800" dirty="0" smtClean="0"/>
              <a:t>到内存</a:t>
            </a:r>
            <a:r>
              <a:rPr lang="en-US" altLang="zh-CN" sz="1800" dirty="0" smtClean="0"/>
              <a:t>;</a:t>
            </a:r>
          </a:p>
          <a:p>
            <a:pPr lvl="1" latinLnBrk="1"/>
            <a:r>
              <a:rPr lang="en-US" altLang="zh-CN" sz="1800" dirty="0" err="1" smtClean="0"/>
              <a:t>Bootmgr</a:t>
            </a:r>
            <a:r>
              <a:rPr lang="zh-CN" altLang="en-US" sz="1800" dirty="0" smtClean="0"/>
              <a:t>寻找并读取</a:t>
            </a:r>
            <a:r>
              <a:rPr lang="en-US" altLang="zh-CN" sz="1800" dirty="0" smtClean="0"/>
              <a:t>BCD</a:t>
            </a:r>
            <a:r>
              <a:rPr lang="zh-CN" altLang="en-US" sz="1800" dirty="0" smtClean="0"/>
              <a:t>，如果有多个启动选项，会将这些启动选项反映在屏幕上，由用户选择从哪个启动项启动。</a:t>
            </a:r>
          </a:p>
          <a:p>
            <a:pPr lvl="1" latinLnBrk="1"/>
            <a:r>
              <a:rPr lang="zh-CN" altLang="en-US" sz="1800" dirty="0" smtClean="0"/>
              <a:t>选择从</a:t>
            </a:r>
            <a:r>
              <a:rPr lang="en-US" altLang="zh-CN" sz="1800" dirty="0" smtClean="0"/>
              <a:t>Windows 7</a:t>
            </a:r>
            <a:r>
              <a:rPr lang="zh-CN" altLang="en-US" sz="1800" dirty="0" smtClean="0"/>
              <a:t>启动后，会加载</a:t>
            </a:r>
            <a:r>
              <a:rPr lang="en-US" altLang="zh-CN" sz="1800" dirty="0" smtClean="0"/>
              <a:t>C:\windows\system32\winload.exe</a:t>
            </a:r>
            <a:r>
              <a:rPr lang="zh-CN" altLang="en-US" sz="1800" dirty="0" smtClean="0"/>
              <a:t>，并开始内核的加载过程</a:t>
            </a:r>
          </a:p>
          <a:p>
            <a:pPr lvl="1" latinLnBrk="1"/>
            <a:r>
              <a:rPr lang="zh-CN" altLang="en-US" sz="1800" dirty="0" smtClean="0"/>
              <a:t>在这个过程中，</a:t>
            </a:r>
            <a:r>
              <a:rPr lang="en-US" altLang="zh-CN" sz="1800" dirty="0" err="1" smtClean="0"/>
              <a:t>bootmgr</a:t>
            </a:r>
            <a:r>
              <a:rPr lang="zh-CN" altLang="en-US" sz="1800" dirty="0" smtClean="0"/>
              <a:t>和</a:t>
            </a:r>
            <a:r>
              <a:rPr lang="en-US" altLang="zh-CN" sz="1800" dirty="0" smtClean="0"/>
              <a:t>BCD</a:t>
            </a:r>
            <a:r>
              <a:rPr lang="zh-CN" altLang="en-US" sz="1800" dirty="0" smtClean="0"/>
              <a:t>存放在</a:t>
            </a:r>
            <a:r>
              <a:rPr lang="en-US" altLang="zh-CN" sz="1800" dirty="0" smtClean="0"/>
              <a:t>Windows 7</a:t>
            </a:r>
            <a:r>
              <a:rPr lang="zh-CN" altLang="en-US" sz="1800" dirty="0" smtClean="0"/>
              <a:t>的保留分区里，而从</a:t>
            </a:r>
            <a:r>
              <a:rPr lang="en-US" altLang="zh-CN" sz="1800" dirty="0" smtClean="0"/>
              <a:t>Winload.exe</a:t>
            </a:r>
            <a:r>
              <a:rPr lang="zh-CN" altLang="en-US" sz="1800" dirty="0" smtClean="0"/>
              <a:t>开始，就开始进入到</a:t>
            </a:r>
            <a:r>
              <a:rPr lang="en-US" altLang="zh-CN" sz="1800" dirty="0" smtClean="0"/>
              <a:t>C</a:t>
            </a:r>
            <a:r>
              <a:rPr lang="zh-CN" altLang="en-US" sz="1800" dirty="0" smtClean="0"/>
              <a:t>盘执行内核的加载过程了。</a:t>
            </a:r>
          </a:p>
          <a:p>
            <a:pPr lvl="1"/>
            <a:endParaRPr lang="zh-CN" altLang="en-US" sz="1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如何做到支持</a:t>
            </a:r>
            <a:r>
              <a:rPr lang="en-US" altLang="zh-CN" dirty="0" smtClean="0"/>
              <a:t>VHD</a:t>
            </a:r>
            <a:r>
              <a:rPr lang="zh-CN" altLang="en-US" dirty="0" smtClean="0"/>
              <a:t> </a:t>
            </a:r>
            <a:r>
              <a:rPr lang="en-US" altLang="zh-CN" dirty="0" smtClean="0"/>
              <a:t>Boot</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t>BCD</a:t>
            </a:r>
            <a:r>
              <a:rPr lang="zh-CN" altLang="en-US" dirty="0" smtClean="0"/>
              <a:t>中支持</a:t>
            </a:r>
            <a:r>
              <a:rPr lang="en-US" altLang="zh-CN" dirty="0" smtClean="0"/>
              <a:t>VHD</a:t>
            </a:r>
            <a:r>
              <a:rPr lang="zh-CN" altLang="en-US" dirty="0" smtClean="0"/>
              <a:t>类型的磁盘作为启动目标</a:t>
            </a:r>
            <a:endParaRPr lang="en-US" altLang="zh-CN" dirty="0" smtClean="0"/>
          </a:p>
          <a:p>
            <a:r>
              <a:rPr lang="zh-CN" altLang="en-US" dirty="0" smtClean="0"/>
              <a:t>文件驱动结构中支持</a:t>
            </a:r>
            <a:r>
              <a:rPr lang="en-US" altLang="zh-CN" dirty="0" smtClean="0"/>
              <a:t>VHD</a:t>
            </a:r>
            <a:r>
              <a:rPr lang="zh-CN" altLang="en-US" dirty="0" smtClean="0"/>
              <a:t>，使其在启动早期可以被读取</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r>
              <a:rPr lang="zh-CN" altLang="en-US" dirty="0" smtClean="0"/>
              <a:t>与</a:t>
            </a:r>
            <a:r>
              <a:rPr lang="en-US" altLang="zh-CN" dirty="0" smtClean="0"/>
              <a:t>VHD</a:t>
            </a:r>
            <a:r>
              <a:rPr lang="zh-CN" altLang="en-US" dirty="0" smtClean="0"/>
              <a:t> </a:t>
            </a:r>
            <a:r>
              <a:rPr lang="en-US" altLang="zh-CN" dirty="0" smtClean="0"/>
              <a:t>Boot</a:t>
            </a:r>
            <a:r>
              <a:rPr lang="zh-CN" altLang="en-US" dirty="0" smtClean="0"/>
              <a:t>和部署有关的工具</a:t>
            </a:r>
          </a:p>
        </p:txBody>
      </p:sp>
      <p:sp>
        <p:nvSpPr>
          <p:cNvPr id="15363" name="内容占位符 2"/>
          <p:cNvSpPr>
            <a:spLocks noGrp="1"/>
          </p:cNvSpPr>
          <p:nvPr>
            <p:ph idx="1"/>
          </p:nvPr>
        </p:nvSpPr>
        <p:spPr/>
        <p:txBody>
          <a:bodyPr/>
          <a:lstStyle/>
          <a:p>
            <a:pPr fontAlgn="t"/>
            <a:r>
              <a:rPr lang="en-US" altLang="zh-CN" dirty="0" err="1" smtClean="0"/>
              <a:t>DiskPart</a:t>
            </a:r>
            <a:endParaRPr lang="en-US" altLang="zh-CN" dirty="0" smtClean="0"/>
          </a:p>
          <a:p>
            <a:pPr lvl="1" fontAlgn="t"/>
            <a:r>
              <a:rPr lang="zh-CN" altLang="en-US" dirty="0" smtClean="0"/>
              <a:t>用以创建和管理磁盘分区，包括</a:t>
            </a:r>
            <a:r>
              <a:rPr lang="en-US" altLang="zh-CN" dirty="0" smtClean="0"/>
              <a:t>VHD</a:t>
            </a:r>
            <a:r>
              <a:rPr lang="zh-CN" altLang="en-US" dirty="0" smtClean="0"/>
              <a:t>磁盘</a:t>
            </a:r>
            <a:endParaRPr lang="en-US" altLang="zh-CN" dirty="0" smtClean="0"/>
          </a:p>
          <a:p>
            <a:pPr fontAlgn="t"/>
            <a:r>
              <a:rPr lang="en-US" altLang="zh-CN" dirty="0" err="1" smtClean="0"/>
              <a:t>ImageX</a:t>
            </a:r>
            <a:endParaRPr lang="en-US" altLang="zh-CN" dirty="0" smtClean="0"/>
          </a:p>
          <a:p>
            <a:pPr lvl="1" fontAlgn="t"/>
            <a:r>
              <a:rPr lang="zh-CN" altLang="en-US" dirty="0" smtClean="0"/>
              <a:t>创建、读取和还原基于</a:t>
            </a:r>
            <a:r>
              <a:rPr lang="en-US" altLang="zh-CN" dirty="0" err="1" smtClean="0"/>
              <a:t>ImageX</a:t>
            </a:r>
            <a:r>
              <a:rPr lang="zh-CN" altLang="en-US" dirty="0" smtClean="0"/>
              <a:t>技术的</a:t>
            </a:r>
            <a:r>
              <a:rPr lang="en-US" altLang="zh-CN" dirty="0" smtClean="0"/>
              <a:t>Windows</a:t>
            </a:r>
            <a:r>
              <a:rPr lang="zh-CN" altLang="en-US" dirty="0" smtClean="0"/>
              <a:t>安装镜像</a:t>
            </a:r>
            <a:endParaRPr lang="en-US" altLang="zh-CN" dirty="0" smtClean="0"/>
          </a:p>
          <a:p>
            <a:pPr fontAlgn="t"/>
            <a:r>
              <a:rPr lang="en-US" altLang="zh-CN" sz="2400" dirty="0" err="1" smtClean="0"/>
              <a:t>BCDboot</a:t>
            </a:r>
            <a:endParaRPr lang="en-US" altLang="zh-CN" sz="2400" dirty="0" smtClean="0"/>
          </a:p>
          <a:p>
            <a:pPr lvl="1" fontAlgn="t"/>
            <a:r>
              <a:rPr lang="zh-CN" altLang="en-US" sz="2000" dirty="0" smtClean="0"/>
              <a:t>用来生成基于</a:t>
            </a:r>
            <a:r>
              <a:rPr lang="en-US" altLang="zh-CN" sz="2000" dirty="0" smtClean="0"/>
              <a:t>NT</a:t>
            </a:r>
            <a:r>
              <a:rPr lang="zh-CN" altLang="en-US" sz="2000" dirty="0" smtClean="0"/>
              <a:t> </a:t>
            </a:r>
            <a:r>
              <a:rPr lang="en-US" altLang="zh-CN" sz="2000" dirty="0" smtClean="0"/>
              <a:t>6.x</a:t>
            </a:r>
            <a:r>
              <a:rPr lang="zh-CN" altLang="en-US" sz="2000" dirty="0" smtClean="0"/>
              <a:t>的启动环境</a:t>
            </a:r>
            <a:endParaRPr lang="zh-CN" altLang="zh-CN" sz="2000" dirty="0" smtClean="0"/>
          </a:p>
          <a:p>
            <a:pPr fontAlgn="t"/>
            <a:r>
              <a:rPr lang="en-US" altLang="zh-CN" sz="2400" dirty="0" err="1" smtClean="0"/>
              <a:t>BCDedit</a:t>
            </a:r>
            <a:r>
              <a:rPr lang="en-US" altLang="zh-CN" sz="2400" dirty="0" smtClean="0"/>
              <a:t>/BCD</a:t>
            </a:r>
          </a:p>
          <a:p>
            <a:pPr lvl="1" fontAlgn="t"/>
            <a:r>
              <a:rPr lang="zh-CN" altLang="en-US" sz="2000" dirty="0" smtClean="0"/>
              <a:t>读取和编辑启动记录</a:t>
            </a:r>
            <a:endParaRPr lang="en-US" altLang="zh-CN" sz="2000"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VHD</a:t>
            </a:r>
            <a:r>
              <a:rPr lang="zh-CN" altLang="en-US" dirty="0" smtClean="0"/>
              <a:t>的性能指标比较</a:t>
            </a:r>
            <a:endParaRPr lang="en-US" dirty="0"/>
          </a:p>
        </p:txBody>
      </p:sp>
      <p:graphicFrame>
        <p:nvGraphicFramePr>
          <p:cNvPr id="7" name="Chart 6"/>
          <p:cNvGraphicFramePr/>
          <p:nvPr/>
        </p:nvGraphicFramePr>
        <p:xfrm>
          <a:off x="214282" y="1214422"/>
          <a:ext cx="8425704" cy="47434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advTm="95542"/>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4214842" y="2976284"/>
            <a:ext cx="4572000" cy="3139321"/>
          </a:xfrm>
          <a:prstGeom prst="rect">
            <a:avLst/>
          </a:prstGeom>
          <a:solidFill>
            <a:schemeClr val="tx1">
              <a:alpha val="22000"/>
            </a:schemeClr>
          </a:solidFill>
        </p:spPr>
        <p:txBody>
          <a:bodyPr wrap="square" rtlCol="0">
            <a:spAutoFit/>
          </a:bodyPr>
          <a:lstStyle/>
          <a:p>
            <a:pPr algn="ctr"/>
            <a:r>
              <a:rPr lang="en-US" dirty="0" smtClean="0"/>
              <a:t>Physical Volume Stack</a:t>
            </a: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a:solidFill>
                <a:schemeClr val="bg1"/>
              </a:solidFill>
            </a:endParaRPr>
          </a:p>
        </p:txBody>
      </p:sp>
      <p:sp>
        <p:nvSpPr>
          <p:cNvPr id="137" name="TextBox 136"/>
          <p:cNvSpPr txBox="1"/>
          <p:nvPr/>
        </p:nvSpPr>
        <p:spPr>
          <a:xfrm>
            <a:off x="381000" y="2975719"/>
            <a:ext cx="3352800" cy="3139321"/>
          </a:xfrm>
          <a:prstGeom prst="rect">
            <a:avLst/>
          </a:prstGeom>
          <a:solidFill>
            <a:schemeClr val="tx1">
              <a:alpha val="17000"/>
            </a:schemeClr>
          </a:solidFill>
        </p:spPr>
        <p:txBody>
          <a:bodyPr wrap="square" rtlCol="0">
            <a:spAutoFit/>
          </a:bodyPr>
          <a:lstStyle/>
          <a:p>
            <a:pPr algn="ctr"/>
            <a:r>
              <a:rPr lang="en-US" dirty="0" smtClean="0"/>
              <a:t>Virtual Volume Stack</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2" name="Title 1"/>
          <p:cNvSpPr>
            <a:spLocks noGrp="1"/>
          </p:cNvSpPr>
          <p:nvPr>
            <p:ph type="title"/>
          </p:nvPr>
        </p:nvSpPr>
        <p:spPr>
          <a:prstGeom prst="rect">
            <a:avLst/>
          </a:prstGeom>
        </p:spPr>
        <p:txBody>
          <a:bodyPr/>
          <a:lstStyle/>
          <a:p>
            <a:r>
              <a:rPr sz="4000" dirty="0" smtClean="0"/>
              <a:t>Native </a:t>
            </a:r>
            <a:r>
              <a:rPr lang="en-US" sz="4000" dirty="0" smtClean="0"/>
              <a:t>VHD</a:t>
            </a:r>
            <a:r>
              <a:rPr lang="zh-CN" altLang="en-US" sz="4000" dirty="0" smtClean="0"/>
              <a:t>的架构</a:t>
            </a:r>
            <a:endParaRPr lang="en-US" sz="4000" dirty="0"/>
          </a:p>
        </p:txBody>
      </p:sp>
      <p:sp>
        <p:nvSpPr>
          <p:cNvPr id="9" name="Rectangle 8"/>
          <p:cNvSpPr/>
          <p:nvPr/>
        </p:nvSpPr>
        <p:spPr>
          <a:xfrm>
            <a:off x="2209800" y="4819640"/>
            <a:ext cx="9144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Disk</a:t>
            </a:r>
            <a:endParaRPr lang="en-US" sz="1400" dirty="0">
              <a:solidFill>
                <a:schemeClr val="bg1"/>
              </a:solidFill>
            </a:endParaRPr>
          </a:p>
        </p:txBody>
      </p:sp>
      <p:sp>
        <p:nvSpPr>
          <p:cNvPr id="10" name="Rectangle 9"/>
          <p:cNvSpPr/>
          <p:nvPr/>
        </p:nvSpPr>
        <p:spPr>
          <a:xfrm>
            <a:off x="2133600" y="3981440"/>
            <a:ext cx="1066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bg1"/>
                </a:solidFill>
              </a:rPr>
              <a:t>Partmgr</a:t>
            </a:r>
            <a:endParaRPr lang="en-US" sz="1600" dirty="0">
              <a:solidFill>
                <a:schemeClr val="bg1"/>
              </a:solidFill>
            </a:endParaRPr>
          </a:p>
        </p:txBody>
      </p:sp>
      <p:sp>
        <p:nvSpPr>
          <p:cNvPr id="11" name="Rectangle 10"/>
          <p:cNvSpPr/>
          <p:nvPr/>
        </p:nvSpPr>
        <p:spPr>
          <a:xfrm>
            <a:off x="623011" y="5505440"/>
            <a:ext cx="935182" cy="4114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Volmgr</a:t>
            </a:r>
            <a:endParaRPr lang="en-US" sz="1400" dirty="0">
              <a:solidFill>
                <a:schemeClr val="bg1"/>
              </a:solidFill>
            </a:endParaRPr>
          </a:p>
        </p:txBody>
      </p:sp>
      <p:sp>
        <p:nvSpPr>
          <p:cNvPr id="12" name="Rectangle 11"/>
          <p:cNvSpPr/>
          <p:nvPr/>
        </p:nvSpPr>
        <p:spPr>
          <a:xfrm>
            <a:off x="633402" y="4667240"/>
            <a:ext cx="9144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FS</a:t>
            </a:r>
            <a:endParaRPr lang="en-US" sz="1400" dirty="0">
              <a:solidFill>
                <a:schemeClr val="bg1"/>
              </a:solidFill>
            </a:endParaRPr>
          </a:p>
        </p:txBody>
      </p:sp>
      <p:sp>
        <p:nvSpPr>
          <p:cNvPr id="13" name="Rectangle 12"/>
          <p:cNvSpPr/>
          <p:nvPr/>
        </p:nvSpPr>
        <p:spPr>
          <a:xfrm>
            <a:off x="5867400" y="5276840"/>
            <a:ext cx="1143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Volmgr</a:t>
            </a:r>
            <a:endParaRPr lang="en-US" sz="1400" dirty="0">
              <a:solidFill>
                <a:schemeClr val="bg1"/>
              </a:solidFill>
            </a:endParaRPr>
          </a:p>
        </p:txBody>
      </p:sp>
      <p:sp>
        <p:nvSpPr>
          <p:cNvPr id="14" name="Rectangle 13"/>
          <p:cNvSpPr/>
          <p:nvPr/>
        </p:nvSpPr>
        <p:spPr>
          <a:xfrm>
            <a:off x="5943600" y="4514840"/>
            <a:ext cx="9906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FS</a:t>
            </a:r>
            <a:endParaRPr lang="en-US" sz="1400" dirty="0">
              <a:solidFill>
                <a:schemeClr val="bg1"/>
              </a:solidFill>
            </a:endParaRPr>
          </a:p>
        </p:txBody>
      </p:sp>
      <p:sp>
        <p:nvSpPr>
          <p:cNvPr id="16" name="Flowchart: Magnetic Disk 15"/>
          <p:cNvSpPr/>
          <p:nvPr/>
        </p:nvSpPr>
        <p:spPr>
          <a:xfrm>
            <a:off x="7696200" y="4587992"/>
            <a:ext cx="914400" cy="612648"/>
          </a:xfrm>
          <a:prstGeom prst="flowChartMagneticDisk">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Disk</a:t>
            </a:r>
            <a:endParaRPr lang="en-US" dirty="0"/>
          </a:p>
        </p:txBody>
      </p:sp>
      <p:sp>
        <p:nvSpPr>
          <p:cNvPr id="17" name="Rectangle 16"/>
          <p:cNvSpPr/>
          <p:nvPr/>
        </p:nvSpPr>
        <p:spPr>
          <a:xfrm>
            <a:off x="633402" y="3600440"/>
            <a:ext cx="9144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FS Depends</a:t>
            </a:r>
            <a:endParaRPr lang="en-US" sz="1400" dirty="0"/>
          </a:p>
        </p:txBody>
      </p:sp>
      <p:sp>
        <p:nvSpPr>
          <p:cNvPr id="18" name="Rectangle 17"/>
          <p:cNvSpPr/>
          <p:nvPr/>
        </p:nvSpPr>
        <p:spPr>
          <a:xfrm>
            <a:off x="5943600" y="3448040"/>
            <a:ext cx="9906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FS Depends</a:t>
            </a:r>
            <a:endParaRPr lang="en-US" sz="1400" dirty="0"/>
          </a:p>
        </p:txBody>
      </p:sp>
      <p:cxnSp>
        <p:nvCxnSpPr>
          <p:cNvPr id="20" name="Straight Arrow Connector 19"/>
          <p:cNvCxnSpPr/>
          <p:nvPr/>
        </p:nvCxnSpPr>
        <p:spPr>
          <a:xfrm rot="5400000">
            <a:off x="862002" y="4438640"/>
            <a:ext cx="457200" cy="1588"/>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rot="5400000">
            <a:off x="862002" y="5276840"/>
            <a:ext cx="457200" cy="1588"/>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27" idx="1"/>
            <a:endCxn id="187" idx="0"/>
          </p:cNvCxnSpPr>
          <p:nvPr/>
        </p:nvCxnSpPr>
        <p:spPr>
          <a:xfrm rot="10800000" flipV="1">
            <a:off x="3829040" y="1233469"/>
            <a:ext cx="1581160" cy="925717"/>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a:off x="2438400" y="4591040"/>
            <a:ext cx="457200" cy="1588"/>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5" idx="3"/>
            <a:endCxn id="18" idx="1"/>
          </p:cNvCxnSpPr>
          <p:nvPr/>
        </p:nvCxnSpPr>
        <p:spPr>
          <a:xfrm flipV="1">
            <a:off x="3352800" y="3752840"/>
            <a:ext cx="2590800" cy="1981200"/>
          </a:xfrm>
          <a:prstGeom prst="bentConnector3">
            <a:avLst>
              <a:gd name="adj1" fmla="val 50000"/>
            </a:avLst>
          </a:prstGeom>
          <a:ln w="19050">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4" idx="2"/>
            <a:endCxn id="13" idx="0"/>
          </p:cNvCxnSpPr>
          <p:nvPr/>
        </p:nvCxnSpPr>
        <p:spPr>
          <a:xfrm rot="5400000">
            <a:off x="6248400" y="5086340"/>
            <a:ext cx="381000" cy="1588"/>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hape 35"/>
          <p:cNvCxnSpPr>
            <a:stCxn id="13" idx="3"/>
            <a:endCxn id="16" idx="1"/>
          </p:cNvCxnSpPr>
          <p:nvPr/>
        </p:nvCxnSpPr>
        <p:spPr>
          <a:xfrm flipV="1">
            <a:off x="7010400" y="4587992"/>
            <a:ext cx="1143000" cy="879348"/>
          </a:xfrm>
          <a:prstGeom prst="bentConnector4">
            <a:avLst>
              <a:gd name="adj1" fmla="val 30000"/>
              <a:gd name="adj2" fmla="val 125997"/>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981200" y="5505440"/>
            <a:ext cx="13716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VHD Driver</a:t>
            </a:r>
            <a:endParaRPr lang="en-US" sz="1400" dirty="0"/>
          </a:p>
        </p:txBody>
      </p:sp>
      <p:sp>
        <p:nvSpPr>
          <p:cNvPr id="27" name="Rectangle 26"/>
          <p:cNvSpPr/>
          <p:nvPr/>
        </p:nvSpPr>
        <p:spPr>
          <a:xfrm>
            <a:off x="5410200" y="928670"/>
            <a:ext cx="19050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rPr>
              <a:t>User / Management Application</a:t>
            </a:r>
            <a:endParaRPr lang="en-US" sz="1400" dirty="0">
              <a:solidFill>
                <a:schemeClr val="tx1"/>
              </a:solidFill>
            </a:endParaRPr>
          </a:p>
        </p:txBody>
      </p:sp>
      <p:cxnSp>
        <p:nvCxnSpPr>
          <p:cNvPr id="31" name="Shape 30"/>
          <p:cNvCxnSpPr>
            <a:stCxn id="11" idx="3"/>
            <a:endCxn id="10" idx="1"/>
          </p:cNvCxnSpPr>
          <p:nvPr/>
        </p:nvCxnSpPr>
        <p:spPr>
          <a:xfrm flipV="1">
            <a:off x="1558193" y="4171940"/>
            <a:ext cx="575407" cy="1539240"/>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428596" y="1395394"/>
            <a:ext cx="1981200" cy="942972"/>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dirty="0" smtClean="0">
                <a:solidFill>
                  <a:schemeClr val="tx1"/>
                </a:solidFill>
              </a:rPr>
              <a:t>Win32</a:t>
            </a:r>
            <a:r>
              <a:rPr lang="en-US" sz="2000" dirty="0" smtClean="0">
                <a:ln w="18415" cmpd="sng">
                  <a:solidFill>
                    <a:srgbClr val="FFFFFF"/>
                  </a:solidFill>
                  <a:prstDash val="solid"/>
                </a:ln>
                <a:solidFill>
                  <a:schemeClr val="tx1"/>
                </a:solidFill>
              </a:rPr>
              <a:t> </a:t>
            </a:r>
            <a:r>
              <a:rPr lang="en-US" sz="1600" dirty="0" smtClean="0"/>
              <a:t>xxxVirtualDisk()</a:t>
            </a:r>
          </a:p>
          <a:p>
            <a:pPr algn="ctr"/>
            <a:r>
              <a:rPr lang="en-US" sz="1200" dirty="0" smtClean="0"/>
              <a:t>[Create, Surface, Remove, Merge, Compact, Convert]</a:t>
            </a:r>
            <a:endParaRPr lang="en-US" sz="1200" dirty="0"/>
          </a:p>
        </p:txBody>
      </p:sp>
      <p:sp>
        <p:nvSpPr>
          <p:cNvPr id="186" name="TextBox 185"/>
          <p:cNvSpPr txBox="1"/>
          <p:nvPr/>
        </p:nvSpPr>
        <p:spPr>
          <a:xfrm>
            <a:off x="7334240" y="2159187"/>
            <a:ext cx="1676400"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dirty="0" smtClean="0"/>
              <a:t>*HYPER-V WMI</a:t>
            </a:r>
            <a:endParaRPr lang="en-US" sz="1400" dirty="0"/>
          </a:p>
        </p:txBody>
      </p:sp>
      <p:sp>
        <p:nvSpPr>
          <p:cNvPr id="187" name="TextBox 186"/>
          <p:cNvSpPr txBox="1"/>
          <p:nvPr/>
        </p:nvSpPr>
        <p:spPr>
          <a:xfrm>
            <a:off x="3143240" y="2159187"/>
            <a:ext cx="1371600" cy="30777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solidFill>
                  <a:schemeClr val="tx1"/>
                </a:solidFill>
              </a:rPr>
              <a:t>Diskmgmt.msc</a:t>
            </a:r>
            <a:endParaRPr lang="en-US" sz="1400" dirty="0">
              <a:solidFill>
                <a:schemeClr val="tx1"/>
              </a:solidFill>
            </a:endParaRPr>
          </a:p>
        </p:txBody>
      </p:sp>
      <p:sp>
        <p:nvSpPr>
          <p:cNvPr id="188" name="TextBox 187"/>
          <p:cNvSpPr txBox="1"/>
          <p:nvPr/>
        </p:nvSpPr>
        <p:spPr>
          <a:xfrm>
            <a:off x="4667240" y="2159187"/>
            <a:ext cx="121920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400" dirty="0" smtClean="0">
                <a:solidFill>
                  <a:schemeClr val="bg1"/>
                </a:solidFill>
              </a:rPr>
              <a:t>Diskpart.exe</a:t>
            </a:r>
            <a:endParaRPr lang="en-US" sz="1400" dirty="0">
              <a:solidFill>
                <a:schemeClr val="bg1"/>
              </a:solidFill>
            </a:endParaRPr>
          </a:p>
        </p:txBody>
      </p:sp>
      <p:cxnSp>
        <p:nvCxnSpPr>
          <p:cNvPr id="191" name="Elbow Connector 190"/>
          <p:cNvCxnSpPr>
            <a:stCxn id="61" idx="0"/>
            <a:endCxn id="27" idx="2"/>
          </p:cNvCxnSpPr>
          <p:nvPr/>
        </p:nvCxnSpPr>
        <p:spPr>
          <a:xfrm rot="16200000" flipH="1">
            <a:off x="3819510" y="-1004920"/>
            <a:ext cx="142876" cy="4943504"/>
          </a:xfrm>
          <a:prstGeom prst="bentConnector5">
            <a:avLst>
              <a:gd name="adj1" fmla="val -159999"/>
              <a:gd name="adj2" fmla="val 41907"/>
              <a:gd name="adj3" fmla="val 259999"/>
            </a:avLst>
          </a:prstGeom>
          <a:ln w="19050">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00" name="Shape 199"/>
          <p:cNvCxnSpPr>
            <a:stCxn id="27" idx="3"/>
            <a:endCxn id="186" idx="0"/>
          </p:cNvCxnSpPr>
          <p:nvPr/>
        </p:nvCxnSpPr>
        <p:spPr>
          <a:xfrm>
            <a:off x="7315200" y="1233470"/>
            <a:ext cx="857240" cy="925717"/>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1" name="Shape 200"/>
          <p:cNvCxnSpPr>
            <a:stCxn id="188" idx="0"/>
          </p:cNvCxnSpPr>
          <p:nvPr/>
        </p:nvCxnSpPr>
        <p:spPr>
          <a:xfrm rot="5400000" flipH="1" flipV="1">
            <a:off x="5562590" y="1340037"/>
            <a:ext cx="533400" cy="11049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5" name="Shape 214"/>
          <p:cNvCxnSpPr>
            <a:stCxn id="187" idx="2"/>
            <a:endCxn id="61" idx="3"/>
          </p:cNvCxnSpPr>
          <p:nvPr/>
        </p:nvCxnSpPr>
        <p:spPr>
          <a:xfrm rot="5400000" flipH="1">
            <a:off x="2819376" y="1457300"/>
            <a:ext cx="600084" cy="1419244"/>
          </a:xfrm>
          <a:prstGeom prst="bentConnector4">
            <a:avLst>
              <a:gd name="adj1" fmla="val -38095"/>
              <a:gd name="adj2" fmla="val 7416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6" name="Shape 215"/>
          <p:cNvCxnSpPr>
            <a:stCxn id="186" idx="2"/>
            <a:endCxn id="61" idx="3"/>
          </p:cNvCxnSpPr>
          <p:nvPr/>
        </p:nvCxnSpPr>
        <p:spPr>
          <a:xfrm rot="5400000" flipH="1">
            <a:off x="4991076" y="-714400"/>
            <a:ext cx="600084" cy="5762644"/>
          </a:xfrm>
          <a:prstGeom prst="bentConnector4">
            <a:avLst>
              <a:gd name="adj1" fmla="val -65608"/>
              <a:gd name="adj2" fmla="val 9694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7" name="Shape 216"/>
          <p:cNvCxnSpPr>
            <a:stCxn id="188" idx="2"/>
            <a:endCxn id="61" idx="3"/>
          </p:cNvCxnSpPr>
          <p:nvPr/>
        </p:nvCxnSpPr>
        <p:spPr>
          <a:xfrm rot="5400000" flipH="1">
            <a:off x="3543276" y="733400"/>
            <a:ext cx="600084" cy="2867044"/>
          </a:xfrm>
          <a:prstGeom prst="bentConnector4">
            <a:avLst>
              <a:gd name="adj1" fmla="val -52910"/>
              <a:gd name="adj2" fmla="val 9075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4" name="Shape 223"/>
          <p:cNvCxnSpPr>
            <a:stCxn id="137" idx="0"/>
            <a:endCxn id="61" idx="2"/>
          </p:cNvCxnSpPr>
          <p:nvPr/>
        </p:nvCxnSpPr>
        <p:spPr>
          <a:xfrm rot="16200000" flipV="1">
            <a:off x="1419622" y="2337941"/>
            <a:ext cx="637353" cy="638204"/>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38840" y="2159187"/>
            <a:ext cx="1143000"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dirty="0" smtClean="0"/>
              <a:t>VDS APIs</a:t>
            </a:r>
            <a:endParaRPr lang="en-US" sz="1600" dirty="0"/>
          </a:p>
        </p:txBody>
      </p:sp>
      <p:cxnSp>
        <p:nvCxnSpPr>
          <p:cNvPr id="78" name="Shape 200"/>
          <p:cNvCxnSpPr>
            <a:stCxn id="37" idx="0"/>
          </p:cNvCxnSpPr>
          <p:nvPr/>
        </p:nvCxnSpPr>
        <p:spPr>
          <a:xfrm rot="16200000" flipV="1">
            <a:off x="6229340" y="1778187"/>
            <a:ext cx="533400" cy="2286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357818" y="5824550"/>
            <a:ext cx="2743200" cy="261610"/>
          </a:xfrm>
          <a:prstGeom prst="rect">
            <a:avLst/>
          </a:prstGeom>
          <a:noFill/>
        </p:spPr>
        <p:txBody>
          <a:bodyPr wrap="square" rtlCol="0">
            <a:spAutoFit/>
          </a:bodyPr>
          <a:lstStyle/>
          <a:p>
            <a:r>
              <a:rPr lang="en-US" sz="1100" dirty="0" smtClean="0"/>
              <a:t>*Requires installation of Hyper-V role</a:t>
            </a:r>
            <a:endParaRPr lang="en-US" sz="1100" dirty="0"/>
          </a:p>
        </p:txBody>
      </p:sp>
      <p:cxnSp>
        <p:nvCxnSpPr>
          <p:cNvPr id="62" name="Elbow Connector 25"/>
          <p:cNvCxnSpPr/>
          <p:nvPr/>
        </p:nvCxnSpPr>
        <p:spPr>
          <a:xfrm rot="5400000">
            <a:off x="2514600" y="5353040"/>
            <a:ext cx="304800" cy="1588"/>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Elbow Connector 33"/>
          <p:cNvCxnSpPr>
            <a:stCxn id="18" idx="2"/>
            <a:endCxn id="14" idx="0"/>
          </p:cNvCxnSpPr>
          <p:nvPr/>
        </p:nvCxnSpPr>
        <p:spPr>
          <a:xfrm rot="5400000">
            <a:off x="6210300" y="4286240"/>
            <a:ext cx="457200" cy="1588"/>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8691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VHD</a:t>
            </a:r>
            <a:r>
              <a:rPr lang="zh-CN" altLang="en-US" dirty="0" smtClean="0"/>
              <a:t>启动的注意事项</a:t>
            </a:r>
            <a:endParaRPr lang="en-US" dirty="0"/>
          </a:p>
        </p:txBody>
      </p:sp>
      <p:sp>
        <p:nvSpPr>
          <p:cNvPr id="3" name="Text Placeholder 2"/>
          <p:cNvSpPr>
            <a:spLocks noGrp="1"/>
          </p:cNvSpPr>
          <p:nvPr>
            <p:ph idx="1"/>
          </p:nvPr>
        </p:nvSpPr>
        <p:spPr/>
        <p:txBody>
          <a:bodyPr/>
          <a:lstStyle/>
          <a:p>
            <a:r>
              <a:rPr lang="zh-CN" altLang="en-US" dirty="0" smtClean="0"/>
              <a:t>需要</a:t>
            </a:r>
            <a:r>
              <a:rPr lang="en-US" altLang="zh-CN" dirty="0" smtClean="0"/>
              <a:t>Windows 7 (NT6.x)</a:t>
            </a:r>
            <a:r>
              <a:rPr lang="zh-CN" altLang="en-US" dirty="0" smtClean="0"/>
              <a:t>的启动环境和</a:t>
            </a:r>
            <a:r>
              <a:rPr lang="en-US" altLang="zh-CN" dirty="0" err="1" smtClean="0"/>
              <a:t>BCDEdit</a:t>
            </a:r>
            <a:r>
              <a:rPr lang="zh-CN" altLang="en-US" dirty="0" smtClean="0"/>
              <a:t>工具</a:t>
            </a:r>
          </a:p>
          <a:p>
            <a:pPr lvl="1"/>
            <a:r>
              <a:rPr lang="zh-CN" altLang="en-US" dirty="0" smtClean="0"/>
              <a:t>别忘了强大的</a:t>
            </a:r>
            <a:r>
              <a:rPr lang="en-US" altLang="zh-CN" dirty="0" err="1" smtClean="0"/>
              <a:t>BCDBoot</a:t>
            </a:r>
            <a:r>
              <a:rPr lang="zh-CN" altLang="en-US" dirty="0" smtClean="0"/>
              <a:t>工具</a:t>
            </a:r>
          </a:p>
          <a:p>
            <a:r>
              <a:rPr lang="zh-CN" altLang="en-US" dirty="0" smtClean="0"/>
              <a:t>页面文件和启动组建是在</a:t>
            </a:r>
            <a:r>
              <a:rPr lang="en-US" altLang="zh-CN" dirty="0" smtClean="0"/>
              <a:t>VHD</a:t>
            </a:r>
            <a:r>
              <a:rPr lang="zh-CN" altLang="en-US" dirty="0" smtClean="0"/>
              <a:t>封装之外的</a:t>
            </a:r>
          </a:p>
          <a:p>
            <a:r>
              <a:rPr lang="zh-CN" altLang="en-US" dirty="0" smtClean="0"/>
              <a:t>启动仅支持</a:t>
            </a:r>
            <a:r>
              <a:rPr lang="en-US" altLang="zh-CN" dirty="0" smtClean="0"/>
              <a:t>Server</a:t>
            </a:r>
            <a:r>
              <a:rPr lang="zh-CN" altLang="en-US" dirty="0" smtClean="0"/>
              <a:t>和</a:t>
            </a:r>
            <a:r>
              <a:rPr lang="en-US" altLang="zh-CN" dirty="0" smtClean="0"/>
              <a:t>Enterprise client SKUs</a:t>
            </a:r>
          </a:p>
          <a:p>
            <a:pPr lvl="1"/>
            <a:r>
              <a:rPr lang="en-US" altLang="zh-CN" dirty="0" smtClean="0"/>
              <a:t>Windows 7 Enterprise</a:t>
            </a:r>
          </a:p>
          <a:p>
            <a:pPr lvl="1"/>
            <a:r>
              <a:rPr lang="en-US" altLang="zh-CN" dirty="0" smtClean="0"/>
              <a:t>Windows 7 Ultimate</a:t>
            </a:r>
          </a:p>
          <a:p>
            <a:pPr lvl="1"/>
            <a:r>
              <a:rPr lang="en-US" altLang="zh-CN" dirty="0" smtClean="0"/>
              <a:t>Windows Server 2008 R2</a:t>
            </a:r>
          </a:p>
          <a:p>
            <a:r>
              <a:rPr lang="zh-CN" altLang="en-US" dirty="0" smtClean="0"/>
              <a:t>固定</a:t>
            </a:r>
            <a:r>
              <a:rPr lang="en-US" altLang="zh-CN" dirty="0" smtClean="0"/>
              <a:t>VHD</a:t>
            </a:r>
            <a:r>
              <a:rPr lang="zh-CN" altLang="en-US" dirty="0" smtClean="0"/>
              <a:t>是推荐配置</a:t>
            </a:r>
            <a:endParaRPr lang="en-US" dirty="0" smtClean="0"/>
          </a:p>
          <a:p>
            <a:r>
              <a:rPr lang="zh-CN" altLang="en-US" dirty="0" smtClean="0"/>
              <a:t>差异磁盘需保存在同一个分区</a:t>
            </a:r>
            <a:endParaRPr lang="en-US" altLang="zh-CN" dirty="0" smtClean="0"/>
          </a:p>
          <a:p>
            <a:r>
              <a:rPr lang="en-US" altLang="zh-CN" dirty="0" smtClean="0"/>
              <a:t>VHD</a:t>
            </a:r>
            <a:r>
              <a:rPr lang="zh-CN" altLang="en-US" dirty="0" smtClean="0"/>
              <a:t>扇区默认是</a:t>
            </a:r>
            <a:r>
              <a:rPr lang="en-US" altLang="zh-CN" dirty="0" smtClean="0"/>
              <a:t>512,</a:t>
            </a:r>
            <a:r>
              <a:rPr lang="zh-CN" altLang="en-US" dirty="0" smtClean="0"/>
              <a:t>一些特殊磁盘可能存在性能问题</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2714620"/>
            <a:ext cx="9144000" cy="1143000"/>
          </a:xfrm>
        </p:spPr>
        <p:txBody>
          <a:bodyPr/>
          <a:lstStyle/>
          <a:p>
            <a:pPr algn="ctr"/>
            <a:r>
              <a:rPr lang="en-US" altLang="zh-CN" b="1" dirty="0" smtClean="0">
                <a:effectLst/>
              </a:rPr>
              <a:t>Windows 7</a:t>
            </a:r>
            <a:r>
              <a:rPr lang="zh-CN" altLang="en-US" b="1" dirty="0" smtClean="0">
                <a:effectLst/>
              </a:rPr>
              <a:t>的</a:t>
            </a:r>
            <a:r>
              <a:rPr lang="en-US" altLang="zh-CN" b="1" dirty="0" smtClean="0">
                <a:effectLst/>
              </a:rPr>
              <a:t>Native VHD Boot</a:t>
            </a:r>
            <a:r>
              <a:rPr lang="zh-CN" altLang="en-US" b="1" dirty="0" smtClean="0">
                <a:effectLst/>
              </a:rPr>
              <a:t>功能</a:t>
            </a:r>
            <a:endParaRPr lang="zh-CN" altLang="en-US" b="1" dirty="0">
              <a:effectLst/>
            </a:endParaRPr>
          </a:p>
        </p:txBody>
      </p:sp>
      <p:sp>
        <p:nvSpPr>
          <p:cNvPr id="5" name="文本占位符 4"/>
          <p:cNvSpPr>
            <a:spLocks noGrp="1"/>
          </p:cNvSpPr>
          <p:nvPr>
            <p:ph type="body" sz="quarter" idx="10"/>
          </p:nvPr>
        </p:nvSpPr>
        <p:spPr/>
        <p:txBody>
          <a:bodyPr/>
          <a:lstStyle/>
          <a:p>
            <a:r>
              <a:rPr lang="en-US" altLang="zh-CN" dirty="0" smtClean="0">
                <a:effectLst/>
              </a:rPr>
              <a:t>WCI308</a:t>
            </a:r>
            <a:endParaRPr lang="zh-CN" altLang="en-US" dirty="0">
              <a:effectLst/>
            </a:endParaRPr>
          </a:p>
        </p:txBody>
      </p:sp>
      <p:sp>
        <p:nvSpPr>
          <p:cNvPr id="8" name="文本占位符 5"/>
          <p:cNvSpPr txBox="1">
            <a:spLocks/>
          </p:cNvSpPr>
          <p:nvPr/>
        </p:nvSpPr>
        <p:spPr>
          <a:xfrm>
            <a:off x="0" y="4929198"/>
            <a:ext cx="9144000" cy="1571636"/>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2800" b="0" i="0" u="none" strike="noStrike" kern="1200" cap="none" spc="0" normalizeH="0" baseline="0" noProof="0" dirty="0" smtClean="0">
                <a:ln>
                  <a:noFill/>
                </a:ln>
                <a:solidFill>
                  <a:schemeClr val="bg1"/>
                </a:solidFill>
                <a:effectLst/>
                <a:uLnTx/>
                <a:uFillTx/>
                <a:latin typeface="+mn-lt"/>
                <a:ea typeface="+mn-ea"/>
                <a:cs typeface="+mn-cs"/>
              </a:rPr>
              <a:t>喻  勇</a:t>
            </a:r>
            <a:endParaRPr kumimoji="0" lang="en-US" altLang="zh-CN"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1800" b="0" i="0" u="none" strike="noStrike" kern="1200" cap="none" spc="0" normalizeH="0" baseline="0" noProof="0" dirty="0" smtClean="0">
                <a:ln>
                  <a:noFill/>
                </a:ln>
                <a:solidFill>
                  <a:schemeClr val="bg1"/>
                </a:solidFill>
                <a:effectLst/>
                <a:uLnTx/>
                <a:uFillTx/>
                <a:latin typeface="+mn-lt"/>
                <a:ea typeface="+mn-ea"/>
                <a:cs typeface="+mn-cs"/>
                <a:hlinkClick r:id="rId3"/>
              </a:rPr>
              <a:t>fyu@microsoft.com</a:t>
            </a:r>
            <a:r>
              <a:rPr kumimoji="0" lang="en-US" altLang="zh-CN" sz="1800" b="0" i="0" u="none" strike="noStrike" kern="1200" cap="none" spc="0" normalizeH="0" baseline="0" noProof="0" dirty="0" smtClean="0">
                <a:ln>
                  <a:noFill/>
                </a:ln>
                <a:solidFill>
                  <a:schemeClr val="bg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altLang="zh-CN" sz="1800" b="0" i="0" u="none" strike="noStrike" kern="1200" cap="none" spc="0" normalizeH="0" baseline="0" noProof="0" dirty="0" smtClean="0">
                <a:ln>
                  <a:noFill/>
                </a:ln>
                <a:solidFill>
                  <a:schemeClr val="bg1"/>
                </a:solidFill>
                <a:effectLst/>
                <a:uLnTx/>
                <a:uFillTx/>
                <a:latin typeface="+mn-lt"/>
                <a:ea typeface="+mn-ea"/>
                <a:cs typeface="+mn-cs"/>
              </a:rPr>
              <a:t>IT</a:t>
            </a:r>
            <a:r>
              <a:rPr kumimoji="0" lang="zh-CN" altLang="en-US" sz="1800" b="0" i="0" u="none" strike="noStrike" kern="1200" cap="none" spc="0" normalizeH="0" baseline="0" noProof="0" dirty="0" smtClean="0">
                <a:ln>
                  <a:noFill/>
                </a:ln>
                <a:solidFill>
                  <a:schemeClr val="bg1"/>
                </a:solidFill>
                <a:effectLst/>
                <a:uLnTx/>
                <a:uFillTx/>
                <a:latin typeface="+mn-lt"/>
                <a:ea typeface="+mn-ea"/>
                <a:cs typeface="+mn-cs"/>
              </a:rPr>
              <a:t>市场及架构顾问</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zh-CN" altLang="en-US" sz="1800" b="0" i="0" u="none" strike="noStrike" kern="1200" cap="none" spc="0" normalizeH="0" baseline="0" noProof="0" dirty="0" smtClean="0">
                <a:ln>
                  <a:noFill/>
                </a:ln>
                <a:solidFill>
                  <a:schemeClr val="bg1"/>
                </a:solidFill>
                <a:effectLst/>
                <a:uLnTx/>
                <a:uFillTx/>
                <a:latin typeface="+mn-lt"/>
                <a:ea typeface="+mn-ea"/>
                <a:cs typeface="+mn-cs"/>
              </a:rPr>
              <a:t>微软（中国）有限公司</a:t>
            </a:r>
            <a:endParaRPr kumimoji="0" lang="en-US" altLang="zh-CN"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zh-CN" altLang="en-US" sz="1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VHD</a:t>
            </a:r>
            <a:r>
              <a:rPr lang="zh-CN" altLang="en-US" dirty="0" smtClean="0"/>
              <a:t>启动的注意事项</a:t>
            </a:r>
            <a:endParaRPr lang="zh-CN" altLang="en-US" dirty="0"/>
          </a:p>
        </p:txBody>
      </p:sp>
      <p:sp>
        <p:nvSpPr>
          <p:cNvPr id="3" name="内容占位符 2"/>
          <p:cNvSpPr>
            <a:spLocks noGrp="1"/>
          </p:cNvSpPr>
          <p:nvPr>
            <p:ph idx="1"/>
          </p:nvPr>
        </p:nvSpPr>
        <p:spPr/>
        <p:txBody>
          <a:bodyPr/>
          <a:lstStyle/>
          <a:p>
            <a:r>
              <a:rPr lang="zh-CN" altLang="en-US" dirty="0" smtClean="0"/>
              <a:t>不要在保存</a:t>
            </a:r>
            <a:r>
              <a:rPr lang="en-US" altLang="zh-CN" dirty="0" smtClean="0"/>
              <a:t>VHD</a:t>
            </a:r>
            <a:r>
              <a:rPr lang="zh-CN" altLang="en-US" dirty="0" smtClean="0"/>
              <a:t>的物理分区中再放置其他应用数据</a:t>
            </a:r>
            <a:endParaRPr lang="en-US" altLang="zh-CN" dirty="0" smtClean="0"/>
          </a:p>
          <a:p>
            <a:r>
              <a:rPr lang="zh-CN" altLang="en-US" dirty="0" smtClean="0"/>
              <a:t>把保存</a:t>
            </a:r>
            <a:r>
              <a:rPr lang="en-US" altLang="zh-CN" dirty="0" smtClean="0"/>
              <a:t>VHD</a:t>
            </a:r>
            <a:r>
              <a:rPr lang="zh-CN" altLang="en-US" dirty="0" smtClean="0"/>
              <a:t>的物理分区从日常备份中脱离开</a:t>
            </a:r>
            <a:endParaRPr lang="en-US" altLang="zh-CN" dirty="0" smtClean="0"/>
          </a:p>
          <a:p>
            <a:r>
              <a:rPr lang="zh-CN" altLang="en-US" dirty="0" smtClean="0"/>
              <a:t>最多同时</a:t>
            </a:r>
            <a:r>
              <a:rPr lang="en-US" altLang="zh-CN" dirty="0" smtClean="0"/>
              <a:t>Mount 512</a:t>
            </a:r>
            <a:r>
              <a:rPr lang="zh-CN" altLang="en-US" dirty="0" smtClean="0"/>
              <a:t>个</a:t>
            </a:r>
            <a:r>
              <a:rPr lang="en-US" altLang="zh-CN" dirty="0" smtClean="0"/>
              <a:t>VHD</a:t>
            </a:r>
            <a:r>
              <a:rPr lang="zh-CN" altLang="en-US" dirty="0" smtClean="0"/>
              <a:t>文件</a:t>
            </a:r>
          </a:p>
          <a:p>
            <a:r>
              <a:rPr lang="zh-CN" altLang="en-US" dirty="0" smtClean="0"/>
              <a:t>从</a:t>
            </a:r>
            <a:r>
              <a:rPr lang="en-US" altLang="zh-CN" dirty="0" smtClean="0"/>
              <a:t>VHD</a:t>
            </a:r>
            <a:r>
              <a:rPr lang="zh-CN" altLang="en-US" dirty="0" smtClean="0"/>
              <a:t>启动的计算机，不支持系统休眠（</a:t>
            </a:r>
            <a:r>
              <a:rPr lang="en-US" altLang="zh-CN" dirty="0" smtClean="0"/>
              <a:t>hibernation）</a:t>
            </a:r>
          </a:p>
          <a:p>
            <a:r>
              <a:rPr lang="zh-CN" altLang="en-US" dirty="0" smtClean="0"/>
              <a:t>从</a:t>
            </a:r>
            <a:r>
              <a:rPr lang="en-US" altLang="zh-CN" dirty="0" smtClean="0"/>
              <a:t>VHD</a:t>
            </a:r>
            <a:r>
              <a:rPr lang="zh-CN" altLang="en-US" dirty="0" smtClean="0"/>
              <a:t>启动的计算机，不支持</a:t>
            </a:r>
            <a:r>
              <a:rPr lang="en-US" altLang="zh-CN" dirty="0" smtClean="0"/>
              <a:t>Over Server Message Block (SMB) shares</a:t>
            </a:r>
          </a:p>
          <a:p>
            <a:r>
              <a:rPr lang="zh-CN" altLang="en-US" dirty="0" smtClean="0"/>
              <a:t>保存</a:t>
            </a:r>
            <a:r>
              <a:rPr lang="en-US" altLang="zh-CN" dirty="0" smtClean="0"/>
              <a:t>VHD</a:t>
            </a:r>
            <a:r>
              <a:rPr lang="zh-CN" altLang="en-US" dirty="0" smtClean="0"/>
              <a:t>文件的卷无法被</a:t>
            </a:r>
            <a:r>
              <a:rPr lang="en-US" altLang="zh-CN" dirty="0" smtClean="0"/>
              <a:t>Bit-locker</a:t>
            </a:r>
            <a:r>
              <a:rPr lang="zh-CN" altLang="en-US" dirty="0" smtClean="0"/>
              <a:t>加密</a:t>
            </a:r>
          </a:p>
          <a:p>
            <a:r>
              <a:rPr lang="en-US" altLang="zh-CN" dirty="0" smtClean="0"/>
              <a:t>VHD</a:t>
            </a:r>
            <a:r>
              <a:rPr lang="zh-CN" altLang="en-US" dirty="0" smtClean="0"/>
              <a:t>文件的父分区不支持</a:t>
            </a:r>
            <a:r>
              <a:rPr lang="en-US" altLang="zh-CN" dirty="0" smtClean="0"/>
              <a:t>volume snapshot</a:t>
            </a:r>
          </a:p>
          <a:p>
            <a:r>
              <a:rPr lang="en-US" altLang="zh-CN" dirty="0" smtClean="0"/>
              <a:t>VHD</a:t>
            </a:r>
            <a:r>
              <a:rPr lang="zh-CN" altLang="en-US" dirty="0" smtClean="0"/>
              <a:t>不能被配置为动态磁盘，也不支持创建软件</a:t>
            </a:r>
            <a:r>
              <a:rPr lang="en-US" altLang="zh-CN" dirty="0" smtClean="0"/>
              <a:t>RAID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4400" dirty="0" smtClean="0"/>
              <a:t>讨论：可能的应用创新</a:t>
            </a:r>
            <a:endParaRPr lang="zh-CN" altLang="en-US" dirty="0"/>
          </a:p>
        </p:txBody>
      </p:sp>
      <p:pic>
        <p:nvPicPr>
          <p:cNvPr id="78849" name="Picture 1"/>
          <p:cNvPicPr>
            <a:picLocks noChangeAspect="1" noChangeArrowheads="1"/>
          </p:cNvPicPr>
          <p:nvPr/>
        </p:nvPicPr>
        <p:blipFill>
          <a:blip r:embed="rId2" cstate="print"/>
          <a:srcRect/>
          <a:stretch>
            <a:fillRect/>
          </a:stretch>
        </p:blipFill>
        <p:spPr bwMode="auto">
          <a:xfrm>
            <a:off x="-285784" y="4214500"/>
            <a:ext cx="9715536" cy="2786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4000" dirty="0" smtClean="0"/>
              <a:t>应用创新</a:t>
            </a:r>
            <a:r>
              <a:rPr lang="en-US" altLang="zh-CN" sz="4000" dirty="0" smtClean="0"/>
              <a:t>-</a:t>
            </a:r>
            <a:r>
              <a:rPr lang="zh-CN" altLang="en-US" sz="4000" dirty="0" smtClean="0"/>
              <a:t>批量部署</a:t>
            </a:r>
            <a:endParaRPr lang="en-US" sz="4000" dirty="0"/>
          </a:p>
        </p:txBody>
      </p:sp>
      <p:grpSp>
        <p:nvGrpSpPr>
          <p:cNvPr id="3" name="Group 36"/>
          <p:cNvGrpSpPr/>
          <p:nvPr/>
        </p:nvGrpSpPr>
        <p:grpSpPr>
          <a:xfrm>
            <a:off x="1219200" y="1133475"/>
            <a:ext cx="2524125" cy="1114425"/>
            <a:chOff x="5867400" y="561975"/>
            <a:chExt cx="2524125" cy="1109663"/>
          </a:xfrm>
        </p:grpSpPr>
        <p:pic>
          <p:nvPicPr>
            <p:cNvPr id="33" name="Picture 8" descr="cruiser_environment">
              <a:hlinkClick r:id="rId4"/>
            </p:cNvPr>
            <p:cNvPicPr>
              <a:picLocks noChangeAspect="1" noChangeArrowheads="1"/>
            </p:cNvPicPr>
            <p:nvPr/>
          </p:nvPicPr>
          <p:blipFill>
            <a:blip r:embed="rId5" cstate="print"/>
            <a:srcRect/>
            <a:stretch>
              <a:fillRect/>
            </a:stretch>
          </p:blipFill>
          <p:spPr bwMode="auto">
            <a:xfrm>
              <a:off x="6553200" y="914400"/>
              <a:ext cx="1219200" cy="757238"/>
            </a:xfrm>
            <a:prstGeom prst="rect">
              <a:avLst/>
            </a:prstGeom>
            <a:ln/>
          </p:spPr>
          <p:style>
            <a:lnRef idx="2">
              <a:schemeClr val="accent4"/>
            </a:lnRef>
            <a:fillRef idx="1">
              <a:schemeClr val="lt1"/>
            </a:fillRef>
            <a:effectRef idx="0">
              <a:schemeClr val="accent4"/>
            </a:effectRef>
            <a:fontRef idx="minor">
              <a:schemeClr val="dk1"/>
            </a:fontRef>
          </p:style>
        </p:pic>
        <p:sp>
          <p:nvSpPr>
            <p:cNvPr id="35" name="Text Box 9"/>
            <p:cNvSpPr txBox="1">
              <a:spLocks noChangeArrowheads="1"/>
            </p:cNvSpPr>
            <p:nvPr/>
          </p:nvSpPr>
          <p:spPr bwMode="auto">
            <a:xfrm>
              <a:off x="5867400" y="561975"/>
              <a:ext cx="2524125" cy="337107"/>
            </a:xfrm>
            <a:prstGeom prst="rect">
              <a:avLst/>
            </a:prstGeom>
            <a:noFill/>
            <a:ln>
              <a:noFill/>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a:spAutoFit/>
            </a:bodyPr>
            <a:lstStyle/>
            <a:p>
              <a:pPr algn="ctr"/>
              <a:r>
                <a:rPr lang="en-US" sz="1600" b="1" dirty="0" smtClean="0">
                  <a:solidFill>
                    <a:schemeClr val="tx1"/>
                  </a:solidFill>
                  <a:effectLst>
                    <a:outerShdw blurRad="38100" dist="38100" dir="2700000" algn="tl">
                      <a:srgbClr val="000000"/>
                    </a:outerShdw>
                  </a:effectLst>
                  <a:latin typeface="+mn-lt"/>
                </a:rPr>
                <a:t>Management </a:t>
              </a:r>
              <a:r>
                <a:rPr lang="en-US" sz="1600" b="1" dirty="0">
                  <a:solidFill>
                    <a:schemeClr val="tx1"/>
                  </a:solidFill>
                  <a:effectLst>
                    <a:outerShdw blurRad="38100" dist="38100" dir="2700000" algn="tl">
                      <a:srgbClr val="000000"/>
                    </a:outerShdw>
                  </a:effectLst>
                  <a:latin typeface="+mn-lt"/>
                </a:rPr>
                <a:t>Point</a:t>
              </a:r>
            </a:p>
          </p:txBody>
        </p:sp>
      </p:grpSp>
      <p:pic>
        <p:nvPicPr>
          <p:cNvPr id="40" name="Picture 26" descr="rms310_top">
            <a:hlinkClick r:id="rId6"/>
          </p:cNvPr>
          <p:cNvPicPr>
            <a:picLocks noChangeAspect="1" noChangeArrowheads="1"/>
          </p:cNvPicPr>
          <p:nvPr/>
        </p:nvPicPr>
        <p:blipFill>
          <a:blip r:embed="rId7" cstate="print"/>
          <a:srcRect/>
          <a:stretch>
            <a:fillRect/>
          </a:stretch>
        </p:blipFill>
        <p:spPr bwMode="auto">
          <a:xfrm>
            <a:off x="522287" y="4581525"/>
            <a:ext cx="1382713" cy="1019175"/>
          </a:xfrm>
          <a:prstGeom prst="rect">
            <a:avLst/>
          </a:prstGeom>
          <a:ln/>
        </p:spPr>
        <p:style>
          <a:lnRef idx="3">
            <a:schemeClr val="lt1"/>
          </a:lnRef>
          <a:fillRef idx="1">
            <a:schemeClr val="dk1"/>
          </a:fillRef>
          <a:effectRef idx="1">
            <a:schemeClr val="dk1"/>
          </a:effectRef>
          <a:fontRef idx="minor">
            <a:schemeClr val="lt1"/>
          </a:fontRef>
        </p:style>
      </p:pic>
      <p:cxnSp>
        <p:nvCxnSpPr>
          <p:cNvPr id="43" name="Straight Arrow Connector 42"/>
          <p:cNvCxnSpPr>
            <a:endCxn id="74" idx="1"/>
          </p:cNvCxnSpPr>
          <p:nvPr/>
        </p:nvCxnSpPr>
        <p:spPr>
          <a:xfrm rot="5400000">
            <a:off x="1219200" y="2857500"/>
            <a:ext cx="19050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086475" y="790575"/>
            <a:ext cx="2819400" cy="2579168"/>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marL="463550" indent="-463550" defTabSz="914363">
              <a:lnSpc>
                <a:spcPct val="90000"/>
              </a:lnSpc>
              <a:spcBef>
                <a:spcPct val="20000"/>
              </a:spcBef>
              <a:buSzPct val="120000"/>
            </a:pPr>
            <a:r>
              <a:rPr lang="zh-CN" altLang="en-US" sz="2400" b="1" dirty="0" smtClean="0">
                <a:solidFill>
                  <a:schemeClr val="accent1"/>
                </a:solidFill>
                <a:latin typeface="Calibri" pitchFamily="34" charset="0"/>
              </a:rPr>
              <a:t>创建</a:t>
            </a:r>
            <a:r>
              <a:rPr lang="en-US" altLang="zh-CN" sz="2400" b="1" dirty="0" smtClean="0">
                <a:solidFill>
                  <a:schemeClr val="accent1"/>
                </a:solidFill>
                <a:latin typeface="Calibri" pitchFamily="34" charset="0"/>
              </a:rPr>
              <a:t>VHD</a:t>
            </a:r>
            <a:endParaRPr lang="en-US" sz="2400" b="1" dirty="0" smtClean="0">
              <a:solidFill>
                <a:schemeClr val="accent1"/>
              </a:solidFill>
              <a:latin typeface="Calibri" pitchFamily="34" charset="0"/>
            </a:endParaRPr>
          </a:p>
          <a:p>
            <a:pPr marL="342900" indent="-342900">
              <a:buFont typeface="+mj-lt"/>
              <a:buAutoNum type="arabicPeriod"/>
            </a:pPr>
            <a:r>
              <a:rPr lang="zh-CN" altLang="en-US" sz="2000" dirty="0" smtClean="0">
                <a:solidFill>
                  <a:schemeClr val="tx1"/>
                </a:solidFill>
                <a:effectLst/>
              </a:rPr>
              <a:t>部署启动客户端</a:t>
            </a:r>
            <a:endParaRPr lang="en-US" sz="2000" dirty="0" smtClean="0">
              <a:solidFill>
                <a:schemeClr val="tx1"/>
              </a:solidFill>
              <a:effectLst/>
            </a:endParaRPr>
          </a:p>
          <a:p>
            <a:pPr marL="342900" indent="-342900">
              <a:buFont typeface="+mj-lt"/>
              <a:buAutoNum type="arabicPeriod"/>
            </a:pPr>
            <a:r>
              <a:rPr lang="zh-CN" altLang="en-US" sz="2000" dirty="0" smtClean="0">
                <a:solidFill>
                  <a:schemeClr val="tx1"/>
                </a:solidFill>
                <a:effectLst/>
              </a:rPr>
              <a:t>分区格式化硬盘</a:t>
            </a:r>
            <a:endParaRPr lang="en-US" sz="2000" dirty="0" smtClean="0">
              <a:solidFill>
                <a:schemeClr val="tx1"/>
              </a:solidFill>
              <a:effectLst/>
            </a:endParaRPr>
          </a:p>
          <a:p>
            <a:pPr marL="342900" indent="-342900">
              <a:buFont typeface="+mj-lt"/>
              <a:buAutoNum type="arabicPeriod"/>
            </a:pPr>
            <a:r>
              <a:rPr lang="zh-CN" altLang="en-US" sz="2000" dirty="0" smtClean="0">
                <a:solidFill>
                  <a:schemeClr val="tx1"/>
                </a:solidFill>
                <a:effectLst/>
              </a:rPr>
              <a:t>创建空白</a:t>
            </a:r>
            <a:r>
              <a:rPr lang="en-US" altLang="zh-CN" sz="2000" dirty="0" smtClean="0">
                <a:solidFill>
                  <a:schemeClr val="tx1"/>
                </a:solidFill>
                <a:effectLst/>
              </a:rPr>
              <a:t>VHD</a:t>
            </a:r>
            <a:endParaRPr lang="en-US" sz="2000" dirty="0" smtClean="0">
              <a:solidFill>
                <a:schemeClr val="tx1"/>
              </a:solidFill>
              <a:effectLst/>
            </a:endParaRPr>
          </a:p>
          <a:p>
            <a:pPr marL="342900" indent="-342900">
              <a:buFont typeface="+mj-lt"/>
              <a:buAutoNum type="arabicPeriod"/>
            </a:pPr>
            <a:r>
              <a:rPr lang="zh-CN" altLang="en-US" sz="2000" dirty="0" smtClean="0">
                <a:solidFill>
                  <a:schemeClr val="tx1"/>
                </a:solidFill>
                <a:effectLst/>
              </a:rPr>
              <a:t>导入</a:t>
            </a:r>
            <a:r>
              <a:rPr lang="en-US" altLang="zh-CN" sz="2000" dirty="0" smtClean="0">
                <a:solidFill>
                  <a:schemeClr val="tx1"/>
                </a:solidFill>
                <a:effectLst/>
              </a:rPr>
              <a:t>WIM</a:t>
            </a:r>
            <a:r>
              <a:rPr lang="zh-CN" altLang="en-US" sz="2000" dirty="0" smtClean="0">
                <a:solidFill>
                  <a:schemeClr val="tx1"/>
                </a:solidFill>
                <a:effectLst/>
              </a:rPr>
              <a:t>镜像</a:t>
            </a:r>
            <a:endParaRPr lang="en-US" sz="2000" dirty="0" smtClean="0">
              <a:solidFill>
                <a:schemeClr val="tx1"/>
              </a:solidFill>
              <a:effectLst/>
            </a:endParaRPr>
          </a:p>
          <a:p>
            <a:pPr marL="342900" indent="-342900">
              <a:buFont typeface="+mj-lt"/>
              <a:buAutoNum type="arabicPeriod"/>
            </a:pPr>
            <a:r>
              <a:rPr lang="zh-CN" altLang="en-US" sz="2000" dirty="0" smtClean="0">
                <a:solidFill>
                  <a:schemeClr val="tx1"/>
                </a:solidFill>
              </a:rPr>
              <a:t>启动和配置</a:t>
            </a:r>
            <a:endParaRPr lang="en-US" sz="2000" dirty="0" smtClean="0">
              <a:solidFill>
                <a:schemeClr val="tx1"/>
              </a:solidFill>
              <a:effectLst/>
            </a:endParaRPr>
          </a:p>
          <a:p>
            <a:pPr marL="342900" indent="-342900">
              <a:buFont typeface="+mj-lt"/>
              <a:buAutoNum type="arabicPeriod"/>
            </a:pPr>
            <a:r>
              <a:rPr lang="zh-CN" altLang="en-US" sz="2000" dirty="0" smtClean="0">
                <a:solidFill>
                  <a:schemeClr val="tx1"/>
                </a:solidFill>
                <a:effectLst/>
              </a:rPr>
              <a:t>复制到分发服务器</a:t>
            </a:r>
            <a:endParaRPr lang="en-US" sz="2000" dirty="0" smtClean="0">
              <a:solidFill>
                <a:schemeClr val="tx1"/>
              </a:solidFill>
              <a:effectLst/>
            </a:endParaRPr>
          </a:p>
          <a:p>
            <a:pPr marL="342900" indent="-342900">
              <a:buFont typeface="+mj-lt"/>
              <a:buAutoNum type="arabicPeriod"/>
            </a:pPr>
            <a:r>
              <a:rPr lang="zh-CN" altLang="en-US" sz="2000" dirty="0" smtClean="0">
                <a:solidFill>
                  <a:schemeClr val="tx1"/>
                </a:solidFill>
                <a:effectLst/>
              </a:rPr>
              <a:t>加入部署目录</a:t>
            </a:r>
            <a:endParaRPr lang="en-US" sz="1600" dirty="0">
              <a:solidFill>
                <a:schemeClr val="tx1"/>
              </a:solidFill>
              <a:effectLst/>
            </a:endParaRPr>
          </a:p>
        </p:txBody>
      </p:sp>
      <p:pic>
        <p:nvPicPr>
          <p:cNvPr id="47" name="Picture 26" descr="rms310_top">
            <a:hlinkClick r:id="rId6"/>
          </p:cNvPr>
          <p:cNvPicPr>
            <a:picLocks noChangeAspect="1" noChangeArrowheads="1"/>
          </p:cNvPicPr>
          <p:nvPr/>
        </p:nvPicPr>
        <p:blipFill>
          <a:blip r:embed="rId7" cstate="print"/>
          <a:srcRect/>
          <a:stretch>
            <a:fillRect/>
          </a:stretch>
        </p:blipFill>
        <p:spPr bwMode="auto">
          <a:xfrm>
            <a:off x="4408487" y="4305300"/>
            <a:ext cx="1382713" cy="1019175"/>
          </a:xfrm>
          <a:prstGeom prst="rect">
            <a:avLst/>
          </a:prstGeom>
          <a:ln/>
        </p:spPr>
        <p:style>
          <a:lnRef idx="3">
            <a:schemeClr val="lt1"/>
          </a:lnRef>
          <a:fillRef idx="1">
            <a:schemeClr val="dk1"/>
          </a:fillRef>
          <a:effectRef idx="1">
            <a:schemeClr val="dk1"/>
          </a:effectRef>
          <a:fontRef idx="minor">
            <a:schemeClr val="lt1"/>
          </a:fontRef>
        </p:style>
      </p:pic>
      <p:pic>
        <p:nvPicPr>
          <p:cNvPr id="48" name="Picture 27" descr="rms310_top">
            <a:hlinkClick r:id="rId6"/>
          </p:cNvPr>
          <p:cNvPicPr>
            <a:picLocks noChangeAspect="1" noChangeArrowheads="1"/>
          </p:cNvPicPr>
          <p:nvPr/>
        </p:nvPicPr>
        <p:blipFill>
          <a:blip r:embed="rId7" cstate="print"/>
          <a:srcRect/>
          <a:stretch>
            <a:fillRect/>
          </a:stretch>
        </p:blipFill>
        <p:spPr bwMode="auto">
          <a:xfrm>
            <a:off x="4138612" y="4559300"/>
            <a:ext cx="1382713" cy="1019175"/>
          </a:xfrm>
          <a:prstGeom prst="rect">
            <a:avLst/>
          </a:prstGeom>
          <a:ln/>
        </p:spPr>
        <p:style>
          <a:lnRef idx="3">
            <a:schemeClr val="lt1"/>
          </a:lnRef>
          <a:fillRef idx="1">
            <a:schemeClr val="dk1"/>
          </a:fillRef>
          <a:effectRef idx="1">
            <a:schemeClr val="dk1"/>
          </a:effectRef>
          <a:fontRef idx="minor">
            <a:schemeClr val="lt1"/>
          </a:fontRef>
        </p:style>
      </p:pic>
      <p:pic>
        <p:nvPicPr>
          <p:cNvPr id="49" name="Picture 28" descr="rms310_top">
            <a:hlinkClick r:id="rId6"/>
          </p:cNvPr>
          <p:cNvPicPr>
            <a:picLocks noChangeAspect="1" noChangeArrowheads="1"/>
          </p:cNvPicPr>
          <p:nvPr/>
        </p:nvPicPr>
        <p:blipFill>
          <a:blip r:embed="rId7" cstate="print"/>
          <a:srcRect/>
          <a:stretch>
            <a:fillRect/>
          </a:stretch>
        </p:blipFill>
        <p:spPr bwMode="auto">
          <a:xfrm>
            <a:off x="3868737" y="4870450"/>
            <a:ext cx="1382713" cy="1019175"/>
          </a:xfrm>
          <a:prstGeom prst="rect">
            <a:avLst/>
          </a:prstGeom>
          <a:ln/>
        </p:spPr>
        <p:style>
          <a:lnRef idx="3">
            <a:schemeClr val="lt1"/>
          </a:lnRef>
          <a:fillRef idx="1">
            <a:schemeClr val="dk1"/>
          </a:fillRef>
          <a:effectRef idx="1">
            <a:schemeClr val="dk1"/>
          </a:effectRef>
          <a:fontRef idx="minor">
            <a:schemeClr val="lt1"/>
          </a:fontRef>
        </p:style>
      </p:pic>
      <p:pic>
        <p:nvPicPr>
          <p:cNvPr id="50" name="Picture 32" descr="rms310_top">
            <a:hlinkClick r:id="rId6"/>
          </p:cNvPr>
          <p:cNvPicPr>
            <a:picLocks noChangeAspect="1" noChangeArrowheads="1"/>
          </p:cNvPicPr>
          <p:nvPr/>
        </p:nvPicPr>
        <p:blipFill>
          <a:blip r:embed="rId7" cstate="print"/>
          <a:srcRect/>
          <a:stretch>
            <a:fillRect/>
          </a:stretch>
        </p:blipFill>
        <p:spPr bwMode="auto">
          <a:xfrm>
            <a:off x="3582987" y="5114925"/>
            <a:ext cx="1382713" cy="1019175"/>
          </a:xfrm>
          <a:prstGeom prst="rect">
            <a:avLst/>
          </a:prstGeom>
          <a:ln/>
        </p:spPr>
        <p:style>
          <a:lnRef idx="3">
            <a:schemeClr val="lt1"/>
          </a:lnRef>
          <a:fillRef idx="1">
            <a:schemeClr val="dk1"/>
          </a:fillRef>
          <a:effectRef idx="1">
            <a:schemeClr val="dk1"/>
          </a:effectRef>
          <a:fontRef idx="minor">
            <a:schemeClr val="lt1"/>
          </a:fontRef>
        </p:style>
      </p:pic>
      <p:cxnSp>
        <p:nvCxnSpPr>
          <p:cNvPr id="55" name="Straight Arrow Connector 54"/>
          <p:cNvCxnSpPr>
            <a:endCxn id="49" idx="0"/>
          </p:cNvCxnSpPr>
          <p:nvPr/>
        </p:nvCxnSpPr>
        <p:spPr>
          <a:xfrm rot="16200000" flipH="1">
            <a:off x="2226072" y="2536428"/>
            <a:ext cx="2622550" cy="20454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48" idx="0"/>
          </p:cNvCxnSpPr>
          <p:nvPr/>
        </p:nvCxnSpPr>
        <p:spPr>
          <a:xfrm rot="16200000" flipH="1">
            <a:off x="2516584" y="2245915"/>
            <a:ext cx="2311400" cy="231536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50" idx="0"/>
          </p:cNvCxnSpPr>
          <p:nvPr/>
        </p:nvCxnSpPr>
        <p:spPr>
          <a:xfrm rot="16200000" flipH="1">
            <a:off x="1960960" y="2801540"/>
            <a:ext cx="2867025" cy="17597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47" idx="0"/>
          </p:cNvCxnSpPr>
          <p:nvPr/>
        </p:nvCxnSpPr>
        <p:spPr>
          <a:xfrm rot="16200000" flipH="1">
            <a:off x="2778522" y="1983978"/>
            <a:ext cx="2057400" cy="25852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4" name="Flowchart: Magnetic Disk 73"/>
          <p:cNvSpPr/>
          <p:nvPr/>
        </p:nvSpPr>
        <p:spPr>
          <a:xfrm>
            <a:off x="1371600" y="4152900"/>
            <a:ext cx="914400" cy="612648"/>
          </a:xfrm>
          <a:prstGeom prst="flowChartMagneticDisk">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cxnSp>
        <p:nvCxnSpPr>
          <p:cNvPr id="52" name="Straight Arrow Connector 51"/>
          <p:cNvCxnSpPr>
            <a:stCxn id="74" idx="0"/>
          </p:cNvCxnSpPr>
          <p:nvPr/>
        </p:nvCxnSpPr>
        <p:spPr>
          <a:xfrm rot="5400000" flipH="1" flipV="1">
            <a:off x="1117092" y="2959608"/>
            <a:ext cx="2109216"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51" name="Picture 16" descr="OSimage"/>
          <p:cNvPicPr>
            <a:picLocks noChangeAspect="1" noChangeArrowheads="1"/>
          </p:cNvPicPr>
          <p:nvPr/>
        </p:nvPicPr>
        <p:blipFill>
          <a:blip r:embed="rId8" cstate="print"/>
          <a:srcRect/>
          <a:stretch>
            <a:fillRect/>
          </a:stretch>
        </p:blipFill>
        <p:spPr bwMode="auto">
          <a:xfrm>
            <a:off x="1600200" y="2857500"/>
            <a:ext cx="955675" cy="771525"/>
          </a:xfrm>
          <a:prstGeom prst="rect">
            <a:avLst/>
          </a:prstGeom>
          <a:noFill/>
        </p:spPr>
      </p:pic>
      <p:pic>
        <p:nvPicPr>
          <p:cNvPr id="80" name="Picture 16" descr="OSimage"/>
          <p:cNvPicPr>
            <a:picLocks noChangeAspect="1" noChangeArrowheads="1"/>
          </p:cNvPicPr>
          <p:nvPr/>
        </p:nvPicPr>
        <p:blipFill>
          <a:blip r:embed="rId8" cstate="print"/>
          <a:srcRect/>
          <a:stretch>
            <a:fillRect/>
          </a:stretch>
        </p:blipFill>
        <p:spPr bwMode="auto">
          <a:xfrm>
            <a:off x="1600200" y="2857500"/>
            <a:ext cx="955675" cy="771525"/>
          </a:xfrm>
          <a:prstGeom prst="rect">
            <a:avLst/>
          </a:prstGeom>
        </p:spPr>
        <p:style>
          <a:lnRef idx="3">
            <a:schemeClr val="lt1"/>
          </a:lnRef>
          <a:fillRef idx="1">
            <a:schemeClr val="accent3"/>
          </a:fillRef>
          <a:effectRef idx="1">
            <a:schemeClr val="accent3"/>
          </a:effectRef>
          <a:fontRef idx="minor">
            <a:schemeClr val="lt1"/>
          </a:fontRef>
        </p:style>
      </p:pic>
      <p:pic>
        <p:nvPicPr>
          <p:cNvPr id="81" name="Picture 16" descr="OSimage"/>
          <p:cNvPicPr>
            <a:picLocks noChangeAspect="1" noChangeArrowheads="1"/>
          </p:cNvPicPr>
          <p:nvPr/>
        </p:nvPicPr>
        <p:blipFill>
          <a:blip r:embed="rId8" cstate="print"/>
          <a:srcRect/>
          <a:stretch>
            <a:fillRect/>
          </a:stretch>
        </p:blipFill>
        <p:spPr bwMode="auto">
          <a:xfrm>
            <a:off x="3657600" y="3162300"/>
            <a:ext cx="955675" cy="771525"/>
          </a:xfrm>
          <a:prstGeom prst="rect">
            <a:avLst/>
          </a:prstGeom>
        </p:spPr>
        <p:style>
          <a:lnRef idx="3">
            <a:schemeClr val="lt1"/>
          </a:lnRef>
          <a:fillRef idx="1">
            <a:schemeClr val="accent3"/>
          </a:fillRef>
          <a:effectRef idx="1">
            <a:schemeClr val="accent3"/>
          </a:effectRef>
          <a:fontRef idx="minor">
            <a:schemeClr val="lt1"/>
          </a:fontRef>
        </p:style>
      </p:pic>
      <p:pic>
        <p:nvPicPr>
          <p:cNvPr id="82" name="Picture 16" descr="OSimage"/>
          <p:cNvPicPr>
            <a:picLocks noChangeAspect="1" noChangeArrowheads="1"/>
          </p:cNvPicPr>
          <p:nvPr/>
        </p:nvPicPr>
        <p:blipFill>
          <a:blip r:embed="rId8" cstate="print"/>
          <a:srcRect/>
          <a:stretch>
            <a:fillRect/>
          </a:stretch>
        </p:blipFill>
        <p:spPr bwMode="auto">
          <a:xfrm>
            <a:off x="3540125" y="3457575"/>
            <a:ext cx="955675" cy="771525"/>
          </a:xfrm>
          <a:prstGeom prst="rect">
            <a:avLst/>
          </a:prstGeom>
        </p:spPr>
        <p:style>
          <a:lnRef idx="3">
            <a:schemeClr val="lt1"/>
          </a:lnRef>
          <a:fillRef idx="1">
            <a:schemeClr val="accent3"/>
          </a:fillRef>
          <a:effectRef idx="1">
            <a:schemeClr val="accent3"/>
          </a:effectRef>
          <a:fontRef idx="minor">
            <a:schemeClr val="lt1"/>
          </a:fontRef>
        </p:style>
      </p:pic>
      <p:pic>
        <p:nvPicPr>
          <p:cNvPr id="83" name="Picture 16" descr="OSimage"/>
          <p:cNvPicPr>
            <a:picLocks noChangeAspect="1" noChangeArrowheads="1"/>
          </p:cNvPicPr>
          <p:nvPr/>
        </p:nvPicPr>
        <p:blipFill>
          <a:blip r:embed="rId8" cstate="print"/>
          <a:srcRect/>
          <a:stretch>
            <a:fillRect/>
          </a:stretch>
        </p:blipFill>
        <p:spPr bwMode="auto">
          <a:xfrm>
            <a:off x="3352800" y="3771900"/>
            <a:ext cx="955675" cy="771525"/>
          </a:xfrm>
          <a:prstGeom prst="rect">
            <a:avLst/>
          </a:prstGeom>
        </p:spPr>
        <p:style>
          <a:lnRef idx="3">
            <a:schemeClr val="lt1"/>
          </a:lnRef>
          <a:fillRef idx="1">
            <a:schemeClr val="accent3"/>
          </a:fillRef>
          <a:effectRef idx="1">
            <a:schemeClr val="accent3"/>
          </a:effectRef>
          <a:fontRef idx="minor">
            <a:schemeClr val="lt1"/>
          </a:fontRef>
        </p:style>
      </p:pic>
      <p:pic>
        <p:nvPicPr>
          <p:cNvPr id="84" name="Picture 16" descr="OSimage"/>
          <p:cNvPicPr>
            <a:picLocks noChangeAspect="1" noChangeArrowheads="1"/>
          </p:cNvPicPr>
          <p:nvPr/>
        </p:nvPicPr>
        <p:blipFill>
          <a:blip r:embed="rId8" cstate="print"/>
          <a:srcRect/>
          <a:stretch>
            <a:fillRect/>
          </a:stretch>
        </p:blipFill>
        <p:spPr bwMode="auto">
          <a:xfrm>
            <a:off x="3159125" y="4076700"/>
            <a:ext cx="955675" cy="771525"/>
          </a:xfrm>
          <a:prstGeom prst="rect">
            <a:avLst/>
          </a:prstGeom>
        </p:spPr>
        <p:style>
          <a:lnRef idx="3">
            <a:schemeClr val="lt1"/>
          </a:lnRef>
          <a:fillRef idx="1">
            <a:schemeClr val="accent3"/>
          </a:fillRef>
          <a:effectRef idx="1">
            <a:schemeClr val="accent3"/>
          </a:effectRef>
          <a:fontRef idx="minor">
            <a:schemeClr val="lt1"/>
          </a:fontRef>
        </p:style>
      </p:pic>
      <p:pic>
        <p:nvPicPr>
          <p:cNvPr id="85" name="Picture 84" descr="winpe.jpg"/>
          <p:cNvPicPr>
            <a:picLocks noChangeAspect="1"/>
          </p:cNvPicPr>
          <p:nvPr/>
        </p:nvPicPr>
        <p:blipFill>
          <a:blip r:embed="rId9" cstate="print"/>
          <a:stretch>
            <a:fillRect/>
          </a:stretch>
        </p:blipFill>
        <p:spPr>
          <a:xfrm>
            <a:off x="1524000" y="2781300"/>
            <a:ext cx="1019175" cy="885825"/>
          </a:xfrm>
          <a:prstGeom prst="rect">
            <a:avLst/>
          </a:prstGeom>
        </p:spPr>
      </p:pic>
      <p:sp>
        <p:nvSpPr>
          <p:cNvPr id="27" name="TextBox 26"/>
          <p:cNvSpPr txBox="1"/>
          <p:nvPr/>
        </p:nvSpPr>
        <p:spPr>
          <a:xfrm>
            <a:off x="6096000" y="4963061"/>
            <a:ext cx="2819400" cy="701731"/>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marL="463550" indent="-463550" defTabSz="914363">
              <a:lnSpc>
                <a:spcPct val="90000"/>
              </a:lnSpc>
              <a:spcBef>
                <a:spcPct val="20000"/>
              </a:spcBef>
              <a:buSzPct val="120000"/>
            </a:pPr>
            <a:r>
              <a:rPr lang="zh-CN" altLang="en-US" sz="2400" b="1" dirty="0" smtClean="0">
                <a:solidFill>
                  <a:schemeClr val="accent1"/>
                </a:solidFill>
                <a:latin typeface="Calibri" pitchFamily="34" charset="0"/>
              </a:rPr>
              <a:t>部署</a:t>
            </a:r>
            <a:endParaRPr lang="en-US" sz="2400" b="1" dirty="0" smtClean="0">
              <a:solidFill>
                <a:schemeClr val="accent1"/>
              </a:solidFill>
              <a:latin typeface="Calibri" pitchFamily="34" charset="0"/>
            </a:endParaRPr>
          </a:p>
          <a:p>
            <a:pPr marL="342900" indent="-342900">
              <a:buFont typeface="+mj-lt"/>
              <a:buAutoNum type="arabicPeriod"/>
            </a:pPr>
            <a:r>
              <a:rPr lang="zh-CN" altLang="en-US" dirty="0" smtClean="0">
                <a:solidFill>
                  <a:schemeClr val="tx1"/>
                </a:solidFill>
                <a:effectLst/>
              </a:rPr>
              <a:t>大规模的网络部署</a:t>
            </a:r>
            <a:endParaRPr lang="en-US" dirty="0">
              <a:solidFill>
                <a:schemeClr val="tx1"/>
              </a:solidFill>
              <a:effectLst/>
            </a:endParaRPr>
          </a:p>
        </p:txBody>
      </p:sp>
    </p:spTree>
    <p:custDataLst>
      <p:tags r:id="rId1"/>
    </p:custDataLst>
  </p:cSld>
  <p:clrMapOvr>
    <a:masterClrMapping/>
  </p:clrMapOvr>
  <p:transition advTm="5227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xEl>
                                              <p:pRg st="0" end="0"/>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1" presetClass="entr" presetSubtype="0" fill="hold" nodeType="withEffect">
                                  <p:stCondLst>
                                    <p:cond delay="0"/>
                                  </p:stCondLst>
                                  <p:childTnLst>
                                    <p:set>
                                      <p:cBhvr>
                                        <p:cTn id="13" dur="1" fill="hold">
                                          <p:stCondLst>
                                            <p:cond delay="0"/>
                                          </p:stCondLst>
                                        </p:cTn>
                                        <p:tgtEl>
                                          <p:spTgt spid="8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childTnLst>
                                </p:cTn>
                              </p:par>
                              <p:par>
                                <p:cTn id="20" presetID="35" presetClass="emph" presetSubtype="0" repeatCount="3000" fill="hold" grpId="1" nodeType="withEffect">
                                  <p:stCondLst>
                                    <p:cond delay="0"/>
                                  </p:stCondLst>
                                  <p:childTnLst>
                                    <p:anim calcmode="discrete" valueType="str">
                                      <p:cBhvr>
                                        <p:cTn id="21" dur="500" fill="hold"/>
                                        <p:tgtEl>
                                          <p:spTgt spid="74"/>
                                        </p:tgtEl>
                                        <p:attrNameLst>
                                          <p:attrName>style.visibility</p:attrName>
                                        </p:attrNameLst>
                                      </p:cBhvr>
                                      <p:tavLst>
                                        <p:tav tm="0">
                                          <p:val>
                                            <p:strVal val="hidden"/>
                                          </p:val>
                                        </p:tav>
                                        <p:tav tm="50000">
                                          <p:val>
                                            <p:strVal val="visible"/>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5">
                                            <p:txEl>
                                              <p:pRg st="4" end="4"/>
                                            </p:txEl>
                                          </p:spTgt>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85"/>
                                        </p:tgtEl>
                                        <p:attrNameLst>
                                          <p:attrName>style.visibility</p:attrName>
                                        </p:attrNameLst>
                                      </p:cBhvr>
                                      <p:to>
                                        <p:strVal val="hidden"/>
                                      </p:to>
                                    </p:set>
                                  </p:childTnLst>
                                </p:cTn>
                              </p:par>
                            </p:childTnLst>
                          </p:cTn>
                        </p:par>
                        <p:par>
                          <p:cTn id="32" fill="hold">
                            <p:stCondLst>
                              <p:cond delay="0"/>
                            </p:stCondLst>
                            <p:childTnLst>
                              <p:par>
                                <p:cTn id="33" presetID="10" presetClass="entr" presetSubtype="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 presetClass="entr" presetSubtype="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5">
                                            <p:txEl>
                                              <p:pRg st="5" end="5"/>
                                            </p:txEl>
                                          </p:spTgt>
                                        </p:tgtEl>
                                        <p:attrNameLst>
                                          <p:attrName>style.visibility</p:attrName>
                                        </p:attrNameLst>
                                      </p:cBhvr>
                                      <p:to>
                                        <p:strVal val="visible"/>
                                      </p:to>
                                    </p:set>
                                  </p:childTnLst>
                                </p:cTn>
                              </p:par>
                              <p:par>
                                <p:cTn id="42" presetID="1" presetClass="exit" presetSubtype="0" fill="hold" nodeType="withEffect">
                                  <p:stCondLst>
                                    <p:cond delay="0"/>
                                  </p:stCondLst>
                                  <p:childTnLst>
                                    <p:set>
                                      <p:cBhvr>
                                        <p:cTn id="43" dur="1" fill="hold">
                                          <p:stCondLst>
                                            <p:cond delay="0"/>
                                          </p:stCondLst>
                                        </p:cTn>
                                        <p:tgtEl>
                                          <p:spTgt spid="51"/>
                                        </p:tgtEl>
                                        <p:attrNameLst>
                                          <p:attrName>style.visibility</p:attrName>
                                        </p:attrNameLst>
                                      </p:cBhvr>
                                      <p:to>
                                        <p:strVal val="hidden"/>
                                      </p:to>
                                    </p:set>
                                  </p:childTnLst>
                                </p:cTn>
                              </p:par>
                            </p:childTnLst>
                          </p:cTn>
                        </p:par>
                        <p:par>
                          <p:cTn id="44" fill="hold">
                            <p:stCondLst>
                              <p:cond delay="0"/>
                            </p:stCondLst>
                            <p:childTnLst>
                              <p:par>
                                <p:cTn id="45" presetID="10" presetClass="entr" presetSubtype="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fade">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45">
                                            <p:txEl>
                                              <p:pRg st="6" end="6"/>
                                            </p:txEl>
                                          </p:spTgt>
                                        </p:tgtEl>
                                        <p:attrNameLst>
                                          <p:attrName>style.visibility</p:attrName>
                                        </p:attrNameLst>
                                      </p:cBhvr>
                                      <p:to>
                                        <p:strVal val="visible"/>
                                      </p:to>
                                    </p:set>
                                  </p:childTnLst>
                                </p:cTn>
                              </p:par>
                              <p:par>
                                <p:cTn id="52" presetID="10" presetClass="exit" presetSubtype="0" fill="hold" nodeType="withEffect">
                                  <p:stCondLst>
                                    <p:cond delay="0"/>
                                  </p:stCondLst>
                                  <p:childTnLst>
                                    <p:animEffect transition="out" filter="fade">
                                      <p:cBhvr>
                                        <p:cTn id="53" dur="500"/>
                                        <p:tgtEl>
                                          <p:spTgt spid="43"/>
                                        </p:tgtEl>
                                      </p:cBhvr>
                                    </p:animEffect>
                                    <p:set>
                                      <p:cBhvr>
                                        <p:cTn id="54" dur="1" fill="hold">
                                          <p:stCondLst>
                                            <p:cond delay="499"/>
                                          </p:stCondLst>
                                        </p:cTn>
                                        <p:tgtEl>
                                          <p:spTgt spid="43"/>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5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5">
                                            <p:txEl>
                                              <p:pRg st="7" end="7"/>
                                            </p:txEl>
                                          </p:spTgt>
                                        </p:tgtEl>
                                        <p:attrNameLst>
                                          <p:attrName>style.visibility</p:attrName>
                                        </p:attrNameLst>
                                      </p:cBhvr>
                                      <p:to>
                                        <p:strVal val="visible"/>
                                      </p:to>
                                    </p:set>
                                  </p:childTnLst>
                                </p:cTn>
                              </p:par>
                              <p:par>
                                <p:cTn id="63" presetID="35" presetClass="emph" presetSubtype="0" fill="hold" nodeType="withEffect">
                                  <p:stCondLst>
                                    <p:cond delay="0"/>
                                  </p:stCondLst>
                                  <p:childTnLst>
                                    <p:anim calcmode="discrete" valueType="str">
                                      <p:cBhvr>
                                        <p:cTn id="64" dur="1000" fill="hold"/>
                                        <p:tgtEl>
                                          <p:spTgt spid="3"/>
                                        </p:tgtEl>
                                        <p:attrNameLst>
                                          <p:attrName>style.visibility</p:attrName>
                                        </p:attrNameLst>
                                      </p:cBhvr>
                                      <p:tavLst>
                                        <p:tav tm="0">
                                          <p:val>
                                            <p:strVal val="hidden"/>
                                          </p:val>
                                        </p:tav>
                                        <p:tav tm="50000">
                                          <p:val>
                                            <p:strVal val="visible"/>
                                          </p:val>
                                        </p:tav>
                                      </p:tavLst>
                                    </p:anim>
                                  </p:childTnLst>
                                </p:cTn>
                              </p:par>
                              <p:par>
                                <p:cTn id="65" presetID="1" presetClass="entr" presetSubtype="0" fill="hold" nodeType="withEffect">
                                  <p:stCondLst>
                                    <p:cond delay="0"/>
                                  </p:stCondLst>
                                  <p:childTnLst>
                                    <p:set>
                                      <p:cBhvr>
                                        <p:cTn id="66" dur="1" fill="hold">
                                          <p:stCondLst>
                                            <p:cond delay="0"/>
                                          </p:stCondLst>
                                        </p:cTn>
                                        <p:tgtEl>
                                          <p:spTgt spid="27">
                                            <p:txEl>
                                              <p:pRg st="0" end="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7">
                                            <p:txEl>
                                              <p:pRg st="1" end="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childTnLst>
                                </p:cTn>
                              </p:par>
                            </p:childTnLst>
                          </p:cTn>
                        </p:par>
                        <p:par>
                          <p:cTn id="71" fill="hold">
                            <p:stCondLst>
                              <p:cond delay="1000"/>
                            </p:stCondLst>
                            <p:childTnLst>
                              <p:par>
                                <p:cTn id="72" presetID="1" presetClass="entr" presetSubtype="0" fill="hold" nodeType="afterEffect">
                                  <p:stCondLst>
                                    <p:cond delay="500"/>
                                  </p:stCondLst>
                                  <p:childTnLst>
                                    <p:set>
                                      <p:cBhvr>
                                        <p:cTn id="73" dur="1" fill="hold">
                                          <p:stCondLst>
                                            <p:cond delay="0"/>
                                          </p:stCondLst>
                                        </p:cTn>
                                        <p:tgtEl>
                                          <p:spTgt spid="49"/>
                                        </p:tgtEl>
                                        <p:attrNameLst>
                                          <p:attrName>style.visibility</p:attrName>
                                        </p:attrNameLst>
                                      </p:cBhvr>
                                      <p:to>
                                        <p:strVal val="visible"/>
                                      </p:to>
                                    </p:set>
                                  </p:childTnLst>
                                </p:cTn>
                              </p:par>
                            </p:childTnLst>
                          </p:cTn>
                        </p:par>
                        <p:par>
                          <p:cTn id="74" fill="hold">
                            <p:stCondLst>
                              <p:cond delay="1500"/>
                            </p:stCondLst>
                            <p:childTnLst>
                              <p:par>
                                <p:cTn id="75" presetID="1" presetClass="entr" presetSubtype="0" fill="hold" nodeType="afterEffect">
                                  <p:stCondLst>
                                    <p:cond delay="500"/>
                                  </p:stCondLst>
                                  <p:childTnLst>
                                    <p:set>
                                      <p:cBhvr>
                                        <p:cTn id="76" dur="1" fill="hold">
                                          <p:stCondLst>
                                            <p:cond delay="0"/>
                                          </p:stCondLst>
                                        </p:cTn>
                                        <p:tgtEl>
                                          <p:spTgt spid="48"/>
                                        </p:tgtEl>
                                        <p:attrNameLst>
                                          <p:attrName>style.visibility</p:attrName>
                                        </p:attrNameLst>
                                      </p:cBhvr>
                                      <p:to>
                                        <p:strVal val="visible"/>
                                      </p:to>
                                    </p:set>
                                  </p:childTnLst>
                                </p:cTn>
                              </p:par>
                            </p:childTnLst>
                          </p:cTn>
                        </p:par>
                        <p:par>
                          <p:cTn id="77" fill="hold">
                            <p:stCondLst>
                              <p:cond delay="2000"/>
                            </p:stCondLst>
                            <p:childTnLst>
                              <p:par>
                                <p:cTn id="78" presetID="1" presetClass="entr" presetSubtype="0" fill="hold" nodeType="afterEffect">
                                  <p:stCondLst>
                                    <p:cond delay="500"/>
                                  </p:stCondLst>
                                  <p:childTnLst>
                                    <p:set>
                                      <p:cBhvr>
                                        <p:cTn id="79" dur="1" fill="hold">
                                          <p:stCondLst>
                                            <p:cond delay="0"/>
                                          </p:stCondLst>
                                        </p:cTn>
                                        <p:tgtEl>
                                          <p:spTgt spid="47"/>
                                        </p:tgtEl>
                                        <p:attrNameLst>
                                          <p:attrName>style.visibility</p:attrName>
                                        </p:attrNameLst>
                                      </p:cBhvr>
                                      <p:to>
                                        <p:strVal val="visible"/>
                                      </p:to>
                                    </p:set>
                                  </p:childTnLst>
                                </p:cTn>
                              </p:par>
                            </p:childTnLst>
                          </p:cTn>
                        </p:par>
                        <p:par>
                          <p:cTn id="80" fill="hold">
                            <p:stCondLst>
                              <p:cond delay="2500"/>
                            </p:stCondLst>
                            <p:childTnLst>
                              <p:par>
                                <p:cTn id="81" presetID="10" presetClass="entr" presetSubtype="0" fill="hold" nodeType="afterEffect">
                                  <p:stCondLst>
                                    <p:cond delay="500"/>
                                  </p:stCondLst>
                                  <p:childTnLst>
                                    <p:set>
                                      <p:cBhvr>
                                        <p:cTn id="82" dur="1" fill="hold">
                                          <p:stCondLst>
                                            <p:cond delay="0"/>
                                          </p:stCondLst>
                                        </p:cTn>
                                        <p:tgtEl>
                                          <p:spTgt spid="66"/>
                                        </p:tgtEl>
                                        <p:attrNameLst>
                                          <p:attrName>style.visibility</p:attrName>
                                        </p:attrNameLst>
                                      </p:cBhvr>
                                      <p:to>
                                        <p:strVal val="visible"/>
                                      </p:to>
                                    </p:set>
                                    <p:animEffect transition="in" filter="fade">
                                      <p:cBhvr>
                                        <p:cTn id="83" dur="500"/>
                                        <p:tgtEl>
                                          <p:spTgt spid="66"/>
                                        </p:tgtEl>
                                      </p:cBhvr>
                                    </p:animEffect>
                                  </p:childTnLst>
                                </p:cTn>
                              </p:par>
                              <p:par>
                                <p:cTn id="84" presetID="1" presetClass="entr" presetSubtype="0" fill="hold" nodeType="withEffect">
                                  <p:stCondLst>
                                    <p:cond delay="500"/>
                                  </p:stCondLst>
                                  <p:childTnLst>
                                    <p:set>
                                      <p:cBhvr>
                                        <p:cTn id="85" dur="1" fill="hold">
                                          <p:stCondLst>
                                            <p:cond delay="0"/>
                                          </p:stCondLst>
                                        </p:cTn>
                                        <p:tgtEl>
                                          <p:spTgt spid="81"/>
                                        </p:tgtEl>
                                        <p:attrNameLst>
                                          <p:attrName>style.visibility</p:attrName>
                                        </p:attrNameLst>
                                      </p:cBhvr>
                                      <p:to>
                                        <p:strVal val="visible"/>
                                      </p:to>
                                    </p:set>
                                  </p:childTnLst>
                                </p:cTn>
                              </p:par>
                            </p:childTnLst>
                          </p:cTn>
                        </p:par>
                        <p:par>
                          <p:cTn id="86" fill="hold">
                            <p:stCondLst>
                              <p:cond delay="3500"/>
                            </p:stCondLst>
                            <p:childTnLst>
                              <p:par>
                                <p:cTn id="87" presetID="10" presetClass="entr" presetSubtype="0"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500"/>
                                        <p:tgtEl>
                                          <p:spTgt spid="56"/>
                                        </p:tgtEl>
                                      </p:cBhvr>
                                    </p:animEffect>
                                  </p:childTnLst>
                                </p:cTn>
                              </p:par>
                              <p:par>
                                <p:cTn id="90" presetID="1" presetClass="entr" presetSubtype="0" fill="hold" nodeType="withEffect">
                                  <p:stCondLst>
                                    <p:cond delay="0"/>
                                  </p:stCondLst>
                                  <p:childTnLst>
                                    <p:set>
                                      <p:cBhvr>
                                        <p:cTn id="91" dur="1" fill="hold">
                                          <p:stCondLst>
                                            <p:cond delay="0"/>
                                          </p:stCondLst>
                                        </p:cTn>
                                        <p:tgtEl>
                                          <p:spTgt spid="82"/>
                                        </p:tgtEl>
                                        <p:attrNameLst>
                                          <p:attrName>style.visibility</p:attrName>
                                        </p:attrNameLst>
                                      </p:cBhvr>
                                      <p:to>
                                        <p:strVal val="visible"/>
                                      </p:to>
                                    </p:set>
                                  </p:childTnLst>
                                </p:cTn>
                              </p:par>
                            </p:childTnLst>
                          </p:cTn>
                        </p:par>
                        <p:par>
                          <p:cTn id="92" fill="hold">
                            <p:stCondLst>
                              <p:cond delay="4000"/>
                            </p:stCondLst>
                            <p:childTnLst>
                              <p:par>
                                <p:cTn id="93" presetID="10" presetClass="entr" presetSubtype="0" fill="hold"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500"/>
                                        <p:tgtEl>
                                          <p:spTgt spid="55"/>
                                        </p:tgtEl>
                                      </p:cBhvr>
                                    </p:animEffect>
                                  </p:childTnLst>
                                </p:cTn>
                              </p:par>
                              <p:par>
                                <p:cTn id="96" presetID="1" presetClass="entr" presetSubtype="0" fill="hold" nodeType="withEffect">
                                  <p:stCondLst>
                                    <p:cond delay="0"/>
                                  </p:stCondLst>
                                  <p:childTnLst>
                                    <p:set>
                                      <p:cBhvr>
                                        <p:cTn id="97" dur="1" fill="hold">
                                          <p:stCondLst>
                                            <p:cond delay="0"/>
                                          </p:stCondLst>
                                        </p:cTn>
                                        <p:tgtEl>
                                          <p:spTgt spid="83"/>
                                        </p:tgtEl>
                                        <p:attrNameLst>
                                          <p:attrName>style.visibility</p:attrName>
                                        </p:attrNameLst>
                                      </p:cBhvr>
                                      <p:to>
                                        <p:strVal val="visible"/>
                                      </p:to>
                                    </p:set>
                                  </p:childTnLst>
                                </p:cTn>
                              </p:par>
                            </p:childTnLst>
                          </p:cTn>
                        </p:par>
                        <p:par>
                          <p:cTn id="98" fill="hold">
                            <p:stCondLst>
                              <p:cond delay="4500"/>
                            </p:stCondLst>
                            <p:childTnLst>
                              <p:par>
                                <p:cTn id="99" presetID="10" presetClass="entr" presetSubtype="0" fill="hold" nodeType="afterEffect">
                                  <p:stCondLst>
                                    <p:cond delay="0"/>
                                  </p:stCondLst>
                                  <p:childTnLst>
                                    <p:set>
                                      <p:cBhvr>
                                        <p:cTn id="100" dur="1" fill="hold">
                                          <p:stCondLst>
                                            <p:cond delay="0"/>
                                          </p:stCondLst>
                                        </p:cTn>
                                        <p:tgtEl>
                                          <p:spTgt spid="57"/>
                                        </p:tgtEl>
                                        <p:attrNameLst>
                                          <p:attrName>style.visibility</p:attrName>
                                        </p:attrNameLst>
                                      </p:cBhvr>
                                      <p:to>
                                        <p:strVal val="visible"/>
                                      </p:to>
                                    </p:set>
                                    <p:animEffect transition="in" filter="fade">
                                      <p:cBhvr>
                                        <p:cTn id="101" dur="500"/>
                                        <p:tgtEl>
                                          <p:spTgt spid="57"/>
                                        </p:tgtEl>
                                      </p:cBhvr>
                                    </p:animEffect>
                                  </p:childTnLst>
                                </p:cTn>
                              </p:par>
                              <p:par>
                                <p:cTn id="102" presetID="1" presetClass="entr" presetSubtype="0" fill="hold" nodeType="withEffect">
                                  <p:stCondLst>
                                    <p:cond delay="0"/>
                                  </p:stCondLst>
                                  <p:childTnLst>
                                    <p:set>
                                      <p:cBhvr>
                                        <p:cTn id="103"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应用创新</a:t>
            </a:r>
            <a:r>
              <a:rPr lang="en-US" altLang="zh-CN" dirty="0" smtClean="0"/>
              <a:t>-</a:t>
            </a:r>
            <a:r>
              <a:rPr lang="zh-CN" altLang="en-US" dirty="0" smtClean="0"/>
              <a:t>其他</a:t>
            </a:r>
            <a:endParaRPr lang="zh-CN" altLang="en-US" sz="3600" dirty="0"/>
          </a:p>
        </p:txBody>
      </p:sp>
      <p:sp>
        <p:nvSpPr>
          <p:cNvPr id="6" name="内容占位符 5"/>
          <p:cNvSpPr>
            <a:spLocks noGrp="1"/>
          </p:cNvSpPr>
          <p:nvPr>
            <p:ph idx="1"/>
          </p:nvPr>
        </p:nvSpPr>
        <p:spPr/>
        <p:txBody>
          <a:bodyPr/>
          <a:lstStyle/>
          <a:p>
            <a:r>
              <a:rPr lang="zh-CN" altLang="en-US" dirty="0" smtClean="0"/>
              <a:t>教学机房管理</a:t>
            </a:r>
            <a:endParaRPr lang="en-US" altLang="zh-CN" dirty="0" smtClean="0"/>
          </a:p>
          <a:p>
            <a:r>
              <a:rPr lang="zh-CN" altLang="en-US" dirty="0" smtClean="0"/>
              <a:t>数据中心管理</a:t>
            </a:r>
            <a:endParaRPr lang="en-US" altLang="zh-CN" dirty="0" smtClean="0"/>
          </a:p>
          <a:p>
            <a:r>
              <a:rPr lang="zh-CN" altLang="en-US" dirty="0" smtClean="0"/>
              <a:t>软件分发</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r>
              <a:rPr lang="zh-CN" altLang="en-US" dirty="0" smtClean="0"/>
              <a:t>参考资源</a:t>
            </a:r>
            <a:r>
              <a:rPr lang="en-US" altLang="zh-CN" dirty="0" smtClean="0"/>
              <a:t>(</a:t>
            </a:r>
            <a:r>
              <a:rPr lang="zh-CN" altLang="en-US" dirty="0" smtClean="0"/>
              <a:t>白皮书</a:t>
            </a:r>
            <a:r>
              <a:rPr lang="en-US" altLang="zh-CN" dirty="0" smtClean="0"/>
              <a:t>)</a:t>
            </a:r>
            <a:endParaRPr lang="zh-CN" altLang="en-US" dirty="0" smtClean="0"/>
          </a:p>
        </p:txBody>
      </p:sp>
      <p:sp>
        <p:nvSpPr>
          <p:cNvPr id="28675" name="内容占位符 2"/>
          <p:cNvSpPr>
            <a:spLocks noGrp="1"/>
          </p:cNvSpPr>
          <p:nvPr>
            <p:ph idx="1"/>
          </p:nvPr>
        </p:nvSpPr>
        <p:spPr/>
        <p:txBody>
          <a:bodyPr/>
          <a:lstStyle/>
          <a:p>
            <a:r>
              <a:rPr lang="zh-CN" altLang="en-US" sz="2000" dirty="0" smtClean="0"/>
              <a:t>重要白皮书</a:t>
            </a:r>
            <a:endParaRPr lang="en-US" altLang="zh-CN" sz="2000" dirty="0" smtClean="0"/>
          </a:p>
          <a:p>
            <a:pPr lvl="1"/>
            <a:r>
              <a:rPr lang="en-US" altLang="zh-CN" dirty="0" smtClean="0">
                <a:hlinkClick r:id="rId2"/>
              </a:rPr>
              <a:t>http://blogs.technet.com/michw/attachment/3270048.ashx</a:t>
            </a:r>
            <a:endParaRPr lang="en-US" altLang="zh-CN" sz="2000" dirty="0" smtClean="0"/>
          </a:p>
          <a:p>
            <a:r>
              <a:rPr lang="en-US" altLang="zh-CN" sz="2000" dirty="0" smtClean="0"/>
              <a:t>Understanding Virtual Hard Disks with Native Boot</a:t>
            </a:r>
          </a:p>
          <a:p>
            <a:pPr lvl="1"/>
            <a:r>
              <a:rPr lang="en-US" altLang="zh-CN" sz="2000" dirty="0" smtClean="0">
                <a:hlinkClick r:id="rId3"/>
              </a:rPr>
              <a:t>http://technet.microsoft.com/en-us/library/dd799282(WS.10).aspx</a:t>
            </a:r>
            <a:endParaRPr lang="en-US" altLang="zh-CN" sz="2000" dirty="0" smtClean="0"/>
          </a:p>
          <a:p>
            <a:r>
              <a:rPr lang="en-US" altLang="zh-CN" sz="2000" dirty="0" smtClean="0"/>
              <a:t>Walkthrough: Deploy a Virtual Hard Disk for Native Boot</a:t>
            </a:r>
          </a:p>
          <a:p>
            <a:pPr lvl="1"/>
            <a:r>
              <a:rPr lang="en-US" altLang="zh-CN" sz="2000" dirty="0" smtClean="0">
                <a:hlinkClick r:id="rId4"/>
              </a:rPr>
              <a:t>http://technet.microsoft.com/en-us/library/dd744338(WS.10).aspx</a:t>
            </a:r>
            <a:endParaRPr lang="en-US" altLang="zh-CN" sz="2000" dirty="0" smtClean="0"/>
          </a:p>
          <a:p>
            <a:r>
              <a:rPr lang="en-US" altLang="zh-CN" sz="2000" dirty="0" smtClean="0"/>
              <a:t>Add a Native-Boot Virtual Hard Disk to the Boot Menu</a:t>
            </a:r>
          </a:p>
          <a:p>
            <a:pPr lvl="1"/>
            <a:r>
              <a:rPr lang="en-US" altLang="zh-CN" sz="2000" dirty="0" smtClean="0">
                <a:hlinkClick r:id="rId5"/>
              </a:rPr>
              <a:t>http://technet.microsoft.com/en-us/library/dd799299(WS.10).aspx</a:t>
            </a:r>
            <a:r>
              <a:rPr lang="zh-CN" altLang="en-US" sz="2000" dirty="0" smtClean="0"/>
              <a:t> </a:t>
            </a:r>
            <a:endParaRPr lang="en-US" altLang="zh-CN" sz="2000" dirty="0" smtClean="0"/>
          </a:p>
          <a:p>
            <a:pPr fontAlgn="t"/>
            <a:r>
              <a:rPr lang="en-US" altLang="zh-CN" sz="2000" dirty="0" smtClean="0"/>
              <a:t>Understanding Disk Partitions</a:t>
            </a:r>
            <a:endParaRPr lang="zh-CN" altLang="zh-CN" sz="2000" dirty="0" smtClean="0"/>
          </a:p>
          <a:p>
            <a:pPr lvl="1" fontAlgn="t"/>
            <a:r>
              <a:rPr lang="en-US" altLang="zh-CN" sz="2000" dirty="0" smtClean="0">
                <a:hlinkClick r:id="rId6"/>
              </a:rPr>
              <a:t>http://technet.microsoft.com/en-us/library/dd799232(WS.10).aspx</a:t>
            </a:r>
            <a:endParaRPr lang="en-US" altLang="zh-CN" sz="2000" dirty="0" smtClean="0"/>
          </a:p>
          <a:p>
            <a:pPr fontAlgn="t"/>
            <a:r>
              <a:rPr lang="zh-CN" altLang="en-US" sz="2000" dirty="0" smtClean="0"/>
              <a:t>直接从</a:t>
            </a:r>
            <a:r>
              <a:rPr lang="en-US" altLang="zh-CN" sz="2000" dirty="0" smtClean="0"/>
              <a:t>USB</a:t>
            </a:r>
            <a:r>
              <a:rPr lang="zh-CN" altLang="en-US" sz="2000" dirty="0" smtClean="0"/>
              <a:t>设备上的</a:t>
            </a:r>
            <a:r>
              <a:rPr lang="en-US" altLang="zh-CN" sz="2000" dirty="0" smtClean="0"/>
              <a:t>VHD</a:t>
            </a:r>
            <a:r>
              <a:rPr lang="zh-CN" altLang="en-US" sz="2000" dirty="0" smtClean="0"/>
              <a:t>文件启动</a:t>
            </a:r>
            <a:endParaRPr lang="en-US" altLang="zh-CN" sz="2000" dirty="0" smtClean="0">
              <a:hlinkClick r:id="rId7"/>
            </a:endParaRPr>
          </a:p>
          <a:p>
            <a:pPr lvl="1" fontAlgn="t"/>
            <a:r>
              <a:rPr lang="en-US" altLang="zh-CN" u="sng" dirty="0" smtClean="0">
                <a:hlinkClick r:id="rId7"/>
              </a:rPr>
              <a:t>http://www.markwilson.co.uk/blog/2009/10/native-vhd-boot-windows-7-or-server-2008-r2-from-an-external-usb-drive.htm</a:t>
            </a:r>
            <a:r>
              <a:rPr lang="en-US" altLang="zh-CN" sz="2000" u="sng" dirty="0" smtClean="0"/>
              <a:t> </a:t>
            </a:r>
            <a:endParaRPr lang="zh-CN" altLang="en-US" sz="2000" u="sng" dirty="0"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r>
              <a:rPr lang="zh-CN" altLang="en-US" dirty="0" smtClean="0"/>
              <a:t>参考资源</a:t>
            </a:r>
            <a:r>
              <a:rPr lang="en-US" altLang="zh-CN" dirty="0" smtClean="0"/>
              <a:t>(</a:t>
            </a:r>
            <a:r>
              <a:rPr lang="zh-CN" altLang="en-US" dirty="0" smtClean="0"/>
              <a:t>博客文章</a:t>
            </a:r>
            <a:r>
              <a:rPr lang="en-US" altLang="zh-CN" dirty="0" smtClean="0"/>
              <a:t>)</a:t>
            </a:r>
            <a:endParaRPr lang="zh-CN" altLang="en-US" dirty="0" smtClean="0"/>
          </a:p>
        </p:txBody>
      </p:sp>
      <p:sp>
        <p:nvSpPr>
          <p:cNvPr id="29699" name="内容占位符 2"/>
          <p:cNvSpPr>
            <a:spLocks noGrp="1"/>
          </p:cNvSpPr>
          <p:nvPr>
            <p:ph idx="1"/>
          </p:nvPr>
        </p:nvSpPr>
        <p:spPr/>
        <p:txBody>
          <a:bodyPr/>
          <a:lstStyle/>
          <a:p>
            <a:r>
              <a:rPr lang="en-US" altLang="zh-CN" sz="2000" dirty="0" smtClean="0"/>
              <a:t>Windows 7</a:t>
            </a:r>
            <a:r>
              <a:rPr lang="zh-CN" altLang="en-US" sz="2000" dirty="0" smtClean="0"/>
              <a:t>对</a:t>
            </a:r>
            <a:r>
              <a:rPr lang="en-US" altLang="zh-CN" sz="2000" dirty="0" smtClean="0"/>
              <a:t>VHD</a:t>
            </a:r>
            <a:r>
              <a:rPr lang="zh-CN" altLang="en-US" sz="2000" dirty="0" smtClean="0"/>
              <a:t>文件的内建支持</a:t>
            </a:r>
            <a:endParaRPr lang="en-US" altLang="zh-CN" sz="2000" dirty="0" smtClean="0"/>
          </a:p>
          <a:p>
            <a:pPr lvl="1"/>
            <a:r>
              <a:rPr lang="en-US" altLang="zh-CN" sz="2000" dirty="0" smtClean="0">
                <a:hlinkClick r:id="rId2"/>
              </a:rPr>
              <a:t>http://blogs.technet.com/fyu/archive/2009/01/19/windows-7-vhd.aspx</a:t>
            </a:r>
            <a:endParaRPr lang="en-US" altLang="zh-CN" sz="2000" dirty="0" smtClean="0"/>
          </a:p>
          <a:p>
            <a:r>
              <a:rPr lang="zh-CN" altLang="en-US" sz="2000" dirty="0" smtClean="0"/>
              <a:t>从</a:t>
            </a:r>
            <a:r>
              <a:rPr lang="en-US" altLang="zh-CN" sz="2000" dirty="0" smtClean="0"/>
              <a:t>VHD</a:t>
            </a:r>
            <a:r>
              <a:rPr lang="zh-CN" altLang="en-US" sz="2000" dirty="0" smtClean="0"/>
              <a:t>文件启动计算机</a:t>
            </a:r>
            <a:endParaRPr lang="en-US" altLang="zh-CN" sz="2000" dirty="0" smtClean="0"/>
          </a:p>
          <a:p>
            <a:pPr lvl="1"/>
            <a:r>
              <a:rPr lang="en-US" altLang="zh-CN" sz="2000" dirty="0" smtClean="0">
                <a:hlinkClick r:id="rId3"/>
              </a:rPr>
              <a:t>http://blogs.technet.com/fyu/archive/2009/01/19/vhd.aspx</a:t>
            </a:r>
            <a:r>
              <a:rPr lang="zh-CN" altLang="en-US" sz="2000" dirty="0" smtClean="0"/>
              <a:t> </a:t>
            </a:r>
            <a:endParaRPr lang="en-US" altLang="zh-CN" sz="2000" dirty="0" smtClean="0"/>
          </a:p>
          <a:p>
            <a:r>
              <a:rPr lang="zh-CN" altLang="en-US" sz="2000" dirty="0" smtClean="0"/>
              <a:t>再谈从虚拟磁盘文件启动计算机</a:t>
            </a:r>
          </a:p>
          <a:p>
            <a:pPr lvl="1"/>
            <a:r>
              <a:rPr lang="en-US" altLang="zh-CN" sz="2000" dirty="0" smtClean="0">
                <a:hlinkClick r:id="rId4"/>
              </a:rPr>
              <a:t>http://blogs.technet.com/fyu/archive/2009/02/01/3195439.aspx</a:t>
            </a:r>
            <a:endParaRPr lang="en-US" altLang="zh-CN" sz="2000" dirty="0" smtClean="0"/>
          </a:p>
          <a:p>
            <a:r>
              <a:rPr lang="zh-CN" altLang="en-US" sz="2000" dirty="0" smtClean="0"/>
              <a:t>深入研究</a:t>
            </a:r>
            <a:r>
              <a:rPr lang="en-US" altLang="zh-CN" sz="2000" dirty="0" smtClean="0"/>
              <a:t>Windows 7</a:t>
            </a:r>
            <a:r>
              <a:rPr lang="zh-CN" altLang="en-US" sz="2000" dirty="0" smtClean="0"/>
              <a:t>中的</a:t>
            </a:r>
            <a:r>
              <a:rPr lang="en-US" altLang="zh-CN" sz="2000" dirty="0" smtClean="0"/>
              <a:t>Virtual Hard Disk (VHD) </a:t>
            </a:r>
            <a:r>
              <a:rPr lang="zh-CN" altLang="en-US" sz="2000" dirty="0" smtClean="0"/>
              <a:t>技术</a:t>
            </a:r>
            <a:endParaRPr lang="en-US" altLang="zh-CN" sz="2000" dirty="0" smtClean="0"/>
          </a:p>
          <a:p>
            <a:pPr lvl="1"/>
            <a:r>
              <a:rPr lang="en-US" altLang="zh-CN" sz="2000" dirty="0" smtClean="0">
                <a:hlinkClick r:id="rId5"/>
              </a:rPr>
              <a:t>http://blogs.technet.com/fyu/archive/2009/01/21/windows-7-virtual-hard-disk-vhd.aspx</a:t>
            </a:r>
            <a:endParaRPr lang="en-US" altLang="zh-CN" sz="2000" dirty="0" smtClean="0"/>
          </a:p>
          <a:p>
            <a:endParaRPr lang="zh-CN" altLang="en-US" sz="2000"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参考资源</a:t>
            </a:r>
            <a:r>
              <a:rPr lang="en-US" altLang="zh-CN" dirty="0" smtClean="0"/>
              <a:t>(FAQ)</a:t>
            </a:r>
            <a:endParaRPr lang="zh-CN" altLang="en-US" dirty="0"/>
          </a:p>
        </p:txBody>
      </p:sp>
      <p:sp>
        <p:nvSpPr>
          <p:cNvPr id="3" name="内容占位符 2"/>
          <p:cNvSpPr>
            <a:spLocks noGrp="1"/>
          </p:cNvSpPr>
          <p:nvPr>
            <p:ph idx="1"/>
          </p:nvPr>
        </p:nvSpPr>
        <p:spPr/>
        <p:txBody>
          <a:bodyPr/>
          <a:lstStyle/>
          <a:p>
            <a:r>
              <a:rPr lang="en-US" altLang="zh-CN" sz="2000" dirty="0" smtClean="0"/>
              <a:t>What's New in Virtual Hard Disks</a:t>
            </a:r>
            <a:endParaRPr lang="zh-CN" altLang="zh-CN" sz="2000" dirty="0" smtClean="0"/>
          </a:p>
          <a:p>
            <a:pPr lvl="1"/>
            <a:r>
              <a:rPr lang="en-US" altLang="zh-CN" sz="2000" u="sng" dirty="0" smtClean="0">
                <a:hlinkClick r:id="rId2"/>
              </a:rPr>
              <a:t>http://technet.microsoft.com/en-us/library/dd440864.aspx</a:t>
            </a:r>
            <a:endParaRPr lang="zh-CN" altLang="zh-CN" sz="2000" dirty="0" smtClean="0"/>
          </a:p>
          <a:p>
            <a:r>
              <a:rPr lang="en-US" altLang="zh-CN" sz="2000" dirty="0" smtClean="0"/>
              <a:t>Frequently Asked Questions: Virtual Hard Disks</a:t>
            </a:r>
            <a:endParaRPr lang="zh-CN" altLang="zh-CN" sz="2000" dirty="0" smtClean="0"/>
          </a:p>
          <a:p>
            <a:pPr lvl="1"/>
            <a:r>
              <a:rPr lang="en-US" altLang="zh-CN" sz="2000" u="sng" dirty="0" smtClean="0">
                <a:hlinkClick r:id="rId3"/>
              </a:rPr>
              <a:t>http://technet.microsoft.com/en-us/library/dd440865.aspx</a:t>
            </a:r>
            <a:endParaRPr lang="zh-CN" altLang="zh-CN" sz="2000" dirty="0" smtClean="0"/>
          </a:p>
          <a:p>
            <a:r>
              <a:rPr lang="en-US" altLang="zh-CN" sz="2000" dirty="0" smtClean="0"/>
              <a:t> Windows 7 Deployment </a:t>
            </a:r>
            <a:endParaRPr lang="zh-CN" altLang="zh-CN" sz="2000" dirty="0" smtClean="0"/>
          </a:p>
          <a:p>
            <a:pPr lvl="1"/>
            <a:r>
              <a:rPr lang="en-US" altLang="zh-CN" sz="2000" u="sng" dirty="0" smtClean="0">
                <a:hlinkClick r:id="rId4"/>
              </a:rPr>
              <a:t>http://technet.microsoft.com/en-us/library/dd349337.aspx</a:t>
            </a:r>
            <a:endParaRPr lang="zh-CN" altLang="zh-CN" sz="2000" dirty="0" smtClean="0"/>
          </a:p>
          <a:p>
            <a:r>
              <a:rPr lang="en-US" altLang="zh-CN" sz="2000" dirty="0" smtClean="0"/>
              <a:t> Windows Automated Installation Kit for Windows 7</a:t>
            </a:r>
            <a:endParaRPr lang="zh-CN" altLang="zh-CN" sz="2000" dirty="0" smtClean="0"/>
          </a:p>
          <a:p>
            <a:pPr lvl="1"/>
            <a:r>
              <a:rPr lang="en-US" altLang="zh-CN" sz="2000" u="sng" dirty="0" smtClean="0">
                <a:hlinkClick r:id="rId5"/>
              </a:rPr>
              <a:t>http://technet.microsoft.com/en-us/library/dd349343.aspx</a:t>
            </a:r>
            <a:endParaRPr lang="zh-CN" altLang="zh-CN" sz="2000" dirty="0" smtClean="0"/>
          </a:p>
          <a:p>
            <a:r>
              <a:rPr lang="en-US" altLang="zh-CN" sz="2000" dirty="0" smtClean="0"/>
              <a:t> WIM2VHD Script  (requires WAIK installed for </a:t>
            </a:r>
            <a:r>
              <a:rPr lang="en-US" altLang="zh-CN" sz="2000" dirty="0" err="1" smtClean="0"/>
              <a:t>imagex</a:t>
            </a:r>
            <a:r>
              <a:rPr lang="en-US" altLang="zh-CN" sz="2000" dirty="0" smtClean="0"/>
              <a:t>)</a:t>
            </a:r>
            <a:endParaRPr lang="zh-CN" altLang="zh-CN" sz="2000" dirty="0" smtClean="0"/>
          </a:p>
          <a:p>
            <a:pPr lvl="1"/>
            <a:r>
              <a:rPr lang="en-US" altLang="zh-CN" sz="2000" u="sng" dirty="0" smtClean="0">
                <a:hlinkClick r:id="rId6"/>
              </a:rPr>
              <a:t>http://code.msdn.microsoft.com/wim2vhd</a:t>
            </a:r>
            <a:endParaRPr lang="zh-CN" altLang="zh-CN" sz="2000" dirty="0" smtClean="0"/>
          </a:p>
          <a:p>
            <a:r>
              <a:rPr lang="en-US" altLang="zh-CN" sz="2000" dirty="0" smtClean="0"/>
              <a:t>Install-Windows</a:t>
            </a:r>
            <a:r>
              <a:rPr lang="zh-CN" altLang="en-US" sz="2000" dirty="0" smtClean="0"/>
              <a:t> </a:t>
            </a:r>
            <a:r>
              <a:rPr lang="en-US" altLang="zh-CN" sz="2000" dirty="0" smtClean="0"/>
              <a:t>Image Script  (does not require WAIK or ImageX)</a:t>
            </a:r>
            <a:endParaRPr lang="zh-CN" altLang="zh-CN" sz="2000" dirty="0" smtClean="0"/>
          </a:p>
          <a:p>
            <a:pPr lvl="1"/>
            <a:r>
              <a:rPr lang="en-US" altLang="zh-CN" sz="2000" u="sng" dirty="0" smtClean="0">
                <a:hlinkClick r:id="rId7"/>
              </a:rPr>
              <a:t>http://code.msdn.microsoft.com/InstallWindowsImage</a:t>
            </a:r>
            <a:endParaRPr lang="zh-CN" altLang="zh-CN" sz="2000" dirty="0" smtClean="0"/>
          </a:p>
          <a:p>
            <a:endParaRPr lang="zh-CN" alt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4400" dirty="0" smtClean="0"/>
              <a:t>有问必答</a:t>
            </a:r>
            <a:endParaRPr lang="zh-CN" altLang="en-US" dirty="0"/>
          </a:p>
        </p:txBody>
      </p:sp>
      <p:pic>
        <p:nvPicPr>
          <p:cNvPr id="17409" name="Picture 1"/>
          <p:cNvPicPr>
            <a:picLocks noChangeAspect="1" noChangeArrowheads="1"/>
          </p:cNvPicPr>
          <p:nvPr/>
        </p:nvPicPr>
        <p:blipFill>
          <a:blip r:embed="rId2" cstate="print"/>
          <a:srcRect/>
          <a:stretch>
            <a:fillRect/>
          </a:stretch>
        </p:blipFill>
        <p:spPr bwMode="auto">
          <a:xfrm>
            <a:off x="-285784" y="4214500"/>
            <a:ext cx="9591992" cy="2786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2"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内容纲要</a:t>
            </a:r>
            <a:endParaRPr lang="zh-CN" altLang="en-US" dirty="0"/>
          </a:p>
        </p:txBody>
      </p:sp>
      <p:sp>
        <p:nvSpPr>
          <p:cNvPr id="3" name="内容占位符 2"/>
          <p:cNvSpPr>
            <a:spLocks noGrp="1"/>
          </p:cNvSpPr>
          <p:nvPr>
            <p:ph idx="1"/>
          </p:nvPr>
        </p:nvSpPr>
        <p:spPr/>
        <p:txBody>
          <a:bodyPr/>
          <a:lstStyle/>
          <a:p>
            <a:r>
              <a:rPr lang="en-US" altLang="zh-CN" dirty="0" smtClean="0"/>
              <a:t>VHD</a:t>
            </a:r>
            <a:r>
              <a:rPr lang="zh-CN" altLang="en-US" dirty="0" smtClean="0"/>
              <a:t>技术的前生今世</a:t>
            </a:r>
          </a:p>
          <a:p>
            <a:r>
              <a:rPr lang="en-US" altLang="zh-CN" dirty="0" smtClean="0"/>
              <a:t>VHD</a:t>
            </a:r>
            <a:r>
              <a:rPr lang="zh-CN" altLang="en-US" dirty="0" smtClean="0"/>
              <a:t>在</a:t>
            </a:r>
            <a:r>
              <a:rPr lang="en-US" altLang="zh-CN" dirty="0" smtClean="0"/>
              <a:t>Windows</a:t>
            </a:r>
            <a:r>
              <a:rPr lang="zh-CN" altLang="en-US" dirty="0" smtClean="0"/>
              <a:t> </a:t>
            </a:r>
            <a:r>
              <a:rPr lang="en-US" altLang="zh-CN" dirty="0" smtClean="0"/>
              <a:t>7</a:t>
            </a:r>
            <a:r>
              <a:rPr lang="zh-CN" altLang="en-US" dirty="0" smtClean="0"/>
              <a:t>中的新应用</a:t>
            </a:r>
            <a:endParaRPr lang="en-US" altLang="zh-CN" dirty="0" smtClean="0"/>
          </a:p>
          <a:p>
            <a:r>
              <a:rPr lang="en-US" altLang="zh-CN" dirty="0" smtClean="0"/>
              <a:t>VHD</a:t>
            </a:r>
            <a:r>
              <a:rPr lang="zh-CN" altLang="en-US" dirty="0" smtClean="0"/>
              <a:t> </a:t>
            </a:r>
            <a:r>
              <a:rPr lang="en-US" altLang="zh-CN" dirty="0" smtClean="0"/>
              <a:t>Native</a:t>
            </a:r>
            <a:r>
              <a:rPr lang="zh-CN" altLang="en-US" dirty="0" smtClean="0"/>
              <a:t> </a:t>
            </a:r>
            <a:r>
              <a:rPr lang="en-US" altLang="zh-CN" dirty="0" smtClean="0"/>
              <a:t>Boot</a:t>
            </a:r>
            <a:r>
              <a:rPr lang="zh-CN" altLang="en-US" dirty="0" smtClean="0"/>
              <a:t>的应用场景和配置</a:t>
            </a:r>
            <a:endParaRPr lang="en-US" altLang="zh-CN" dirty="0" smtClean="0"/>
          </a:p>
          <a:p>
            <a:r>
              <a:rPr lang="en-US" altLang="zh-CN" dirty="0" smtClean="0"/>
              <a:t>VHD</a:t>
            </a:r>
            <a:r>
              <a:rPr lang="zh-CN" altLang="en-US" dirty="0" smtClean="0"/>
              <a:t> </a:t>
            </a:r>
            <a:r>
              <a:rPr lang="en-US" altLang="zh-CN" dirty="0" smtClean="0"/>
              <a:t>Native</a:t>
            </a:r>
            <a:r>
              <a:rPr lang="zh-CN" altLang="en-US" dirty="0" smtClean="0"/>
              <a:t> </a:t>
            </a:r>
            <a:r>
              <a:rPr lang="en-US" altLang="zh-CN" dirty="0" smtClean="0"/>
              <a:t>Boot</a:t>
            </a:r>
            <a:r>
              <a:rPr lang="zh-CN" altLang="en-US" dirty="0" smtClean="0"/>
              <a:t>的技术细节</a:t>
            </a:r>
            <a:endParaRPr lang="en-US" altLang="zh-CN" dirty="0" smtClean="0"/>
          </a:p>
          <a:p>
            <a:r>
              <a:rPr lang="zh-CN" altLang="en-US" dirty="0" smtClean="0"/>
              <a:t>讨论：可能的应用创新</a:t>
            </a:r>
            <a:endParaRPr lang="en-US" altLang="zh-CN" dirty="0" smtClean="0"/>
          </a:p>
          <a:p>
            <a:r>
              <a:rPr lang="zh-CN" altLang="en-US" dirty="0" smtClean="0"/>
              <a:t>参考资料 </a:t>
            </a:r>
            <a:endParaRPr lang="en-US" altLang="zh-CN"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500702"/>
            <a:ext cx="9144000" cy="369332"/>
          </a:xfrm>
          <a:prstGeom prst="rect">
            <a:avLst/>
          </a:prstGeom>
        </p:spPr>
        <p:txBody>
          <a:bodyPr wrap="square">
            <a:spAutoFit/>
          </a:bodyPr>
          <a:lstStyle/>
          <a:p>
            <a:pPr algn="ctr"/>
            <a:r>
              <a:rPr lang="zh-CN" altLang="en-US" dirty="0" smtClean="0">
                <a:solidFill>
                  <a:schemeClr val="bg1"/>
                </a:solidFill>
              </a:rPr>
              <a:t>部分图片及素材来自互联网，</a:t>
            </a:r>
            <a:r>
              <a:rPr lang="zh-CN" altLang="en-US" dirty="0" smtClean="0">
                <a:solidFill>
                  <a:schemeClr val="bg1"/>
                </a:solidFill>
              </a:rPr>
              <a:t>无法逐一</a:t>
            </a:r>
            <a:r>
              <a:rPr lang="zh-CN" altLang="en-US" dirty="0" smtClean="0">
                <a:solidFill>
                  <a:schemeClr val="bg1"/>
                </a:solidFill>
              </a:rPr>
              <a:t>注明出处，在此一并致谢！</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4400" dirty="0" smtClean="0"/>
              <a:t>VHD</a:t>
            </a:r>
            <a:r>
              <a:rPr lang="zh-CN" altLang="en-US" sz="4400" dirty="0" smtClean="0"/>
              <a:t>技术的前生今世</a:t>
            </a:r>
            <a:r>
              <a:rPr lang="zh-CN" altLang="en-US" dirty="0" smtClean="0"/>
              <a:t/>
            </a:r>
            <a:br>
              <a:rPr lang="zh-CN" altLang="en-US" dirty="0" smtClean="0"/>
            </a:br>
            <a:endParaRPr lang="zh-CN" altLang="en-US" dirty="0"/>
          </a:p>
        </p:txBody>
      </p:sp>
      <p:pic>
        <p:nvPicPr>
          <p:cNvPr id="79874" name="Picture 2" descr="http://upload.wikimedia.org/wikipedia/commons/thumb/7/7a/Hard_disk.jpg/800px-Hard_disk.jpg">
            <a:hlinkClick r:id="rId2"/>
          </p:cNvPr>
          <p:cNvPicPr>
            <a:picLocks noChangeAspect="1" noChangeArrowheads="1"/>
          </p:cNvPicPr>
          <p:nvPr/>
        </p:nvPicPr>
        <p:blipFill>
          <a:blip r:embed="rId3" cstate="print"/>
          <a:srcRect t="22500" b="26250"/>
          <a:stretch>
            <a:fillRect/>
          </a:stretch>
        </p:blipFill>
        <p:spPr bwMode="auto">
          <a:xfrm>
            <a:off x="-357222" y="4214500"/>
            <a:ext cx="9787005" cy="2786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目前的</a:t>
            </a:r>
            <a:r>
              <a:rPr lang="en-US" dirty="0" smtClean="0"/>
              <a:t>VHD</a:t>
            </a:r>
            <a:r>
              <a:rPr lang="zh-CN" altLang="en-US" dirty="0" smtClean="0"/>
              <a:t>应用领域</a:t>
            </a:r>
            <a:endParaRPr lang="en-US" dirty="0"/>
          </a:p>
        </p:txBody>
      </p:sp>
      <p:sp>
        <p:nvSpPr>
          <p:cNvPr id="3" name="Content Placeholder 2"/>
          <p:cNvSpPr>
            <a:spLocks noGrp="1"/>
          </p:cNvSpPr>
          <p:nvPr>
            <p:ph idx="1"/>
          </p:nvPr>
        </p:nvSpPr>
        <p:spPr/>
        <p:txBody>
          <a:bodyPr/>
          <a:lstStyle/>
          <a:p>
            <a:r>
              <a:rPr lang="zh-CN" altLang="en-US" dirty="0" smtClean="0"/>
              <a:t>微软产品中</a:t>
            </a:r>
            <a:r>
              <a:rPr lang="en-US" dirty="0" smtClean="0"/>
              <a:t>:</a:t>
            </a:r>
          </a:p>
          <a:p>
            <a:pPr lvl="1"/>
            <a:r>
              <a:rPr lang="zh-CN" altLang="en-US" dirty="0" smtClean="0"/>
              <a:t>虚拟机的磁盘</a:t>
            </a:r>
            <a:r>
              <a:rPr lang="en-US" dirty="0" smtClean="0"/>
              <a:t> (</a:t>
            </a:r>
            <a:r>
              <a:rPr lang="zh-CN" altLang="en-US" dirty="0" smtClean="0"/>
              <a:t>如</a:t>
            </a:r>
            <a:r>
              <a:rPr lang="en-US" altLang="zh-CN" dirty="0" smtClean="0"/>
              <a:t>:</a:t>
            </a:r>
            <a:r>
              <a:rPr lang="en-US" dirty="0" smtClean="0"/>
              <a:t> Hyper-V, Virtual Server, Virtual PC)</a:t>
            </a:r>
          </a:p>
          <a:p>
            <a:pPr lvl="1"/>
            <a:r>
              <a:rPr lang="zh-CN" altLang="en-US" dirty="0" smtClean="0"/>
              <a:t>备份的文件格式</a:t>
            </a:r>
            <a:r>
              <a:rPr lang="en-US" dirty="0" smtClean="0"/>
              <a:t> (</a:t>
            </a:r>
            <a:r>
              <a:rPr lang="zh-CN" altLang="en-US" dirty="0" smtClean="0"/>
              <a:t>如</a:t>
            </a:r>
            <a:r>
              <a:rPr lang="en-US" altLang="zh-CN" dirty="0" smtClean="0"/>
              <a:t>:</a:t>
            </a:r>
            <a:r>
              <a:rPr lang="en-US" dirty="0" smtClean="0"/>
              <a:t> Windows Server Backup, Vista/Windows 7 Complete PC Backup)</a:t>
            </a:r>
          </a:p>
          <a:p>
            <a:pPr lvl="1"/>
            <a:r>
              <a:rPr lang="en-US" dirty="0" err="1" smtClean="0"/>
              <a:t>iSC</a:t>
            </a:r>
            <a:r>
              <a:rPr lang="en-US" altLang="zh-CN" dirty="0" err="1" smtClean="0"/>
              <a:t>SI</a:t>
            </a:r>
            <a:r>
              <a:rPr lang="en-US" dirty="0" smtClean="0"/>
              <a:t> LUNs</a:t>
            </a:r>
            <a:r>
              <a:rPr lang="zh-CN" altLang="en-US" dirty="0" smtClean="0"/>
              <a:t>的后端存储</a:t>
            </a:r>
            <a:r>
              <a:rPr lang="en-US" dirty="0" smtClean="0"/>
              <a:t>(</a:t>
            </a:r>
            <a:r>
              <a:rPr lang="zh-CN" altLang="en-US" dirty="0" smtClean="0"/>
              <a:t>如</a:t>
            </a:r>
            <a:r>
              <a:rPr lang="en-US" altLang="zh-CN" dirty="0" smtClean="0"/>
              <a:t>:</a:t>
            </a:r>
            <a:r>
              <a:rPr lang="en-US" dirty="0" smtClean="0"/>
              <a:t> Windows Unified Data and Storage Server)</a:t>
            </a:r>
          </a:p>
          <a:p>
            <a:pPr lvl="1"/>
            <a:r>
              <a:rPr lang="en-US" dirty="0" smtClean="0"/>
              <a:t>SCVMM</a:t>
            </a:r>
            <a:r>
              <a:rPr lang="zh-CN" altLang="en-US" dirty="0" smtClean="0"/>
              <a:t>中的</a:t>
            </a:r>
            <a:r>
              <a:rPr lang="en-US" dirty="0" smtClean="0"/>
              <a:t>management support</a:t>
            </a:r>
          </a:p>
          <a:p>
            <a:r>
              <a:rPr lang="zh-CN" altLang="en-US" sz="2800" dirty="0" smtClean="0"/>
              <a:t>合作伙伴的应用</a:t>
            </a:r>
            <a:endParaRPr lang="en-US" sz="2800" dirty="0" smtClean="0"/>
          </a:p>
          <a:p>
            <a:pPr lvl="1"/>
            <a:r>
              <a:rPr lang="en-US" altLang="zh-CN" dirty="0" smtClean="0"/>
              <a:t>C</a:t>
            </a:r>
            <a:r>
              <a:rPr lang="en-US" dirty="0" smtClean="0"/>
              <a:t>itrix </a:t>
            </a:r>
            <a:r>
              <a:rPr lang="en-US" dirty="0" err="1" smtClean="0"/>
              <a:t>XenServer</a:t>
            </a:r>
            <a:endParaRPr lang="en-US" dirty="0" smtClean="0"/>
          </a:p>
          <a:p>
            <a:pPr lvl="1"/>
            <a:r>
              <a:rPr lang="zh-CN" altLang="en-US" dirty="0" smtClean="0"/>
              <a:t>大量软件开发商采用</a:t>
            </a:r>
            <a:r>
              <a:rPr lang="en-US" altLang="zh-CN" dirty="0" smtClean="0"/>
              <a:t>VHD</a:t>
            </a:r>
            <a:r>
              <a:rPr lang="zh-CN" altLang="en-US" dirty="0" smtClean="0"/>
              <a:t>发布预安装软件</a:t>
            </a:r>
            <a:endParaRPr lang="en-US" dirty="0" smtClean="0"/>
          </a:p>
        </p:txBody>
      </p:sp>
    </p:spTree>
  </p:cSld>
  <p:clrMapOvr>
    <a:masterClrMapping/>
  </p:clrMapOvr>
  <p:transition advTm="6275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Hard Disk</a:t>
            </a:r>
            <a:r>
              <a:rPr lang="zh-CN" altLang="en-US" dirty="0" smtClean="0"/>
              <a:t>的类型</a:t>
            </a:r>
            <a:endParaRPr lang="en-US" dirty="0"/>
          </a:p>
        </p:txBody>
      </p:sp>
      <p:sp>
        <p:nvSpPr>
          <p:cNvPr id="3" name="Text Placeholder 2"/>
          <p:cNvSpPr>
            <a:spLocks noGrp="1"/>
          </p:cNvSpPr>
          <p:nvPr>
            <p:ph idx="1"/>
          </p:nvPr>
        </p:nvSpPr>
        <p:spPr/>
        <p:txBody>
          <a:bodyPr/>
          <a:lstStyle/>
          <a:p>
            <a:r>
              <a:rPr lang="zh-CN" altLang="en-US" sz="2400" dirty="0" smtClean="0"/>
              <a:t>固定尺寸，</a:t>
            </a:r>
            <a:r>
              <a:rPr lang="en-US" altLang="zh-CN" sz="2400" dirty="0" smtClean="0"/>
              <a:t>F</a:t>
            </a:r>
            <a:r>
              <a:rPr lang="en-US" sz="2400" dirty="0" smtClean="0"/>
              <a:t>ixed</a:t>
            </a:r>
          </a:p>
          <a:p>
            <a:pPr marL="744538" lvl="1" indent="-339725"/>
            <a:r>
              <a:rPr lang="zh-CN" altLang="en-US" dirty="0" smtClean="0"/>
              <a:t>在创建时指定</a:t>
            </a:r>
            <a:r>
              <a:rPr lang="en-US" altLang="zh-CN" dirty="0" smtClean="0"/>
              <a:t>VHD</a:t>
            </a:r>
            <a:r>
              <a:rPr lang="zh-CN" altLang="en-US" dirty="0" smtClean="0"/>
              <a:t>大小并一次性分配空间</a:t>
            </a:r>
            <a:endParaRPr lang="en-US" dirty="0" smtClean="0"/>
          </a:p>
          <a:p>
            <a:pPr marL="744538" lvl="1" indent="-339725"/>
            <a:r>
              <a:rPr lang="zh-CN" altLang="en-US" dirty="0" smtClean="0"/>
              <a:t>容量上限取决于保存</a:t>
            </a:r>
            <a:r>
              <a:rPr lang="en-US" altLang="zh-CN" dirty="0" smtClean="0"/>
              <a:t>VHD</a:t>
            </a:r>
            <a:r>
              <a:rPr lang="zh-CN" altLang="en-US" dirty="0" smtClean="0"/>
              <a:t>的物理分区大小</a:t>
            </a:r>
            <a:endParaRPr lang="en-US" dirty="0" smtClean="0"/>
          </a:p>
          <a:p>
            <a:r>
              <a:rPr lang="zh-CN" altLang="en-US" sz="2400" dirty="0" smtClean="0"/>
              <a:t>动态扩展，</a:t>
            </a:r>
            <a:r>
              <a:rPr lang="en-US" sz="2400" dirty="0" smtClean="0"/>
              <a:t>Dynamic </a:t>
            </a:r>
          </a:p>
          <a:p>
            <a:pPr marL="744538" lvl="1" indent="-339725"/>
            <a:r>
              <a:rPr lang="zh-CN" altLang="en-US" dirty="0" smtClean="0"/>
              <a:t>在使用时根据需要动态分配和扩大</a:t>
            </a:r>
            <a:r>
              <a:rPr lang="en-US" altLang="zh-CN" dirty="0" smtClean="0"/>
              <a:t>VHD</a:t>
            </a:r>
            <a:r>
              <a:rPr lang="zh-CN" altLang="en-US" dirty="0" smtClean="0"/>
              <a:t>文件</a:t>
            </a:r>
            <a:endParaRPr lang="en-US" altLang="zh-CN" dirty="0" smtClean="0"/>
          </a:p>
          <a:p>
            <a:pPr marL="744538" lvl="1" indent="-339725"/>
            <a:r>
              <a:rPr lang="zh-CN" altLang="en-US" dirty="0" smtClean="0"/>
              <a:t>上限是</a:t>
            </a:r>
            <a:r>
              <a:rPr lang="en-US" dirty="0" smtClean="0"/>
              <a:t>2040 GB (2TB)</a:t>
            </a:r>
          </a:p>
          <a:p>
            <a:r>
              <a:rPr lang="zh-CN" altLang="en-US" sz="2400" dirty="0" smtClean="0"/>
              <a:t>差异盘，</a:t>
            </a:r>
            <a:r>
              <a:rPr lang="en-US" sz="2400" dirty="0" smtClean="0"/>
              <a:t>Differencing</a:t>
            </a:r>
          </a:p>
          <a:p>
            <a:pPr marL="744538" lvl="1" indent="-339725"/>
            <a:r>
              <a:rPr lang="zh-CN" altLang="en-US" dirty="0" smtClean="0"/>
              <a:t>保存对父分区</a:t>
            </a:r>
            <a:r>
              <a:rPr lang="en-US" altLang="zh-CN" dirty="0" smtClean="0"/>
              <a:t>(</a:t>
            </a:r>
            <a:r>
              <a:rPr lang="zh-CN" altLang="en-US" dirty="0" smtClean="0"/>
              <a:t>只读</a:t>
            </a:r>
            <a:r>
              <a:rPr lang="en-US" altLang="zh-CN" dirty="0" smtClean="0"/>
              <a:t>parent VHD )</a:t>
            </a:r>
            <a:r>
              <a:rPr lang="zh-CN" altLang="en-US" dirty="0" smtClean="0"/>
              <a:t>的差异扇区</a:t>
            </a:r>
            <a:endParaRPr lang="en-US" dirty="0" smtClean="0"/>
          </a:p>
          <a:p>
            <a:pPr marL="744538" lvl="1" indent="-339725"/>
            <a:r>
              <a:rPr lang="zh-CN" altLang="en-US" dirty="0" smtClean="0"/>
              <a:t>父分区可以是固定尺寸、动态扩展或差异盘</a:t>
            </a:r>
            <a:r>
              <a:rPr lang="en-US" dirty="0" smtClean="0"/>
              <a:t>(differencing chain)</a:t>
            </a:r>
          </a:p>
          <a:p>
            <a:endParaRPr lang="en-US" sz="24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VHD</a:t>
            </a:r>
            <a:r>
              <a:rPr lang="zh-CN" altLang="en-US" dirty="0" smtClean="0"/>
              <a:t>技术的前生今世</a:t>
            </a:r>
            <a:endParaRPr lang="zh-CN" altLang="en-US" dirty="0"/>
          </a:p>
        </p:txBody>
      </p:sp>
      <p:sp>
        <p:nvSpPr>
          <p:cNvPr id="3" name="内容占位符 2"/>
          <p:cNvSpPr>
            <a:spLocks noGrp="1"/>
          </p:cNvSpPr>
          <p:nvPr>
            <p:ph idx="1"/>
          </p:nvPr>
        </p:nvSpPr>
        <p:spPr/>
        <p:txBody>
          <a:bodyPr/>
          <a:lstStyle/>
          <a:p>
            <a:r>
              <a:rPr lang="zh-CN" altLang="en-US" dirty="0" smtClean="0"/>
              <a:t>未来作为数据中心或企业级环境的</a:t>
            </a:r>
            <a:r>
              <a:rPr lang="en-US" altLang="zh-CN" dirty="0" smtClean="0"/>
              <a:t>Windows</a:t>
            </a:r>
            <a:r>
              <a:rPr lang="zh-CN" altLang="en-US" dirty="0" smtClean="0"/>
              <a:t>镜像管理技术</a:t>
            </a:r>
            <a:endParaRPr lang="en-US" altLang="zh-CN" dirty="0" smtClean="0"/>
          </a:p>
          <a:p>
            <a:pPr marL="744538" lvl="1" indent="-357188"/>
            <a:r>
              <a:rPr lang="zh-CN" altLang="en-US" dirty="0" smtClean="0"/>
              <a:t>微软的战略方向之一</a:t>
            </a:r>
            <a:endParaRPr lang="en-US" altLang="zh-CN" dirty="0" smtClean="0"/>
          </a:p>
          <a:p>
            <a:pPr marL="744538" lvl="1" indent="-357188"/>
            <a:r>
              <a:rPr lang="zh-CN" altLang="en-US" dirty="0" smtClean="0"/>
              <a:t>使用单一的工具和流程来管理镜像</a:t>
            </a:r>
            <a:endParaRPr lang="en-US" altLang="zh-CN" dirty="0" smtClean="0"/>
          </a:p>
          <a:p>
            <a:pPr marL="744538" lvl="1" indent="-357188"/>
            <a:r>
              <a:rPr lang="zh-CN" altLang="en-US" dirty="0" smtClean="0"/>
              <a:t>显著提升计算机的重用和再部署效率</a:t>
            </a:r>
            <a:endParaRPr lang="en-US" altLang="zh-CN" dirty="0" smtClean="0"/>
          </a:p>
          <a:p>
            <a:r>
              <a:rPr lang="zh-CN" altLang="en-US" dirty="0" smtClean="0"/>
              <a:t>同步支持虚拟机和物理机的部署，进一步提升效率</a:t>
            </a:r>
            <a:endParaRPr lang="zh-CN" alt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10.9|.6|1.7|.5|1.1|.5|1.5|1|.5|4.5|.5|.5|.5|1|.5|.5|1.5"/>
</p:tagLst>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2745</Words>
  <Application>Microsoft Office PowerPoint</Application>
  <PresentationFormat>全屏显示(4:3)</PresentationFormat>
  <Paragraphs>526</Paragraphs>
  <Slides>50</Slides>
  <Notes>18</Notes>
  <HiddenSlides>0</HiddenSlides>
  <MMClips>0</MMClips>
  <ScaleCrop>false</ScaleCrop>
  <HeadingPairs>
    <vt:vector size="4" baseType="variant">
      <vt:variant>
        <vt:lpstr>主题</vt:lpstr>
      </vt:variant>
      <vt:variant>
        <vt:i4>1</vt:i4>
      </vt:variant>
      <vt:variant>
        <vt:lpstr>幻灯片标题</vt:lpstr>
      </vt:variant>
      <vt:variant>
        <vt:i4>50</vt:i4>
      </vt:variant>
    </vt:vector>
  </HeadingPairs>
  <TitlesOfParts>
    <vt:vector size="51" baseType="lpstr">
      <vt:lpstr>Office 主题</vt:lpstr>
      <vt:lpstr>幻灯片 1</vt:lpstr>
      <vt:lpstr>在哪里下载PPT?</vt:lpstr>
      <vt:lpstr>三个要求</vt:lpstr>
      <vt:lpstr>Windows 7的Native VHD Boot功能</vt:lpstr>
      <vt:lpstr>内容纲要</vt:lpstr>
      <vt:lpstr>VHD技术的前生今世 </vt:lpstr>
      <vt:lpstr>目前的VHD应用领域</vt:lpstr>
      <vt:lpstr>Virtual Hard Disk的类型</vt:lpstr>
      <vt:lpstr>VHD技术的前生今世</vt:lpstr>
      <vt:lpstr>VHD在Win7中的新应用</vt:lpstr>
      <vt:lpstr>Windows 7的本机VHD支持</vt:lpstr>
      <vt:lpstr>具体的功能实现</vt:lpstr>
      <vt:lpstr>Windows 7中的VHD支持</vt:lpstr>
      <vt:lpstr>VHD的管理API和结构</vt:lpstr>
      <vt:lpstr>VHD Native Boot的 应用场景和配置</vt:lpstr>
      <vt:lpstr>什么是VHD Native Boot</vt:lpstr>
      <vt:lpstr>创建VHD系统盘的过程</vt:lpstr>
      <vt:lpstr>系统需求</vt:lpstr>
      <vt:lpstr>演示</vt:lpstr>
      <vt:lpstr>使用Diskpart创建30GB VHD文件</vt:lpstr>
      <vt:lpstr>用ImageX向VHD写入Windows 7</vt:lpstr>
      <vt:lpstr>幻灯片 22</vt:lpstr>
      <vt:lpstr>准备裸机VHD的安装和启动-1</vt:lpstr>
      <vt:lpstr>准备裸机VHD的安装和启动-2</vt:lpstr>
      <vt:lpstr>将VHD部署在已有OS的计算机上</vt:lpstr>
      <vt:lpstr>幻灯片 26</vt:lpstr>
      <vt:lpstr>将VHD部署在已有OS的计算机上</vt:lpstr>
      <vt:lpstr>是否能访问物理磁盘？</vt:lpstr>
      <vt:lpstr>是否能用显卡的3D加速？</vt:lpstr>
      <vt:lpstr>能否用VHD启动Windows XP？</vt:lpstr>
      <vt:lpstr>如何使用VHD做批量的部署</vt:lpstr>
      <vt:lpstr>VHD Native Boot的 技术细节</vt:lpstr>
      <vt:lpstr>Windows 7新的分区结构</vt:lpstr>
      <vt:lpstr>Windows 7(NT6.x)的启动过程</vt:lpstr>
      <vt:lpstr>如何做到支持VHD Boot？</vt:lpstr>
      <vt:lpstr>与VHD Boot和部署有关的工具</vt:lpstr>
      <vt:lpstr>VHD的性能指标比较</vt:lpstr>
      <vt:lpstr>Native VHD的架构</vt:lpstr>
      <vt:lpstr>VHD启动的注意事项</vt:lpstr>
      <vt:lpstr>VHD启动的注意事项</vt:lpstr>
      <vt:lpstr>讨论：可能的应用创新</vt:lpstr>
      <vt:lpstr>应用创新-批量部署</vt:lpstr>
      <vt:lpstr>应用创新-其他</vt:lpstr>
      <vt:lpstr>参考资源(白皮书)</vt:lpstr>
      <vt:lpstr>参考资源(博客文章)</vt:lpstr>
      <vt:lpstr>参考资源(FAQ)</vt:lpstr>
      <vt:lpstr>有问必答</vt:lpstr>
      <vt:lpstr>专家问答区 (F4) 本课程结束后，我将在接下来的70分钟内于4层专家问答区与您交流答疑</vt:lpstr>
      <vt:lpstr>幻灯片 49</vt:lpstr>
      <vt:lpstr>幻灯片 50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xiaohua</dc:creator>
  <cp:lastModifiedBy>Frank Yu</cp:lastModifiedBy>
  <cp:revision>119</cp:revision>
  <dcterms:created xsi:type="dcterms:W3CDTF">2009-09-17T08:59:27Z</dcterms:created>
  <dcterms:modified xsi:type="dcterms:W3CDTF">2009-11-06T15:05:19Z</dcterms:modified>
</cp:coreProperties>
</file>