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327" r:id="rId4"/>
    <p:sldId id="328" r:id="rId5"/>
    <p:sldId id="278" r:id="rId6"/>
    <p:sldId id="317" r:id="rId7"/>
    <p:sldId id="322" r:id="rId8"/>
    <p:sldId id="329" r:id="rId9"/>
    <p:sldId id="277" r:id="rId10"/>
    <p:sldId id="330" r:id="rId11"/>
    <p:sldId id="323" r:id="rId12"/>
    <p:sldId id="286" r:id="rId13"/>
    <p:sldId id="284" r:id="rId14"/>
    <p:sldId id="285" r:id="rId15"/>
    <p:sldId id="334" r:id="rId16"/>
    <p:sldId id="294" r:id="rId17"/>
    <p:sldId id="292" r:id="rId18"/>
    <p:sldId id="293" r:id="rId19"/>
    <p:sldId id="289" r:id="rId20"/>
    <p:sldId id="295" r:id="rId21"/>
    <p:sldId id="279" r:id="rId22"/>
    <p:sldId id="287" r:id="rId23"/>
    <p:sldId id="300" r:id="rId24"/>
    <p:sldId id="332" r:id="rId25"/>
    <p:sldId id="290" r:id="rId26"/>
    <p:sldId id="291" r:id="rId27"/>
    <p:sldId id="302" r:id="rId28"/>
    <p:sldId id="333" r:id="rId29"/>
    <p:sldId id="304" r:id="rId30"/>
    <p:sldId id="305" r:id="rId31"/>
    <p:sldId id="281" r:id="rId32"/>
    <p:sldId id="306" r:id="rId33"/>
    <p:sldId id="307" r:id="rId34"/>
    <p:sldId id="308" r:id="rId35"/>
    <p:sldId id="310" r:id="rId36"/>
    <p:sldId id="311" r:id="rId37"/>
    <p:sldId id="312" r:id="rId38"/>
    <p:sldId id="313" r:id="rId39"/>
    <p:sldId id="314" r:id="rId40"/>
    <p:sldId id="272" r:id="rId41"/>
    <p:sldId id="273" r:id="rId42"/>
    <p:sldId id="316" r:id="rId43"/>
    <p:sldId id="335" r:id="rId44"/>
    <p:sldId id="331" r:id="rId45"/>
    <p:sldId id="309" r:id="rId46"/>
    <p:sldId id="303" r:id="rId47"/>
    <p:sldId id="274" r:id="rId48"/>
    <p:sldId id="275"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ma" initials="y" lastIdx="2" clrIdx="0"/>
  <p:cmAuthor id="1" name="Forrest Chen" initial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6" autoAdjust="0"/>
    <p:restoredTop sz="81561" autoAdjust="0"/>
  </p:normalViewPr>
  <p:slideViewPr>
    <p:cSldViewPr>
      <p:cViewPr varScale="1">
        <p:scale>
          <a:sx n="75" d="100"/>
          <a:sy n="75" d="100"/>
        </p:scale>
        <p:origin x="-4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http://csdweb/sites/crt/biztalkrangers/BizTalk%202009%20Guides%20Project%20Documentation%20and%20Work/Hyper-V%20Guide/Art/BTS09HyperVGuide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linth\AppData\Local\Temp\PerformanceTestResults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csdweb/sites/crt/biztalkrangers/BizTalk%202009%20Guides%20Project%20Documentation%20and%20Work/Hyper-V%20Guide/Art/BTS09HyperVGuide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zh-CN" altLang="en-US" dirty="0" smtClean="0"/>
              <a:t>重要的</a:t>
            </a:r>
            <a:r>
              <a:rPr lang="en-US" dirty="0" smtClean="0"/>
              <a:t>BizTalk</a:t>
            </a:r>
            <a:r>
              <a:rPr lang="zh-CN" altLang="en-US" dirty="0" smtClean="0"/>
              <a:t>性能指数</a:t>
            </a:r>
            <a:endParaRPr lang="en-US" dirty="0"/>
          </a:p>
        </c:rich>
      </c:tx>
      <c:layout>
        <c:manualLayout>
          <c:xMode val="edge"/>
          <c:yMode val="edge"/>
          <c:x val="0.33437730294008011"/>
          <c:y val="2.0552348409236212E-2"/>
        </c:manualLayout>
      </c:layout>
    </c:title>
    <c:view3D>
      <c:perspective val="30"/>
    </c:view3D>
    <c:plotArea>
      <c:layout>
        <c:manualLayout>
          <c:layoutTarget val="inner"/>
          <c:xMode val="edge"/>
          <c:yMode val="edge"/>
          <c:x val="5.3888872480539467E-2"/>
          <c:y val="8.8997604743649691E-2"/>
          <c:w val="0.76663638464935868"/>
          <c:h val="0.69956797516223046"/>
        </c:manualLayout>
      </c:layout>
      <c:bar3DChart>
        <c:barDir val="col"/>
        <c:grouping val="standard"/>
        <c:ser>
          <c:idx val="1"/>
          <c:order val="0"/>
          <c:tx>
            <c:strRef>
              <c:f>'[BTS09HyperVGuideArt.xlsx]BizTalk KPI'!$C$2</c:f>
              <c:strCache>
                <c:ptCount val="1"/>
                <c:pt idx="0">
                  <c:v>Latency / Request-Response Latency (sec)</c:v>
                </c:pt>
              </c:strCache>
            </c:strRef>
          </c:tx>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dLbls>
            <c:dLbl>
              <c:idx val="0"/>
              <c:layout>
                <c:manualLayout>
                  <c:x val="-3.0372054075170412E-3"/>
                  <c:y val="-3.0828522613854249E-2"/>
                </c:manualLayout>
              </c:layout>
              <c:showVal val="1"/>
            </c:dLbl>
            <c:dLbl>
              <c:idx val="1"/>
              <c:layout>
                <c:manualLayout>
                  <c:x val="0"/>
                  <c:y val="-2.8259479062699641E-2"/>
                </c:manualLayout>
              </c:layout>
              <c:showVal val="1"/>
            </c:dLbl>
            <c:dLbl>
              <c:idx val="2"/>
              <c:layout>
                <c:manualLayout>
                  <c:x val="-6.0744108150340833E-3"/>
                  <c:y val="-3.0828522613854249E-2"/>
                </c:manualLayout>
              </c:layout>
              <c:showVal val="1"/>
            </c:dLbl>
            <c:dLbl>
              <c:idx val="3"/>
              <c:layout>
                <c:manualLayout>
                  <c:x val="-1.8223232445102277E-2"/>
                  <c:y val="-2.8259479062699641E-2"/>
                </c:manualLayout>
              </c:layout>
              <c:showVal val="1"/>
            </c:dLbl>
            <c:showVal val="1"/>
          </c:dLbls>
          <c:cat>
            <c:strRef>
              <c:f>'[BTS09HyperVGuideArt.xlsx]BizTalk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'[BTS09HyperVGuideArt.xlsx]BizTalk KPI'!$C$3:$C$6</c:f>
              <c:numCache>
                <c:formatCode>General</c:formatCode>
                <c:ptCount val="4"/>
                <c:pt idx="0">
                  <c:v>2.16</c:v>
                </c:pt>
                <c:pt idx="1">
                  <c:v>2.29</c:v>
                </c:pt>
                <c:pt idx="2">
                  <c:v>2.71</c:v>
                </c:pt>
                <c:pt idx="3">
                  <c:v>3.57</c:v>
                </c:pt>
              </c:numCache>
            </c:numRef>
          </c:val>
        </c:ser>
        <c:ser>
          <c:idx val="0"/>
          <c:order val="1"/>
          <c:tx>
            <c:strRef>
              <c:f>'[BTS09HyperVGuideArt.xlsx]BizTalk KPI'!$B$2</c:f>
              <c:strCache>
                <c:ptCount val="1"/>
                <c:pt idx="0">
                  <c:v>Throughput / Documents processed per second</c:v>
                </c:pt>
              </c:strCache>
            </c:strRef>
          </c:tx>
          <c:spPr>
            <a:solidFill>
              <a:schemeClr val="tx2"/>
            </a:solidFill>
          </c:spPr>
          <c:dLbls>
            <c:dLbl>
              <c:idx val="0"/>
              <c:layout>
                <c:manualLayout>
                  <c:x val="-1.518602703758538E-3"/>
                  <c:y val="-2.3121391960390588E-2"/>
                </c:manualLayout>
              </c:layout>
              <c:showVal val="1"/>
            </c:dLbl>
            <c:dLbl>
              <c:idx val="1"/>
              <c:layout>
                <c:manualLayout>
                  <c:x val="0"/>
                  <c:y val="-1.5414261306927118E-2"/>
                </c:manualLayout>
              </c:layout>
              <c:showVal val="1"/>
            </c:dLbl>
            <c:dLbl>
              <c:idx val="2"/>
              <c:layout>
                <c:manualLayout>
                  <c:x val="5.5681455900884475E-17"/>
                  <c:y val="-2.3121391960390588E-2"/>
                </c:manualLayout>
              </c:layout>
              <c:showVal val="1"/>
            </c:dLbl>
            <c:dLbl>
              <c:idx val="3"/>
              <c:layout>
                <c:manualLayout>
                  <c:x val="-3.0372054075170412E-3"/>
                  <c:y val="-2.0552348409236181E-2"/>
                </c:manualLayout>
              </c:layout>
              <c:showVal val="1"/>
            </c:dLbl>
            <c:showVal val="1"/>
          </c:dLbls>
          <c:cat>
            <c:strRef>
              <c:f>'[BTS09HyperVGuideArt.xlsx]BizTalk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'[BTS09HyperVGuideArt.xlsx]BizTalk KPI'!$B$3:$B$6</c:f>
              <c:numCache>
                <c:formatCode>General</c:formatCode>
                <c:ptCount val="4"/>
                <c:pt idx="0">
                  <c:v>34.300000000000004</c:v>
                </c:pt>
                <c:pt idx="1">
                  <c:v>32.36</c:v>
                </c:pt>
                <c:pt idx="2">
                  <c:v>27.38</c:v>
                </c:pt>
                <c:pt idx="3">
                  <c:v>20.853333333333168</c:v>
                </c:pt>
              </c:numCache>
            </c:numRef>
          </c:val>
        </c:ser>
        <c:shape val="box"/>
        <c:axId val="51089792"/>
        <c:axId val="51091328"/>
        <c:axId val="50859520"/>
      </c:bar3DChart>
      <c:catAx>
        <c:axId val="51089792"/>
        <c:scaling>
          <c:orientation val="minMax"/>
        </c:scaling>
        <c:axPos val="b"/>
        <c:majorTickMark val="none"/>
        <c:tickLblPos val="nextTo"/>
        <c:txPr>
          <a:bodyPr/>
          <a:lstStyle/>
          <a:p>
            <a:pPr>
              <a:defRPr b="1"/>
            </a:pPr>
            <a:endParaRPr lang="en-US"/>
          </a:p>
        </c:txPr>
        <c:crossAx val="51091328"/>
        <c:crosses val="autoZero"/>
        <c:auto val="1"/>
        <c:lblAlgn val="ctr"/>
        <c:lblOffset val="100"/>
      </c:catAx>
      <c:valAx>
        <c:axId val="51091328"/>
        <c:scaling>
          <c:orientation val="minMax"/>
        </c:scaling>
        <c:axPos val="l"/>
        <c:majorGridlines/>
        <c:numFmt formatCode="General" sourceLinked="1"/>
        <c:majorTickMark val="none"/>
        <c:tickLblPos val="nextTo"/>
        <c:crossAx val="51089792"/>
        <c:crossesAt val="1"/>
        <c:crossBetween val="between"/>
      </c:valAx>
      <c:serAx>
        <c:axId val="50859520"/>
        <c:scaling>
          <c:orientation val="minMax"/>
        </c:scaling>
        <c:delete val="1"/>
        <c:axPos val="b"/>
        <c:majorTickMark val="none"/>
        <c:tickLblPos val="none"/>
        <c:crossAx val="51091328"/>
        <c:crosses val="autoZero"/>
      </c:serAx>
    </c:plotArea>
    <c:legend>
      <c:legendPos val="r"/>
      <c:layout>
        <c:manualLayout>
          <c:xMode val="edge"/>
          <c:yMode val="edge"/>
          <c:x val="0.7891777626737656"/>
          <c:y val="0.66692316954900432"/>
          <c:w val="0.19216195558962118"/>
          <c:h val="0.17255193412567771"/>
        </c:manualLayout>
      </c:layout>
    </c:legend>
    <c:plotVisOnly val="1"/>
    <c:dispBlanksAs val="zero"/>
  </c:chart>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'Scratch Space - Ignore'!$B$62</c:f>
              <c:strCache>
                <c:ptCount val="1"/>
                <c:pt idx="0">
                  <c:v>Transfers (reads/writes) per second</c:v>
                </c:pt>
              </c:strCache>
            </c:strRef>
          </c:tx>
          <c:cat>
            <c:strRef>
              <c:f>'Scratch Space - Ignore'!$C$61:$D$61</c:f>
              <c:strCache>
                <c:ptCount val="2"/>
                <c:pt idx="0">
                  <c:v>Physical SQL Physical Disk</c:v>
                </c:pt>
                <c:pt idx="1">
                  <c:v>Virtual SQL Pass-Through Disk</c:v>
                </c:pt>
              </c:strCache>
            </c:strRef>
          </c:cat>
          <c:val>
            <c:numRef>
              <c:f>'Scratch Space - Ignore'!$C$62:$D$62</c:f>
              <c:numCache>
                <c:formatCode>General</c:formatCode>
                <c:ptCount val="2"/>
                <c:pt idx="0">
                  <c:v>269.72999999999894</c:v>
                </c:pt>
                <c:pt idx="1">
                  <c:v>250.47</c:v>
                </c:pt>
              </c:numCache>
            </c:numRef>
          </c:val>
        </c:ser>
        <c:axId val="51215744"/>
        <c:axId val="51250304"/>
      </c:barChart>
      <c:catAx>
        <c:axId val="51215744"/>
        <c:scaling>
          <c:orientation val="minMax"/>
        </c:scaling>
        <c:axPos val="l"/>
        <c:tickLblPos val="nextTo"/>
        <c:crossAx val="51250304"/>
        <c:crosses val="autoZero"/>
        <c:auto val="1"/>
        <c:lblAlgn val="ctr"/>
        <c:lblOffset val="100"/>
      </c:catAx>
      <c:valAx>
        <c:axId val="51250304"/>
        <c:scaling>
          <c:orientation val="minMax"/>
          <c:min val="0"/>
        </c:scaling>
        <c:axPos val="b"/>
        <c:majorGridlines/>
        <c:numFmt formatCode="General" sourceLinked="1"/>
        <c:tickLblPos val="nextTo"/>
        <c:crossAx val="51215744"/>
        <c:crosses val="autoZero"/>
        <c:crossBetween val="between"/>
      </c:valAx>
    </c:plotArea>
    <c:legend>
      <c:legendPos val="r"/>
      <c:layout/>
    </c:legend>
    <c:plotVisOnly val="1"/>
    <c:dispBlanksAs val="zero"/>
  </c:chart>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zh-CN" altLang="en-US" dirty="0" smtClean="0"/>
              <a:t>重要的</a:t>
            </a:r>
            <a:r>
              <a:rPr lang="en-US" altLang="zh-CN" dirty="0" smtClean="0"/>
              <a:t>SQL</a:t>
            </a:r>
            <a:r>
              <a:rPr lang="zh-CN" altLang="en-US" dirty="0" smtClean="0"/>
              <a:t>性能指数</a:t>
            </a:r>
            <a:endParaRPr lang="en-US" dirty="0"/>
          </a:p>
        </c:rich>
      </c:tx>
      <c:layout>
        <c:manualLayout>
          <c:xMode val="edge"/>
          <c:yMode val="edge"/>
          <c:x val="0.33437730294008033"/>
          <c:y val="2.0552348409236202E-2"/>
        </c:manualLayout>
      </c:layout>
    </c:title>
    <c:view3D>
      <c:perspective val="30"/>
    </c:view3D>
    <c:plotArea>
      <c:layout>
        <c:manualLayout>
          <c:layoutTarget val="inner"/>
          <c:xMode val="edge"/>
          <c:yMode val="edge"/>
          <c:x val="5.3888832772975855E-2"/>
          <c:y val="9.3058345901826933E-2"/>
          <c:w val="0.87999585658422552"/>
          <c:h val="0.68303545239643904"/>
        </c:manualLayout>
      </c:layout>
      <c:bar3DChart>
        <c:barDir val="col"/>
        <c:grouping val="standard"/>
        <c:ser>
          <c:idx val="1"/>
          <c:order val="0"/>
          <c:tx>
            <c:strRef>
              <c:f>'[BTS09HyperVGuideArt.xlsx]SQL KPI'!$B$2</c:f>
              <c:strCache>
                <c:ptCount val="1"/>
                <c:pt idx="0">
                  <c:v>Totals Avg Disk Read (ms)</c:v>
                </c:pt>
              </c:strCache>
            </c:strRef>
          </c:tx>
          <c:spPr>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cat>
            <c:strRef>
              <c:f>'[BTS09HyperVGuideArt.xlsx]SQL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'[BTS09HyperVGuideArt.xlsx]SQL KPI'!$B$3:$B$6</c:f>
              <c:numCache>
                <c:formatCode>General</c:formatCode>
                <c:ptCount val="4"/>
                <c:pt idx="0">
                  <c:v>2</c:v>
                </c:pt>
                <c:pt idx="1">
                  <c:v>2</c:v>
                </c:pt>
                <c:pt idx="2">
                  <c:v>5</c:v>
                </c:pt>
                <c:pt idx="3">
                  <c:v>5</c:v>
                </c:pt>
              </c:numCache>
            </c:numRef>
          </c:val>
        </c:ser>
        <c:ser>
          <c:idx val="2"/>
          <c:order val="1"/>
          <c:tx>
            <c:strRef>
              <c:f>'[BTS09HyperVGuideArt.xlsx]SQL KPI'!$C$2</c:f>
              <c:strCache>
                <c:ptCount val="1"/>
                <c:pt idx="0">
                  <c:v>Total Drives Disk Write (ms)</c:v>
                </c:pt>
              </c:strCache>
            </c:strRef>
          </c:tx>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dLbls>
            <c:dLbl>
              <c:idx val="0"/>
              <c:layout>
                <c:manualLayout>
                  <c:x val="0"/>
                  <c:y val="-2.4444448721688314E-2"/>
                </c:manualLayout>
              </c:layout>
              <c:showVal val="1"/>
            </c:dLbl>
            <c:dLbl>
              <c:idx val="1"/>
              <c:layout>
                <c:manualLayout>
                  <c:x val="-1.2543115725748661E-3"/>
                  <c:y val="-2.6666671332750868E-2"/>
                </c:manualLayout>
              </c:layout>
              <c:showVal val="1"/>
            </c:dLbl>
            <c:dLbl>
              <c:idx val="2"/>
              <c:layout>
                <c:manualLayout>
                  <c:x val="-5.0172462902994524E-3"/>
                  <c:y val="-3.1111116554876417E-2"/>
                </c:manualLayout>
              </c:layout>
              <c:showVal val="1"/>
            </c:dLbl>
            <c:dLbl>
              <c:idx val="3"/>
              <c:layout>
                <c:manualLayout>
                  <c:x val="-1.1288804153173763E-2"/>
                  <c:y val="-3.1111116554876417E-2"/>
                </c:manualLayout>
              </c:layout>
              <c:showVal val="1"/>
            </c:dLbl>
            <c:showVal val="1"/>
          </c:dLbls>
          <c:cat>
            <c:strRef>
              <c:f>'[BTS09HyperVGuideArt.xlsx]SQL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'[BTS09HyperVGuideArt.xlsx]SQL KPI'!$C$3:$C$6</c:f>
              <c:numCache>
                <c:formatCode>General</c:formatCode>
                <c:ptCount val="4"/>
                <c:pt idx="0">
                  <c:v>1</c:v>
                </c:pt>
                <c:pt idx="1">
                  <c:v>1</c:v>
                </c:pt>
                <c:pt idx="2">
                  <c:v>2</c:v>
                </c:pt>
                <c:pt idx="3">
                  <c:v>1</c:v>
                </c:pt>
              </c:numCache>
            </c:numRef>
          </c:val>
        </c:ser>
        <c:ser>
          <c:idx val="3"/>
          <c:order val="2"/>
          <c:tx>
            <c:strRef>
              <c:f>'[BTS09HyperVGuideArt.xlsx]SQL KPI'!$E$2</c:f>
              <c:strCache>
                <c:ptCount val="1"/>
                <c:pt idx="0">
                  <c:v>SQL Server:SQL Statistics
Batch Requests/sec  /100</c:v>
                </c:pt>
              </c:strCache>
            </c:strRef>
          </c:tx>
          <c:spPr>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a:noFill/>
            </a:ln>
            <a:effectLst>
              <a:outerShdw blurRad="39000" dist="25400" dir="5400000" rotWithShape="0">
                <a:schemeClr val="accent3">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dLbls>
            <c:showVal val="1"/>
          </c:dLbls>
          <c:cat>
            <c:strRef>
              <c:f>'[BTS09HyperVGuideArt.xlsx]SQL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'[BTS09HyperVGuideArt.xlsx]SQL KPI'!$E$3:$E$6</c:f>
              <c:numCache>
                <c:formatCode>General</c:formatCode>
                <c:ptCount val="4"/>
                <c:pt idx="0">
                  <c:v>63.47</c:v>
                </c:pt>
                <c:pt idx="1">
                  <c:v>61.65</c:v>
                </c:pt>
                <c:pt idx="2">
                  <c:v>52.88</c:v>
                </c:pt>
                <c:pt idx="3">
                  <c:v>41.39</c:v>
                </c:pt>
              </c:numCache>
            </c:numRef>
          </c:val>
        </c:ser>
        <c:ser>
          <c:idx val="0"/>
          <c:order val="3"/>
          <c:tx>
            <c:strRef>
              <c:f>'[BTS09HyperVGuideArt.xlsx]SQL KPI'!$D$2</c:f>
              <c:strCache>
                <c:ptCount val="1"/>
                <c:pt idx="0">
                  <c:v>SQL Processor Utilization %</c:v>
                </c:pt>
              </c:strCache>
            </c:strRef>
          </c:tx>
          <c:spPr>
            <a:gradFill rotWithShape="1">
              <a:gsLst>
                <a:gs pos="0">
                  <a:schemeClr val="accent6">
                    <a:tint val="74000"/>
                  </a:schemeClr>
                </a:gs>
                <a:gs pos="49000">
                  <a:schemeClr val="accent6">
                    <a:tint val="96000"/>
                    <a:shade val="84000"/>
                    <a:satMod val="110000"/>
                  </a:schemeClr>
                </a:gs>
                <a:gs pos="49100">
                  <a:schemeClr val="accent6">
                    <a:shade val="55000"/>
                    <a:satMod val="150000"/>
                  </a:schemeClr>
                </a:gs>
                <a:gs pos="92000">
                  <a:schemeClr val="accent6">
                    <a:tint val="98000"/>
                    <a:shade val="90000"/>
                    <a:satMod val="128000"/>
                  </a:schemeClr>
                </a:gs>
                <a:gs pos="100000">
                  <a:schemeClr val="accent6">
                    <a:tint val="90000"/>
                    <a:shade val="97000"/>
                    <a:satMod val="128000"/>
                  </a:schemeClr>
                </a:gs>
              </a:gsLst>
              <a:lin ang="5400000" scaled="1"/>
            </a:gradFill>
            <a:ln>
              <a:noFill/>
            </a:ln>
            <a:effectLst>
              <a:outerShdw blurRad="39000" dist="25400" dir="5400000" rotWithShape="0">
                <a:schemeClr val="accent6">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c:spPr>
          <c:dLbls>
            <c:dLbl>
              <c:idx val="0"/>
              <c:layout>
                <c:manualLayout>
                  <c:x val="-1.5186027037585377E-3"/>
                  <c:y val="-2.3121391960390588E-2"/>
                </c:manualLayout>
              </c:layout>
              <c:showVal val="1"/>
            </c:dLbl>
            <c:dLbl>
              <c:idx val="1"/>
              <c:layout>
                <c:manualLayout>
                  <c:x val="0"/>
                  <c:y val="-1.5414261306927081E-2"/>
                </c:manualLayout>
              </c:layout>
              <c:showVal val="1"/>
            </c:dLbl>
            <c:dLbl>
              <c:idx val="2"/>
              <c:layout>
                <c:manualLayout>
                  <c:x val="5.56814559008845E-17"/>
                  <c:y val="-2.3121391960390588E-2"/>
                </c:manualLayout>
              </c:layout>
              <c:showVal val="1"/>
            </c:dLbl>
            <c:dLbl>
              <c:idx val="3"/>
              <c:layout>
                <c:manualLayout>
                  <c:x val="-3.0372054075170412E-3"/>
                  <c:y val="-2.0552348409236056E-2"/>
                </c:manualLayout>
              </c:layout>
              <c:showVal val="1"/>
            </c:dLbl>
            <c:showVal val="1"/>
          </c:dLbls>
          <c:cat>
            <c:strRef>
              <c:f>'[BTS09HyperVGuideArt.xlsx]SQL KPI'!$A$9:$A$12</c:f>
              <c:strCache>
                <c:ptCount val="4"/>
                <c:pt idx="0">
                  <c:v>Baseline / BizTalk and SQL on separate Physical Hardware</c:v>
                </c:pt>
                <c:pt idx="1">
                  <c:v>BizTalk on Hyper-V / SQL on Physical Hardware</c:v>
                </c:pt>
                <c:pt idx="2">
                  <c:v>BizTalk and SQL on  Hyper-V / Separate Hyper-V Host Computers</c:v>
                </c:pt>
                <c:pt idx="3">
                  <c:v>BizTalk and SQL on Hyper-V / Consolidated Hyper-V Host Computer</c:v>
                </c:pt>
              </c:strCache>
            </c:strRef>
          </c:cat>
          <c:val>
            <c:numRef>
              <c:f>'[BTS09HyperVGuideArt.xlsx]SQL KPI'!$D$3:$D$6</c:f>
              <c:numCache>
                <c:formatCode>General</c:formatCode>
                <c:ptCount val="4"/>
                <c:pt idx="0">
                  <c:v>90.1</c:v>
                </c:pt>
                <c:pt idx="1">
                  <c:v>88</c:v>
                </c:pt>
                <c:pt idx="2">
                  <c:v>88.7</c:v>
                </c:pt>
                <c:pt idx="3">
                  <c:v>89.5</c:v>
                </c:pt>
              </c:numCache>
            </c:numRef>
          </c:val>
        </c:ser>
        <c:shape val="box"/>
        <c:axId val="51354240"/>
        <c:axId val="51372416"/>
        <c:axId val="51296896"/>
      </c:bar3DChart>
      <c:catAx>
        <c:axId val="51354240"/>
        <c:scaling>
          <c:orientation val="minMax"/>
        </c:scaling>
        <c:axPos val="b"/>
        <c:majorTickMark val="none"/>
        <c:tickLblPos val="nextTo"/>
        <c:txPr>
          <a:bodyPr/>
          <a:lstStyle/>
          <a:p>
            <a:pPr>
              <a:defRPr b="1"/>
            </a:pPr>
            <a:endParaRPr lang="en-US"/>
          </a:p>
        </c:txPr>
        <c:crossAx val="51372416"/>
        <c:crosses val="autoZero"/>
        <c:auto val="1"/>
        <c:lblAlgn val="ctr"/>
        <c:lblOffset val="100"/>
      </c:catAx>
      <c:valAx>
        <c:axId val="51372416"/>
        <c:scaling>
          <c:orientation val="minMax"/>
        </c:scaling>
        <c:axPos val="l"/>
        <c:majorGridlines/>
        <c:numFmt formatCode="General" sourceLinked="1"/>
        <c:majorTickMark val="none"/>
        <c:tickLblPos val="nextTo"/>
        <c:crossAx val="51354240"/>
        <c:crosses val="autoZero"/>
        <c:crossBetween val="between"/>
      </c:valAx>
      <c:serAx>
        <c:axId val="51296896"/>
        <c:scaling>
          <c:orientation val="minMax"/>
        </c:scaling>
        <c:delete val="1"/>
        <c:axPos val="b"/>
        <c:majorTickMark val="none"/>
        <c:tickLblPos val="none"/>
        <c:crossAx val="51372416"/>
        <c:crosses val="autoZero"/>
      </c:serAx>
    </c:plotArea>
    <c:legend>
      <c:legendPos val="r"/>
      <c:layout>
        <c:manualLayout>
          <c:xMode val="edge"/>
          <c:yMode val="edge"/>
          <c:x val="0.79047344194167457"/>
          <c:y val="0.5889481828946842"/>
          <c:w val="0.18513018777300691"/>
          <c:h val="0.27979897295447115"/>
        </c:manualLayout>
      </c:layout>
    </c:legend>
    <c:plotVisOnly val="1"/>
    <c:dispBlanksAs val="zero"/>
  </c:chart>
  <c:externalData r:id="rId1">
    <c:autoUpdate val="1"/>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09-10-26T15:48:44.920" idx="2">
    <p:pos x="3341" y="749"/>
    <p:text>translation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0349D-C26C-4D35-8750-8AE22E7D868D}" type="datetimeFigureOut">
              <a:rPr lang="en-US" smtClean="0"/>
              <a:pPr/>
              <a:t>11/6/2009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27A028-7B7C-40CC-9109-DF0D387C38BD}" type="slidenum">
              <a:rPr lang="en-US" smtClean="0"/>
              <a:pPr/>
              <a:t>‹#›</a:t>
            </a:fld>
            <a:endParaRPr lang="en-US" dirty="0"/>
          </a:p>
        </p:txBody>
      </p:sp>
    </p:spTree>
    <p:extLst>
      <p:ext uri="{BB962C8B-B14F-4D97-AF65-F5344CB8AC3E}">
        <p14:creationId xmlns="" xmlns:p14="http://schemas.microsoft.com/office/powerpoint/2010/main" val="379357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10/main" val="25405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erftool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Highlihgt</a:t>
            </a:r>
            <a:r>
              <a:rPr lang="en-US" baseline="0" dirty="0" smtClean="0"/>
              <a:t> the final improvements.</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Perfmon</a:t>
            </a:r>
            <a:r>
              <a:rPr lang="en-US" dirty="0" smtClean="0"/>
              <a:t> </a:t>
            </a:r>
            <a:r>
              <a:rPr lang="en-US" dirty="0" err="1" smtClean="0"/>
              <a:t>utillity</a:t>
            </a:r>
            <a:r>
              <a:rPr lang="en-US" dirty="0" smtClean="0"/>
              <a:t>:</a:t>
            </a:r>
            <a:r>
              <a:rPr lang="en-US" baseline="0" dirty="0" smtClean="0"/>
              <a:t> general performance monitor: CPU %, memory, memory</a:t>
            </a:r>
          </a:p>
          <a:p>
            <a:r>
              <a:rPr lang="en-US" baseline="0" dirty="0" smtClean="0"/>
              <a:t>BizTalk provides sets of performance counters.</a:t>
            </a:r>
          </a:p>
          <a:p>
            <a:r>
              <a:rPr lang="en-US" baseline="0" dirty="0" smtClean="0"/>
              <a:t>Build issues</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extLst>
      <p:ext uri="{BB962C8B-B14F-4D97-AF65-F5344CB8AC3E}">
        <p14:creationId xmlns="" xmlns:p14="http://schemas.microsoft.com/office/powerpoint/2010/main" val="47971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extLst>
      <p:ext uri="{BB962C8B-B14F-4D97-AF65-F5344CB8AC3E}">
        <p14:creationId xmlns="" xmlns:p14="http://schemas.microsoft.com/office/powerpoint/2010/main" val="426844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虚拟化的背景</a:t>
            </a:r>
            <a:endParaRPr lang="en-US" altLang="zh-CN" dirty="0" smtClean="0"/>
          </a:p>
          <a:p>
            <a:r>
              <a:rPr lang="en-US" altLang="zh-CN" dirty="0" smtClean="0"/>
              <a:t>TCO,</a:t>
            </a:r>
            <a:r>
              <a:rPr lang="en-US" altLang="zh-CN" baseline="0" dirty="0" smtClean="0"/>
              <a:t> Green</a:t>
            </a:r>
            <a:r>
              <a:rPr lang="zh-CN" altLang="en-US" baseline="0" dirty="0" smtClean="0"/>
              <a:t>，</a:t>
            </a:r>
            <a:r>
              <a:rPr lang="en-US" altLang="zh-CN" baseline="0" dirty="0" smtClean="0"/>
              <a:t>Maintenance</a:t>
            </a:r>
            <a:endParaRPr lang="en-US" altLang="zh-CN" dirty="0" smtClean="0"/>
          </a:p>
          <a:p>
            <a:r>
              <a:rPr lang="en-US" altLang="zh-CN" dirty="0" smtClean="0"/>
              <a:t>Hyper-v </a:t>
            </a:r>
            <a:r>
              <a:rPr lang="zh-CN" altLang="en-US" dirty="0" smtClean="0"/>
              <a:t>的优势 支持多处理器 </a:t>
            </a:r>
            <a:r>
              <a:rPr lang="en-US" altLang="zh-CN" dirty="0" smtClean="0"/>
              <a:t>high</a:t>
            </a:r>
            <a:r>
              <a:rPr lang="en-US" altLang="zh-CN" baseline="0" dirty="0" smtClean="0"/>
              <a:t> effect</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extLst>
      <p:ext uri="{BB962C8B-B14F-4D97-AF65-F5344CB8AC3E}">
        <p14:creationId xmlns="" xmlns:p14="http://schemas.microsoft.com/office/powerpoint/2010/main" val="3835782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虚拟机的好处：省电，省空间，省钱。。。但是我们可以预期虚拟化是要有代价的。</a:t>
            </a:r>
            <a:endParaRPr lang="en-US" altLang="zh-CN" dirty="0" smtClean="0"/>
          </a:p>
          <a:p>
            <a:r>
              <a:rPr lang="zh-CN" altLang="en-US" dirty="0" smtClean="0"/>
              <a:t>那么怎样设计虚拟机的分配</a:t>
            </a:r>
            <a:r>
              <a:rPr lang="en-US" altLang="zh-CN" dirty="0" smtClean="0"/>
              <a:t>?</a:t>
            </a:r>
          </a:p>
          <a:p>
            <a:r>
              <a:rPr lang="en-US" dirty="0" smtClean="0"/>
              <a:t>Hyper-v</a:t>
            </a:r>
            <a:r>
              <a:rPr lang="zh-CN" altLang="en-US" dirty="0" smtClean="0"/>
              <a:t>是支持多处理器的，什么是逻辑处理器，什么是虚拟处理器</a:t>
            </a:r>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  79.8%, 60%</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extLst>
      <p:ext uri="{BB962C8B-B14F-4D97-AF65-F5344CB8AC3E}">
        <p14:creationId xmlns="" xmlns:p14="http://schemas.microsoft.com/office/powerpoint/2010/main" val="1350172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Virtual processor, logical processor</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pass-</a:t>
            </a:r>
            <a:r>
              <a:rPr lang="en-US" dirty="0" err="1" smtClean="0"/>
              <a:t>throug</a:t>
            </a:r>
            <a:r>
              <a:rPr lang="en-US" baseline="0" dirty="0" smtClean="0"/>
              <a:t> disk</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mn-lt"/>
              </a:rPr>
              <a:t>xPerf</a:t>
            </a:r>
            <a:r>
              <a:rPr lang="en-US" dirty="0" smtClean="0">
                <a:latin typeface="+mn-lt"/>
              </a:rPr>
              <a:t> Tool </a:t>
            </a:r>
            <a:r>
              <a:rPr lang="en-US" dirty="0" smtClean="0">
                <a:solidFill>
                  <a:schemeClr val="accent1">
                    <a:lumMod val="60000"/>
                    <a:lumOff val="40000"/>
                  </a:schemeClr>
                </a:solidFill>
                <a:latin typeface="+mn-lt"/>
                <a:hlinkClick r:id="rId3"/>
              </a:rPr>
              <a:t>http://perftools</a:t>
            </a:r>
            <a:r>
              <a:rPr lang="en-US" dirty="0" smtClean="0">
                <a:solidFill>
                  <a:schemeClr val="accent1">
                    <a:lumMod val="60000"/>
                    <a:lumOff val="40000"/>
                  </a:schemeClr>
                </a:solidFill>
              </a:rPr>
              <a:t> </a:t>
            </a: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VHD disk</a:t>
            </a:r>
            <a:r>
              <a:rPr lang="zh-CN" altLang="en-US" dirty="0" smtClean="0"/>
              <a:t>的差异 ？</a:t>
            </a:r>
            <a:r>
              <a:rPr lang="en-US" altLang="zh-CN" dirty="0" smtClean="0"/>
              <a:t>%</a:t>
            </a: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Recapture</a:t>
            </a:r>
            <a:r>
              <a:rPr lang="en-US" baseline="0" dirty="0" smtClean="0"/>
              <a:t> the contents….</a:t>
            </a:r>
          </a:p>
          <a:p>
            <a:r>
              <a:rPr lang="zh-CN" altLang="en-US" baseline="0" smtClean="0"/>
              <a:t>把握时间</a:t>
            </a:r>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注释</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b="1" u="none" dirty="0" smtClean="0"/>
              <a:t>Shoprite</a:t>
            </a:r>
            <a:r>
              <a:rPr lang="en-US" baseline="0" dirty="0" smtClean="0"/>
              <a:t> – The largest food-retailer in Africa.  Use for integration of POS and back-end systems </a:t>
            </a:r>
          </a:p>
          <a:p>
            <a:r>
              <a:rPr lang="en-US" b="1" u="none" baseline="0" dirty="0" smtClean="0"/>
              <a:t>Tesco</a:t>
            </a:r>
            <a:r>
              <a:rPr lang="en-US" baseline="0" dirty="0" smtClean="0"/>
              <a:t> – The largest food-retailer in the UK.  Use for integration of POS and back-end systems.  Part of standardized roll-out of new stores.</a:t>
            </a:r>
          </a:p>
          <a:p>
            <a:endParaRPr lang="en-US" baseline="0" dirty="0" smtClean="0"/>
          </a:p>
          <a:p>
            <a:r>
              <a:rPr lang="en-US" b="1" u="none" dirty="0" smtClean="0"/>
              <a:t>Siemens</a:t>
            </a:r>
            <a:r>
              <a:rPr lang="en-US" dirty="0" smtClean="0"/>
              <a:t> – One</a:t>
            </a:r>
            <a:r>
              <a:rPr lang="en-US" baseline="0" dirty="0" smtClean="0"/>
              <a:t> of the worlds largest electronics and engineering companies.  </a:t>
            </a:r>
            <a:r>
              <a:rPr lang="en-US" dirty="0" smtClean="0"/>
              <a:t>Use</a:t>
            </a:r>
            <a:r>
              <a:rPr lang="en-US" baseline="0" dirty="0" smtClean="0"/>
              <a:t> </a:t>
            </a:r>
            <a:r>
              <a:rPr lang="en-US" dirty="0" smtClean="0"/>
              <a:t>BizTalk to create a</a:t>
            </a:r>
            <a:r>
              <a:rPr lang="en-US" baseline="0" dirty="0" smtClean="0"/>
              <a:t> SOA across the organization.  The result cut project development time by 50%.</a:t>
            </a:r>
          </a:p>
          <a:p>
            <a:r>
              <a:rPr lang="en-US" b="1" baseline="0" dirty="0" smtClean="0"/>
              <a:t>Samsung</a:t>
            </a:r>
            <a:r>
              <a:rPr lang="en-US" baseline="0" dirty="0" smtClean="0"/>
              <a:t> – Customer self-service </a:t>
            </a:r>
            <a:r>
              <a:rPr lang="en-US" dirty="0" smtClean="0"/>
              <a:t>solution. Samsung's customers can identify exact production planning and supply schedules in real time, reducing management cost and maximizing business efficiency. </a:t>
            </a:r>
          </a:p>
          <a:p>
            <a:endParaRPr lang="en-US" baseline="0" dirty="0" smtClean="0"/>
          </a:p>
          <a:p>
            <a:r>
              <a:rPr lang="en-US" b="1" u="none" baseline="0" dirty="0" smtClean="0"/>
              <a:t>ChungHwa</a:t>
            </a:r>
            <a:r>
              <a:rPr lang="en-US" baseline="0" dirty="0" smtClean="0"/>
              <a:t> – The largest telco operator in Taiwan uses BizTalk Server as part of their micro-payment infrastructure.  This system requires substantial scaling and allows them to take advantage of new revenue opportunities.</a:t>
            </a:r>
          </a:p>
          <a:p>
            <a:r>
              <a:rPr lang="en-US" b="1" u="none" baseline="0" dirty="0" smtClean="0"/>
              <a:t>T-Com</a:t>
            </a:r>
            <a:r>
              <a:rPr lang="en-US" baseline="0" dirty="0" smtClean="0"/>
              <a:t> – Deutsche Telecom’s broadband arm, uses BizTalk with their SOA to build a</a:t>
            </a:r>
            <a:r>
              <a:rPr lang="en-US" dirty="0" smtClean="0"/>
              <a:t> new automated provisioning system that is able to handle 10 times more customers than the previous system and has reduced provisioning costs by 10-15 percent. T-Com also can bring new services to market 40 percent faster than before.</a:t>
            </a:r>
          </a:p>
          <a:p>
            <a:endParaRPr lang="en-US" baseline="0" dirty="0" smtClean="0"/>
          </a:p>
          <a:p>
            <a:r>
              <a:rPr lang="en-US" b="1" baseline="0" dirty="0" smtClean="0"/>
              <a:t>Pershing</a:t>
            </a:r>
            <a:r>
              <a:rPr lang="en-US" baseline="0" dirty="0" smtClean="0"/>
              <a:t> (an affiliate of the Bank of New York) – Uses BizTalk to meet the </a:t>
            </a:r>
            <a:r>
              <a:rPr lang="en-US" dirty="0" smtClean="0"/>
              <a:t>increase in trading volumes that resulted from building</a:t>
            </a:r>
            <a:r>
              <a:rPr lang="en-US" baseline="0" dirty="0" smtClean="0"/>
              <a:t> an </a:t>
            </a:r>
            <a:r>
              <a:rPr lang="en-US" dirty="0" smtClean="0"/>
              <a:t>institutional businesses</a:t>
            </a:r>
            <a:r>
              <a:rPr lang="en-US" baseline="0" dirty="0" smtClean="0"/>
              <a:t>. </a:t>
            </a:r>
          </a:p>
          <a:p>
            <a:r>
              <a:rPr lang="en-US" b="1" baseline="0" dirty="0" smtClean="0"/>
              <a:t>Monte Dei Pashi Di Siena</a:t>
            </a:r>
            <a:r>
              <a:rPr lang="en-US" baseline="0" dirty="0" smtClean="0"/>
              <a:t> – World’s Oldest Bank, offers modern systems with a multi-channel banking system for its retail customers.  This means that c</a:t>
            </a:r>
            <a:r>
              <a:rPr lang="en-US" dirty="0" smtClean="0"/>
              <a:t>ustomers can interact with managers using instant messaging and video calls</a:t>
            </a:r>
          </a:p>
        </p:txBody>
      </p:sp>
      <p:sp>
        <p:nvSpPr>
          <p:cNvPr id="4" name="Slide Number Placeholder 3"/>
          <p:cNvSpPr>
            <a:spLocks noGrp="1"/>
          </p:cNvSpPr>
          <p:nvPr>
            <p:ph type="sldNum" sz="quarter" idx="10"/>
          </p:nvPr>
        </p:nvSpPr>
        <p:spPr/>
        <p:txBody>
          <a:bodyPr/>
          <a:lstStyle/>
          <a:p>
            <a:fld id="{C86CCCA1-BD1F-47B7-A6EB-4DD456133BE1}" type="slidenum">
              <a:rPr lang="en-US" smtClean="0"/>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translation</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0"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28596" y="346076"/>
            <a:ext cx="4972056" cy="868346"/>
          </a:xfrm>
          <a:prstGeom prst="rect">
            <a:avLst/>
          </a:prstGeom>
        </p:spPr>
        <p:txBody>
          <a:bodyPr/>
          <a:lstStyle>
            <a:lvl1pPr algn="l">
              <a:defRPr sz="4000">
                <a:effectLst/>
                <a:latin typeface="微软雅黑" pitchFamily="34" charset="-122"/>
                <a:ea typeface="微软雅黑" pitchFamily="34" charset="-122"/>
              </a:defRPr>
            </a:lvl1pPr>
          </a:lstStyle>
          <a:p>
            <a:r>
              <a:rPr lang="zh-CN" altLang="en-US" dirty="0" smtClean="0"/>
              <a:t>点击此处修改标题</a:t>
            </a:r>
            <a:endParaRPr lang="zh-CN" altLang="en-US" dirty="0"/>
          </a:p>
        </p:txBody>
      </p:sp>
      <p:sp>
        <p:nvSpPr>
          <p:cNvPr id="4" name="文本占位符 3"/>
          <p:cNvSpPr>
            <a:spLocks noGrp="1"/>
          </p:cNvSpPr>
          <p:nvPr>
            <p:ph type="body" sz="quarter" idx="10"/>
          </p:nvPr>
        </p:nvSpPr>
        <p:spPr>
          <a:xfrm>
            <a:off x="500063" y="1785938"/>
            <a:ext cx="5715011" cy="2357437"/>
          </a:xfrm>
          <a:prstGeom prst="rect">
            <a:avLst/>
          </a:prstGeom>
        </p:spPr>
        <p:txBody>
          <a:bodyPr/>
          <a:lstStyle>
            <a:lvl1pPr>
              <a:buFontTx/>
              <a:buNone/>
              <a:defRPr sz="2800">
                <a:solidFill>
                  <a:srgbClr val="009900"/>
                </a:solidFill>
                <a:latin typeface="微软雅黑" pitchFamily="34" charset="-122"/>
                <a:ea typeface="微软雅黑" pitchFamily="34" charset="-122"/>
              </a:defRPr>
            </a:lvl1pPr>
            <a:lvl2pPr>
              <a:buFontTx/>
              <a:buBlip>
                <a:blip r:embed="rId3"/>
              </a:buBlip>
              <a:defRPr sz="2400">
                <a:latin typeface="微软雅黑" pitchFamily="34" charset="-122"/>
                <a:ea typeface="微软雅黑" pitchFamily="34" charset="-122"/>
              </a:defRPr>
            </a:lvl2pPr>
            <a:lvl3pPr>
              <a:buFontTx/>
              <a:buBlip>
                <a:blip r:embed="rId3"/>
              </a:buBlip>
              <a:defRPr sz="2000">
                <a:latin typeface="微软雅黑" pitchFamily="34" charset="-122"/>
                <a:ea typeface="微软雅黑" pitchFamily="34" charset="-122"/>
              </a:defRPr>
            </a:lvl3pPr>
            <a:lvl4pPr>
              <a:buFontTx/>
              <a:buBlip>
                <a:blip r:embed="rId3"/>
              </a:buBlip>
              <a:defRPr sz="1800">
                <a:latin typeface="微软雅黑" pitchFamily="34" charset="-122"/>
                <a:ea typeface="微软雅黑" pitchFamily="34" charset="-122"/>
              </a:defRPr>
            </a:lvl4pPr>
            <a:lvl5pPr>
              <a:buFontTx/>
              <a:buBlip>
                <a:blip r:embed="rId3"/>
              </a:buBlip>
              <a:defRPr sz="18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ocial.microsoft.com/Forums/zh-CN/categori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technet.microsoft.com/en-us/library/aa548008.aspx" TargetMode="External"/><Relationship Id="rId3" Type="http://schemas.openxmlformats.org/officeDocument/2006/relationships/hyperlink" Target="http://msdn2.microsoft.com/en-us/library/aa561567.aspx" TargetMode="External"/><Relationship Id="rId7" Type="http://schemas.openxmlformats.org/officeDocument/2006/relationships/hyperlink" Target="http://msdn2.microsoft.com/en-us/library/aa560694.aspx" TargetMode="External"/><Relationship Id="rId2" Type="http://schemas.openxmlformats.org/officeDocument/2006/relationships/hyperlink" Target="http://msdn2.microsoft.com/en-us/library/aa972201.aspx" TargetMode="External"/><Relationship Id="rId1" Type="http://schemas.openxmlformats.org/officeDocument/2006/relationships/slideLayout" Target="../slideLayouts/slideLayout2.xml"/><Relationship Id="rId6" Type="http://schemas.openxmlformats.org/officeDocument/2006/relationships/hyperlink" Target="http://msdn2.microsoft.com/en-us/library/aa561709.aspx" TargetMode="External"/><Relationship Id="rId5" Type="http://schemas.openxmlformats.org/officeDocument/2006/relationships/hyperlink" Target="http://msdn2.microsoft.com/en-us/library/aa547090.aspx" TargetMode="External"/><Relationship Id="rId4" Type="http://schemas.openxmlformats.org/officeDocument/2006/relationships/hyperlink" Target="http://msdn2.microsoft.com/en-us/library/aa561380.aspx" TargetMode="External"/><Relationship Id="rId9" Type="http://schemas.openxmlformats.org/officeDocument/2006/relationships/hyperlink" Target="http://msdn2.microsoft.com/en-us/library/aa952929.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technet.microsoft.com/en-us/library/bb490958.aspx" TargetMode="External"/><Relationship Id="rId3" Type="http://schemas.openxmlformats.org/officeDocument/2006/relationships/hyperlink" Target="http://www.microsoft.com/downloads/details.aspx?familyid=dda047e3-408e-48ba-83f9-f397226cd6d4&amp;displaylang=en" TargetMode="External"/><Relationship Id="rId7" Type="http://schemas.openxmlformats.org/officeDocument/2006/relationships/hyperlink" Target="http://technet.microsoft.com/en-us/library/bb490956.aspx" TargetMode="External"/><Relationship Id="rId12" Type="http://schemas.openxmlformats.org/officeDocument/2006/relationships/hyperlink" Target="http://www.codeplex.com/BiztalkOrcProfil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odeplex.com/bizunit" TargetMode="External"/><Relationship Id="rId11" Type="http://schemas.openxmlformats.org/officeDocument/2006/relationships/hyperlink" Target="http://www.microsoft.com/Downloads/details.aspx?familyid=9A8B005B-84E4-4F24-8D65-CB53442D9E19&amp;displaylang=en" TargetMode="External"/><Relationship Id="rId5" Type="http://schemas.openxmlformats.org/officeDocument/2006/relationships/hyperlink" Target="http://www.microsoft.com/downloads/details.aspx?FamilyID=c8af583f-7044-48db-b7b9-969072df1689&amp;DisplayLang=en" TargetMode="External"/><Relationship Id="rId10" Type="http://schemas.openxmlformats.org/officeDocument/2006/relationships/hyperlink" Target="http://www.codeplex.com/PAL" TargetMode="External"/><Relationship Id="rId4" Type="http://schemas.openxmlformats.org/officeDocument/2006/relationships/hyperlink" Target="http://technet.microsoft.com/en-us/library/bb490957.aspx" TargetMode="External"/><Relationship Id="rId9" Type="http://schemas.openxmlformats.org/officeDocument/2006/relationships/hyperlink" Target="http://www.microsoft.com/downloads/details.aspx?FamilyID=890cd06b-abf8-4c25-91b2-f8d975cf8c07&amp;displaylang=en" TargetMode="External"/></Relationships>
</file>

<file path=ppt/slides/_rels/slide43.xml.rels><?xml version="1.0" encoding="UTF-8" standalone="yes"?>
<Relationships xmlns="http://schemas.openxmlformats.org/package/2006/relationships"><Relationship Id="rId13" Type="http://schemas.openxmlformats.org/officeDocument/2006/relationships/hyperlink" Target="http://www.t-com.hr/" TargetMode="External"/><Relationship Id="rId18" Type="http://schemas.openxmlformats.org/officeDocument/2006/relationships/image" Target="../media/image56.gif"/><Relationship Id="rId26" Type="http://schemas.openxmlformats.org/officeDocument/2006/relationships/image" Target="../media/image61.gif"/><Relationship Id="rId39" Type="http://schemas.openxmlformats.org/officeDocument/2006/relationships/hyperlink" Target="http://sharp-world.com/" TargetMode="External"/><Relationship Id="rId21" Type="http://schemas.openxmlformats.org/officeDocument/2006/relationships/hyperlink" Target="http://www.horizon-bcbsnj.com/" TargetMode="External"/><Relationship Id="rId34" Type="http://schemas.openxmlformats.org/officeDocument/2006/relationships/hyperlink" Target="http://www.hp.com/" TargetMode="External"/><Relationship Id="rId42" Type="http://schemas.openxmlformats.org/officeDocument/2006/relationships/image" Target="../media/image70.jpeg"/><Relationship Id="rId47" Type="http://schemas.openxmlformats.org/officeDocument/2006/relationships/hyperlink" Target="http://www.mps.it/" TargetMode="External"/><Relationship Id="rId50" Type="http://schemas.openxmlformats.org/officeDocument/2006/relationships/image" Target="../media/image74.jpeg"/><Relationship Id="rId55" Type="http://schemas.openxmlformats.org/officeDocument/2006/relationships/hyperlink" Target="http://www.raiffeisenbank.co.yu/" TargetMode="External"/><Relationship Id="rId7" Type="http://schemas.openxmlformats.org/officeDocument/2006/relationships/hyperlink" Target="http://www.tesco.com/" TargetMode="External"/><Relationship Id="rId12" Type="http://schemas.openxmlformats.org/officeDocument/2006/relationships/image" Target="../media/image53.jpeg"/><Relationship Id="rId17" Type="http://schemas.openxmlformats.org/officeDocument/2006/relationships/hyperlink" Target="http://www.citigroup.com/citigroup/homepage/index.htm" TargetMode="External"/><Relationship Id="rId25" Type="http://schemas.openxmlformats.org/officeDocument/2006/relationships/hyperlink" Target="http://www.jpmorgan.com/" TargetMode="External"/><Relationship Id="rId33" Type="http://schemas.openxmlformats.org/officeDocument/2006/relationships/image" Target="../media/image65.jpeg"/><Relationship Id="rId38" Type="http://schemas.openxmlformats.org/officeDocument/2006/relationships/image" Target="../media/image68.gif"/><Relationship Id="rId46" Type="http://schemas.openxmlformats.org/officeDocument/2006/relationships/image" Target="../media/image72.gif"/><Relationship Id="rId2" Type="http://schemas.openxmlformats.org/officeDocument/2006/relationships/notesSlide" Target="../notesSlides/notesSlide31.xml"/><Relationship Id="rId16" Type="http://schemas.openxmlformats.org/officeDocument/2006/relationships/image" Target="../media/image55.jpeg"/><Relationship Id="rId20" Type="http://schemas.openxmlformats.org/officeDocument/2006/relationships/image" Target="../media/image58.jpeg"/><Relationship Id="rId29" Type="http://schemas.openxmlformats.org/officeDocument/2006/relationships/image" Target="../media/image63.jpeg"/><Relationship Id="rId41" Type="http://schemas.openxmlformats.org/officeDocument/2006/relationships/hyperlink" Target="http://www.ford.com/en/default.htm" TargetMode="External"/><Relationship Id="rId54" Type="http://schemas.openxmlformats.org/officeDocument/2006/relationships/image" Target="../media/image76.gif"/><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hyperlink" Target="http://www.cht.com.tw/" TargetMode="External"/><Relationship Id="rId24" Type="http://schemas.openxmlformats.org/officeDocument/2006/relationships/image" Target="../media/image60.jpeg"/><Relationship Id="rId32" Type="http://schemas.openxmlformats.org/officeDocument/2006/relationships/hyperlink" Target="http://www.getronics.com/" TargetMode="External"/><Relationship Id="rId37" Type="http://schemas.openxmlformats.org/officeDocument/2006/relationships/hyperlink" Target="http://www.clpgroup.com/" TargetMode="External"/><Relationship Id="rId40" Type="http://schemas.openxmlformats.org/officeDocument/2006/relationships/image" Target="../media/image69.gif"/><Relationship Id="rId45" Type="http://schemas.openxmlformats.org/officeDocument/2006/relationships/hyperlink" Target="http://www.audi.hu/" TargetMode="External"/><Relationship Id="rId53" Type="http://schemas.openxmlformats.org/officeDocument/2006/relationships/hyperlink" Target="http://www.flextronics.com/" TargetMode="External"/><Relationship Id="rId5" Type="http://schemas.openxmlformats.org/officeDocument/2006/relationships/hyperlink" Target="http://www.gulfcoastseal.com/" TargetMode="External"/><Relationship Id="rId15" Type="http://schemas.openxmlformats.org/officeDocument/2006/relationships/hyperlink" Target="http://www.pershing.co.uk/" TargetMode="External"/><Relationship Id="rId23" Type="http://schemas.openxmlformats.org/officeDocument/2006/relationships/hyperlink" Target="http://www.easternconnection.com/" TargetMode="External"/><Relationship Id="rId28" Type="http://schemas.openxmlformats.org/officeDocument/2006/relationships/image" Target="../media/image62.jpeg"/><Relationship Id="rId36" Type="http://schemas.openxmlformats.org/officeDocument/2006/relationships/image" Target="../media/image67.gif"/><Relationship Id="rId49" Type="http://schemas.openxmlformats.org/officeDocument/2006/relationships/hyperlink" Target="http://www.pfizer.com/" TargetMode="External"/><Relationship Id="rId10" Type="http://schemas.openxmlformats.org/officeDocument/2006/relationships/image" Target="../media/image52.gif"/><Relationship Id="rId19" Type="http://schemas.openxmlformats.org/officeDocument/2006/relationships/image" Target="../media/image57.gif"/><Relationship Id="rId31" Type="http://schemas.openxmlformats.org/officeDocument/2006/relationships/image" Target="../media/image64.jpeg"/><Relationship Id="rId44" Type="http://schemas.openxmlformats.org/officeDocument/2006/relationships/image" Target="../media/image71.jpeg"/><Relationship Id="rId52" Type="http://schemas.openxmlformats.org/officeDocument/2006/relationships/image" Target="../media/image75.gif"/><Relationship Id="rId4" Type="http://schemas.openxmlformats.org/officeDocument/2006/relationships/image" Target="../media/image49.jpeg"/><Relationship Id="rId9" Type="http://schemas.openxmlformats.org/officeDocument/2006/relationships/hyperlink" Target="http://www.siemens.de/it-outtasking" TargetMode="External"/><Relationship Id="rId14" Type="http://schemas.openxmlformats.org/officeDocument/2006/relationships/image" Target="../media/image54.gif"/><Relationship Id="rId22" Type="http://schemas.openxmlformats.org/officeDocument/2006/relationships/image" Target="../media/image59.jpeg"/><Relationship Id="rId27" Type="http://schemas.openxmlformats.org/officeDocument/2006/relationships/hyperlink" Target="http://www.healthalliance.org/" TargetMode="External"/><Relationship Id="rId30" Type="http://schemas.openxmlformats.org/officeDocument/2006/relationships/hyperlink" Target="http://www.prometric.com/" TargetMode="External"/><Relationship Id="rId35" Type="http://schemas.openxmlformats.org/officeDocument/2006/relationships/image" Target="../media/image66.gif"/><Relationship Id="rId43" Type="http://schemas.openxmlformats.org/officeDocument/2006/relationships/hyperlink" Target="http://www.dubaided.gov.ae/" TargetMode="External"/><Relationship Id="rId48" Type="http://schemas.openxmlformats.org/officeDocument/2006/relationships/image" Target="../media/image73.gif"/><Relationship Id="rId56" Type="http://schemas.openxmlformats.org/officeDocument/2006/relationships/image" Target="../media/image77.jpeg"/><Relationship Id="rId8" Type="http://schemas.openxmlformats.org/officeDocument/2006/relationships/image" Target="../media/image51.gif"/><Relationship Id="rId51" Type="http://schemas.openxmlformats.org/officeDocument/2006/relationships/hyperlink" Target="http://www.samsung.com/" TargetMode="External"/><Relationship Id="rId3" Type="http://schemas.openxmlformats.org/officeDocument/2006/relationships/hyperlink" Target="http://www.shoprite.co.z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影响</a:t>
            </a:r>
            <a:r>
              <a:rPr lang="en-US" dirty="0" smtClean="0"/>
              <a:t>BizTalk Server 2009</a:t>
            </a:r>
            <a:r>
              <a:rPr lang="zh-CN" altLang="en-US" dirty="0" smtClean="0"/>
              <a:t>性能的</a:t>
            </a:r>
            <a:r>
              <a:rPr lang="en-US" altLang="zh-CN" dirty="0" smtClean="0"/>
              <a:t/>
            </a:r>
            <a:br>
              <a:rPr lang="en-US" altLang="zh-CN" dirty="0" smtClean="0"/>
            </a:br>
            <a:r>
              <a:rPr lang="zh-CN" altLang="en-US" dirty="0" smtClean="0"/>
              <a:t>因素</a:t>
            </a:r>
            <a:endParaRPr lang="en-US" dirty="0"/>
          </a:p>
        </p:txBody>
      </p:sp>
      <p:pic>
        <p:nvPicPr>
          <p:cNvPr id="4" name="Content Placeholder 3" descr="P.png"/>
          <p:cNvPicPr>
            <a:picLocks noGrp="1" noChangeAspect="1"/>
          </p:cNvPicPr>
          <p:nvPr>
            <p:ph idx="1"/>
          </p:nvPr>
        </p:nvPicPr>
        <p:blipFill>
          <a:blip r:embed="rId3" cstate="print"/>
          <a:stretch>
            <a:fillRect/>
          </a:stretch>
        </p:blipFill>
        <p:spPr>
          <a:xfrm>
            <a:off x="582620" y="1600200"/>
            <a:ext cx="7978759" cy="4525963"/>
          </a:xfrm>
        </p:spPr>
      </p:pic>
      <p:grpSp>
        <p:nvGrpSpPr>
          <p:cNvPr id="21" name="Group 20"/>
          <p:cNvGrpSpPr/>
          <p:nvPr/>
        </p:nvGrpSpPr>
        <p:grpSpPr>
          <a:xfrm>
            <a:off x="1142976" y="1916660"/>
            <a:ext cx="6786610" cy="3155414"/>
            <a:chOff x="1142976" y="1916660"/>
            <a:chExt cx="6786610" cy="3155414"/>
          </a:xfrm>
        </p:grpSpPr>
        <p:sp>
          <p:nvSpPr>
            <p:cNvPr id="5" name="TextBox 4"/>
            <p:cNvSpPr txBox="1"/>
            <p:nvPr/>
          </p:nvSpPr>
          <p:spPr>
            <a:xfrm>
              <a:off x="3857620" y="3902523"/>
              <a:ext cx="1357322" cy="1169551"/>
            </a:xfrm>
            <a:prstGeom prst="rect">
              <a:avLst/>
            </a:prstGeom>
            <a:noFill/>
          </p:spPr>
          <p:txBody>
            <a:bodyPr wrap="square" rtlCol="0">
              <a:spAutoFit/>
            </a:bodyPr>
            <a:lstStyle/>
            <a:p>
              <a:pPr algn="ctr"/>
              <a:r>
                <a:rPr lang="zh-CN" altLang="en-US" sz="1400" dirty="0" smtClean="0">
                  <a:solidFill>
                    <a:schemeClr val="bg1"/>
                  </a:solidFill>
                </a:rPr>
                <a:t>处理器</a:t>
              </a:r>
              <a:endParaRPr lang="en-US" altLang="zh-CN" sz="1400" dirty="0" smtClean="0">
                <a:solidFill>
                  <a:schemeClr val="bg1"/>
                </a:solidFill>
              </a:endParaRPr>
            </a:p>
            <a:p>
              <a:pPr algn="ctr"/>
              <a:r>
                <a:rPr lang="zh-CN" altLang="en-US" sz="1400" dirty="0" smtClean="0">
                  <a:solidFill>
                    <a:schemeClr val="bg1"/>
                  </a:solidFill>
                </a:rPr>
                <a:t>内存</a:t>
              </a:r>
              <a:endParaRPr lang="en-US" altLang="zh-CN" sz="1400" dirty="0" smtClean="0">
                <a:solidFill>
                  <a:schemeClr val="bg1"/>
                </a:solidFill>
              </a:endParaRPr>
            </a:p>
            <a:p>
              <a:pPr algn="ctr"/>
              <a:r>
                <a:rPr lang="zh-CN" altLang="en-US" sz="1400" dirty="0" smtClean="0">
                  <a:solidFill>
                    <a:schemeClr val="bg1"/>
                  </a:solidFill>
                </a:rPr>
                <a:t>磁盘</a:t>
              </a:r>
              <a:endParaRPr lang="en-US" altLang="zh-CN" sz="1400" dirty="0" smtClean="0">
                <a:solidFill>
                  <a:schemeClr val="bg1"/>
                </a:solidFill>
              </a:endParaRPr>
            </a:p>
            <a:p>
              <a:pPr algn="ctr"/>
              <a:r>
                <a:rPr lang="zh-CN" altLang="en-US" sz="1400" dirty="0" smtClean="0">
                  <a:solidFill>
                    <a:schemeClr val="bg1"/>
                  </a:solidFill>
                </a:rPr>
                <a:t>网络</a:t>
              </a:r>
              <a:endParaRPr lang="en-US" altLang="zh-CN" sz="1400" dirty="0" smtClean="0">
                <a:solidFill>
                  <a:schemeClr val="bg1"/>
                </a:solidFill>
              </a:endParaRPr>
            </a:p>
            <a:p>
              <a:pPr algn="ctr"/>
              <a:r>
                <a:rPr lang="zh-CN" altLang="en-US" sz="1400" dirty="0" smtClean="0">
                  <a:solidFill>
                    <a:schemeClr val="bg1"/>
                  </a:solidFill>
                </a:rPr>
                <a:t>操作系统</a:t>
              </a:r>
              <a:endParaRPr lang="en-US" sz="1400" dirty="0" smtClean="0">
                <a:solidFill>
                  <a:schemeClr val="bg1"/>
                </a:solidFill>
              </a:endParaRPr>
            </a:p>
          </p:txBody>
        </p:sp>
        <p:sp>
          <p:nvSpPr>
            <p:cNvPr id="6" name="TextBox 5"/>
            <p:cNvSpPr txBox="1"/>
            <p:nvPr/>
          </p:nvSpPr>
          <p:spPr>
            <a:xfrm>
              <a:off x="2786050" y="3929066"/>
              <a:ext cx="1000132" cy="307777"/>
            </a:xfrm>
            <a:prstGeom prst="rect">
              <a:avLst/>
            </a:prstGeom>
            <a:noFill/>
          </p:spPr>
          <p:txBody>
            <a:bodyPr wrap="square" rtlCol="0">
              <a:spAutoFit/>
            </a:bodyPr>
            <a:lstStyle/>
            <a:p>
              <a:r>
                <a:rPr lang="en-US" sz="1400" dirty="0" smtClean="0"/>
                <a:t>MSDTC</a:t>
              </a:r>
              <a:endParaRPr lang="en-US" sz="1400" dirty="0"/>
            </a:p>
          </p:txBody>
        </p:sp>
        <p:sp>
          <p:nvSpPr>
            <p:cNvPr id="7" name="TextBox 6"/>
            <p:cNvSpPr txBox="1"/>
            <p:nvPr/>
          </p:nvSpPr>
          <p:spPr>
            <a:xfrm>
              <a:off x="5357818" y="3571876"/>
              <a:ext cx="1000132" cy="307777"/>
            </a:xfrm>
            <a:prstGeom prst="rect">
              <a:avLst/>
            </a:prstGeom>
            <a:noFill/>
          </p:spPr>
          <p:txBody>
            <a:bodyPr wrap="square" rtlCol="0">
              <a:spAutoFit/>
            </a:bodyPr>
            <a:lstStyle/>
            <a:p>
              <a:r>
                <a:rPr lang="en-US" sz="1400" dirty="0" smtClean="0"/>
                <a:t>IIS</a:t>
              </a:r>
            </a:p>
          </p:txBody>
        </p:sp>
        <p:sp>
          <p:nvSpPr>
            <p:cNvPr id="8" name="TextBox 7"/>
            <p:cNvSpPr txBox="1"/>
            <p:nvPr/>
          </p:nvSpPr>
          <p:spPr>
            <a:xfrm>
              <a:off x="3357554" y="3621289"/>
              <a:ext cx="1000132" cy="307777"/>
            </a:xfrm>
            <a:prstGeom prst="rect">
              <a:avLst/>
            </a:prstGeom>
            <a:noFill/>
          </p:spPr>
          <p:txBody>
            <a:bodyPr wrap="square" rtlCol="0">
              <a:spAutoFit/>
            </a:bodyPr>
            <a:lstStyle/>
            <a:p>
              <a:r>
                <a:rPr lang="en-US" sz="1400" dirty="0" smtClean="0"/>
                <a:t>WCF</a:t>
              </a:r>
            </a:p>
          </p:txBody>
        </p:sp>
        <p:sp>
          <p:nvSpPr>
            <p:cNvPr id="10" name="TextBox 9"/>
            <p:cNvSpPr txBox="1"/>
            <p:nvPr/>
          </p:nvSpPr>
          <p:spPr>
            <a:xfrm>
              <a:off x="3929058" y="3429000"/>
              <a:ext cx="1571636" cy="307777"/>
            </a:xfrm>
            <a:prstGeom prst="rect">
              <a:avLst/>
            </a:prstGeom>
            <a:noFill/>
          </p:spPr>
          <p:txBody>
            <a:bodyPr wrap="square" rtlCol="0">
              <a:spAutoFit/>
            </a:bodyPr>
            <a:lstStyle/>
            <a:p>
              <a:r>
                <a:rPr lang="en-US" sz="1400" dirty="0" smtClean="0"/>
                <a:t>.Net Framework</a:t>
              </a:r>
            </a:p>
          </p:txBody>
        </p:sp>
        <p:sp>
          <p:nvSpPr>
            <p:cNvPr id="11" name="TextBox 10"/>
            <p:cNvSpPr txBox="1"/>
            <p:nvPr/>
          </p:nvSpPr>
          <p:spPr>
            <a:xfrm>
              <a:off x="5572132" y="3907041"/>
              <a:ext cx="1000132" cy="307777"/>
            </a:xfrm>
            <a:prstGeom prst="rect">
              <a:avLst/>
            </a:prstGeom>
            <a:noFill/>
          </p:spPr>
          <p:txBody>
            <a:bodyPr wrap="square" rtlCol="0">
              <a:spAutoFit/>
            </a:bodyPr>
            <a:lstStyle/>
            <a:p>
              <a:r>
                <a:rPr lang="en-US" sz="1400" dirty="0" smtClean="0"/>
                <a:t>MMC</a:t>
              </a:r>
            </a:p>
          </p:txBody>
        </p:sp>
        <p:sp>
          <p:nvSpPr>
            <p:cNvPr id="12" name="TextBox 11"/>
            <p:cNvSpPr txBox="1"/>
            <p:nvPr/>
          </p:nvSpPr>
          <p:spPr>
            <a:xfrm>
              <a:off x="3571868" y="1916660"/>
              <a:ext cx="2000264" cy="369332"/>
            </a:xfrm>
            <a:prstGeom prst="rect">
              <a:avLst/>
            </a:prstGeom>
            <a:noFill/>
          </p:spPr>
          <p:txBody>
            <a:bodyPr wrap="square" rtlCol="0">
              <a:spAutoFit/>
            </a:bodyPr>
            <a:lstStyle/>
            <a:p>
              <a:r>
                <a:rPr lang="en-US" dirty="0" smtClean="0">
                  <a:solidFill>
                    <a:schemeClr val="bg1"/>
                  </a:solidFill>
                </a:rPr>
                <a:t>BizTalk Server 2009</a:t>
              </a:r>
              <a:endParaRPr lang="en-US" dirty="0">
                <a:solidFill>
                  <a:schemeClr val="bg1"/>
                </a:solidFill>
              </a:endParaRPr>
            </a:p>
          </p:txBody>
        </p:sp>
        <p:sp>
          <p:nvSpPr>
            <p:cNvPr id="13" name="TextBox 12"/>
            <p:cNvSpPr txBox="1"/>
            <p:nvPr/>
          </p:nvSpPr>
          <p:spPr>
            <a:xfrm>
              <a:off x="2428860" y="2500306"/>
              <a:ext cx="928694" cy="646331"/>
            </a:xfrm>
            <a:prstGeom prst="rect">
              <a:avLst/>
            </a:prstGeom>
            <a:noFill/>
          </p:spPr>
          <p:txBody>
            <a:bodyPr wrap="square" rtlCol="0">
              <a:spAutoFit/>
            </a:bodyPr>
            <a:lstStyle/>
            <a:p>
              <a:r>
                <a:rPr lang="en-US" dirty="0" smtClean="0">
                  <a:solidFill>
                    <a:schemeClr val="accent1">
                      <a:lumMod val="50000"/>
                    </a:schemeClr>
                  </a:solidFill>
                </a:rPr>
                <a:t>Visual Studio</a:t>
              </a:r>
              <a:endParaRPr lang="en-US" dirty="0">
                <a:solidFill>
                  <a:schemeClr val="accent1">
                    <a:lumMod val="50000"/>
                  </a:schemeClr>
                </a:solidFill>
              </a:endParaRPr>
            </a:p>
          </p:txBody>
        </p:sp>
        <p:sp>
          <p:nvSpPr>
            <p:cNvPr id="14" name="TextBox 13"/>
            <p:cNvSpPr txBox="1"/>
            <p:nvPr/>
          </p:nvSpPr>
          <p:spPr>
            <a:xfrm>
              <a:off x="6072198" y="2428868"/>
              <a:ext cx="1071570" cy="646331"/>
            </a:xfrm>
            <a:prstGeom prst="rect">
              <a:avLst/>
            </a:prstGeom>
            <a:noFill/>
          </p:spPr>
          <p:txBody>
            <a:bodyPr wrap="square" rtlCol="0">
              <a:spAutoFit/>
            </a:bodyPr>
            <a:lstStyle/>
            <a:p>
              <a:r>
                <a:rPr lang="en-US" dirty="0" smtClean="0">
                  <a:solidFill>
                    <a:srgbClr val="7030A0"/>
                  </a:solidFill>
                </a:rPr>
                <a:t>SQL Server</a:t>
              </a:r>
              <a:endParaRPr lang="en-US" dirty="0">
                <a:solidFill>
                  <a:srgbClr val="7030A0"/>
                </a:solidFill>
              </a:endParaRPr>
            </a:p>
          </p:txBody>
        </p:sp>
        <p:sp>
          <p:nvSpPr>
            <p:cNvPr id="15" name="TextBox 14"/>
            <p:cNvSpPr txBox="1"/>
            <p:nvPr/>
          </p:nvSpPr>
          <p:spPr>
            <a:xfrm>
              <a:off x="1142976" y="2711231"/>
              <a:ext cx="928694" cy="646331"/>
            </a:xfrm>
            <a:prstGeom prst="rect">
              <a:avLst/>
            </a:prstGeom>
            <a:noFill/>
          </p:spPr>
          <p:txBody>
            <a:bodyPr wrap="square" rtlCol="0">
              <a:spAutoFit/>
            </a:bodyPr>
            <a:lstStyle/>
            <a:p>
              <a:r>
                <a:rPr lang="zh-CN" altLang="en-US" dirty="0" smtClean="0">
                  <a:solidFill>
                    <a:schemeClr val="accent2">
                      <a:lumMod val="50000"/>
                    </a:schemeClr>
                  </a:solidFill>
                </a:rPr>
                <a:t>第三方软件</a:t>
              </a:r>
              <a:endParaRPr lang="en-US" dirty="0">
                <a:solidFill>
                  <a:schemeClr val="accent2">
                    <a:lumMod val="50000"/>
                  </a:schemeClr>
                </a:solidFill>
              </a:endParaRPr>
            </a:p>
          </p:txBody>
        </p:sp>
        <p:sp>
          <p:nvSpPr>
            <p:cNvPr id="16" name="TextBox 15"/>
            <p:cNvSpPr txBox="1"/>
            <p:nvPr/>
          </p:nvSpPr>
          <p:spPr>
            <a:xfrm>
              <a:off x="7215206" y="2571744"/>
              <a:ext cx="714380" cy="646331"/>
            </a:xfrm>
            <a:prstGeom prst="rect">
              <a:avLst/>
            </a:prstGeom>
            <a:noFill/>
          </p:spPr>
          <p:txBody>
            <a:bodyPr wrap="square" rtlCol="0">
              <a:spAutoFit/>
            </a:bodyPr>
            <a:lstStyle/>
            <a:p>
              <a:r>
                <a:rPr lang="en-US" dirty="0" smtClean="0">
                  <a:solidFill>
                    <a:schemeClr val="accent4">
                      <a:lumMod val="50000"/>
                    </a:schemeClr>
                  </a:solidFill>
                </a:rPr>
                <a:t>SharePoint</a:t>
              </a:r>
            </a:p>
          </p:txBody>
        </p:sp>
        <p:sp>
          <p:nvSpPr>
            <p:cNvPr id="17" name="TextBox 16"/>
            <p:cNvSpPr txBox="1"/>
            <p:nvPr/>
          </p:nvSpPr>
          <p:spPr>
            <a:xfrm>
              <a:off x="3857620" y="2571744"/>
              <a:ext cx="785818" cy="21431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Orchestration</a:t>
              </a:r>
              <a:endParaRPr lang="en-US" sz="8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5286380" y="2571744"/>
              <a:ext cx="428628"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BAM</a:t>
              </a:r>
              <a:endParaRPr lang="en-US" sz="8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3357554" y="2571744"/>
              <a:ext cx="642942"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Messaging</a:t>
              </a:r>
              <a:endParaRPr lang="en-US" sz="8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572000" y="2570614"/>
              <a:ext cx="857256" cy="215444"/>
            </a:xfrm>
            <a:prstGeom prst="rect">
              <a:avLst/>
            </a:prstGeom>
            <a:noFill/>
          </p:spPr>
          <p:txBody>
            <a:bodyPr wrap="square" rtlCol="0">
              <a:spAutoFit/>
            </a:bodyPr>
            <a:lstStyle/>
            <a:p>
              <a:r>
                <a:rPr lang="en-US" sz="800" b="1" dirty="0" smtClean="0">
                  <a:solidFill>
                    <a:schemeClr val="bg1"/>
                  </a:solidFill>
                  <a:effectLst>
                    <a:outerShdw blurRad="38100" dist="38100" dir="2700000" algn="tl">
                      <a:srgbClr val="000000">
                        <a:alpha val="43137"/>
                      </a:srgbClr>
                    </a:outerShdw>
                  </a:effectLst>
                </a:rPr>
                <a:t>Business Rule</a:t>
              </a:r>
              <a:endParaRPr lang="en-US" sz="800" b="1" dirty="0">
                <a:solidFill>
                  <a:schemeClr val="bg1"/>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596" y="1714488"/>
            <a:ext cx="8072494" cy="428628"/>
          </a:xfrm>
          <a:prstGeom prst="roundRect">
            <a:avLst/>
          </a:prstGeom>
          <a:noFill/>
          <a:ln w="3175"/>
          <a:effectLst>
            <a:glow rad="101600">
              <a:schemeClr val="accent1">
                <a:satMod val="175000"/>
                <a:alpha val="40000"/>
              </a:schemeClr>
            </a:glow>
            <a:outerShdw blurRad="50800" dist="25000" dir="5400000" rotWithShape="0">
              <a:schemeClr val="accent1">
                <a:shade val="30000"/>
                <a:satMod val="150000"/>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altLang="zh-CN" sz="6000" dirty="0" smtClean="0"/>
              <a:t>BizTalk Server 2009</a:t>
            </a:r>
            <a:r>
              <a:rPr lang="zh-CN" altLang="en-US" sz="6000" dirty="0" smtClean="0"/>
              <a:t> </a:t>
            </a:r>
            <a:r>
              <a:rPr lang="zh-CN" altLang="en-US" dirty="0" smtClean="0"/>
              <a:t>性能</a:t>
            </a:r>
            <a:r>
              <a:rPr lang="en-US" altLang="zh-CN" dirty="0" smtClean="0"/>
              <a:t/>
            </a:r>
            <a:br>
              <a:rPr lang="en-US" altLang="zh-CN" dirty="0" smtClean="0"/>
            </a:br>
            <a:r>
              <a:rPr lang="zh-CN" altLang="en-US" dirty="0" smtClean="0"/>
              <a:t>优化的最佳实践</a:t>
            </a:r>
            <a:endParaRPr lang="en-US" dirty="0"/>
          </a:p>
        </p:txBody>
      </p:sp>
      <p:sp>
        <p:nvSpPr>
          <p:cNvPr id="3" name="Content Placeholder 2"/>
          <p:cNvSpPr>
            <a:spLocks noGrp="1"/>
          </p:cNvSpPr>
          <p:nvPr>
            <p:ph idx="1"/>
          </p:nvPr>
        </p:nvSpPr>
        <p:spPr>
          <a:xfrm>
            <a:off x="457200" y="1760557"/>
            <a:ext cx="8229600" cy="4525963"/>
          </a:xfrm>
        </p:spPr>
        <p:txBody>
          <a:bodyPr/>
          <a:lstStyle/>
          <a:p>
            <a:r>
              <a:rPr lang="en-US" altLang="zh-CN" dirty="0" smtClean="0">
                <a:latin typeface="+mn-lt"/>
              </a:rPr>
              <a:t>BizTalk</a:t>
            </a:r>
            <a:r>
              <a:rPr lang="zh-CN" altLang="en-US" dirty="0" smtClean="0"/>
              <a:t>优化实践</a:t>
            </a:r>
            <a:endParaRPr lang="en-US" altLang="zh-CN" dirty="0" smtClean="0"/>
          </a:p>
          <a:p>
            <a:pPr lvl="1"/>
            <a:r>
              <a:rPr lang="en-US" altLang="zh-CN" dirty="0" smtClean="0">
                <a:latin typeface="+mn-lt"/>
              </a:rPr>
              <a:t>BizTalk</a:t>
            </a:r>
            <a:r>
              <a:rPr lang="zh-CN" altLang="en-US" dirty="0" smtClean="0"/>
              <a:t>在</a:t>
            </a:r>
            <a:r>
              <a:rPr lang="en-US" altLang="zh-CN" dirty="0" smtClean="0">
                <a:latin typeface="+mn-lt"/>
              </a:rPr>
              <a:t>64</a:t>
            </a:r>
            <a:r>
              <a:rPr lang="zh-CN" altLang="en-US" dirty="0" smtClean="0"/>
              <a:t>位平台上的优化</a:t>
            </a:r>
            <a:endParaRPr lang="en-US" altLang="zh-CN" dirty="0" smtClean="0"/>
          </a:p>
          <a:p>
            <a:pPr lvl="1"/>
            <a:r>
              <a:rPr lang="en-US" altLang="zh-CN" dirty="0" smtClean="0">
                <a:latin typeface="+mn-lt"/>
              </a:rPr>
              <a:t>BizTalk</a:t>
            </a:r>
            <a:r>
              <a:rPr lang="zh-CN" altLang="en-US" dirty="0" smtClean="0"/>
              <a:t>应用设计的优化</a:t>
            </a:r>
            <a:endParaRPr lang="en-US" altLang="zh-CN" dirty="0" smtClean="0"/>
          </a:p>
          <a:p>
            <a:r>
              <a:rPr lang="zh-CN" altLang="en-US" dirty="0" smtClean="0"/>
              <a:t>平台优化实践</a:t>
            </a:r>
            <a:endParaRPr lang="en-US" altLang="zh-CN" dirty="0" smtClean="0"/>
          </a:p>
          <a:p>
            <a:pPr lvl="1"/>
            <a:r>
              <a:rPr lang="zh-CN" altLang="en-US" dirty="0" smtClean="0"/>
              <a:t>磁盘配置优化</a:t>
            </a:r>
            <a:endParaRPr lang="en-US" altLang="zh-CN" dirty="0" smtClean="0"/>
          </a:p>
          <a:p>
            <a:pPr lvl="1"/>
            <a:r>
              <a:rPr lang="zh-CN" altLang="en-US" dirty="0" smtClean="0"/>
              <a:t>操作系统配置优化</a:t>
            </a:r>
            <a:endParaRPr lang="en-US" altLang="zh-CN" dirty="0" smtClean="0"/>
          </a:p>
          <a:p>
            <a:pPr lvl="1"/>
            <a:r>
              <a:rPr lang="en-US" altLang="zh-CN" dirty="0" smtClean="0">
                <a:latin typeface="+mn-lt"/>
              </a:rPr>
              <a:t>SQL</a:t>
            </a:r>
            <a:r>
              <a:rPr lang="zh-CN" altLang="en-US" dirty="0" smtClean="0">
                <a:latin typeface="+mn-lt"/>
              </a:rPr>
              <a:t> </a:t>
            </a:r>
            <a:r>
              <a:rPr lang="en-US" altLang="zh-CN" dirty="0" smtClean="0">
                <a:latin typeface="+mn-lt"/>
              </a:rPr>
              <a:t>Server</a:t>
            </a:r>
            <a:r>
              <a:rPr lang="zh-CN" altLang="en-US" dirty="0" smtClean="0"/>
              <a:t>配置优化</a:t>
            </a:r>
            <a:endParaRPr lang="en-US" altLang="zh-CN" dirty="0" smtClean="0"/>
          </a:p>
          <a:p>
            <a:r>
              <a:rPr lang="zh-CN" altLang="en-US" dirty="0" smtClean="0"/>
              <a:t>第三方软件优化实践</a:t>
            </a:r>
            <a:endParaRPr lang="en-US" altLang="zh-CN" dirty="0" smtClean="0"/>
          </a:p>
          <a:p>
            <a:pPr lvl="1"/>
            <a:r>
              <a:rPr lang="zh-CN" altLang="en-US" dirty="0" smtClean="0"/>
              <a:t>高压下的</a:t>
            </a:r>
            <a:r>
              <a:rPr lang="en-US" altLang="zh-CN" dirty="0" smtClean="0">
                <a:latin typeface="+mn-lt"/>
              </a:rPr>
              <a:t>TimeOut</a:t>
            </a:r>
            <a:r>
              <a:rPr lang="zh-CN" altLang="en-US" dirty="0" smtClean="0"/>
              <a:t>事件</a:t>
            </a: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6" y="71422"/>
            <a:ext cx="8229600" cy="1143000"/>
          </a:xfrm>
        </p:spPr>
        <p:txBody>
          <a:bodyPr>
            <a:normAutofit/>
          </a:bodyPr>
          <a:lstStyle/>
          <a:p>
            <a:r>
              <a:rPr lang="en-US" altLang="zh-CN" dirty="0" smtClean="0"/>
              <a:t>BizTalk Server</a:t>
            </a:r>
            <a:r>
              <a:rPr lang="zh-CN" altLang="en-US" dirty="0" smtClean="0"/>
              <a:t>性能评估环境的比较</a:t>
            </a:r>
            <a:endParaRPr lang="en-US" dirty="0"/>
          </a:p>
        </p:txBody>
      </p:sp>
      <p:graphicFrame>
        <p:nvGraphicFramePr>
          <p:cNvPr id="4" name="Table 3"/>
          <p:cNvGraphicFramePr>
            <a:graphicFrameLocks noGrp="1"/>
          </p:cNvGraphicFramePr>
          <p:nvPr/>
        </p:nvGraphicFramePr>
        <p:xfrm>
          <a:off x="182874" y="4876800"/>
          <a:ext cx="8686800" cy="1861061"/>
        </p:xfrm>
        <a:graphic>
          <a:graphicData uri="http://schemas.openxmlformats.org/drawingml/2006/table">
            <a:tbl>
              <a:tblPr/>
              <a:tblGrid>
                <a:gridCol w="618315"/>
                <a:gridCol w="731520"/>
                <a:gridCol w="836022"/>
                <a:gridCol w="1081599"/>
                <a:gridCol w="903224"/>
                <a:gridCol w="903224"/>
                <a:gridCol w="903224"/>
                <a:gridCol w="903224"/>
                <a:gridCol w="903224"/>
                <a:gridCol w="903224"/>
              </a:tblGrid>
              <a:tr h="205796">
                <a:tc>
                  <a:txBody>
                    <a:bodyPr/>
                    <a:lstStyle/>
                    <a:p>
                      <a:pPr algn="ctr" rtl="0" fontAlgn="b"/>
                      <a:r>
                        <a:rPr lang="en-US" sz="1000" b="1" i="0" u="none" strike="noStrike" dirty="0">
                          <a:solidFill>
                            <a:srgbClr val="FFFFFF"/>
                          </a:solidFill>
                          <a:latin typeface="Calibri"/>
                        </a:rPr>
                        <a:t>Name</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Model</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CPU Type</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 # of CPUs</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 of Cores/CPU</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Architecture</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RAM</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Min Local Disks</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OS</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b"/>
                      <a:r>
                        <a:rPr lang="en-US" sz="1000" b="1" i="0" u="none" strike="noStrike" dirty="0">
                          <a:solidFill>
                            <a:srgbClr val="FFFFFF"/>
                          </a:solidFill>
                          <a:latin typeface="Calibri"/>
                        </a:rPr>
                        <a:t>Software</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46955">
                <a:tc>
                  <a:txBody>
                    <a:bodyPr/>
                    <a:lstStyle/>
                    <a:p>
                      <a:pPr algn="ctr" rtl="0" fontAlgn="b"/>
                      <a:r>
                        <a:rPr lang="en-US" sz="1000" b="0" i="0" u="none" strike="noStrike" kern="1200" dirty="0">
                          <a:solidFill>
                            <a:schemeClr val="tx1"/>
                          </a:solidFill>
                          <a:latin typeface="Calibri"/>
                          <a:ea typeface="+mn-ea"/>
                          <a:cs typeface="+mn-cs"/>
                        </a:rPr>
                        <a:t>TAP2X-L04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DL380 G5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2 x 2.33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8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dirty="0">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smtClean="0">
                          <a:solidFill>
                            <a:srgbClr val="000000"/>
                          </a:solidFill>
                          <a:latin typeface="Calibri"/>
                        </a:rPr>
                        <a:t>Win2k8 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BizTalk </a:t>
                      </a:r>
                      <a:r>
                        <a:rPr lang="en-US" sz="1000" b="0" i="0" u="none" strike="noStrike" dirty="0" smtClean="0">
                          <a:solidFill>
                            <a:srgbClr val="000000"/>
                          </a:solidFill>
                          <a:latin typeface="Calibri"/>
                        </a:rPr>
                        <a:t>2009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46955">
                <a:tc>
                  <a:txBody>
                    <a:bodyPr/>
                    <a:lstStyle/>
                    <a:p>
                      <a:pPr algn="ctr" rtl="0" fontAlgn="b"/>
                      <a:r>
                        <a:rPr lang="en-US" sz="1000" b="0" i="0" u="none" strike="noStrike" kern="1200" dirty="0">
                          <a:solidFill>
                            <a:schemeClr val="tx1"/>
                          </a:solidFill>
                          <a:latin typeface="Calibri"/>
                          <a:ea typeface="+mn-ea"/>
                          <a:cs typeface="+mn-cs"/>
                        </a:rPr>
                        <a:t>TAP2X-L03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DL380 G5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2 x 2.33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8 GB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smtClean="0">
                          <a:solidFill>
                            <a:srgbClr val="000000"/>
                          </a:solidFill>
                          <a:latin typeface="Calibri"/>
                        </a:rPr>
                        <a:t>Win2k8 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smtClean="0">
                          <a:solidFill>
                            <a:srgbClr val="000000"/>
                          </a:solidFill>
                          <a:latin typeface="Calibri"/>
                        </a:rPr>
                        <a:t>BizTalk 2009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46955">
                <a:tc>
                  <a:txBody>
                    <a:bodyPr/>
                    <a:lstStyle/>
                    <a:p>
                      <a:pPr algn="ctr" rtl="0" fontAlgn="b"/>
                      <a:r>
                        <a:rPr lang="en-US" sz="1000" b="0" i="0" u="none" strike="noStrike" kern="1200" dirty="0">
                          <a:solidFill>
                            <a:schemeClr val="tx1"/>
                          </a:solidFill>
                          <a:latin typeface="Calibri"/>
                          <a:ea typeface="+mn-ea"/>
                          <a:cs typeface="+mn-cs"/>
                        </a:rPr>
                        <a:t>TAP2X-L02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DL380 G5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2 x 2.33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8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a:solidFill>
                            <a:srgbClr val="000000"/>
                          </a:solidFill>
                          <a:latin typeface="Calibri"/>
                        </a:rPr>
                        <a:t>Win2k3 R2 SP2 </a:t>
                      </a:r>
                      <a:r>
                        <a:rPr lang="en-US" sz="1000" b="0" i="0" u="none" strike="noStrike" dirty="0" smtClean="0">
                          <a:solidFill>
                            <a:srgbClr val="000000"/>
                          </a:solidFill>
                          <a:latin typeface="Calibri"/>
                        </a:rPr>
                        <a:t>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BizTalk 2006 R2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46955">
                <a:tc>
                  <a:txBody>
                    <a:bodyPr/>
                    <a:lstStyle/>
                    <a:p>
                      <a:pPr algn="ctr" rtl="0" fontAlgn="b"/>
                      <a:r>
                        <a:rPr lang="en-US" sz="1000" b="0" i="0" u="none" strike="noStrike" kern="1200" dirty="0">
                          <a:solidFill>
                            <a:schemeClr val="tx1"/>
                          </a:solidFill>
                          <a:latin typeface="Calibri"/>
                          <a:ea typeface="+mn-ea"/>
                          <a:cs typeface="+mn-cs"/>
                        </a:rPr>
                        <a:t>TAP2X-L01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DL380 G5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2 x 2.33 Ghz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kern="1200" dirty="0">
                          <a:solidFill>
                            <a:schemeClr val="tx1"/>
                          </a:solidFill>
                          <a:latin typeface="Calibri"/>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8 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dirty="0">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a:solidFill>
                            <a:srgbClr val="000000"/>
                          </a:solidFill>
                          <a:latin typeface="Calibri"/>
                        </a:rPr>
                        <a:t>Win2k3 R2 SP2 </a:t>
                      </a:r>
                      <a:r>
                        <a:rPr lang="en-US" sz="1000" b="0" i="0" u="none" strike="noStrike" dirty="0" smtClean="0">
                          <a:solidFill>
                            <a:srgbClr val="000000"/>
                          </a:solidFill>
                          <a:latin typeface="Calibri"/>
                        </a:rPr>
                        <a:t>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BizTalk 2006 R2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46955">
                <a:tc>
                  <a:txBody>
                    <a:bodyPr/>
                    <a:lstStyle/>
                    <a:p>
                      <a:pPr algn="ctr" rtl="0" fontAlgn="b"/>
                      <a:r>
                        <a:rPr lang="en-US" sz="1000" b="0" i="0" u="none" strike="noStrike" dirty="0" smtClean="0">
                          <a:solidFill>
                            <a:schemeClr val="tx1"/>
                          </a:solidFill>
                          <a:latin typeface="Calibri"/>
                        </a:rPr>
                        <a:t>TAP4x-M01</a:t>
                      </a:r>
                      <a:endParaRPr lang="en-US" sz="1000" b="0"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BL680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4 Proc </a:t>
                      </a:r>
                      <a:r>
                        <a:rPr lang="en-US" sz="1000" b="0" i="0" u="none" strike="noStrike" dirty="0" smtClean="0">
                          <a:solidFill>
                            <a:schemeClr val="tx1"/>
                          </a:solidFill>
                          <a:latin typeface="Calibri"/>
                        </a:rPr>
                        <a:t>(2.4 Ghz)</a:t>
                      </a:r>
                      <a:endParaRPr lang="en-US" sz="1000" b="0"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32GB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dirty="0">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a:solidFill>
                            <a:srgbClr val="000000"/>
                          </a:solidFill>
                          <a:latin typeface="Calibri"/>
                        </a:rPr>
                        <a:t>Win2k3 R2 SP2 </a:t>
                      </a:r>
                      <a:r>
                        <a:rPr lang="en-US" sz="1000" b="0" i="0" u="none" strike="noStrike" dirty="0" smtClean="0">
                          <a:solidFill>
                            <a:srgbClr val="000000"/>
                          </a:solidFill>
                          <a:latin typeface="Calibri"/>
                        </a:rPr>
                        <a:t>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SQL </a:t>
                      </a:r>
                      <a:r>
                        <a:rPr lang="en-US" sz="1000" b="0" i="0" u="none" strike="noStrike" dirty="0" smtClean="0">
                          <a:solidFill>
                            <a:srgbClr val="000000"/>
                          </a:solidFill>
                          <a:latin typeface="Calibri"/>
                        </a:rPr>
                        <a:t>Server 2005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46955">
                <a:tc>
                  <a:txBody>
                    <a:bodyPr/>
                    <a:lstStyle/>
                    <a:p>
                      <a:pPr algn="ctr" rtl="0" fontAlgn="b"/>
                      <a:r>
                        <a:rPr lang="en-US" sz="1000" b="0" i="0" u="none" strike="noStrike" dirty="0" smtClean="0">
                          <a:solidFill>
                            <a:schemeClr val="tx1"/>
                          </a:solidFill>
                          <a:latin typeface="Calibri"/>
                        </a:rPr>
                        <a:t>TAP4x-O01</a:t>
                      </a:r>
                      <a:endParaRPr lang="en-US" sz="1000" b="0"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BL680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Intel Xeon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4 Proc </a:t>
                      </a:r>
                      <a:r>
                        <a:rPr lang="en-US" sz="1000" b="0" i="0" u="none" strike="noStrike" dirty="0" smtClean="0">
                          <a:solidFill>
                            <a:schemeClr val="tx1"/>
                          </a:solidFill>
                          <a:latin typeface="Calibri"/>
                        </a:rPr>
                        <a:t>(2.4 Ghz )</a:t>
                      </a:r>
                      <a:endParaRPr lang="en-US" sz="1000" b="0"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chemeClr val="tx1"/>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latin typeface="Calibri"/>
                        </a:rPr>
                        <a:t>x64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32GB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sv-SE" sz="1000" b="0" i="0" u="none" strike="noStrike" dirty="0">
                          <a:solidFill>
                            <a:srgbClr val="000000"/>
                          </a:solidFill>
                          <a:latin typeface="Calibri"/>
                        </a:rPr>
                        <a:t>3 x 72gb 10k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b"/>
                      <a:r>
                        <a:rPr lang="en-US" sz="1000" b="0" i="0" u="none" strike="noStrike" dirty="0" smtClean="0">
                          <a:solidFill>
                            <a:srgbClr val="000000"/>
                          </a:solidFill>
                          <a:latin typeface="Calibri"/>
                        </a:rPr>
                        <a:t>Win2k8 EE 64bit</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rtl="0" fontAlgn="b"/>
                      <a:r>
                        <a:rPr lang="en-US" sz="1000" b="0" i="0" u="none" strike="noStrike" dirty="0">
                          <a:solidFill>
                            <a:srgbClr val="000000"/>
                          </a:solidFill>
                          <a:latin typeface="Calibri"/>
                        </a:rPr>
                        <a:t>SQL </a:t>
                      </a:r>
                      <a:r>
                        <a:rPr lang="en-US" sz="1000" b="0" i="0" u="none" strike="noStrike" dirty="0" smtClean="0">
                          <a:solidFill>
                            <a:srgbClr val="000000"/>
                          </a:solidFill>
                          <a:latin typeface="Calibri"/>
                        </a:rPr>
                        <a:t>Server 2008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grpSp>
        <p:nvGrpSpPr>
          <p:cNvPr id="5" name="Group 11"/>
          <p:cNvGrpSpPr/>
          <p:nvPr/>
        </p:nvGrpSpPr>
        <p:grpSpPr>
          <a:xfrm>
            <a:off x="2052638" y="1073639"/>
            <a:ext cx="5038725" cy="3784121"/>
            <a:chOff x="1514475" y="787879"/>
            <a:chExt cx="5038725" cy="3784121"/>
          </a:xfrm>
        </p:grpSpPr>
        <p:sp>
          <p:nvSpPr>
            <p:cNvPr id="6" name="Title 1"/>
            <p:cNvSpPr txBox="1">
              <a:spLocks/>
            </p:cNvSpPr>
            <p:nvPr/>
          </p:nvSpPr>
          <p:spPr bwMode="auto">
            <a:xfrm>
              <a:off x="3657600" y="2057400"/>
              <a:ext cx="914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Arial" pitchFamily="34" charset="0"/>
                </a:rPr>
                <a:t>Vs.</a:t>
              </a:r>
              <a:endParaRPr kumimoji="0" lang="en-US" sz="3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1514475" y="790575"/>
              <a:ext cx="2143125" cy="3781425"/>
            </a:xfrm>
            <a:prstGeom prst="rect">
              <a:avLst/>
            </a:prstGeom>
            <a:noFill/>
            <a:ln w="9525">
              <a:solidFill>
                <a:schemeClr val="tx1"/>
              </a:solid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4391025" y="787879"/>
              <a:ext cx="2162175" cy="3781425"/>
            </a:xfrm>
            <a:prstGeom prst="rect">
              <a:avLst/>
            </a:prstGeom>
            <a:noFill/>
            <a:ln w="9525">
              <a:solidFill>
                <a:schemeClr val="tx1"/>
              </a:solidFill>
              <a:miter lim="800000"/>
              <a:headEnd/>
              <a:tailEnd/>
            </a:ln>
            <a:effectLst/>
          </p:spPr>
        </p:pic>
      </p:grpSp>
      <p:sp>
        <p:nvSpPr>
          <p:cNvPr id="9" name="Oval 8"/>
          <p:cNvSpPr/>
          <p:nvPr/>
        </p:nvSpPr>
        <p:spPr bwMode="auto">
          <a:xfrm>
            <a:off x="8791843" y="5222961"/>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8804899" y="5775975"/>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1" name="Oval 10"/>
          <p:cNvSpPr/>
          <p:nvPr/>
        </p:nvSpPr>
        <p:spPr bwMode="auto">
          <a:xfrm>
            <a:off x="8800537" y="6355116"/>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计算请求</a:t>
            </a:r>
            <a:endParaRPr lang="en-US" dirty="0"/>
          </a:p>
        </p:txBody>
      </p:sp>
      <p:graphicFrame>
        <p:nvGraphicFramePr>
          <p:cNvPr id="3" name="Table 2"/>
          <p:cNvGraphicFramePr>
            <a:graphicFrameLocks noGrp="1"/>
          </p:cNvGraphicFramePr>
          <p:nvPr/>
        </p:nvGraphicFramePr>
        <p:xfrm>
          <a:off x="546265" y="954873"/>
          <a:ext cx="7759535" cy="5456682"/>
        </p:xfrm>
        <a:graphic>
          <a:graphicData uri="http://schemas.openxmlformats.org/drawingml/2006/table">
            <a:tbl>
              <a:tblPr>
                <a:effectLst>
                  <a:outerShdw blurRad="50800" dist="38100" dir="16200000" rotWithShape="0">
                    <a:prstClr val="black">
                      <a:alpha val="40000"/>
                    </a:prstClr>
                  </a:outerShdw>
                </a:effectLst>
              </a:tblPr>
              <a:tblGrid>
                <a:gridCol w="7759535"/>
              </a:tblGrid>
              <a:tr h="3776987">
                <a:tc>
                  <a:txBody>
                    <a:bodyPr/>
                    <a:lstStyle/>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&lt;</a:t>
                      </a:r>
                      <a:r>
                        <a:rPr lang="en-US" sz="1050" b="1" dirty="0" err="1" smtClean="0">
                          <a:solidFill>
                            <a:srgbClr val="FF0000"/>
                          </a:solidFill>
                          <a:latin typeface="Courier New"/>
                          <a:ea typeface="Calibri"/>
                          <a:cs typeface="Times New Roman"/>
                        </a:rPr>
                        <a:t>CalculatorRequest</a:t>
                      </a:r>
                      <a:r>
                        <a:rPr lang="en-US" sz="1050" b="1" dirty="0" smtClean="0">
                          <a:solidFill>
                            <a:srgbClr val="0000FF"/>
                          </a:solidFill>
                          <a:latin typeface="Courier New"/>
                          <a:ea typeface="Calibri"/>
                          <a:cs typeface="Times New Roman"/>
                        </a:rPr>
                        <a:t> </a:t>
                      </a:r>
                      <a:r>
                        <a:rPr lang="en-US" sz="1050" b="1" dirty="0" err="1" smtClean="0">
                          <a:solidFill>
                            <a:srgbClr val="FF0000"/>
                          </a:solidFill>
                          <a:latin typeface="Courier New"/>
                          <a:ea typeface="Calibri"/>
                          <a:cs typeface="Times New Roman"/>
                        </a:rPr>
                        <a:t>xmlns</a:t>
                      </a:r>
                      <a:r>
                        <a:rPr lang="en-US" sz="1050" b="1" dirty="0" smtClean="0">
                          <a:solidFill>
                            <a:srgbClr val="0000FF"/>
                          </a:solidFill>
                          <a:latin typeface="Courier New"/>
                          <a:ea typeface="Calibri"/>
                          <a:cs typeface="Times New Roman"/>
                        </a:rPr>
                        <a:t>=</a:t>
                      </a:r>
                      <a:r>
                        <a:rPr lang="en-US" sz="1050" b="1" dirty="0" smtClean="0">
                          <a:latin typeface="Courier New"/>
                          <a:ea typeface="Calibri"/>
                          <a:cs typeface="Times New Roman"/>
                        </a:rPr>
                        <a:t>"</a:t>
                      </a:r>
                      <a:r>
                        <a:rPr lang="en-US" sz="1050" b="1" u="sng" dirty="0" smtClean="0">
                          <a:solidFill>
                            <a:srgbClr val="0000FF"/>
                          </a:solidFill>
                          <a:latin typeface="Courier New"/>
                          <a:ea typeface="Calibri"/>
                          <a:cs typeface="Times New Roman"/>
                          <a:hlinkClick r:id=""/>
                        </a:rPr>
                        <a:t>http://Microsoft.BizTalk.CAT.Samples.Schemas.CalculatorRequest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Method</a:t>
                      </a:r>
                      <a:r>
                        <a:rPr lang="en-US" sz="1050" b="1" dirty="0" smtClean="0">
                          <a:solidFill>
                            <a:srgbClr val="0000FF"/>
                          </a:solidFill>
                          <a:latin typeface="Courier New"/>
                          <a:ea typeface="Calibri"/>
                          <a:cs typeface="Times New Roman"/>
                        </a:rPr>
                        <a:t>&gt;</a:t>
                      </a:r>
                      <a:r>
                        <a:rPr lang="en-US" sz="1050" b="1" dirty="0" err="1" smtClean="0">
                          <a:latin typeface="Courier New"/>
                          <a:ea typeface="Calibri"/>
                          <a:cs typeface="Times New Roman"/>
                        </a:rPr>
                        <a:t>XmlDocumentOrchestration</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Method</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Operations</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82</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18</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30</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12</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25</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8</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100</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25</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Operator</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100</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Operand1</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r>
                        <a:rPr lang="en-US" sz="1050" b="1" dirty="0" smtClean="0">
                          <a:latin typeface="Courier New"/>
                          <a:ea typeface="Calibri"/>
                          <a:cs typeface="Times New Roman"/>
                        </a:rPr>
                        <a:t>32</a:t>
                      </a:r>
                      <a:r>
                        <a:rPr lang="en-US" sz="1050" b="1" dirty="0" smtClean="0">
                          <a:solidFill>
                            <a:srgbClr val="0000FF"/>
                          </a:solidFill>
                          <a:latin typeface="Courier New"/>
                          <a:ea typeface="Calibri"/>
                          <a:cs typeface="Times New Roman"/>
                        </a:rPr>
                        <a:t>&lt;/</a:t>
                      </a:r>
                      <a:r>
                        <a:rPr lang="en-US" sz="1050" b="1" dirty="0" smtClean="0">
                          <a:solidFill>
                            <a:srgbClr val="FF0000"/>
                          </a:solidFill>
                          <a:latin typeface="Courier New"/>
                          <a:ea typeface="Calibri"/>
                          <a:cs typeface="Times New Roman"/>
                        </a:rPr>
                        <a:t>Operand2</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a:lnSpc>
                          <a:spcPct val="110000"/>
                        </a:lnSpc>
                        <a:spcBef>
                          <a:spcPts val="0"/>
                        </a:spcBef>
                        <a:spcAft>
                          <a:spcPts val="0"/>
                        </a:spcAft>
                      </a:pPr>
                      <a:r>
                        <a:rPr lang="en-US" sz="1050" b="1" dirty="0" smtClean="0">
                          <a:solidFill>
                            <a:srgbClr val="0000FF"/>
                          </a:solidFill>
                          <a:latin typeface="Courier New"/>
                          <a:ea typeface="Calibri"/>
                          <a:cs typeface="Times New Roman"/>
                        </a:rPr>
                        <a:t>  &lt;/</a:t>
                      </a:r>
                      <a:r>
                        <a:rPr lang="en-US" sz="1050" b="1" dirty="0" smtClean="0">
                          <a:solidFill>
                            <a:srgbClr val="FF0000"/>
                          </a:solidFill>
                          <a:latin typeface="Courier New"/>
                          <a:ea typeface="Calibri"/>
                          <a:cs typeface="Times New Roman"/>
                        </a:rPr>
                        <a:t>Operations</a:t>
                      </a:r>
                      <a:r>
                        <a:rPr lang="en-US" sz="1050" b="1" dirty="0" smtClean="0">
                          <a:solidFill>
                            <a:srgbClr val="0000FF"/>
                          </a:solidFill>
                          <a:latin typeface="Courier New"/>
                          <a:ea typeface="Calibri"/>
                          <a:cs typeface="Times New Roman"/>
                        </a:rPr>
                        <a:t>&gt;</a:t>
                      </a:r>
                      <a:endParaRPr lang="en-US" sz="1050" b="1" dirty="0" smtClean="0">
                        <a:latin typeface="Verdana"/>
                        <a:ea typeface="Calibri"/>
                        <a:cs typeface="Times New Roman"/>
                      </a:endParaRPr>
                    </a:p>
                    <a:p>
                      <a:pPr marL="0" marR="0" fontAlgn="ctr">
                        <a:lnSpc>
                          <a:spcPct val="110000"/>
                        </a:lnSpc>
                        <a:spcBef>
                          <a:spcPts val="0"/>
                        </a:spcBef>
                        <a:spcAft>
                          <a:spcPts val="0"/>
                        </a:spcAft>
                      </a:pPr>
                      <a:r>
                        <a:rPr lang="en-US" sz="1050" b="1" dirty="0" smtClean="0">
                          <a:solidFill>
                            <a:srgbClr val="0000FF"/>
                          </a:solidFill>
                          <a:latin typeface="Courier New"/>
                          <a:ea typeface="Calibri"/>
                          <a:cs typeface="Times New Roman"/>
                        </a:rPr>
                        <a:t>&lt;/</a:t>
                      </a:r>
                      <a:r>
                        <a:rPr lang="en-US" sz="1050" b="1" dirty="0" err="1" smtClean="0">
                          <a:solidFill>
                            <a:srgbClr val="FF0000"/>
                          </a:solidFill>
                          <a:latin typeface="Courier New"/>
                          <a:ea typeface="Calibri"/>
                          <a:cs typeface="Times New Roman"/>
                        </a:rPr>
                        <a:t>CalculatorRequest</a:t>
                      </a:r>
                      <a:r>
                        <a:rPr lang="en-US" sz="1050" b="1" dirty="0" smtClean="0">
                          <a:solidFill>
                            <a:srgbClr val="0000FF"/>
                          </a:solidFill>
                          <a:latin typeface="Courier New"/>
                          <a:ea typeface="Calibri"/>
                          <a:cs typeface="Times New Roman"/>
                        </a:rPr>
                        <a:t>&gt;</a:t>
                      </a: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125900">
                <a:tc>
                  <a:txBody>
                    <a:bodyPr/>
                    <a:lstStyle/>
                    <a:p>
                      <a:pPr marL="0" marR="0" fontAlgn="ctr">
                        <a:lnSpc>
                          <a:spcPct val="110000"/>
                        </a:lnSpc>
                        <a:spcBef>
                          <a:spcPts val="0"/>
                        </a:spcBef>
                        <a:spcAft>
                          <a:spcPts val="0"/>
                        </a:spcAft>
                      </a:pPr>
                      <a:endParaRPr lang="en-US" sz="1050" b="1" dirty="0">
                        <a:latin typeface="+mn-lt"/>
                        <a:ea typeface="Calibri"/>
                        <a:cs typeface="Times New Roman"/>
                      </a:endParaRPr>
                    </a:p>
                  </a:txBody>
                  <a:tcPr marL="55418" marR="554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Rounded Rectangular Callout 4"/>
          <p:cNvSpPr/>
          <p:nvPr/>
        </p:nvSpPr>
        <p:spPr>
          <a:xfrm>
            <a:off x="3786182" y="1428736"/>
            <a:ext cx="4357718" cy="1643074"/>
          </a:xfrm>
          <a:prstGeom prst="wedgeRoundRectCallout">
            <a:avLst>
              <a:gd name="adj1" fmla="val -67630"/>
              <a:gd name="adj2" fmla="val -27934"/>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Operation</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    &lt;</a:t>
            </a:r>
            <a:r>
              <a:rPr lang="en-US" b="1" dirty="0" smtClean="0">
                <a:solidFill>
                  <a:srgbClr val="FF0000"/>
                </a:solidFill>
                <a:latin typeface="Courier New"/>
                <a:ea typeface="Calibri"/>
                <a:cs typeface="Times New Roman"/>
              </a:rPr>
              <a:t>Operator</a:t>
            </a:r>
            <a:r>
              <a:rPr lang="en-US" b="1" dirty="0" smtClean="0">
                <a:solidFill>
                  <a:srgbClr val="0000FF"/>
                </a:solidFill>
                <a:latin typeface="Courier New"/>
                <a:ea typeface="Calibri"/>
                <a:cs typeface="Times New Roman"/>
              </a:rPr>
              <a:t>&gt;</a:t>
            </a:r>
            <a:r>
              <a:rPr lang="en-US" b="1" dirty="0" smtClean="0">
                <a:solidFill>
                  <a:schemeClr val="tx1"/>
                </a:solidFill>
                <a:latin typeface="Courier New"/>
                <a:ea typeface="Calibri"/>
                <a:cs typeface="Times New Roman"/>
              </a:rPr>
              <a:t>+</a:t>
            </a: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Operator</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    &lt;</a:t>
            </a:r>
            <a:r>
              <a:rPr lang="en-US" b="1" dirty="0" smtClean="0">
                <a:solidFill>
                  <a:srgbClr val="FF0000"/>
                </a:solidFill>
                <a:latin typeface="Courier New"/>
                <a:ea typeface="Calibri"/>
                <a:cs typeface="Times New Roman"/>
              </a:rPr>
              <a:t>Operand1</a:t>
            </a:r>
            <a:r>
              <a:rPr lang="en-US" b="1" dirty="0" smtClean="0">
                <a:solidFill>
                  <a:srgbClr val="0000FF"/>
                </a:solidFill>
                <a:latin typeface="Courier New"/>
                <a:ea typeface="Calibri"/>
                <a:cs typeface="Times New Roman"/>
              </a:rPr>
              <a:t>&gt;</a:t>
            </a:r>
            <a:r>
              <a:rPr lang="en-US" b="1" dirty="0" smtClean="0">
                <a:solidFill>
                  <a:schemeClr val="tx1"/>
                </a:solidFill>
                <a:latin typeface="Courier New"/>
                <a:ea typeface="Calibri"/>
                <a:cs typeface="Times New Roman"/>
              </a:rPr>
              <a:t>82</a:t>
            </a: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Operand1</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    &lt;</a:t>
            </a:r>
            <a:r>
              <a:rPr lang="en-US" b="1" dirty="0" smtClean="0">
                <a:solidFill>
                  <a:srgbClr val="FF0000"/>
                </a:solidFill>
                <a:latin typeface="Courier New"/>
                <a:ea typeface="Calibri"/>
                <a:cs typeface="Times New Roman"/>
              </a:rPr>
              <a:t>Operand2</a:t>
            </a:r>
            <a:r>
              <a:rPr lang="en-US" b="1" dirty="0" smtClean="0">
                <a:solidFill>
                  <a:srgbClr val="0000FF"/>
                </a:solidFill>
                <a:latin typeface="Courier New"/>
                <a:ea typeface="Calibri"/>
                <a:cs typeface="Times New Roman"/>
              </a:rPr>
              <a:t>&gt;</a:t>
            </a:r>
            <a:r>
              <a:rPr lang="en-US" b="1" dirty="0" smtClean="0">
                <a:solidFill>
                  <a:schemeClr val="tx1"/>
                </a:solidFill>
                <a:latin typeface="Courier New"/>
                <a:ea typeface="Calibri"/>
                <a:cs typeface="Times New Roman"/>
              </a:rPr>
              <a:t>18</a:t>
            </a: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Operand2</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Operation</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计算结果</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2206954511"/>
              </p:ext>
            </p:extLst>
          </p:nvPr>
        </p:nvGraphicFramePr>
        <p:xfrm>
          <a:off x="500033" y="1114444"/>
          <a:ext cx="7715305" cy="5018568"/>
        </p:xfrm>
        <a:graphic>
          <a:graphicData uri="http://schemas.openxmlformats.org/drawingml/2006/table">
            <a:tbl>
              <a:tblPr>
                <a:effectLst>
                  <a:outerShdw blurRad="50800" dist="38100" dir="16200000" rotWithShape="0">
                    <a:prstClr val="black">
                      <a:alpha val="40000"/>
                    </a:prstClr>
                  </a:outerShdw>
                </a:effectLst>
              </a:tblPr>
              <a:tblGrid>
                <a:gridCol w="7715305"/>
              </a:tblGrid>
              <a:tr h="5018568">
                <a:tc>
                  <a:txBody>
                    <a:bodyPr/>
                    <a:lstStyle/>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&lt;</a:t>
                      </a:r>
                      <a:r>
                        <a:rPr lang="en-US" sz="1100" b="1" dirty="0" err="1" smtClean="0">
                          <a:solidFill>
                            <a:srgbClr val="FF0000"/>
                          </a:solidFill>
                          <a:latin typeface="Courier New"/>
                          <a:ea typeface="Calibri"/>
                          <a:cs typeface="Times New Roman"/>
                        </a:rPr>
                        <a:t>CalculatorResponse</a:t>
                      </a:r>
                      <a:r>
                        <a:rPr lang="en-US" sz="1100" b="1" dirty="0" smtClean="0">
                          <a:solidFill>
                            <a:srgbClr val="0000FF"/>
                          </a:solidFill>
                          <a:latin typeface="Courier New"/>
                          <a:ea typeface="Calibri"/>
                          <a:cs typeface="Times New Roman"/>
                        </a:rPr>
                        <a:t> </a:t>
                      </a:r>
                      <a:r>
                        <a:rPr lang="en-US" sz="1100" b="1" dirty="0" err="1" smtClean="0">
                          <a:solidFill>
                            <a:srgbClr val="FF0000"/>
                          </a:solidFill>
                          <a:latin typeface="Courier New"/>
                          <a:ea typeface="Calibri"/>
                          <a:cs typeface="Times New Roman"/>
                        </a:rPr>
                        <a:t>xmlns</a:t>
                      </a:r>
                      <a:r>
                        <a:rPr lang="en-US" sz="1100" b="1" dirty="0" smtClean="0">
                          <a:solidFill>
                            <a:srgbClr val="0000FF"/>
                          </a:solidFill>
                          <a:latin typeface="Courier New"/>
                          <a:ea typeface="Calibri"/>
                          <a:cs typeface="Times New Roman"/>
                        </a:rPr>
                        <a:t>=</a:t>
                      </a:r>
                      <a:r>
                        <a:rPr lang="en-US" sz="1100" b="1" dirty="0" smtClean="0">
                          <a:latin typeface="Courier New"/>
                          <a:ea typeface="Calibri"/>
                          <a:cs typeface="Times New Roman"/>
                        </a:rPr>
                        <a:t>"</a:t>
                      </a:r>
                      <a:r>
                        <a:rPr lang="en-US" sz="1100" b="1" u="sng" dirty="0" smtClean="0">
                          <a:solidFill>
                            <a:srgbClr val="0000FF"/>
                          </a:solidFill>
                          <a:latin typeface="Courier New"/>
                          <a:ea typeface="Calibri"/>
                          <a:cs typeface="Times New Roman"/>
                          <a:hlinkClick r:id=""/>
                        </a:rPr>
                        <a:t>http://Microsoft.BizTalk.CAT.Samples.Schemas.CalculatorResponse</a:t>
                      </a:r>
                      <a:r>
                        <a:rPr lang="en-US" sz="1100" b="1" dirty="0" smtClean="0">
                          <a:latin typeface="Courier New"/>
                          <a:ea typeface="Calibri"/>
                          <a:cs typeface="Times New Roman"/>
                        </a:rPr>
                        <a: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Status</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Ok</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Status</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Results</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100</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None</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18</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None</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200</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None</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4</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None</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132</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Value</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r>
                        <a:rPr lang="en-US" sz="1100" b="1" dirty="0" smtClean="0">
                          <a:latin typeface="Courier New"/>
                          <a:ea typeface="Calibri"/>
                          <a:cs typeface="Times New Roman"/>
                        </a:rPr>
                        <a:t>None</a:t>
                      </a:r>
                      <a:r>
                        <a:rPr lang="en-US" sz="1100" b="1" dirty="0" smtClean="0">
                          <a:solidFill>
                            <a:srgbClr val="0000FF"/>
                          </a:solidFill>
                          <a:latin typeface="Courier New"/>
                          <a:ea typeface="Calibri"/>
                          <a:cs typeface="Times New Roman"/>
                        </a:rPr>
                        <a:t>&lt;/</a:t>
                      </a:r>
                      <a:r>
                        <a:rPr lang="en-US" sz="1100" b="1" dirty="0" smtClean="0">
                          <a:solidFill>
                            <a:srgbClr val="FF0000"/>
                          </a:solidFill>
                          <a:latin typeface="Courier New"/>
                          <a:ea typeface="Calibri"/>
                          <a:cs typeface="Times New Roman"/>
                        </a:rPr>
                        <a:t>Error</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a:lnSpc>
                          <a:spcPct val="110000"/>
                        </a:lnSpc>
                        <a:spcBef>
                          <a:spcPts val="0"/>
                        </a:spcBef>
                        <a:spcAft>
                          <a:spcPts val="0"/>
                        </a:spcAft>
                      </a:pPr>
                      <a:r>
                        <a:rPr lang="en-US" sz="1100" b="1" dirty="0" smtClean="0">
                          <a:solidFill>
                            <a:srgbClr val="0000FF"/>
                          </a:solidFill>
                          <a:latin typeface="Courier New"/>
                          <a:ea typeface="Calibri"/>
                          <a:cs typeface="Times New Roman"/>
                        </a:rPr>
                        <a:t>      &lt;/</a:t>
                      </a:r>
                      <a:r>
                        <a:rPr lang="en-US" sz="1100" b="1" dirty="0" smtClean="0">
                          <a:solidFill>
                            <a:srgbClr val="FF0000"/>
                          </a:solidFill>
                          <a:latin typeface="Courier New"/>
                          <a:ea typeface="Calibri"/>
                          <a:cs typeface="Times New Roman"/>
                        </a:rPr>
                        <a:t>Results</a:t>
                      </a:r>
                      <a:r>
                        <a:rPr lang="en-US" sz="1100" b="1" dirty="0" smtClean="0">
                          <a:solidFill>
                            <a:srgbClr val="0000FF"/>
                          </a:solidFill>
                          <a:latin typeface="Courier New"/>
                          <a:ea typeface="Calibri"/>
                          <a:cs typeface="Times New Roman"/>
                        </a:rPr>
                        <a:t>&gt;</a:t>
                      </a:r>
                      <a:endParaRPr lang="en-US" sz="1100" b="1" dirty="0" smtClean="0">
                        <a:latin typeface="Verdana"/>
                        <a:ea typeface="Calibri"/>
                        <a:cs typeface="Times New Roman"/>
                      </a:endParaRPr>
                    </a:p>
                    <a:p>
                      <a:pPr marL="0" marR="0" fontAlgn="ctr">
                        <a:lnSpc>
                          <a:spcPct val="110000"/>
                        </a:lnSpc>
                        <a:spcBef>
                          <a:spcPts val="0"/>
                        </a:spcBef>
                        <a:spcAft>
                          <a:spcPts val="0"/>
                        </a:spcAft>
                      </a:pPr>
                      <a:r>
                        <a:rPr lang="en-US" sz="1100" b="1" dirty="0" smtClean="0">
                          <a:solidFill>
                            <a:srgbClr val="0000FF"/>
                          </a:solidFill>
                          <a:latin typeface="Courier New"/>
                          <a:ea typeface="Calibri"/>
                          <a:cs typeface="Times New Roman"/>
                        </a:rPr>
                        <a:t>&lt;/</a:t>
                      </a:r>
                      <a:r>
                        <a:rPr lang="en-US" sz="1100" b="1" dirty="0" err="1" smtClean="0">
                          <a:solidFill>
                            <a:srgbClr val="FF0000"/>
                          </a:solidFill>
                          <a:latin typeface="Courier New"/>
                          <a:ea typeface="Calibri"/>
                          <a:cs typeface="Times New Roman"/>
                        </a:rPr>
                        <a:t>CalculatorResponse</a:t>
                      </a:r>
                      <a:r>
                        <a:rPr lang="en-US" sz="1100" b="1" dirty="0" smtClean="0">
                          <a:solidFill>
                            <a:srgbClr val="0000FF"/>
                          </a:solidFill>
                          <a:latin typeface="Courier New"/>
                          <a:ea typeface="Calibri"/>
                          <a:cs typeface="Times New Roman"/>
                        </a:rPr>
                        <a:t>&gt;</a:t>
                      </a:r>
                      <a:endParaRPr lang="en-US" sz="1100" b="1" dirty="0">
                        <a:latin typeface="Verdana"/>
                        <a:ea typeface="Calibri"/>
                        <a:cs typeface="Times New Roman"/>
                      </a:endParaRPr>
                    </a:p>
                  </a:txBody>
                  <a:tcPr marL="55799" marR="557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4" name="Rounded Rectangular Callout 3"/>
          <p:cNvSpPr/>
          <p:nvPr/>
        </p:nvSpPr>
        <p:spPr>
          <a:xfrm>
            <a:off x="4357686" y="1571612"/>
            <a:ext cx="3714776" cy="1643074"/>
          </a:xfrm>
          <a:prstGeom prst="wedgeRoundRectCallout">
            <a:avLst>
              <a:gd name="adj1" fmla="val -71471"/>
              <a:gd name="adj2" fmla="val -1093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Result</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    &lt;</a:t>
            </a:r>
            <a:r>
              <a:rPr lang="en-US" b="1" dirty="0" smtClean="0">
                <a:solidFill>
                  <a:srgbClr val="FF0000"/>
                </a:solidFill>
                <a:latin typeface="Courier New"/>
                <a:ea typeface="Calibri"/>
                <a:cs typeface="Times New Roman"/>
              </a:rPr>
              <a:t>Value</a:t>
            </a:r>
            <a:r>
              <a:rPr lang="en-US" b="1" dirty="0" smtClean="0">
                <a:solidFill>
                  <a:srgbClr val="0000FF"/>
                </a:solidFill>
                <a:latin typeface="Courier New"/>
                <a:ea typeface="Calibri"/>
                <a:cs typeface="Times New Roman"/>
              </a:rPr>
              <a:t>&gt;</a:t>
            </a:r>
            <a:r>
              <a:rPr lang="en-US" b="1" dirty="0" smtClean="0">
                <a:solidFill>
                  <a:schemeClr val="tx1"/>
                </a:solidFill>
                <a:latin typeface="Courier New"/>
                <a:ea typeface="Calibri"/>
                <a:cs typeface="Times New Roman"/>
              </a:rPr>
              <a:t>100</a:t>
            </a: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Value</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    &lt;</a:t>
            </a:r>
            <a:r>
              <a:rPr lang="en-US" b="1" dirty="0" smtClean="0">
                <a:solidFill>
                  <a:srgbClr val="FF0000"/>
                </a:solidFill>
                <a:latin typeface="Courier New"/>
                <a:ea typeface="Calibri"/>
                <a:cs typeface="Times New Roman"/>
              </a:rPr>
              <a:t>Error</a:t>
            </a:r>
            <a:r>
              <a:rPr lang="en-US" b="1" dirty="0" smtClean="0">
                <a:solidFill>
                  <a:srgbClr val="0000FF"/>
                </a:solidFill>
                <a:latin typeface="Courier New"/>
                <a:ea typeface="Calibri"/>
                <a:cs typeface="Times New Roman"/>
              </a:rPr>
              <a:t>&gt;</a:t>
            </a:r>
            <a:r>
              <a:rPr lang="en-US" b="1" dirty="0" smtClean="0">
                <a:solidFill>
                  <a:schemeClr val="tx1"/>
                </a:solidFill>
                <a:latin typeface="Courier New"/>
                <a:ea typeface="Calibri"/>
                <a:cs typeface="Times New Roman"/>
              </a:rPr>
              <a:t>None</a:t>
            </a: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Error</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a:p>
            <a:pPr>
              <a:lnSpc>
                <a:spcPct val="110000"/>
              </a:lnSpc>
            </a:pPr>
            <a:r>
              <a:rPr lang="en-US" b="1" dirty="0" smtClean="0">
                <a:solidFill>
                  <a:srgbClr val="0000FF"/>
                </a:solidFill>
                <a:latin typeface="Courier New"/>
                <a:ea typeface="Calibri"/>
                <a:cs typeface="Times New Roman"/>
              </a:rPr>
              <a:t>&lt;/</a:t>
            </a:r>
            <a:r>
              <a:rPr lang="en-US" b="1" dirty="0" smtClean="0">
                <a:solidFill>
                  <a:srgbClr val="FF0000"/>
                </a:solidFill>
                <a:latin typeface="Courier New"/>
                <a:ea typeface="Calibri"/>
                <a:cs typeface="Times New Roman"/>
              </a:rPr>
              <a:t>Result</a:t>
            </a:r>
            <a:r>
              <a:rPr lang="en-US" b="1" dirty="0" smtClean="0">
                <a:solidFill>
                  <a:srgbClr val="0000FF"/>
                </a:solidFill>
                <a:latin typeface="Courier New"/>
                <a:ea typeface="Calibri"/>
                <a:cs typeface="Times New Roman"/>
              </a:rPr>
              <a:t>&gt;</a:t>
            </a:r>
            <a:endParaRPr lang="en-US" b="1" dirty="0" smtClean="0">
              <a:latin typeface="Verdan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用例介绍</a:t>
            </a:r>
            <a:r>
              <a:rPr lang="en-US" altLang="zh-CN" dirty="0" smtClean="0"/>
              <a:t>1</a:t>
            </a:r>
            <a:endParaRPr lang="en-US" dirty="0"/>
          </a:p>
        </p:txBody>
      </p:sp>
      <p:sp>
        <p:nvSpPr>
          <p:cNvPr id="3" name="Content Placeholder 2"/>
          <p:cNvSpPr>
            <a:spLocks noGrp="1"/>
          </p:cNvSpPr>
          <p:nvPr>
            <p:ph idx="1"/>
          </p:nvPr>
        </p:nvSpPr>
        <p:spPr>
          <a:xfrm>
            <a:off x="457200" y="1000109"/>
            <a:ext cx="8229600" cy="2571768"/>
          </a:xfrm>
        </p:spPr>
        <p:txBody>
          <a:bodyPr/>
          <a:lstStyle/>
          <a:p>
            <a:r>
              <a:rPr lang="zh-CN" altLang="en-US" dirty="0" smtClean="0"/>
              <a:t>用例</a:t>
            </a:r>
            <a:r>
              <a:rPr lang="en-US" altLang="zh-CN" dirty="0" smtClean="0"/>
              <a:t>1</a:t>
            </a:r>
          </a:p>
        </p:txBody>
      </p:sp>
      <p:pic>
        <p:nvPicPr>
          <p:cNvPr id="4" name="Picture 2"/>
          <p:cNvPicPr>
            <a:picLocks noChangeAspect="1" noChangeArrowheads="1"/>
          </p:cNvPicPr>
          <p:nvPr/>
        </p:nvPicPr>
        <p:blipFill>
          <a:blip r:embed="rId3" cstate="print"/>
          <a:srcRect/>
          <a:stretch>
            <a:fillRect/>
          </a:stretch>
        </p:blipFill>
        <p:spPr bwMode="auto">
          <a:xfrm>
            <a:off x="165100" y="2071678"/>
            <a:ext cx="8828715" cy="2928958"/>
          </a:xfrm>
          <a:prstGeom prst="rect">
            <a:avLst/>
          </a:prstGeom>
          <a:noFill/>
          <a:ln w="9525">
            <a:noFill/>
            <a:miter lim="800000"/>
            <a:headEnd/>
            <a:tailEnd/>
          </a:ln>
          <a:effectLst/>
        </p:spPr>
      </p:pic>
      <p:sp>
        <p:nvSpPr>
          <p:cNvPr id="8" name="TextBox 7"/>
          <p:cNvSpPr txBox="1"/>
          <p:nvPr/>
        </p:nvSpPr>
        <p:spPr>
          <a:xfrm>
            <a:off x="1857356" y="1142984"/>
            <a:ext cx="30003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zh-CN" altLang="en-US" dirty="0" smtClean="0"/>
              <a:t>逻辑发送端口</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有趣的数据</a:t>
            </a:r>
            <a:endParaRPr lang="en-US" dirty="0"/>
          </a:p>
        </p:txBody>
      </p:sp>
      <p:sp>
        <p:nvSpPr>
          <p:cNvPr id="5" name="Text Placeholder 2"/>
          <p:cNvSpPr>
            <a:spLocks noGrp="1"/>
          </p:cNvSpPr>
          <p:nvPr>
            <p:ph idx="1"/>
          </p:nvPr>
        </p:nvSpPr>
        <p:spPr>
          <a:xfrm>
            <a:off x="457200" y="4500570"/>
            <a:ext cx="8229600" cy="1625593"/>
          </a:xfrm>
        </p:spPr>
        <p:txBody>
          <a:bodyPr/>
          <a:lstStyle/>
          <a:p>
            <a:pPr>
              <a:buSzTx/>
            </a:pPr>
            <a:r>
              <a:rPr lang="en-US" altLang="zh-CN" sz="2000" b="1" dirty="0" smtClean="0"/>
              <a:t>BizTalk</a:t>
            </a:r>
            <a:r>
              <a:rPr lang="zh-CN" altLang="en-US" sz="2000" b="1" dirty="0" smtClean="0"/>
              <a:t> </a:t>
            </a:r>
            <a:r>
              <a:rPr lang="en-US" altLang="zh-CN" sz="2000" b="1" dirty="0" smtClean="0"/>
              <a:t>Server</a:t>
            </a:r>
            <a:r>
              <a:rPr lang="zh-CN" altLang="en-US" sz="2000" b="1" dirty="0" smtClean="0"/>
              <a:t> </a:t>
            </a:r>
            <a:r>
              <a:rPr lang="en-US" altLang="zh-CN" sz="2000" b="1" dirty="0" smtClean="0"/>
              <a:t>2006</a:t>
            </a:r>
            <a:r>
              <a:rPr lang="zh-CN" altLang="en-US" sz="2000" b="1" dirty="0" smtClean="0"/>
              <a:t> </a:t>
            </a:r>
            <a:r>
              <a:rPr lang="en-US" altLang="zh-CN" sz="2000" b="1" dirty="0" smtClean="0"/>
              <a:t>R2</a:t>
            </a:r>
            <a:r>
              <a:rPr lang="zh-CN" altLang="en-US" sz="2000" b="1" dirty="0" smtClean="0"/>
              <a:t> 吞吐量增长</a:t>
            </a:r>
            <a:r>
              <a:rPr lang="en-US" altLang="zh-CN" sz="2000" b="1" dirty="0" smtClean="0"/>
              <a:t>27%</a:t>
            </a:r>
          </a:p>
          <a:p>
            <a:pPr>
              <a:buSzTx/>
            </a:pPr>
            <a:r>
              <a:rPr lang="en-US" altLang="zh-CN" sz="2000" dirty="0" smtClean="0"/>
              <a:t>BizTalk</a:t>
            </a:r>
            <a:r>
              <a:rPr lang="zh-CN" altLang="en-US" sz="2000" dirty="0" smtClean="0"/>
              <a:t> </a:t>
            </a:r>
            <a:r>
              <a:rPr lang="en-US" altLang="zh-CN" sz="2000" dirty="0" smtClean="0"/>
              <a:t>Server</a:t>
            </a:r>
            <a:r>
              <a:rPr lang="zh-CN" altLang="en-US" sz="2000" dirty="0" smtClean="0"/>
              <a:t> </a:t>
            </a:r>
            <a:r>
              <a:rPr lang="en-US" altLang="zh-CN" sz="2000" dirty="0" smtClean="0"/>
              <a:t>2009</a:t>
            </a:r>
            <a:r>
              <a:rPr lang="zh-CN" altLang="en-US" sz="2000" dirty="0" smtClean="0"/>
              <a:t> 吞吐量增长</a:t>
            </a:r>
            <a:r>
              <a:rPr lang="en-US" altLang="zh-CN" sz="2000" dirty="0" smtClean="0"/>
              <a:t>70%</a:t>
            </a:r>
          </a:p>
          <a:p>
            <a:pPr>
              <a:buSzTx/>
            </a:pPr>
            <a:r>
              <a:rPr lang="en-US" altLang="zh-CN" sz="2000" b="1" dirty="0" smtClean="0"/>
              <a:t>BizTalk</a:t>
            </a:r>
            <a:r>
              <a:rPr lang="zh-CN" altLang="en-US" sz="2000" b="1" dirty="0" smtClean="0"/>
              <a:t> </a:t>
            </a:r>
            <a:r>
              <a:rPr lang="en-US" altLang="zh-CN" sz="2000" b="1" dirty="0" smtClean="0"/>
              <a:t>Server</a:t>
            </a:r>
            <a:r>
              <a:rPr lang="zh-CN" altLang="en-US" sz="2000" b="1" dirty="0" smtClean="0"/>
              <a:t> </a:t>
            </a:r>
            <a:r>
              <a:rPr lang="en-US" altLang="zh-CN" sz="2000" b="1" dirty="0" smtClean="0"/>
              <a:t>2006</a:t>
            </a:r>
            <a:r>
              <a:rPr lang="zh-CN" altLang="en-US" sz="2000" b="1" dirty="0" smtClean="0"/>
              <a:t> </a:t>
            </a:r>
            <a:r>
              <a:rPr lang="en-US" altLang="zh-CN" sz="2000" b="1" dirty="0" smtClean="0"/>
              <a:t>R2</a:t>
            </a:r>
            <a:r>
              <a:rPr lang="zh-CN" altLang="en-US" sz="2000" dirty="0" smtClean="0"/>
              <a:t>响应</a:t>
            </a:r>
            <a:r>
              <a:rPr lang="zh-CN" altLang="en-US" sz="2000" b="1" dirty="0" smtClean="0"/>
              <a:t>时间减少</a:t>
            </a:r>
            <a:r>
              <a:rPr lang="en-US" altLang="zh-CN" sz="2000" b="1" dirty="0" smtClean="0"/>
              <a:t>25%</a:t>
            </a:r>
          </a:p>
          <a:p>
            <a:pPr>
              <a:buSzTx/>
            </a:pPr>
            <a:r>
              <a:rPr lang="en-US" altLang="zh-CN" sz="2000" dirty="0" smtClean="0"/>
              <a:t>BizTalk</a:t>
            </a:r>
            <a:r>
              <a:rPr lang="zh-CN" altLang="en-US" sz="2000" dirty="0" smtClean="0"/>
              <a:t> </a:t>
            </a:r>
            <a:r>
              <a:rPr lang="en-US" altLang="zh-CN" sz="2000" dirty="0" smtClean="0"/>
              <a:t>Server</a:t>
            </a:r>
            <a:r>
              <a:rPr lang="zh-CN" altLang="en-US" sz="2000" dirty="0" smtClean="0"/>
              <a:t> </a:t>
            </a:r>
            <a:r>
              <a:rPr lang="en-US" altLang="zh-CN" sz="2000" dirty="0" smtClean="0"/>
              <a:t>2009</a:t>
            </a:r>
            <a:r>
              <a:rPr lang="zh-CN" altLang="en-US" sz="2000" dirty="0" smtClean="0"/>
              <a:t> 响应时间减少</a:t>
            </a:r>
            <a:r>
              <a:rPr lang="en-US" altLang="zh-CN" sz="2000" dirty="0" smtClean="0"/>
              <a:t>45%</a:t>
            </a:r>
            <a:endParaRPr lang="en-US" sz="2000" b="1" dirty="0" smtClean="0"/>
          </a:p>
        </p:txBody>
      </p:sp>
      <p:graphicFrame>
        <p:nvGraphicFramePr>
          <p:cNvPr id="4" name="Table 3"/>
          <p:cNvGraphicFramePr>
            <a:graphicFrameLocks noGrp="1"/>
          </p:cNvGraphicFramePr>
          <p:nvPr/>
        </p:nvGraphicFramePr>
        <p:xfrm>
          <a:off x="357158" y="1285860"/>
          <a:ext cx="8534400" cy="1911022"/>
        </p:xfrm>
        <a:graphic>
          <a:graphicData uri="http://schemas.openxmlformats.org/drawingml/2006/table">
            <a:tbl>
              <a:tblPr/>
              <a:tblGrid>
                <a:gridCol w="1250548"/>
                <a:gridCol w="1250548"/>
                <a:gridCol w="1251108"/>
                <a:gridCol w="930073"/>
                <a:gridCol w="930073"/>
                <a:gridCol w="1461025"/>
                <a:gridCol w="1461025"/>
              </a:tblGrid>
              <a:tr h="300339">
                <a:tc>
                  <a:txBody>
                    <a:bodyPr/>
                    <a:lstStyle/>
                    <a:p>
                      <a:pPr marL="0" marR="0">
                        <a:lnSpc>
                          <a:spcPct val="115000"/>
                        </a:lnSpc>
                        <a:spcBef>
                          <a:spcPts val="0"/>
                        </a:spcBef>
                        <a:spcAft>
                          <a:spcPts val="0"/>
                        </a:spcAft>
                      </a:pPr>
                      <a:r>
                        <a:rPr lang="zh-CN" altLang="en-US" sz="1200" b="1" dirty="0" smtClean="0">
                          <a:latin typeface="Arial" pitchFamily="34" charset="0"/>
                          <a:ea typeface="Calibri"/>
                          <a:cs typeface="Arial" pitchFamily="34" charset="0"/>
                        </a:rPr>
                        <a:t>测试用例</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Concurrent </a:t>
                      </a:r>
                      <a:r>
                        <a:rPr lang="en-US" sz="1200" b="1" dirty="0" smtClean="0">
                          <a:latin typeface="Arial" pitchFamily="34" charset="0"/>
                          <a:ea typeface="Calibri"/>
                          <a:cs typeface="Arial" pitchFamily="34" charset="0"/>
                        </a:rPr>
                        <a:t>Test Client Users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Second</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Avg Response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 &lt; 3 seconds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Day</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 Length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r>
              <a:tr h="160019">
                <a:tc gridSpan="7">
                  <a:txBody>
                    <a:bodyPr/>
                    <a:lstStyle/>
                    <a:p>
                      <a:pPr marL="0" marR="0" algn="l">
                        <a:lnSpc>
                          <a:spcPct val="115000"/>
                        </a:lnSpc>
                        <a:spcBef>
                          <a:spcPts val="0"/>
                        </a:spcBef>
                        <a:spcAft>
                          <a:spcPts val="0"/>
                        </a:spcAft>
                      </a:pPr>
                      <a:r>
                        <a:rPr lang="zh-CN" altLang="en-US" sz="1200" b="1" dirty="0" smtClean="0">
                          <a:latin typeface="Arial" pitchFamily="34" charset="0"/>
                          <a:ea typeface="Calibri"/>
                          <a:cs typeface="Arial" pitchFamily="34" charset="0"/>
                        </a:rPr>
                        <a:t>逻辑发送端口用例    </a:t>
                      </a:r>
                      <a:r>
                        <a:rPr lang="zh-CN" altLang="en-US" sz="1200" b="1" dirty="0" smtClean="0">
                          <a:solidFill>
                            <a:schemeClr val="bg2"/>
                          </a:solidFill>
                          <a:latin typeface="Arial" pitchFamily="34" charset="0"/>
                          <a:ea typeface="Calibri"/>
                          <a:cs typeface="Arial" pitchFamily="34" charset="0"/>
                        </a:rPr>
                        <a:t>默认配置</a:t>
                      </a:r>
                      <a:endParaRPr lang="en-US" sz="1200" b="1" dirty="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87">
                <a:tc>
                  <a:txBody>
                    <a:bodyPr/>
                    <a:lstStyle/>
                    <a:p>
                      <a:pPr marL="0" marR="0">
                        <a:lnSpc>
                          <a:spcPct val="115000"/>
                        </a:lnSpc>
                        <a:spcBef>
                          <a:spcPts val="0"/>
                        </a:spcBef>
                        <a:spcAft>
                          <a:spcPts val="0"/>
                        </a:spcAft>
                      </a:pPr>
                      <a:r>
                        <a:rPr lang="en-US" altLang="zh-CN" sz="1200" b="1" dirty="0" smtClean="0">
                          <a:latin typeface="Arial" pitchFamily="34" charset="0"/>
                          <a:ea typeface="Calibri"/>
                          <a:cs typeface="Arial" pitchFamily="34" charset="0"/>
                        </a:rPr>
                        <a:t>R2</a:t>
                      </a:r>
                      <a:r>
                        <a:rPr lang="en-US" sz="1200" b="1" dirty="0" smtClean="0">
                          <a:latin typeface="Arial" pitchFamily="34" charset="0"/>
                          <a:ea typeface="Calibri"/>
                          <a:cs typeface="Arial" pitchFamily="34" charset="0"/>
                        </a:rPr>
                        <a:t>  – 32 Bit Orch</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100</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smtClean="0">
                          <a:latin typeface="Arial" pitchFamily="34" charset="0"/>
                          <a:ea typeface="Calibri"/>
                          <a:cs typeface="Arial" pitchFamily="34" charset="0"/>
                        </a:rPr>
                        <a:t>45.4</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b="1" kern="1200" dirty="0" smtClean="0">
                          <a:solidFill>
                            <a:schemeClr val="tx1"/>
                          </a:solidFill>
                          <a:latin typeface="Arial" pitchFamily="34" charset="0"/>
                          <a:ea typeface="Calibri"/>
                          <a:cs typeface="Arial" pitchFamily="34" charset="0"/>
                        </a:rPr>
                        <a:t>2.24</a:t>
                      </a: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94.36</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b="1" kern="1200" dirty="0" smtClean="0">
                          <a:solidFill>
                            <a:schemeClr val="tx1"/>
                          </a:solidFill>
                          <a:latin typeface="Arial" pitchFamily="34" charset="0"/>
                          <a:ea typeface="Calibri"/>
                          <a:cs typeface="Arial" pitchFamily="34" charset="0"/>
                        </a:rPr>
                        <a:t>~1,309,000</a:t>
                      </a: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a:t>
                      </a:r>
                      <a:r>
                        <a:rPr lang="en-US" sz="1200" b="1" dirty="0">
                          <a:latin typeface="Arial" pitchFamily="34" charset="0"/>
                          <a:ea typeface="Calibri"/>
                          <a:cs typeface="Arial" pitchFamily="34" charset="0"/>
                        </a:rPr>
                        <a:t>minutes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534887">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2009 - 64 bit Orch</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100</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u="none" strike="noStrike" dirty="0" smtClean="0">
                          <a:latin typeface="Arial" pitchFamily="34" charset="0"/>
                          <a:cs typeface="Arial" pitchFamily="34" charset="0"/>
                        </a:rPr>
                        <a:t>34.3</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b="1" kern="1200" dirty="0" smtClean="0">
                          <a:solidFill>
                            <a:schemeClr val="tx1"/>
                          </a:solidFill>
                          <a:latin typeface="Arial" pitchFamily="34" charset="0"/>
                          <a:ea typeface="Calibri"/>
                          <a:cs typeface="Arial" pitchFamily="34" charset="0"/>
                        </a:rPr>
                        <a:t>2.89</a:t>
                      </a: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b="1" kern="1200" dirty="0" smtClean="0">
                          <a:solidFill>
                            <a:schemeClr val="tx1"/>
                          </a:solidFill>
                          <a:latin typeface="Arial" pitchFamily="34" charset="0"/>
                          <a:ea typeface="Calibri"/>
                          <a:cs typeface="Arial" pitchFamily="34" charset="0"/>
                        </a:rPr>
                        <a:t>75.45</a:t>
                      </a: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b="1" kern="1200" dirty="0" smtClean="0">
                          <a:solidFill>
                            <a:schemeClr val="tx1"/>
                          </a:solidFill>
                          <a:latin typeface="Arial" pitchFamily="34" charset="0"/>
                          <a:ea typeface="Calibri"/>
                          <a:cs typeface="Arial" pitchFamily="34" charset="0"/>
                        </a:rPr>
                        <a:t>~987,000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a:t>
                      </a:r>
                      <a:r>
                        <a:rPr lang="en-US" sz="1200" b="1" dirty="0">
                          <a:latin typeface="Arial" pitchFamily="34" charset="0"/>
                          <a:ea typeface="Calibri"/>
                          <a:cs typeface="Arial" pitchFamily="34" charset="0"/>
                        </a:rPr>
                        <a:t>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bl>
          </a:graphicData>
        </a:graphic>
      </p:graphicFrame>
      <p:sp>
        <p:nvSpPr>
          <p:cNvPr id="6" name="Oval 5"/>
          <p:cNvSpPr/>
          <p:nvPr/>
        </p:nvSpPr>
        <p:spPr bwMode="auto">
          <a:xfrm>
            <a:off x="2928926" y="2486022"/>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4181475" y="2486022"/>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aphicFrame>
        <p:nvGraphicFramePr>
          <p:cNvPr id="9" name="Table 8"/>
          <p:cNvGraphicFramePr>
            <a:graphicFrameLocks noGrp="1"/>
          </p:cNvGraphicFramePr>
          <p:nvPr/>
        </p:nvGraphicFramePr>
        <p:xfrm>
          <a:off x="357218" y="3214686"/>
          <a:ext cx="8534400" cy="1280086"/>
        </p:xfrm>
        <a:graphic>
          <a:graphicData uri="http://schemas.openxmlformats.org/drawingml/2006/table">
            <a:tbl>
              <a:tblPr/>
              <a:tblGrid>
                <a:gridCol w="1250548"/>
                <a:gridCol w="1250548"/>
                <a:gridCol w="1251108"/>
                <a:gridCol w="930073"/>
                <a:gridCol w="930073"/>
                <a:gridCol w="1461025"/>
                <a:gridCol w="1461025"/>
              </a:tblGrid>
              <a:tr h="120204">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CN" altLang="en-US" sz="1200" b="1" dirty="0" smtClean="0">
                          <a:latin typeface="Arial" pitchFamily="34" charset="0"/>
                          <a:ea typeface="Calibri"/>
                          <a:cs typeface="Arial" pitchFamily="34" charset="0"/>
                        </a:rPr>
                        <a:t>逻辑发送端口用例    </a:t>
                      </a:r>
                      <a:r>
                        <a:rPr lang="zh-CN" altLang="en-US" sz="1200" b="1" dirty="0" smtClean="0">
                          <a:solidFill>
                            <a:schemeClr val="bg2"/>
                          </a:solidFill>
                          <a:latin typeface="Arial" pitchFamily="34" charset="0"/>
                          <a:ea typeface="Calibri"/>
                          <a:cs typeface="Arial" pitchFamily="34" charset="0"/>
                        </a:rPr>
                        <a:t>优化配置</a:t>
                      </a:r>
                      <a:endParaRPr kumimoji="0"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87">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R2  64 bit </a:t>
                      </a:r>
                      <a:r>
                        <a:rPr lang="en-US" sz="1200" b="1" dirty="0" err="1" smtClean="0">
                          <a:latin typeface="Arial" pitchFamily="34" charset="0"/>
                          <a:ea typeface="Calibri"/>
                          <a:cs typeface="Arial" pitchFamily="34" charset="0"/>
                        </a:rPr>
                        <a:t>Orch</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100</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58.06</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1.69</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97.5</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b="1" kern="1200" dirty="0" smtClean="0">
                          <a:solidFill>
                            <a:schemeClr val="tx1"/>
                          </a:solidFill>
                          <a:latin typeface="Arial" pitchFamily="34" charset="0"/>
                          <a:ea typeface="Calibri"/>
                          <a:cs typeface="Arial" pitchFamily="34" charset="0"/>
                        </a:rPr>
                        <a:t>~1,672,000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534887">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 64</a:t>
                      </a:r>
                      <a:r>
                        <a:rPr lang="en-US" sz="1200" b="1" baseline="0" dirty="0" smtClean="0">
                          <a:latin typeface="Arial" pitchFamily="34" charset="0"/>
                          <a:ea typeface="Calibri"/>
                          <a:cs typeface="Arial" pitchFamily="34" charset="0"/>
                        </a:rPr>
                        <a:t> Bit </a:t>
                      </a:r>
                      <a:r>
                        <a:rPr lang="en-US" sz="1200" b="1" baseline="0" dirty="0" err="1" smtClean="0">
                          <a:latin typeface="Arial" pitchFamily="34" charset="0"/>
                          <a:ea typeface="Calibri"/>
                          <a:cs typeface="Arial" pitchFamily="34" charset="0"/>
                        </a:rPr>
                        <a:t>Orch</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100</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60.64</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1.61</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b="1" i="0" u="none" strike="noStrike" kern="1200" dirty="0" smtClean="0">
                          <a:solidFill>
                            <a:schemeClr val="tx1"/>
                          </a:solidFill>
                          <a:latin typeface="Arial" pitchFamily="34" charset="0"/>
                          <a:ea typeface="+mn-ea"/>
                          <a:cs typeface="Arial" pitchFamily="34" charset="0"/>
                        </a:rPr>
                        <a:t>97.97</a:t>
                      </a:r>
                      <a:endParaRPr lang="en-US" sz="1200" b="1" i="0" u="none" strike="noStrike" kern="1200" dirty="0">
                        <a:solidFill>
                          <a:schemeClr val="tx1"/>
                        </a:solidFill>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b="1" kern="1200" dirty="0" smtClean="0">
                          <a:solidFill>
                            <a:schemeClr val="tx1"/>
                          </a:solidFill>
                          <a:latin typeface="Arial" pitchFamily="34" charset="0"/>
                          <a:ea typeface="Calibri"/>
                          <a:cs typeface="Arial" pitchFamily="34" charset="0"/>
                        </a:rPr>
                        <a:t>~1,746,000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additive="base">
                                        <p:cTn id="3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additive="base">
                                        <p:cTn id="4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idx="1"/>
          </p:nvPr>
        </p:nvSpPr>
        <p:spPr>
          <a:xfrm>
            <a:off x="381000" y="1412874"/>
            <a:ext cx="8382000" cy="4561205"/>
          </a:xfrm>
        </p:spPr>
        <p:txBody>
          <a:bodyPr/>
          <a:lstStyle/>
          <a:p>
            <a:endParaRPr lang="en-US" sz="2400" dirty="0" smtClean="0">
              <a:latin typeface="Arial" pitchFamily="34" charset="0"/>
            </a:endParaRPr>
          </a:p>
          <a:p>
            <a:endParaRPr lang="en-US" sz="2400" dirty="0" smtClean="0">
              <a:latin typeface="Arial" pitchFamily="34" charset="0"/>
            </a:endParaRPr>
          </a:p>
          <a:p>
            <a:endParaRPr lang="en-US" sz="2400" dirty="0" smtClean="0">
              <a:latin typeface="Arial" pitchFamily="34" charset="0"/>
            </a:endParaRPr>
          </a:p>
          <a:p>
            <a:endParaRPr lang="en-US" sz="2400" dirty="0" smtClean="0">
              <a:latin typeface="Arial" pitchFamily="34" charset="0"/>
            </a:endParaRPr>
          </a:p>
          <a:p>
            <a:endParaRPr lang="en-US" sz="2400" dirty="0" smtClean="0">
              <a:latin typeface="Arial" pitchFamily="34" charset="0"/>
            </a:endParaRPr>
          </a:p>
          <a:p>
            <a:r>
              <a:rPr lang="zh-CN" altLang="en-US" dirty="0" smtClean="0">
                <a:latin typeface="+mn-lt"/>
              </a:rPr>
              <a:t>性能参数：</a:t>
            </a:r>
            <a:endParaRPr lang="en-US" sz="2400" dirty="0" smtClean="0">
              <a:latin typeface="+mn-lt"/>
            </a:endParaRPr>
          </a:p>
          <a:p>
            <a:pPr lvl="1"/>
            <a:r>
              <a:rPr lang="en-US" sz="2000" dirty="0" smtClean="0">
                <a:latin typeface="+mn-lt"/>
              </a:rPr>
              <a:t>Process\Virtual Bytes 	VirtualMemoryThrottlingCriteria</a:t>
            </a:r>
          </a:p>
          <a:p>
            <a:pPr lvl="1"/>
            <a:r>
              <a:rPr lang="en-US" sz="2000" dirty="0" smtClean="0">
                <a:latin typeface="+mn-lt"/>
              </a:rPr>
              <a:t>Process\Private Bytes 	PrivateMemoryThrottlingCriteria</a:t>
            </a:r>
          </a:p>
          <a:p>
            <a:endParaRPr lang="en-US" sz="2400" dirty="0" smtClean="0">
              <a:latin typeface="Arial" pitchFamily="34" charset="0"/>
            </a:endParaRPr>
          </a:p>
          <a:p>
            <a:endParaRPr lang="en-US" sz="2400" dirty="0" smtClean="0">
              <a:latin typeface="Arial" pitchFamily="34" charset="0"/>
            </a:endParaRPr>
          </a:p>
        </p:txBody>
      </p:sp>
      <p:sp>
        <p:nvSpPr>
          <p:cNvPr id="2" name="Title 1"/>
          <p:cNvSpPr>
            <a:spLocks noGrp="1"/>
          </p:cNvSpPr>
          <p:nvPr>
            <p:ph type="title"/>
          </p:nvPr>
        </p:nvSpPr>
        <p:spPr/>
        <p:txBody>
          <a:bodyPr>
            <a:normAutofit fontScale="90000"/>
          </a:bodyPr>
          <a:lstStyle/>
          <a:p>
            <a:r>
              <a:rPr lang="zh-CN" altLang="en-US" dirty="0" smtClean="0"/>
              <a:t>调查冻结的业务流程实例</a:t>
            </a:r>
            <a:r>
              <a:rPr lang="en-US" altLang="zh-CN" dirty="0" smtClean="0"/>
              <a:t/>
            </a:r>
            <a:br>
              <a:rPr lang="en-US" altLang="zh-CN" dirty="0" smtClean="0"/>
            </a:b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00038" y="846629"/>
            <a:ext cx="8543925" cy="2343150"/>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571500" y="4791861"/>
          <a:ext cx="8001000" cy="1381760"/>
        </p:xfrm>
        <a:graphic>
          <a:graphicData uri="http://schemas.openxmlformats.org/drawingml/2006/table">
            <a:tbl>
              <a:tblPr firstRow="1" bandRow="1">
                <a:tableStyleId>{5940675A-B579-460E-94D1-54222C63F5DA}</a:tableStyleId>
              </a:tblPr>
              <a:tblGrid>
                <a:gridCol w="2667000"/>
                <a:gridCol w="2667000"/>
                <a:gridCol w="2667000"/>
              </a:tblGrid>
              <a:tr h="370840">
                <a:tc>
                  <a:txBody>
                    <a:bodyPr/>
                    <a:lstStyle/>
                    <a:p>
                      <a:r>
                        <a:rPr lang="en-US" sz="1800" b="1" dirty="0" smtClean="0">
                          <a:latin typeface="+mn-lt"/>
                          <a:cs typeface="Arial" pitchFamily="34" charset="0"/>
                        </a:rPr>
                        <a:t>Setting</a:t>
                      </a:r>
                      <a:endParaRPr lang="en-US" sz="1800" b="1" dirty="0">
                        <a:latin typeface="+mn-lt"/>
                        <a:cs typeface="Arial" pitchFamily="34" charset="0"/>
                      </a:endParaRPr>
                    </a:p>
                  </a:txBody>
                  <a:tcPr>
                    <a:solidFill>
                      <a:schemeClr val="bg1">
                        <a:lumMod val="85000"/>
                        <a:lumOff val="15000"/>
                      </a:schemeClr>
                    </a:solidFill>
                  </a:tcPr>
                </a:tc>
                <a:tc>
                  <a:txBody>
                    <a:bodyPr/>
                    <a:lstStyle/>
                    <a:p>
                      <a:r>
                        <a:rPr lang="en-US" sz="1800" b="1" dirty="0" smtClean="0">
                          <a:latin typeface="+mn-lt"/>
                          <a:cs typeface="Arial" pitchFamily="34" charset="0"/>
                        </a:rPr>
                        <a:t>Original (MB)</a:t>
                      </a:r>
                      <a:endParaRPr lang="en-US" sz="1800" b="1" dirty="0">
                        <a:latin typeface="+mn-lt"/>
                        <a:cs typeface="Arial" pitchFamily="34" charset="0"/>
                      </a:endParaRPr>
                    </a:p>
                  </a:txBody>
                  <a:tcPr>
                    <a:solidFill>
                      <a:schemeClr val="bg1">
                        <a:lumMod val="85000"/>
                        <a:lumOff val="15000"/>
                      </a:schemeClr>
                    </a:solidFill>
                  </a:tcPr>
                </a:tc>
                <a:tc>
                  <a:txBody>
                    <a:bodyPr/>
                    <a:lstStyle/>
                    <a:p>
                      <a:r>
                        <a:rPr lang="en-US" sz="1800" b="1" dirty="0" smtClean="0">
                          <a:latin typeface="+mn-lt"/>
                          <a:cs typeface="Arial" pitchFamily="34" charset="0"/>
                        </a:rPr>
                        <a:t>Optimization Applied (MB)</a:t>
                      </a:r>
                      <a:endParaRPr lang="en-US" sz="1800" b="1" dirty="0">
                        <a:latin typeface="+mn-lt"/>
                        <a:cs typeface="Arial" pitchFamily="34" charset="0"/>
                      </a:endParaRPr>
                    </a:p>
                  </a:txBody>
                  <a:tcPr>
                    <a:solidFill>
                      <a:schemeClr val="bg1">
                        <a:lumMod val="85000"/>
                        <a:lumOff val="15000"/>
                      </a:schemeClr>
                    </a:solidFill>
                  </a:tcPr>
                </a:tc>
              </a:tr>
              <a:tr h="370840">
                <a:tc>
                  <a:txBody>
                    <a:bodyPr/>
                    <a:lstStyle/>
                    <a:p>
                      <a:r>
                        <a:rPr lang="en-US" sz="1800" b="0" dirty="0" smtClean="0">
                          <a:latin typeface="+mn-lt"/>
                          <a:cs typeface="Arial" pitchFamily="34" charset="0"/>
                        </a:rPr>
                        <a:t>Virtual Memory</a:t>
                      </a:r>
                      <a:endParaRPr lang="en-US" sz="1800" b="0" dirty="0">
                        <a:latin typeface="+mn-lt"/>
                        <a:cs typeface="Arial" pitchFamily="34" charset="0"/>
                      </a:endParaRPr>
                    </a:p>
                  </a:txBody>
                  <a:tcPr>
                    <a:solidFill>
                      <a:schemeClr val="bg1">
                        <a:lumMod val="65000"/>
                        <a:lumOff val="35000"/>
                      </a:schemeClr>
                    </a:solidFill>
                  </a:tcPr>
                </a:tc>
                <a:tc>
                  <a:txBody>
                    <a:bodyPr/>
                    <a:lstStyle/>
                    <a:p>
                      <a:r>
                        <a:rPr lang="en-US" sz="1800" b="0" dirty="0" smtClean="0">
                          <a:latin typeface="+mn-lt"/>
                          <a:cs typeface="Arial" pitchFamily="34" charset="0"/>
                        </a:rPr>
                        <a:t>900</a:t>
                      </a:r>
                      <a:endParaRPr lang="en-US" sz="1800" b="0" dirty="0">
                        <a:latin typeface="+mn-lt"/>
                        <a:cs typeface="Arial" pitchFamily="34" charset="0"/>
                      </a:endParaRPr>
                    </a:p>
                  </a:txBody>
                  <a:tcPr>
                    <a:solidFill>
                      <a:schemeClr val="bg1">
                        <a:lumMod val="65000"/>
                        <a:lumOff val="35000"/>
                      </a:schemeClr>
                    </a:solidFill>
                  </a:tcPr>
                </a:tc>
                <a:tc>
                  <a:txBody>
                    <a:bodyPr/>
                    <a:lstStyle/>
                    <a:p>
                      <a:r>
                        <a:rPr lang="en-US" sz="1800" b="0" dirty="0" smtClean="0">
                          <a:latin typeface="+mn-lt"/>
                          <a:cs typeface="Arial" pitchFamily="34" charset="0"/>
                        </a:rPr>
                        <a:t>6000</a:t>
                      </a:r>
                      <a:endParaRPr lang="en-US" sz="1800" b="0" dirty="0">
                        <a:latin typeface="+mn-lt"/>
                        <a:cs typeface="Arial" pitchFamily="34" charset="0"/>
                      </a:endParaRPr>
                    </a:p>
                  </a:txBody>
                  <a:tcPr>
                    <a:solidFill>
                      <a:schemeClr val="bg1">
                        <a:lumMod val="65000"/>
                        <a:lumOff val="35000"/>
                      </a:schemeClr>
                    </a:solidFill>
                  </a:tcPr>
                </a:tc>
              </a:tr>
              <a:tr h="370840">
                <a:tc>
                  <a:txBody>
                    <a:bodyPr/>
                    <a:lstStyle/>
                    <a:p>
                      <a:r>
                        <a:rPr lang="en-US" sz="1800" b="0" dirty="0" smtClean="0">
                          <a:latin typeface="+mn-lt"/>
                          <a:cs typeface="Arial" pitchFamily="34" charset="0"/>
                        </a:rPr>
                        <a:t>Private Memory</a:t>
                      </a:r>
                      <a:endParaRPr lang="en-US" sz="1800" b="0" dirty="0">
                        <a:latin typeface="+mn-lt"/>
                        <a:cs typeface="Arial" pitchFamily="34" charset="0"/>
                      </a:endParaRPr>
                    </a:p>
                  </a:txBody>
                  <a:tcPr>
                    <a:solidFill>
                      <a:schemeClr val="bg1">
                        <a:lumMod val="65000"/>
                        <a:lumOff val="35000"/>
                      </a:schemeClr>
                    </a:solidFill>
                  </a:tcPr>
                </a:tc>
                <a:tc>
                  <a:txBody>
                    <a:bodyPr/>
                    <a:lstStyle/>
                    <a:p>
                      <a:r>
                        <a:rPr lang="en-US" sz="1800" b="0" dirty="0" smtClean="0">
                          <a:latin typeface="+mn-lt"/>
                          <a:cs typeface="Arial" pitchFamily="34" charset="0"/>
                        </a:rPr>
                        <a:t>50</a:t>
                      </a:r>
                      <a:endParaRPr lang="en-US" sz="1800" b="0" dirty="0">
                        <a:latin typeface="+mn-lt"/>
                        <a:cs typeface="Arial" pitchFamily="34" charset="0"/>
                      </a:endParaRPr>
                    </a:p>
                  </a:txBody>
                  <a:tcPr>
                    <a:solidFill>
                      <a:schemeClr val="bg1">
                        <a:lumMod val="65000"/>
                        <a:lumOff val="35000"/>
                      </a:schemeClr>
                    </a:solidFill>
                  </a:tcPr>
                </a:tc>
                <a:tc>
                  <a:txBody>
                    <a:bodyPr/>
                    <a:lstStyle/>
                    <a:p>
                      <a:r>
                        <a:rPr lang="en-US" sz="1800" b="0" dirty="0" smtClean="0">
                          <a:latin typeface="+mn-lt"/>
                          <a:cs typeface="Arial" pitchFamily="34" charset="0"/>
                        </a:rPr>
                        <a:t>700</a:t>
                      </a:r>
                      <a:endParaRPr lang="en-US" sz="1800" b="0" dirty="0">
                        <a:latin typeface="+mn-lt"/>
                        <a:cs typeface="Arial" pitchFamily="34" charset="0"/>
                      </a:endParaRPr>
                    </a:p>
                  </a:txBody>
                  <a:tcPr>
                    <a:solidFill>
                      <a:schemeClr val="bg1">
                        <a:lumMod val="65000"/>
                        <a:lumOff val="35000"/>
                      </a:schemeClr>
                    </a:solidFill>
                  </a:tcPr>
                </a:tc>
              </a:tr>
            </a:tbl>
          </a:graphicData>
        </a:graphic>
      </p:graphicFrame>
      <p:sp>
        <p:nvSpPr>
          <p:cNvPr id="6" name="Oval 5"/>
          <p:cNvSpPr/>
          <p:nvPr/>
        </p:nvSpPr>
        <p:spPr bwMode="auto">
          <a:xfrm>
            <a:off x="3638016" y="209441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7885617" y="2103126"/>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使用</a:t>
            </a:r>
            <a:r>
              <a:rPr lang="en-US" dirty="0" smtClean="0"/>
              <a:t>Perfmon</a:t>
            </a:r>
            <a:r>
              <a:rPr lang="zh-CN" altLang="en-US" dirty="0" smtClean="0"/>
              <a:t>确定</a:t>
            </a:r>
            <a:r>
              <a:rPr lang="en-US" altLang="zh-CN" dirty="0" smtClean="0"/>
              <a:t>Dehydration</a:t>
            </a:r>
            <a:r>
              <a:rPr lang="zh-CN" altLang="en-US" dirty="0" smtClean="0"/>
              <a:t>值</a:t>
            </a:r>
            <a:endParaRPr lang="en-US" dirty="0"/>
          </a:p>
        </p:txBody>
      </p:sp>
      <p:pic>
        <p:nvPicPr>
          <p:cNvPr id="5" name="Picture 4"/>
          <p:cNvPicPr/>
          <p:nvPr/>
        </p:nvPicPr>
        <p:blipFill>
          <a:blip r:embed="rId2" cstate="print"/>
          <a:srcRect/>
          <a:stretch>
            <a:fillRect/>
          </a:stretch>
        </p:blipFill>
        <p:spPr bwMode="auto">
          <a:xfrm>
            <a:off x="1032646" y="1020152"/>
            <a:ext cx="7096125" cy="5460804"/>
          </a:xfrm>
          <a:prstGeom prst="rect">
            <a:avLst/>
          </a:prstGeom>
          <a:noFill/>
          <a:ln w="9525">
            <a:noFill/>
            <a:miter lim="800000"/>
            <a:headEnd/>
            <a:tailEnd/>
          </a:ln>
        </p:spPr>
      </p:pic>
      <p:sp>
        <p:nvSpPr>
          <p:cNvPr id="6" name="Oval 5"/>
          <p:cNvSpPr/>
          <p:nvPr/>
        </p:nvSpPr>
        <p:spPr bwMode="auto">
          <a:xfrm>
            <a:off x="3356663" y="300882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5046688" y="376311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8" name="TextBox 7"/>
          <p:cNvSpPr txBox="1"/>
          <p:nvPr/>
        </p:nvSpPr>
        <p:spPr>
          <a:xfrm>
            <a:off x="3635478" y="2971800"/>
            <a:ext cx="2190135" cy="276999"/>
          </a:xfrm>
          <a:prstGeom prst="rect">
            <a:avLst/>
          </a:prstGeom>
          <a:noFill/>
        </p:spPr>
        <p:txBody>
          <a:bodyPr wrap="square" rtlCol="0">
            <a:spAutoFit/>
          </a:bodyPr>
          <a:lstStyle/>
          <a:p>
            <a:r>
              <a:rPr lang="en-US" sz="1200" dirty="0" smtClean="0"/>
              <a:t>Virtual Bytes ~ 5.4 GB</a:t>
            </a:r>
          </a:p>
        </p:txBody>
      </p:sp>
      <p:sp>
        <p:nvSpPr>
          <p:cNvPr id="9" name="TextBox 8"/>
          <p:cNvSpPr txBox="1"/>
          <p:nvPr/>
        </p:nvSpPr>
        <p:spPr>
          <a:xfrm>
            <a:off x="5235677" y="3581398"/>
            <a:ext cx="2625213" cy="461665"/>
          </a:xfrm>
          <a:prstGeom prst="rect">
            <a:avLst/>
          </a:prstGeom>
          <a:noFill/>
        </p:spPr>
        <p:txBody>
          <a:bodyPr wrap="square" rtlCol="0">
            <a:spAutoFit/>
          </a:bodyPr>
          <a:lstStyle/>
          <a:p>
            <a:r>
              <a:rPr lang="en-US" sz="1200" dirty="0" smtClean="0"/>
              <a:t>Private Bytes </a:t>
            </a:r>
            <a:r>
              <a:rPr lang="zh-CN" altLang="en-US" sz="1200" dirty="0" smtClean="0"/>
              <a:t>持续增长，最大值接近</a:t>
            </a:r>
            <a:r>
              <a:rPr lang="en-US" sz="1200" dirty="0" smtClean="0"/>
              <a:t> ~600MB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BizTalk</a:t>
            </a:r>
            <a:r>
              <a:rPr lang="zh-CN" altLang="en-US" dirty="0" smtClean="0"/>
              <a:t>在</a:t>
            </a:r>
            <a:r>
              <a:rPr lang="en-US" altLang="zh-CN" dirty="0" smtClean="0"/>
              <a:t>64</a:t>
            </a:r>
            <a:r>
              <a:rPr lang="zh-CN" altLang="en-US" dirty="0" smtClean="0"/>
              <a:t>位平台上的配置优化</a:t>
            </a:r>
            <a:endParaRPr lang="en-US" dirty="0"/>
          </a:p>
        </p:txBody>
      </p:sp>
      <p:sp>
        <p:nvSpPr>
          <p:cNvPr id="4" name="Text Placeholder 4"/>
          <p:cNvSpPr txBox="1">
            <a:spLocks/>
          </p:cNvSpPr>
          <p:nvPr/>
        </p:nvSpPr>
        <p:spPr>
          <a:xfrm>
            <a:off x="381000" y="854951"/>
            <a:ext cx="4114800" cy="346075"/>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默认配置</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5"/>
          <p:cNvSpPr txBox="1">
            <a:spLocks/>
          </p:cNvSpPr>
          <p:nvPr/>
        </p:nvSpPr>
        <p:spPr>
          <a:xfrm>
            <a:off x="381000" y="1168400"/>
            <a:ext cx="4114800" cy="3598863"/>
          </a:xfrm>
          <a:prstGeom prst="rect">
            <a:avLst/>
          </a:prstGeom>
        </p:spPr>
        <p:txBody>
          <a:bodyPr/>
          <a:lstStyle/>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&lt;xlangs&gt;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&lt;Configuration </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MaxThreshold="1800" MinThreshold="1" ConstantThreshold="-1"</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&lt;Dehydration&gt;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&lt;VirtualMemoryThrottlingCriteria </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OptimalUsage=“900" MaximalUsage=“1300"</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IsActive=“true" /&gt;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&lt;PrivateMemoryThrottlingCriteria </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OptimalUsage=“50" MaximalUsage=“350"</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IsActive="true" /&gt;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&lt;PhysicalMemoryThrottlingCriteria </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OptimalUsage="700" MaximalUsage="1000"</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IsActive="false" /&gt; &lt;/Dehydration&gt; </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&lt;/Configuration&gt;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96321" marR="0" lvl="0" indent="-29632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 &lt;/xlangs&gt;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 Placeholder 6"/>
          <p:cNvSpPr txBox="1">
            <a:spLocks/>
          </p:cNvSpPr>
          <p:nvPr/>
        </p:nvSpPr>
        <p:spPr>
          <a:xfrm>
            <a:off x="4746106" y="854951"/>
            <a:ext cx="4116387" cy="346075"/>
          </a:xfrm>
          <a:prstGeom prst="rect">
            <a:avLst/>
          </a:prstGeom>
        </p:spPr>
        <p:txBody>
          <a:bodyPr/>
          <a:lstStyle/>
          <a:p>
            <a:pPr lvl="0">
              <a:spcBef>
                <a:spcPct val="20000"/>
              </a:spcBef>
              <a:defRPr/>
            </a:pPr>
            <a:r>
              <a:rPr lang="zh-CN" altLang="en-US" sz="2400" b="1" dirty="0" smtClean="0"/>
              <a:t>优化配置</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7"/>
          <p:cNvSpPr txBox="1">
            <a:spLocks/>
          </p:cNvSpPr>
          <p:nvPr/>
        </p:nvSpPr>
        <p:spPr>
          <a:xfrm>
            <a:off x="4746106" y="1109663"/>
            <a:ext cx="4117975" cy="368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&lt;xlangs&gt;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&lt;Configuration </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MaxThreshold="1800" MinThreshold="1" ConstantThreshold="-1”</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&gt;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&lt;Dehydration&gt;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&lt;VirtualMemoryThrottlingCriteria </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OptimalUsage="6000" MaximalUsage="6300"</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IsActive="true" /&gt;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&lt;PrivateMemoryThrottlingCriteria </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OptimalUsage="700"</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a:t>
            </a:r>
            <a:r>
              <a:rPr kumimoji="0" lang="en-GB" sz="1600" b="1" i="0" u="none" strike="noStrike" kern="1200" cap="none" spc="0" normalizeH="0" baseline="0" noProof="0" dirty="0" smtClean="0">
                <a:ln>
                  <a:noFill/>
                </a:ln>
                <a:solidFill>
                  <a:schemeClr val="bg2"/>
                </a:solidFill>
                <a:effectLst/>
                <a:uLnTx/>
                <a:uFillTx/>
                <a:latin typeface="+mn-lt"/>
                <a:ea typeface="+mn-ea"/>
                <a:cs typeface="+mn-cs"/>
              </a:rPr>
              <a:t>MaximalUsage="1000"</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IsActive="true" /&gt;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&lt;PhysicalMemoryThrottlingCriteria </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OptimalUsage="700" MaximalUsage="1000" </a:t>
            </a:r>
            <a:r>
              <a:rPr kumimoji="0" lang="en-GB" sz="1600" b="0" i="0" u="none" strike="noStrike" kern="1200" cap="none" spc="0" normalizeH="0" baseline="0" noProof="0" dirty="0" smtClean="0">
                <a:ln>
                  <a:noFill/>
                </a:ln>
                <a:solidFill>
                  <a:schemeClr val="tx2"/>
                </a:solidFill>
                <a:effectLst/>
                <a:uLnTx/>
                <a:uFillTx/>
                <a:latin typeface="+mn-lt"/>
                <a:ea typeface="+mn-ea"/>
                <a:cs typeface="+mn-cs"/>
              </a:rPr>
              <a:t>IsActive="false" /&gt; &lt;/Dehydration&gt; </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&lt;/Configuration&gt;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 &lt;/xlangs&gt;</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8" name="Table 7"/>
          <p:cNvGraphicFramePr>
            <a:graphicFrameLocks noGrp="1"/>
          </p:cNvGraphicFramePr>
          <p:nvPr/>
        </p:nvGraphicFramePr>
        <p:xfrm>
          <a:off x="357158" y="5286388"/>
          <a:ext cx="8403772" cy="1483360"/>
        </p:xfrm>
        <a:graphic>
          <a:graphicData uri="http://schemas.openxmlformats.org/drawingml/2006/table">
            <a:tbl>
              <a:tblPr firstRow="1" bandRow="1">
                <a:tableStyleId>{5940675A-B579-460E-94D1-54222C63F5DA}</a:tableStyleId>
              </a:tblPr>
              <a:tblGrid>
                <a:gridCol w="4201886"/>
                <a:gridCol w="4201886"/>
              </a:tblGrid>
              <a:tr h="370840">
                <a:tc>
                  <a:txBody>
                    <a:bodyPr/>
                    <a:lstStyle/>
                    <a:p>
                      <a:r>
                        <a:rPr lang="en-US" sz="1800" b="1" dirty="0" smtClean="0">
                          <a:latin typeface="+mn-lt"/>
                          <a:cs typeface="Arial" pitchFamily="34" charset="0"/>
                        </a:rPr>
                        <a:t>Setting</a:t>
                      </a:r>
                      <a:endParaRPr lang="en-US" sz="1800" b="1" dirty="0">
                        <a:latin typeface="+mn-lt"/>
                        <a:cs typeface="Arial" pitchFamily="34" charset="0"/>
                      </a:endParaRPr>
                    </a:p>
                  </a:txBody>
                  <a:tcPr>
                    <a:solidFill>
                      <a:schemeClr val="bg1">
                        <a:lumMod val="85000"/>
                        <a:lumOff val="15000"/>
                      </a:schemeClr>
                    </a:solidFill>
                  </a:tcPr>
                </a:tc>
                <a:tc>
                  <a:txBody>
                    <a:bodyPr/>
                    <a:lstStyle/>
                    <a:p>
                      <a:r>
                        <a:rPr lang="en-US" sz="1800" b="1" dirty="0" smtClean="0">
                          <a:latin typeface="+mn-lt"/>
                          <a:cs typeface="Arial" pitchFamily="34" charset="0"/>
                        </a:rPr>
                        <a:t>Counter To Use</a:t>
                      </a:r>
                      <a:endParaRPr lang="en-US" sz="1800" b="1" dirty="0">
                        <a:latin typeface="+mn-lt"/>
                        <a:cs typeface="Arial" pitchFamily="34" charset="0"/>
                      </a:endParaRPr>
                    </a:p>
                  </a:txBody>
                  <a:tcPr>
                    <a:solidFill>
                      <a:schemeClr val="bg1">
                        <a:lumMod val="85000"/>
                        <a:lumOff val="15000"/>
                      </a:schemeClr>
                    </a:solidFill>
                  </a:tcPr>
                </a:tc>
              </a:tr>
              <a:tr h="370840">
                <a:tc>
                  <a:txBody>
                    <a:bodyPr/>
                    <a:lstStyle/>
                    <a:p>
                      <a:r>
                        <a:rPr lang="en-US" sz="1800" b="0" dirty="0" smtClean="0">
                          <a:latin typeface="+mn-lt"/>
                          <a:cs typeface="Arial" pitchFamily="34" charset="0"/>
                        </a:rPr>
                        <a:t>VirtualMemoryThrottlingCriteria</a:t>
                      </a:r>
                    </a:p>
                  </a:txBody>
                  <a:tcPr>
                    <a:solidFill>
                      <a:schemeClr val="bg1">
                        <a:lumMod val="65000"/>
                        <a:lumOff val="35000"/>
                      </a:schemeClr>
                    </a:solidFill>
                  </a:tcPr>
                </a:tc>
                <a:tc>
                  <a:txBody>
                    <a:bodyPr/>
                    <a:lstStyle/>
                    <a:p>
                      <a:r>
                        <a:rPr lang="en-US" sz="1800" b="0" dirty="0" smtClean="0">
                          <a:solidFill>
                            <a:schemeClr val="tx2"/>
                          </a:solidFill>
                          <a:effectLst>
                            <a:outerShdw blurRad="38100" dist="38100" dir="2700000" algn="tl">
                              <a:srgbClr val="000000">
                                <a:alpha val="43137"/>
                              </a:srgbClr>
                            </a:outerShdw>
                          </a:effectLst>
                          <a:latin typeface="+mn-lt"/>
                        </a:rPr>
                        <a:t>Process\Virtual Bytes</a:t>
                      </a:r>
                      <a:endParaRPr lang="en-US" sz="1800" b="0" dirty="0">
                        <a:solidFill>
                          <a:schemeClr val="tx2"/>
                        </a:solidFill>
                        <a:latin typeface="+mn-lt"/>
                        <a:cs typeface="Arial" pitchFamily="34" charset="0"/>
                      </a:endParaRPr>
                    </a:p>
                  </a:txBody>
                  <a:tcPr>
                    <a:solidFill>
                      <a:schemeClr val="bg1">
                        <a:lumMod val="65000"/>
                        <a:lumOff val="35000"/>
                      </a:schemeClr>
                    </a:solidFill>
                  </a:tcPr>
                </a:tc>
              </a:tr>
              <a:tr h="370840">
                <a:tc>
                  <a:txBody>
                    <a:bodyPr/>
                    <a:lstStyle/>
                    <a:p>
                      <a:r>
                        <a:rPr lang="en-US" sz="1800" b="0" dirty="0" smtClean="0">
                          <a:latin typeface="+mn-lt"/>
                          <a:cs typeface="Arial" pitchFamily="34" charset="0"/>
                        </a:rPr>
                        <a:t>PrivateMemoryThrottlingCriteria</a:t>
                      </a:r>
                      <a:endParaRPr lang="en-US" sz="1800" b="0" dirty="0">
                        <a:latin typeface="+mn-lt"/>
                        <a:cs typeface="Arial" pitchFamily="34" charset="0"/>
                      </a:endParaRPr>
                    </a:p>
                  </a:txBody>
                  <a:tcPr>
                    <a:solidFill>
                      <a:schemeClr val="bg1">
                        <a:lumMod val="65000"/>
                        <a:lumOff val="35000"/>
                      </a:schemeClr>
                    </a:solidFill>
                  </a:tcPr>
                </a:tc>
                <a:tc>
                  <a:txBody>
                    <a:bodyPr/>
                    <a:lstStyle/>
                    <a:p>
                      <a:r>
                        <a:rPr lang="en-US" sz="1800" b="0" dirty="0" smtClean="0">
                          <a:solidFill>
                            <a:schemeClr val="tx2"/>
                          </a:solidFill>
                          <a:effectLst>
                            <a:outerShdw blurRad="38100" dist="38100" dir="2700000" algn="tl">
                              <a:srgbClr val="000000">
                                <a:alpha val="43137"/>
                              </a:srgbClr>
                            </a:outerShdw>
                          </a:effectLst>
                          <a:latin typeface="+mn-lt"/>
                        </a:rPr>
                        <a:t>Process\Private Bytes </a:t>
                      </a:r>
                      <a:endParaRPr lang="en-US" sz="1800" b="0" dirty="0">
                        <a:solidFill>
                          <a:schemeClr val="tx2"/>
                        </a:solidFill>
                        <a:latin typeface="+mn-lt"/>
                        <a:cs typeface="Arial" pitchFamily="34" charset="0"/>
                      </a:endParaRPr>
                    </a:p>
                  </a:txBody>
                  <a:tcPr>
                    <a:solidFill>
                      <a:schemeClr val="bg1">
                        <a:lumMod val="65000"/>
                        <a:lumOff val="35000"/>
                      </a:schemeClr>
                    </a:solidFill>
                  </a:tcPr>
                </a:tc>
              </a:tr>
              <a:tr h="370840">
                <a:tc gridSpan="2">
                  <a:txBody>
                    <a:bodyPr/>
                    <a:lstStyle/>
                    <a:p>
                      <a:r>
                        <a:rPr lang="zh-CN" altLang="en-US" sz="1800" b="0" dirty="0" smtClean="0">
                          <a:latin typeface="+mn-lt"/>
                          <a:cs typeface="Arial" pitchFamily="34" charset="0"/>
                        </a:rPr>
                        <a:t>配置文件地址：</a:t>
                      </a:r>
                      <a:r>
                        <a:rPr lang="en-US" sz="1800" b="0" dirty="0" err="1" smtClean="0">
                          <a:latin typeface="+mn-lt"/>
                          <a:cs typeface="Arial" pitchFamily="34" charset="0"/>
                        </a:rPr>
                        <a:t>BizTalk_Installation_Root</a:t>
                      </a:r>
                      <a:r>
                        <a:rPr lang="en-US" sz="1800" b="0" dirty="0" smtClean="0">
                          <a:latin typeface="+mn-lt"/>
                          <a:cs typeface="Arial" pitchFamily="34" charset="0"/>
                        </a:rPr>
                        <a:t>\BTSNTSvc64.exe.config</a:t>
                      </a:r>
                    </a:p>
                  </a:txBody>
                  <a:tcPr>
                    <a:solidFill>
                      <a:schemeClr val="bg1">
                        <a:lumMod val="65000"/>
                        <a:lumOff val="35000"/>
                      </a:schemeClr>
                    </a:solidFill>
                  </a:tcPr>
                </a:tc>
                <a:tc hMerge="1">
                  <a:txBody>
                    <a:bodyPr/>
                    <a:lstStyle/>
                    <a:p>
                      <a:endParaRPr lang="en-US" sz="1800" b="0" dirty="0">
                        <a:solidFill>
                          <a:schemeClr val="tx2"/>
                        </a:solidFill>
                        <a:latin typeface="+mn-lt"/>
                        <a:cs typeface="Arial" pitchFamily="34" charset="0"/>
                      </a:endParaRPr>
                    </a:p>
                  </a:txBody>
                  <a:tcPr>
                    <a:solidFill>
                      <a:schemeClr val="bg1">
                        <a:lumMod val="65000"/>
                        <a:lumOff val="35000"/>
                      </a:schemeClr>
                    </a:solidFill>
                  </a:tcPr>
                </a:tc>
              </a:tr>
            </a:tbl>
          </a:graphicData>
        </a:graphic>
      </p:graphicFrame>
      <p:sp>
        <p:nvSpPr>
          <p:cNvPr id="9" name="Oval 8"/>
          <p:cNvSpPr/>
          <p:nvPr/>
        </p:nvSpPr>
        <p:spPr bwMode="auto">
          <a:xfrm>
            <a:off x="7483237" y="2123154"/>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7531152" y="282038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500306"/>
            <a:ext cx="8229600" cy="1143000"/>
          </a:xfrm>
        </p:spPr>
        <p:txBody>
          <a:bodyPr/>
          <a:lstStyle/>
          <a:p>
            <a:r>
              <a:rPr lang="en-US" altLang="zh-CN" dirty="0" smtClean="0"/>
              <a:t>BizTalk Server 2009</a:t>
            </a:r>
            <a:r>
              <a:rPr lang="zh-CN" altLang="en-US" dirty="0" smtClean="0"/>
              <a:t>性能优化以及</a:t>
            </a:r>
            <a:r>
              <a:rPr lang="en-US" altLang="zh-CN" dirty="0" smtClean="0"/>
              <a:t>Hyper-V </a:t>
            </a:r>
            <a:r>
              <a:rPr lang="zh-CN" altLang="en-US" dirty="0" smtClean="0"/>
              <a:t>虚拟化架构下的最佳实践</a:t>
            </a:r>
            <a:endParaRPr lang="zh-CN" altLang="en-US" dirty="0"/>
          </a:p>
        </p:txBody>
      </p:sp>
      <p:sp>
        <p:nvSpPr>
          <p:cNvPr id="5" name="文本占位符 4"/>
          <p:cNvSpPr>
            <a:spLocks noGrp="1"/>
          </p:cNvSpPr>
          <p:nvPr>
            <p:ph type="body" sz="quarter" idx="10"/>
          </p:nvPr>
        </p:nvSpPr>
        <p:spPr/>
        <p:txBody>
          <a:bodyPr/>
          <a:lstStyle/>
          <a:p>
            <a:r>
              <a:rPr lang="en-US" altLang="zh-CN" dirty="0" smtClean="0"/>
              <a:t>BAP303</a:t>
            </a:r>
          </a:p>
        </p:txBody>
      </p:sp>
      <p:sp>
        <p:nvSpPr>
          <p:cNvPr id="6" name="文本占位符 5"/>
          <p:cNvSpPr>
            <a:spLocks noGrp="1"/>
          </p:cNvSpPr>
          <p:nvPr>
            <p:ph type="body" sz="quarter" idx="11"/>
          </p:nvPr>
        </p:nvSpPr>
        <p:spPr>
          <a:xfrm>
            <a:off x="357158" y="4643446"/>
            <a:ext cx="5286412" cy="1714512"/>
          </a:xfrm>
        </p:spPr>
        <p:txBody>
          <a:bodyPr>
            <a:normAutofit/>
          </a:bodyPr>
          <a:lstStyle/>
          <a:p>
            <a:r>
              <a:rPr lang="zh-CN" altLang="en-US" dirty="0" smtClean="0"/>
              <a:t>姓名</a:t>
            </a:r>
            <a:r>
              <a:rPr lang="en-US" altLang="zh-CN" dirty="0" smtClean="0"/>
              <a:t>	</a:t>
            </a:r>
            <a:r>
              <a:rPr lang="zh-CN" altLang="en-US" dirty="0" smtClean="0"/>
              <a:t>马燕</a:t>
            </a:r>
            <a:endParaRPr lang="en-US" altLang="zh-CN" dirty="0" smtClean="0"/>
          </a:p>
          <a:p>
            <a:r>
              <a:rPr lang="zh-CN" altLang="en-US" dirty="0" smtClean="0"/>
              <a:t>职务</a:t>
            </a:r>
            <a:r>
              <a:rPr lang="en-US" altLang="zh-CN" dirty="0" smtClean="0"/>
              <a:t>	</a:t>
            </a:r>
            <a:r>
              <a:rPr lang="zh-CN" altLang="en-US" dirty="0" smtClean="0"/>
              <a:t>软件开发测试工程师</a:t>
            </a:r>
            <a:endParaRPr lang="en-US" altLang="zh-CN" dirty="0" smtClean="0"/>
          </a:p>
          <a:p>
            <a:r>
              <a:rPr lang="zh-CN" altLang="en-US" dirty="0" smtClean="0"/>
              <a:t>公司</a:t>
            </a:r>
            <a:r>
              <a:rPr lang="en-US" altLang="zh-CN" dirty="0" smtClean="0"/>
              <a:t>	</a:t>
            </a:r>
            <a:r>
              <a:rPr lang="zh-CN" altLang="en-US" dirty="0" smtClean="0"/>
              <a:t>微软（中国）有限公司</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4"/>
          <p:cNvSpPr>
            <a:spLocks noGrp="1"/>
          </p:cNvSpPr>
          <p:nvPr>
            <p:ph idx="1"/>
          </p:nvPr>
        </p:nvSpPr>
        <p:spPr>
          <a:xfrm>
            <a:off x="381000" y="1412874"/>
            <a:ext cx="8382000" cy="4561205"/>
          </a:xfrm>
        </p:spPr>
        <p:txBody>
          <a:bodyPr vert="horz" wrap="square" lIns="0" tIns="0" rIns="0" bIns="0" rtlCol="0">
            <a:noAutofit/>
          </a:bodyPr>
          <a:lstStyle/>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800" dirty="0" smtClean="0"/>
          </a:p>
          <a:p>
            <a:pPr lvl="0">
              <a:buSzPct val="125000"/>
            </a:pPr>
            <a:endParaRPr lang="en-US" sz="2000" dirty="0" smtClean="0">
              <a:latin typeface="+mn-lt"/>
            </a:endParaRPr>
          </a:p>
        </p:txBody>
      </p:sp>
      <p:sp>
        <p:nvSpPr>
          <p:cNvPr id="2" name="Title 1"/>
          <p:cNvSpPr>
            <a:spLocks noGrp="1"/>
          </p:cNvSpPr>
          <p:nvPr>
            <p:ph type="title"/>
          </p:nvPr>
        </p:nvSpPr>
        <p:spPr>
          <a:xfrm>
            <a:off x="357158" y="274638"/>
            <a:ext cx="8229600" cy="1143000"/>
          </a:xfrm>
        </p:spPr>
        <p:txBody>
          <a:bodyPr>
            <a:normAutofit/>
          </a:bodyPr>
          <a:lstStyle/>
          <a:p>
            <a:r>
              <a:rPr lang="en-US" altLang="zh-CN" sz="3200" b="0" dirty="0" smtClean="0"/>
              <a:t>BizTalk</a:t>
            </a:r>
            <a:r>
              <a:rPr lang="zh-CN" altLang="en-US" sz="3200" b="0" dirty="0" smtClean="0"/>
              <a:t> </a:t>
            </a:r>
            <a:r>
              <a:rPr lang="en-US" altLang="zh-CN" sz="3200" b="0" dirty="0" smtClean="0"/>
              <a:t>Server</a:t>
            </a:r>
            <a:r>
              <a:rPr lang="zh-CN" altLang="en-US" sz="3200" dirty="0" smtClean="0"/>
              <a:t>优化配置带来的性能增长</a:t>
            </a:r>
            <a:endParaRPr lang="en-US" sz="3200" dirty="0"/>
          </a:p>
        </p:txBody>
      </p:sp>
      <p:graphicFrame>
        <p:nvGraphicFramePr>
          <p:cNvPr id="4" name="Table 3"/>
          <p:cNvGraphicFramePr>
            <a:graphicFrameLocks noGrp="1"/>
          </p:cNvGraphicFramePr>
          <p:nvPr/>
        </p:nvGraphicFramePr>
        <p:xfrm>
          <a:off x="304799" y="1142983"/>
          <a:ext cx="8534400" cy="4247286"/>
        </p:xfrm>
        <a:graphic>
          <a:graphicData uri="http://schemas.openxmlformats.org/drawingml/2006/table">
            <a:tbl>
              <a:tblPr/>
              <a:tblGrid>
                <a:gridCol w="1250548"/>
                <a:gridCol w="1250548"/>
                <a:gridCol w="1251108"/>
                <a:gridCol w="930073"/>
                <a:gridCol w="930073"/>
                <a:gridCol w="1461025"/>
                <a:gridCol w="1461025"/>
              </a:tblGrid>
              <a:tr h="589603">
                <a:tc>
                  <a:txBody>
                    <a:bodyPr/>
                    <a:lstStyle/>
                    <a:p>
                      <a:pPr marL="0" marR="0">
                        <a:lnSpc>
                          <a:spcPct val="115000"/>
                        </a:lnSpc>
                        <a:spcBef>
                          <a:spcPts val="0"/>
                        </a:spcBef>
                        <a:spcAft>
                          <a:spcPts val="0"/>
                        </a:spcAft>
                      </a:pPr>
                      <a:r>
                        <a:rPr lang="zh-CN" altLang="en-US" sz="1200" b="1" dirty="0" smtClean="0">
                          <a:latin typeface="Arial" pitchFamily="34" charset="0"/>
                          <a:ea typeface="Calibri"/>
                          <a:cs typeface="Arial" pitchFamily="34" charset="0"/>
                        </a:rPr>
                        <a:t>测试用例</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Concurrent </a:t>
                      </a:r>
                      <a:r>
                        <a:rPr lang="en-US" sz="1200" b="1" dirty="0" smtClean="0">
                          <a:latin typeface="Arial" pitchFamily="34" charset="0"/>
                          <a:ea typeface="Calibri"/>
                          <a:cs typeface="Arial" pitchFamily="34" charset="0"/>
                        </a:rPr>
                        <a:t>Test Client Users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Second</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Avg Response (seconds)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 &lt; 3 seconds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Day</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 Length</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r>
              <a:tr h="185095">
                <a:tc gridSpan="7">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altLang="zh-CN" sz="1200" b="1" baseline="0" dirty="0" smtClean="0">
                          <a:solidFill>
                            <a:schemeClr val="tx1"/>
                          </a:solidFill>
                          <a:latin typeface="Arial" pitchFamily="34" charset="0"/>
                          <a:ea typeface="Calibri"/>
                          <a:cs typeface="Arial" pitchFamily="34" charset="0"/>
                        </a:rPr>
                        <a:t>32</a:t>
                      </a:r>
                      <a:r>
                        <a:rPr lang="zh-CN" altLang="en-US" sz="1200" b="1" baseline="0" dirty="0" smtClean="0">
                          <a:solidFill>
                            <a:schemeClr val="tx1"/>
                          </a:solidFill>
                          <a:latin typeface="Arial" pitchFamily="34" charset="0"/>
                          <a:ea typeface="Calibri"/>
                          <a:cs typeface="Arial" pitchFamily="34" charset="0"/>
                        </a:rPr>
                        <a:t>位 业务流程主机</a:t>
                      </a:r>
                      <a:r>
                        <a:rPr lang="zh-CN" altLang="en-US" sz="1200" b="1" kern="1200" baseline="0" dirty="0" smtClean="0">
                          <a:solidFill>
                            <a:schemeClr val="bg2"/>
                          </a:solidFill>
                          <a:latin typeface="Arial" pitchFamily="34" charset="0"/>
                          <a:ea typeface="Calibri"/>
                          <a:cs typeface="Arial" pitchFamily="34" charset="0"/>
                        </a:rPr>
                        <a:t>    默认配置</a:t>
                      </a:r>
                      <a:endParaRPr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R2</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100</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kumimoji="0" lang="en-US" sz="1200" kern="1200" dirty="0" smtClean="0">
                          <a:solidFill>
                            <a:schemeClr val="tx1"/>
                          </a:solidFill>
                          <a:latin typeface="Arial" pitchFamily="34" charset="0"/>
                          <a:ea typeface="Calibri"/>
                          <a:cs typeface="Arial" pitchFamily="34" charset="0"/>
                        </a:rPr>
                        <a:t>55.82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rtl="0" fontAlgn="t"/>
                      <a:r>
                        <a:rPr kumimoji="0" lang="en-US" sz="1200" kern="1200" dirty="0" smtClean="0">
                          <a:solidFill>
                            <a:schemeClr val="tx1"/>
                          </a:solidFill>
                          <a:latin typeface="Arial" pitchFamily="34" charset="0"/>
                          <a:ea typeface="Calibri"/>
                          <a:cs typeface="Arial" pitchFamily="34" charset="0"/>
                        </a:rPr>
                        <a:t>1.75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rtl="0" fontAlgn="t"/>
                      <a:r>
                        <a:rPr kumimoji="0" lang="en-US" sz="1200" kern="1200" dirty="0" smtClean="0">
                          <a:solidFill>
                            <a:schemeClr val="tx1"/>
                          </a:solidFill>
                          <a:latin typeface="Arial" pitchFamily="34" charset="0"/>
                          <a:ea typeface="Calibri"/>
                          <a:cs typeface="Arial" pitchFamily="34" charset="0"/>
                        </a:rPr>
                        <a:t>95.57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~1,607,000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 minutes</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100</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kumimoji="0" lang="en-US" sz="1200" kern="1200" dirty="0" smtClean="0">
                          <a:solidFill>
                            <a:schemeClr val="tx1"/>
                          </a:solidFill>
                          <a:latin typeface="Arial" pitchFamily="34" charset="0"/>
                          <a:ea typeface="Calibri"/>
                          <a:cs typeface="Arial" pitchFamily="34" charset="0"/>
                        </a:rPr>
                        <a:t>56.25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kumimoji="0" lang="en-US" sz="1200" kern="1200" dirty="0" smtClean="0">
                          <a:solidFill>
                            <a:schemeClr val="tx1"/>
                          </a:solidFill>
                          <a:latin typeface="Arial" pitchFamily="34" charset="0"/>
                          <a:ea typeface="Calibri"/>
                          <a:cs typeface="Arial" pitchFamily="34" charset="0"/>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kumimoji="0" lang="en-US" sz="1200" kern="1200" dirty="0" smtClean="0">
                          <a:solidFill>
                            <a:schemeClr val="tx1"/>
                          </a:solidFill>
                          <a:latin typeface="Arial" pitchFamily="34" charset="0"/>
                          <a:ea typeface="Calibri"/>
                          <a:cs typeface="Arial" pitchFamily="34" charset="0"/>
                        </a:rPr>
                        <a:t>95.31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~1,620,000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 </a:t>
                      </a:r>
                      <a:r>
                        <a:rPr kumimoji="0" lang="en-US" sz="1200" kern="1200" dirty="0">
                          <a:solidFill>
                            <a:schemeClr val="tx1"/>
                          </a:solidFill>
                          <a:latin typeface="Arial" pitchFamily="34" charset="0"/>
                          <a:ea typeface="Calibri"/>
                          <a:cs typeface="Arial" pitchFamily="34" charset="0"/>
                        </a:rPr>
                        <a:t>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185095">
                <a:tc gridSpan="7">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altLang="zh-CN" sz="1200" b="1" baseline="0" dirty="0" smtClean="0">
                          <a:solidFill>
                            <a:schemeClr val="tx1"/>
                          </a:solidFill>
                          <a:latin typeface="Arial" pitchFamily="34" charset="0"/>
                          <a:ea typeface="Calibri"/>
                          <a:cs typeface="Arial" pitchFamily="34" charset="0"/>
                        </a:rPr>
                        <a:t>64</a:t>
                      </a:r>
                      <a:r>
                        <a:rPr lang="zh-CN" altLang="en-US" sz="1200" b="1" baseline="0" dirty="0" smtClean="0">
                          <a:solidFill>
                            <a:schemeClr val="tx1"/>
                          </a:solidFill>
                          <a:latin typeface="Arial" pitchFamily="34" charset="0"/>
                          <a:ea typeface="Calibri"/>
                          <a:cs typeface="Arial" pitchFamily="34" charset="0"/>
                        </a:rPr>
                        <a:t>位 业务流程主机    </a:t>
                      </a:r>
                      <a:r>
                        <a:rPr lang="zh-CN" altLang="en-US" sz="1200" b="1" kern="1200" baseline="0" dirty="0" smtClean="0">
                          <a:solidFill>
                            <a:schemeClr val="bg2"/>
                          </a:solidFill>
                          <a:latin typeface="Arial" pitchFamily="34" charset="0"/>
                          <a:ea typeface="Calibri"/>
                          <a:cs typeface="Arial" pitchFamily="34" charset="0"/>
                        </a:rPr>
                        <a:t>默认配置</a:t>
                      </a:r>
                      <a:endParaRPr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R2</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smtClean="0">
                          <a:solidFill>
                            <a:schemeClr val="tx1"/>
                          </a:solidFill>
                          <a:latin typeface="Arial" pitchFamily="34" charset="0"/>
                          <a:cs typeface="Arial" pitchFamily="34" charset="0"/>
                        </a:rPr>
                        <a:t>45.63</a:t>
                      </a:r>
                      <a:endParaRPr lang="en-US" sz="12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rtl="0" fontAlgn="t"/>
                      <a:r>
                        <a:rPr lang="en-US" sz="1200" b="0" i="0" u="none" strike="noStrike" dirty="0">
                          <a:solidFill>
                            <a:schemeClr val="tx1"/>
                          </a:solidFill>
                          <a:latin typeface="Arial" pitchFamily="34" charset="0"/>
                          <a:cs typeface="Arial" pitchFamily="34" charset="0"/>
                        </a:rPr>
                        <a:t>2.15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a:solidFill>
                            <a:schemeClr val="tx1"/>
                          </a:solidFill>
                          <a:latin typeface="Arial" pitchFamily="34" charset="0"/>
                          <a:cs typeface="Arial" pitchFamily="34" charset="0"/>
                        </a:rPr>
                        <a:t>95.85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~1,314,000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smtClean="0">
                          <a:solidFill>
                            <a:schemeClr val="tx1"/>
                          </a:solidFill>
                          <a:latin typeface="Arial" pitchFamily="34" charset="0"/>
                          <a:cs typeface="Arial" pitchFamily="34" charset="0"/>
                        </a:rPr>
                        <a:t>45.49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a:solidFill>
                            <a:schemeClr val="tx1"/>
                          </a:solidFill>
                          <a:latin typeface="Arial" pitchFamily="34" charset="0"/>
                          <a:cs typeface="Arial" pitchFamily="34" charset="0"/>
                        </a:rPr>
                        <a:t>2.16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a:solidFill>
                            <a:schemeClr val="tx1"/>
                          </a:solidFill>
                          <a:latin typeface="Arial" pitchFamily="34" charset="0"/>
                          <a:cs typeface="Arial" pitchFamily="34" charset="0"/>
                        </a:rPr>
                        <a:t>88.95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~1,310,000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185095">
                <a:tc gridSpan="7">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altLang="zh-CN" sz="1200" b="1" baseline="0" dirty="0" smtClean="0">
                          <a:solidFill>
                            <a:schemeClr val="tx1"/>
                          </a:solidFill>
                          <a:latin typeface="Arial" pitchFamily="34" charset="0"/>
                          <a:ea typeface="Calibri"/>
                          <a:cs typeface="Arial" pitchFamily="34" charset="0"/>
                        </a:rPr>
                        <a:t>64</a:t>
                      </a:r>
                      <a:r>
                        <a:rPr lang="zh-CN" altLang="en-US" sz="1200" b="1" baseline="0" dirty="0" smtClean="0">
                          <a:solidFill>
                            <a:schemeClr val="tx1"/>
                          </a:solidFill>
                          <a:latin typeface="Arial" pitchFamily="34" charset="0"/>
                          <a:ea typeface="Calibri"/>
                          <a:cs typeface="Arial" pitchFamily="34" charset="0"/>
                        </a:rPr>
                        <a:t>位 业务流程主机    </a:t>
                      </a:r>
                      <a:r>
                        <a:rPr lang="zh-CN" altLang="en-US" sz="1200" b="1" kern="1200" baseline="0" dirty="0" smtClean="0">
                          <a:solidFill>
                            <a:schemeClr val="bg2"/>
                          </a:solidFill>
                          <a:latin typeface="Arial" pitchFamily="34" charset="0"/>
                          <a:ea typeface="Calibri"/>
                          <a:cs typeface="Arial" pitchFamily="34" charset="0"/>
                        </a:rPr>
                        <a:t>优化配置</a:t>
                      </a:r>
                      <a:endParaRPr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R2</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smtClean="0">
                          <a:solidFill>
                            <a:schemeClr val="tx1"/>
                          </a:solidFill>
                          <a:latin typeface="Arial" pitchFamily="34" charset="0"/>
                          <a:cs typeface="Arial" pitchFamily="34" charset="0"/>
                        </a:rPr>
                        <a:t>58.06</a:t>
                      </a:r>
                      <a:endParaRPr lang="en-US" sz="12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a:solidFill>
                            <a:schemeClr val="tx1"/>
                          </a:solidFill>
                          <a:latin typeface="Arial" pitchFamily="34" charset="0"/>
                          <a:cs typeface="Arial" pitchFamily="34" charset="0"/>
                        </a:rPr>
                        <a:t>1.69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dirty="0">
                          <a:solidFill>
                            <a:schemeClr val="tx1"/>
                          </a:solidFill>
                          <a:latin typeface="Arial" pitchFamily="34" charset="0"/>
                          <a:cs typeface="Arial" pitchFamily="34" charset="0"/>
                        </a:rPr>
                        <a:t>97.5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~1,672,000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497569">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Arial" pitchFamily="34" charset="0"/>
                          <a:ea typeface="+mn-ea"/>
                          <a:cs typeface="Arial" pitchFamily="34" charset="0"/>
                        </a:rPr>
                        <a:t>60.64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kern="1200" dirty="0">
                          <a:solidFill>
                            <a:schemeClr val="tx1"/>
                          </a:solidFill>
                          <a:latin typeface="Arial" pitchFamily="34" charset="0"/>
                          <a:ea typeface="+mn-ea"/>
                          <a:cs typeface="Arial" pitchFamily="34" charset="0"/>
                        </a:rPr>
                        <a:t>1.61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r" fontAlgn="b"/>
                      <a:r>
                        <a:rPr lang="en-US" sz="1200" b="0" i="0" u="none" strike="noStrike" kern="1200" dirty="0">
                          <a:solidFill>
                            <a:schemeClr val="tx1"/>
                          </a:solidFill>
                          <a:latin typeface="Arial" pitchFamily="34" charset="0"/>
                          <a:ea typeface="+mn-ea"/>
                          <a:cs typeface="Arial" pitchFamily="34" charset="0"/>
                        </a:rPr>
                        <a:t>97.97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~1,746,000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bl>
          </a:graphicData>
        </a:graphic>
      </p:graphicFrame>
      <p:sp>
        <p:nvSpPr>
          <p:cNvPr id="6" name="Oval 5"/>
          <p:cNvSpPr/>
          <p:nvPr/>
        </p:nvSpPr>
        <p:spPr bwMode="auto">
          <a:xfrm>
            <a:off x="3357554" y="2103126"/>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4357686" y="2103126"/>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8" name="Oval 7"/>
          <p:cNvSpPr/>
          <p:nvPr/>
        </p:nvSpPr>
        <p:spPr bwMode="auto">
          <a:xfrm>
            <a:off x="3357554" y="3378598"/>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Oval 8"/>
          <p:cNvSpPr/>
          <p:nvPr/>
        </p:nvSpPr>
        <p:spPr bwMode="auto">
          <a:xfrm>
            <a:off x="3395657" y="4572008"/>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5</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4357686" y="4557724"/>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6</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1" name="Oval 10"/>
          <p:cNvSpPr/>
          <p:nvPr/>
        </p:nvSpPr>
        <p:spPr bwMode="auto">
          <a:xfrm>
            <a:off x="4357686" y="3378598"/>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4</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用例介绍</a:t>
            </a:r>
            <a:r>
              <a:rPr lang="en-US" altLang="zh-CN" dirty="0" smtClean="0"/>
              <a:t>2</a:t>
            </a:r>
            <a:endParaRPr lang="en-US" dirty="0"/>
          </a:p>
        </p:txBody>
      </p:sp>
      <p:sp>
        <p:nvSpPr>
          <p:cNvPr id="3" name="Content Placeholder 2"/>
          <p:cNvSpPr>
            <a:spLocks noGrp="1"/>
          </p:cNvSpPr>
          <p:nvPr>
            <p:ph idx="1"/>
          </p:nvPr>
        </p:nvSpPr>
        <p:spPr>
          <a:xfrm>
            <a:off x="457200" y="1000109"/>
            <a:ext cx="8229600" cy="2571768"/>
          </a:xfrm>
        </p:spPr>
        <p:txBody>
          <a:bodyPr/>
          <a:lstStyle/>
          <a:p>
            <a:r>
              <a:rPr lang="zh-CN" altLang="en-US" dirty="0" smtClean="0"/>
              <a:t>用例</a:t>
            </a:r>
            <a:r>
              <a:rPr lang="en-US" altLang="zh-CN" dirty="0" smtClean="0"/>
              <a:t>1</a:t>
            </a:r>
          </a:p>
        </p:txBody>
      </p:sp>
      <p:pic>
        <p:nvPicPr>
          <p:cNvPr id="4" name="Picture 2"/>
          <p:cNvPicPr>
            <a:picLocks noChangeAspect="1" noChangeArrowheads="1"/>
          </p:cNvPicPr>
          <p:nvPr/>
        </p:nvPicPr>
        <p:blipFill>
          <a:blip r:embed="rId3" cstate="print"/>
          <a:srcRect/>
          <a:stretch>
            <a:fillRect/>
          </a:stretch>
        </p:blipFill>
        <p:spPr bwMode="auto">
          <a:xfrm>
            <a:off x="1774926" y="1071546"/>
            <a:ext cx="7283508" cy="2416330"/>
          </a:xfrm>
          <a:prstGeom prst="rect">
            <a:avLst/>
          </a:prstGeom>
          <a:noFill/>
          <a:ln w="9525">
            <a:noFill/>
            <a:miter lim="800000"/>
            <a:headEnd/>
            <a:tailEnd/>
          </a:ln>
          <a:effectLst/>
        </p:spPr>
      </p:pic>
      <p:sp>
        <p:nvSpPr>
          <p:cNvPr id="5" name="Oval 4"/>
          <p:cNvSpPr/>
          <p:nvPr/>
        </p:nvSpPr>
        <p:spPr>
          <a:xfrm>
            <a:off x="4957794" y="1785926"/>
            <a:ext cx="41148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1785918" y="3587301"/>
            <a:ext cx="7313733" cy="3201043"/>
          </a:xfrm>
          <a:prstGeom prst="rect">
            <a:avLst/>
          </a:prstGeom>
          <a:noFill/>
          <a:ln w="9525">
            <a:noFill/>
            <a:miter lim="800000"/>
            <a:headEnd/>
            <a:tailEnd/>
          </a:ln>
          <a:effectLst/>
        </p:spPr>
      </p:pic>
      <p:sp>
        <p:nvSpPr>
          <p:cNvPr id="7" name="Oval 6"/>
          <p:cNvSpPr/>
          <p:nvPr/>
        </p:nvSpPr>
        <p:spPr>
          <a:xfrm>
            <a:off x="4929190" y="3692433"/>
            <a:ext cx="4154396" cy="16653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857356" y="1142984"/>
            <a:ext cx="30003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zh-CN" altLang="en-US" dirty="0" smtClean="0"/>
              <a:t>逻辑发送端口</a:t>
            </a:r>
            <a:endParaRPr lang="en-US" dirty="0" smtClean="0"/>
          </a:p>
        </p:txBody>
      </p:sp>
      <p:grpSp>
        <p:nvGrpSpPr>
          <p:cNvPr id="11" name="Group 10"/>
          <p:cNvGrpSpPr/>
          <p:nvPr/>
        </p:nvGrpSpPr>
        <p:grpSpPr>
          <a:xfrm>
            <a:off x="446352" y="3571876"/>
            <a:ext cx="8229600" cy="2786082"/>
            <a:chOff x="446352" y="3571876"/>
            <a:chExt cx="8229600" cy="2786082"/>
          </a:xfrm>
        </p:grpSpPr>
        <p:sp>
          <p:nvSpPr>
            <p:cNvPr id="9" name="TextBox 8"/>
            <p:cNvSpPr txBox="1"/>
            <p:nvPr/>
          </p:nvSpPr>
          <p:spPr>
            <a:xfrm>
              <a:off x="1928794" y="3639925"/>
              <a:ext cx="30003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zh-CN" altLang="en-US" dirty="0" smtClean="0"/>
                <a:t>内联发送</a:t>
              </a:r>
              <a:endParaRPr lang="en-US" dirty="0" smtClean="0"/>
            </a:p>
          </p:txBody>
        </p:sp>
        <p:sp>
          <p:nvSpPr>
            <p:cNvPr id="10" name="Content Placeholder 2"/>
            <p:cNvSpPr txBox="1">
              <a:spLocks/>
            </p:cNvSpPr>
            <p:nvPr/>
          </p:nvSpPr>
          <p:spPr>
            <a:xfrm>
              <a:off x="446352" y="3571876"/>
              <a:ext cx="8229600" cy="278608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CN" altLang="en-US" sz="2400" b="1" i="0" u="none" strike="noStrike" kern="1200" cap="none" spc="0" normalizeH="0" baseline="0" noProof="0" dirty="0" smtClean="0">
                  <a:ln>
                    <a:noFill/>
                  </a:ln>
                  <a:solidFill>
                    <a:schemeClr val="bg2"/>
                  </a:solidFill>
                  <a:effectLst/>
                  <a:uLnTx/>
                  <a:uFillTx/>
                  <a:latin typeface="Courier New" pitchFamily="49" charset="0"/>
                  <a:ea typeface="+mn-ea"/>
                  <a:cs typeface="Courier New" pitchFamily="49" charset="0"/>
                </a:rPr>
                <a:t>用例</a:t>
              </a:r>
              <a:r>
                <a:rPr kumimoji="0" lang="en-US" altLang="zh-CN" sz="2400" b="1" i="0" u="none" strike="noStrike" kern="1200" cap="none" spc="0" normalizeH="0" baseline="0" noProof="0" dirty="0" smtClean="0">
                  <a:ln>
                    <a:noFill/>
                  </a:ln>
                  <a:solidFill>
                    <a:schemeClr val="bg2"/>
                  </a:solidFill>
                  <a:effectLst/>
                  <a:uLnTx/>
                  <a:uFillTx/>
                  <a:latin typeface="Courier New" pitchFamily="49" charset="0"/>
                  <a:ea typeface="+mn-ea"/>
                  <a:cs typeface="Courier New" pitchFamily="49"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mph" presetSubtype="0" accel="50000" decel="50000" autoRev="1" fill="hold" nodeType="afterEffect">
                                  <p:stCondLst>
                                    <p:cond delay="0"/>
                                  </p:stCondLst>
                                  <p:childTnLst>
                                    <p:animScale>
                                      <p:cBhvr>
                                        <p:cTn id="16" dur="2000" fill="hold"/>
                                        <p:tgtEl>
                                          <p:spTgt spid="4"/>
                                        </p:tgtEl>
                                      </p:cBhvr>
                                      <p:by x="150000" y="150000"/>
                                    </p:animScale>
                                  </p:childTnLst>
                                </p:cTn>
                              </p:par>
                              <p:par>
                                <p:cTn id="17" presetID="6" presetClass="emph" presetSubtype="0" accel="50000" decel="50000" autoRev="1" fill="hold" grpId="1" nodeType="withEffect">
                                  <p:stCondLst>
                                    <p:cond delay="0"/>
                                  </p:stCondLst>
                                  <p:childTnLst>
                                    <p:animScale>
                                      <p:cBhvr>
                                        <p:cTn id="18" dur="2000" fill="hold"/>
                                        <p:tgtEl>
                                          <p:spTgt spid="5"/>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6" presetClass="emph" presetSubtype="0" accel="50000" decel="50000" autoRev="1" fill="hold" nodeType="afterEffect">
                                  <p:stCondLst>
                                    <p:cond delay="0"/>
                                  </p:stCondLst>
                                  <p:childTnLst>
                                    <p:animScale>
                                      <p:cBhvr>
                                        <p:cTn id="37" dur="2000" fill="hold"/>
                                        <p:tgtEl>
                                          <p:spTgt spid="6"/>
                                        </p:tgtEl>
                                      </p:cBhvr>
                                      <p:by x="150000" y="150000"/>
                                    </p:animScale>
                                  </p:childTnLst>
                                </p:cTn>
                              </p:par>
                              <p:par>
                                <p:cTn id="38" presetID="6" presetClass="emph" presetSubtype="0" accel="50000" decel="50000" autoRev="1" fill="hold" grpId="1" nodeType="withEffect">
                                  <p:stCondLst>
                                    <p:cond delay="0"/>
                                  </p:stCondLst>
                                  <p:childTnLst>
                                    <p:animScale>
                                      <p:cBhvr>
                                        <p:cTn id="39"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用例设计及使用</a:t>
            </a:r>
            <a:endParaRPr lang="zh-CN" altLang="en-US" dirty="0"/>
          </a:p>
        </p:txBody>
      </p:sp>
      <p:sp>
        <p:nvSpPr>
          <p:cNvPr id="4" name="文本占位符 3"/>
          <p:cNvSpPr>
            <a:spLocks noGrp="1"/>
          </p:cNvSpPr>
          <p:nvPr>
            <p:ph type="body" sz="quarter" idx="11"/>
          </p:nvPr>
        </p:nvSpPr>
        <p:spPr/>
        <p:txBody>
          <a:bodyPr/>
          <a:lstStyle/>
          <a:p>
            <a:r>
              <a:rPr lang="en-US" altLang="zh-CN" dirty="0" smtClean="0"/>
              <a:t>Inline Sends vs. Logical Ports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内联发送端口带来的性能增长</a:t>
            </a:r>
            <a:endParaRPr lang="en-US" dirty="0"/>
          </a:p>
        </p:txBody>
      </p:sp>
      <p:sp>
        <p:nvSpPr>
          <p:cNvPr id="13" name="Content Placeholder 12"/>
          <p:cNvSpPr>
            <a:spLocks noGrp="1"/>
          </p:cNvSpPr>
          <p:nvPr>
            <p:ph idx="1"/>
          </p:nvPr>
        </p:nvSpPr>
        <p:spPr>
          <a:xfrm>
            <a:off x="285720" y="5089555"/>
            <a:ext cx="8229600" cy="1482717"/>
          </a:xfrm>
        </p:spPr>
        <p:txBody>
          <a:bodyPr/>
          <a:lstStyle/>
          <a:p>
            <a:pPr>
              <a:buSzPct val="125000"/>
            </a:pPr>
            <a:r>
              <a:rPr lang="zh-CN" altLang="en-US" sz="2800" dirty="0" smtClean="0">
                <a:latin typeface="Courier New" pitchFamily="49" charset="0"/>
                <a:cs typeface="Courier New" pitchFamily="49" charset="0"/>
              </a:rPr>
              <a:t>恒定输入下，吞吐量产生</a:t>
            </a:r>
            <a:r>
              <a:rPr lang="en-US" altLang="zh-CN" sz="2800" dirty="0" smtClean="0">
                <a:cs typeface="Courier New" pitchFamily="49" charset="0"/>
              </a:rPr>
              <a:t>4</a:t>
            </a:r>
            <a:r>
              <a:rPr lang="zh-CN" altLang="en-US" sz="2800" dirty="0" smtClean="0">
                <a:latin typeface="Courier New" pitchFamily="49" charset="0"/>
                <a:cs typeface="Courier New" pitchFamily="49" charset="0"/>
              </a:rPr>
              <a:t>倍增长</a:t>
            </a:r>
            <a:endParaRPr lang="en-US" altLang="zh-CN" sz="2800" dirty="0" smtClean="0">
              <a:latin typeface="Courier New" pitchFamily="49" charset="0"/>
              <a:cs typeface="Courier New" pitchFamily="49" charset="0"/>
            </a:endParaRPr>
          </a:p>
          <a:p>
            <a:pPr lvl="0">
              <a:buSzPct val="125000"/>
            </a:pPr>
            <a:r>
              <a:rPr lang="zh-CN" altLang="en-US" sz="2800" dirty="0" smtClean="0"/>
              <a:t>响应时间成倍缩短</a:t>
            </a:r>
            <a:endParaRPr lang="en-US" altLang="zh-CN" sz="2800" dirty="0" smtClean="0"/>
          </a:p>
        </p:txBody>
      </p:sp>
      <p:graphicFrame>
        <p:nvGraphicFramePr>
          <p:cNvPr id="3" name="Table 2"/>
          <p:cNvGraphicFramePr>
            <a:graphicFrameLocks noGrp="1"/>
          </p:cNvGraphicFramePr>
          <p:nvPr/>
        </p:nvGraphicFramePr>
        <p:xfrm>
          <a:off x="297426" y="3309509"/>
          <a:ext cx="8534400" cy="1733259"/>
        </p:xfrm>
        <a:graphic>
          <a:graphicData uri="http://schemas.openxmlformats.org/drawingml/2006/table">
            <a:tbl>
              <a:tblPr/>
              <a:tblGrid>
                <a:gridCol w="1250548"/>
                <a:gridCol w="1250548"/>
                <a:gridCol w="1251108"/>
                <a:gridCol w="930073"/>
                <a:gridCol w="930073"/>
                <a:gridCol w="1461025"/>
                <a:gridCol w="1461025"/>
              </a:tblGrid>
              <a:tr h="532325">
                <a:tc>
                  <a:txBody>
                    <a:bodyPr/>
                    <a:lstStyle/>
                    <a:p>
                      <a:pPr marL="0" marR="0">
                        <a:lnSpc>
                          <a:spcPct val="115000"/>
                        </a:lnSpc>
                        <a:spcBef>
                          <a:spcPts val="0"/>
                        </a:spcBef>
                        <a:spcAft>
                          <a:spcPts val="0"/>
                        </a:spcAft>
                      </a:pPr>
                      <a:r>
                        <a:rPr lang="zh-CN" altLang="en-US" sz="1200" b="1" dirty="0" smtClean="0">
                          <a:latin typeface="Arial" pitchFamily="34" charset="0"/>
                          <a:ea typeface="Calibri"/>
                          <a:cs typeface="Arial" pitchFamily="34" charset="0"/>
                        </a:rPr>
                        <a:t>测试用例</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Concurrent </a:t>
                      </a:r>
                      <a:r>
                        <a:rPr lang="en-US" sz="1200" b="1" dirty="0" smtClean="0">
                          <a:latin typeface="Arial" pitchFamily="34" charset="0"/>
                          <a:ea typeface="Calibri"/>
                          <a:cs typeface="Arial" pitchFamily="34" charset="0"/>
                        </a:rPr>
                        <a:t>Test Client Users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Second</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Avg Response (sec)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 &lt; 3 seconds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Day</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 Length</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r>
              <a:tr h="167114">
                <a:tc gridSpan="7">
                  <a:txBody>
                    <a:bodyPr/>
                    <a:lstStyle/>
                    <a:p>
                      <a:pPr marL="0" marR="0" algn="l">
                        <a:lnSpc>
                          <a:spcPct val="115000"/>
                        </a:lnSpc>
                        <a:spcBef>
                          <a:spcPts val="0"/>
                        </a:spcBef>
                        <a:spcAft>
                          <a:spcPts val="0"/>
                        </a:spcAft>
                      </a:pPr>
                      <a:r>
                        <a:rPr lang="zh-CN" altLang="en-US" sz="1200" b="1" dirty="0" smtClean="0">
                          <a:latin typeface="Arial" pitchFamily="34" charset="0"/>
                          <a:ea typeface="Calibri"/>
                          <a:cs typeface="Arial" pitchFamily="34" charset="0"/>
                        </a:rPr>
                        <a:t>逻辑发送端口</a:t>
                      </a:r>
                      <a:r>
                        <a:rPr lang="en-US" sz="1200" b="1" dirty="0" smtClean="0">
                          <a:latin typeface="Arial" pitchFamily="34" charset="0"/>
                          <a:ea typeface="Calibri"/>
                          <a:cs typeface="Arial" pitchFamily="34" charset="0"/>
                        </a:rPr>
                        <a:t> – </a:t>
                      </a:r>
                      <a:r>
                        <a:rPr lang="zh-CN" altLang="en-US" sz="1200" b="1" dirty="0" smtClean="0">
                          <a:latin typeface="Arial" pitchFamily="34" charset="0"/>
                          <a:ea typeface="Calibri"/>
                          <a:cs typeface="Arial" pitchFamily="34" charset="0"/>
                        </a:rPr>
                        <a:t>阶梯状输入</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36">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100-800</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64.9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6.51</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18.43</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l"/>
                      <a:r>
                        <a:rPr kumimoji="0" lang="en-US" sz="1200" kern="1200" dirty="0" smtClean="0">
                          <a:solidFill>
                            <a:schemeClr val="tx1"/>
                          </a:solidFill>
                          <a:latin typeface="Arial" pitchFamily="34" charset="0"/>
                          <a:ea typeface="Calibri"/>
                          <a:cs typeface="Arial" pitchFamily="34" charset="0"/>
                        </a:rPr>
                        <a:t>~1,869,000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30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167114">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zh-CN" altLang="en-US" sz="1200" b="1" kern="1200" dirty="0" smtClean="0">
                          <a:solidFill>
                            <a:schemeClr val="tx1"/>
                          </a:solidFill>
                          <a:latin typeface="Arial" pitchFamily="34" charset="0"/>
                          <a:ea typeface="Calibri"/>
                          <a:cs typeface="Arial" pitchFamily="34" charset="0"/>
                        </a:rPr>
                        <a:t>内联发送</a:t>
                      </a:r>
                      <a:r>
                        <a:rPr kumimoji="0" lang="en-US" sz="1200" b="1" kern="1200" dirty="0" smtClean="0">
                          <a:solidFill>
                            <a:schemeClr val="tx1"/>
                          </a:solidFill>
                          <a:latin typeface="Arial" pitchFamily="34" charset="0"/>
                          <a:ea typeface="Calibri"/>
                          <a:cs typeface="Arial" pitchFamily="34" charset="0"/>
                        </a:rPr>
                        <a:t> – </a:t>
                      </a:r>
                      <a:r>
                        <a:rPr lang="en-US" sz="1200" b="1" dirty="0" smtClean="0">
                          <a:latin typeface="Arial" pitchFamily="34" charset="0"/>
                          <a:ea typeface="Calibri"/>
                          <a:cs typeface="Arial" pitchFamily="34" charset="0"/>
                        </a:rPr>
                        <a:t> </a:t>
                      </a:r>
                      <a:r>
                        <a:rPr lang="zh-CN" altLang="en-US" sz="1200" b="1" dirty="0" smtClean="0">
                          <a:latin typeface="Arial" pitchFamily="34" charset="0"/>
                          <a:ea typeface="Calibri"/>
                          <a:cs typeface="Arial" pitchFamily="34" charset="0"/>
                        </a:rPr>
                        <a:t>阶梯状输入</a:t>
                      </a:r>
                      <a:endParaRPr kumimoji="0" lang="en-US" sz="1200" b="1" kern="1200"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63">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100-800</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l" fontAlgn="b"/>
                      <a:r>
                        <a:rPr kumimoji="0" lang="en-US" sz="1200" kern="1200" dirty="0" smtClean="0">
                          <a:solidFill>
                            <a:schemeClr val="tx1"/>
                          </a:solidFill>
                          <a:latin typeface="Arial" pitchFamily="34" charset="0"/>
                          <a:ea typeface="Calibri"/>
                          <a:cs typeface="Arial" pitchFamily="34" charset="0"/>
                        </a:rPr>
                        <a:t>148.15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0.23</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99.98</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l"/>
                      <a:r>
                        <a:rPr kumimoji="0" lang="en-US" sz="1200" kern="1200" dirty="0" smtClean="0">
                          <a:solidFill>
                            <a:schemeClr val="tx1"/>
                          </a:solidFill>
                          <a:latin typeface="Arial" pitchFamily="34" charset="0"/>
                          <a:ea typeface="Calibri"/>
                          <a:cs typeface="Arial" pitchFamily="34" charset="0"/>
                        </a:rPr>
                        <a:t>~4,262,000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kumimoji="0" lang="en-US" sz="1200" kern="1200" dirty="0" smtClean="0">
                          <a:solidFill>
                            <a:schemeClr val="tx1"/>
                          </a:solidFill>
                          <a:latin typeface="Arial" pitchFamily="34" charset="0"/>
                          <a:ea typeface="Calibri"/>
                          <a:cs typeface="Arial" pitchFamily="34" charset="0"/>
                        </a:rPr>
                        <a:t>30 minutes</a:t>
                      </a:r>
                      <a:endParaRPr kumimoji="0" lang="en-US" sz="1200"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bl>
          </a:graphicData>
        </a:graphic>
      </p:graphicFrame>
      <p:graphicFrame>
        <p:nvGraphicFramePr>
          <p:cNvPr id="4" name="Table 3"/>
          <p:cNvGraphicFramePr>
            <a:graphicFrameLocks noGrp="1"/>
          </p:cNvGraphicFramePr>
          <p:nvPr/>
        </p:nvGraphicFramePr>
        <p:xfrm>
          <a:off x="304799" y="1249022"/>
          <a:ext cx="8534400" cy="1712686"/>
        </p:xfrm>
        <a:graphic>
          <a:graphicData uri="http://schemas.openxmlformats.org/drawingml/2006/table">
            <a:tbl>
              <a:tblPr/>
              <a:tblGrid>
                <a:gridCol w="1250548"/>
                <a:gridCol w="1250548"/>
                <a:gridCol w="1251108"/>
                <a:gridCol w="930073"/>
                <a:gridCol w="930073"/>
                <a:gridCol w="1461025"/>
                <a:gridCol w="1461025"/>
              </a:tblGrid>
              <a:tr h="532325">
                <a:tc>
                  <a:txBody>
                    <a:bodyPr/>
                    <a:lstStyle/>
                    <a:p>
                      <a:pPr marL="0" marR="0">
                        <a:lnSpc>
                          <a:spcPct val="115000"/>
                        </a:lnSpc>
                        <a:spcBef>
                          <a:spcPts val="0"/>
                        </a:spcBef>
                        <a:spcAft>
                          <a:spcPts val="0"/>
                        </a:spcAft>
                      </a:pPr>
                      <a:r>
                        <a:rPr lang="zh-CN" altLang="en-US" sz="1200" b="1" dirty="0" smtClean="0">
                          <a:latin typeface="Arial" pitchFamily="34" charset="0"/>
                          <a:ea typeface="Calibri"/>
                          <a:cs typeface="Arial" pitchFamily="34" charset="0"/>
                        </a:rPr>
                        <a:t>测试用例</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Concurrent </a:t>
                      </a:r>
                      <a:r>
                        <a:rPr lang="en-US" sz="1200" b="1" dirty="0" smtClean="0">
                          <a:latin typeface="Arial" pitchFamily="34" charset="0"/>
                          <a:ea typeface="Calibri"/>
                          <a:cs typeface="Arial" pitchFamily="34" charset="0"/>
                        </a:rPr>
                        <a:t>Test Client Users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Second</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Avg Response (sec)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 &lt; 3 seconds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Day</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 Length</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lumOff val="15000"/>
                      </a:schemeClr>
                    </a:solidFill>
                  </a:tcPr>
                </a:tc>
              </a:tr>
              <a:tr h="167113">
                <a:tc gridSpan="7">
                  <a:txBody>
                    <a:bodyPr/>
                    <a:lstStyle/>
                    <a:p>
                      <a:pPr marL="0" marR="0" algn="l">
                        <a:lnSpc>
                          <a:spcPct val="115000"/>
                        </a:lnSpc>
                        <a:spcBef>
                          <a:spcPts val="0"/>
                        </a:spcBef>
                        <a:spcAft>
                          <a:spcPts val="0"/>
                        </a:spcAft>
                      </a:pPr>
                      <a:r>
                        <a:rPr lang="zh-CN" altLang="en-US" sz="1200" b="1" baseline="0" dirty="0" smtClean="0">
                          <a:latin typeface="Arial" pitchFamily="34" charset="0"/>
                          <a:ea typeface="Calibri"/>
                          <a:cs typeface="Arial" pitchFamily="34" charset="0"/>
                        </a:rPr>
                        <a:t>逻辑发送端口</a:t>
                      </a:r>
                      <a:r>
                        <a:rPr lang="en-US" sz="1200" b="1" baseline="0" dirty="0" smtClean="0">
                          <a:latin typeface="Arial" pitchFamily="34" charset="0"/>
                          <a:ea typeface="Calibri"/>
                          <a:cs typeface="Arial" pitchFamily="34" charset="0"/>
                        </a:rPr>
                        <a:t> – </a:t>
                      </a:r>
                      <a:r>
                        <a:rPr lang="zh-CN" altLang="en-US" sz="1200" b="1" baseline="0" dirty="0" smtClean="0">
                          <a:latin typeface="Arial" pitchFamily="34" charset="0"/>
                          <a:ea typeface="Calibri"/>
                          <a:cs typeface="Arial" pitchFamily="34" charset="0"/>
                        </a:rPr>
                        <a:t>恒定输入</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63">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60.64</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1.61</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97.97</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~1,746,000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167113">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zh-CN" altLang="en-US" sz="1200" b="1" kern="1200" dirty="0" smtClean="0">
                          <a:solidFill>
                            <a:schemeClr val="tx1"/>
                          </a:solidFill>
                          <a:latin typeface="Arial" pitchFamily="34" charset="0"/>
                          <a:ea typeface="Calibri"/>
                          <a:cs typeface="Arial" pitchFamily="34" charset="0"/>
                        </a:rPr>
                        <a:t>内联发送</a:t>
                      </a:r>
                      <a:r>
                        <a:rPr kumimoji="0" lang="en-US" sz="1200" b="1" kern="1200" dirty="0" smtClean="0">
                          <a:solidFill>
                            <a:schemeClr val="tx1"/>
                          </a:solidFill>
                          <a:latin typeface="Arial" pitchFamily="34" charset="0"/>
                          <a:ea typeface="Calibri"/>
                          <a:cs typeface="Arial" pitchFamily="34" charset="0"/>
                        </a:rPr>
                        <a:t> – </a:t>
                      </a:r>
                      <a:r>
                        <a:rPr kumimoji="0" lang="zh-CN" altLang="en-US" sz="1200" b="1" kern="1200" dirty="0" smtClean="0">
                          <a:solidFill>
                            <a:schemeClr val="tx1"/>
                          </a:solidFill>
                          <a:latin typeface="Arial" pitchFamily="34" charset="0"/>
                          <a:ea typeface="Calibri"/>
                          <a:cs typeface="Arial" pitchFamily="34" charset="0"/>
                        </a:rPr>
                        <a:t>恒定输入</a:t>
                      </a:r>
                      <a:endParaRPr kumimoji="0" lang="en-US" sz="1200" b="1" kern="1200"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63">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2009</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100</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defTabSz="914363" rtl="0" eaLnBrk="1" fontAlgn="b" latinLnBrk="0" hangingPunct="1">
                        <a:lnSpc>
                          <a:spcPct val="115000"/>
                        </a:lnSpc>
                        <a:spcBef>
                          <a:spcPts val="0"/>
                        </a:spcBef>
                        <a:spcAft>
                          <a:spcPts val="0"/>
                        </a:spcAft>
                      </a:pPr>
                      <a:r>
                        <a:rPr lang="en-US" sz="1200" b="1" kern="1200" dirty="0" smtClean="0">
                          <a:solidFill>
                            <a:schemeClr val="tx1"/>
                          </a:solidFill>
                          <a:latin typeface="Arial" pitchFamily="34" charset="0"/>
                          <a:ea typeface="Calibri"/>
                          <a:cs typeface="Arial" pitchFamily="34" charset="0"/>
                        </a:rPr>
                        <a:t>236.96</a:t>
                      </a:r>
                      <a:endParaRPr lang="en-US" sz="1200" b="1" kern="1200" dirty="0">
                        <a:solidFill>
                          <a:schemeClr val="tx1"/>
                        </a:solidFill>
                        <a:latin typeface="Arial" pitchFamily="34" charset="0"/>
                        <a:ea typeface="Calibri"/>
                        <a:cs typeface="Arial" pitchFamily="34" charset="0"/>
                      </a:endParaRPr>
                    </a:p>
                  </a:txBody>
                  <a:tcPr marL="73152" marR="73152"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0.24</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99.98</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r>
                        <a:rPr kumimoji="0" lang="en-US" sz="1200" kern="1200" dirty="0" smtClean="0">
                          <a:solidFill>
                            <a:schemeClr val="tx1"/>
                          </a:solidFill>
                          <a:latin typeface="Arial" pitchFamily="34" charset="0"/>
                          <a:ea typeface="Calibri"/>
                          <a:cs typeface="Arial" pitchFamily="34" charset="0"/>
                        </a:rPr>
                        <a:t>~6,824,000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10 minutes</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bl>
          </a:graphicData>
        </a:graphic>
      </p:graphicFrame>
      <p:sp>
        <p:nvSpPr>
          <p:cNvPr id="5" name="Text Placeholder 2"/>
          <p:cNvSpPr txBox="1">
            <a:spLocks/>
          </p:cNvSpPr>
          <p:nvPr/>
        </p:nvSpPr>
        <p:spPr>
          <a:xfrm>
            <a:off x="381000" y="1412874"/>
            <a:ext cx="8382000" cy="456120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Oval 5"/>
          <p:cNvSpPr/>
          <p:nvPr/>
        </p:nvSpPr>
        <p:spPr bwMode="auto">
          <a:xfrm>
            <a:off x="2876551" y="231342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4114800" y="231342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8" name="Oval 7"/>
          <p:cNvSpPr/>
          <p:nvPr/>
        </p:nvSpPr>
        <p:spPr bwMode="auto">
          <a:xfrm>
            <a:off x="5029200" y="231342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Oval 8"/>
          <p:cNvSpPr/>
          <p:nvPr/>
        </p:nvSpPr>
        <p:spPr bwMode="auto">
          <a:xfrm>
            <a:off x="6019800" y="231342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4</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Rectangle 9"/>
          <p:cNvSpPr/>
          <p:nvPr/>
        </p:nvSpPr>
        <p:spPr>
          <a:xfrm>
            <a:off x="285796" y="2988230"/>
            <a:ext cx="2509023" cy="369332"/>
          </a:xfrm>
          <a:prstGeom prst="rect">
            <a:avLst/>
          </a:prstGeom>
        </p:spPr>
        <p:txBody>
          <a:bodyPr wrap="square">
            <a:spAutoFit/>
          </a:bodyPr>
          <a:lstStyle/>
          <a:p>
            <a:r>
              <a:rPr lang="zh-CN" altLang="en-US" b="1" dirty="0" smtClean="0"/>
              <a:t>阶梯状输入</a:t>
            </a:r>
            <a:endParaRPr lang="en-US" b="1" dirty="0"/>
          </a:p>
        </p:txBody>
      </p:sp>
      <p:sp>
        <p:nvSpPr>
          <p:cNvPr id="11" name="Rectangle 10"/>
          <p:cNvSpPr/>
          <p:nvPr/>
        </p:nvSpPr>
        <p:spPr>
          <a:xfrm>
            <a:off x="285720" y="916528"/>
            <a:ext cx="2509023" cy="369332"/>
          </a:xfrm>
          <a:prstGeom prst="rect">
            <a:avLst/>
          </a:prstGeom>
        </p:spPr>
        <p:txBody>
          <a:bodyPr wrap="square">
            <a:spAutoFit/>
          </a:bodyPr>
          <a:lstStyle/>
          <a:p>
            <a:r>
              <a:rPr lang="zh-CN" altLang="en-US" b="1" dirty="0" smtClean="0"/>
              <a:t>恒定输入</a:t>
            </a:r>
            <a:endParaRPr lang="en-US" b="1" dirty="0"/>
          </a:p>
        </p:txBody>
      </p:sp>
      <p:sp>
        <p:nvSpPr>
          <p:cNvPr id="12" name="Rounded Rectangle 11"/>
          <p:cNvSpPr/>
          <p:nvPr/>
        </p:nvSpPr>
        <p:spPr>
          <a:xfrm>
            <a:off x="2699792" y="2542018"/>
            <a:ext cx="792088" cy="446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966405" y="2558448"/>
            <a:ext cx="792088" cy="446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80805" y="2558448"/>
            <a:ext cx="792088" cy="446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940152" y="2564904"/>
            <a:ext cx="792088" cy="446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6000" dirty="0" smtClean="0"/>
              <a:t>BizTalk Server 2009</a:t>
            </a:r>
            <a:r>
              <a:rPr lang="zh-CN" altLang="en-US" sz="6000" dirty="0" smtClean="0"/>
              <a:t> </a:t>
            </a:r>
            <a:r>
              <a:rPr lang="zh-CN" altLang="en-US" dirty="0" smtClean="0"/>
              <a:t>性能</a:t>
            </a:r>
            <a:r>
              <a:rPr lang="en-US" altLang="zh-CN" dirty="0" smtClean="0"/>
              <a:t/>
            </a:r>
            <a:br>
              <a:rPr lang="en-US" altLang="zh-CN" dirty="0" smtClean="0"/>
            </a:br>
            <a:r>
              <a:rPr lang="zh-CN" altLang="en-US" dirty="0" smtClean="0"/>
              <a:t>优化的最佳实践</a:t>
            </a:r>
            <a:endParaRPr lang="en-US" dirty="0"/>
          </a:p>
        </p:txBody>
      </p:sp>
      <p:sp>
        <p:nvSpPr>
          <p:cNvPr id="3" name="Content Placeholder 2"/>
          <p:cNvSpPr>
            <a:spLocks noGrp="1"/>
          </p:cNvSpPr>
          <p:nvPr>
            <p:ph idx="1"/>
          </p:nvPr>
        </p:nvSpPr>
        <p:spPr>
          <a:xfrm>
            <a:off x="457200" y="1760557"/>
            <a:ext cx="8229600" cy="4525963"/>
          </a:xfrm>
        </p:spPr>
        <p:txBody>
          <a:bodyPr/>
          <a:lstStyle/>
          <a:p>
            <a:r>
              <a:rPr lang="en-US" altLang="zh-CN" dirty="0" smtClean="0"/>
              <a:t>BizTalk</a:t>
            </a:r>
            <a:r>
              <a:rPr lang="zh-CN" altLang="en-US" dirty="0" smtClean="0"/>
              <a:t>优化实践</a:t>
            </a:r>
            <a:endParaRPr lang="en-US" altLang="zh-CN" dirty="0" smtClean="0"/>
          </a:p>
          <a:p>
            <a:pPr lvl="1"/>
            <a:r>
              <a:rPr lang="en-US" altLang="zh-CN" dirty="0" smtClean="0">
                <a:latin typeface="+mn-lt"/>
              </a:rPr>
              <a:t>BizTalk</a:t>
            </a:r>
            <a:r>
              <a:rPr lang="zh-CN" altLang="en-US" dirty="0" smtClean="0"/>
              <a:t>在</a:t>
            </a:r>
            <a:r>
              <a:rPr lang="en-US" altLang="zh-CN" dirty="0" smtClean="0">
                <a:latin typeface="+mn-lt"/>
              </a:rPr>
              <a:t>64</a:t>
            </a:r>
            <a:r>
              <a:rPr lang="zh-CN" altLang="en-US" dirty="0" smtClean="0"/>
              <a:t>位平台上的优化</a:t>
            </a:r>
            <a:endParaRPr lang="en-US" altLang="zh-CN" dirty="0" smtClean="0"/>
          </a:p>
          <a:p>
            <a:pPr lvl="1"/>
            <a:r>
              <a:rPr lang="en-US" altLang="zh-CN" dirty="0" smtClean="0">
                <a:latin typeface="+mn-lt"/>
              </a:rPr>
              <a:t>BizTalk</a:t>
            </a:r>
            <a:r>
              <a:rPr lang="zh-CN" altLang="en-US" dirty="0" smtClean="0"/>
              <a:t>应用设计的优化</a:t>
            </a:r>
            <a:endParaRPr lang="en-US" altLang="zh-CN" dirty="0" smtClean="0"/>
          </a:p>
          <a:p>
            <a:r>
              <a:rPr lang="zh-CN" altLang="en-US" dirty="0" smtClean="0"/>
              <a:t>平台优化实践</a:t>
            </a:r>
            <a:endParaRPr lang="en-US" altLang="zh-CN" dirty="0" smtClean="0"/>
          </a:p>
          <a:p>
            <a:pPr lvl="1"/>
            <a:r>
              <a:rPr lang="zh-CN" altLang="en-US" dirty="0" smtClean="0"/>
              <a:t>磁盘配置优化</a:t>
            </a:r>
            <a:endParaRPr lang="en-US" altLang="zh-CN" dirty="0" smtClean="0"/>
          </a:p>
          <a:p>
            <a:pPr lvl="1"/>
            <a:r>
              <a:rPr lang="zh-CN" altLang="en-US" dirty="0" smtClean="0"/>
              <a:t>操作系统配置优化</a:t>
            </a:r>
            <a:endParaRPr lang="en-US" altLang="zh-CN" dirty="0" smtClean="0"/>
          </a:p>
          <a:p>
            <a:pPr lvl="1"/>
            <a:r>
              <a:rPr lang="en-US" altLang="zh-CN" dirty="0" smtClean="0">
                <a:latin typeface="+mn-lt"/>
              </a:rPr>
              <a:t>SQL</a:t>
            </a:r>
            <a:r>
              <a:rPr lang="zh-CN" altLang="en-US" dirty="0" smtClean="0">
                <a:latin typeface="+mn-lt"/>
              </a:rPr>
              <a:t> </a:t>
            </a:r>
            <a:r>
              <a:rPr lang="en-US" altLang="zh-CN" dirty="0" smtClean="0">
                <a:latin typeface="+mn-lt"/>
              </a:rPr>
              <a:t>Server</a:t>
            </a:r>
            <a:r>
              <a:rPr lang="zh-CN" altLang="en-US" dirty="0" smtClean="0"/>
              <a:t>配置优化</a:t>
            </a:r>
            <a:endParaRPr lang="en-US" altLang="zh-CN" dirty="0" smtClean="0"/>
          </a:p>
          <a:p>
            <a:r>
              <a:rPr lang="zh-CN" altLang="en-US" dirty="0" smtClean="0"/>
              <a:t>第三方软件优化实践</a:t>
            </a:r>
            <a:endParaRPr lang="en-US" altLang="zh-CN" dirty="0" smtClean="0"/>
          </a:p>
          <a:p>
            <a:pPr lvl="1"/>
            <a:r>
              <a:rPr lang="zh-CN" altLang="en-US" dirty="0" smtClean="0"/>
              <a:t>高压下的</a:t>
            </a:r>
            <a:r>
              <a:rPr lang="en-US" altLang="zh-CN" dirty="0" smtClean="0">
                <a:latin typeface="+mn-lt"/>
              </a:rPr>
              <a:t>TimeOut</a:t>
            </a:r>
            <a:r>
              <a:rPr lang="zh-CN" altLang="en-US" dirty="0" smtClean="0"/>
              <a:t>事件</a:t>
            </a:r>
            <a:endParaRPr lang="en-US" altLang="zh-CN" dirty="0" smtClean="0"/>
          </a:p>
        </p:txBody>
      </p:sp>
      <p:sp>
        <p:nvSpPr>
          <p:cNvPr id="5" name="Rounded Rectangle 4"/>
          <p:cNvSpPr/>
          <p:nvPr/>
        </p:nvSpPr>
        <p:spPr>
          <a:xfrm>
            <a:off x="428596" y="3071810"/>
            <a:ext cx="8072494" cy="428628"/>
          </a:xfrm>
          <a:prstGeom prst="roundRect">
            <a:avLst/>
          </a:prstGeom>
          <a:noFill/>
          <a:ln w="3175"/>
          <a:effectLst>
            <a:glow rad="101600">
              <a:schemeClr val="accent1">
                <a:satMod val="175000"/>
                <a:alpha val="40000"/>
              </a:schemeClr>
            </a:glow>
            <a:outerShdw blurRad="50800" dist="25000" dir="5400000" rotWithShape="0">
              <a:schemeClr val="accent1">
                <a:shade val="30000"/>
                <a:satMod val="150000"/>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 xmlns:p14="http://schemas.microsoft.com/office/powerpoint/2010/main" val="1565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磁盘配置优化 </a:t>
            </a:r>
            <a:r>
              <a:rPr lang="en-US" altLang="zh-CN" dirty="0" smtClean="0"/>
              <a:t>-</a:t>
            </a:r>
            <a:r>
              <a:rPr lang="zh-CN" altLang="en-US" dirty="0" smtClean="0"/>
              <a:t> </a:t>
            </a:r>
            <a:r>
              <a:rPr lang="en-US" altLang="zh-CN" dirty="0" smtClean="0"/>
              <a:t>SAN</a:t>
            </a:r>
            <a:endParaRPr lang="en-US" dirty="0"/>
          </a:p>
        </p:txBody>
      </p:sp>
      <p:grpSp>
        <p:nvGrpSpPr>
          <p:cNvPr id="3" name="Group 6"/>
          <p:cNvGrpSpPr/>
          <p:nvPr/>
        </p:nvGrpSpPr>
        <p:grpSpPr>
          <a:xfrm>
            <a:off x="2514600" y="1066800"/>
            <a:ext cx="4114800" cy="5367573"/>
            <a:chOff x="2403990" y="1066800"/>
            <a:chExt cx="4114800" cy="5367573"/>
          </a:xfrm>
        </p:grpSpPr>
        <p:pic>
          <p:nvPicPr>
            <p:cNvPr id="4" name="Picture 1"/>
            <p:cNvPicPr>
              <a:picLocks noChangeAspect="1" noChangeArrowheads="1"/>
            </p:cNvPicPr>
            <p:nvPr/>
          </p:nvPicPr>
          <p:blipFill>
            <a:blip r:embed="rId2" cstate="print"/>
            <a:srcRect/>
            <a:stretch>
              <a:fillRect/>
            </a:stretch>
          </p:blipFill>
          <p:spPr bwMode="auto">
            <a:xfrm>
              <a:off x="2403990" y="1066800"/>
              <a:ext cx="4114800" cy="5367573"/>
            </a:xfrm>
            <a:prstGeom prst="rect">
              <a:avLst/>
            </a:prstGeom>
            <a:noFill/>
            <a:ln w="9525">
              <a:noFill/>
              <a:miter lim="800000"/>
              <a:headEnd/>
              <a:tailEnd/>
            </a:ln>
            <a:effectLst/>
          </p:spPr>
        </p:pic>
        <p:sp>
          <p:nvSpPr>
            <p:cNvPr id="5" name="Oval 4"/>
            <p:cNvSpPr/>
            <p:nvPr/>
          </p:nvSpPr>
          <p:spPr bwMode="auto">
            <a:xfrm>
              <a:off x="2743200" y="41910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6" name="Oval 5"/>
            <p:cNvSpPr/>
            <p:nvPr/>
          </p:nvSpPr>
          <p:spPr bwMode="auto">
            <a:xfrm>
              <a:off x="3962400" y="28956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4343400" y="12192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a:t>
            </a:r>
            <a:r>
              <a:rPr lang="zh-CN" altLang="en-US" dirty="0" smtClean="0"/>
              <a:t> 配置优化</a:t>
            </a:r>
            <a:endParaRPr lang="en-US" dirty="0"/>
          </a:p>
        </p:txBody>
      </p:sp>
      <p:sp>
        <p:nvSpPr>
          <p:cNvPr id="3" name="Content Placeholder 2"/>
          <p:cNvSpPr>
            <a:spLocks noGrp="1"/>
          </p:cNvSpPr>
          <p:nvPr>
            <p:ph idx="1"/>
          </p:nvPr>
        </p:nvSpPr>
        <p:spPr/>
        <p:txBody>
          <a:bodyPr/>
          <a:lstStyle/>
          <a:p>
            <a:r>
              <a:rPr lang="zh-CN" altLang="en-US" dirty="0" smtClean="0"/>
              <a:t>阻止防病毒软件对</a:t>
            </a:r>
            <a:r>
              <a:rPr lang="en-US" dirty="0" smtClean="0">
                <a:latin typeface="+mn-lt"/>
              </a:rPr>
              <a:t>BizTal</a:t>
            </a:r>
            <a:r>
              <a:rPr lang="en-US" altLang="zh-CN" dirty="0" smtClean="0">
                <a:latin typeface="+mn-lt"/>
              </a:rPr>
              <a:t>k</a:t>
            </a:r>
            <a:r>
              <a:rPr lang="zh-CN" altLang="en-US" dirty="0" smtClean="0"/>
              <a:t>运行文件和输出文件的实时扫描</a:t>
            </a:r>
            <a:endParaRPr lang="en-US" dirty="0" smtClean="0"/>
          </a:p>
          <a:p>
            <a:r>
              <a:rPr lang="zh-CN" altLang="en-US" dirty="0" smtClean="0"/>
              <a:t>定期整理磁盘碎片</a:t>
            </a:r>
            <a:endParaRPr lang="en-US" dirty="0" smtClean="0"/>
          </a:p>
          <a:p>
            <a:r>
              <a:rPr lang="zh-CN" altLang="en-US" dirty="0" smtClean="0"/>
              <a:t>多机环境中</a:t>
            </a:r>
            <a:r>
              <a:rPr lang="en-US" altLang="zh-CN" dirty="0" smtClean="0">
                <a:latin typeface="+mn-lt"/>
              </a:rPr>
              <a:t>MSDTC</a:t>
            </a:r>
            <a:r>
              <a:rPr lang="zh-CN" altLang="en-US" dirty="0" smtClean="0"/>
              <a:t>的必要配置</a:t>
            </a:r>
            <a:endParaRPr lang="en-US" altLang="zh-CN" dirty="0" smtClean="0"/>
          </a:p>
          <a:p>
            <a:r>
              <a:rPr lang="zh-CN" altLang="en-US" dirty="0" smtClean="0"/>
              <a:t>设置</a:t>
            </a:r>
            <a:r>
              <a:rPr lang="en-US" altLang="zh-CN" dirty="0" smtClean="0">
                <a:latin typeface="+mn-lt"/>
              </a:rPr>
              <a:t>MSDTC</a:t>
            </a:r>
            <a:r>
              <a:rPr lang="zh-CN" altLang="en-US" dirty="0" smtClean="0"/>
              <a:t>日志文件配置到专用磁盘</a:t>
            </a:r>
            <a:endParaRPr lang="en-US" altLang="zh-CN" dirty="0" smtClean="0"/>
          </a:p>
          <a:p>
            <a:r>
              <a:rPr lang="zh-CN" altLang="en-US" dirty="0" smtClean="0"/>
              <a:t>停止不必要的</a:t>
            </a:r>
            <a:r>
              <a:rPr lang="en-US" altLang="zh-CN" dirty="0" smtClean="0">
                <a:latin typeface="+mn-lt"/>
              </a:rPr>
              <a:t>Windows</a:t>
            </a:r>
            <a:r>
              <a:rPr lang="zh-CN" altLang="en-US" dirty="0" smtClean="0">
                <a:latin typeface="+mn-lt"/>
              </a:rPr>
              <a:t>服务</a:t>
            </a:r>
            <a:endParaRPr lang="en-US" altLang="zh-CN" dirty="0" smtClean="0">
              <a:latin typeface="+mn-lt"/>
            </a:endParaRPr>
          </a:p>
          <a:p>
            <a:r>
              <a:rPr lang="zh-CN" altLang="en-US" dirty="0" smtClean="0"/>
              <a:t>优化</a:t>
            </a:r>
            <a:r>
              <a:rPr lang="en-US" altLang="zh-CN" dirty="0" smtClean="0">
                <a:latin typeface="+mn-lt"/>
              </a:rPr>
              <a:t>Windows PAGEFILE</a:t>
            </a:r>
          </a:p>
          <a:p>
            <a:r>
              <a:rPr lang="zh-CN" altLang="en-US" dirty="0" smtClean="0"/>
              <a:t>多机环境中服务器时间同步</a:t>
            </a:r>
            <a:endParaRPr lang="en-US" altLang="zh-CN" dirty="0" smtClean="0"/>
          </a:p>
          <a:p>
            <a:endParaRPr lang="en-US" dirty="0" smtClean="0"/>
          </a:p>
          <a:p>
            <a:pPr>
              <a:buNone/>
            </a:pPr>
            <a:r>
              <a:rPr lang="en-US" sz="1600" dirty="0" smtClean="0"/>
              <a:t>http://msdn.microsoft.com/en-us/library/ee377064(BTS.10).aspx</a:t>
            </a:r>
          </a:p>
        </p:txBody>
      </p:sp>
      <p:sp>
        <p:nvSpPr>
          <p:cNvPr id="5" name="TextBox 4"/>
          <p:cNvSpPr txBox="1"/>
          <p:nvPr/>
        </p:nvSpPr>
        <p:spPr>
          <a:xfrm>
            <a:off x="500034" y="5072074"/>
            <a:ext cx="642942"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 Server</a:t>
            </a:r>
            <a:r>
              <a:rPr lang="zh-CN" altLang="en-US" dirty="0" smtClean="0"/>
              <a:t> 配置优化</a:t>
            </a:r>
            <a:endParaRPr lang="en-US" dirty="0"/>
          </a:p>
        </p:txBody>
      </p:sp>
      <p:sp>
        <p:nvSpPr>
          <p:cNvPr id="3" name="Content Placeholder 2"/>
          <p:cNvSpPr>
            <a:spLocks noGrp="1"/>
          </p:cNvSpPr>
          <p:nvPr>
            <p:ph idx="1"/>
          </p:nvPr>
        </p:nvSpPr>
        <p:spPr/>
        <p:txBody>
          <a:bodyPr/>
          <a:lstStyle/>
          <a:p>
            <a:r>
              <a:rPr lang="zh-CN" altLang="en-US" dirty="0" smtClean="0"/>
              <a:t>预分配数据和日志的存储空间</a:t>
            </a:r>
            <a:endParaRPr lang="en-US" altLang="zh-CN" dirty="0" smtClean="0"/>
          </a:p>
          <a:p>
            <a:r>
              <a:rPr lang="zh-CN" altLang="en-US" dirty="0" smtClean="0"/>
              <a:t>确</a:t>
            </a:r>
            <a:r>
              <a:rPr lang="zh-CN" altLang="en-US" dirty="0" smtClean="0">
                <a:latin typeface="+mn-lt"/>
              </a:rPr>
              <a:t>认 </a:t>
            </a:r>
            <a:r>
              <a:rPr lang="en-US" altLang="zh-CN" dirty="0" smtClean="0">
                <a:latin typeface="+mn-lt"/>
              </a:rPr>
              <a:t>SQL Server Agent </a:t>
            </a:r>
            <a:r>
              <a:rPr lang="zh-CN" altLang="en-US" dirty="0" smtClean="0">
                <a:latin typeface="+mn-lt"/>
              </a:rPr>
              <a:t>服务正常运行</a:t>
            </a:r>
            <a:endParaRPr lang="en-US" altLang="zh-CN" dirty="0" smtClean="0">
              <a:latin typeface="+mn-lt"/>
            </a:endParaRPr>
          </a:p>
          <a:p>
            <a:r>
              <a:rPr lang="zh-CN" altLang="en-US" dirty="0" smtClean="0">
                <a:latin typeface="+mn-lt"/>
              </a:rPr>
              <a:t>定期清除和保存 </a:t>
            </a:r>
            <a:r>
              <a:rPr lang="en-US" altLang="zh-CN" dirty="0" smtClean="0">
                <a:latin typeface="+mn-lt"/>
              </a:rPr>
              <a:t>Tracking </a:t>
            </a:r>
            <a:r>
              <a:rPr lang="zh-CN" altLang="en-US" dirty="0" smtClean="0">
                <a:latin typeface="+mn-lt"/>
              </a:rPr>
              <a:t>数据</a:t>
            </a:r>
            <a:endParaRPr lang="en-US" altLang="zh-CN" dirty="0" smtClean="0">
              <a:latin typeface="+mn-lt"/>
            </a:endParaRPr>
          </a:p>
          <a:p>
            <a:r>
              <a:rPr lang="zh-CN" altLang="en-US" dirty="0" smtClean="0">
                <a:latin typeface="+mn-lt"/>
              </a:rPr>
              <a:t>分隔 </a:t>
            </a:r>
            <a:r>
              <a:rPr lang="en-US" altLang="zh-CN" dirty="0" smtClean="0">
                <a:latin typeface="+mn-lt"/>
              </a:rPr>
              <a:t>MessageBox </a:t>
            </a:r>
            <a:r>
              <a:rPr lang="zh-CN" altLang="en-US" dirty="0" smtClean="0">
                <a:latin typeface="+mn-lt"/>
              </a:rPr>
              <a:t>和 </a:t>
            </a:r>
            <a:r>
              <a:rPr lang="en-US" altLang="zh-CN" dirty="0" smtClean="0">
                <a:latin typeface="+mn-lt"/>
              </a:rPr>
              <a:t>Tracking </a:t>
            </a:r>
            <a:r>
              <a:rPr lang="zh-CN" altLang="en-US" dirty="0" smtClean="0"/>
              <a:t>数据库</a:t>
            </a:r>
            <a:endParaRPr lang="en-US" altLang="zh-CN" dirty="0" smtClean="0"/>
          </a:p>
          <a:p>
            <a:r>
              <a:rPr lang="zh-CN" altLang="en-US" dirty="0" smtClean="0"/>
              <a:t>优化</a:t>
            </a:r>
            <a:r>
              <a:rPr lang="en-US" altLang="zh-CN" dirty="0" smtClean="0">
                <a:latin typeface="+mn-lt"/>
              </a:rPr>
              <a:t>BizTalk</a:t>
            </a:r>
            <a:r>
              <a:rPr lang="zh-CN" altLang="en-US" dirty="0" smtClean="0"/>
              <a:t>数据库所使用的</a:t>
            </a:r>
            <a:r>
              <a:rPr lang="zh-CN" altLang="en-US" dirty="0" smtClean="0">
                <a:latin typeface="+mn-lt"/>
              </a:rPr>
              <a:t> 文件和文件组</a:t>
            </a:r>
            <a:endParaRPr lang="en-US" altLang="zh-CN" dirty="0" smtClean="0">
              <a:latin typeface="+mn-lt"/>
            </a:endParaRPr>
          </a:p>
          <a:p>
            <a:endParaRPr lang="en-US" altLang="zh-CN" dirty="0" smtClean="0">
              <a:latin typeface="+mn-lt"/>
            </a:endParaRPr>
          </a:p>
          <a:p>
            <a:endParaRPr lang="en-US" altLang="zh-CN" dirty="0" smtClean="0">
              <a:latin typeface="+mn-lt"/>
            </a:endParaRPr>
          </a:p>
          <a:p>
            <a:pPr>
              <a:buNone/>
            </a:pPr>
            <a:r>
              <a:rPr lang="en-US" altLang="zh-CN" sz="2000" dirty="0" smtClean="0">
                <a:latin typeface="+mn-lt"/>
              </a:rPr>
              <a:t>http://msdn.microsoft.com/en-us/library/ee377069(BTS.10).aspx</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6000" dirty="0" smtClean="0"/>
              <a:t>BizTalk Server 2009</a:t>
            </a:r>
            <a:r>
              <a:rPr lang="zh-CN" altLang="en-US" sz="6000" dirty="0" smtClean="0"/>
              <a:t> </a:t>
            </a:r>
            <a:r>
              <a:rPr lang="zh-CN" altLang="en-US" dirty="0" smtClean="0"/>
              <a:t>性能优化的最佳实践</a:t>
            </a:r>
            <a:endParaRPr lang="en-US" dirty="0"/>
          </a:p>
        </p:txBody>
      </p:sp>
      <p:sp>
        <p:nvSpPr>
          <p:cNvPr id="3" name="Content Placeholder 2"/>
          <p:cNvSpPr>
            <a:spLocks noGrp="1"/>
          </p:cNvSpPr>
          <p:nvPr>
            <p:ph idx="1"/>
          </p:nvPr>
        </p:nvSpPr>
        <p:spPr>
          <a:xfrm>
            <a:off x="457200" y="1760557"/>
            <a:ext cx="8229600" cy="4525963"/>
          </a:xfrm>
        </p:spPr>
        <p:txBody>
          <a:bodyPr/>
          <a:lstStyle/>
          <a:p>
            <a:r>
              <a:rPr lang="en-US" altLang="zh-CN" dirty="0" smtClean="0"/>
              <a:t>BizTalk</a:t>
            </a:r>
            <a:r>
              <a:rPr lang="zh-CN" altLang="en-US" dirty="0" smtClean="0"/>
              <a:t>优化实践</a:t>
            </a:r>
            <a:endParaRPr lang="en-US" altLang="zh-CN" dirty="0" smtClean="0"/>
          </a:p>
          <a:p>
            <a:pPr lvl="1"/>
            <a:r>
              <a:rPr lang="en-US" altLang="zh-CN" dirty="0" smtClean="0">
                <a:latin typeface="+mn-lt"/>
              </a:rPr>
              <a:t>BizTalk</a:t>
            </a:r>
            <a:r>
              <a:rPr lang="zh-CN" altLang="en-US" dirty="0" smtClean="0"/>
              <a:t>在</a:t>
            </a:r>
            <a:r>
              <a:rPr lang="en-US" altLang="zh-CN" dirty="0" smtClean="0">
                <a:latin typeface="+mn-lt"/>
              </a:rPr>
              <a:t>64</a:t>
            </a:r>
            <a:r>
              <a:rPr lang="zh-CN" altLang="en-US" dirty="0" smtClean="0"/>
              <a:t>位平台上的优化</a:t>
            </a:r>
            <a:endParaRPr lang="en-US" altLang="zh-CN" dirty="0" smtClean="0"/>
          </a:p>
          <a:p>
            <a:pPr lvl="1"/>
            <a:r>
              <a:rPr lang="en-US" altLang="zh-CN" dirty="0" smtClean="0">
                <a:latin typeface="+mn-lt"/>
              </a:rPr>
              <a:t>BizTalk</a:t>
            </a:r>
            <a:r>
              <a:rPr lang="zh-CN" altLang="en-US" dirty="0" smtClean="0"/>
              <a:t>应用设计的优化</a:t>
            </a:r>
            <a:endParaRPr lang="en-US" altLang="zh-CN" dirty="0" smtClean="0"/>
          </a:p>
          <a:p>
            <a:r>
              <a:rPr lang="zh-CN" altLang="en-US" dirty="0" smtClean="0"/>
              <a:t>平台优化实践</a:t>
            </a:r>
            <a:endParaRPr lang="en-US" altLang="zh-CN" dirty="0" smtClean="0"/>
          </a:p>
          <a:p>
            <a:pPr lvl="1"/>
            <a:r>
              <a:rPr lang="zh-CN" altLang="en-US" dirty="0" smtClean="0"/>
              <a:t>磁盘配置优化</a:t>
            </a:r>
            <a:endParaRPr lang="en-US" altLang="zh-CN" dirty="0" smtClean="0"/>
          </a:p>
          <a:p>
            <a:pPr lvl="1"/>
            <a:r>
              <a:rPr lang="zh-CN" altLang="en-US" dirty="0" smtClean="0"/>
              <a:t>操作系统配置优化</a:t>
            </a:r>
            <a:endParaRPr lang="en-US" altLang="zh-CN" dirty="0" smtClean="0"/>
          </a:p>
          <a:p>
            <a:pPr lvl="1"/>
            <a:r>
              <a:rPr lang="en-US" altLang="zh-CN" dirty="0">
                <a:latin typeface="+mn-lt"/>
              </a:rPr>
              <a:t>SQL</a:t>
            </a:r>
            <a:r>
              <a:rPr lang="zh-CN" altLang="en-US" dirty="0">
                <a:latin typeface="+mn-lt"/>
              </a:rPr>
              <a:t> </a:t>
            </a:r>
            <a:r>
              <a:rPr lang="en-US" altLang="zh-CN" dirty="0">
                <a:latin typeface="+mn-lt"/>
              </a:rPr>
              <a:t>Server</a:t>
            </a:r>
            <a:r>
              <a:rPr lang="zh-CN" altLang="en-US" dirty="0"/>
              <a:t>配置优化</a:t>
            </a:r>
            <a:endParaRPr lang="en-US" altLang="zh-CN" dirty="0" smtClean="0"/>
          </a:p>
          <a:p>
            <a:r>
              <a:rPr lang="zh-CN" altLang="en-US" dirty="0" smtClean="0"/>
              <a:t>第三方软件优化实践</a:t>
            </a:r>
            <a:endParaRPr lang="en-US" altLang="zh-CN" dirty="0" smtClean="0"/>
          </a:p>
          <a:p>
            <a:pPr lvl="1"/>
            <a:r>
              <a:rPr lang="zh-CN" altLang="en-US" dirty="0" smtClean="0"/>
              <a:t>高压下的</a:t>
            </a:r>
            <a:r>
              <a:rPr lang="en-US" altLang="zh-CN" dirty="0" smtClean="0">
                <a:latin typeface="+mn-lt"/>
              </a:rPr>
              <a:t>TimeOut</a:t>
            </a:r>
            <a:r>
              <a:rPr lang="zh-CN" altLang="en-US" dirty="0" smtClean="0"/>
              <a:t>事件</a:t>
            </a:r>
            <a:endParaRPr lang="en-US" altLang="zh-CN" dirty="0" smtClean="0"/>
          </a:p>
        </p:txBody>
      </p:sp>
      <p:sp>
        <p:nvSpPr>
          <p:cNvPr id="6" name="Rounded Rectangle 5"/>
          <p:cNvSpPr/>
          <p:nvPr/>
        </p:nvSpPr>
        <p:spPr>
          <a:xfrm>
            <a:off x="428596" y="4797152"/>
            <a:ext cx="8072494" cy="428628"/>
          </a:xfrm>
          <a:prstGeom prst="roundRect">
            <a:avLst/>
          </a:prstGeom>
          <a:noFill/>
          <a:ln w="3175"/>
          <a:effectLst>
            <a:glow rad="101600">
              <a:schemeClr val="accent1">
                <a:satMod val="175000"/>
                <a:alpha val="40000"/>
              </a:schemeClr>
            </a:glow>
            <a:outerShdw blurRad="50800" dist="25000" dir="5400000" rotWithShape="0">
              <a:schemeClr val="accent1">
                <a:shade val="30000"/>
                <a:satMod val="150000"/>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 xmlns:p14="http://schemas.microsoft.com/office/powerpoint/2010/main" val="1565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bodyPr>
          <a:lstStyle/>
          <a:p>
            <a:pPr lvl="2" algn="l" rtl="0">
              <a:spcBef>
                <a:spcPct val="0"/>
              </a:spcBef>
            </a:pPr>
            <a:r>
              <a:rPr lang="zh-CN" altLang="en-US" sz="4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高压下的</a:t>
            </a:r>
            <a:r>
              <a:rPr lang="en-US" altLang="zh-CN" sz="4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Timeout</a:t>
            </a:r>
            <a:r>
              <a:rPr lang="zh-CN" altLang="en-US" sz="4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事件</a:t>
            </a:r>
            <a:endParaRPr lang="en-US" sz="4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 name="Content Placeholder 2"/>
          <p:cNvSpPr>
            <a:spLocks noGrp="1"/>
          </p:cNvSpPr>
          <p:nvPr>
            <p:ph idx="1"/>
          </p:nvPr>
        </p:nvSpPr>
        <p:spPr/>
        <p:txBody>
          <a:bodyPr/>
          <a:lstStyle/>
          <a:p>
            <a:r>
              <a:rPr lang="zh-CN" altLang="en-US" dirty="0" smtClean="0"/>
              <a:t>后台</a:t>
            </a:r>
            <a:r>
              <a:rPr lang="en-US" altLang="zh-CN" dirty="0" smtClean="0">
                <a:latin typeface="+mn-lt"/>
              </a:rPr>
              <a:t>WCF</a:t>
            </a:r>
            <a:r>
              <a:rPr lang="zh-CN" altLang="en-US" dirty="0" smtClean="0"/>
              <a:t>应用的</a:t>
            </a:r>
            <a:r>
              <a:rPr lang="en-US" dirty="0" smtClean="0">
                <a:latin typeface="+mn-lt"/>
              </a:rPr>
              <a:t>web.config</a:t>
            </a:r>
          </a:p>
          <a:p>
            <a:pPr lvl="1"/>
            <a:r>
              <a:rPr lang="en-US" dirty="0" smtClean="0">
                <a:solidFill>
                  <a:schemeClr val="accent1"/>
                </a:solidFill>
                <a:latin typeface="+mn-lt"/>
              </a:rPr>
              <a:t>maxConcurrentThreadsPerCPU</a:t>
            </a:r>
            <a:r>
              <a:rPr lang="en-US" dirty="0" smtClean="0">
                <a:latin typeface="+mn-lt"/>
              </a:rPr>
              <a:t>: 1000;</a:t>
            </a:r>
            <a:endParaRPr lang="en-US" sz="2000" dirty="0" smtClean="0">
              <a:latin typeface="+mn-lt"/>
            </a:endParaRPr>
          </a:p>
          <a:p>
            <a:pPr lvl="1"/>
            <a:r>
              <a:rPr lang="en-US" dirty="0" smtClean="0">
                <a:solidFill>
                  <a:schemeClr val="accent1"/>
                </a:solidFill>
                <a:latin typeface="+mn-lt"/>
              </a:rPr>
              <a:t>maxConcurrentRequestsPerCPU</a:t>
            </a:r>
            <a:r>
              <a:rPr lang="en-US" dirty="0" smtClean="0">
                <a:latin typeface="+mn-lt"/>
              </a:rPr>
              <a:t>:5000;</a:t>
            </a:r>
          </a:p>
          <a:p>
            <a:r>
              <a:rPr lang="en-US" altLang="zh-CN" dirty="0" smtClean="0">
                <a:latin typeface="+mn-lt"/>
              </a:rPr>
              <a:t>WCF</a:t>
            </a:r>
            <a:r>
              <a:rPr lang="zh-CN" altLang="en-US" dirty="0" smtClean="0"/>
              <a:t>服务的配置</a:t>
            </a:r>
            <a:endParaRPr lang="en-US" dirty="0" smtClean="0"/>
          </a:p>
          <a:p>
            <a:pPr lvl="1">
              <a:buNone/>
            </a:pPr>
            <a:r>
              <a:rPr lang="en-US" dirty="0" smtClean="0">
                <a:latin typeface="+mn-lt"/>
              </a:rPr>
              <a:t>%windir%\Microsoft.NET\Framework64\v3.0\Windows Communication Foundation\SMSvcHost.exe.config</a:t>
            </a:r>
          </a:p>
          <a:p>
            <a:pPr lvl="1"/>
            <a:r>
              <a:rPr lang="en-US" dirty="0" smtClean="0">
                <a:latin typeface="+mn-lt"/>
              </a:rPr>
              <a:t>&lt;net.tcp listenBacklog="100" maxPendingConnections="200" maxPendingAccepts="2" </a:t>
            </a:r>
            <a:r>
              <a:rPr lang="en-US" dirty="0" smtClean="0">
                <a:solidFill>
                  <a:schemeClr val="accent1"/>
                </a:solidFill>
                <a:latin typeface="+mn-lt"/>
              </a:rPr>
              <a:t>receiveTimeout</a:t>
            </a:r>
            <a:r>
              <a:rPr lang="en-US" dirty="0" smtClean="0">
                <a:latin typeface="+mn-lt"/>
              </a:rPr>
              <a:t>="00:10:00" teredoEnabled="false"&gt;</a:t>
            </a:r>
            <a:endParaRPr lang="en-US" altLang="zh-CN" dirty="0" smtClean="0">
              <a:latin typeface="+mn-lt"/>
            </a:endParaRP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4"/>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t>Hyper-V</a:t>
            </a:r>
            <a:r>
              <a:rPr lang="zh-CN" altLang="en-US" sz="3200" dirty="0" smtClean="0"/>
              <a:t>架构下的性能比较和优化实践</a:t>
            </a:r>
            <a:endParaRPr lang="en-US" sz="3200" dirty="0"/>
          </a:p>
        </p:txBody>
      </p:sp>
      <p:sp>
        <p:nvSpPr>
          <p:cNvPr id="3" name="Content Placeholder 2"/>
          <p:cNvSpPr>
            <a:spLocks noGrp="1"/>
          </p:cNvSpPr>
          <p:nvPr>
            <p:ph idx="1"/>
          </p:nvPr>
        </p:nvSpPr>
        <p:spPr/>
        <p:txBody>
          <a:bodyPr/>
          <a:lstStyle/>
          <a:p>
            <a:r>
              <a:rPr lang="en-US" dirty="0" smtClean="0">
                <a:latin typeface="+mn-lt"/>
              </a:rPr>
              <a:t>Hyper-</a:t>
            </a:r>
            <a:r>
              <a:rPr lang="en-US" altLang="zh-CN" dirty="0" smtClean="0">
                <a:latin typeface="+mn-lt"/>
              </a:rPr>
              <a:t>V</a:t>
            </a:r>
            <a:r>
              <a:rPr lang="en-US" dirty="0" smtClean="0">
                <a:latin typeface="+mn-lt"/>
              </a:rPr>
              <a:t> </a:t>
            </a:r>
            <a:r>
              <a:rPr lang="zh-CN" altLang="en-US" dirty="0" smtClean="0"/>
              <a:t>体系结构</a:t>
            </a:r>
            <a:endParaRPr lang="en-US" altLang="zh-CN" dirty="0" smtClean="0"/>
          </a:p>
          <a:p>
            <a:r>
              <a:rPr lang="zh-CN" altLang="en-US" dirty="0" smtClean="0"/>
              <a:t>虚拟机的分配</a:t>
            </a:r>
            <a:endParaRPr lang="en-US" altLang="zh-CN" dirty="0" smtClean="0"/>
          </a:p>
          <a:p>
            <a:r>
              <a:rPr lang="zh-CN" altLang="en-US" dirty="0" smtClean="0"/>
              <a:t>物理机与虚拟机的比较</a:t>
            </a:r>
            <a:endParaRPr lang="en-US" altLang="zh-CN" dirty="0" smtClean="0"/>
          </a:p>
          <a:p>
            <a:r>
              <a:rPr lang="en-US" altLang="zh-CN" dirty="0" smtClean="0">
                <a:latin typeface="+mn-lt"/>
              </a:rPr>
              <a:t>BizTalk</a:t>
            </a:r>
            <a:r>
              <a:rPr lang="zh-CN" altLang="en-US" dirty="0" smtClean="0">
                <a:latin typeface="+mn-lt"/>
              </a:rPr>
              <a:t> </a:t>
            </a:r>
            <a:r>
              <a:rPr lang="en-US" altLang="zh-CN" dirty="0" smtClean="0">
                <a:latin typeface="+mn-lt"/>
              </a:rPr>
              <a:t>Server</a:t>
            </a:r>
            <a:r>
              <a:rPr lang="zh-CN" altLang="en-US" dirty="0" smtClean="0">
                <a:latin typeface="+mn-lt"/>
              </a:rPr>
              <a:t> </a:t>
            </a:r>
            <a:r>
              <a:rPr lang="zh-CN" altLang="en-US" dirty="0" smtClean="0"/>
              <a:t>虚拟化</a:t>
            </a:r>
            <a:endParaRPr lang="en-US" altLang="zh-CN" dirty="0" smtClean="0"/>
          </a:p>
          <a:p>
            <a:r>
              <a:rPr lang="en-US" altLang="zh-CN" dirty="0" smtClean="0">
                <a:latin typeface="+mn-lt"/>
              </a:rPr>
              <a:t>SQL</a:t>
            </a:r>
            <a:r>
              <a:rPr lang="zh-CN" altLang="en-US" dirty="0" smtClean="0">
                <a:latin typeface="+mn-lt"/>
              </a:rPr>
              <a:t> </a:t>
            </a:r>
            <a:r>
              <a:rPr lang="en-US" altLang="zh-CN" dirty="0" smtClean="0">
                <a:latin typeface="+mn-lt"/>
              </a:rPr>
              <a:t>Server</a:t>
            </a:r>
            <a:r>
              <a:rPr lang="zh-CN" altLang="en-US" dirty="0" smtClean="0">
                <a:latin typeface="+mn-lt"/>
              </a:rPr>
              <a:t> </a:t>
            </a:r>
            <a:r>
              <a:rPr lang="zh-CN" altLang="en-US" dirty="0" smtClean="0"/>
              <a:t>虚拟化</a:t>
            </a:r>
            <a:endParaRPr lang="en-US" altLang="zh-CN" dirty="0" smtClean="0"/>
          </a:p>
          <a:p>
            <a:r>
              <a:rPr lang="zh-CN" altLang="en-US" dirty="0" smtClean="0"/>
              <a:t>小结</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Hyper-V</a:t>
            </a:r>
            <a:r>
              <a:rPr lang="zh-CN" altLang="en-US" dirty="0" smtClean="0"/>
              <a:t>体系结构</a:t>
            </a:r>
            <a:endParaRPr lang="en-US" dirty="0"/>
          </a:p>
        </p:txBody>
      </p:sp>
      <p:sp>
        <p:nvSpPr>
          <p:cNvPr id="4" name="Content Placeholder 2"/>
          <p:cNvSpPr>
            <a:spLocks noGrp="1"/>
          </p:cNvSpPr>
          <p:nvPr>
            <p:ph idx="1"/>
          </p:nvPr>
        </p:nvSpPr>
        <p:spPr>
          <a:xfrm>
            <a:off x="381000" y="1412874"/>
            <a:ext cx="8382000" cy="4561205"/>
          </a:xfrm>
        </p:spPr>
        <p:txBody>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latin typeface="+mn-lt"/>
              </a:rPr>
              <a:t>VHD</a:t>
            </a:r>
          </a:p>
          <a:p>
            <a:r>
              <a:rPr lang="zh-CN" altLang="en-US" sz="2800" dirty="0" smtClean="0"/>
              <a:t>提供</a:t>
            </a:r>
            <a:r>
              <a:rPr lang="en-US" sz="2800" dirty="0" smtClean="0">
                <a:latin typeface="+mn-lt"/>
              </a:rPr>
              <a:t>Pass-</a:t>
            </a:r>
            <a:r>
              <a:rPr lang="en-US" altLang="zh-CN" sz="2800" dirty="0" smtClean="0">
                <a:latin typeface="+mn-lt"/>
              </a:rPr>
              <a:t>T</a:t>
            </a:r>
            <a:r>
              <a:rPr lang="en-US" sz="2800" dirty="0" smtClean="0">
                <a:latin typeface="+mn-lt"/>
              </a:rPr>
              <a:t>hrough </a:t>
            </a:r>
            <a:r>
              <a:rPr lang="zh-CN" altLang="en-US" sz="2800" dirty="0" smtClean="0"/>
              <a:t>磁盘</a:t>
            </a:r>
            <a:endParaRPr lang="en-US" sz="2800" dirty="0"/>
          </a:p>
        </p:txBody>
      </p:sp>
      <p:grpSp>
        <p:nvGrpSpPr>
          <p:cNvPr id="5" name="Group 3"/>
          <p:cNvGrpSpPr>
            <a:grpSpLocks noChangeAspect="1"/>
          </p:cNvGrpSpPr>
          <p:nvPr/>
        </p:nvGrpSpPr>
        <p:grpSpPr bwMode="auto">
          <a:xfrm>
            <a:off x="1524000" y="1066800"/>
            <a:ext cx="6788727" cy="3733800"/>
            <a:chOff x="2536" y="9629"/>
            <a:chExt cx="7200" cy="3960"/>
          </a:xfrm>
        </p:grpSpPr>
        <p:sp>
          <p:nvSpPr>
            <p:cNvPr id="6" name="AutoShape 40"/>
            <p:cNvSpPr>
              <a:spLocks noChangeAspect="1" noChangeArrowheads="1" noTextEdit="1"/>
            </p:cNvSpPr>
            <p:nvPr/>
          </p:nvSpPr>
          <p:spPr bwMode="auto">
            <a:xfrm>
              <a:off x="2536" y="9629"/>
              <a:ext cx="7200" cy="3960"/>
            </a:xfrm>
            <a:prstGeom prst="rect">
              <a:avLst/>
            </a:prstGeom>
            <a:no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7" name="AutoShape 39"/>
            <p:cNvSpPr>
              <a:spLocks noChangeArrowheads="1"/>
            </p:cNvSpPr>
            <p:nvPr/>
          </p:nvSpPr>
          <p:spPr bwMode="auto">
            <a:xfrm>
              <a:off x="2536" y="9773"/>
              <a:ext cx="2304" cy="2880"/>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sz="3600" dirty="0"/>
            </a:p>
          </p:txBody>
        </p:sp>
        <p:sp>
          <p:nvSpPr>
            <p:cNvPr id="8" name="Text Box 38"/>
            <p:cNvSpPr txBox="1">
              <a:spLocks noChangeArrowheads="1"/>
            </p:cNvSpPr>
            <p:nvPr/>
          </p:nvSpPr>
          <p:spPr bwMode="auto">
            <a:xfrm>
              <a:off x="2608" y="9845"/>
              <a:ext cx="2160"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Times New Roman" pitchFamily="18" charset="0"/>
                </a:rPr>
                <a:t>Root Partition</a:t>
              </a:r>
              <a:endParaRPr kumimoji="0" lang="en-US" sz="3600" b="0" i="0" u="none" strike="noStrike" cap="none" normalizeH="0" baseline="0" dirty="0" smtClean="0">
                <a:ln>
                  <a:noFill/>
                </a:ln>
                <a:effectLst/>
                <a:latin typeface="Arial" pitchFamily="34" charset="0"/>
                <a:cs typeface="Arial" pitchFamily="34" charset="0"/>
              </a:endParaRPr>
            </a:p>
          </p:txBody>
        </p:sp>
        <p:sp>
          <p:nvSpPr>
            <p:cNvPr id="9" name="AutoShape 37"/>
            <p:cNvSpPr>
              <a:spLocks noChangeArrowheads="1"/>
            </p:cNvSpPr>
            <p:nvPr/>
          </p:nvSpPr>
          <p:spPr bwMode="auto">
            <a:xfrm>
              <a:off x="2680" y="11141"/>
              <a:ext cx="864" cy="935"/>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I/O</a:t>
              </a:r>
              <a:b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b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Stack</a:t>
              </a:r>
              <a:endParaRPr kumimoji="0" lang="en-US" sz="3600" b="0" i="0" u="none" strike="noStrike" cap="none" normalizeH="0" baseline="0" dirty="0" smtClean="0">
                <a:ln>
                  <a:noFill/>
                </a:ln>
                <a:effectLst/>
                <a:latin typeface="Arial" pitchFamily="34" charset="0"/>
                <a:cs typeface="Arial" pitchFamily="34" charset="0"/>
              </a:endParaRPr>
            </a:p>
          </p:txBody>
        </p:sp>
        <p:sp>
          <p:nvSpPr>
            <p:cNvPr id="10" name="AutoShape 36"/>
            <p:cNvSpPr>
              <a:spLocks noChangeArrowheads="1"/>
            </p:cNvSpPr>
            <p:nvPr/>
          </p:nvSpPr>
          <p:spPr bwMode="auto">
            <a:xfrm>
              <a:off x="2752" y="11790"/>
              <a:ext cx="864" cy="359"/>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Drivers</a:t>
              </a:r>
              <a:endParaRPr kumimoji="0" lang="en-US" sz="3600" b="0" i="0" u="none" strike="noStrike" cap="none" normalizeH="0" baseline="0" dirty="0" smtClean="0">
                <a:ln>
                  <a:noFill/>
                </a:ln>
                <a:effectLst/>
                <a:latin typeface="Arial" pitchFamily="34" charset="0"/>
                <a:cs typeface="Arial" pitchFamily="34" charset="0"/>
              </a:endParaRPr>
            </a:p>
          </p:txBody>
        </p:sp>
        <p:sp>
          <p:nvSpPr>
            <p:cNvPr id="11" name="AutoShape 35"/>
            <p:cNvSpPr>
              <a:spLocks noChangeShapeType="1"/>
            </p:cNvSpPr>
            <p:nvPr/>
          </p:nvSpPr>
          <p:spPr bwMode="auto">
            <a:xfrm>
              <a:off x="3400" y="10853"/>
              <a:ext cx="1" cy="288"/>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12" name="AutoShape 34"/>
            <p:cNvSpPr>
              <a:spLocks noChangeArrowheads="1"/>
            </p:cNvSpPr>
            <p:nvPr/>
          </p:nvSpPr>
          <p:spPr bwMode="auto">
            <a:xfrm>
              <a:off x="4984" y="9773"/>
              <a:ext cx="2304" cy="2880"/>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sz="3600" dirty="0"/>
            </a:p>
          </p:txBody>
        </p:sp>
        <p:sp>
          <p:nvSpPr>
            <p:cNvPr id="13" name="Text Box 33"/>
            <p:cNvSpPr txBox="1">
              <a:spLocks noChangeArrowheads="1"/>
            </p:cNvSpPr>
            <p:nvPr/>
          </p:nvSpPr>
          <p:spPr bwMode="auto">
            <a:xfrm>
              <a:off x="5056" y="9845"/>
              <a:ext cx="2160"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Times New Roman" pitchFamily="18" charset="0"/>
                </a:rPr>
                <a:t>Child Partition</a:t>
              </a:r>
              <a:endParaRPr kumimoji="0" lang="en-US" sz="3600" b="0" i="0" u="none" strike="noStrike" cap="none" normalizeH="0" baseline="0" dirty="0" smtClean="0">
                <a:ln>
                  <a:noFill/>
                </a:ln>
                <a:effectLst/>
                <a:latin typeface="Arial" pitchFamily="34" charset="0"/>
                <a:cs typeface="Arial" pitchFamily="34" charset="0"/>
              </a:endParaRPr>
            </a:p>
          </p:txBody>
        </p:sp>
        <p:sp>
          <p:nvSpPr>
            <p:cNvPr id="14" name="AutoShape 32"/>
            <p:cNvSpPr>
              <a:spLocks noChangeArrowheads="1"/>
            </p:cNvSpPr>
            <p:nvPr/>
          </p:nvSpPr>
          <p:spPr bwMode="auto">
            <a:xfrm>
              <a:off x="5128" y="11141"/>
              <a:ext cx="864" cy="935"/>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I/O</a:t>
              </a:r>
              <a:b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b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Stack</a:t>
              </a:r>
              <a:endParaRPr kumimoji="0" lang="en-US" sz="3600" b="0" i="0" u="none" strike="noStrike" cap="none" normalizeH="0" baseline="0" dirty="0" smtClean="0">
                <a:ln>
                  <a:noFill/>
                </a:ln>
                <a:effectLst/>
                <a:latin typeface="Arial" pitchFamily="34" charset="0"/>
                <a:cs typeface="Arial" pitchFamily="34" charset="0"/>
              </a:endParaRPr>
            </a:p>
          </p:txBody>
        </p:sp>
        <p:sp>
          <p:nvSpPr>
            <p:cNvPr id="15" name="AutoShape 31"/>
            <p:cNvSpPr>
              <a:spLocks noChangeArrowheads="1"/>
            </p:cNvSpPr>
            <p:nvPr/>
          </p:nvSpPr>
          <p:spPr bwMode="auto">
            <a:xfrm>
              <a:off x="5200" y="11790"/>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VSCs</a:t>
              </a:r>
              <a:endParaRPr kumimoji="0" lang="en-US" sz="3600" b="0" i="0" u="none" strike="noStrike" cap="none" normalizeH="0" baseline="0" dirty="0" smtClean="0">
                <a:ln>
                  <a:noFill/>
                </a:ln>
                <a:effectLst/>
                <a:latin typeface="Arial" pitchFamily="34" charset="0"/>
                <a:cs typeface="Arial" pitchFamily="34" charset="0"/>
              </a:endParaRPr>
            </a:p>
          </p:txBody>
        </p:sp>
        <p:sp>
          <p:nvSpPr>
            <p:cNvPr id="16" name="AutoShape 30"/>
            <p:cNvSpPr>
              <a:spLocks noChangeArrowheads="1"/>
            </p:cNvSpPr>
            <p:nvPr/>
          </p:nvSpPr>
          <p:spPr bwMode="auto">
            <a:xfrm>
              <a:off x="5704" y="10205"/>
              <a:ext cx="864" cy="359"/>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Server</a:t>
              </a:r>
              <a:endParaRPr kumimoji="0" lang="en-US" sz="3600" b="0" i="0" u="none" strike="noStrike" cap="none" normalizeH="0" baseline="0" dirty="0" smtClean="0">
                <a:ln>
                  <a:noFill/>
                </a:ln>
                <a:effectLst/>
                <a:latin typeface="Arial" pitchFamily="34" charset="0"/>
                <a:cs typeface="Arial" pitchFamily="34" charset="0"/>
              </a:endParaRPr>
            </a:p>
          </p:txBody>
        </p:sp>
        <p:sp>
          <p:nvSpPr>
            <p:cNvPr id="17" name="AutoShape 29"/>
            <p:cNvSpPr>
              <a:spLocks noChangeShapeType="1"/>
            </p:cNvSpPr>
            <p:nvPr/>
          </p:nvSpPr>
          <p:spPr bwMode="auto">
            <a:xfrm>
              <a:off x="5848" y="10565"/>
              <a:ext cx="1" cy="576"/>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18" name="AutoShape 28"/>
            <p:cNvSpPr>
              <a:spLocks noChangeArrowheads="1"/>
            </p:cNvSpPr>
            <p:nvPr/>
          </p:nvSpPr>
          <p:spPr bwMode="auto">
            <a:xfrm>
              <a:off x="7432" y="9773"/>
              <a:ext cx="2304" cy="2880"/>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sz="3600" dirty="0"/>
            </a:p>
          </p:txBody>
        </p:sp>
        <p:sp>
          <p:nvSpPr>
            <p:cNvPr id="19" name="Text Box 27"/>
            <p:cNvSpPr txBox="1">
              <a:spLocks noChangeArrowheads="1"/>
            </p:cNvSpPr>
            <p:nvPr/>
          </p:nvSpPr>
          <p:spPr bwMode="auto">
            <a:xfrm>
              <a:off x="7504" y="9845"/>
              <a:ext cx="2160"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Times New Roman" pitchFamily="18" charset="0"/>
                </a:rPr>
                <a:t>Child Partition</a:t>
              </a:r>
              <a:endParaRPr kumimoji="0" lang="en-US" sz="3600" b="0" i="0" u="none" strike="noStrike" cap="none" normalizeH="0" baseline="0" dirty="0" smtClean="0">
                <a:ln>
                  <a:noFill/>
                </a:ln>
                <a:effectLst/>
                <a:latin typeface="Arial" pitchFamily="34" charset="0"/>
                <a:cs typeface="Arial" pitchFamily="34" charset="0"/>
              </a:endParaRPr>
            </a:p>
          </p:txBody>
        </p:sp>
        <p:sp>
          <p:nvSpPr>
            <p:cNvPr id="20" name="AutoShape 26"/>
            <p:cNvSpPr>
              <a:spLocks noChangeArrowheads="1"/>
            </p:cNvSpPr>
            <p:nvPr/>
          </p:nvSpPr>
          <p:spPr bwMode="auto">
            <a:xfrm>
              <a:off x="7576" y="11141"/>
              <a:ext cx="864" cy="935"/>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I/O</a:t>
              </a:r>
              <a:b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b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Stack</a:t>
              </a:r>
              <a:endParaRPr kumimoji="0" lang="en-US" sz="3600" b="0" i="0" u="none" strike="noStrike" cap="none" normalizeH="0" baseline="0" dirty="0" smtClean="0">
                <a:ln>
                  <a:noFill/>
                </a:ln>
                <a:effectLst/>
                <a:latin typeface="Arial" pitchFamily="34" charset="0"/>
                <a:cs typeface="Arial" pitchFamily="34" charset="0"/>
              </a:endParaRPr>
            </a:p>
          </p:txBody>
        </p:sp>
        <p:sp>
          <p:nvSpPr>
            <p:cNvPr id="21" name="AutoShape 25"/>
            <p:cNvSpPr>
              <a:spLocks noChangeArrowheads="1"/>
            </p:cNvSpPr>
            <p:nvPr/>
          </p:nvSpPr>
          <p:spPr bwMode="auto">
            <a:xfrm>
              <a:off x="7648" y="11790"/>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VSCs</a:t>
              </a:r>
              <a:endParaRPr kumimoji="0" lang="en-US" sz="3600" b="0" i="0" u="none" strike="noStrike" cap="none" normalizeH="0" baseline="0" dirty="0" smtClean="0">
                <a:ln>
                  <a:noFill/>
                </a:ln>
                <a:effectLst/>
                <a:latin typeface="Arial" pitchFamily="34" charset="0"/>
                <a:cs typeface="Arial" pitchFamily="34" charset="0"/>
              </a:endParaRPr>
            </a:p>
          </p:txBody>
        </p:sp>
        <p:sp>
          <p:nvSpPr>
            <p:cNvPr id="22" name="AutoShape 24"/>
            <p:cNvSpPr>
              <a:spLocks noChangeArrowheads="1"/>
            </p:cNvSpPr>
            <p:nvPr/>
          </p:nvSpPr>
          <p:spPr bwMode="auto">
            <a:xfrm>
              <a:off x="8152" y="10205"/>
              <a:ext cx="864" cy="359"/>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Server</a:t>
              </a:r>
              <a:endParaRPr kumimoji="0" lang="en-US" sz="3600" b="0" i="0" u="none" strike="noStrike" cap="none" normalizeH="0" baseline="0" dirty="0" smtClean="0">
                <a:ln>
                  <a:noFill/>
                </a:ln>
                <a:effectLst/>
                <a:latin typeface="Arial" pitchFamily="34" charset="0"/>
                <a:cs typeface="Arial" pitchFamily="34" charset="0"/>
              </a:endParaRPr>
            </a:p>
          </p:txBody>
        </p:sp>
        <p:sp>
          <p:nvSpPr>
            <p:cNvPr id="23" name="AutoShape 23"/>
            <p:cNvSpPr>
              <a:spLocks noChangeShapeType="1"/>
            </p:cNvSpPr>
            <p:nvPr/>
          </p:nvSpPr>
          <p:spPr bwMode="auto">
            <a:xfrm>
              <a:off x="8296" y="10565"/>
              <a:ext cx="1" cy="576"/>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24" name="AutoShape 22"/>
            <p:cNvSpPr>
              <a:spLocks noChangeArrowheads="1"/>
            </p:cNvSpPr>
            <p:nvPr/>
          </p:nvSpPr>
          <p:spPr bwMode="auto">
            <a:xfrm>
              <a:off x="2536" y="12813"/>
              <a:ext cx="7198"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Calibri" pitchFamily="34" charset="0"/>
                  <a:ea typeface="Calibri" pitchFamily="34" charset="0"/>
                  <a:cs typeface="Times New Roman" pitchFamily="18" charset="0"/>
                </a:rPr>
                <a:t>Hypervisor						</a:t>
              </a:r>
              <a:endParaRPr kumimoji="0" lang="en-US" sz="3600" b="0" i="0" u="none" strike="noStrike" cap="none" normalizeH="0" baseline="0" dirty="0" smtClean="0">
                <a:ln>
                  <a:noFill/>
                </a:ln>
                <a:effectLst/>
                <a:latin typeface="Arial" pitchFamily="34" charset="0"/>
                <a:cs typeface="Arial" pitchFamily="34" charset="0"/>
              </a:endParaRPr>
            </a:p>
          </p:txBody>
        </p:sp>
        <p:sp>
          <p:nvSpPr>
            <p:cNvPr id="25" name="Text Box 21"/>
            <p:cNvSpPr txBox="1">
              <a:spLocks noChangeArrowheads="1"/>
            </p:cNvSpPr>
            <p:nvPr/>
          </p:nvSpPr>
          <p:spPr bwMode="auto">
            <a:xfrm>
              <a:off x="2620" y="13259"/>
              <a:ext cx="1008"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Devices</a:t>
              </a:r>
              <a:endParaRPr kumimoji="0" lang="en-US" sz="4400" b="0" i="0" u="none" strike="noStrike" cap="none" normalizeH="0" baseline="0" dirty="0" smtClean="0">
                <a:ln>
                  <a:noFill/>
                </a:ln>
                <a:effectLst/>
                <a:latin typeface="Arial" pitchFamily="34" charset="0"/>
                <a:cs typeface="Arial" pitchFamily="34" charset="0"/>
              </a:endParaRPr>
            </a:p>
          </p:txBody>
        </p:sp>
        <p:sp>
          <p:nvSpPr>
            <p:cNvPr id="26" name="Text Box 20"/>
            <p:cNvSpPr txBox="1">
              <a:spLocks noChangeArrowheads="1"/>
            </p:cNvSpPr>
            <p:nvPr/>
          </p:nvSpPr>
          <p:spPr bwMode="auto">
            <a:xfrm>
              <a:off x="5606" y="13259"/>
              <a:ext cx="1008"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Processors</a:t>
              </a:r>
              <a:endParaRPr kumimoji="0" lang="en-US" sz="4400" b="0" i="0" u="none" strike="noStrike" cap="none" normalizeH="0" baseline="0" dirty="0" smtClean="0">
                <a:ln>
                  <a:noFill/>
                </a:ln>
                <a:effectLst/>
                <a:latin typeface="Arial" pitchFamily="34" charset="0"/>
                <a:cs typeface="Arial" pitchFamily="34" charset="0"/>
              </a:endParaRPr>
            </a:p>
          </p:txBody>
        </p:sp>
        <p:sp>
          <p:nvSpPr>
            <p:cNvPr id="27" name="Text Box 19"/>
            <p:cNvSpPr txBox="1">
              <a:spLocks noChangeArrowheads="1"/>
            </p:cNvSpPr>
            <p:nvPr/>
          </p:nvSpPr>
          <p:spPr bwMode="auto">
            <a:xfrm>
              <a:off x="8654" y="13259"/>
              <a:ext cx="1008"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Memory</a:t>
              </a:r>
              <a:endParaRPr kumimoji="0" lang="en-US" sz="4400" b="0" i="0" u="none" strike="noStrike" cap="none" normalizeH="0" baseline="0" dirty="0" smtClean="0">
                <a:ln>
                  <a:noFill/>
                </a:ln>
                <a:effectLst/>
                <a:latin typeface="Arial" pitchFamily="34" charset="0"/>
                <a:cs typeface="Arial" pitchFamily="34" charset="0"/>
              </a:endParaRPr>
            </a:p>
          </p:txBody>
        </p:sp>
        <p:sp>
          <p:nvSpPr>
            <p:cNvPr id="28" name="AutoShape 18"/>
            <p:cNvSpPr>
              <a:spLocks noChangeShapeType="1"/>
            </p:cNvSpPr>
            <p:nvPr/>
          </p:nvSpPr>
          <p:spPr bwMode="auto">
            <a:xfrm>
              <a:off x="6135" y="13028"/>
              <a:ext cx="1" cy="288"/>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29" name="AutoShape 17"/>
            <p:cNvSpPr>
              <a:spLocks noChangeShapeType="1"/>
            </p:cNvSpPr>
            <p:nvPr/>
          </p:nvSpPr>
          <p:spPr bwMode="auto">
            <a:xfrm>
              <a:off x="9158" y="13028"/>
              <a:ext cx="1" cy="288"/>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30" name="AutoShape 16"/>
            <p:cNvSpPr>
              <a:spLocks noChangeShapeType="1"/>
            </p:cNvSpPr>
            <p:nvPr/>
          </p:nvSpPr>
          <p:spPr bwMode="auto">
            <a:xfrm>
              <a:off x="3184" y="12149"/>
              <a:ext cx="1" cy="1152"/>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31" name="AutoShape 15"/>
            <p:cNvSpPr>
              <a:spLocks noChangeArrowheads="1"/>
            </p:cNvSpPr>
            <p:nvPr/>
          </p:nvSpPr>
          <p:spPr bwMode="auto">
            <a:xfrm>
              <a:off x="3904" y="12218"/>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VMBus</a:t>
              </a:r>
              <a:endParaRPr kumimoji="0" lang="en-US" sz="3600" b="0" i="0" u="none" strike="noStrike" cap="none" normalizeH="0" baseline="0" dirty="0" smtClean="0">
                <a:ln>
                  <a:noFill/>
                </a:ln>
                <a:effectLst/>
                <a:latin typeface="Arial" pitchFamily="34" charset="0"/>
                <a:cs typeface="Arial" pitchFamily="34" charset="0"/>
              </a:endParaRPr>
            </a:p>
          </p:txBody>
        </p:sp>
        <p:sp>
          <p:nvSpPr>
            <p:cNvPr id="32" name="AutoShape 14"/>
            <p:cNvSpPr>
              <a:spLocks noChangeArrowheads="1"/>
            </p:cNvSpPr>
            <p:nvPr/>
          </p:nvSpPr>
          <p:spPr bwMode="auto">
            <a:xfrm>
              <a:off x="8800" y="12218"/>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VMBus</a:t>
              </a:r>
              <a:endParaRPr kumimoji="0" lang="en-US" sz="3600" b="0" i="0" u="none" strike="noStrike" cap="none" normalizeH="0" baseline="0" dirty="0" smtClean="0">
                <a:ln>
                  <a:noFill/>
                </a:ln>
                <a:effectLst/>
                <a:latin typeface="Arial" pitchFamily="34" charset="0"/>
                <a:cs typeface="Arial" pitchFamily="34" charset="0"/>
              </a:endParaRPr>
            </a:p>
          </p:txBody>
        </p:sp>
        <p:sp>
          <p:nvSpPr>
            <p:cNvPr id="33" name="Arc 13"/>
            <p:cNvSpPr>
              <a:spLocks/>
            </p:cNvSpPr>
            <p:nvPr/>
          </p:nvSpPr>
          <p:spPr bwMode="auto">
            <a:xfrm>
              <a:off x="6064" y="12002"/>
              <a:ext cx="432" cy="2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34" name="Arc 12"/>
            <p:cNvSpPr>
              <a:spLocks/>
            </p:cNvSpPr>
            <p:nvPr/>
          </p:nvSpPr>
          <p:spPr bwMode="auto">
            <a:xfrm>
              <a:off x="8512" y="12002"/>
              <a:ext cx="432" cy="2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35" name="AutoShape 11"/>
            <p:cNvSpPr>
              <a:spLocks noChangeShapeType="1"/>
            </p:cNvSpPr>
            <p:nvPr/>
          </p:nvSpPr>
          <p:spPr bwMode="auto">
            <a:xfrm flipH="1">
              <a:off x="4768" y="12471"/>
              <a:ext cx="1584" cy="1"/>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36" name="AutoShape 10"/>
            <p:cNvSpPr>
              <a:spLocks noChangeArrowheads="1"/>
            </p:cNvSpPr>
            <p:nvPr/>
          </p:nvSpPr>
          <p:spPr bwMode="auto">
            <a:xfrm>
              <a:off x="6352" y="12218"/>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VMBus</a:t>
              </a:r>
              <a:endParaRPr kumimoji="0" lang="en-US" sz="3600" b="0" i="0" u="none" strike="noStrike" cap="none" normalizeH="0" baseline="0" dirty="0" smtClean="0">
                <a:ln>
                  <a:noFill/>
                </a:ln>
                <a:effectLst/>
                <a:latin typeface="Arial" pitchFamily="34" charset="0"/>
                <a:cs typeface="Arial" pitchFamily="34" charset="0"/>
              </a:endParaRPr>
            </a:p>
          </p:txBody>
        </p:sp>
        <p:sp>
          <p:nvSpPr>
            <p:cNvPr id="37" name="Text Box 9"/>
            <p:cNvSpPr txBox="1">
              <a:spLocks noChangeArrowheads="1"/>
            </p:cNvSpPr>
            <p:nvPr/>
          </p:nvSpPr>
          <p:spPr bwMode="auto">
            <a:xfrm>
              <a:off x="4912" y="12255"/>
              <a:ext cx="1224" cy="21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Calibri" pitchFamily="34" charset="0"/>
                  <a:ea typeface="Calibri" pitchFamily="34" charset="0"/>
                  <a:cs typeface="Times New Roman" pitchFamily="18" charset="0"/>
                </a:rPr>
                <a:t>Shared Memory</a:t>
              </a:r>
              <a:endParaRPr kumimoji="0" lang="en-US" sz="3600" b="0" i="0" u="none" strike="noStrike" cap="none" normalizeH="0" baseline="0" dirty="0" smtClean="0">
                <a:ln>
                  <a:noFill/>
                </a:ln>
                <a:effectLst/>
                <a:latin typeface="Arial" pitchFamily="34" charset="0"/>
                <a:cs typeface="Arial" pitchFamily="34" charset="0"/>
              </a:endParaRPr>
            </a:p>
          </p:txBody>
        </p:sp>
        <p:sp>
          <p:nvSpPr>
            <p:cNvPr id="38" name="AutoShape 8"/>
            <p:cNvSpPr>
              <a:spLocks noChangeArrowheads="1"/>
            </p:cNvSpPr>
            <p:nvPr/>
          </p:nvSpPr>
          <p:spPr bwMode="auto">
            <a:xfrm>
              <a:off x="3185" y="10421"/>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VSPs</a:t>
              </a:r>
              <a:endParaRPr kumimoji="0" lang="en-US" sz="3600" b="0" i="0" u="none" strike="noStrike" cap="none" normalizeH="0" baseline="0" dirty="0" smtClean="0">
                <a:ln>
                  <a:noFill/>
                </a:ln>
                <a:effectLst/>
                <a:latin typeface="Arial" pitchFamily="34" charset="0"/>
                <a:cs typeface="Arial" pitchFamily="34" charset="0"/>
              </a:endParaRPr>
            </a:p>
          </p:txBody>
        </p:sp>
        <p:sp>
          <p:nvSpPr>
            <p:cNvPr id="39" name="AutoShape 7"/>
            <p:cNvSpPr>
              <a:spLocks noChangeArrowheads="1"/>
            </p:cNvSpPr>
            <p:nvPr/>
          </p:nvSpPr>
          <p:spPr bwMode="auto">
            <a:xfrm>
              <a:off x="3256" y="10494"/>
              <a:ext cx="864" cy="359"/>
            </a:xfrm>
            <a:prstGeom prst="flowChartAlternateProcess">
              <a:avLst/>
            </a:prstGeom>
            <a:gradFill rotWithShape="0">
              <a:gsLst>
                <a:gs pos="0">
                  <a:srgbClr val="FFFFFF"/>
                </a:gs>
                <a:gs pos="100000">
                  <a:srgbClr val="D6E3BC"/>
                </a:gs>
              </a:gsLst>
              <a:lin ang="5400000" scaled="1"/>
            </a:gradFill>
            <a:ln w="3175">
              <a:solidFill>
                <a:srgbClr val="C2D69B"/>
              </a:solidFill>
              <a:miter lim="800000"/>
              <a:headEnd/>
              <a:tailEnd/>
            </a:ln>
            <a:effectLst>
              <a:outerShdw dist="28398" dir="3806097" algn="ctr" rotWithShape="0">
                <a:srgbClr val="4E6128">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VSPs</a:t>
              </a:r>
              <a:endParaRPr kumimoji="0" lang="en-US" sz="3600" b="0" i="0" u="none" strike="noStrike" cap="none" normalizeH="0" baseline="0" dirty="0" smtClean="0">
                <a:ln>
                  <a:noFill/>
                </a:ln>
                <a:effectLst/>
                <a:latin typeface="Arial" pitchFamily="34" charset="0"/>
                <a:cs typeface="Arial" pitchFamily="34" charset="0"/>
              </a:endParaRPr>
            </a:p>
          </p:txBody>
        </p:sp>
        <p:sp>
          <p:nvSpPr>
            <p:cNvPr id="40" name="AutoShape 6"/>
            <p:cNvSpPr>
              <a:spLocks noChangeShapeType="1"/>
            </p:cNvSpPr>
            <p:nvPr/>
          </p:nvSpPr>
          <p:spPr bwMode="auto">
            <a:xfrm>
              <a:off x="4011" y="10853"/>
              <a:ext cx="1" cy="1368"/>
            </a:xfrm>
            <a:prstGeom prst="straightConnector1">
              <a:avLst/>
            </a:prstGeom>
            <a:noFill/>
            <a:ln w="9525">
              <a:solidFill>
                <a:srgbClr val="C0504D"/>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en-US" sz="3600" dirty="0"/>
            </a:p>
          </p:txBody>
        </p:sp>
        <p:sp>
          <p:nvSpPr>
            <p:cNvPr id="41" name="Text Box 5"/>
            <p:cNvSpPr txBox="1">
              <a:spLocks noChangeArrowheads="1"/>
            </p:cNvSpPr>
            <p:nvPr/>
          </p:nvSpPr>
          <p:spPr bwMode="auto">
            <a:xfrm>
              <a:off x="8512" y="11196"/>
              <a:ext cx="1224" cy="5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libri" pitchFamily="34" charset="0"/>
                  <a:ea typeface="Calibri" pitchFamily="34" charset="0"/>
                  <a:cs typeface="Times New Roman" pitchFamily="18" charset="0"/>
                </a:rPr>
                <a:t>OS Kernel Enlightenments (WS08+)</a:t>
              </a:r>
              <a:endParaRPr kumimoji="0" lang="en-US" sz="3600" b="0" i="0" u="none" strike="noStrike" cap="none" normalizeH="0" baseline="0" dirty="0" smtClean="0">
                <a:ln>
                  <a:noFill/>
                </a:ln>
                <a:effectLst/>
                <a:latin typeface="Arial" pitchFamily="34" charset="0"/>
                <a:cs typeface="Arial" pitchFamily="34" charset="0"/>
              </a:endParaRPr>
            </a:p>
          </p:txBody>
        </p:sp>
        <p:sp>
          <p:nvSpPr>
            <p:cNvPr id="42" name="AutoShape 4"/>
            <p:cNvSpPr>
              <a:spLocks noChangeShapeType="1"/>
            </p:cNvSpPr>
            <p:nvPr/>
          </p:nvSpPr>
          <p:spPr bwMode="auto">
            <a:xfrm rot="16200000" flipH="1">
              <a:off x="6783" y="10130"/>
              <a:ext cx="1" cy="4896"/>
            </a:xfrm>
            <a:prstGeom prst="bentConnector3">
              <a:avLst>
                <a:gd name="adj1" fmla="val 35900000"/>
              </a:avLst>
            </a:prstGeom>
            <a:noFill/>
            <a:ln w="9525">
              <a:solidFill>
                <a:srgbClr val="C0504D"/>
              </a:solidFill>
              <a:miter lim="800000"/>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600" dirty="0"/>
            </a:p>
          </p:txBody>
        </p:sp>
      </p:grpSp>
      <p:sp>
        <p:nvSpPr>
          <p:cNvPr id="43" name="Oval 42"/>
          <p:cNvSpPr/>
          <p:nvPr/>
        </p:nvSpPr>
        <p:spPr>
          <a:xfrm>
            <a:off x="1371600" y="11430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4" name="Oval 43"/>
          <p:cNvSpPr/>
          <p:nvPr/>
        </p:nvSpPr>
        <p:spPr>
          <a:xfrm>
            <a:off x="2133600" y="18288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45" name="Oval 44"/>
          <p:cNvSpPr/>
          <p:nvPr/>
        </p:nvSpPr>
        <p:spPr>
          <a:xfrm>
            <a:off x="3810000" y="12192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46" name="Oval 45"/>
          <p:cNvSpPr/>
          <p:nvPr/>
        </p:nvSpPr>
        <p:spPr>
          <a:xfrm>
            <a:off x="3886200" y="30480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7" name="Oval 46"/>
          <p:cNvSpPr/>
          <p:nvPr/>
        </p:nvSpPr>
        <p:spPr>
          <a:xfrm>
            <a:off x="1371600" y="40386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虚拟机的分配</a:t>
            </a:r>
            <a:endParaRPr lang="en-US" dirty="0"/>
          </a:p>
        </p:txBody>
      </p:sp>
      <p:grpSp>
        <p:nvGrpSpPr>
          <p:cNvPr id="4" name="Group 60"/>
          <p:cNvGrpSpPr/>
          <p:nvPr/>
        </p:nvGrpSpPr>
        <p:grpSpPr>
          <a:xfrm>
            <a:off x="220868" y="1581120"/>
            <a:ext cx="2099588" cy="1359977"/>
            <a:chOff x="5549908" y="2281336"/>
            <a:chExt cx="2519506" cy="1631972"/>
          </a:xfrm>
        </p:grpSpPr>
        <p:sp>
          <p:nvSpPr>
            <p:cNvPr id="5" name="Rounded Rectangle 4"/>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6" name="TextBox 5"/>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7" name="Rounded Rectangle 6"/>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8" name="Rounded Rectangle 7"/>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grpSp>
      <p:grpSp>
        <p:nvGrpSpPr>
          <p:cNvPr id="9" name="Group 61"/>
          <p:cNvGrpSpPr/>
          <p:nvPr/>
        </p:nvGrpSpPr>
        <p:grpSpPr>
          <a:xfrm>
            <a:off x="2401353" y="1578970"/>
            <a:ext cx="2099588" cy="1359977"/>
            <a:chOff x="5549908" y="2281336"/>
            <a:chExt cx="2519506" cy="1631972"/>
          </a:xfrm>
        </p:grpSpPr>
        <p:sp>
          <p:nvSpPr>
            <p:cNvPr id="10" name="Rounded Rectangle 9"/>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11" name="TextBox 10"/>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12" name="Rounded Rectangle 11"/>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13" name="Rounded Rectangle 12"/>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grpSp>
      <p:grpSp>
        <p:nvGrpSpPr>
          <p:cNvPr id="14" name="Group 67"/>
          <p:cNvGrpSpPr/>
          <p:nvPr/>
        </p:nvGrpSpPr>
        <p:grpSpPr>
          <a:xfrm>
            <a:off x="231633" y="3012535"/>
            <a:ext cx="2099588" cy="1359977"/>
            <a:chOff x="5549908" y="2281336"/>
            <a:chExt cx="2519506" cy="1631972"/>
          </a:xfrm>
        </p:grpSpPr>
        <p:sp>
          <p:nvSpPr>
            <p:cNvPr id="15" name="Rounded Rectangle 14"/>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16" name="TextBox 15"/>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17" name="Rounded Rectangle 16"/>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18" name="Rounded Rectangle 17"/>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grpSp>
      <p:grpSp>
        <p:nvGrpSpPr>
          <p:cNvPr id="19" name="Group 73"/>
          <p:cNvGrpSpPr/>
          <p:nvPr/>
        </p:nvGrpSpPr>
        <p:grpSpPr>
          <a:xfrm>
            <a:off x="2401353" y="3012535"/>
            <a:ext cx="2099588" cy="1359977"/>
            <a:chOff x="5549908" y="2281336"/>
            <a:chExt cx="2519506" cy="1631972"/>
          </a:xfrm>
        </p:grpSpPr>
        <p:sp>
          <p:nvSpPr>
            <p:cNvPr id="20" name="Rounded Rectangle 19"/>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21" name="TextBox 20"/>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22" name="Rounded Rectangle 21"/>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23" name="Rounded Rectangle 22"/>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grpSp>
      <p:grpSp>
        <p:nvGrpSpPr>
          <p:cNvPr id="24" name="Group 117"/>
          <p:cNvGrpSpPr/>
          <p:nvPr/>
        </p:nvGrpSpPr>
        <p:grpSpPr>
          <a:xfrm>
            <a:off x="627689" y="4554228"/>
            <a:ext cx="3647268" cy="1299274"/>
            <a:chOff x="365760" y="6035039"/>
            <a:chExt cx="4376721" cy="1559129"/>
          </a:xfrm>
        </p:grpSpPr>
        <p:sp>
          <p:nvSpPr>
            <p:cNvPr id="25" name="Rounded Rectangle 24"/>
            <p:cNvSpPr/>
            <p:nvPr/>
          </p:nvSpPr>
          <p:spPr>
            <a:xfrm>
              <a:off x="365760" y="6035039"/>
              <a:ext cx="4376721" cy="1559129"/>
            </a:xfrm>
            <a:prstGeom prst="roundRect">
              <a:avLst/>
            </a:prstGeom>
          </p:spPr>
          <p:style>
            <a:lnRef idx="1">
              <a:schemeClr val="accent1"/>
            </a:lnRef>
            <a:fillRef idx="2">
              <a:schemeClr val="accent1"/>
            </a:fillRef>
            <a:effectRef idx="1">
              <a:schemeClr val="accent1"/>
            </a:effectRef>
            <a:fontRef idx="minor">
              <a:schemeClr val="dk1"/>
            </a:fontRef>
          </p:style>
          <p:txBody>
            <a:bodyPr lIns="109728" tIns="54864" rIns="109728" bIns="54864" rtlCol="0" anchor="b"/>
            <a:lstStyle/>
            <a:p>
              <a:pPr algn="ctr"/>
              <a:r>
                <a:rPr lang="en-US" b="1" dirty="0" smtClean="0"/>
                <a:t>Logical Processors</a:t>
              </a:r>
              <a:endParaRPr lang="en-US" b="1" dirty="0"/>
            </a:p>
          </p:txBody>
        </p:sp>
        <p:sp>
          <p:nvSpPr>
            <p:cNvPr id="26" name="Rounded Rectangle 25"/>
            <p:cNvSpPr/>
            <p:nvPr/>
          </p:nvSpPr>
          <p:spPr>
            <a:xfrm>
              <a:off x="522293" y="6166775"/>
              <a:ext cx="914400" cy="791957"/>
            </a:xfrm>
            <a:prstGeom prst="roundRect">
              <a:avLst/>
            </a:prstGeom>
          </p:spPr>
          <p:style>
            <a:lnRef idx="1">
              <a:schemeClr val="dk1"/>
            </a:lnRef>
            <a:fillRef idx="2">
              <a:schemeClr val="dk1"/>
            </a:fillRef>
            <a:effectRef idx="1">
              <a:schemeClr val="dk1"/>
            </a:effectRef>
            <a:fontRef idx="minor">
              <a:schemeClr val="dk1"/>
            </a:fontRef>
          </p:style>
          <p:txBody>
            <a:bodyPr lIns="109728" tIns="54864" rIns="109728" bIns="54864" rtlCol="0" anchor="ctr"/>
            <a:lstStyle/>
            <a:p>
              <a:pPr algn="ctr"/>
              <a:r>
                <a:rPr lang="en-US" sz="1400" b="1" dirty="0" smtClean="0"/>
                <a:t>0</a:t>
              </a:r>
              <a:endParaRPr lang="en-US" sz="1400" b="1" dirty="0"/>
            </a:p>
          </p:txBody>
        </p:sp>
      </p:grpSp>
      <p:sp>
        <p:nvSpPr>
          <p:cNvPr id="27" name="Rounded Rectangle 26"/>
          <p:cNvSpPr/>
          <p:nvPr/>
        </p:nvSpPr>
        <p:spPr>
          <a:xfrm>
            <a:off x="1634203" y="4674773"/>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1</a:t>
            </a:r>
            <a:endParaRPr lang="en-US" sz="1400" b="1" dirty="0"/>
          </a:p>
        </p:txBody>
      </p:sp>
      <p:sp>
        <p:nvSpPr>
          <p:cNvPr id="28" name="Rounded Rectangle 27"/>
          <p:cNvSpPr/>
          <p:nvPr/>
        </p:nvSpPr>
        <p:spPr>
          <a:xfrm>
            <a:off x="2499508" y="4674773"/>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2</a:t>
            </a:r>
            <a:endParaRPr lang="en-US" sz="1400" b="1" dirty="0"/>
          </a:p>
        </p:txBody>
      </p:sp>
      <p:sp>
        <p:nvSpPr>
          <p:cNvPr id="29" name="Rounded Rectangle 28"/>
          <p:cNvSpPr/>
          <p:nvPr/>
        </p:nvSpPr>
        <p:spPr>
          <a:xfrm>
            <a:off x="3351898" y="4674773"/>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3</a:t>
            </a:r>
            <a:endParaRPr lang="en-US" sz="1400" b="1" dirty="0"/>
          </a:p>
        </p:txBody>
      </p:sp>
      <p:sp>
        <p:nvSpPr>
          <p:cNvPr id="30" name="Rectangle 29"/>
          <p:cNvSpPr/>
          <p:nvPr/>
        </p:nvSpPr>
        <p:spPr>
          <a:xfrm>
            <a:off x="1350004" y="1192764"/>
            <a:ext cx="1599150" cy="353939"/>
          </a:xfrm>
          <a:prstGeom prst="rect">
            <a:avLst/>
          </a:prstGeom>
        </p:spPr>
        <p:txBody>
          <a:bodyPr wrap="none" lIns="76197" tIns="38098" rIns="76197" bIns="38098">
            <a:spAutoFit/>
          </a:bodyPr>
          <a:lstStyle/>
          <a:p>
            <a:pPr algn="ctr"/>
            <a:r>
              <a:rPr lang="en-US" b="1" dirty="0" smtClean="0"/>
              <a:t>1 to 1 Mapping</a:t>
            </a:r>
            <a:endParaRPr lang="en-US" b="1" dirty="0"/>
          </a:p>
        </p:txBody>
      </p:sp>
      <p:sp>
        <p:nvSpPr>
          <p:cNvPr id="31" name="Rectangle 30"/>
          <p:cNvSpPr/>
          <p:nvPr/>
        </p:nvSpPr>
        <p:spPr>
          <a:xfrm>
            <a:off x="5601053" y="1192764"/>
            <a:ext cx="1902245" cy="353939"/>
          </a:xfrm>
          <a:prstGeom prst="rect">
            <a:avLst/>
          </a:prstGeom>
        </p:spPr>
        <p:txBody>
          <a:bodyPr wrap="none" lIns="76197" tIns="38098" rIns="76197" bIns="38098">
            <a:spAutoFit/>
          </a:bodyPr>
          <a:lstStyle/>
          <a:p>
            <a:pPr algn="ctr"/>
            <a:r>
              <a:rPr lang="en-US" b="1" dirty="0" smtClean="0"/>
              <a:t>Overload Scenario</a:t>
            </a:r>
            <a:endParaRPr lang="en-US" b="1" dirty="0"/>
          </a:p>
        </p:txBody>
      </p:sp>
      <p:grpSp>
        <p:nvGrpSpPr>
          <p:cNvPr id="32" name="Group 60"/>
          <p:cNvGrpSpPr/>
          <p:nvPr/>
        </p:nvGrpSpPr>
        <p:grpSpPr>
          <a:xfrm>
            <a:off x="4757052" y="1583202"/>
            <a:ext cx="2099588" cy="1359977"/>
            <a:chOff x="5549908" y="2281336"/>
            <a:chExt cx="2519506" cy="1631972"/>
          </a:xfrm>
        </p:grpSpPr>
        <p:sp>
          <p:nvSpPr>
            <p:cNvPr id="33" name="Rounded Rectangle 32"/>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34" name="TextBox 33"/>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35" name="Rounded Rectangle 34"/>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36" name="Rounded Rectangle 35"/>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sp>
          <p:nvSpPr>
            <p:cNvPr id="37" name="Rounded Rectangle 36"/>
            <p:cNvSpPr/>
            <p:nvPr/>
          </p:nvSpPr>
          <p:spPr>
            <a:xfrm>
              <a:off x="6935499" y="3214585"/>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1</a:t>
              </a:r>
              <a:endParaRPr lang="en-US" sz="1000" b="1" dirty="0">
                <a:solidFill>
                  <a:schemeClr val="tx1"/>
                </a:solidFill>
              </a:endParaRPr>
            </a:p>
          </p:txBody>
        </p:sp>
      </p:grpSp>
      <p:grpSp>
        <p:nvGrpSpPr>
          <p:cNvPr id="38" name="Group 61"/>
          <p:cNvGrpSpPr/>
          <p:nvPr/>
        </p:nvGrpSpPr>
        <p:grpSpPr>
          <a:xfrm>
            <a:off x="6937537" y="1581052"/>
            <a:ext cx="2099588" cy="1359977"/>
            <a:chOff x="5549908" y="2281336"/>
            <a:chExt cx="2519506" cy="1631972"/>
          </a:xfrm>
        </p:grpSpPr>
        <p:sp>
          <p:nvSpPr>
            <p:cNvPr id="39" name="Rounded Rectangle 38"/>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40" name="TextBox 39"/>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41" name="Rounded Rectangle 40"/>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42" name="Rounded Rectangle 41"/>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sp>
          <p:nvSpPr>
            <p:cNvPr id="43" name="Rounded Rectangle 42"/>
            <p:cNvSpPr/>
            <p:nvPr/>
          </p:nvSpPr>
          <p:spPr>
            <a:xfrm>
              <a:off x="6935499" y="3214585"/>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1</a:t>
              </a:r>
              <a:endParaRPr lang="en-US" sz="1000" b="1" dirty="0">
                <a:solidFill>
                  <a:schemeClr val="tx1"/>
                </a:solidFill>
              </a:endParaRPr>
            </a:p>
          </p:txBody>
        </p:sp>
      </p:grpSp>
      <p:grpSp>
        <p:nvGrpSpPr>
          <p:cNvPr id="44" name="Group 67"/>
          <p:cNvGrpSpPr/>
          <p:nvPr/>
        </p:nvGrpSpPr>
        <p:grpSpPr>
          <a:xfrm>
            <a:off x="4767817" y="3014617"/>
            <a:ext cx="2099588" cy="1359977"/>
            <a:chOff x="5549908" y="2281336"/>
            <a:chExt cx="2519506" cy="1631972"/>
          </a:xfrm>
        </p:grpSpPr>
        <p:sp>
          <p:nvSpPr>
            <p:cNvPr id="45" name="Rounded Rectangle 44"/>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46" name="TextBox 45"/>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47" name="Rounded Rectangle 46"/>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48" name="Rounded Rectangle 47"/>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sp>
          <p:nvSpPr>
            <p:cNvPr id="49" name="Rounded Rectangle 48"/>
            <p:cNvSpPr/>
            <p:nvPr/>
          </p:nvSpPr>
          <p:spPr>
            <a:xfrm>
              <a:off x="6935499" y="3214585"/>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1</a:t>
              </a:r>
              <a:endParaRPr lang="en-US" sz="1000" b="1" dirty="0">
                <a:solidFill>
                  <a:schemeClr val="tx1"/>
                </a:solidFill>
              </a:endParaRPr>
            </a:p>
          </p:txBody>
        </p:sp>
      </p:grpSp>
      <p:grpSp>
        <p:nvGrpSpPr>
          <p:cNvPr id="50" name="Group 73"/>
          <p:cNvGrpSpPr/>
          <p:nvPr/>
        </p:nvGrpSpPr>
        <p:grpSpPr>
          <a:xfrm>
            <a:off x="6937537" y="3014617"/>
            <a:ext cx="2099588" cy="1359977"/>
            <a:chOff x="5549908" y="2281336"/>
            <a:chExt cx="2519506" cy="1631972"/>
          </a:xfrm>
        </p:grpSpPr>
        <p:sp>
          <p:nvSpPr>
            <p:cNvPr id="51" name="Rounded Rectangle 50"/>
            <p:cNvSpPr/>
            <p:nvPr/>
          </p:nvSpPr>
          <p:spPr>
            <a:xfrm>
              <a:off x="5549908" y="2281336"/>
              <a:ext cx="2519506" cy="1631972"/>
            </a:xfrm>
            <a:prstGeom prst="roundRect">
              <a:avLst/>
            </a:prstGeom>
          </p:spPr>
          <p:style>
            <a:lnRef idx="1">
              <a:schemeClr val="accent5"/>
            </a:lnRef>
            <a:fillRef idx="2">
              <a:schemeClr val="accent5"/>
            </a:fillRef>
            <a:effectRef idx="1">
              <a:schemeClr val="accent5"/>
            </a:effectRef>
            <a:fontRef idx="minor">
              <a:schemeClr val="dk1"/>
            </a:fontRef>
          </p:style>
          <p:txBody>
            <a:bodyPr lIns="109728" tIns="54864" rIns="109728" bIns="54864" rtlCol="0" anchor="ctr"/>
            <a:lstStyle/>
            <a:p>
              <a:pPr algn="ctr"/>
              <a:endParaRPr lang="en-US" dirty="0">
                <a:solidFill>
                  <a:schemeClr val="tx1"/>
                </a:solidFill>
              </a:endParaRPr>
            </a:p>
          </p:txBody>
        </p:sp>
        <p:sp>
          <p:nvSpPr>
            <p:cNvPr id="52" name="TextBox 51"/>
            <p:cNvSpPr txBox="1"/>
            <p:nvPr/>
          </p:nvSpPr>
          <p:spPr>
            <a:xfrm>
              <a:off x="5984306" y="2372776"/>
              <a:ext cx="1650711" cy="373025"/>
            </a:xfrm>
            <a:prstGeom prst="rect">
              <a:avLst/>
            </a:prstGeom>
            <a:noFill/>
          </p:spPr>
          <p:txBody>
            <a:bodyPr wrap="square" lIns="109728" tIns="54864" rIns="109728" bIns="54864" rtlCol="0">
              <a:spAutoFit/>
            </a:bodyPr>
            <a:lstStyle/>
            <a:p>
              <a:r>
                <a:rPr lang="en-US" sz="1300" b="1" dirty="0" smtClean="0"/>
                <a:t>BizTalk Server</a:t>
              </a:r>
              <a:endParaRPr lang="en-US" sz="1300" b="1" dirty="0"/>
            </a:p>
          </p:txBody>
        </p:sp>
        <p:sp>
          <p:nvSpPr>
            <p:cNvPr id="53" name="Rounded Rectangle 52"/>
            <p:cNvSpPr/>
            <p:nvPr/>
          </p:nvSpPr>
          <p:spPr>
            <a:xfrm>
              <a:off x="5636788" y="2761810"/>
              <a:ext cx="2345747" cy="996514"/>
            </a:xfrm>
            <a:prstGeom prst="roundRect">
              <a:avLst/>
            </a:prstGeom>
          </p:spPr>
          <p:style>
            <a:lnRef idx="1">
              <a:schemeClr val="accent3"/>
            </a:lnRef>
            <a:fillRef idx="2">
              <a:schemeClr val="accent3"/>
            </a:fillRef>
            <a:effectRef idx="1">
              <a:schemeClr val="accent3"/>
            </a:effectRef>
            <a:fontRef idx="minor">
              <a:schemeClr val="dk1"/>
            </a:fontRef>
          </p:style>
          <p:txBody>
            <a:bodyPr lIns="109728" tIns="54864" rIns="109728" bIns="54864" rtlCol="0" anchor="t"/>
            <a:lstStyle/>
            <a:p>
              <a:pPr algn="ctr"/>
              <a:r>
                <a:rPr lang="en-US" sz="1200" dirty="0" smtClean="0">
                  <a:solidFill>
                    <a:schemeClr val="tx1"/>
                  </a:solidFill>
                </a:rPr>
                <a:t>Virtual Processors</a:t>
              </a:r>
              <a:endParaRPr lang="en-US" sz="1200" dirty="0">
                <a:solidFill>
                  <a:schemeClr val="tx1"/>
                </a:solidFill>
              </a:endParaRPr>
            </a:p>
          </p:txBody>
        </p:sp>
        <p:sp>
          <p:nvSpPr>
            <p:cNvPr id="54" name="Rounded Rectangle 53"/>
            <p:cNvSpPr/>
            <p:nvPr/>
          </p:nvSpPr>
          <p:spPr>
            <a:xfrm>
              <a:off x="6023691" y="3201670"/>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0</a:t>
              </a:r>
              <a:endParaRPr lang="en-US" sz="1000" b="1" dirty="0">
                <a:solidFill>
                  <a:schemeClr val="tx1"/>
                </a:solidFill>
              </a:endParaRPr>
            </a:p>
          </p:txBody>
        </p:sp>
        <p:sp>
          <p:nvSpPr>
            <p:cNvPr id="55" name="Rounded Rectangle 54"/>
            <p:cNvSpPr/>
            <p:nvPr/>
          </p:nvSpPr>
          <p:spPr>
            <a:xfrm>
              <a:off x="6935499" y="3214585"/>
              <a:ext cx="796396"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1</a:t>
              </a:r>
              <a:endParaRPr lang="en-US" sz="1000" b="1" dirty="0">
                <a:solidFill>
                  <a:schemeClr val="tx1"/>
                </a:solidFill>
              </a:endParaRPr>
            </a:p>
          </p:txBody>
        </p:sp>
      </p:grpSp>
      <p:grpSp>
        <p:nvGrpSpPr>
          <p:cNvPr id="56" name="Group 117"/>
          <p:cNvGrpSpPr/>
          <p:nvPr/>
        </p:nvGrpSpPr>
        <p:grpSpPr>
          <a:xfrm>
            <a:off x="5163874" y="4556310"/>
            <a:ext cx="3647268" cy="1299274"/>
            <a:chOff x="365760" y="6035039"/>
            <a:chExt cx="4376721" cy="1559129"/>
          </a:xfrm>
        </p:grpSpPr>
        <p:sp>
          <p:nvSpPr>
            <p:cNvPr id="57" name="Rounded Rectangle 56"/>
            <p:cNvSpPr/>
            <p:nvPr/>
          </p:nvSpPr>
          <p:spPr>
            <a:xfrm>
              <a:off x="365760" y="6035039"/>
              <a:ext cx="4376721" cy="1559129"/>
            </a:xfrm>
            <a:prstGeom prst="roundRect">
              <a:avLst/>
            </a:prstGeom>
          </p:spPr>
          <p:style>
            <a:lnRef idx="1">
              <a:schemeClr val="accent1"/>
            </a:lnRef>
            <a:fillRef idx="2">
              <a:schemeClr val="accent1"/>
            </a:fillRef>
            <a:effectRef idx="1">
              <a:schemeClr val="accent1"/>
            </a:effectRef>
            <a:fontRef idx="minor">
              <a:schemeClr val="dk1"/>
            </a:fontRef>
          </p:style>
          <p:txBody>
            <a:bodyPr lIns="109728" tIns="54864" rIns="109728" bIns="54864" rtlCol="0" anchor="b"/>
            <a:lstStyle/>
            <a:p>
              <a:pPr algn="ctr"/>
              <a:r>
                <a:rPr lang="en-US" b="1" dirty="0" smtClean="0"/>
                <a:t>Logical Processors</a:t>
              </a:r>
              <a:endParaRPr lang="en-US" b="1" dirty="0"/>
            </a:p>
          </p:txBody>
        </p:sp>
        <p:sp>
          <p:nvSpPr>
            <p:cNvPr id="58" name="Rounded Rectangle 57"/>
            <p:cNvSpPr/>
            <p:nvPr/>
          </p:nvSpPr>
          <p:spPr>
            <a:xfrm>
              <a:off x="522293" y="6166775"/>
              <a:ext cx="914400" cy="791957"/>
            </a:xfrm>
            <a:prstGeom prst="roundRect">
              <a:avLst/>
            </a:prstGeom>
          </p:spPr>
          <p:style>
            <a:lnRef idx="1">
              <a:schemeClr val="dk1"/>
            </a:lnRef>
            <a:fillRef idx="2">
              <a:schemeClr val="dk1"/>
            </a:fillRef>
            <a:effectRef idx="1">
              <a:schemeClr val="dk1"/>
            </a:effectRef>
            <a:fontRef idx="minor">
              <a:schemeClr val="dk1"/>
            </a:fontRef>
          </p:style>
          <p:txBody>
            <a:bodyPr lIns="109728" tIns="54864" rIns="109728" bIns="54864" rtlCol="0" anchor="ctr"/>
            <a:lstStyle/>
            <a:p>
              <a:pPr algn="ctr"/>
              <a:r>
                <a:rPr lang="en-US" sz="1400" b="1" dirty="0" smtClean="0"/>
                <a:t>0</a:t>
              </a:r>
              <a:endParaRPr lang="en-US" sz="1400" b="1" dirty="0"/>
            </a:p>
          </p:txBody>
        </p:sp>
      </p:grpSp>
      <p:sp>
        <p:nvSpPr>
          <p:cNvPr id="59" name="Rounded Rectangle 58"/>
          <p:cNvSpPr/>
          <p:nvPr/>
        </p:nvSpPr>
        <p:spPr>
          <a:xfrm>
            <a:off x="6170387" y="4676855"/>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1</a:t>
            </a:r>
            <a:endParaRPr lang="en-US" sz="1400" b="1" dirty="0"/>
          </a:p>
        </p:txBody>
      </p:sp>
      <p:sp>
        <p:nvSpPr>
          <p:cNvPr id="60" name="Rounded Rectangle 59"/>
          <p:cNvSpPr/>
          <p:nvPr/>
        </p:nvSpPr>
        <p:spPr>
          <a:xfrm>
            <a:off x="7035693" y="4676855"/>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2</a:t>
            </a:r>
            <a:endParaRPr lang="en-US" sz="1400" b="1" dirty="0"/>
          </a:p>
        </p:txBody>
      </p:sp>
      <p:sp>
        <p:nvSpPr>
          <p:cNvPr id="61" name="Rounded Rectangle 60"/>
          <p:cNvSpPr/>
          <p:nvPr/>
        </p:nvSpPr>
        <p:spPr>
          <a:xfrm>
            <a:off x="7888083" y="4676855"/>
            <a:ext cx="762000" cy="659964"/>
          </a:xfrm>
          <a:prstGeom prst="roundRect">
            <a:avLst/>
          </a:prstGeom>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r>
              <a:rPr lang="en-US" sz="1400" b="1" dirty="0" smtClean="0"/>
              <a:t>3</a:t>
            </a:r>
            <a:endParaRPr lang="en-US" sz="1400" b="1" dirty="0"/>
          </a:p>
        </p:txBody>
      </p:sp>
      <p:sp>
        <p:nvSpPr>
          <p:cNvPr id="62" name="Oval 61"/>
          <p:cNvSpPr/>
          <p:nvPr/>
        </p:nvSpPr>
        <p:spPr>
          <a:xfrm>
            <a:off x="121725" y="1497564"/>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1</a:t>
            </a:r>
            <a:endParaRPr lang="en-US" dirty="0">
              <a:solidFill>
                <a:schemeClr val="tx1"/>
              </a:solidFill>
            </a:endParaRPr>
          </a:p>
        </p:txBody>
      </p:sp>
      <p:sp>
        <p:nvSpPr>
          <p:cNvPr id="63" name="Oval 62"/>
          <p:cNvSpPr/>
          <p:nvPr/>
        </p:nvSpPr>
        <p:spPr>
          <a:xfrm>
            <a:off x="4617525" y="1497564"/>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2</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zh-CN" altLang="en-US" dirty="0" smtClean="0"/>
              <a:t>物理机与虚拟机的比较</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028950" y="3048000"/>
            <a:ext cx="1695450" cy="1619250"/>
          </a:xfrm>
          <a:prstGeom prst="rect">
            <a:avLst/>
          </a:prstGeom>
          <a:noFill/>
          <a:ln w="9525">
            <a:solidFill>
              <a:schemeClr val="tx1"/>
            </a:solidFill>
            <a:miter lim="800000"/>
            <a:headEnd/>
            <a:tailEnd/>
          </a:ln>
          <a:effectLst/>
        </p:spPr>
      </p:pic>
      <p:sp>
        <p:nvSpPr>
          <p:cNvPr id="5" name="Rectangle 4"/>
          <p:cNvSpPr/>
          <p:nvPr/>
        </p:nvSpPr>
        <p:spPr>
          <a:xfrm>
            <a:off x="1295400" y="762000"/>
            <a:ext cx="6553200" cy="2208543"/>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7"/>
          <p:cNvGrpSpPr/>
          <p:nvPr/>
        </p:nvGrpSpPr>
        <p:grpSpPr>
          <a:xfrm>
            <a:off x="1398946" y="1164173"/>
            <a:ext cx="3106379" cy="1619250"/>
            <a:chOff x="1922821" y="1460705"/>
            <a:chExt cx="3106379" cy="1619250"/>
          </a:xfrm>
        </p:grpSpPr>
        <p:pic>
          <p:nvPicPr>
            <p:cNvPr id="7" name="Picture 3"/>
            <p:cNvPicPr>
              <a:picLocks noChangeAspect="1" noChangeArrowheads="1"/>
            </p:cNvPicPr>
            <p:nvPr/>
          </p:nvPicPr>
          <p:blipFill>
            <a:blip r:embed="rId3" cstate="print"/>
            <a:srcRect/>
            <a:stretch>
              <a:fillRect/>
            </a:stretch>
          </p:blipFill>
          <p:spPr bwMode="auto">
            <a:xfrm>
              <a:off x="1922821" y="1460705"/>
              <a:ext cx="2152650" cy="1619250"/>
            </a:xfrm>
            <a:prstGeom prst="rect">
              <a:avLst/>
            </a:prstGeom>
            <a:noFill/>
            <a:ln w="9525">
              <a:solidFill>
                <a:schemeClr val="tx1"/>
              </a:solidFill>
              <a:miter lim="800000"/>
              <a:headEnd/>
              <a:tailEnd/>
            </a:ln>
            <a:effectLst/>
          </p:spPr>
        </p:pic>
        <p:sp>
          <p:nvSpPr>
            <p:cNvPr id="8" name="Title 1"/>
            <p:cNvSpPr txBox="1">
              <a:spLocks/>
            </p:cNvSpPr>
            <p:nvPr/>
          </p:nvSpPr>
          <p:spPr bwMode="auto">
            <a:xfrm>
              <a:off x="4114800" y="2133600"/>
              <a:ext cx="914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Arial" pitchFamily="34" charset="0"/>
                </a:rPr>
                <a:t>Vs.</a:t>
              </a:r>
              <a:endParaRPr kumimoji="0" lang="en-US" sz="3200" b="0" i="0" u="none" strike="noStrike" kern="1200" cap="none" spc="0" normalizeH="0" baseline="0" noProof="0" dirty="0">
                <a:ln>
                  <a:noFill/>
                </a:ln>
                <a:effectLst/>
                <a:uLnTx/>
                <a:uFillTx/>
                <a:latin typeface="+mj-lt"/>
                <a:ea typeface="+mj-ea"/>
                <a:cs typeface="Arial" pitchFamily="34" charset="0"/>
              </a:endParaRPr>
            </a:p>
          </p:txBody>
        </p:sp>
      </p:grpSp>
      <p:sp>
        <p:nvSpPr>
          <p:cNvPr id="9" name="Right Arrow 8"/>
          <p:cNvSpPr/>
          <p:nvPr/>
        </p:nvSpPr>
        <p:spPr>
          <a:xfrm rot="3595260">
            <a:off x="2667348" y="2927201"/>
            <a:ext cx="555839" cy="145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ight Arrow 9"/>
          <p:cNvSpPr/>
          <p:nvPr/>
        </p:nvSpPr>
        <p:spPr>
          <a:xfrm rot="7801042">
            <a:off x="4528348" y="2909841"/>
            <a:ext cx="555839" cy="145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2" name="Table 11"/>
          <p:cNvGraphicFramePr>
            <a:graphicFrameLocks noGrp="1"/>
          </p:cNvGraphicFramePr>
          <p:nvPr/>
        </p:nvGraphicFramePr>
        <p:xfrm>
          <a:off x="304803" y="4714884"/>
          <a:ext cx="8686797" cy="1805996"/>
        </p:xfrm>
        <a:graphic>
          <a:graphicData uri="http://schemas.openxmlformats.org/drawingml/2006/table">
            <a:tbl>
              <a:tblPr>
                <a:tableStyleId>{3C2FFA5D-87B4-456A-9821-1D502468CF0F}</a:tableStyleId>
              </a:tblPr>
              <a:tblGrid>
                <a:gridCol w="557781"/>
                <a:gridCol w="903224"/>
                <a:gridCol w="903224"/>
                <a:gridCol w="903224"/>
                <a:gridCol w="903224"/>
                <a:gridCol w="903224"/>
                <a:gridCol w="903224"/>
                <a:gridCol w="903224"/>
                <a:gridCol w="903224"/>
                <a:gridCol w="903224"/>
              </a:tblGrid>
              <a:tr h="205796">
                <a:tc>
                  <a:txBody>
                    <a:bodyPr/>
                    <a:lstStyle/>
                    <a:p>
                      <a:pPr algn="ctr" rtl="0" fontAlgn="b"/>
                      <a:r>
                        <a:rPr lang="en-US" sz="1050" u="none" strike="noStrike" dirty="0"/>
                        <a:t>Name</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Model</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CPU Type</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 # of CPUs</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 of Cores/CPU</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Architecture</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RAM</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Min Local Disks</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OS</a:t>
                      </a:r>
                      <a:endParaRPr lang="en-US" sz="1050" b="1" i="0" u="none" strike="noStrike" dirty="0">
                        <a:solidFill>
                          <a:schemeClr val="tx1"/>
                        </a:solidFill>
                        <a:latin typeface="Calibri"/>
                      </a:endParaRPr>
                    </a:p>
                  </a:txBody>
                  <a:tcPr marL="0" marR="0" marT="0" marB="0" anchor="b"/>
                </a:tc>
                <a:tc>
                  <a:txBody>
                    <a:bodyPr/>
                    <a:lstStyle/>
                    <a:p>
                      <a:pPr algn="ctr" rtl="0" fontAlgn="b"/>
                      <a:r>
                        <a:rPr lang="en-US" sz="1050" u="none" strike="noStrike" dirty="0"/>
                        <a:t>Software</a:t>
                      </a:r>
                      <a:endParaRPr lang="en-US" sz="1050" b="1" i="0" u="none" strike="noStrike" dirty="0">
                        <a:solidFill>
                          <a:schemeClr val="tx1"/>
                        </a:solidFill>
                        <a:latin typeface="Calibri"/>
                      </a:endParaRPr>
                    </a:p>
                  </a:txBody>
                  <a:tcPr marL="0" marR="0" marT="0" marB="0" anchor="b"/>
                </a:tc>
              </a:tr>
              <a:tr h="246955">
                <a:tc>
                  <a:txBody>
                    <a:bodyPr/>
                    <a:lstStyle/>
                    <a:p>
                      <a:pPr algn="ctr" rtl="0" fontAlgn="b"/>
                      <a:r>
                        <a:rPr lang="en-US" sz="1050" u="none" strike="noStrike" dirty="0" smtClean="0"/>
                        <a:t>TAP2X-L06</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DL380 G5</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Intel Xeon</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2 x 2.33 Ghz</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x64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8 GB</a:t>
                      </a:r>
                      <a:endParaRPr lang="en-US" sz="1050" b="0" i="0" u="none" strike="noStrike" dirty="0">
                        <a:solidFill>
                          <a:schemeClr val="tx1"/>
                        </a:solidFill>
                        <a:latin typeface="Calibri"/>
                      </a:endParaRPr>
                    </a:p>
                  </a:txBody>
                  <a:tcPr marL="0" marR="0" marT="0" marB="0" anchor="ctr"/>
                </a:tc>
                <a:tc>
                  <a:txBody>
                    <a:bodyPr/>
                    <a:lstStyle/>
                    <a:p>
                      <a:pPr algn="ctr" rtl="0" fontAlgn="b"/>
                      <a:r>
                        <a:rPr lang="sv-SE" sz="1050" u="none" strike="noStrike" dirty="0"/>
                        <a:t>3 x 72gb 10k SAS</a:t>
                      </a:r>
                      <a:endParaRPr lang="sv-SE"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Win2k8 EE </a:t>
                      </a:r>
                      <a:r>
                        <a:rPr lang="en-US" sz="1050" u="none" strike="noStrike" dirty="0"/>
                        <a:t>64bit</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BizTalk 2009 Hyper-V Images</a:t>
                      </a:r>
                      <a:endParaRPr lang="en-US" sz="1050" b="0" i="0" u="none" strike="noStrike" dirty="0">
                        <a:solidFill>
                          <a:schemeClr val="tx1"/>
                        </a:solidFill>
                        <a:latin typeface="Calibri"/>
                      </a:endParaRPr>
                    </a:p>
                  </a:txBody>
                  <a:tcPr marL="0" marR="0" marT="0" marB="0" anchor="ctr"/>
                </a:tc>
              </a:tr>
              <a:tr h="246955">
                <a:tc>
                  <a:txBody>
                    <a:bodyPr/>
                    <a:lstStyle/>
                    <a:p>
                      <a:pPr algn="ctr" rtl="0" fontAlgn="b"/>
                      <a:r>
                        <a:rPr lang="en-US" sz="1050" u="none" strike="noStrike" dirty="0" smtClean="0"/>
                        <a:t>TAP2X-L05</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DL380 G5</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Intel Xeon</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2 x 2.33 Ghz</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x64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8 GB </a:t>
                      </a:r>
                      <a:endParaRPr lang="en-US" sz="1050" b="0" i="0" u="none" strike="noStrike" dirty="0">
                        <a:solidFill>
                          <a:schemeClr val="tx1"/>
                        </a:solidFill>
                        <a:latin typeface="Calibri"/>
                      </a:endParaRPr>
                    </a:p>
                  </a:txBody>
                  <a:tcPr marL="0" marR="0" marT="0" marB="0" anchor="ctr"/>
                </a:tc>
                <a:tc>
                  <a:txBody>
                    <a:bodyPr/>
                    <a:lstStyle/>
                    <a:p>
                      <a:pPr algn="ctr" rtl="0" fontAlgn="b"/>
                      <a:r>
                        <a:rPr lang="sv-SE" sz="1050" u="none" strike="noStrike" dirty="0"/>
                        <a:t>3 x 72gb 10k SAS</a:t>
                      </a:r>
                      <a:endParaRPr lang="sv-SE"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Win2k8 EE 64bit</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BizTalk 2009 Hyper-V Images</a:t>
                      </a:r>
                      <a:endParaRPr lang="en-US" sz="1050" b="0" i="0" u="none" strike="noStrike" dirty="0">
                        <a:solidFill>
                          <a:schemeClr val="tx1"/>
                        </a:solidFill>
                        <a:latin typeface="Calibri"/>
                      </a:endParaRPr>
                    </a:p>
                  </a:txBody>
                  <a:tcPr marL="0" marR="0" marT="0" marB="0" anchor="ctr"/>
                </a:tc>
              </a:tr>
              <a:tr h="246955">
                <a:tc>
                  <a:txBody>
                    <a:bodyPr/>
                    <a:lstStyle/>
                    <a:p>
                      <a:pPr algn="ctr" rtl="0" fontAlgn="b"/>
                      <a:r>
                        <a:rPr lang="en-US" sz="1050" u="none" strike="noStrike" dirty="0">
                          <a:hlinkClick r:id="" action="ppaction://hlinkfile"/>
                        </a:rPr>
                        <a:t>TAP2X-L04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DL380 G5</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Intel Xeon</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2 x 2.33 Ghz</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x64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8 GB</a:t>
                      </a:r>
                      <a:endParaRPr lang="en-US" sz="1050" b="0" i="0" u="none" strike="noStrike" dirty="0">
                        <a:solidFill>
                          <a:schemeClr val="tx1"/>
                        </a:solidFill>
                        <a:latin typeface="Calibri"/>
                      </a:endParaRPr>
                    </a:p>
                  </a:txBody>
                  <a:tcPr marL="0" marR="0" marT="0" marB="0" anchor="ctr"/>
                </a:tc>
                <a:tc>
                  <a:txBody>
                    <a:bodyPr/>
                    <a:lstStyle/>
                    <a:p>
                      <a:pPr algn="ctr" rtl="0" fontAlgn="b"/>
                      <a:r>
                        <a:rPr lang="sv-SE" sz="1050" u="none" strike="noStrike" dirty="0"/>
                        <a:t>3 x 72gb 10k SAS</a:t>
                      </a:r>
                      <a:endParaRPr lang="sv-SE"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Win2k8 EE 64bit</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BizTalk 2009</a:t>
                      </a:r>
                      <a:endParaRPr lang="en-US" sz="1050" b="0" i="0" u="none" strike="noStrike" dirty="0">
                        <a:solidFill>
                          <a:schemeClr val="tx1"/>
                        </a:solidFill>
                        <a:latin typeface="Calibri"/>
                      </a:endParaRPr>
                    </a:p>
                  </a:txBody>
                  <a:tcPr marL="0" marR="0" marT="0" marB="0" anchor="ctr"/>
                </a:tc>
              </a:tr>
              <a:tr h="246955">
                <a:tc>
                  <a:txBody>
                    <a:bodyPr/>
                    <a:lstStyle/>
                    <a:p>
                      <a:pPr algn="ctr" rtl="0" fontAlgn="b"/>
                      <a:r>
                        <a:rPr lang="en-US" sz="1050" u="none" strike="noStrike" dirty="0">
                          <a:hlinkClick r:id="" action="ppaction://hlinkfile"/>
                        </a:rPr>
                        <a:t>TAP2X-L03</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DL380 G5</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Intel Xeon</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2 x 2.33 Ghz</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x64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8 GB</a:t>
                      </a:r>
                      <a:endParaRPr lang="en-US" sz="1050" b="0" i="0" u="none" strike="noStrike" dirty="0">
                        <a:solidFill>
                          <a:schemeClr val="tx1"/>
                        </a:solidFill>
                        <a:latin typeface="Calibri"/>
                      </a:endParaRPr>
                    </a:p>
                  </a:txBody>
                  <a:tcPr marL="0" marR="0" marT="0" marB="0" anchor="ctr"/>
                </a:tc>
                <a:tc>
                  <a:txBody>
                    <a:bodyPr/>
                    <a:lstStyle/>
                    <a:p>
                      <a:pPr algn="ctr" rtl="0" fontAlgn="b"/>
                      <a:r>
                        <a:rPr lang="sv-SE" sz="1050" u="none" strike="noStrike" dirty="0"/>
                        <a:t>3 x 72gb 10k SAS</a:t>
                      </a:r>
                      <a:endParaRPr lang="sv-SE"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Win2k8 EE 64bit</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BizTalk 2009</a:t>
                      </a:r>
                      <a:endParaRPr lang="en-US" sz="1050" b="0" i="0" u="none" strike="noStrike" dirty="0">
                        <a:solidFill>
                          <a:schemeClr val="tx1"/>
                        </a:solidFill>
                        <a:latin typeface="Calibri"/>
                      </a:endParaRPr>
                    </a:p>
                  </a:txBody>
                  <a:tcPr marL="0" marR="0" marT="0" marB="0" anchor="ctr"/>
                </a:tc>
              </a:tr>
              <a:tr h="246955">
                <a:tc>
                  <a:txBody>
                    <a:bodyPr/>
                    <a:lstStyle/>
                    <a:p>
                      <a:pPr algn="ctr" rtl="0" fontAlgn="b"/>
                      <a:r>
                        <a:rPr lang="en-US" sz="1050" u="none" strike="noStrike" dirty="0" smtClean="0"/>
                        <a:t>TAP4X-O01</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BL680</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Intel Xeon</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 Proc (Ghz TBC)</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x64</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32GB</a:t>
                      </a:r>
                      <a:endParaRPr lang="en-US" sz="1050" b="0" i="0" u="none" strike="noStrike" dirty="0">
                        <a:solidFill>
                          <a:schemeClr val="tx1"/>
                        </a:solidFill>
                        <a:latin typeface="Calibri"/>
                      </a:endParaRPr>
                    </a:p>
                  </a:txBody>
                  <a:tcPr marL="0" marR="0" marT="0" marB="0" anchor="ctr"/>
                </a:tc>
                <a:tc>
                  <a:txBody>
                    <a:bodyPr/>
                    <a:lstStyle/>
                    <a:p>
                      <a:pPr algn="ctr" rtl="0" fontAlgn="b"/>
                      <a:r>
                        <a:rPr lang="sv-SE" sz="1050" u="none" strike="noStrike" dirty="0"/>
                        <a:t>3 x 72gb 10k SAS</a:t>
                      </a:r>
                      <a:endParaRPr lang="sv-SE"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smtClean="0"/>
                        <a:t>Win2k8 EE 64bit</a:t>
                      </a:r>
                      <a:endParaRPr lang="en-US" sz="1050" b="0" i="0" u="none" strike="noStrike" dirty="0">
                        <a:solidFill>
                          <a:schemeClr val="tx1"/>
                        </a:solidFill>
                        <a:latin typeface="Calibri"/>
                      </a:endParaRPr>
                    </a:p>
                  </a:txBody>
                  <a:tcPr marL="0" marR="0" marT="0" marB="0" anchor="ctr"/>
                </a:tc>
                <a:tc>
                  <a:txBody>
                    <a:bodyPr/>
                    <a:lstStyle/>
                    <a:p>
                      <a:pPr algn="ctr" rtl="0" fontAlgn="b"/>
                      <a:r>
                        <a:rPr lang="en-US" sz="1050" u="none" strike="noStrike" dirty="0"/>
                        <a:t>SQL </a:t>
                      </a:r>
                      <a:r>
                        <a:rPr lang="en-US" sz="1050" u="none" strike="noStrike" dirty="0" smtClean="0"/>
                        <a:t>Server 2008</a:t>
                      </a:r>
                      <a:endParaRPr lang="en-US" sz="1050" b="0" i="0" u="none" strike="noStrike" dirty="0">
                        <a:solidFill>
                          <a:schemeClr val="tx1"/>
                        </a:solidFill>
                        <a:latin typeface="Calibri"/>
                      </a:endParaRPr>
                    </a:p>
                  </a:txBody>
                  <a:tcPr marL="0" marR="0" marT="0" marB="0" anchor="ctr"/>
                </a:tc>
              </a:tr>
            </a:tbl>
          </a:graphicData>
        </a:graphic>
      </p:graphicFrame>
      <p:pic>
        <p:nvPicPr>
          <p:cNvPr id="13" name="Picture 2"/>
          <p:cNvPicPr>
            <a:picLocks noChangeAspect="1" noChangeArrowheads="1"/>
          </p:cNvPicPr>
          <p:nvPr/>
        </p:nvPicPr>
        <p:blipFill>
          <a:blip r:embed="rId4" cstate="print"/>
          <a:srcRect/>
          <a:stretch>
            <a:fillRect/>
          </a:stretch>
        </p:blipFill>
        <p:spPr bwMode="auto">
          <a:xfrm>
            <a:off x="4163731" y="1115787"/>
            <a:ext cx="3476625" cy="1752600"/>
          </a:xfrm>
          <a:prstGeom prst="rect">
            <a:avLst/>
          </a:prstGeom>
          <a:noFill/>
          <a:ln w="9525">
            <a:noFill/>
            <a:miter lim="800000"/>
            <a:headEnd/>
            <a:tailEnd/>
          </a:ln>
          <a:effectLst/>
        </p:spPr>
      </p:pic>
      <p:sp>
        <p:nvSpPr>
          <p:cNvPr id="14" name="Oval 13"/>
          <p:cNvSpPr/>
          <p:nvPr/>
        </p:nvSpPr>
        <p:spPr>
          <a:xfrm>
            <a:off x="1371600" y="1143000"/>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Oval 14"/>
          <p:cNvSpPr/>
          <p:nvPr/>
        </p:nvSpPr>
        <p:spPr>
          <a:xfrm>
            <a:off x="4124696" y="1129145"/>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6" name="Oval 15"/>
          <p:cNvSpPr/>
          <p:nvPr/>
        </p:nvSpPr>
        <p:spPr>
          <a:xfrm>
            <a:off x="3032166" y="3314205"/>
            <a:ext cx="304800" cy="3048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idx="1"/>
          </p:nvPr>
        </p:nvSpPr>
        <p:spPr>
          <a:xfrm>
            <a:off x="381000" y="2011067"/>
            <a:ext cx="8382000" cy="4561205"/>
          </a:xfrm>
        </p:spPr>
        <p:txBody>
          <a:bodyPr/>
          <a:lstStyle/>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zh-CN" altLang="en-US" dirty="0" smtClean="0">
                <a:latin typeface="Arial" pitchFamily="34" charset="0"/>
              </a:rPr>
              <a:t>虚拟机提供</a:t>
            </a:r>
            <a:r>
              <a:rPr lang="en-US" dirty="0" smtClean="0">
                <a:latin typeface="Arial" pitchFamily="34" charset="0"/>
              </a:rPr>
              <a:t> </a:t>
            </a:r>
            <a:r>
              <a:rPr lang="en-US" dirty="0" smtClean="0">
                <a:latin typeface="+mn-lt"/>
              </a:rPr>
              <a:t>~87% </a:t>
            </a:r>
            <a:r>
              <a:rPr lang="zh-CN" altLang="en-US" dirty="0" smtClean="0">
                <a:latin typeface="Arial" pitchFamily="34" charset="0"/>
              </a:rPr>
              <a:t>吞吐量</a:t>
            </a:r>
            <a:r>
              <a:rPr lang="en-US" dirty="0" smtClean="0">
                <a:latin typeface="Arial" pitchFamily="34" charset="0"/>
              </a:rPr>
              <a:t>* </a:t>
            </a:r>
          </a:p>
          <a:p>
            <a:r>
              <a:rPr lang="zh-CN" altLang="en-US" dirty="0" smtClean="0">
                <a:latin typeface="Arial" pitchFamily="34" charset="0"/>
              </a:rPr>
              <a:t>虚拟机提供</a:t>
            </a:r>
            <a:r>
              <a:rPr lang="en-US" dirty="0" smtClean="0">
                <a:latin typeface="Arial" pitchFamily="34" charset="0"/>
              </a:rPr>
              <a:t> </a:t>
            </a:r>
            <a:r>
              <a:rPr lang="en-US" dirty="0" smtClean="0">
                <a:latin typeface="+mn-lt"/>
              </a:rPr>
              <a:t>~115% </a:t>
            </a:r>
            <a:r>
              <a:rPr lang="zh-CN" altLang="en-US" dirty="0" smtClean="0">
                <a:latin typeface="Arial" pitchFamily="34" charset="0"/>
              </a:rPr>
              <a:t>反应时间</a:t>
            </a:r>
            <a:r>
              <a:rPr lang="en-US" dirty="0" smtClean="0">
                <a:latin typeface="Arial" pitchFamily="34" charset="0"/>
              </a:rPr>
              <a:t>*</a:t>
            </a:r>
          </a:p>
          <a:p>
            <a:pPr>
              <a:buNone/>
            </a:pPr>
            <a:endParaRPr lang="en-US" sz="1100" i="1" dirty="0" smtClean="0">
              <a:latin typeface="Arial" pitchFamily="34" charset="0"/>
            </a:endParaRPr>
          </a:p>
        </p:txBody>
      </p:sp>
      <p:sp>
        <p:nvSpPr>
          <p:cNvPr id="2" name="Title 1"/>
          <p:cNvSpPr>
            <a:spLocks noGrp="1"/>
          </p:cNvSpPr>
          <p:nvPr>
            <p:ph type="title"/>
          </p:nvPr>
        </p:nvSpPr>
        <p:spPr/>
        <p:txBody>
          <a:bodyPr/>
          <a:lstStyle/>
          <a:p>
            <a:r>
              <a:rPr lang="en-US" altLang="zh-CN" dirty="0" smtClean="0"/>
              <a:t>BizTalk</a:t>
            </a:r>
            <a:r>
              <a:rPr lang="zh-CN" altLang="en-US" dirty="0" smtClean="0"/>
              <a:t> </a:t>
            </a:r>
            <a:r>
              <a:rPr lang="en-US" altLang="zh-CN" dirty="0" smtClean="0"/>
              <a:t>Server</a:t>
            </a:r>
            <a:r>
              <a:rPr lang="zh-CN" altLang="en-US" dirty="0" smtClean="0"/>
              <a:t> 虚拟化</a:t>
            </a:r>
            <a:endParaRPr lang="en-US" dirty="0"/>
          </a:p>
        </p:txBody>
      </p:sp>
      <p:graphicFrame>
        <p:nvGraphicFramePr>
          <p:cNvPr id="4" name="Table 3"/>
          <p:cNvGraphicFramePr>
            <a:graphicFrameLocks noGrp="1"/>
          </p:cNvGraphicFramePr>
          <p:nvPr/>
        </p:nvGraphicFramePr>
        <p:xfrm>
          <a:off x="354676" y="1749236"/>
          <a:ext cx="8534400" cy="2336168"/>
        </p:xfrm>
        <a:graphic>
          <a:graphicData uri="http://schemas.openxmlformats.org/drawingml/2006/table">
            <a:tbl>
              <a:tblPr/>
              <a:tblGrid>
                <a:gridCol w="1432560"/>
                <a:gridCol w="1068536"/>
                <a:gridCol w="1251108"/>
                <a:gridCol w="930073"/>
                <a:gridCol w="930073"/>
                <a:gridCol w="1461025"/>
                <a:gridCol w="1461025"/>
              </a:tblGrid>
              <a:tr h="579566">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Concurrent </a:t>
                      </a:r>
                      <a:r>
                        <a:rPr lang="en-US" sz="1200" b="1" dirty="0" smtClean="0">
                          <a:latin typeface="Arial" pitchFamily="34" charset="0"/>
                          <a:ea typeface="Calibri"/>
                          <a:cs typeface="Arial" pitchFamily="34" charset="0"/>
                        </a:rPr>
                        <a:t>Test Client Users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Second</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Avg Response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 &lt; 3 seconds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200" b="1" kern="1200"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Messages Per </a:t>
                      </a:r>
                    </a:p>
                    <a:p>
                      <a:pPr marL="0" marR="0">
                        <a:lnSpc>
                          <a:spcPct val="115000"/>
                        </a:lnSpc>
                        <a:spcBef>
                          <a:spcPts val="0"/>
                        </a:spcBef>
                        <a:spcAft>
                          <a:spcPts val="0"/>
                        </a:spcAft>
                      </a:pPr>
                      <a:r>
                        <a:rPr lang="en-US" sz="1200" b="1" dirty="0" smtClean="0">
                          <a:latin typeface="Arial" pitchFamily="34" charset="0"/>
                          <a:ea typeface="Calibri"/>
                          <a:cs typeface="Arial" pitchFamily="34" charset="0"/>
                        </a:rPr>
                        <a:t>8-hour Day</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a:latin typeface="Arial" pitchFamily="34" charset="0"/>
                          <a:ea typeface="Calibri"/>
                          <a:cs typeface="Arial" pitchFamily="34" charset="0"/>
                        </a:rPr>
                        <a:t>Test Length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4650">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baseline="0" dirty="0" smtClean="0">
                          <a:solidFill>
                            <a:schemeClr val="tx1"/>
                          </a:solidFill>
                          <a:latin typeface="Arial" pitchFamily="34" charset="0"/>
                          <a:ea typeface="Calibri"/>
                          <a:cs typeface="Arial" pitchFamily="34" charset="0"/>
                        </a:rPr>
                        <a:t>Logical Ports </a:t>
                      </a:r>
                      <a:r>
                        <a:rPr kumimoji="0" lang="zh-CN" altLang="en-US" sz="1200" b="1" kern="1200" baseline="0" dirty="0" smtClean="0">
                          <a:solidFill>
                            <a:schemeClr val="tx1"/>
                          </a:solidFill>
                          <a:latin typeface="Arial" pitchFamily="34" charset="0"/>
                          <a:ea typeface="Calibri"/>
                          <a:cs typeface="Arial" pitchFamily="34" charset="0"/>
                        </a:rPr>
                        <a:t>在</a:t>
                      </a:r>
                      <a:r>
                        <a:rPr kumimoji="0" lang="en-US" sz="1200" b="1" kern="1200" baseline="0" dirty="0" smtClean="0">
                          <a:solidFill>
                            <a:schemeClr val="tx1"/>
                          </a:solidFill>
                          <a:latin typeface="Arial" pitchFamily="34" charset="0"/>
                          <a:ea typeface="Calibri"/>
                          <a:cs typeface="Arial" pitchFamily="34" charset="0"/>
                        </a:rPr>
                        <a:t> </a:t>
                      </a:r>
                      <a:r>
                        <a:rPr kumimoji="0" lang="zh-CN" altLang="en-US" sz="1200" b="1" kern="1200" baseline="0" dirty="0" smtClean="0">
                          <a:solidFill>
                            <a:schemeClr val="bg2"/>
                          </a:solidFill>
                          <a:latin typeface="Arial" pitchFamily="34" charset="0"/>
                          <a:ea typeface="Calibri"/>
                          <a:cs typeface="Arial" pitchFamily="34" charset="0"/>
                        </a:rPr>
                        <a:t>优化平台上的结果</a:t>
                      </a:r>
                      <a:endParaRPr kumimoji="0"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832">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100</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60.64</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1.61</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97.97</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0" lang="en-US" sz="1200" b="1" kern="1200" dirty="0" smtClean="0">
                          <a:solidFill>
                            <a:schemeClr val="tx1"/>
                          </a:solidFill>
                          <a:latin typeface="Arial" pitchFamily="34" charset="0"/>
                          <a:ea typeface="Calibri"/>
                          <a:cs typeface="Arial" pitchFamily="34" charset="0"/>
                        </a:rPr>
                        <a:t>~1,746,000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272">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  on Hyper-V</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100</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52.96</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1.86</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94.8</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0" lang="en-US" sz="1200" b="1" kern="1200" dirty="0" smtClean="0">
                          <a:solidFill>
                            <a:schemeClr val="tx1"/>
                          </a:solidFill>
                          <a:latin typeface="Arial" pitchFamily="34" charset="0"/>
                          <a:ea typeface="Calibri"/>
                          <a:cs typeface="Arial" pitchFamily="34" charset="0"/>
                        </a:rPr>
                        <a:t>~1,520,000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272">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200" b="1" kern="1200" dirty="0" smtClean="0">
                          <a:solidFill>
                            <a:schemeClr val="tx1"/>
                          </a:solidFill>
                          <a:latin typeface="Arial" pitchFamily="34" charset="0"/>
                          <a:ea typeface="Calibri"/>
                          <a:cs typeface="Arial" pitchFamily="34" charset="0"/>
                        </a:rPr>
                        <a:t>Inline Sends</a:t>
                      </a:r>
                      <a:r>
                        <a:rPr kumimoji="0" lang="zh-CN" altLang="en-US" sz="1200" b="1" kern="1200" baseline="0" dirty="0" smtClean="0">
                          <a:solidFill>
                            <a:schemeClr val="tx1"/>
                          </a:solidFill>
                          <a:latin typeface="Arial" pitchFamily="34" charset="0"/>
                          <a:ea typeface="Calibri"/>
                          <a:cs typeface="Arial" pitchFamily="34" charset="0"/>
                        </a:rPr>
                        <a:t>在</a:t>
                      </a:r>
                      <a:r>
                        <a:rPr kumimoji="0" lang="en-US" sz="1200" b="1" kern="1200" baseline="0" dirty="0" smtClean="0">
                          <a:solidFill>
                            <a:schemeClr val="bg2"/>
                          </a:solidFill>
                          <a:latin typeface="Arial" pitchFamily="34" charset="0"/>
                          <a:ea typeface="Calibri"/>
                          <a:cs typeface="Arial" pitchFamily="34" charset="0"/>
                        </a:rPr>
                        <a:t> </a:t>
                      </a:r>
                      <a:r>
                        <a:rPr kumimoji="0" lang="zh-CN" altLang="en-US" sz="1200" b="1" kern="1200" baseline="0" dirty="0" smtClean="0">
                          <a:solidFill>
                            <a:schemeClr val="bg2"/>
                          </a:solidFill>
                          <a:latin typeface="Arial" pitchFamily="34" charset="0"/>
                          <a:ea typeface="Calibri"/>
                          <a:cs typeface="Arial" pitchFamily="34" charset="0"/>
                        </a:rPr>
                        <a:t>优化平台上的结果</a:t>
                      </a:r>
                      <a:endParaRPr kumimoji="0" lang="en-US" sz="1200" b="1" kern="1200" dirty="0" smtClean="0">
                        <a:solidFill>
                          <a:schemeClr val="bg2"/>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marL="0" marR="0">
                        <a:lnSpc>
                          <a:spcPct val="115000"/>
                        </a:lnSpc>
                        <a:spcBef>
                          <a:spcPts val="0"/>
                        </a:spcBef>
                        <a:spcAft>
                          <a:spcPts val="0"/>
                        </a:spcAft>
                      </a:pPr>
                      <a:endParaRPr lang="en-US" sz="1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r>
              <a:tr h="295272">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100</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defTabSz="914363" rtl="0" eaLnBrk="1" fontAlgn="b" latinLnBrk="0" hangingPunct="1">
                        <a:lnSpc>
                          <a:spcPct val="115000"/>
                        </a:lnSpc>
                        <a:spcBef>
                          <a:spcPts val="0"/>
                        </a:spcBef>
                        <a:spcAft>
                          <a:spcPts val="0"/>
                        </a:spcAft>
                      </a:pPr>
                      <a:r>
                        <a:rPr lang="en-US" sz="1200" b="1" kern="1200" dirty="0" smtClean="0">
                          <a:solidFill>
                            <a:schemeClr val="tx1"/>
                          </a:solidFill>
                          <a:latin typeface="Arial" pitchFamily="34" charset="0"/>
                          <a:ea typeface="Calibri"/>
                          <a:cs typeface="Arial" pitchFamily="34" charset="0"/>
                        </a:rPr>
                        <a:t>236.96</a:t>
                      </a:r>
                      <a:endParaRPr lang="en-US" sz="1200" b="1" kern="1200" dirty="0">
                        <a:solidFill>
                          <a:schemeClr val="tx1"/>
                        </a:solidFill>
                        <a:latin typeface="Arial" pitchFamily="34" charset="0"/>
                        <a:ea typeface="Calibri"/>
                        <a:cs typeface="Arial" pitchFamily="34" charset="0"/>
                      </a:endParaRPr>
                    </a:p>
                  </a:txBody>
                  <a:tcPr marL="73152" marR="73152"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b="1" dirty="0" smtClean="0">
                          <a:latin typeface="Arial" pitchFamily="34" charset="0"/>
                          <a:ea typeface="Calibri"/>
                          <a:cs typeface="Arial" pitchFamily="34" charset="0"/>
                        </a:rPr>
                        <a:t>0.24</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b="1" dirty="0" smtClean="0">
                          <a:latin typeface="Arial" pitchFamily="34" charset="0"/>
                          <a:ea typeface="Calibri"/>
                          <a:cs typeface="Arial" pitchFamily="34" charset="0"/>
                        </a:rPr>
                        <a:t>99.98</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0" lang="en-US" sz="1200" b="1" kern="1200" dirty="0" smtClean="0">
                          <a:solidFill>
                            <a:schemeClr val="tx1"/>
                          </a:solidFill>
                          <a:latin typeface="Arial" pitchFamily="34" charset="0"/>
                          <a:ea typeface="Calibri"/>
                          <a:cs typeface="Arial" pitchFamily="34" charset="0"/>
                        </a:rPr>
                        <a:t>~6,824,000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272">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2009 on Hyper-V </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100</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223.54</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0.28</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latin typeface="Arial" pitchFamily="34" charset="0"/>
                          <a:ea typeface="Calibri"/>
                          <a:cs typeface="Arial" pitchFamily="34" charset="0"/>
                        </a:rPr>
                        <a:t>99.87</a:t>
                      </a:r>
                      <a:endParaRPr lang="en-US" sz="11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0" lang="en-US" sz="1200" b="1" kern="1200" dirty="0" smtClean="0">
                          <a:solidFill>
                            <a:schemeClr val="tx1"/>
                          </a:solidFill>
                          <a:latin typeface="Arial" pitchFamily="34" charset="0"/>
                          <a:ea typeface="Calibri"/>
                          <a:cs typeface="Arial" pitchFamily="34" charset="0"/>
                        </a:rPr>
                        <a:t>~6,438,000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1" dirty="0" smtClean="0">
                          <a:latin typeface="Arial" pitchFamily="34" charset="0"/>
                          <a:ea typeface="Calibri"/>
                          <a:cs typeface="Arial" pitchFamily="34" charset="0"/>
                        </a:rPr>
                        <a:t>10 minutes</a:t>
                      </a:r>
                      <a:endParaRPr lang="en-US" sz="12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Oval 4"/>
          <p:cNvSpPr/>
          <p:nvPr/>
        </p:nvSpPr>
        <p:spPr bwMode="auto">
          <a:xfrm>
            <a:off x="2608095" y="279743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6" name="Oval 5"/>
          <p:cNvSpPr/>
          <p:nvPr/>
        </p:nvSpPr>
        <p:spPr bwMode="auto">
          <a:xfrm>
            <a:off x="3863639" y="279743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4785368" y="279743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8" name="Oval 7"/>
          <p:cNvSpPr/>
          <p:nvPr/>
        </p:nvSpPr>
        <p:spPr bwMode="auto">
          <a:xfrm>
            <a:off x="2594027" y="3664939"/>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5</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Oval 8"/>
          <p:cNvSpPr/>
          <p:nvPr/>
        </p:nvSpPr>
        <p:spPr bwMode="auto">
          <a:xfrm>
            <a:off x="3843711" y="367900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6</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4813504" y="3679005"/>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7</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1" name="Oval 10"/>
          <p:cNvSpPr/>
          <p:nvPr/>
        </p:nvSpPr>
        <p:spPr bwMode="auto">
          <a:xfrm>
            <a:off x="5820520" y="279743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4</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3" name="Oval 12"/>
          <p:cNvSpPr/>
          <p:nvPr/>
        </p:nvSpPr>
        <p:spPr bwMode="auto">
          <a:xfrm>
            <a:off x="5731131" y="3650869"/>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8</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BizTalk</a:t>
            </a:r>
            <a:r>
              <a:rPr lang="zh-CN" altLang="en-US" dirty="0" smtClean="0"/>
              <a:t> </a:t>
            </a:r>
            <a:r>
              <a:rPr lang="en-US" altLang="zh-CN" dirty="0" smtClean="0"/>
              <a:t>Server</a:t>
            </a:r>
            <a:r>
              <a:rPr lang="zh-CN" altLang="en-US" dirty="0" smtClean="0"/>
              <a:t> 虚拟化小结</a:t>
            </a:r>
            <a:endParaRPr lang="en-US" dirty="0"/>
          </a:p>
        </p:txBody>
      </p:sp>
      <p:graphicFrame>
        <p:nvGraphicFramePr>
          <p:cNvPr id="5" name="Chart 4"/>
          <p:cNvGraphicFramePr/>
          <p:nvPr>
            <p:extLst>
              <p:ext uri="{D42A27DB-BD31-4B8C-83A1-F6EECF244321}">
                <p14:modId xmlns="" xmlns:p14="http://schemas.microsoft.com/office/powerpoint/2010/main" val="3703095809"/>
              </p:ext>
            </p:extLst>
          </p:nvPr>
        </p:nvGraphicFramePr>
        <p:xfrm>
          <a:off x="-166255" y="712520"/>
          <a:ext cx="9310256" cy="614548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bwMode="auto">
          <a:xfrm>
            <a:off x="1693695" y="1973613"/>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Oval 6"/>
          <p:cNvSpPr/>
          <p:nvPr/>
        </p:nvSpPr>
        <p:spPr bwMode="auto">
          <a:xfrm>
            <a:off x="2925488" y="2163618"/>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8" name="Oval 7"/>
          <p:cNvSpPr/>
          <p:nvPr/>
        </p:nvSpPr>
        <p:spPr bwMode="auto">
          <a:xfrm>
            <a:off x="4179727" y="2603005"/>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Oval 8"/>
          <p:cNvSpPr/>
          <p:nvPr/>
        </p:nvSpPr>
        <p:spPr bwMode="auto">
          <a:xfrm>
            <a:off x="5488011" y="314927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en-US" sz="1400" noProof="0"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4</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处理器性能评估</a:t>
            </a:r>
            <a:endParaRPr lang="en-US" dirty="0"/>
          </a:p>
        </p:txBody>
      </p:sp>
      <p:sp>
        <p:nvSpPr>
          <p:cNvPr id="3" name="Content Placeholder 2"/>
          <p:cNvSpPr>
            <a:spLocks noGrp="1"/>
          </p:cNvSpPr>
          <p:nvPr>
            <p:ph idx="1"/>
          </p:nvPr>
        </p:nvSpPr>
        <p:spPr/>
        <p:txBody>
          <a:bodyPr/>
          <a:lstStyle/>
          <a:p>
            <a:r>
              <a:rPr lang="zh-CN" altLang="en-US" sz="2800" dirty="0" smtClean="0"/>
              <a:t>衡量客户机处理器</a:t>
            </a:r>
            <a:r>
              <a:rPr lang="en-US" sz="2800" dirty="0" smtClean="0"/>
              <a:t>:</a:t>
            </a:r>
          </a:p>
          <a:p>
            <a:pPr lvl="1"/>
            <a:r>
              <a:rPr lang="en-US" dirty="0" smtClean="0">
                <a:latin typeface="+mn-lt"/>
              </a:rPr>
              <a:t>\Hyper-V Hypervisor </a:t>
            </a:r>
            <a:r>
              <a:rPr lang="en-US" dirty="0" smtClean="0">
                <a:solidFill>
                  <a:schemeClr val="bg2"/>
                </a:solidFill>
                <a:latin typeface="+mn-lt"/>
              </a:rPr>
              <a:t>Virtual</a:t>
            </a:r>
            <a:r>
              <a:rPr lang="en-US" dirty="0" smtClean="0">
                <a:latin typeface="+mn-lt"/>
              </a:rPr>
              <a:t> Processor(*)\% </a:t>
            </a:r>
            <a:r>
              <a:rPr lang="en-US" dirty="0" smtClean="0">
                <a:solidFill>
                  <a:schemeClr val="bg2"/>
                </a:solidFill>
                <a:latin typeface="+mn-lt"/>
              </a:rPr>
              <a:t>Guest</a:t>
            </a:r>
            <a:r>
              <a:rPr lang="en-US" dirty="0" smtClean="0">
                <a:latin typeface="+mn-lt"/>
              </a:rPr>
              <a:t> Run Time</a:t>
            </a:r>
          </a:p>
          <a:p>
            <a:pPr lvl="1"/>
            <a:r>
              <a:rPr lang="en-US" dirty="0" smtClean="0">
                <a:latin typeface="+mn-lt"/>
              </a:rPr>
              <a:t>\Hyper-V Hypervisor </a:t>
            </a:r>
            <a:r>
              <a:rPr lang="en-US" dirty="0" smtClean="0">
                <a:solidFill>
                  <a:schemeClr val="bg2"/>
                </a:solidFill>
                <a:latin typeface="+mn-lt"/>
              </a:rPr>
              <a:t>Virtual</a:t>
            </a:r>
            <a:r>
              <a:rPr lang="en-US" dirty="0" smtClean="0">
                <a:latin typeface="+mn-lt"/>
              </a:rPr>
              <a:t> Processor(*)\% </a:t>
            </a:r>
            <a:r>
              <a:rPr lang="en-US" dirty="0" smtClean="0">
                <a:solidFill>
                  <a:schemeClr val="bg2"/>
                </a:solidFill>
                <a:latin typeface="+mn-lt"/>
              </a:rPr>
              <a:t>Total</a:t>
            </a:r>
            <a:r>
              <a:rPr lang="en-US" dirty="0" smtClean="0">
                <a:latin typeface="+mn-lt"/>
              </a:rPr>
              <a:t> Run Time</a:t>
            </a:r>
          </a:p>
          <a:p>
            <a:r>
              <a:rPr lang="zh-CN" altLang="en-US" sz="2800" dirty="0" smtClean="0"/>
              <a:t>衡量物理处理器</a:t>
            </a:r>
            <a:r>
              <a:rPr lang="en-US" sz="2800" dirty="0" smtClean="0"/>
              <a:t>:</a:t>
            </a:r>
          </a:p>
          <a:p>
            <a:pPr lvl="1"/>
            <a:r>
              <a:rPr lang="en-US" dirty="0" smtClean="0">
                <a:latin typeface="+mn-lt"/>
              </a:rPr>
              <a:t>\Hyper-V Hypervisor </a:t>
            </a:r>
            <a:r>
              <a:rPr lang="en-US" dirty="0" smtClean="0">
                <a:solidFill>
                  <a:schemeClr val="bg2"/>
                </a:solidFill>
                <a:latin typeface="+mn-lt"/>
              </a:rPr>
              <a:t>Logical</a:t>
            </a:r>
            <a:r>
              <a:rPr lang="en-US" dirty="0" smtClean="0">
                <a:latin typeface="+mn-lt"/>
              </a:rPr>
              <a:t> Processor(*)\% </a:t>
            </a:r>
            <a:r>
              <a:rPr lang="en-US" dirty="0" smtClean="0">
                <a:solidFill>
                  <a:schemeClr val="bg2"/>
                </a:solidFill>
                <a:latin typeface="+mn-lt"/>
              </a:rPr>
              <a:t>Total</a:t>
            </a:r>
            <a:r>
              <a:rPr lang="en-US" dirty="0" smtClean="0">
                <a:latin typeface="+mn-lt"/>
              </a:rPr>
              <a:t> Run Time</a:t>
            </a:r>
          </a:p>
          <a:p>
            <a:r>
              <a:rPr lang="zh-CN" altLang="en-US" sz="2800" dirty="0" smtClean="0"/>
              <a:t>衡量宿主机处理器</a:t>
            </a:r>
            <a:r>
              <a:rPr lang="en-US" sz="2800" dirty="0" smtClean="0"/>
              <a:t>:</a:t>
            </a:r>
          </a:p>
          <a:p>
            <a:pPr lvl="1"/>
            <a:r>
              <a:rPr lang="en-US" dirty="0" smtClean="0">
                <a:latin typeface="+mn-lt"/>
              </a:rPr>
              <a:t>\Hyper-V Hypervisor </a:t>
            </a:r>
            <a:r>
              <a:rPr lang="en-US" dirty="0" smtClean="0">
                <a:solidFill>
                  <a:schemeClr val="bg2"/>
                </a:solidFill>
                <a:latin typeface="+mn-lt"/>
              </a:rPr>
              <a:t>Root Virtual</a:t>
            </a:r>
            <a:r>
              <a:rPr lang="en-US" dirty="0" smtClean="0">
                <a:solidFill>
                  <a:schemeClr val="accent1">
                    <a:lumMod val="60000"/>
                    <a:lumOff val="40000"/>
                  </a:schemeClr>
                </a:solidFill>
                <a:latin typeface="+mn-lt"/>
              </a:rPr>
              <a:t> </a:t>
            </a:r>
            <a:r>
              <a:rPr lang="en-US" dirty="0" smtClean="0">
                <a:latin typeface="+mn-lt"/>
              </a:rPr>
              <a:t>Processor(*)\% </a:t>
            </a:r>
            <a:r>
              <a:rPr lang="en-US" dirty="0" smtClean="0">
                <a:solidFill>
                  <a:schemeClr val="bg2"/>
                </a:solidFill>
                <a:latin typeface="+mn-lt"/>
              </a:rPr>
              <a:t>Total</a:t>
            </a:r>
            <a:r>
              <a:rPr lang="en-US" dirty="0" smtClean="0">
                <a:latin typeface="+mn-lt"/>
              </a:rPr>
              <a:t> Run Time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磁盘性能评估</a:t>
            </a:r>
            <a:endParaRPr lang="en-US" dirty="0"/>
          </a:p>
        </p:txBody>
      </p:sp>
      <p:sp>
        <p:nvSpPr>
          <p:cNvPr id="3" name="Content Placeholder 2"/>
          <p:cNvSpPr>
            <a:spLocks noGrp="1"/>
          </p:cNvSpPr>
          <p:nvPr>
            <p:ph idx="1"/>
          </p:nvPr>
        </p:nvSpPr>
        <p:spPr/>
        <p:txBody>
          <a:bodyPr/>
          <a:lstStyle/>
          <a:p>
            <a:r>
              <a:rPr lang="zh-CN" altLang="en-US" dirty="0" smtClean="0"/>
              <a:t>使用</a:t>
            </a:r>
            <a:r>
              <a:rPr lang="en-US" dirty="0" smtClean="0">
                <a:latin typeface="+mn-lt"/>
              </a:rPr>
              <a:t>VHD</a:t>
            </a:r>
            <a:r>
              <a:rPr lang="zh-CN" altLang="en-US" dirty="0" smtClean="0"/>
              <a:t>磁盘</a:t>
            </a:r>
            <a:r>
              <a:rPr lang="en-US" dirty="0" smtClean="0"/>
              <a:t>:</a:t>
            </a:r>
          </a:p>
          <a:p>
            <a:pPr lvl="1"/>
            <a:r>
              <a:rPr lang="en-US" dirty="0" smtClean="0">
                <a:solidFill>
                  <a:schemeClr val="bg2"/>
                </a:solidFill>
                <a:latin typeface="+mn-lt"/>
              </a:rPr>
              <a:t>&lt;RootPartition&gt;</a:t>
            </a:r>
            <a:r>
              <a:rPr lang="en-US" dirty="0" smtClean="0">
                <a:latin typeface="+mn-lt"/>
              </a:rPr>
              <a:t>\Logical Disk(*)\Avg. sec/</a:t>
            </a:r>
            <a:r>
              <a:rPr lang="en-US" dirty="0" smtClean="0">
                <a:solidFill>
                  <a:schemeClr val="bg2"/>
                </a:solidFill>
                <a:latin typeface="+mn-lt"/>
              </a:rPr>
              <a:t>Read</a:t>
            </a:r>
          </a:p>
          <a:p>
            <a:pPr lvl="1"/>
            <a:r>
              <a:rPr lang="en-US" dirty="0" smtClean="0">
                <a:solidFill>
                  <a:schemeClr val="bg2"/>
                </a:solidFill>
                <a:latin typeface="+mn-lt"/>
              </a:rPr>
              <a:t>&lt;RootPartition&gt;</a:t>
            </a:r>
            <a:r>
              <a:rPr lang="en-US" dirty="0" smtClean="0">
                <a:latin typeface="+mn-lt"/>
              </a:rPr>
              <a:t>\Logical Disk(*)\Avg. sec/</a:t>
            </a:r>
            <a:r>
              <a:rPr lang="en-US" dirty="0" smtClean="0">
                <a:solidFill>
                  <a:schemeClr val="bg2"/>
                </a:solidFill>
                <a:latin typeface="+mn-lt"/>
              </a:rPr>
              <a:t>Write</a:t>
            </a:r>
          </a:p>
          <a:p>
            <a:pPr lvl="1"/>
            <a:r>
              <a:rPr lang="en-US" dirty="0" smtClean="0">
                <a:solidFill>
                  <a:schemeClr val="bg2"/>
                </a:solidFill>
                <a:latin typeface="+mn-lt"/>
              </a:rPr>
              <a:t>&lt;Guest&gt;</a:t>
            </a:r>
            <a:r>
              <a:rPr lang="en-US" dirty="0" smtClean="0">
                <a:latin typeface="+mn-lt"/>
              </a:rPr>
              <a:t>\Logical Disk(*)\Avg. sec/</a:t>
            </a:r>
            <a:r>
              <a:rPr lang="en-US" dirty="0" smtClean="0">
                <a:solidFill>
                  <a:schemeClr val="bg2"/>
                </a:solidFill>
                <a:latin typeface="+mn-lt"/>
              </a:rPr>
              <a:t>Read</a:t>
            </a:r>
          </a:p>
          <a:p>
            <a:pPr lvl="1"/>
            <a:r>
              <a:rPr lang="en-US" dirty="0" smtClean="0">
                <a:solidFill>
                  <a:schemeClr val="bg2"/>
                </a:solidFill>
                <a:latin typeface="+mn-lt"/>
              </a:rPr>
              <a:t>&lt;Guest&gt;</a:t>
            </a:r>
            <a:r>
              <a:rPr lang="en-US" dirty="0" smtClean="0">
                <a:latin typeface="+mn-lt"/>
              </a:rPr>
              <a:t>\Logical Disk(*)\Avg. sec/</a:t>
            </a:r>
            <a:r>
              <a:rPr lang="en-US" dirty="0" smtClean="0">
                <a:solidFill>
                  <a:schemeClr val="bg2"/>
                </a:solidFill>
                <a:latin typeface="+mn-lt"/>
              </a:rPr>
              <a:t>Write</a:t>
            </a:r>
          </a:p>
          <a:p>
            <a:r>
              <a:rPr lang="zh-CN" altLang="en-US" dirty="0" smtClean="0"/>
              <a:t>使用</a:t>
            </a:r>
            <a:r>
              <a:rPr lang="en-US" dirty="0" smtClean="0">
                <a:latin typeface="+mn-lt"/>
              </a:rPr>
              <a:t>Pass</a:t>
            </a:r>
            <a:r>
              <a:rPr lang="en-US" altLang="zh-CN" dirty="0" smtClean="0">
                <a:latin typeface="+mn-lt"/>
              </a:rPr>
              <a:t>-</a:t>
            </a:r>
            <a:r>
              <a:rPr lang="en-US" dirty="0" smtClean="0">
                <a:latin typeface="+mn-lt"/>
              </a:rPr>
              <a:t>Through</a:t>
            </a:r>
            <a:r>
              <a:rPr lang="zh-CN" altLang="en-US" dirty="0" smtClean="0"/>
              <a:t>磁盘</a:t>
            </a:r>
            <a:r>
              <a:rPr lang="en-US" dirty="0" smtClean="0"/>
              <a:t>:</a:t>
            </a:r>
          </a:p>
          <a:p>
            <a:pPr lvl="1"/>
            <a:r>
              <a:rPr lang="en-US" dirty="0" smtClean="0">
                <a:latin typeface="+mn-lt"/>
              </a:rPr>
              <a:t>“Hyper-V Virtual Storage Device” counters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Pass-Through</a:t>
            </a:r>
            <a:r>
              <a:rPr lang="zh-CN" altLang="en-US" dirty="0" smtClean="0"/>
              <a:t>磁盘性能分析</a:t>
            </a:r>
            <a:endParaRPr lang="en-US" dirty="0"/>
          </a:p>
        </p:txBody>
      </p:sp>
      <p:graphicFrame>
        <p:nvGraphicFramePr>
          <p:cNvPr id="4" name="Chart 3"/>
          <p:cNvGraphicFramePr/>
          <p:nvPr/>
        </p:nvGraphicFramePr>
        <p:xfrm>
          <a:off x="2286000" y="3352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24000" y="1397000"/>
          <a:ext cx="6096000" cy="1193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sz="1600" b="0" dirty="0" smtClean="0">
                          <a:solidFill>
                            <a:schemeClr val="bg1"/>
                          </a:solidFill>
                        </a:rPr>
                        <a:t>Measurement</a:t>
                      </a:r>
                      <a:endParaRPr lang="en-US" sz="1600" b="0" dirty="0">
                        <a:solidFill>
                          <a:schemeClr val="bg1"/>
                        </a:solidFill>
                      </a:endParaRPr>
                    </a:p>
                  </a:txBody>
                  <a:tcPr/>
                </a:tc>
                <a:tc>
                  <a:txBody>
                    <a:bodyPr/>
                    <a:lstStyle/>
                    <a:p>
                      <a:r>
                        <a:rPr lang="en-US" sz="1600" b="0" dirty="0" smtClean="0">
                          <a:solidFill>
                            <a:schemeClr val="bg1"/>
                          </a:solidFill>
                        </a:rPr>
                        <a:t>Physical SQL Physical</a:t>
                      </a:r>
                      <a:r>
                        <a:rPr lang="en-US" sz="1600" b="0" baseline="0" dirty="0" smtClean="0">
                          <a:solidFill>
                            <a:schemeClr val="bg1"/>
                          </a:solidFill>
                        </a:rPr>
                        <a:t> Disk</a:t>
                      </a:r>
                      <a:endParaRPr lang="en-US" sz="1600" b="0" dirty="0">
                        <a:solidFill>
                          <a:schemeClr val="bg1"/>
                        </a:solidFill>
                      </a:endParaRPr>
                    </a:p>
                  </a:txBody>
                  <a:tcPr/>
                </a:tc>
                <a:tc>
                  <a:txBody>
                    <a:bodyPr/>
                    <a:lstStyle/>
                    <a:p>
                      <a:r>
                        <a:rPr lang="en-US" sz="1600" b="0" dirty="0" smtClean="0">
                          <a:solidFill>
                            <a:schemeClr val="bg1"/>
                          </a:solidFill>
                        </a:rPr>
                        <a:t>Virtual SQL Pass-through</a:t>
                      </a:r>
                      <a:r>
                        <a:rPr lang="en-US" sz="1600" b="0" baseline="0" dirty="0" smtClean="0">
                          <a:solidFill>
                            <a:schemeClr val="bg1"/>
                          </a:solidFill>
                        </a:rPr>
                        <a:t> Disk</a:t>
                      </a:r>
                      <a:endParaRPr lang="en-US" sz="1600" b="0" dirty="0">
                        <a:solidFill>
                          <a:schemeClr val="bg1"/>
                        </a:solidFill>
                      </a:endParaRPr>
                    </a:p>
                  </a:txBody>
                  <a:tcPr/>
                </a:tc>
                <a:tc>
                  <a:txBody>
                    <a:bodyPr/>
                    <a:lstStyle/>
                    <a:p>
                      <a:r>
                        <a:rPr lang="en-US" sz="1600" b="0" dirty="0" smtClean="0">
                          <a:solidFill>
                            <a:schemeClr val="bg1"/>
                          </a:solidFill>
                        </a:rPr>
                        <a:t>Difference</a:t>
                      </a:r>
                      <a:endParaRPr lang="en-US" sz="1600" b="0" dirty="0">
                        <a:solidFill>
                          <a:schemeClr val="bg1"/>
                        </a:solidFill>
                      </a:endParaRPr>
                    </a:p>
                  </a:txBody>
                  <a:tcPr/>
                </a:tc>
              </a:tr>
              <a:tr h="370840">
                <a:tc>
                  <a:txBody>
                    <a:bodyPr/>
                    <a:lstStyle/>
                    <a:p>
                      <a:r>
                        <a:rPr lang="en-US" sz="1600" dirty="0" smtClean="0"/>
                        <a:t>Transfers/Sec</a:t>
                      </a:r>
                      <a:endParaRPr lang="en-US" sz="1600" dirty="0"/>
                    </a:p>
                  </a:txBody>
                  <a:tcPr/>
                </a:tc>
                <a:tc>
                  <a:txBody>
                    <a:bodyPr/>
                    <a:lstStyle/>
                    <a:p>
                      <a:r>
                        <a:rPr lang="en-US" sz="1600" dirty="0" smtClean="0"/>
                        <a:t>269.73</a:t>
                      </a:r>
                      <a:endParaRPr lang="en-US" sz="1600" dirty="0"/>
                    </a:p>
                  </a:txBody>
                  <a:tcPr/>
                </a:tc>
                <a:tc>
                  <a:txBody>
                    <a:bodyPr/>
                    <a:lstStyle/>
                    <a:p>
                      <a:r>
                        <a:rPr lang="en-US" sz="1600" dirty="0" smtClean="0"/>
                        <a:t>250.47</a:t>
                      </a:r>
                      <a:endParaRPr lang="en-US" sz="1600" dirty="0"/>
                    </a:p>
                  </a:txBody>
                  <a:tcPr/>
                </a:tc>
                <a:tc>
                  <a:txBody>
                    <a:bodyPr/>
                    <a:lstStyle/>
                    <a:p>
                      <a:r>
                        <a:rPr lang="en-US" sz="1600" dirty="0" smtClean="0"/>
                        <a:t>7%*</a:t>
                      </a:r>
                      <a:endParaRPr lang="en-US" sz="1600" dirty="0"/>
                    </a:p>
                  </a:txBody>
                  <a:tcPr/>
                </a:tc>
              </a:tr>
            </a:tbl>
          </a:graphicData>
        </a:graphic>
      </p:graphicFrame>
      <p:sp>
        <p:nvSpPr>
          <p:cNvPr id="6" name="TextBox 5"/>
          <p:cNvSpPr txBox="1"/>
          <p:nvPr/>
        </p:nvSpPr>
        <p:spPr>
          <a:xfrm>
            <a:off x="1751600" y="6248400"/>
            <a:ext cx="5487400" cy="307777"/>
          </a:xfrm>
          <a:prstGeom prst="rect">
            <a:avLst/>
          </a:prstGeom>
          <a:noFill/>
        </p:spPr>
        <p:txBody>
          <a:bodyPr wrap="none" rtlCol="0">
            <a:spAutoFit/>
          </a:bodyPr>
          <a:lstStyle/>
          <a:p>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 Other factors such as SAN performance could have been a factor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磁盘性能优化方案</a:t>
            </a:r>
            <a:endParaRPr lang="en-US" dirty="0"/>
          </a:p>
        </p:txBody>
      </p:sp>
      <p:sp>
        <p:nvSpPr>
          <p:cNvPr id="3" name="Content Placeholder 2"/>
          <p:cNvSpPr>
            <a:spLocks noGrp="1"/>
          </p:cNvSpPr>
          <p:nvPr>
            <p:ph idx="1"/>
          </p:nvPr>
        </p:nvSpPr>
        <p:spPr/>
        <p:txBody>
          <a:bodyPr/>
          <a:lstStyle/>
          <a:p>
            <a:r>
              <a:rPr lang="zh-CN" altLang="en-US" dirty="0" smtClean="0"/>
              <a:t>在磁盘性能要求高的环境中使用</a:t>
            </a:r>
            <a:r>
              <a:rPr lang="en-US" dirty="0" smtClean="0">
                <a:latin typeface="+mn-lt"/>
              </a:rPr>
              <a:t>Pass</a:t>
            </a:r>
            <a:r>
              <a:rPr lang="en-US" altLang="zh-CN" dirty="0" smtClean="0">
                <a:latin typeface="+mn-lt"/>
              </a:rPr>
              <a:t>-</a:t>
            </a:r>
            <a:r>
              <a:rPr lang="en-US" dirty="0" smtClean="0">
                <a:latin typeface="+mn-lt"/>
              </a:rPr>
              <a:t>Through</a:t>
            </a:r>
            <a:r>
              <a:rPr lang="zh-CN" altLang="en-US" dirty="0" smtClean="0"/>
              <a:t>磁盘</a:t>
            </a:r>
            <a:r>
              <a:rPr lang="en-US" dirty="0" smtClean="0"/>
              <a:t>:</a:t>
            </a:r>
          </a:p>
          <a:p>
            <a:pPr lvl="1"/>
            <a:r>
              <a:rPr lang="en-US" dirty="0" smtClean="0">
                <a:latin typeface="+mn-lt"/>
              </a:rPr>
              <a:t>BizTalk MessageBox Database</a:t>
            </a:r>
          </a:p>
          <a:p>
            <a:pPr lvl="1"/>
            <a:r>
              <a:rPr lang="en-US" dirty="0" smtClean="0">
                <a:latin typeface="+mn-lt"/>
              </a:rPr>
              <a:t>BizTalk Tracking Database</a:t>
            </a:r>
          </a:p>
          <a:p>
            <a:pPr lvl="1"/>
            <a:r>
              <a:rPr lang="en-US" dirty="0" smtClean="0">
                <a:latin typeface="+mn-lt"/>
              </a:rPr>
              <a:t>BizTalk </a:t>
            </a:r>
            <a:r>
              <a:rPr lang="zh-CN" altLang="en-US" dirty="0" smtClean="0">
                <a:latin typeface="+mn-lt"/>
              </a:rPr>
              <a:t>文件适配器</a:t>
            </a:r>
            <a:endParaRPr lang="en-US" dirty="0" smtClean="0">
              <a:latin typeface="+mn-lt"/>
            </a:endParaRPr>
          </a:p>
          <a:p>
            <a:pPr lvl="1"/>
            <a:r>
              <a:rPr lang="zh-CN" altLang="en-US" dirty="0" smtClean="0"/>
              <a:t>如果</a:t>
            </a:r>
            <a:r>
              <a:rPr lang="en-US" altLang="zh-CN" dirty="0" smtClean="0">
                <a:latin typeface="+mn-lt"/>
              </a:rPr>
              <a:t>BizTalk</a:t>
            </a:r>
            <a:r>
              <a:rPr lang="zh-CN" altLang="en-US" dirty="0" smtClean="0">
                <a:latin typeface="+mn-lt"/>
              </a:rPr>
              <a:t>以流的方式处理</a:t>
            </a:r>
            <a:r>
              <a:rPr lang="zh-CN" altLang="en-US" dirty="0" smtClean="0"/>
              <a:t>大文件时，需要将</a:t>
            </a:r>
            <a:r>
              <a:rPr lang="en-US" altLang="zh-CN" dirty="0" smtClean="0">
                <a:latin typeface="+mn-lt"/>
              </a:rPr>
              <a:t>%</a:t>
            </a:r>
            <a:r>
              <a:rPr lang="en-US" dirty="0" smtClean="0">
                <a:latin typeface="+mn-lt"/>
              </a:rPr>
              <a:t>temp%</a:t>
            </a:r>
            <a:r>
              <a:rPr lang="en-US" dirty="0" smtClean="0"/>
              <a:t> </a:t>
            </a:r>
            <a:r>
              <a:rPr lang="zh-CN" altLang="en-US" dirty="0" smtClean="0"/>
              <a:t>文件夹指定到</a:t>
            </a:r>
            <a:r>
              <a:rPr lang="en-US" altLang="zh-CN" dirty="0" smtClean="0">
                <a:latin typeface="+mn-lt"/>
              </a:rPr>
              <a:t>Pass-Through</a:t>
            </a:r>
            <a:r>
              <a:rPr lang="zh-CN" altLang="en-US" dirty="0" smtClean="0"/>
              <a:t>磁盘</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143240"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5367363"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4"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6" presetClass="emph" presetSubtype="0" fill="hold" nodeType="afterEffect">
                                  <p:stCondLst>
                                    <p:cond delay="0"/>
                                  </p:stCondLst>
                                  <p:childTnLst>
                                    <p:animScale>
                                      <p:cBhvr>
                                        <p:cTn id="74"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 Placeholder 2"/>
          <p:cNvSpPr txBox="1">
            <a:spLocks/>
          </p:cNvSpPr>
          <p:nvPr/>
        </p:nvSpPr>
        <p:spPr>
          <a:xfrm>
            <a:off x="381000" y="1412874"/>
            <a:ext cx="8382000" cy="456120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BizTalk Server 2006: Managing a Successful Performance Lab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bg1"/>
                </a:solidFill>
                <a:effectLst/>
                <a:uLnTx/>
                <a:uFillTx/>
                <a:latin typeface="+mn-lt"/>
                <a:ea typeface="+mn-ea"/>
                <a:cs typeface="+mn-cs"/>
                <a:hlinkClick r:id="rId2"/>
              </a:rPr>
              <a:t>http://msdn2.microsoft.com/en-us/library/aa972201.aspx</a:t>
            </a:r>
            <a:endParaRPr kumimoji="0" lang="it-IT" sz="16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dirty="0" smtClean="0">
                <a:ln>
                  <a:noFill/>
                </a:ln>
                <a:solidFill>
                  <a:schemeClr val="bg1"/>
                </a:solidFill>
                <a:effectLst/>
                <a:uLnTx/>
                <a:uFillTx/>
                <a:latin typeface="+mn-lt"/>
                <a:ea typeface="+mn-ea"/>
                <a:cs typeface="+mn-cs"/>
              </a:rPr>
              <a:t>Scaling Your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bg1"/>
                </a:solidFill>
                <a:effectLst/>
                <a:uLnTx/>
                <a:uFillTx/>
                <a:latin typeface="+mn-lt"/>
                <a:ea typeface="+mn-ea"/>
                <a:cs typeface="+mn-cs"/>
                <a:hlinkClick r:id="rId3"/>
              </a:rPr>
              <a:t>http://msdn2.microsoft.com/en-us/library/aa561567.aspx</a:t>
            </a:r>
            <a:endParaRPr kumimoji="0" lang="it-IT"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dirty="0" smtClean="0">
                <a:ln>
                  <a:noFill/>
                </a:ln>
                <a:solidFill>
                  <a:schemeClr val="bg1"/>
                </a:solidFill>
                <a:effectLst/>
                <a:uLnTx/>
                <a:uFillTx/>
                <a:latin typeface="+mn-lt"/>
                <a:ea typeface="+mn-ea"/>
                <a:cs typeface="+mn-cs"/>
              </a:rPr>
              <a:t>Configuration Parameters that Affect Adapter Performance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hlinkClick r:id="rId4"/>
              </a:rPr>
              <a:t>http://msdn2.microsoft.com/en-us/library/aa561380.aspx</a:t>
            </a:r>
            <a:endParaRPr kumimoji="0" lang="it-IT"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Persistence and the Orchestration Engine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hlinkClick r:id="rId5"/>
              </a:rPr>
              <a:t>http://msdn2.microsoft.com/en-us/library/aa547090.aspx</a:t>
            </a:r>
            <a:endParaRPr kumimoji="0" lang="it-IT"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Troubleshooting MessageBox Latency Issues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hlinkClick r:id="rId6"/>
              </a:rPr>
              <a:t>http://msdn2.microsoft.com/en-us/library/aa561709.aspx</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0" i="0" u="none" strike="noStrike" kern="1200" cap="none" spc="0" normalizeH="0" baseline="0" noProof="0" dirty="0" smtClean="0">
                <a:ln>
                  <a:noFill/>
                </a:ln>
                <a:solidFill>
                  <a:schemeClr val="bg1"/>
                </a:solidFill>
                <a:effectLst/>
                <a:uLnTx/>
                <a:uFillTx/>
                <a:latin typeface="+mn-lt"/>
                <a:ea typeface="+mn-ea"/>
                <a:cs typeface="+mn-cs"/>
              </a:rPr>
              <a:t>Performance Tips and Tricks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hlinkClick r:id="rId7"/>
              </a:rPr>
              <a:t>http://msdn2.microsoft.com/en-us/library/aa560694.aspx</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Rule Engine Configuration and Tuning Parameters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mn-lt"/>
                <a:ea typeface="+mn-ea"/>
                <a:cs typeface="+mn-cs"/>
                <a:hlinkClick r:id="rId8"/>
              </a:rPr>
              <a:t>http://technet.microsoft.com/en-us/library/aa548008.aspx</a:t>
            </a:r>
            <a:endParaRPr kumimoji="0" lang="en-US" sz="16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Performance Considerations When Using the Rule Engine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mn-lt"/>
                <a:ea typeface="+mn-ea"/>
                <a:cs typeface="+mn-cs"/>
                <a:hlinkClick r:id="rId9"/>
              </a:rPr>
              <a:t>http://msdn2.microsoft.com/en-us/library/aa952929.aspx</a:t>
            </a:r>
            <a:endParaRPr kumimoji="0" lang="it-IT"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0" name="Text Placeholder 2"/>
          <p:cNvSpPr txBox="1">
            <a:spLocks/>
          </p:cNvSpPr>
          <p:nvPr/>
        </p:nvSpPr>
        <p:spPr>
          <a:xfrm>
            <a:off x="381000" y="1412874"/>
            <a:ext cx="8382000" cy="4561205"/>
          </a:xfrm>
          <a:prstGeom prst="rect">
            <a:avLst/>
          </a:prstGeom>
        </p:spPr>
        <p:txBody>
          <a:bodyPr/>
          <a:lstStyle/>
          <a:p>
            <a:pPr lvl="0">
              <a:buFont typeface="Arial" pitchFamily="34" charset="0"/>
              <a:buChar char="•"/>
            </a:pPr>
            <a:r>
              <a:rPr lang="en-US" sz="2800" dirty="0" smtClean="0">
                <a:solidFill>
                  <a:schemeClr val="bg1"/>
                </a:solidFill>
                <a:hlinkClick r:id="rId3"/>
              </a:rPr>
              <a:t>BizTalk BPA</a:t>
            </a:r>
            <a:endParaRPr lang="en-US" sz="2800" dirty="0" smtClean="0">
              <a:solidFill>
                <a:schemeClr val="bg1"/>
              </a:solidFill>
            </a:endParaRPr>
          </a:p>
          <a:p>
            <a:pPr lvl="0">
              <a:buFont typeface="Arial" pitchFamily="34" charset="0"/>
              <a:buChar char="•"/>
            </a:pPr>
            <a:r>
              <a:rPr lang="en-US" sz="2800" dirty="0" smtClean="0">
                <a:solidFill>
                  <a:schemeClr val="bg1"/>
                </a:solidFill>
                <a:hlinkClick r:id="rId4"/>
              </a:rPr>
              <a:t>PerfMon</a:t>
            </a:r>
            <a:endParaRPr lang="en-US" sz="2800" dirty="0" smtClean="0">
              <a:solidFill>
                <a:schemeClr val="bg1"/>
              </a:solidFill>
            </a:endParaRPr>
          </a:p>
          <a:p>
            <a:pPr lvl="0">
              <a:buFont typeface="Arial" pitchFamily="34" charset="0"/>
              <a:buChar char="•"/>
            </a:pPr>
            <a:r>
              <a:rPr lang="en-US" sz="2800" dirty="0" smtClean="0">
                <a:solidFill>
                  <a:schemeClr val="bg1"/>
                </a:solidFill>
                <a:hlinkClick r:id="rId5"/>
              </a:rPr>
              <a:t>LoadGen</a:t>
            </a:r>
            <a:endParaRPr lang="en-US" sz="2800" dirty="0" smtClean="0">
              <a:solidFill>
                <a:schemeClr val="bg1"/>
              </a:solidFill>
            </a:endParaRPr>
          </a:p>
          <a:p>
            <a:pPr lvl="0">
              <a:buFont typeface="Arial" pitchFamily="34" charset="0"/>
              <a:buChar char="•"/>
            </a:pPr>
            <a:r>
              <a:rPr lang="en-US" sz="2800" dirty="0" smtClean="0">
                <a:solidFill>
                  <a:schemeClr val="bg1"/>
                </a:solidFill>
                <a:hlinkClick r:id="rId6"/>
              </a:rPr>
              <a:t>BizUnit</a:t>
            </a:r>
            <a:endParaRPr lang="en-US" sz="2800" dirty="0" smtClean="0">
              <a:solidFill>
                <a:schemeClr val="bg1"/>
              </a:solidFill>
            </a:endParaRPr>
          </a:p>
          <a:p>
            <a:pPr>
              <a:buFont typeface="Arial" pitchFamily="34" charset="0"/>
              <a:buChar char="•"/>
            </a:pPr>
            <a:r>
              <a:rPr lang="en-US" sz="2800" dirty="0" smtClean="0">
                <a:solidFill>
                  <a:schemeClr val="bg1"/>
                </a:solidFill>
                <a:hlinkClick r:id="rId7"/>
              </a:rPr>
              <a:t>Log Man</a:t>
            </a:r>
            <a:endParaRPr lang="en-US" sz="2800" dirty="0" smtClean="0">
              <a:solidFill>
                <a:schemeClr val="bg1"/>
              </a:solidFill>
            </a:endParaRPr>
          </a:p>
          <a:p>
            <a:pPr>
              <a:buFont typeface="Arial" pitchFamily="34" charset="0"/>
              <a:buChar char="•"/>
            </a:pPr>
            <a:r>
              <a:rPr lang="en-US" sz="2800" dirty="0" smtClean="0">
                <a:solidFill>
                  <a:schemeClr val="bg1"/>
                </a:solidFill>
                <a:hlinkClick r:id="rId8"/>
              </a:rPr>
              <a:t>Relog</a:t>
            </a:r>
            <a:endParaRPr lang="en-US" sz="2800" dirty="0" smtClean="0">
              <a:solidFill>
                <a:schemeClr val="bg1"/>
              </a:solidFill>
            </a:endParaRPr>
          </a:p>
          <a:p>
            <a:pPr>
              <a:buFont typeface="Arial" pitchFamily="34" charset="0"/>
              <a:buChar char="•"/>
            </a:pPr>
            <a:r>
              <a:rPr lang="en-US" sz="2800" dirty="0" smtClean="0">
                <a:solidFill>
                  <a:schemeClr val="bg1"/>
                </a:solidFill>
                <a:hlinkClick r:id="rId9"/>
              </a:rPr>
              <a:t>Log Parser</a:t>
            </a:r>
            <a:endParaRPr lang="en-US" sz="2800" dirty="0" smtClean="0">
              <a:solidFill>
                <a:schemeClr val="bg1"/>
              </a:solidFill>
            </a:endParaRPr>
          </a:p>
          <a:p>
            <a:pPr>
              <a:buFont typeface="Arial" pitchFamily="34" charset="0"/>
              <a:buChar char="•"/>
            </a:pPr>
            <a:r>
              <a:rPr lang="en-US" sz="2800" dirty="0" smtClean="0">
                <a:solidFill>
                  <a:schemeClr val="bg1"/>
                </a:solidFill>
                <a:hlinkClick r:id="rId10"/>
              </a:rPr>
              <a:t>PAL</a:t>
            </a:r>
            <a:endParaRPr lang="en-US" sz="2800" dirty="0" smtClean="0">
              <a:solidFill>
                <a:schemeClr val="bg1"/>
              </a:solidFill>
            </a:endParaRPr>
          </a:p>
          <a:p>
            <a:pPr lvl="0">
              <a:buFont typeface="Arial" pitchFamily="34" charset="0"/>
              <a:buChar char="•"/>
            </a:pPr>
            <a:r>
              <a:rPr lang="en-US" sz="2800" dirty="0" smtClean="0">
                <a:solidFill>
                  <a:schemeClr val="bg1"/>
                </a:solidFill>
                <a:hlinkClick r:id="rId11"/>
              </a:rPr>
              <a:t>SQLIO</a:t>
            </a:r>
            <a:r>
              <a:rPr lang="en-US" sz="2800" dirty="0" smtClean="0">
                <a:solidFill>
                  <a:schemeClr val="bg1"/>
                </a:solidFill>
              </a:rPr>
              <a:t> </a:t>
            </a:r>
          </a:p>
          <a:p>
            <a:pPr lvl="0">
              <a:buFont typeface="Arial" pitchFamily="34" charset="0"/>
              <a:buChar char="•"/>
            </a:pPr>
            <a:r>
              <a:rPr lang="en-US" sz="2800" dirty="0" smtClean="0">
                <a:solidFill>
                  <a:schemeClr val="bg1"/>
                </a:solidFill>
                <a:hlinkClick r:id="rId12"/>
              </a:rPr>
              <a:t>BizTalk Orchestration Profiler</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zh-CN" altLang="en-US" dirty="0" smtClean="0"/>
              <a:t>附件 </a:t>
            </a:r>
            <a:r>
              <a:rPr lang="en-US" altLang="zh-CN" dirty="0" smtClean="0"/>
              <a:t>-</a:t>
            </a:r>
            <a:r>
              <a:rPr lang="zh-CN" altLang="en-US" dirty="0" smtClean="0"/>
              <a:t> </a:t>
            </a:r>
            <a:r>
              <a:rPr lang="en-US" altLang="zh-CN" dirty="0" smtClean="0"/>
              <a:t>BizTalk</a:t>
            </a:r>
            <a:r>
              <a:rPr lang="zh-CN" altLang="en-US" dirty="0" smtClean="0"/>
              <a:t>的企业用户</a:t>
            </a:r>
            <a:endParaRPr lang="en-US" dirty="0"/>
          </a:p>
        </p:txBody>
      </p:sp>
      <p:grpSp>
        <p:nvGrpSpPr>
          <p:cNvPr id="34" name="Group 33"/>
          <p:cNvGrpSpPr/>
          <p:nvPr/>
        </p:nvGrpSpPr>
        <p:grpSpPr>
          <a:xfrm>
            <a:off x="378024" y="1953459"/>
            <a:ext cx="8375650" cy="3475805"/>
            <a:chOff x="-152400" y="3189997"/>
            <a:chExt cx="9448800" cy="3769602"/>
          </a:xfrm>
          <a:solidFill>
            <a:schemeClr val="tx1"/>
          </a:solidFill>
        </p:grpSpPr>
        <p:sp>
          <p:nvSpPr>
            <p:cNvPr id="33" name="Rounded Rectangle 32"/>
            <p:cNvSpPr/>
            <p:nvPr/>
          </p:nvSpPr>
          <p:spPr bwMode="auto">
            <a:xfrm>
              <a:off x="-152400" y="3189997"/>
              <a:ext cx="9448800" cy="3769602"/>
            </a:xfrm>
            <a:prstGeom prst="roundRect">
              <a:avLst>
                <a:gd name="adj" fmla="val 7719"/>
              </a:avLst>
            </a:prstGeom>
            <a:solidFill>
              <a:schemeClr val="bg1"/>
            </a:solidFill>
            <a:ln>
              <a:gradFill flip="none" rotWithShape="1">
                <a:gsLst>
                  <a:gs pos="0">
                    <a:srgbClr val="BFBFBF"/>
                  </a:gs>
                  <a:gs pos="100000">
                    <a:schemeClr val="bg2">
                      <a:lumMod val="40000"/>
                      <a:lumOff val="60000"/>
                    </a:schemeClr>
                  </a:gs>
                </a:gsLst>
                <a:lin ang="16200000" scaled="1"/>
                <a:tileRect/>
              </a:gradFill>
            </a:ln>
            <a:scene3d>
              <a:camera prst="orthographicFront"/>
              <a:lightRig rig="threePt" dir="t"/>
            </a:scene3d>
            <a:sp3d contourW="6350">
              <a:bevelT w="95250" h="317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2800" dirty="0" smtClean="0">
                <a:solidFill>
                  <a:schemeClr val="bg1"/>
                </a:solidFill>
              </a:endParaRPr>
            </a:p>
          </p:txBody>
        </p:sp>
        <p:pic>
          <p:nvPicPr>
            <p:cNvPr id="4" name="Picture 2" descr="Shoprite">
              <a:hlinkClick r:id="rId3"/>
            </p:cNvPr>
            <p:cNvPicPr>
              <a:picLocks noChangeAspect="1" noChangeArrowheads="1"/>
            </p:cNvPicPr>
            <p:nvPr/>
          </p:nvPicPr>
          <p:blipFill>
            <a:blip r:embed="rId4" cstate="screen"/>
            <a:srcRect/>
            <a:stretch>
              <a:fillRect/>
            </a:stretch>
          </p:blipFill>
          <p:spPr bwMode="auto">
            <a:xfrm>
              <a:off x="3667125" y="5791202"/>
              <a:ext cx="1406640" cy="351025"/>
            </a:xfrm>
            <a:prstGeom prst="rect">
              <a:avLst/>
            </a:prstGeom>
            <a:grpFill/>
          </p:spPr>
        </p:pic>
        <p:pic>
          <p:nvPicPr>
            <p:cNvPr id="5" name="Picture 2" descr="Gulf Coast Seal">
              <a:hlinkClick r:id="rId5"/>
            </p:cNvPr>
            <p:cNvPicPr>
              <a:picLocks noChangeAspect="1" noChangeArrowheads="1"/>
            </p:cNvPicPr>
            <p:nvPr/>
          </p:nvPicPr>
          <p:blipFill>
            <a:blip r:embed="rId6" cstate="screen"/>
            <a:srcRect/>
            <a:stretch>
              <a:fillRect/>
            </a:stretch>
          </p:blipFill>
          <p:spPr bwMode="auto">
            <a:xfrm>
              <a:off x="5257801" y="3352800"/>
              <a:ext cx="1393775" cy="827235"/>
            </a:xfrm>
            <a:prstGeom prst="rect">
              <a:avLst/>
            </a:prstGeom>
            <a:grpFill/>
          </p:spPr>
        </p:pic>
        <p:pic>
          <p:nvPicPr>
            <p:cNvPr id="6" name="Picture 4" descr="Tesco.com">
              <a:hlinkClick r:id="rId7"/>
            </p:cNvPr>
            <p:cNvPicPr>
              <a:picLocks noChangeAspect="1" noChangeArrowheads="1"/>
            </p:cNvPicPr>
            <p:nvPr/>
          </p:nvPicPr>
          <p:blipFill>
            <a:blip r:embed="rId8" cstate="screen"/>
            <a:srcRect/>
            <a:stretch>
              <a:fillRect/>
            </a:stretch>
          </p:blipFill>
          <p:spPr bwMode="auto">
            <a:xfrm>
              <a:off x="152401" y="3276600"/>
              <a:ext cx="1393775" cy="676829"/>
            </a:xfrm>
            <a:prstGeom prst="rect">
              <a:avLst/>
            </a:prstGeom>
            <a:grpFill/>
          </p:spPr>
        </p:pic>
        <p:pic>
          <p:nvPicPr>
            <p:cNvPr id="7" name="Picture 6" descr="Siemens IT Operations">
              <a:hlinkClick r:id="rId9"/>
            </p:cNvPr>
            <p:cNvPicPr>
              <a:picLocks noChangeAspect="1" noChangeArrowheads="1"/>
            </p:cNvPicPr>
            <p:nvPr/>
          </p:nvPicPr>
          <p:blipFill>
            <a:blip r:embed="rId10" cstate="screen"/>
            <a:srcRect/>
            <a:stretch>
              <a:fillRect/>
            </a:stretch>
          </p:blipFill>
          <p:spPr bwMode="auto">
            <a:xfrm>
              <a:off x="6477000" y="3238499"/>
              <a:ext cx="1331059" cy="264451"/>
            </a:xfrm>
            <a:prstGeom prst="rect">
              <a:avLst/>
            </a:prstGeom>
            <a:grpFill/>
          </p:spPr>
        </p:pic>
        <p:pic>
          <p:nvPicPr>
            <p:cNvPr id="8" name="Picture 8" descr="Chunghwa Telecom">
              <a:hlinkClick r:id="rId11"/>
            </p:cNvPr>
            <p:cNvPicPr>
              <a:picLocks noChangeAspect="1" noChangeArrowheads="1"/>
            </p:cNvPicPr>
            <p:nvPr/>
          </p:nvPicPr>
          <p:blipFill>
            <a:blip r:embed="rId12" cstate="screen"/>
            <a:srcRect/>
            <a:stretch>
              <a:fillRect/>
            </a:stretch>
          </p:blipFill>
          <p:spPr bwMode="auto">
            <a:xfrm>
              <a:off x="7343775" y="5791201"/>
              <a:ext cx="1416910" cy="345852"/>
            </a:xfrm>
            <a:prstGeom prst="rect">
              <a:avLst/>
            </a:prstGeom>
            <a:grpFill/>
          </p:spPr>
        </p:pic>
        <p:pic>
          <p:nvPicPr>
            <p:cNvPr id="9" name="Picture 8" descr="T-Com">
              <a:hlinkClick r:id="rId13"/>
            </p:cNvPr>
            <p:cNvPicPr>
              <a:picLocks noChangeAspect="1" noChangeArrowheads="1"/>
            </p:cNvPicPr>
            <p:nvPr/>
          </p:nvPicPr>
          <p:blipFill>
            <a:blip r:embed="rId14" cstate="screen"/>
            <a:srcRect/>
            <a:stretch>
              <a:fillRect/>
            </a:stretch>
          </p:blipFill>
          <p:spPr bwMode="auto">
            <a:xfrm>
              <a:off x="7334251" y="5181600"/>
              <a:ext cx="1393775" cy="310214"/>
            </a:xfrm>
            <a:prstGeom prst="rect">
              <a:avLst/>
            </a:prstGeom>
            <a:grpFill/>
          </p:spPr>
        </p:pic>
        <p:pic>
          <p:nvPicPr>
            <p:cNvPr id="10" name="Picture 12" descr="Pershing Limited">
              <a:hlinkClick r:id="rId15"/>
            </p:cNvPr>
            <p:cNvPicPr>
              <a:picLocks noChangeAspect="1" noChangeArrowheads="1"/>
            </p:cNvPicPr>
            <p:nvPr/>
          </p:nvPicPr>
          <p:blipFill>
            <a:blip r:embed="rId16" cstate="screen"/>
            <a:srcRect/>
            <a:stretch>
              <a:fillRect/>
            </a:stretch>
          </p:blipFill>
          <p:spPr bwMode="auto">
            <a:xfrm>
              <a:off x="7381875" y="3648075"/>
              <a:ext cx="1357096" cy="460620"/>
            </a:xfrm>
            <a:prstGeom prst="rect">
              <a:avLst/>
            </a:prstGeom>
            <a:grpFill/>
          </p:spPr>
        </p:pic>
        <p:pic>
          <p:nvPicPr>
            <p:cNvPr id="11" name="Picture 16" descr="Citigroup">
              <a:hlinkClick r:id="rId17"/>
            </p:cNvPr>
            <p:cNvPicPr>
              <a:picLocks noChangeAspect="1" noChangeArrowheads="1"/>
            </p:cNvPicPr>
            <p:nvPr/>
          </p:nvPicPr>
          <p:blipFill>
            <a:blip r:embed="rId18" cstate="screen"/>
            <a:srcRect/>
            <a:stretch>
              <a:fillRect/>
            </a:stretch>
          </p:blipFill>
          <p:spPr bwMode="auto">
            <a:xfrm>
              <a:off x="2438400" y="4981574"/>
              <a:ext cx="1026992" cy="423018"/>
            </a:xfrm>
            <a:prstGeom prst="rect">
              <a:avLst/>
            </a:prstGeom>
            <a:grpFill/>
          </p:spPr>
        </p:pic>
        <p:pic>
          <p:nvPicPr>
            <p:cNvPr id="12" name="Picture 20" descr="BT Germany"/>
            <p:cNvPicPr>
              <a:picLocks noChangeAspect="1" noChangeArrowheads="1"/>
            </p:cNvPicPr>
            <p:nvPr/>
          </p:nvPicPr>
          <p:blipFill>
            <a:blip r:embed="rId19" cstate="screen"/>
            <a:srcRect/>
            <a:stretch>
              <a:fillRect/>
            </a:stretch>
          </p:blipFill>
          <p:spPr bwMode="auto">
            <a:xfrm>
              <a:off x="2590801" y="5676900"/>
              <a:ext cx="550174" cy="338415"/>
            </a:xfrm>
            <a:prstGeom prst="rect">
              <a:avLst/>
            </a:prstGeom>
            <a:grpFill/>
          </p:spPr>
        </p:pic>
        <p:pic>
          <p:nvPicPr>
            <p:cNvPr id="13" name="Picture 22" descr="Poste Italiane"/>
            <p:cNvPicPr>
              <a:picLocks noChangeAspect="1" noChangeArrowheads="1"/>
            </p:cNvPicPr>
            <p:nvPr/>
          </p:nvPicPr>
          <p:blipFill>
            <a:blip r:embed="rId20" cstate="screen"/>
            <a:srcRect/>
            <a:stretch>
              <a:fillRect/>
            </a:stretch>
          </p:blipFill>
          <p:spPr bwMode="auto">
            <a:xfrm>
              <a:off x="92866" y="6515099"/>
              <a:ext cx="1393775" cy="263211"/>
            </a:xfrm>
            <a:prstGeom prst="rect">
              <a:avLst/>
            </a:prstGeom>
            <a:grpFill/>
          </p:spPr>
        </p:pic>
        <p:pic>
          <p:nvPicPr>
            <p:cNvPr id="14" name="Picture 24" descr="Horizon Healthcare Services">
              <a:hlinkClick r:id="rId21"/>
            </p:cNvPr>
            <p:cNvPicPr>
              <a:picLocks noChangeAspect="1" noChangeArrowheads="1"/>
            </p:cNvPicPr>
            <p:nvPr/>
          </p:nvPicPr>
          <p:blipFill>
            <a:blip r:embed="rId22" cstate="screen"/>
            <a:srcRect/>
            <a:stretch>
              <a:fillRect/>
            </a:stretch>
          </p:blipFill>
          <p:spPr bwMode="auto">
            <a:xfrm>
              <a:off x="2108993" y="6181725"/>
              <a:ext cx="1349438" cy="585718"/>
            </a:xfrm>
            <a:prstGeom prst="rect">
              <a:avLst/>
            </a:prstGeom>
            <a:grpFill/>
          </p:spPr>
        </p:pic>
        <p:pic>
          <p:nvPicPr>
            <p:cNvPr id="15" name="Picture 26" descr="EASTERN CONNECTION">
              <a:hlinkClick r:id="rId23"/>
            </p:cNvPr>
            <p:cNvPicPr>
              <a:picLocks noChangeAspect="1" noChangeArrowheads="1"/>
            </p:cNvPicPr>
            <p:nvPr/>
          </p:nvPicPr>
          <p:blipFill>
            <a:blip r:embed="rId24" cstate="screen"/>
            <a:srcRect/>
            <a:stretch>
              <a:fillRect/>
            </a:stretch>
          </p:blipFill>
          <p:spPr bwMode="auto">
            <a:xfrm>
              <a:off x="7467600" y="6316979"/>
              <a:ext cx="1118083" cy="384590"/>
            </a:xfrm>
            <a:prstGeom prst="rect">
              <a:avLst/>
            </a:prstGeom>
            <a:grpFill/>
          </p:spPr>
        </p:pic>
        <p:pic>
          <p:nvPicPr>
            <p:cNvPr id="16" name="Picture 28" descr="JPMorgan Mortgage Capital">
              <a:hlinkClick r:id="rId25"/>
            </p:cNvPr>
            <p:cNvPicPr>
              <a:picLocks noChangeAspect="1" noChangeArrowheads="1"/>
            </p:cNvPicPr>
            <p:nvPr/>
          </p:nvPicPr>
          <p:blipFill>
            <a:blip r:embed="rId26" cstate="screen"/>
            <a:srcRect/>
            <a:stretch>
              <a:fillRect/>
            </a:stretch>
          </p:blipFill>
          <p:spPr bwMode="auto">
            <a:xfrm>
              <a:off x="7206343" y="4267200"/>
              <a:ext cx="1401352" cy="536547"/>
            </a:xfrm>
            <a:prstGeom prst="rect">
              <a:avLst/>
            </a:prstGeom>
            <a:grpFill/>
          </p:spPr>
        </p:pic>
        <p:pic>
          <p:nvPicPr>
            <p:cNvPr id="17" name="Picture 30" descr="Health Alliance Medical Plans">
              <a:hlinkClick r:id="rId27"/>
            </p:cNvPr>
            <p:cNvPicPr>
              <a:picLocks noChangeAspect="1" noChangeArrowheads="1"/>
            </p:cNvPicPr>
            <p:nvPr/>
          </p:nvPicPr>
          <p:blipFill>
            <a:blip r:embed="rId28" cstate="screen"/>
            <a:srcRect/>
            <a:stretch>
              <a:fillRect/>
            </a:stretch>
          </p:blipFill>
          <p:spPr bwMode="auto">
            <a:xfrm>
              <a:off x="0" y="5410201"/>
              <a:ext cx="1406640" cy="834872"/>
            </a:xfrm>
            <a:prstGeom prst="rect">
              <a:avLst/>
            </a:prstGeom>
            <a:grpFill/>
          </p:spPr>
        </p:pic>
        <p:pic>
          <p:nvPicPr>
            <p:cNvPr id="18" name="Picture 32" descr="Virgin Group, The"/>
            <p:cNvPicPr>
              <a:picLocks noChangeAspect="1" noChangeArrowheads="1"/>
            </p:cNvPicPr>
            <p:nvPr/>
          </p:nvPicPr>
          <p:blipFill>
            <a:blip r:embed="rId29" cstate="screen"/>
            <a:srcRect/>
            <a:stretch>
              <a:fillRect/>
            </a:stretch>
          </p:blipFill>
          <p:spPr bwMode="auto">
            <a:xfrm>
              <a:off x="3667125" y="4800601"/>
              <a:ext cx="1406640" cy="834872"/>
            </a:xfrm>
            <a:prstGeom prst="rect">
              <a:avLst/>
            </a:prstGeom>
            <a:grpFill/>
          </p:spPr>
        </p:pic>
        <p:pic>
          <p:nvPicPr>
            <p:cNvPr id="19" name="Picture 34" descr="Thomson Prometric">
              <a:hlinkClick r:id="rId30"/>
            </p:cNvPr>
            <p:cNvPicPr>
              <a:picLocks noChangeAspect="1" noChangeArrowheads="1"/>
            </p:cNvPicPr>
            <p:nvPr/>
          </p:nvPicPr>
          <p:blipFill>
            <a:blip r:embed="rId31" cstate="screen"/>
            <a:srcRect/>
            <a:stretch>
              <a:fillRect/>
            </a:stretch>
          </p:blipFill>
          <p:spPr bwMode="auto">
            <a:xfrm>
              <a:off x="5486400" y="5943601"/>
              <a:ext cx="1406640" cy="834872"/>
            </a:xfrm>
            <a:prstGeom prst="rect">
              <a:avLst/>
            </a:prstGeom>
            <a:grpFill/>
          </p:spPr>
        </p:pic>
        <p:pic>
          <p:nvPicPr>
            <p:cNvPr id="20" name="Picture 36" descr="Getronics">
              <a:hlinkClick r:id="rId32"/>
            </p:cNvPr>
            <p:cNvPicPr>
              <a:picLocks noChangeAspect="1" noChangeArrowheads="1"/>
            </p:cNvPicPr>
            <p:nvPr/>
          </p:nvPicPr>
          <p:blipFill>
            <a:blip r:embed="rId33" cstate="screen"/>
            <a:srcRect/>
            <a:stretch>
              <a:fillRect/>
            </a:stretch>
          </p:blipFill>
          <p:spPr bwMode="auto">
            <a:xfrm>
              <a:off x="2209800" y="3627039"/>
              <a:ext cx="1115504" cy="481590"/>
            </a:xfrm>
            <a:prstGeom prst="rect">
              <a:avLst/>
            </a:prstGeom>
            <a:grpFill/>
          </p:spPr>
        </p:pic>
        <p:pic>
          <p:nvPicPr>
            <p:cNvPr id="21" name="Picture 38" descr="HP">
              <a:hlinkClick r:id="rId34"/>
            </p:cNvPr>
            <p:cNvPicPr>
              <a:picLocks noChangeAspect="1" noChangeArrowheads="1"/>
            </p:cNvPicPr>
            <p:nvPr/>
          </p:nvPicPr>
          <p:blipFill>
            <a:blip r:embed="rId35" cstate="screen"/>
            <a:srcRect/>
            <a:stretch>
              <a:fillRect/>
            </a:stretch>
          </p:blipFill>
          <p:spPr bwMode="auto">
            <a:xfrm>
              <a:off x="1143000" y="4267200"/>
              <a:ext cx="1298411" cy="770834"/>
            </a:xfrm>
            <a:prstGeom prst="rect">
              <a:avLst/>
            </a:prstGeom>
            <a:grpFill/>
          </p:spPr>
        </p:pic>
        <p:pic>
          <p:nvPicPr>
            <p:cNvPr id="22" name="Picture 40" descr="http://images.tvnz.co.nz/tvnz_site_images/tvnz_footer_logo.gif"/>
            <p:cNvPicPr>
              <a:picLocks noChangeAspect="1" noChangeArrowheads="1"/>
            </p:cNvPicPr>
            <p:nvPr/>
          </p:nvPicPr>
          <p:blipFill>
            <a:blip r:embed="rId36" cstate="screen"/>
            <a:srcRect l="89655" t="-38095"/>
            <a:stretch>
              <a:fillRect/>
            </a:stretch>
          </p:blipFill>
          <p:spPr bwMode="auto">
            <a:xfrm>
              <a:off x="2743200" y="4448176"/>
              <a:ext cx="704235" cy="272612"/>
            </a:xfrm>
            <a:prstGeom prst="rect">
              <a:avLst/>
            </a:prstGeom>
            <a:grpFill/>
          </p:spPr>
        </p:pic>
        <p:pic>
          <p:nvPicPr>
            <p:cNvPr id="23" name="Picture 42" descr="CLP Power">
              <a:hlinkClick r:id="rId37"/>
            </p:cNvPr>
            <p:cNvPicPr>
              <a:picLocks noChangeAspect="1" noChangeArrowheads="1"/>
            </p:cNvPicPr>
            <p:nvPr/>
          </p:nvPicPr>
          <p:blipFill>
            <a:blip r:embed="rId38" cstate="screen"/>
            <a:srcRect/>
            <a:stretch>
              <a:fillRect/>
            </a:stretch>
          </p:blipFill>
          <p:spPr bwMode="auto">
            <a:xfrm>
              <a:off x="0" y="3886201"/>
              <a:ext cx="1118083" cy="920000"/>
            </a:xfrm>
            <a:prstGeom prst="rect">
              <a:avLst/>
            </a:prstGeom>
            <a:grpFill/>
          </p:spPr>
        </p:pic>
        <p:pic>
          <p:nvPicPr>
            <p:cNvPr id="24" name="Picture 4" descr="Sharp Corporation">
              <a:hlinkClick r:id="rId39"/>
            </p:cNvPr>
            <p:cNvPicPr>
              <a:picLocks noChangeAspect="1" noChangeArrowheads="1"/>
            </p:cNvPicPr>
            <p:nvPr/>
          </p:nvPicPr>
          <p:blipFill>
            <a:blip r:embed="rId40" cstate="screen"/>
            <a:srcRect/>
            <a:stretch>
              <a:fillRect/>
            </a:stretch>
          </p:blipFill>
          <p:spPr bwMode="auto">
            <a:xfrm>
              <a:off x="3814762" y="4419600"/>
              <a:ext cx="1166369" cy="235010"/>
            </a:xfrm>
            <a:prstGeom prst="rect">
              <a:avLst/>
            </a:prstGeom>
            <a:grpFill/>
          </p:spPr>
        </p:pic>
        <p:pic>
          <p:nvPicPr>
            <p:cNvPr id="25" name="Picture 6" descr="Ford Motor Company">
              <a:hlinkClick r:id="rId41"/>
            </p:cNvPr>
            <p:cNvPicPr>
              <a:picLocks noChangeAspect="1" noChangeArrowheads="1"/>
            </p:cNvPicPr>
            <p:nvPr/>
          </p:nvPicPr>
          <p:blipFill>
            <a:blip r:embed="rId42" cstate="screen"/>
            <a:srcRect/>
            <a:stretch>
              <a:fillRect/>
            </a:stretch>
          </p:blipFill>
          <p:spPr bwMode="auto">
            <a:xfrm>
              <a:off x="3652452" y="3914776"/>
              <a:ext cx="1478417" cy="500701"/>
            </a:xfrm>
            <a:prstGeom prst="rect">
              <a:avLst/>
            </a:prstGeom>
            <a:grpFill/>
          </p:spPr>
        </p:pic>
        <p:pic>
          <p:nvPicPr>
            <p:cNvPr id="26" name="Picture 8" descr="Dubai Economic Department ">
              <a:hlinkClick r:id="rId43"/>
            </p:cNvPr>
            <p:cNvPicPr>
              <a:picLocks noChangeAspect="1" noChangeArrowheads="1"/>
            </p:cNvPicPr>
            <p:nvPr/>
          </p:nvPicPr>
          <p:blipFill>
            <a:blip r:embed="rId44" cstate="screen"/>
            <a:srcRect/>
            <a:stretch>
              <a:fillRect/>
            </a:stretch>
          </p:blipFill>
          <p:spPr bwMode="auto">
            <a:xfrm>
              <a:off x="0" y="5029200"/>
              <a:ext cx="1366743" cy="374639"/>
            </a:xfrm>
            <a:prstGeom prst="rect">
              <a:avLst/>
            </a:prstGeom>
            <a:grpFill/>
          </p:spPr>
        </p:pic>
        <p:pic>
          <p:nvPicPr>
            <p:cNvPr id="27" name="Picture 10" descr="Audi Hungaria Motor">
              <a:hlinkClick r:id="rId45"/>
            </p:cNvPr>
            <p:cNvPicPr>
              <a:picLocks noChangeAspect="1" noChangeArrowheads="1"/>
            </p:cNvPicPr>
            <p:nvPr/>
          </p:nvPicPr>
          <p:blipFill>
            <a:blip r:embed="rId46" cstate="screen"/>
            <a:srcRect/>
            <a:stretch>
              <a:fillRect/>
            </a:stretch>
          </p:blipFill>
          <p:spPr bwMode="auto">
            <a:xfrm>
              <a:off x="4252913" y="6305549"/>
              <a:ext cx="491489" cy="394817"/>
            </a:xfrm>
            <a:prstGeom prst="rect">
              <a:avLst/>
            </a:prstGeom>
            <a:grpFill/>
          </p:spPr>
        </p:pic>
        <p:pic>
          <p:nvPicPr>
            <p:cNvPr id="28" name="Picture 12" descr="Banca Monte dei Paschi di Siena">
              <a:hlinkClick r:id="rId47"/>
            </p:cNvPr>
            <p:cNvPicPr>
              <a:picLocks noChangeAspect="1" noChangeArrowheads="1"/>
            </p:cNvPicPr>
            <p:nvPr/>
          </p:nvPicPr>
          <p:blipFill>
            <a:blip r:embed="rId48" cstate="screen"/>
            <a:srcRect/>
            <a:stretch>
              <a:fillRect/>
            </a:stretch>
          </p:blipFill>
          <p:spPr bwMode="auto">
            <a:xfrm>
              <a:off x="5562601" y="5029200"/>
              <a:ext cx="1393775" cy="676829"/>
            </a:xfrm>
            <a:prstGeom prst="rect">
              <a:avLst/>
            </a:prstGeom>
            <a:grpFill/>
          </p:spPr>
        </p:pic>
        <p:pic>
          <p:nvPicPr>
            <p:cNvPr id="29" name="Picture 16" descr="Pfizer">
              <a:hlinkClick r:id="rId49"/>
            </p:cNvPr>
            <p:cNvPicPr>
              <a:picLocks noChangeAspect="1" noChangeArrowheads="1"/>
            </p:cNvPicPr>
            <p:nvPr/>
          </p:nvPicPr>
          <p:blipFill>
            <a:blip r:embed="rId50" cstate="screen"/>
            <a:srcRect/>
            <a:stretch>
              <a:fillRect/>
            </a:stretch>
          </p:blipFill>
          <p:spPr bwMode="auto">
            <a:xfrm>
              <a:off x="1352550" y="5105400"/>
              <a:ext cx="836265" cy="667428"/>
            </a:xfrm>
            <a:prstGeom prst="rect">
              <a:avLst/>
            </a:prstGeom>
            <a:grpFill/>
          </p:spPr>
        </p:pic>
        <p:pic>
          <p:nvPicPr>
            <p:cNvPr id="30" name="Picture 2" descr="SAMSUNG">
              <a:hlinkClick r:id="rId51"/>
            </p:cNvPr>
            <p:cNvPicPr>
              <a:picLocks noChangeAspect="1" noChangeArrowheads="1"/>
            </p:cNvPicPr>
            <p:nvPr/>
          </p:nvPicPr>
          <p:blipFill>
            <a:blip r:embed="rId52" cstate="screen"/>
            <a:srcRect/>
            <a:stretch>
              <a:fillRect/>
            </a:stretch>
          </p:blipFill>
          <p:spPr bwMode="auto">
            <a:xfrm>
              <a:off x="5562601" y="4038601"/>
              <a:ext cx="1393775" cy="592225"/>
            </a:xfrm>
            <a:prstGeom prst="rect">
              <a:avLst/>
            </a:prstGeom>
            <a:grpFill/>
          </p:spPr>
        </p:pic>
        <p:pic>
          <p:nvPicPr>
            <p:cNvPr id="31" name="Picture 14" descr="Flextronics">
              <a:hlinkClick r:id="rId53"/>
            </p:cNvPr>
            <p:cNvPicPr>
              <a:picLocks noChangeAspect="1" noChangeArrowheads="1"/>
            </p:cNvPicPr>
            <p:nvPr/>
          </p:nvPicPr>
          <p:blipFill>
            <a:blip r:embed="rId54" cstate="screen"/>
            <a:srcRect/>
            <a:stretch>
              <a:fillRect/>
            </a:stretch>
          </p:blipFill>
          <p:spPr bwMode="auto">
            <a:xfrm>
              <a:off x="3352800" y="3428999"/>
              <a:ext cx="1385714" cy="148754"/>
            </a:xfrm>
            <a:prstGeom prst="rect">
              <a:avLst/>
            </a:prstGeom>
            <a:grpFill/>
          </p:spPr>
        </p:pic>
        <p:pic>
          <p:nvPicPr>
            <p:cNvPr id="32" name="Picture 18" descr="Raiffeisenbank">
              <a:hlinkClick r:id="rId55"/>
            </p:cNvPr>
            <p:cNvPicPr>
              <a:picLocks noChangeAspect="1" noChangeArrowheads="1"/>
            </p:cNvPicPr>
            <p:nvPr/>
          </p:nvPicPr>
          <p:blipFill>
            <a:blip r:embed="rId56" cstate="screen"/>
            <a:srcRect/>
            <a:stretch>
              <a:fillRect/>
            </a:stretch>
          </p:blipFill>
          <p:spPr bwMode="auto">
            <a:xfrm>
              <a:off x="7543800" y="4648200"/>
              <a:ext cx="819014" cy="453401"/>
            </a:xfrm>
            <a:prstGeom prst="rect">
              <a:avLst/>
            </a:prstGeom>
            <a:grpFill/>
          </p:spPr>
        </p:pic>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附件 </a:t>
            </a:r>
            <a:r>
              <a:rPr lang="en-US" altLang="zh-CN" dirty="0" smtClean="0"/>
              <a:t>-</a:t>
            </a:r>
            <a:r>
              <a:rPr lang="zh-CN" altLang="en-US" dirty="0" smtClean="0"/>
              <a:t> 性能实验室设备一览</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152401" y="1219200"/>
            <a:ext cx="8842686"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a:t>
            </a:r>
            <a:r>
              <a:rPr lang="zh-CN" altLang="en-US" dirty="0" smtClean="0"/>
              <a:t> </a:t>
            </a:r>
            <a:r>
              <a:rPr lang="en-US" altLang="zh-CN" dirty="0" smtClean="0"/>
              <a:t>Server</a:t>
            </a:r>
            <a:r>
              <a:rPr lang="zh-CN" altLang="en-US" dirty="0" smtClean="0"/>
              <a:t> 虚拟化小结</a:t>
            </a:r>
            <a:endParaRPr lang="en-US" dirty="0"/>
          </a:p>
        </p:txBody>
      </p:sp>
      <p:graphicFrame>
        <p:nvGraphicFramePr>
          <p:cNvPr id="4" name="Chart 3"/>
          <p:cNvGraphicFramePr/>
          <p:nvPr/>
        </p:nvGraphicFramePr>
        <p:xfrm>
          <a:off x="-558140" y="748144"/>
          <a:ext cx="9702140" cy="6109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主要内容</a:t>
            </a:r>
            <a:endParaRPr lang="en-US" dirty="0"/>
          </a:p>
        </p:txBody>
      </p:sp>
      <p:sp>
        <p:nvSpPr>
          <p:cNvPr id="3" name="Content Placeholder 2"/>
          <p:cNvSpPr>
            <a:spLocks noGrp="1"/>
          </p:cNvSpPr>
          <p:nvPr>
            <p:ph idx="1"/>
          </p:nvPr>
        </p:nvSpPr>
        <p:spPr/>
        <p:txBody>
          <a:bodyPr/>
          <a:lstStyle/>
          <a:p>
            <a:pPr algn="just"/>
            <a:r>
              <a:rPr lang="en-US" altLang="zh-CN" dirty="0" smtClean="0">
                <a:latin typeface="+mn-lt"/>
              </a:rPr>
              <a:t>BizTalk</a:t>
            </a:r>
            <a:r>
              <a:rPr lang="zh-CN" altLang="en-US" dirty="0" smtClean="0">
                <a:latin typeface="+mn-lt"/>
              </a:rPr>
              <a:t> </a:t>
            </a:r>
            <a:r>
              <a:rPr lang="en-US" altLang="zh-CN" dirty="0" smtClean="0">
                <a:latin typeface="+mn-lt"/>
              </a:rPr>
              <a:t>Server</a:t>
            </a:r>
            <a:r>
              <a:rPr lang="zh-CN" altLang="en-US" dirty="0" smtClean="0">
                <a:latin typeface="+mn-lt"/>
              </a:rPr>
              <a:t> 介绍</a:t>
            </a:r>
            <a:endParaRPr lang="en-US" altLang="zh-CN" dirty="0" smtClean="0"/>
          </a:p>
          <a:p>
            <a:endParaRPr lang="en-US" altLang="zh-CN" dirty="0" smtClean="0">
              <a:latin typeface="+mn-lt"/>
            </a:endParaRPr>
          </a:p>
          <a:p>
            <a:endParaRPr lang="en-US" altLang="zh-CN" dirty="0" smtClean="0">
              <a:latin typeface="+mn-lt"/>
            </a:endParaRPr>
          </a:p>
          <a:p>
            <a:r>
              <a:rPr lang="en-US" altLang="zh-CN" dirty="0" smtClean="0">
                <a:latin typeface="+mn-lt"/>
              </a:rPr>
              <a:t>BizTalk Server 2009</a:t>
            </a:r>
            <a:r>
              <a:rPr lang="zh-CN" altLang="en-US" dirty="0" smtClean="0">
                <a:latin typeface="+mn-lt"/>
              </a:rPr>
              <a:t> </a:t>
            </a:r>
            <a:r>
              <a:rPr lang="zh-CN" altLang="en-US" dirty="0" smtClean="0"/>
              <a:t>性能优化的最佳实践</a:t>
            </a:r>
            <a:endParaRPr lang="en-US" altLang="zh-CN" dirty="0" smtClean="0"/>
          </a:p>
          <a:p>
            <a:endParaRPr lang="en-US" altLang="zh-CN" dirty="0" smtClean="0">
              <a:latin typeface="+mn-lt"/>
            </a:endParaRPr>
          </a:p>
          <a:p>
            <a:endParaRPr lang="en-US" altLang="zh-CN" dirty="0" smtClean="0">
              <a:latin typeface="+mn-lt"/>
            </a:endParaRPr>
          </a:p>
          <a:p>
            <a:r>
              <a:rPr lang="en-US" altLang="zh-CN" dirty="0" smtClean="0">
                <a:latin typeface="+mn-lt"/>
              </a:rPr>
              <a:t>Hyper-V</a:t>
            </a:r>
            <a:r>
              <a:rPr lang="zh-CN" altLang="en-US" dirty="0" smtClean="0">
                <a:latin typeface="+mn-lt"/>
              </a:rPr>
              <a:t> </a:t>
            </a:r>
            <a:r>
              <a:rPr lang="zh-CN" altLang="en-US" dirty="0" smtClean="0"/>
              <a:t>架构下的性能比较和优化实践</a:t>
            </a:r>
            <a:endParaRPr lang="en-US" altLang="zh-CN" dirty="0" smtClean="0"/>
          </a:p>
        </p:txBody>
      </p:sp>
      <p:sp>
        <p:nvSpPr>
          <p:cNvPr id="4" name="Action Button: Help 3">
            <a:hlinkClick r:id="" action="ppaction://noaction" highlightClick="1"/>
          </p:cNvPr>
          <p:cNvSpPr/>
          <p:nvPr/>
        </p:nvSpPr>
        <p:spPr>
          <a:xfrm>
            <a:off x="1571604" y="5286388"/>
            <a:ext cx="500066" cy="50006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elp 4">
            <a:hlinkClick r:id="" action="ppaction://noaction" highlightClick="1"/>
          </p:cNvPr>
          <p:cNvSpPr/>
          <p:nvPr/>
        </p:nvSpPr>
        <p:spPr>
          <a:xfrm>
            <a:off x="2928926" y="5286388"/>
            <a:ext cx="500066" cy="50006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elp 5">
            <a:hlinkClick r:id="" action="ppaction://noaction" highlightClick="1"/>
          </p:cNvPr>
          <p:cNvSpPr/>
          <p:nvPr/>
        </p:nvSpPr>
        <p:spPr>
          <a:xfrm>
            <a:off x="4286248" y="5286388"/>
            <a:ext cx="500066" cy="50006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Server </a:t>
            </a:r>
            <a:r>
              <a:rPr lang="zh-CN" altLang="en-US" dirty="0" smtClean="0"/>
              <a:t>的历史</a:t>
            </a:r>
            <a:endParaRPr lang="en-US" dirty="0"/>
          </a:p>
        </p:txBody>
      </p:sp>
      <p:pic>
        <p:nvPicPr>
          <p:cNvPr id="29" name="Picture 2" descr="C:\Program Files\Microsoft Resource DVD Artwork\DVD_ART\Artwork_Imagery\Shapes and Graphics\Line\line drop shadow.png"/>
          <p:cNvPicPr>
            <a:picLocks noChangeAspect="1" noChangeArrowheads="1"/>
          </p:cNvPicPr>
          <p:nvPr/>
        </p:nvPicPr>
        <p:blipFill>
          <a:blip r:embed="rId3" cstate="print">
            <a:lum bright="100000"/>
          </a:blip>
          <a:srcRect/>
          <a:stretch>
            <a:fillRect/>
          </a:stretch>
        </p:blipFill>
        <p:spPr bwMode="auto">
          <a:xfrm rot="16200000" flipV="1">
            <a:off x="2545562" y="4252514"/>
            <a:ext cx="4114800" cy="35861"/>
          </a:xfrm>
          <a:prstGeom prst="rect">
            <a:avLst/>
          </a:prstGeom>
          <a:noFill/>
        </p:spPr>
      </p:pic>
      <p:pic>
        <p:nvPicPr>
          <p:cNvPr id="30" name="Picture 2" descr="C:\Program Files\Microsoft Resource DVD Artwork\DVD_ART\Artwork_Imagery\Shapes and Graphics\Line\line drop shadow.png"/>
          <p:cNvPicPr>
            <a:picLocks noChangeAspect="1" noChangeArrowheads="1"/>
          </p:cNvPicPr>
          <p:nvPr/>
        </p:nvPicPr>
        <p:blipFill>
          <a:blip r:embed="rId4" cstate="print">
            <a:lum bright="100000"/>
          </a:blip>
          <a:srcRect/>
          <a:stretch>
            <a:fillRect/>
          </a:stretch>
        </p:blipFill>
        <p:spPr bwMode="auto">
          <a:xfrm rot="16200000" flipV="1">
            <a:off x="1270527" y="4405011"/>
            <a:ext cx="3810000" cy="35666"/>
          </a:xfrm>
          <a:prstGeom prst="rect">
            <a:avLst/>
          </a:prstGeom>
          <a:noFill/>
        </p:spPr>
      </p:pic>
      <p:pic>
        <p:nvPicPr>
          <p:cNvPr id="31" name="Picture 2" descr="C:\Program Files\Microsoft Resource DVD Artwork\DVD_ART\Artwork_Imagery\Shapes and Graphics\Line\line drop shadow.png"/>
          <p:cNvPicPr>
            <a:picLocks noChangeAspect="1" noChangeArrowheads="1"/>
          </p:cNvPicPr>
          <p:nvPr/>
        </p:nvPicPr>
        <p:blipFill>
          <a:blip r:embed="rId5" cstate="print">
            <a:lum bright="100000"/>
          </a:blip>
          <a:srcRect/>
          <a:stretch>
            <a:fillRect/>
          </a:stretch>
        </p:blipFill>
        <p:spPr bwMode="auto">
          <a:xfrm rot="16200000" flipV="1">
            <a:off x="-42592" y="4519398"/>
            <a:ext cx="3581400" cy="35498"/>
          </a:xfrm>
          <a:prstGeom prst="rect">
            <a:avLst/>
          </a:prstGeom>
          <a:noFill/>
        </p:spPr>
      </p:pic>
      <p:sp>
        <p:nvSpPr>
          <p:cNvPr id="32" name="Rounded Rectangle 31"/>
          <p:cNvSpPr/>
          <p:nvPr/>
        </p:nvSpPr>
        <p:spPr bwMode="auto">
          <a:xfrm rot="5400000">
            <a:off x="-625143" y="3848453"/>
            <a:ext cx="3360451" cy="1348160"/>
          </a:xfrm>
          <a:prstGeom prst="roundRect">
            <a:avLst/>
          </a:prstGeom>
          <a:gradFill flip="none" rotWithShape="1">
            <a:path path="circle">
              <a:fillToRect t="100000" r="100000"/>
            </a:path>
            <a:tileRect l="-100000" b="-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rot="5400000">
            <a:off x="4603320" y="3353573"/>
            <a:ext cx="4340578" cy="1348160"/>
          </a:xfrm>
          <a:prstGeom prst="roundRect">
            <a:avLst/>
          </a:prstGeom>
          <a:gradFill flip="none"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path path="circle">
              <a:fillToRect t="100000" r="100000"/>
            </a:path>
            <a:tileRect l="-100000" b="-10000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rot="5400000">
            <a:off x="3306596" y="3498409"/>
            <a:ext cx="4060539" cy="1348160"/>
          </a:xfrm>
          <a:prstGeom prst="roundRect">
            <a:avLst/>
          </a:prstGeom>
          <a:gradFill flip="none"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path path="circle">
              <a:fillToRect t="100000" r="100000"/>
            </a:path>
            <a:tileRect l="-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rot="5400000">
            <a:off x="2019353" y="3638428"/>
            <a:ext cx="3780501" cy="1348160"/>
          </a:xfrm>
          <a:prstGeom prst="roundRect">
            <a:avLst/>
          </a:prstGeom>
          <a:gradFill flip="none"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path path="circle">
              <a:fillToRect t="100000" r="100000"/>
            </a:path>
            <a:tileRect l="-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rot="5400000">
            <a:off x="717550" y="3763886"/>
            <a:ext cx="3529587" cy="1348160"/>
          </a:xfrm>
          <a:prstGeom prst="roundRect">
            <a:avLst/>
          </a:prstGeom>
          <a:gradFill flip="none" rotWithShape="1">
            <a:path path="circle">
              <a:fillToRect t="100000" r="100000"/>
            </a:path>
            <a:tileRect l="-100000" b="-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a:off x="381002" y="3722529"/>
            <a:ext cx="1022398" cy="243121"/>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200" dirty="0" smtClean="0">
                <a:solidFill>
                  <a:schemeClr val="bg1"/>
                </a:solidFill>
                <a:effectLst>
                  <a:outerShdw blurRad="38100" dist="38100" dir="2700000" algn="tl">
                    <a:srgbClr val="000000">
                      <a:alpha val="43137"/>
                    </a:srgbClr>
                  </a:outerShdw>
                </a:effectLst>
              </a:rPr>
              <a:t>XML B2B</a:t>
            </a:r>
          </a:p>
        </p:txBody>
      </p:sp>
      <p:sp>
        <p:nvSpPr>
          <p:cNvPr id="38" name="TextBox 37"/>
          <p:cNvSpPr txBox="1"/>
          <p:nvPr/>
        </p:nvSpPr>
        <p:spPr>
          <a:xfrm>
            <a:off x="1808263" y="3604306"/>
            <a:ext cx="1283962" cy="612453"/>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200" dirty="0" smtClean="0">
                <a:solidFill>
                  <a:schemeClr val="bg1"/>
                </a:solidFill>
                <a:effectLst>
                  <a:outerShdw blurRad="38100" dist="38100" dir="2700000" algn="tl">
                    <a:srgbClr val="000000">
                      <a:alpha val="43137"/>
                    </a:srgbClr>
                  </a:outerShdw>
                </a:effectLst>
              </a:rPr>
              <a:t>EAI (partner adapters)</a:t>
            </a:r>
          </a:p>
          <a:p>
            <a:pPr marL="231775" indent="-231775" defTabSz="1088169" fontAlgn="base">
              <a:lnSpc>
                <a:spcPct val="90000"/>
              </a:lnSpc>
              <a:spcBef>
                <a:spcPct val="20000"/>
              </a:spcBef>
              <a:spcAft>
                <a:spcPct val="0"/>
              </a:spcAft>
              <a:buClr>
                <a:srgbClr val="DC5C31"/>
              </a:buClr>
              <a:buSzPct val="70000"/>
              <a:buBlip>
                <a:blip r:embed="rId6"/>
              </a:buBlip>
            </a:pPr>
            <a:r>
              <a:rPr lang="en-US" sz="1200" dirty="0" smtClean="0">
                <a:solidFill>
                  <a:schemeClr val="bg1"/>
                </a:solidFill>
                <a:effectLst>
                  <a:outerShdw blurRad="38100" dist="38100" dir="2700000" algn="tl">
                    <a:srgbClr val="000000">
                      <a:alpha val="43137"/>
                    </a:srgbClr>
                  </a:outerShdw>
                </a:effectLst>
              </a:rPr>
              <a:t>Vertical B2B</a:t>
            </a:r>
          </a:p>
        </p:txBody>
      </p:sp>
      <p:sp>
        <p:nvSpPr>
          <p:cNvPr id="39" name="TextBox 38"/>
          <p:cNvSpPr txBox="1"/>
          <p:nvPr/>
        </p:nvSpPr>
        <p:spPr>
          <a:xfrm>
            <a:off x="3235522" y="3511923"/>
            <a:ext cx="1336477" cy="701708"/>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Partner Adapters</a:t>
            </a:r>
          </a:p>
        </p:txBody>
      </p:sp>
      <p:sp>
        <p:nvSpPr>
          <p:cNvPr id="40" name="TextBox 39"/>
          <p:cNvSpPr txBox="1"/>
          <p:nvPr/>
        </p:nvSpPr>
        <p:spPr>
          <a:xfrm>
            <a:off x="4662785" y="3367615"/>
            <a:ext cx="1283962" cy="1132596"/>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SOA/ESB</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Adapters</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in Box</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Host</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Integration</a:t>
            </a:r>
          </a:p>
        </p:txBody>
      </p:sp>
      <p:sp>
        <p:nvSpPr>
          <p:cNvPr id="41" name="TextBox 40"/>
          <p:cNvSpPr txBox="1"/>
          <p:nvPr/>
        </p:nvSpPr>
        <p:spPr>
          <a:xfrm>
            <a:off x="6143636" y="3292230"/>
            <a:ext cx="1320122" cy="11756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SOA/ESB </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Extend B2B (+EDI/AS2)</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RFID</a:t>
            </a:r>
          </a:p>
        </p:txBody>
      </p:sp>
      <p:sp>
        <p:nvSpPr>
          <p:cNvPr id="42" name="Rectangle 41"/>
          <p:cNvSpPr/>
          <p:nvPr/>
        </p:nvSpPr>
        <p:spPr>
          <a:xfrm>
            <a:off x="6135935" y="1838046"/>
            <a:ext cx="1344518" cy="12144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800" dirty="0" smtClean="0">
                <a:solidFill>
                  <a:schemeClr val="bg1"/>
                </a:solidFill>
                <a:effectLst>
                  <a:outerShdw blurRad="38100" dist="38100" dir="2700000" algn="tl">
                    <a:srgbClr val="000000">
                      <a:alpha val="43137"/>
                    </a:srgbClr>
                  </a:outerShdw>
                </a:effectLst>
              </a:rPr>
              <a:t>V5</a:t>
            </a:r>
            <a:br>
              <a:rPr lang="en-US" sz="1800" dirty="0" smtClean="0">
                <a:solidFill>
                  <a:schemeClr val="bg1"/>
                </a:solidFill>
                <a:effectLst>
                  <a:outerShdw blurRad="38100" dist="38100" dir="2700000" algn="tl">
                    <a:srgbClr val="000000">
                      <a:alpha val="43137"/>
                    </a:srgbClr>
                  </a:outerShdw>
                </a:effectLst>
              </a:rPr>
            </a:br>
            <a:r>
              <a:rPr lang="en-US" sz="1800" dirty="0" smtClean="0">
                <a:solidFill>
                  <a:schemeClr val="bg1"/>
                </a:solidFill>
                <a:effectLst>
                  <a:outerShdw blurRad="38100" dist="38100" dir="2700000" algn="tl">
                    <a:srgbClr val="000000">
                      <a:alpha val="43137"/>
                    </a:srgbClr>
                  </a:outerShdw>
                </a:effectLst>
              </a:rPr>
              <a:t>BizTalk </a:t>
            </a:r>
            <a:br>
              <a:rPr lang="en-US" sz="1800" dirty="0" smtClean="0">
                <a:solidFill>
                  <a:schemeClr val="bg1"/>
                </a:solidFill>
                <a:effectLst>
                  <a:outerShdw blurRad="38100" dist="38100" dir="2700000" algn="tl">
                    <a:srgbClr val="000000">
                      <a:alpha val="43137"/>
                    </a:srgbClr>
                  </a:outerShdw>
                </a:effectLst>
              </a:rPr>
            </a:br>
            <a:r>
              <a:rPr lang="en-US" sz="1800" dirty="0" smtClean="0">
                <a:solidFill>
                  <a:schemeClr val="bg1"/>
                </a:solidFill>
                <a:effectLst>
                  <a:outerShdw blurRad="38100" dist="38100" dir="2700000" algn="tl">
                    <a:srgbClr val="000000">
                      <a:alpha val="43137"/>
                    </a:srgbClr>
                  </a:outerShdw>
                </a:effectLst>
              </a:rPr>
              <a:t>Server 2006 </a:t>
            </a:r>
            <a:br>
              <a:rPr lang="en-US" sz="1800" dirty="0" smtClean="0">
                <a:solidFill>
                  <a:schemeClr val="bg1"/>
                </a:solidFill>
                <a:effectLst>
                  <a:outerShdw blurRad="38100" dist="38100" dir="2700000" algn="tl">
                    <a:srgbClr val="000000">
                      <a:alpha val="43137"/>
                    </a:srgbClr>
                  </a:outerShdw>
                </a:effectLst>
              </a:rPr>
            </a:br>
            <a:r>
              <a:rPr lang="en-US" sz="1800" dirty="0" smtClean="0">
                <a:solidFill>
                  <a:schemeClr val="bg1"/>
                </a:solidFill>
                <a:effectLst>
                  <a:outerShdw blurRad="38100" dist="38100" dir="2700000" algn="tl">
                    <a:srgbClr val="000000">
                      <a:alpha val="43137"/>
                    </a:srgbClr>
                  </a:outerShdw>
                </a:effectLst>
              </a:rPr>
              <a:t>R2</a:t>
            </a:r>
            <a:endParaRPr lang="en-US" sz="1800" dirty="0">
              <a:solidFill>
                <a:schemeClr val="bg1"/>
              </a:solidFill>
              <a:effectLst>
                <a:outerShdw blurRad="38100" dist="38100" dir="2700000" algn="tl">
                  <a:srgbClr val="000000">
                    <a:alpha val="43137"/>
                  </a:srgbClr>
                </a:outerShdw>
              </a:effectLst>
            </a:endParaRPr>
          </a:p>
        </p:txBody>
      </p:sp>
      <p:sp>
        <p:nvSpPr>
          <p:cNvPr id="43" name="Rectangle 42"/>
          <p:cNvSpPr/>
          <p:nvPr/>
        </p:nvSpPr>
        <p:spPr>
          <a:xfrm>
            <a:off x="4801851" y="2141470"/>
            <a:ext cx="1058308"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600" dirty="0" smtClean="0">
                <a:solidFill>
                  <a:schemeClr val="bg1"/>
                </a:solidFill>
                <a:effectLst>
                  <a:outerShdw blurRad="38100" dist="38100" dir="2700000" algn="tl">
                    <a:srgbClr val="000000">
                      <a:alpha val="43137"/>
                    </a:srgbClr>
                  </a:outerShdw>
                </a:effectLst>
              </a:rPr>
              <a:t>V4</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BizTalk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Server 2006</a:t>
            </a:r>
            <a:endParaRPr lang="en-US" sz="1600" dirty="0">
              <a:solidFill>
                <a:schemeClr val="bg1"/>
              </a:solidFill>
              <a:effectLst>
                <a:outerShdw blurRad="38100" dist="38100" dir="2700000" algn="tl">
                  <a:srgbClr val="000000">
                    <a:alpha val="43137"/>
                  </a:srgbClr>
                </a:outerShdw>
              </a:effectLst>
            </a:endParaRPr>
          </a:p>
        </p:txBody>
      </p:sp>
      <p:sp>
        <p:nvSpPr>
          <p:cNvPr id="44" name="Rectangle 43"/>
          <p:cNvSpPr/>
          <p:nvPr/>
        </p:nvSpPr>
        <p:spPr>
          <a:xfrm>
            <a:off x="3347576" y="2412703"/>
            <a:ext cx="1097565"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600" dirty="0" smtClean="0">
                <a:solidFill>
                  <a:schemeClr val="bg1"/>
                </a:solidFill>
                <a:effectLst>
                  <a:outerShdw blurRad="38100" dist="38100" dir="2700000" algn="tl">
                    <a:srgbClr val="000000">
                      <a:alpha val="43137"/>
                    </a:srgbClr>
                  </a:outerShdw>
                </a:effectLst>
              </a:rPr>
              <a:t>V3</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BizTalk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Server 2004</a:t>
            </a:r>
            <a:endParaRPr lang="en-US" sz="1600" dirty="0">
              <a:solidFill>
                <a:schemeClr val="bg1"/>
              </a:solidFill>
              <a:effectLst>
                <a:outerShdw blurRad="38100" dist="38100" dir="2700000" algn="tl">
                  <a:srgbClr val="000000">
                    <a:alpha val="43137"/>
                  </a:srgbClr>
                </a:outerShdw>
              </a:effectLst>
            </a:endParaRPr>
          </a:p>
        </p:txBody>
      </p:sp>
      <p:sp>
        <p:nvSpPr>
          <p:cNvPr id="45" name="Rectangle 44"/>
          <p:cNvSpPr/>
          <p:nvPr/>
        </p:nvSpPr>
        <p:spPr>
          <a:xfrm>
            <a:off x="2039643" y="2666904"/>
            <a:ext cx="872307"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400" dirty="0" smtClean="0">
                <a:solidFill>
                  <a:schemeClr val="bg1"/>
                </a:solidFill>
                <a:effectLst>
                  <a:outerShdw blurRad="38100" dist="38100" dir="2700000" algn="tl">
                    <a:srgbClr val="000000">
                      <a:alpha val="43137"/>
                    </a:srgbClr>
                  </a:outerShdw>
                </a:effectLst>
              </a:rPr>
              <a:t>V2</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BizTalk Server 2002</a:t>
            </a:r>
            <a:endParaRPr lang="en-US" sz="1400" dirty="0">
              <a:solidFill>
                <a:schemeClr val="bg1"/>
              </a:solidFill>
              <a:effectLst>
                <a:outerShdw blurRad="38100" dist="38100" dir="2700000" algn="tl">
                  <a:srgbClr val="000000">
                    <a:alpha val="43137"/>
                  </a:srgbClr>
                </a:outerShdw>
              </a:effectLst>
            </a:endParaRPr>
          </a:p>
        </p:txBody>
      </p:sp>
      <p:sp>
        <p:nvSpPr>
          <p:cNvPr id="46" name="Rectangle 45"/>
          <p:cNvSpPr/>
          <p:nvPr/>
        </p:nvSpPr>
        <p:spPr>
          <a:xfrm>
            <a:off x="621955" y="2837435"/>
            <a:ext cx="831776"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400" dirty="0" smtClean="0">
                <a:solidFill>
                  <a:schemeClr val="bg1"/>
                </a:solidFill>
                <a:effectLst>
                  <a:outerShdw blurRad="38100" dist="38100" dir="2700000" algn="tl">
                    <a:srgbClr val="000000">
                      <a:alpha val="43137"/>
                    </a:srgbClr>
                  </a:outerShdw>
                </a:effectLst>
              </a:rPr>
              <a:t>V1</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BizTalk Server 2000</a:t>
            </a:r>
            <a:endParaRPr lang="en-US" sz="1400" dirty="0">
              <a:solidFill>
                <a:schemeClr val="bg1"/>
              </a:solidFill>
              <a:effectLst>
                <a:outerShdw blurRad="38100" dist="38100" dir="2700000" algn="tl">
                  <a:srgbClr val="000000">
                    <a:alpha val="43137"/>
                  </a:srgbClr>
                </a:outerShdw>
              </a:effectLst>
            </a:endParaRPr>
          </a:p>
        </p:txBody>
      </p:sp>
      <p:sp>
        <p:nvSpPr>
          <p:cNvPr id="48" name="Rounded Rectangle 47"/>
          <p:cNvSpPr/>
          <p:nvPr/>
        </p:nvSpPr>
        <p:spPr bwMode="auto">
          <a:xfrm rot="5400000">
            <a:off x="5891239" y="3146875"/>
            <a:ext cx="4697139" cy="1404996"/>
          </a:xfrm>
          <a:prstGeom prst="roundRect">
            <a:avLst/>
          </a:prstGeom>
          <a:gradFill flip="none"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path path="circle">
              <a:fillToRect t="100000" r="100000"/>
            </a:path>
            <a:tileRect l="-100000" b="-10000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605694" y="5445407"/>
            <a:ext cx="898773"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200" dirty="0" smtClean="0">
                <a:solidFill>
                  <a:schemeClr val="bg1"/>
                </a:solidFill>
                <a:effectLst>
                  <a:outerShdw blurRad="38100" dist="38100" dir="2700000" algn="tl">
                    <a:srgbClr val="000000">
                      <a:alpha val="43137"/>
                    </a:srgbClr>
                  </a:outerShdw>
                </a:effectLst>
              </a:rPr>
              <a:t>500</a:t>
            </a:r>
            <a:br>
              <a:rPr lang="en-US" sz="1200" dirty="0" smtClean="0">
                <a:solidFill>
                  <a:schemeClr val="bg1"/>
                </a:solidFill>
                <a:effectLst>
                  <a:outerShdw blurRad="38100" dist="38100" dir="2700000" algn="tl">
                    <a:srgbClr val="000000">
                      <a:alpha val="43137"/>
                    </a:srgbClr>
                  </a:outerShdw>
                </a:effectLst>
              </a:rPr>
            </a:br>
            <a:r>
              <a:rPr lang="en-US" sz="1200" dirty="0" smtClean="0">
                <a:solidFill>
                  <a:schemeClr val="bg1"/>
                </a:solidFill>
                <a:effectLst>
                  <a:outerShdw blurRad="38100" dist="38100" dir="2700000" algn="tl">
                    <a:srgbClr val="000000">
                      <a:alpha val="43137"/>
                    </a:srgbClr>
                  </a:outerShdw>
                </a:effectLst>
              </a:rPr>
              <a:t>Customers</a:t>
            </a:r>
          </a:p>
        </p:txBody>
      </p:sp>
      <p:sp>
        <p:nvSpPr>
          <p:cNvPr id="52" name="TextBox 51"/>
          <p:cNvSpPr txBox="1"/>
          <p:nvPr/>
        </p:nvSpPr>
        <p:spPr>
          <a:xfrm>
            <a:off x="2023403" y="5445407"/>
            <a:ext cx="920172"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200" dirty="0" smtClean="0">
                <a:solidFill>
                  <a:schemeClr val="bg1"/>
                </a:solidFill>
                <a:effectLst>
                  <a:outerShdw blurRad="38100" dist="38100" dir="2700000" algn="tl">
                    <a:srgbClr val="000000">
                      <a:alpha val="43137"/>
                    </a:srgbClr>
                  </a:outerShdw>
                </a:effectLst>
              </a:rPr>
              <a:t>2,000</a:t>
            </a:r>
            <a:br>
              <a:rPr lang="en-US" sz="1200" dirty="0" smtClean="0">
                <a:solidFill>
                  <a:schemeClr val="bg1"/>
                </a:solidFill>
                <a:effectLst>
                  <a:outerShdw blurRad="38100" dist="38100" dir="2700000" algn="tl">
                    <a:srgbClr val="000000">
                      <a:alpha val="43137"/>
                    </a:srgbClr>
                  </a:outerShdw>
                </a:effectLst>
              </a:rPr>
            </a:br>
            <a:r>
              <a:rPr lang="en-US" sz="1200" dirty="0" smtClean="0">
                <a:solidFill>
                  <a:schemeClr val="bg1"/>
                </a:solidFill>
                <a:effectLst>
                  <a:outerShdw blurRad="38100" dist="38100" dir="2700000" algn="tl">
                    <a:srgbClr val="000000">
                      <a:alpha val="43137"/>
                    </a:srgbClr>
                  </a:outerShdw>
                </a:effectLst>
              </a:rPr>
              <a:t>Customers</a:t>
            </a:r>
          </a:p>
        </p:txBody>
      </p:sp>
      <p:sp>
        <p:nvSpPr>
          <p:cNvPr id="53" name="TextBox 52"/>
          <p:cNvSpPr txBox="1"/>
          <p:nvPr/>
        </p:nvSpPr>
        <p:spPr>
          <a:xfrm>
            <a:off x="3352800" y="5445407"/>
            <a:ext cx="1024532"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400" dirty="0" smtClean="0">
                <a:solidFill>
                  <a:schemeClr val="bg1"/>
                </a:solidFill>
                <a:effectLst>
                  <a:outerShdw blurRad="38100" dist="38100" dir="2700000" algn="tl">
                    <a:srgbClr val="000000">
                      <a:alpha val="43137"/>
                    </a:srgbClr>
                  </a:outerShdw>
                </a:effectLst>
              </a:rPr>
              <a:t>4,000</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Customers</a:t>
            </a:r>
          </a:p>
        </p:txBody>
      </p:sp>
      <p:sp>
        <p:nvSpPr>
          <p:cNvPr id="54" name="TextBox 53"/>
          <p:cNvSpPr txBox="1"/>
          <p:nvPr/>
        </p:nvSpPr>
        <p:spPr>
          <a:xfrm>
            <a:off x="4794619" y="5369207"/>
            <a:ext cx="1091368" cy="5334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400" dirty="0" smtClean="0">
                <a:solidFill>
                  <a:schemeClr val="bg1"/>
                </a:solidFill>
                <a:effectLst>
                  <a:outerShdw blurRad="38100" dist="38100" dir="2700000" algn="tl">
                    <a:srgbClr val="000000">
                      <a:alpha val="43137"/>
                    </a:srgbClr>
                  </a:outerShdw>
                </a:effectLst>
              </a:rPr>
              <a:t>7,000</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Customers</a:t>
            </a:r>
          </a:p>
        </p:txBody>
      </p:sp>
      <p:sp>
        <p:nvSpPr>
          <p:cNvPr id="55" name="TextBox 54"/>
          <p:cNvSpPr txBox="1"/>
          <p:nvPr/>
        </p:nvSpPr>
        <p:spPr>
          <a:xfrm>
            <a:off x="6225791" y="5364390"/>
            <a:ext cx="1163360" cy="533400"/>
          </a:xfrm>
          <a:prstGeom prst="round2DiagRect">
            <a:avLst>
              <a:gd name="adj1" fmla="val 50000"/>
              <a:gd name="adj2" fmla="val 0"/>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0" tIns="217642" rIns="0" bIns="217642" numCol="1" spcCol="1511" anchor="ctr" anchorCtr="0">
            <a:noAutofit/>
          </a:bodyPr>
          <a:lstStyle/>
          <a:p>
            <a:pPr algn="ctr" defTabSz="952186" fontAlgn="base">
              <a:lnSpc>
                <a:spcPct val="90000"/>
              </a:lnSpc>
              <a:spcBef>
                <a:spcPct val="0"/>
              </a:spcBef>
              <a:spcAft>
                <a:spcPct val="35000"/>
              </a:spcAft>
              <a:defRPr/>
            </a:pPr>
            <a:r>
              <a:rPr lang="en-US" sz="1600" dirty="0" smtClean="0">
                <a:solidFill>
                  <a:schemeClr val="bg1"/>
                </a:solidFill>
                <a:effectLst>
                  <a:outerShdw blurRad="38100" dist="38100" dir="2700000" algn="tl">
                    <a:srgbClr val="000000">
                      <a:alpha val="43137"/>
                    </a:srgbClr>
                  </a:outerShdw>
                </a:effectLst>
              </a:rPr>
              <a:t>8500</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Customers</a:t>
            </a:r>
          </a:p>
        </p:txBody>
      </p:sp>
      <p:sp>
        <p:nvSpPr>
          <p:cNvPr id="56" name="Rectangle 55"/>
          <p:cNvSpPr/>
          <p:nvPr/>
        </p:nvSpPr>
        <p:spPr>
          <a:xfrm>
            <a:off x="7638791" y="1495357"/>
            <a:ext cx="1344518" cy="12144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800" dirty="0" smtClean="0">
                <a:solidFill>
                  <a:schemeClr val="bg1"/>
                </a:solidFill>
                <a:effectLst>
                  <a:outerShdw blurRad="38100" dist="38100" dir="2700000" algn="tl">
                    <a:srgbClr val="000000">
                      <a:alpha val="43137"/>
                    </a:srgbClr>
                  </a:outerShdw>
                </a:effectLst>
              </a:rPr>
              <a:t>V6</a:t>
            </a:r>
            <a:br>
              <a:rPr lang="en-US" sz="1800" dirty="0" smtClean="0">
                <a:solidFill>
                  <a:schemeClr val="bg1"/>
                </a:solidFill>
                <a:effectLst>
                  <a:outerShdw blurRad="38100" dist="38100" dir="2700000" algn="tl">
                    <a:srgbClr val="000000">
                      <a:alpha val="43137"/>
                    </a:srgbClr>
                  </a:outerShdw>
                </a:effectLst>
              </a:rPr>
            </a:br>
            <a:r>
              <a:rPr lang="en-US" sz="1800" dirty="0" smtClean="0">
                <a:solidFill>
                  <a:schemeClr val="bg1"/>
                </a:solidFill>
                <a:effectLst>
                  <a:outerShdw blurRad="38100" dist="38100" dir="2700000" algn="tl">
                    <a:srgbClr val="000000">
                      <a:alpha val="43137"/>
                    </a:srgbClr>
                  </a:outerShdw>
                </a:effectLst>
              </a:rPr>
              <a:t>BizTalk </a:t>
            </a:r>
            <a:br>
              <a:rPr lang="en-US" sz="1800" dirty="0" smtClean="0">
                <a:solidFill>
                  <a:schemeClr val="bg1"/>
                </a:solidFill>
                <a:effectLst>
                  <a:outerShdw blurRad="38100" dist="38100" dir="2700000" algn="tl">
                    <a:srgbClr val="000000">
                      <a:alpha val="43137"/>
                    </a:srgbClr>
                  </a:outerShdw>
                </a:effectLst>
              </a:rPr>
            </a:br>
            <a:r>
              <a:rPr lang="en-US" sz="1800" dirty="0" smtClean="0">
                <a:solidFill>
                  <a:schemeClr val="bg1"/>
                </a:solidFill>
                <a:effectLst>
                  <a:outerShdw blurRad="38100" dist="38100" dir="2700000" algn="tl">
                    <a:srgbClr val="000000">
                      <a:alpha val="43137"/>
                    </a:srgbClr>
                  </a:outerShdw>
                </a:effectLst>
              </a:rPr>
              <a:t>Server 2009</a:t>
            </a:r>
            <a:endParaRPr lang="en-US" sz="1800" dirty="0">
              <a:solidFill>
                <a:schemeClr val="bg1"/>
              </a:solidFill>
              <a:effectLst>
                <a:outerShdw blurRad="38100" dist="38100" dir="2700000" algn="tl">
                  <a:srgbClr val="000000">
                    <a:alpha val="43137"/>
                  </a:srgbClr>
                </a:outerShdw>
              </a:effectLst>
            </a:endParaRPr>
          </a:p>
        </p:txBody>
      </p:sp>
      <p:sp>
        <p:nvSpPr>
          <p:cNvPr id="57" name="TextBox 56"/>
          <p:cNvSpPr txBox="1"/>
          <p:nvPr/>
        </p:nvSpPr>
        <p:spPr>
          <a:xfrm>
            <a:off x="7591749" y="2924117"/>
            <a:ext cx="1320122" cy="25114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ALM Support</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ESB(2.0) </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Extend B2B</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BAM+</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RFID Mobile and Std Pack</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New Adapters</a:t>
            </a:r>
          </a:p>
          <a:p>
            <a:pPr marL="231775" indent="-231775" defTabSz="1088169" fontAlgn="base">
              <a:lnSpc>
                <a:spcPct val="90000"/>
              </a:lnSpc>
              <a:spcBef>
                <a:spcPct val="20000"/>
              </a:spcBef>
              <a:spcAft>
                <a:spcPct val="0"/>
              </a:spcAft>
              <a:buClr>
                <a:srgbClr val="DC5C31"/>
              </a:buClr>
              <a:buSzPct val="70000"/>
              <a:buBlip>
                <a:blip r:embed="rId6"/>
              </a:buBlip>
            </a:pPr>
            <a:r>
              <a:rPr lang="en-US" sz="1400" dirty="0" smtClean="0">
                <a:solidFill>
                  <a:schemeClr val="bg1"/>
                </a:solidFill>
                <a:effectLst>
                  <a:outerShdw blurRad="38100" dist="38100" dir="2700000" algn="tl">
                    <a:srgbClr val="000000">
                      <a:alpha val="43137"/>
                    </a:srgbClr>
                  </a:outerShdw>
                </a:effectLst>
              </a:rPr>
              <a:t>Update Swift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7158" y="357166"/>
            <a:ext cx="8382000" cy="1163395"/>
          </a:xfrm>
          <a:prstGeom prst="rect">
            <a:avLst/>
          </a:prstGeom>
          <a:ln>
            <a:noFill/>
          </a:ln>
        </p:spPr>
        <p:txBody>
          <a:bodyPr/>
          <a:lstStyle/>
          <a:p>
            <a:pPr>
              <a:spcBef>
                <a:spcPct val="0"/>
              </a:spcBef>
              <a:defRPr/>
            </a:pP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BizTalk Server 2009 </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的能力</a:t>
            </a:r>
            <a:endPar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8" name="Rectangle 7"/>
          <p:cNvSpPr/>
          <p:nvPr/>
        </p:nvSpPr>
        <p:spPr>
          <a:xfrm>
            <a:off x="1181100" y="1524016"/>
            <a:ext cx="1532965" cy="279474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Management and Operations</a:t>
            </a:r>
            <a:endParaRPr lang="en-US" dirty="0">
              <a:solidFill>
                <a:schemeClr val="bg1"/>
              </a:solidFill>
            </a:endParaRPr>
          </a:p>
        </p:txBody>
      </p:sp>
      <p:sp>
        <p:nvSpPr>
          <p:cNvPr id="9" name="Rectangle 8"/>
          <p:cNvSpPr/>
          <p:nvPr/>
        </p:nvSpPr>
        <p:spPr>
          <a:xfrm>
            <a:off x="1181100" y="4513746"/>
            <a:ext cx="1532965" cy="116989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bg1"/>
                </a:solidFill>
              </a:rPr>
              <a:t>RFID Platform</a:t>
            </a:r>
            <a:endParaRPr lang="en-US" sz="2000" dirty="0">
              <a:solidFill>
                <a:schemeClr val="bg1"/>
              </a:solidFill>
            </a:endParaRPr>
          </a:p>
        </p:txBody>
      </p:sp>
      <p:sp>
        <p:nvSpPr>
          <p:cNvPr id="10" name="Rectangle 9"/>
          <p:cNvSpPr/>
          <p:nvPr/>
        </p:nvSpPr>
        <p:spPr>
          <a:xfrm>
            <a:off x="2909047" y="1524016"/>
            <a:ext cx="1559859" cy="149486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bg1"/>
                </a:solidFill>
              </a:rPr>
              <a:t>Business Rule Framework</a:t>
            </a:r>
            <a:endParaRPr lang="en-US" sz="2000" dirty="0">
              <a:solidFill>
                <a:schemeClr val="bg1"/>
              </a:solidFill>
            </a:endParaRPr>
          </a:p>
        </p:txBody>
      </p:sp>
      <p:sp>
        <p:nvSpPr>
          <p:cNvPr id="11" name="Rectangle 10"/>
          <p:cNvSpPr/>
          <p:nvPr/>
        </p:nvSpPr>
        <p:spPr>
          <a:xfrm>
            <a:off x="4663888" y="1524016"/>
            <a:ext cx="1559859" cy="149486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bg1"/>
                </a:solidFill>
              </a:rPr>
              <a:t>Business to Business Integration</a:t>
            </a:r>
            <a:endParaRPr lang="en-US" sz="2000" dirty="0">
              <a:solidFill>
                <a:schemeClr val="bg1"/>
              </a:solidFill>
            </a:endParaRPr>
          </a:p>
        </p:txBody>
      </p:sp>
      <p:sp>
        <p:nvSpPr>
          <p:cNvPr id="12" name="Rectangle 11"/>
          <p:cNvSpPr/>
          <p:nvPr/>
        </p:nvSpPr>
        <p:spPr>
          <a:xfrm>
            <a:off x="6418729" y="1524016"/>
            <a:ext cx="1477496" cy="2339789"/>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bg1"/>
                </a:solidFill>
              </a:rPr>
              <a:t>Business Activity Monitoring</a:t>
            </a:r>
          </a:p>
        </p:txBody>
      </p:sp>
      <p:sp>
        <p:nvSpPr>
          <p:cNvPr id="13" name="Rectangle 12"/>
          <p:cNvSpPr/>
          <p:nvPr/>
        </p:nvSpPr>
        <p:spPr>
          <a:xfrm>
            <a:off x="2909047" y="4058787"/>
            <a:ext cx="3314700" cy="162485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rPr>
              <a:t>Messaging</a:t>
            </a:r>
            <a:endParaRPr lang="en-US" sz="2000" dirty="0">
              <a:solidFill>
                <a:schemeClr val="bg1"/>
              </a:solidFill>
            </a:endParaRPr>
          </a:p>
        </p:txBody>
      </p:sp>
      <p:sp>
        <p:nvSpPr>
          <p:cNvPr id="14" name="Rectangle 13"/>
          <p:cNvSpPr/>
          <p:nvPr/>
        </p:nvSpPr>
        <p:spPr>
          <a:xfrm>
            <a:off x="2909047" y="3148869"/>
            <a:ext cx="3314700" cy="71493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smtClean="0">
                <a:solidFill>
                  <a:schemeClr val="bg1"/>
                </a:solidFill>
              </a:rPr>
              <a:t>Orchestration</a:t>
            </a:r>
            <a:endParaRPr lang="en-US" sz="2000" dirty="0">
              <a:solidFill>
                <a:schemeClr val="bg1"/>
              </a:solidFill>
            </a:endParaRPr>
          </a:p>
        </p:txBody>
      </p:sp>
      <p:sp>
        <p:nvSpPr>
          <p:cNvPr id="15" name="Rectangle 14"/>
          <p:cNvSpPr/>
          <p:nvPr/>
        </p:nvSpPr>
        <p:spPr>
          <a:xfrm>
            <a:off x="6418729" y="4058787"/>
            <a:ext cx="1467971" cy="1624853"/>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bg1"/>
                </a:solidFill>
              </a:rPr>
              <a:t>Tools</a:t>
            </a:r>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accel="50000" decel="50000" autoRev="1" fill="hold" grpId="1" nodeType="clickEffect">
                                  <p:stCondLst>
                                    <p:cond delay="0"/>
                                  </p:stCondLst>
                                  <p:childTnLst>
                                    <p:animScale>
                                      <p:cBhvr>
                                        <p:cTn id="20" dur="2000" fill="hold"/>
                                        <p:tgtEl>
                                          <p:spTgt spid="13"/>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ccel="50000" decel="50000" autoRev="1" fill="hold" grpId="1" nodeType="clickEffect">
                                  <p:stCondLst>
                                    <p:cond delay="0"/>
                                  </p:stCondLst>
                                  <p:childTnLst>
                                    <p:animScale>
                                      <p:cBhvr>
                                        <p:cTn id="24" dur="2000" fill="hold"/>
                                        <p:tgtEl>
                                          <p:spTgt spid="14"/>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accel="50000" decel="50000" autoRev="1" fill="hold" grpId="1" nodeType="clickEffect">
                                  <p:stCondLst>
                                    <p:cond delay="0"/>
                                  </p:stCondLst>
                                  <p:childTnLst>
                                    <p:animScale>
                                      <p:cBhvr>
                                        <p:cTn id="28" dur="2000" fill="hold"/>
                                        <p:tgtEl>
                                          <p:spTgt spid="10"/>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accel="50000" decel="50000" autoRev="1" fill="hold" grpId="1" nodeType="clickEffect">
                                  <p:stCondLst>
                                    <p:cond delay="0"/>
                                  </p:stCondLst>
                                  <p:childTnLst>
                                    <p:animScale>
                                      <p:cBhvr>
                                        <p:cTn id="32" dur="2000" fill="hold"/>
                                        <p:tgtEl>
                                          <p:spTgt spid="11"/>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3" grpId="0" animBg="1"/>
      <p:bldP spid="13" grpId="1" animBg="1"/>
      <p:bldP spid="14" grpId="0" animBg="1"/>
      <p:bldP spid="14"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消息引擎</a:t>
            </a:r>
            <a:endParaRPr lang="en-US" dirty="0"/>
          </a:p>
        </p:txBody>
      </p:sp>
      <p:sp>
        <p:nvSpPr>
          <p:cNvPr id="4" name="Rectangle 2"/>
          <p:cNvSpPr>
            <a:spLocks noChangeArrowheads="1"/>
          </p:cNvSpPr>
          <p:nvPr/>
        </p:nvSpPr>
        <p:spPr bwMode="auto">
          <a:xfrm>
            <a:off x="596900" y="1143000"/>
            <a:ext cx="8102600" cy="5499100"/>
          </a:xfrm>
          <a:prstGeom prst="rect">
            <a:avLst/>
          </a:prstGeom>
          <a:solidFill>
            <a:srgbClr val="DDDDDD">
              <a:alpha val="40000"/>
            </a:srgbClr>
          </a:solidFill>
          <a:ln w="12700" algn="ctr">
            <a:noFill/>
            <a:prstDash val="dash"/>
            <a:miter lim="800000"/>
            <a:headEnd/>
            <a:tailEnd/>
          </a:ln>
          <a:effectLst/>
        </p:spPr>
        <p:txBody>
          <a:bodyPr wrap="none"/>
          <a:lstStyle/>
          <a:p>
            <a:pPr algn="ctr" eaLnBrk="0" hangingPunct="0"/>
            <a:r>
              <a:rPr lang="es-ES" sz="2400" b="1" dirty="0" smtClean="0">
                <a:solidFill>
                  <a:schemeClr val="bg2">
                    <a:lumMod val="50000"/>
                  </a:schemeClr>
                </a:solidFill>
                <a:latin typeface="Arial Narrow" pitchFamily="34" charset="0"/>
                <a:cs typeface="Arial" charset="0"/>
              </a:rPr>
              <a:t>BizTalk</a:t>
            </a:r>
            <a:r>
              <a:rPr lang="zh-CN" altLang="en-US" sz="2400" b="1" dirty="0" smtClean="0">
                <a:solidFill>
                  <a:schemeClr val="bg2">
                    <a:lumMod val="50000"/>
                  </a:schemeClr>
                </a:solidFill>
                <a:latin typeface="Arial Narrow" pitchFamily="34" charset="0"/>
                <a:cs typeface="Arial" charset="0"/>
              </a:rPr>
              <a:t>组</a:t>
            </a:r>
            <a:endParaRPr lang="es-ES" sz="2400" b="1" dirty="0">
              <a:solidFill>
                <a:schemeClr val="bg2">
                  <a:lumMod val="50000"/>
                </a:schemeClr>
              </a:solidFill>
              <a:latin typeface="Arial Narrow" pitchFamily="34" charset="0"/>
              <a:cs typeface="Arial" charset="0"/>
            </a:endParaRPr>
          </a:p>
        </p:txBody>
      </p:sp>
      <p:sp>
        <p:nvSpPr>
          <p:cNvPr id="5" name="Rectangle 2"/>
          <p:cNvSpPr>
            <a:spLocks noChangeArrowheads="1"/>
          </p:cNvSpPr>
          <p:nvPr/>
        </p:nvSpPr>
        <p:spPr bwMode="auto">
          <a:xfrm>
            <a:off x="901700" y="1536700"/>
            <a:ext cx="7391400" cy="4800600"/>
          </a:xfrm>
          <a:prstGeom prst="rect">
            <a:avLst/>
          </a:prstGeom>
          <a:solidFill>
            <a:srgbClr val="DDDDDD">
              <a:alpha val="72000"/>
            </a:srgbClr>
          </a:solidFill>
          <a:ln w="12700" algn="ctr">
            <a:noFill/>
            <a:prstDash val="dash"/>
            <a:miter lim="800000"/>
            <a:headEnd/>
            <a:tailEnd/>
          </a:ln>
          <a:effectLst/>
        </p:spPr>
        <p:txBody>
          <a:bodyPr wrap="none"/>
          <a:lstStyle/>
          <a:p>
            <a:pPr algn="ctr" eaLnBrk="0" hangingPunct="0"/>
            <a:endParaRPr lang="es-ES" sz="2400" b="1" dirty="0">
              <a:solidFill>
                <a:schemeClr val="bg2">
                  <a:lumMod val="50000"/>
                </a:schemeClr>
              </a:solidFill>
              <a:latin typeface="Arial Narrow" pitchFamily="34" charset="0"/>
              <a:cs typeface="Arial" charset="0"/>
            </a:endParaRPr>
          </a:p>
        </p:txBody>
      </p:sp>
      <p:sp>
        <p:nvSpPr>
          <p:cNvPr id="6" name="AutoShape 3"/>
          <p:cNvSpPr>
            <a:spLocks noChangeArrowheads="1"/>
          </p:cNvSpPr>
          <p:nvPr/>
        </p:nvSpPr>
        <p:spPr bwMode="auto">
          <a:xfrm>
            <a:off x="3797300" y="1612900"/>
            <a:ext cx="1752600" cy="2209800"/>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600" b="1" dirty="0">
                <a:solidFill>
                  <a:schemeClr val="bg2">
                    <a:lumMod val="50000"/>
                  </a:schemeClr>
                </a:solidFill>
                <a:latin typeface="Arial Narrow" pitchFamily="34" charset="0"/>
                <a:cs typeface="Arial" charset="0"/>
              </a:rPr>
              <a:t>  </a:t>
            </a:r>
          </a:p>
        </p:txBody>
      </p:sp>
      <p:sp>
        <p:nvSpPr>
          <p:cNvPr id="7" name="AutoShape 4"/>
          <p:cNvSpPr>
            <a:spLocks noChangeArrowheads="1"/>
          </p:cNvSpPr>
          <p:nvPr/>
        </p:nvSpPr>
        <p:spPr bwMode="auto">
          <a:xfrm>
            <a:off x="6143625" y="1611313"/>
            <a:ext cx="1905000" cy="2973387"/>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600" b="1" dirty="0">
                <a:solidFill>
                  <a:schemeClr val="bg2">
                    <a:lumMod val="50000"/>
                  </a:schemeClr>
                </a:solidFill>
                <a:latin typeface="Arial Narrow" pitchFamily="34" charset="0"/>
                <a:cs typeface="Arial" charset="0"/>
              </a:rPr>
              <a:t>  </a:t>
            </a:r>
          </a:p>
        </p:txBody>
      </p:sp>
      <p:sp>
        <p:nvSpPr>
          <p:cNvPr id="8" name="AutoShape 5"/>
          <p:cNvSpPr>
            <a:spLocks noChangeArrowheads="1"/>
          </p:cNvSpPr>
          <p:nvPr/>
        </p:nvSpPr>
        <p:spPr bwMode="auto">
          <a:xfrm>
            <a:off x="6235700" y="1839913"/>
            <a:ext cx="1765300" cy="2211387"/>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algn="ctr" eaLnBrk="0" hangingPunct="0"/>
            <a:r>
              <a:rPr lang="zh-CN" altLang="en-US" sz="1600" b="1" dirty="0" smtClean="0">
                <a:solidFill>
                  <a:schemeClr val="bg2">
                    <a:lumMod val="50000"/>
                  </a:schemeClr>
                </a:solidFill>
                <a:latin typeface="Arial Narrow" pitchFamily="34" charset="0"/>
                <a:cs typeface="Arial" charset="0"/>
              </a:rPr>
              <a:t>发送端口</a:t>
            </a:r>
            <a:endParaRPr lang="en-US" sz="1600" b="1" dirty="0" smtClean="0">
              <a:solidFill>
                <a:schemeClr val="bg2">
                  <a:lumMod val="50000"/>
                </a:schemeClr>
              </a:solidFill>
              <a:latin typeface="Arial Narrow" pitchFamily="34" charset="0"/>
              <a:cs typeface="Arial" charset="0"/>
            </a:endParaRPr>
          </a:p>
          <a:p>
            <a:pPr algn="ctr" eaLnBrk="0" hangingPunct="0"/>
            <a:endParaRPr lang="en-US" sz="1600" b="1" dirty="0">
              <a:solidFill>
                <a:schemeClr val="bg2">
                  <a:lumMod val="50000"/>
                </a:schemeClr>
              </a:solidFill>
              <a:latin typeface="Arial Narrow" pitchFamily="34" charset="0"/>
              <a:cs typeface="Arial" charset="0"/>
            </a:endParaRPr>
          </a:p>
        </p:txBody>
      </p:sp>
      <p:sp>
        <p:nvSpPr>
          <p:cNvPr id="9" name="Freeform 7"/>
          <p:cNvSpPr>
            <a:spLocks/>
          </p:cNvSpPr>
          <p:nvPr/>
        </p:nvSpPr>
        <p:spPr bwMode="auto">
          <a:xfrm rot="21076302">
            <a:off x="2776538" y="4724400"/>
            <a:ext cx="931862" cy="927100"/>
          </a:xfrm>
          <a:custGeom>
            <a:avLst/>
            <a:gdLst/>
            <a:ahLst/>
            <a:cxnLst>
              <a:cxn ang="0">
                <a:pos x="213" y="0"/>
              </a:cxn>
              <a:cxn ang="0">
                <a:pos x="205" y="2096"/>
              </a:cxn>
              <a:cxn ang="0">
                <a:pos x="1445" y="2448"/>
              </a:cxn>
            </a:cxnLst>
            <a:rect l="0" t="0" r="r" b="b"/>
            <a:pathLst>
              <a:path w="1445" h="2504">
                <a:moveTo>
                  <a:pt x="213" y="0"/>
                </a:moveTo>
                <a:cubicBezTo>
                  <a:pt x="106" y="844"/>
                  <a:pt x="0" y="1688"/>
                  <a:pt x="205" y="2096"/>
                </a:cubicBezTo>
                <a:cubicBezTo>
                  <a:pt x="410" y="2504"/>
                  <a:pt x="927" y="2476"/>
                  <a:pt x="1445" y="2448"/>
                </a:cubicBezTo>
              </a:path>
            </a:pathLst>
          </a:custGeom>
          <a:noFill/>
          <a:ln w="76200" cap="flat" cmpd="sng">
            <a:solidFill>
              <a:srgbClr val="CC0000"/>
            </a:solidFill>
            <a:prstDash val="solid"/>
            <a:round/>
            <a:headEnd type="none" w="med" len="med"/>
            <a:tailEnd type="triangle" w="med" len="med"/>
          </a:ln>
          <a:effectLst/>
        </p:spPr>
        <p:txBody>
          <a:bodyPr wrap="none" anchor="ctr"/>
          <a:lstStyle/>
          <a:p>
            <a:endParaRPr lang="es-ES" dirty="0">
              <a:solidFill>
                <a:schemeClr val="bg2">
                  <a:lumMod val="50000"/>
                </a:schemeClr>
              </a:solidFill>
            </a:endParaRPr>
          </a:p>
        </p:txBody>
      </p:sp>
      <p:grpSp>
        <p:nvGrpSpPr>
          <p:cNvPr id="10" name="Group 8"/>
          <p:cNvGrpSpPr>
            <a:grpSpLocks/>
          </p:cNvGrpSpPr>
          <p:nvPr/>
        </p:nvGrpSpPr>
        <p:grpSpPr bwMode="auto">
          <a:xfrm>
            <a:off x="3873500" y="4813300"/>
            <a:ext cx="1614488" cy="1409700"/>
            <a:chOff x="2442" y="2774"/>
            <a:chExt cx="1017" cy="888"/>
          </a:xfrm>
        </p:grpSpPr>
        <p:pic>
          <p:nvPicPr>
            <p:cNvPr id="11" name="Picture 9" descr="Database"/>
            <p:cNvPicPr>
              <a:picLocks noChangeAspect="1" noChangeArrowheads="1"/>
            </p:cNvPicPr>
            <p:nvPr/>
          </p:nvPicPr>
          <p:blipFill>
            <a:blip r:embed="rId3" cstate="print"/>
            <a:srcRect/>
            <a:stretch>
              <a:fillRect/>
            </a:stretch>
          </p:blipFill>
          <p:spPr bwMode="auto">
            <a:xfrm>
              <a:off x="2442" y="2774"/>
              <a:ext cx="1017" cy="888"/>
            </a:xfrm>
            <a:prstGeom prst="rect">
              <a:avLst/>
            </a:prstGeom>
            <a:noFill/>
            <a:ln w="9525">
              <a:noFill/>
              <a:miter lim="800000"/>
              <a:headEnd/>
              <a:tailEnd/>
            </a:ln>
          </p:spPr>
        </p:pic>
        <p:sp>
          <p:nvSpPr>
            <p:cNvPr id="12" name="AutoShape 11"/>
            <p:cNvSpPr>
              <a:spLocks noChangeArrowheads="1"/>
            </p:cNvSpPr>
            <p:nvPr/>
          </p:nvSpPr>
          <p:spPr bwMode="auto">
            <a:xfrm flipV="1">
              <a:off x="2588" y="3319"/>
              <a:ext cx="238" cy="286"/>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sp>
          <p:nvSpPr>
            <p:cNvPr id="13" name="AutoShape 20"/>
            <p:cNvSpPr>
              <a:spLocks noChangeArrowheads="1"/>
            </p:cNvSpPr>
            <p:nvPr/>
          </p:nvSpPr>
          <p:spPr bwMode="auto">
            <a:xfrm flipV="1">
              <a:off x="2456" y="3175"/>
              <a:ext cx="238" cy="286"/>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sp>
          <p:nvSpPr>
            <p:cNvPr id="14" name="AutoShape 29"/>
            <p:cNvSpPr>
              <a:spLocks noChangeArrowheads="1"/>
            </p:cNvSpPr>
            <p:nvPr/>
          </p:nvSpPr>
          <p:spPr bwMode="auto">
            <a:xfrm flipV="1">
              <a:off x="2519" y="3247"/>
              <a:ext cx="238" cy="286"/>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sp>
          <p:nvSpPr>
            <p:cNvPr id="15" name="Text Box 37"/>
            <p:cNvSpPr txBox="1">
              <a:spLocks noChangeArrowheads="1"/>
            </p:cNvSpPr>
            <p:nvPr/>
          </p:nvSpPr>
          <p:spPr bwMode="auto">
            <a:xfrm>
              <a:off x="2575" y="2858"/>
              <a:ext cx="755" cy="212"/>
            </a:xfrm>
            <a:prstGeom prst="rect">
              <a:avLst/>
            </a:prstGeom>
            <a:noFill/>
            <a:ln w="9525" algn="ctr">
              <a:noFill/>
              <a:miter lim="800000"/>
              <a:headEnd/>
              <a:tailEnd/>
            </a:ln>
            <a:effectLst/>
          </p:spPr>
          <p:txBody>
            <a:bodyPr wrap="none">
              <a:spAutoFit/>
            </a:bodyPr>
            <a:lstStyle/>
            <a:p>
              <a:pPr eaLnBrk="0" hangingPunct="0"/>
              <a:r>
                <a:rPr lang="en-US" sz="1600" b="1" dirty="0">
                  <a:solidFill>
                    <a:schemeClr val="bg2">
                      <a:lumMod val="50000"/>
                    </a:schemeClr>
                  </a:solidFill>
                  <a:latin typeface="Arial Narrow" pitchFamily="34" charset="0"/>
                  <a:cs typeface="Arial" charset="0"/>
                </a:rPr>
                <a:t>MessageBox</a:t>
              </a:r>
            </a:p>
          </p:txBody>
        </p:sp>
        <p:sp>
          <p:nvSpPr>
            <p:cNvPr id="16" name="AutoShape 39"/>
            <p:cNvSpPr>
              <a:spLocks noChangeArrowheads="1"/>
            </p:cNvSpPr>
            <p:nvPr/>
          </p:nvSpPr>
          <p:spPr bwMode="auto">
            <a:xfrm flipV="1">
              <a:off x="3110" y="3163"/>
              <a:ext cx="232" cy="2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sp>
          <p:nvSpPr>
            <p:cNvPr id="17" name="AutoShape 48"/>
            <p:cNvSpPr>
              <a:spLocks noChangeArrowheads="1"/>
            </p:cNvSpPr>
            <p:nvPr/>
          </p:nvSpPr>
          <p:spPr bwMode="auto">
            <a:xfrm flipV="1">
              <a:off x="3164" y="3241"/>
              <a:ext cx="232" cy="2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sp>
          <p:nvSpPr>
            <p:cNvPr id="18" name="AutoShape 57"/>
            <p:cNvSpPr>
              <a:spLocks noChangeArrowheads="1"/>
            </p:cNvSpPr>
            <p:nvPr/>
          </p:nvSpPr>
          <p:spPr bwMode="auto">
            <a:xfrm flipV="1">
              <a:off x="3224" y="3313"/>
              <a:ext cx="232" cy="2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grpSp>
      <p:sp>
        <p:nvSpPr>
          <p:cNvPr id="19" name="AutoShape 65"/>
          <p:cNvSpPr>
            <a:spLocks noChangeArrowheads="1"/>
          </p:cNvSpPr>
          <p:nvPr/>
        </p:nvSpPr>
        <p:spPr bwMode="auto">
          <a:xfrm>
            <a:off x="4025900" y="1841500"/>
            <a:ext cx="1312863" cy="1412875"/>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algn="ctr" eaLnBrk="0" hangingPunct="0"/>
            <a:r>
              <a:rPr lang="zh-CN" altLang="en-US" sz="1600" b="1" dirty="0" smtClean="0">
                <a:solidFill>
                  <a:schemeClr val="bg2">
                    <a:lumMod val="50000"/>
                  </a:schemeClr>
                </a:solidFill>
                <a:latin typeface="Arial Narrow" pitchFamily="34" charset="0"/>
                <a:cs typeface="Arial" charset="0"/>
              </a:rPr>
              <a:t>业务流程</a:t>
            </a:r>
            <a:endParaRPr lang="en-US" sz="1600" b="1" dirty="0">
              <a:solidFill>
                <a:schemeClr val="bg2">
                  <a:lumMod val="50000"/>
                </a:schemeClr>
              </a:solidFill>
              <a:latin typeface="Arial Narrow" pitchFamily="34" charset="0"/>
              <a:cs typeface="Arial" charset="0"/>
            </a:endParaRPr>
          </a:p>
        </p:txBody>
      </p:sp>
      <p:grpSp>
        <p:nvGrpSpPr>
          <p:cNvPr id="20" name="Group 66"/>
          <p:cNvGrpSpPr>
            <a:grpSpLocks/>
          </p:cNvGrpSpPr>
          <p:nvPr/>
        </p:nvGrpSpPr>
        <p:grpSpPr bwMode="auto">
          <a:xfrm>
            <a:off x="4178300" y="2222500"/>
            <a:ext cx="963613" cy="979488"/>
            <a:chOff x="2385" y="1419"/>
            <a:chExt cx="807" cy="732"/>
          </a:xfrm>
        </p:grpSpPr>
        <p:sp>
          <p:nvSpPr>
            <p:cNvPr id="21" name="Line 67"/>
            <p:cNvSpPr>
              <a:spLocks noChangeShapeType="1"/>
            </p:cNvSpPr>
            <p:nvPr/>
          </p:nvSpPr>
          <p:spPr bwMode="auto">
            <a:xfrm>
              <a:off x="2497" y="1781"/>
              <a:ext cx="0" cy="213"/>
            </a:xfrm>
            <a:prstGeom prst="line">
              <a:avLst/>
            </a:prstGeom>
            <a:noFill/>
            <a:ln w="9525">
              <a:solidFill>
                <a:srgbClr val="4D4D4D"/>
              </a:solidFill>
              <a:round/>
              <a:headEnd/>
              <a:tailEnd/>
            </a:ln>
            <a:effectLst/>
          </p:spPr>
          <p:txBody>
            <a:bodyPr wrap="none" anchor="ctr"/>
            <a:lstStyle/>
            <a:p>
              <a:endParaRPr lang="es-ES" dirty="0">
                <a:solidFill>
                  <a:schemeClr val="bg2">
                    <a:lumMod val="50000"/>
                  </a:schemeClr>
                </a:solidFill>
              </a:endParaRPr>
            </a:p>
          </p:txBody>
        </p:sp>
        <p:sp>
          <p:nvSpPr>
            <p:cNvPr id="22" name="Line 68"/>
            <p:cNvSpPr>
              <a:spLocks noChangeShapeType="1"/>
            </p:cNvSpPr>
            <p:nvPr/>
          </p:nvSpPr>
          <p:spPr bwMode="auto">
            <a:xfrm>
              <a:off x="3073" y="1785"/>
              <a:ext cx="1" cy="222"/>
            </a:xfrm>
            <a:prstGeom prst="line">
              <a:avLst/>
            </a:prstGeom>
            <a:noFill/>
            <a:ln w="9525">
              <a:solidFill>
                <a:srgbClr val="4D4D4D"/>
              </a:solidFill>
              <a:round/>
              <a:headEnd/>
              <a:tailEnd/>
            </a:ln>
            <a:effectLst/>
          </p:spPr>
          <p:txBody>
            <a:bodyPr wrap="none" anchor="ctr"/>
            <a:lstStyle/>
            <a:p>
              <a:endParaRPr lang="es-ES" dirty="0">
                <a:solidFill>
                  <a:schemeClr val="bg2">
                    <a:lumMod val="50000"/>
                  </a:schemeClr>
                </a:solidFill>
              </a:endParaRPr>
            </a:p>
          </p:txBody>
        </p:sp>
        <p:sp>
          <p:nvSpPr>
            <p:cNvPr id="23" name="Line 69"/>
            <p:cNvSpPr>
              <a:spLocks noChangeShapeType="1"/>
            </p:cNvSpPr>
            <p:nvPr/>
          </p:nvSpPr>
          <p:spPr bwMode="auto">
            <a:xfrm>
              <a:off x="2791" y="1526"/>
              <a:ext cx="0" cy="474"/>
            </a:xfrm>
            <a:prstGeom prst="line">
              <a:avLst/>
            </a:prstGeom>
            <a:noFill/>
            <a:ln w="9525">
              <a:solidFill>
                <a:srgbClr val="4D4D4D"/>
              </a:solidFill>
              <a:round/>
              <a:headEnd/>
              <a:tailEnd/>
            </a:ln>
            <a:effectLst/>
          </p:spPr>
          <p:txBody>
            <a:bodyPr wrap="none" anchor="ctr"/>
            <a:lstStyle/>
            <a:p>
              <a:endParaRPr lang="es-ES" dirty="0">
                <a:solidFill>
                  <a:schemeClr val="bg2">
                    <a:lumMod val="50000"/>
                  </a:schemeClr>
                </a:solidFill>
              </a:endParaRPr>
            </a:p>
          </p:txBody>
        </p:sp>
        <p:sp>
          <p:nvSpPr>
            <p:cNvPr id="24" name="Line 70"/>
            <p:cNvSpPr>
              <a:spLocks noChangeShapeType="1"/>
            </p:cNvSpPr>
            <p:nvPr/>
          </p:nvSpPr>
          <p:spPr bwMode="auto">
            <a:xfrm flipH="1" flipV="1">
              <a:off x="2498" y="1782"/>
              <a:ext cx="574" cy="2"/>
            </a:xfrm>
            <a:prstGeom prst="line">
              <a:avLst/>
            </a:prstGeom>
            <a:noFill/>
            <a:ln w="9525">
              <a:solidFill>
                <a:srgbClr val="4D4D4D"/>
              </a:solidFill>
              <a:round/>
              <a:headEnd/>
              <a:tailEnd/>
            </a:ln>
            <a:effectLst/>
          </p:spPr>
          <p:txBody>
            <a:bodyPr wrap="none" anchor="ctr"/>
            <a:lstStyle/>
            <a:p>
              <a:endParaRPr lang="es-ES" dirty="0">
                <a:solidFill>
                  <a:schemeClr val="bg2">
                    <a:lumMod val="50000"/>
                  </a:schemeClr>
                </a:solidFill>
              </a:endParaRPr>
            </a:p>
          </p:txBody>
        </p:sp>
        <p:sp>
          <p:nvSpPr>
            <p:cNvPr id="25" name="Oval 71"/>
            <p:cNvSpPr>
              <a:spLocks noChangeArrowheads="1"/>
            </p:cNvSpPr>
            <p:nvPr/>
          </p:nvSpPr>
          <p:spPr bwMode="auto">
            <a:xfrm>
              <a:off x="2650" y="1419"/>
              <a:ext cx="280" cy="170"/>
            </a:xfrm>
            <a:prstGeom prst="ellipse">
              <a:avLst/>
            </a:prstGeom>
            <a:solidFill>
              <a:srgbClr val="F9D4CA"/>
            </a:solidFill>
            <a:ln w="12700" algn="ctr">
              <a:solidFill>
                <a:srgbClr val="333333"/>
              </a:solidFill>
              <a:round/>
              <a:headEnd/>
              <a:tailEnd/>
            </a:ln>
            <a:effectLst/>
          </p:spPr>
          <p:txBody>
            <a:bodyPr/>
            <a:lstStyle/>
            <a:p>
              <a:endParaRPr lang="es-ES" dirty="0">
                <a:solidFill>
                  <a:schemeClr val="bg2">
                    <a:lumMod val="50000"/>
                  </a:schemeClr>
                </a:solidFill>
              </a:endParaRPr>
            </a:p>
          </p:txBody>
        </p:sp>
        <p:sp>
          <p:nvSpPr>
            <p:cNvPr id="26" name="AutoShape 72"/>
            <p:cNvSpPr>
              <a:spLocks noChangeArrowheads="1"/>
            </p:cNvSpPr>
            <p:nvPr/>
          </p:nvSpPr>
          <p:spPr bwMode="auto">
            <a:xfrm>
              <a:off x="2615" y="1690"/>
              <a:ext cx="347" cy="185"/>
            </a:xfrm>
            <a:prstGeom prst="flowChartDecision">
              <a:avLst/>
            </a:prstGeom>
            <a:solidFill>
              <a:srgbClr val="C8F7D3"/>
            </a:solidFill>
            <a:ln w="12700" algn="ctr">
              <a:solidFill>
                <a:srgbClr val="4D4D4D"/>
              </a:solidFill>
              <a:miter lim="800000"/>
              <a:headEnd/>
              <a:tailEnd/>
            </a:ln>
            <a:effectLst/>
          </p:spPr>
          <p:txBody>
            <a:bodyPr wrap="none" anchor="ctr"/>
            <a:lstStyle/>
            <a:p>
              <a:endParaRPr lang="es-ES" dirty="0">
                <a:solidFill>
                  <a:schemeClr val="bg2">
                    <a:lumMod val="50000"/>
                  </a:schemeClr>
                </a:solidFill>
              </a:endParaRPr>
            </a:p>
          </p:txBody>
        </p:sp>
        <p:sp>
          <p:nvSpPr>
            <p:cNvPr id="27" name="AutoShape 73"/>
            <p:cNvSpPr>
              <a:spLocks noChangeArrowheads="1"/>
            </p:cNvSpPr>
            <p:nvPr/>
          </p:nvSpPr>
          <p:spPr bwMode="auto">
            <a:xfrm>
              <a:off x="2385" y="199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s-ES" dirty="0">
                <a:solidFill>
                  <a:schemeClr val="bg2">
                    <a:lumMod val="50000"/>
                  </a:schemeClr>
                </a:solidFill>
              </a:endParaRPr>
            </a:p>
          </p:txBody>
        </p:sp>
        <p:sp>
          <p:nvSpPr>
            <p:cNvPr id="28" name="AutoShape 74"/>
            <p:cNvSpPr>
              <a:spLocks noChangeArrowheads="1"/>
            </p:cNvSpPr>
            <p:nvPr/>
          </p:nvSpPr>
          <p:spPr bwMode="auto">
            <a:xfrm>
              <a:off x="2670" y="1998"/>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s-ES" dirty="0">
                <a:solidFill>
                  <a:schemeClr val="bg2">
                    <a:lumMod val="50000"/>
                  </a:schemeClr>
                </a:solidFill>
              </a:endParaRPr>
            </a:p>
          </p:txBody>
        </p:sp>
        <p:sp>
          <p:nvSpPr>
            <p:cNvPr id="29" name="AutoShape 75"/>
            <p:cNvSpPr>
              <a:spLocks noChangeArrowheads="1"/>
            </p:cNvSpPr>
            <p:nvPr/>
          </p:nvSpPr>
          <p:spPr bwMode="auto">
            <a:xfrm>
              <a:off x="2955" y="200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s-ES" dirty="0">
                <a:solidFill>
                  <a:schemeClr val="bg2">
                    <a:lumMod val="50000"/>
                  </a:schemeClr>
                </a:solidFill>
              </a:endParaRPr>
            </a:p>
          </p:txBody>
        </p:sp>
      </p:grpSp>
      <p:sp>
        <p:nvSpPr>
          <p:cNvPr id="30" name="Line 76"/>
          <p:cNvSpPr>
            <a:spLocks noChangeShapeType="1"/>
          </p:cNvSpPr>
          <p:nvPr/>
        </p:nvSpPr>
        <p:spPr bwMode="auto">
          <a:xfrm>
            <a:off x="4965700" y="3771900"/>
            <a:ext cx="0" cy="1066800"/>
          </a:xfrm>
          <a:prstGeom prst="line">
            <a:avLst/>
          </a:prstGeom>
          <a:noFill/>
          <a:ln w="76200">
            <a:solidFill>
              <a:srgbClr val="CC0000"/>
            </a:solidFill>
            <a:round/>
            <a:headEnd/>
            <a:tailEnd type="triangle" w="med" len="med"/>
          </a:ln>
          <a:effectLst/>
        </p:spPr>
        <p:txBody>
          <a:bodyPr wrap="none" anchor="ctr"/>
          <a:lstStyle/>
          <a:p>
            <a:endParaRPr lang="es-ES" dirty="0">
              <a:solidFill>
                <a:schemeClr val="bg2">
                  <a:lumMod val="50000"/>
                </a:schemeClr>
              </a:solidFill>
            </a:endParaRPr>
          </a:p>
        </p:txBody>
      </p:sp>
      <p:sp>
        <p:nvSpPr>
          <p:cNvPr id="31" name="Line 77"/>
          <p:cNvSpPr>
            <a:spLocks noChangeShapeType="1"/>
          </p:cNvSpPr>
          <p:nvPr/>
        </p:nvSpPr>
        <p:spPr bwMode="auto">
          <a:xfrm flipV="1">
            <a:off x="4267200" y="3835400"/>
            <a:ext cx="0" cy="990600"/>
          </a:xfrm>
          <a:prstGeom prst="line">
            <a:avLst/>
          </a:prstGeom>
          <a:noFill/>
          <a:ln w="76200">
            <a:solidFill>
              <a:srgbClr val="CC0000"/>
            </a:solidFill>
            <a:round/>
            <a:headEnd/>
            <a:tailEnd type="triangle" w="med" len="med"/>
          </a:ln>
          <a:effectLst/>
        </p:spPr>
        <p:txBody>
          <a:bodyPr wrap="none" anchor="ctr"/>
          <a:lstStyle/>
          <a:p>
            <a:endParaRPr lang="es-ES" dirty="0">
              <a:solidFill>
                <a:schemeClr val="bg2">
                  <a:lumMod val="50000"/>
                </a:schemeClr>
              </a:solidFill>
            </a:endParaRPr>
          </a:p>
        </p:txBody>
      </p:sp>
      <p:sp>
        <p:nvSpPr>
          <p:cNvPr id="32" name="Text Box 79"/>
          <p:cNvSpPr txBox="1">
            <a:spLocks noChangeArrowheads="1"/>
          </p:cNvSpPr>
          <p:nvPr/>
        </p:nvSpPr>
        <p:spPr bwMode="auto">
          <a:xfrm>
            <a:off x="609600" y="1141413"/>
            <a:ext cx="902811" cy="307777"/>
          </a:xfrm>
          <a:prstGeom prst="rect">
            <a:avLst/>
          </a:prstGeom>
          <a:noFill/>
          <a:ln w="9525" algn="ctr">
            <a:noFill/>
            <a:miter lim="800000"/>
            <a:headEnd/>
            <a:tailEnd/>
          </a:ln>
          <a:effectLst/>
        </p:spPr>
        <p:txBody>
          <a:bodyPr wrap="none">
            <a:spAutoFit/>
          </a:bodyPr>
          <a:lstStyle/>
          <a:p>
            <a:pPr eaLnBrk="0" hangingPunct="0"/>
            <a:r>
              <a:rPr lang="zh-CN" altLang="en-US" sz="1400" b="1" dirty="0" smtClean="0">
                <a:solidFill>
                  <a:schemeClr val="bg2">
                    <a:lumMod val="50000"/>
                  </a:schemeClr>
                </a:solidFill>
                <a:latin typeface="Arial Narrow" pitchFamily="34" charset="0"/>
                <a:cs typeface="Arial" charset="0"/>
              </a:rPr>
              <a:t>消息请求</a:t>
            </a:r>
            <a:endParaRPr lang="en-US" sz="1400" b="1" dirty="0">
              <a:solidFill>
                <a:schemeClr val="bg2">
                  <a:lumMod val="50000"/>
                </a:schemeClr>
              </a:solidFill>
              <a:latin typeface="Arial Narrow" pitchFamily="34" charset="0"/>
              <a:cs typeface="Arial" charset="0"/>
            </a:endParaRPr>
          </a:p>
        </p:txBody>
      </p:sp>
      <p:grpSp>
        <p:nvGrpSpPr>
          <p:cNvPr id="33" name="Group 168"/>
          <p:cNvGrpSpPr>
            <a:grpSpLocks/>
          </p:cNvGrpSpPr>
          <p:nvPr/>
        </p:nvGrpSpPr>
        <p:grpSpPr bwMode="auto">
          <a:xfrm>
            <a:off x="8597900" y="1574800"/>
            <a:ext cx="377825" cy="455613"/>
            <a:chOff x="3120" y="3072"/>
            <a:chExt cx="331" cy="375"/>
          </a:xfrm>
        </p:grpSpPr>
        <p:sp>
          <p:nvSpPr>
            <p:cNvPr id="34" name="AutoShape 169"/>
            <p:cNvSpPr>
              <a:spLocks noChangeArrowheads="1"/>
            </p:cNvSpPr>
            <p:nvPr/>
          </p:nvSpPr>
          <p:spPr bwMode="auto">
            <a:xfrm flipV="1">
              <a:off x="3120" y="3072"/>
              <a:ext cx="331" cy="3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grpSp>
          <p:nvGrpSpPr>
            <p:cNvPr id="35" name="Group 170"/>
            <p:cNvGrpSpPr>
              <a:grpSpLocks/>
            </p:cNvGrpSpPr>
            <p:nvPr/>
          </p:nvGrpSpPr>
          <p:grpSpPr bwMode="auto">
            <a:xfrm>
              <a:off x="3149" y="3142"/>
              <a:ext cx="287" cy="256"/>
              <a:chOff x="3857" y="938"/>
              <a:chExt cx="501" cy="256"/>
            </a:xfrm>
          </p:grpSpPr>
          <p:sp>
            <p:nvSpPr>
              <p:cNvPr id="36" name="Line 171"/>
              <p:cNvSpPr>
                <a:spLocks noChangeShapeType="1"/>
              </p:cNvSpPr>
              <p:nvPr/>
            </p:nvSpPr>
            <p:spPr bwMode="auto">
              <a:xfrm>
                <a:off x="3898" y="938"/>
                <a:ext cx="288" cy="0"/>
              </a:xfrm>
              <a:prstGeom prst="line">
                <a:avLst/>
              </a:prstGeom>
              <a:noFill/>
              <a:ln w="19050">
                <a:solidFill>
                  <a:srgbClr val="0033CC"/>
                </a:solidFill>
                <a:round/>
                <a:headEnd/>
                <a:tailEnd/>
              </a:ln>
              <a:effectLst/>
            </p:spPr>
            <p:txBody>
              <a:bodyPr wrap="none" tIns="27432" bIns="27432" anchor="ctr">
                <a:spAutoFit/>
              </a:bodyPr>
              <a:lstStyle/>
              <a:p>
                <a:endParaRPr lang="es-ES" dirty="0">
                  <a:solidFill>
                    <a:schemeClr val="bg2">
                      <a:lumMod val="50000"/>
                    </a:schemeClr>
                  </a:solidFill>
                </a:endParaRPr>
              </a:p>
            </p:txBody>
          </p:sp>
          <p:sp>
            <p:nvSpPr>
              <p:cNvPr id="37" name="Line 172"/>
              <p:cNvSpPr>
                <a:spLocks noChangeShapeType="1"/>
              </p:cNvSpPr>
              <p:nvPr/>
            </p:nvSpPr>
            <p:spPr bwMode="auto">
              <a:xfrm>
                <a:off x="3878" y="1023"/>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sp>
            <p:nvSpPr>
              <p:cNvPr id="38" name="Line 173"/>
              <p:cNvSpPr>
                <a:spLocks noChangeShapeType="1"/>
              </p:cNvSpPr>
              <p:nvPr/>
            </p:nvSpPr>
            <p:spPr bwMode="auto">
              <a:xfrm>
                <a:off x="3877" y="1119"/>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sp>
            <p:nvSpPr>
              <p:cNvPr id="39" name="Line 174"/>
              <p:cNvSpPr>
                <a:spLocks noChangeShapeType="1"/>
              </p:cNvSpPr>
              <p:nvPr/>
            </p:nvSpPr>
            <p:spPr bwMode="auto">
              <a:xfrm>
                <a:off x="3857" y="1194"/>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grpSp>
      </p:grpSp>
      <p:sp>
        <p:nvSpPr>
          <p:cNvPr id="40" name="Text Box 177"/>
          <p:cNvSpPr txBox="1">
            <a:spLocks noChangeArrowheads="1"/>
          </p:cNvSpPr>
          <p:nvPr/>
        </p:nvSpPr>
        <p:spPr bwMode="auto">
          <a:xfrm>
            <a:off x="7988300" y="1192397"/>
            <a:ext cx="902811" cy="307777"/>
          </a:xfrm>
          <a:prstGeom prst="rect">
            <a:avLst/>
          </a:prstGeom>
          <a:noFill/>
          <a:ln w="9525" algn="ctr">
            <a:noFill/>
            <a:miter lim="800000"/>
            <a:headEnd/>
            <a:tailEnd/>
          </a:ln>
          <a:effectLst/>
        </p:spPr>
        <p:txBody>
          <a:bodyPr wrap="none">
            <a:spAutoFit/>
          </a:bodyPr>
          <a:lstStyle/>
          <a:p>
            <a:pPr eaLnBrk="0" hangingPunct="0"/>
            <a:r>
              <a:rPr lang="zh-CN" altLang="en-US" sz="1400" b="1" dirty="0" smtClean="0">
                <a:solidFill>
                  <a:schemeClr val="bg2">
                    <a:lumMod val="50000"/>
                  </a:schemeClr>
                </a:solidFill>
                <a:latin typeface="Arial Narrow" pitchFamily="34" charset="0"/>
                <a:cs typeface="Arial" charset="0"/>
              </a:rPr>
              <a:t>消息响应</a:t>
            </a:r>
            <a:endParaRPr lang="en-US" sz="1400" b="1" dirty="0">
              <a:solidFill>
                <a:schemeClr val="bg2">
                  <a:lumMod val="50000"/>
                </a:schemeClr>
              </a:solidFill>
              <a:latin typeface="Arial Narrow" pitchFamily="34" charset="0"/>
              <a:cs typeface="Arial" charset="0"/>
            </a:endParaRPr>
          </a:p>
        </p:txBody>
      </p:sp>
      <p:sp>
        <p:nvSpPr>
          <p:cNvPr id="41" name="Line 178"/>
          <p:cNvSpPr>
            <a:spLocks noChangeShapeType="1"/>
          </p:cNvSpPr>
          <p:nvPr/>
        </p:nvSpPr>
        <p:spPr bwMode="auto">
          <a:xfrm flipV="1">
            <a:off x="5473700" y="4356100"/>
            <a:ext cx="685800" cy="609600"/>
          </a:xfrm>
          <a:prstGeom prst="line">
            <a:avLst/>
          </a:prstGeom>
          <a:noFill/>
          <a:ln w="76200">
            <a:solidFill>
              <a:srgbClr val="CC0000"/>
            </a:solidFill>
            <a:round/>
            <a:headEnd/>
            <a:tailEnd type="triangle" w="med" len="med"/>
          </a:ln>
          <a:effectLst/>
        </p:spPr>
        <p:txBody>
          <a:bodyPr wrap="none" anchor="ctr"/>
          <a:lstStyle/>
          <a:p>
            <a:endParaRPr lang="es-ES" dirty="0">
              <a:solidFill>
                <a:schemeClr val="bg2">
                  <a:lumMod val="50000"/>
                </a:schemeClr>
              </a:solidFill>
            </a:endParaRPr>
          </a:p>
        </p:txBody>
      </p:sp>
      <p:sp>
        <p:nvSpPr>
          <p:cNvPr id="42" name="Text Box 185"/>
          <p:cNvSpPr txBox="1">
            <a:spLocks noChangeArrowheads="1"/>
          </p:cNvSpPr>
          <p:nvPr/>
        </p:nvSpPr>
        <p:spPr bwMode="auto">
          <a:xfrm>
            <a:off x="6323012" y="1550988"/>
            <a:ext cx="1392259" cy="338554"/>
          </a:xfrm>
          <a:prstGeom prst="rect">
            <a:avLst/>
          </a:prstGeom>
          <a:noFill/>
          <a:ln w="12700" algn="ctr">
            <a:noFill/>
            <a:miter lim="800000"/>
            <a:headEnd/>
            <a:tailEnd/>
          </a:ln>
          <a:effectLst/>
        </p:spPr>
        <p:txBody>
          <a:bodyPr wrap="square">
            <a:spAutoFit/>
          </a:bodyPr>
          <a:lstStyle/>
          <a:p>
            <a:r>
              <a:rPr lang="en-US" altLang="zh-CN" sz="1600" b="1" dirty="0" smtClean="0">
                <a:solidFill>
                  <a:schemeClr val="bg2">
                    <a:lumMod val="50000"/>
                  </a:schemeClr>
                </a:solidFill>
                <a:latin typeface="Arial Narrow" pitchFamily="34" charset="0"/>
                <a:cs typeface="Arial" charset="0"/>
              </a:rPr>
              <a:t>BizTalk</a:t>
            </a:r>
            <a:r>
              <a:rPr lang="zh-CN" altLang="en-US" sz="1600" b="1" dirty="0" smtClean="0">
                <a:solidFill>
                  <a:schemeClr val="bg2">
                    <a:lumMod val="50000"/>
                  </a:schemeClr>
                </a:solidFill>
                <a:latin typeface="Arial Narrow" pitchFamily="34" charset="0"/>
                <a:cs typeface="Arial" charset="0"/>
              </a:rPr>
              <a:t>主机</a:t>
            </a:r>
            <a:endParaRPr lang="en-US" sz="1600" b="1" dirty="0" smtClean="0">
              <a:solidFill>
                <a:schemeClr val="bg2">
                  <a:lumMod val="50000"/>
                </a:schemeClr>
              </a:solidFill>
              <a:latin typeface="Arial Narrow" pitchFamily="34" charset="0"/>
              <a:cs typeface="Arial" charset="0"/>
            </a:endParaRPr>
          </a:p>
        </p:txBody>
      </p:sp>
      <p:sp>
        <p:nvSpPr>
          <p:cNvPr id="43" name="AutoShape 186"/>
          <p:cNvSpPr>
            <a:spLocks noChangeArrowheads="1"/>
          </p:cNvSpPr>
          <p:nvPr/>
        </p:nvSpPr>
        <p:spPr bwMode="auto">
          <a:xfrm>
            <a:off x="6388100" y="3449638"/>
            <a:ext cx="1447800" cy="665162"/>
          </a:xfrm>
          <a:prstGeom prst="roundRect">
            <a:avLst>
              <a:gd name="adj" fmla="val 4167"/>
            </a:avLst>
          </a:prstGeom>
          <a:gradFill rotWithShape="1">
            <a:gsLst>
              <a:gs pos="0">
                <a:srgbClr val="8DACD0"/>
              </a:gs>
              <a:gs pos="100000">
                <a:srgbClr val="DEE7F1"/>
              </a:gs>
            </a:gsLst>
            <a:lin ang="2700000" scaled="1"/>
          </a:gradFill>
          <a:ln w="9525" algn="ctr">
            <a:solidFill>
              <a:srgbClr val="4D4D4D"/>
            </a:solidFill>
            <a:round/>
            <a:headEnd/>
            <a:tailEnd/>
          </a:ln>
          <a:effectLst>
            <a:outerShdw dist="28398" dir="1593903" algn="ctr" rotWithShape="0">
              <a:schemeClr val="tx1">
                <a:alpha val="50000"/>
              </a:schemeClr>
            </a:outerShdw>
          </a:effectLst>
        </p:spPr>
        <p:txBody>
          <a:bodyPr wrap="none" tIns="0"/>
          <a:lstStyle/>
          <a:p>
            <a:pPr eaLnBrk="0" hangingPunct="0"/>
            <a:endParaRPr lang="es-ES" sz="1400" dirty="0">
              <a:solidFill>
                <a:schemeClr val="bg2">
                  <a:lumMod val="50000"/>
                </a:schemeClr>
              </a:solidFill>
              <a:latin typeface="Arial Narrow" pitchFamily="34" charset="0"/>
              <a:cs typeface="Arial" charset="0"/>
            </a:endParaRPr>
          </a:p>
        </p:txBody>
      </p:sp>
      <p:sp>
        <p:nvSpPr>
          <p:cNvPr id="44" name="AutoShape 187"/>
          <p:cNvSpPr>
            <a:spLocks noChangeArrowheads="1"/>
          </p:cNvSpPr>
          <p:nvPr/>
        </p:nvSpPr>
        <p:spPr bwMode="auto">
          <a:xfrm>
            <a:off x="6407150" y="2182813"/>
            <a:ext cx="1427163" cy="457200"/>
          </a:xfrm>
          <a:prstGeom prst="roundRect">
            <a:avLst>
              <a:gd name="adj" fmla="val 4167"/>
            </a:avLst>
          </a:prstGeom>
          <a:gradFill rotWithShape="1">
            <a:gsLst>
              <a:gs pos="0">
                <a:srgbClr val="8DACD0"/>
              </a:gs>
              <a:gs pos="100000">
                <a:srgbClr val="DEE7F1"/>
              </a:gs>
            </a:gsLst>
            <a:lin ang="2700000" scaled="1"/>
          </a:gradFill>
          <a:ln w="9525" algn="ctr">
            <a:solidFill>
              <a:srgbClr val="4D4D4D"/>
            </a:solidFill>
            <a:round/>
            <a:headEnd/>
            <a:tailEnd/>
          </a:ln>
          <a:effectLst>
            <a:outerShdw dist="28398" dir="1593903" algn="ctr" rotWithShape="0">
              <a:schemeClr val="tx1">
                <a:alpha val="50000"/>
              </a:schemeClr>
            </a:outerShdw>
          </a:effectLst>
        </p:spPr>
        <p:txBody>
          <a:bodyPr wrap="none" tIns="0"/>
          <a:lstStyle/>
          <a:p>
            <a:pPr eaLnBrk="0" hangingPunct="0"/>
            <a:r>
              <a:rPr lang="zh-CN" altLang="en-US" sz="1400" b="1" dirty="0" smtClean="0">
                <a:solidFill>
                  <a:schemeClr val="bg2">
                    <a:lumMod val="50000"/>
                  </a:schemeClr>
                </a:solidFill>
                <a:latin typeface="Arial Narrow" pitchFamily="34" charset="0"/>
                <a:cs typeface="Arial" charset="0"/>
              </a:rPr>
              <a:t>发送适配器</a:t>
            </a:r>
            <a:endParaRPr lang="en-US" sz="1400" dirty="0">
              <a:solidFill>
                <a:schemeClr val="bg2">
                  <a:lumMod val="50000"/>
                </a:schemeClr>
              </a:solidFill>
              <a:latin typeface="Arial Narrow" pitchFamily="34" charset="0"/>
              <a:cs typeface="Arial" charset="0"/>
            </a:endParaRPr>
          </a:p>
        </p:txBody>
      </p:sp>
      <p:grpSp>
        <p:nvGrpSpPr>
          <p:cNvPr id="45" name="Group 188"/>
          <p:cNvGrpSpPr>
            <a:grpSpLocks/>
          </p:cNvGrpSpPr>
          <p:nvPr/>
        </p:nvGrpSpPr>
        <p:grpSpPr bwMode="auto">
          <a:xfrm>
            <a:off x="7378700" y="3525837"/>
            <a:ext cx="381000" cy="443441"/>
            <a:chOff x="579" y="3283"/>
            <a:chExt cx="352" cy="322"/>
          </a:xfrm>
        </p:grpSpPr>
        <p:grpSp>
          <p:nvGrpSpPr>
            <p:cNvPr id="46" name="Group 189"/>
            <p:cNvGrpSpPr>
              <a:grpSpLocks/>
            </p:cNvGrpSpPr>
            <p:nvPr/>
          </p:nvGrpSpPr>
          <p:grpSpPr bwMode="auto">
            <a:xfrm>
              <a:off x="579" y="3283"/>
              <a:ext cx="55" cy="80"/>
              <a:chOff x="2313" y="1620"/>
              <a:chExt cx="246" cy="324"/>
            </a:xfrm>
          </p:grpSpPr>
          <p:sp>
            <p:nvSpPr>
              <p:cNvPr id="113" name="AutoShape 190"/>
              <p:cNvSpPr>
                <a:spLocks noChangeArrowheads="1"/>
              </p:cNvSpPr>
              <p:nvPr/>
            </p:nvSpPr>
            <p:spPr bwMode="auto">
              <a:xfrm flipV="1">
                <a:off x="2313" y="1620"/>
                <a:ext cx="246" cy="32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14" name="Line 191"/>
              <p:cNvSpPr>
                <a:spLocks noChangeShapeType="1"/>
              </p:cNvSpPr>
              <p:nvPr/>
            </p:nvSpPr>
            <p:spPr bwMode="auto">
              <a:xfrm>
                <a:off x="2333" y="189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15" name="Line 192"/>
              <p:cNvSpPr>
                <a:spLocks noChangeShapeType="1"/>
              </p:cNvSpPr>
              <p:nvPr/>
            </p:nvSpPr>
            <p:spPr bwMode="auto">
              <a:xfrm>
                <a:off x="2333" y="1838"/>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16" name="Line 193"/>
              <p:cNvSpPr>
                <a:spLocks noChangeShapeType="1"/>
              </p:cNvSpPr>
              <p:nvPr/>
            </p:nvSpPr>
            <p:spPr bwMode="auto">
              <a:xfrm>
                <a:off x="2333" y="1782"/>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17" name="Line 194"/>
              <p:cNvSpPr>
                <a:spLocks noChangeShapeType="1"/>
              </p:cNvSpPr>
              <p:nvPr/>
            </p:nvSpPr>
            <p:spPr bwMode="auto">
              <a:xfrm>
                <a:off x="2333" y="172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18" name="Line 195"/>
              <p:cNvSpPr>
                <a:spLocks noChangeShapeType="1"/>
              </p:cNvSpPr>
              <p:nvPr/>
            </p:nvSpPr>
            <p:spPr bwMode="auto">
              <a:xfrm>
                <a:off x="2333" y="1669"/>
                <a:ext cx="154"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grpSp>
        <p:sp>
          <p:nvSpPr>
            <p:cNvPr id="47" name="Line 196"/>
            <p:cNvSpPr>
              <a:spLocks noChangeShapeType="1"/>
            </p:cNvSpPr>
            <p:nvPr/>
          </p:nvSpPr>
          <p:spPr bwMode="auto">
            <a:xfrm flipH="1">
              <a:off x="607" y="3372"/>
              <a:ext cx="1" cy="207"/>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grpSp>
          <p:nvGrpSpPr>
            <p:cNvPr id="48" name="Group 197"/>
            <p:cNvGrpSpPr>
              <a:grpSpLocks/>
            </p:cNvGrpSpPr>
            <p:nvPr/>
          </p:nvGrpSpPr>
          <p:grpSpPr bwMode="auto">
            <a:xfrm>
              <a:off x="656" y="3320"/>
              <a:ext cx="56" cy="81"/>
              <a:chOff x="883" y="1396"/>
              <a:chExt cx="115" cy="144"/>
            </a:xfrm>
          </p:grpSpPr>
          <p:sp>
            <p:nvSpPr>
              <p:cNvPr id="106" name="AutoShape 198"/>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07" name="Line 199"/>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08" name="Line 200"/>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09" name="Line 201"/>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10" name="Line 202"/>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11" name="Line 203"/>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12" name="Line 204"/>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49" name="Group 205"/>
            <p:cNvGrpSpPr>
              <a:grpSpLocks/>
            </p:cNvGrpSpPr>
            <p:nvPr/>
          </p:nvGrpSpPr>
          <p:grpSpPr bwMode="auto">
            <a:xfrm>
              <a:off x="658" y="3422"/>
              <a:ext cx="56" cy="81"/>
              <a:chOff x="883" y="1396"/>
              <a:chExt cx="115" cy="144"/>
            </a:xfrm>
          </p:grpSpPr>
          <p:sp>
            <p:nvSpPr>
              <p:cNvPr id="99" name="AutoShape 206"/>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00" name="Line 207"/>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01" name="Line 208"/>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02" name="Line 209"/>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03" name="Line 210"/>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04" name="Line 211"/>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05" name="Line 212"/>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50" name="Group 213"/>
            <p:cNvGrpSpPr>
              <a:grpSpLocks/>
            </p:cNvGrpSpPr>
            <p:nvPr/>
          </p:nvGrpSpPr>
          <p:grpSpPr bwMode="auto">
            <a:xfrm>
              <a:off x="659" y="3524"/>
              <a:ext cx="56" cy="81"/>
              <a:chOff x="883" y="1396"/>
              <a:chExt cx="115" cy="144"/>
            </a:xfrm>
          </p:grpSpPr>
          <p:sp>
            <p:nvSpPr>
              <p:cNvPr id="92" name="AutoShape 214"/>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93" name="Line 215"/>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94" name="Line 216"/>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95" name="Line 217"/>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96" name="Line 218"/>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97" name="Line 219"/>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98" name="Line 220"/>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51" name="Group 221"/>
            <p:cNvGrpSpPr>
              <a:grpSpLocks/>
            </p:cNvGrpSpPr>
            <p:nvPr/>
          </p:nvGrpSpPr>
          <p:grpSpPr bwMode="auto">
            <a:xfrm>
              <a:off x="800" y="3320"/>
              <a:ext cx="56" cy="81"/>
              <a:chOff x="883" y="1396"/>
              <a:chExt cx="115" cy="144"/>
            </a:xfrm>
          </p:grpSpPr>
          <p:sp>
            <p:nvSpPr>
              <p:cNvPr id="85" name="AutoShape 222"/>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86" name="Line 223"/>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87" name="Line 224"/>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88" name="Line 225"/>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89" name="Line 226"/>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90" name="Line 227"/>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91" name="Line 228"/>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52" name="Group 229"/>
            <p:cNvGrpSpPr>
              <a:grpSpLocks/>
            </p:cNvGrpSpPr>
            <p:nvPr/>
          </p:nvGrpSpPr>
          <p:grpSpPr bwMode="auto">
            <a:xfrm>
              <a:off x="802" y="3422"/>
              <a:ext cx="56" cy="81"/>
              <a:chOff x="883" y="1396"/>
              <a:chExt cx="115" cy="144"/>
            </a:xfrm>
          </p:grpSpPr>
          <p:sp>
            <p:nvSpPr>
              <p:cNvPr id="78" name="AutoShape 230"/>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79" name="Line 231"/>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80" name="Line 232"/>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81" name="Line 233"/>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82" name="Line 234"/>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83" name="Line 235"/>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84" name="Line 236"/>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53" name="Group 237"/>
            <p:cNvGrpSpPr>
              <a:grpSpLocks/>
            </p:cNvGrpSpPr>
            <p:nvPr/>
          </p:nvGrpSpPr>
          <p:grpSpPr bwMode="auto">
            <a:xfrm>
              <a:off x="803" y="3524"/>
              <a:ext cx="56" cy="81"/>
              <a:chOff x="883" y="1396"/>
              <a:chExt cx="115" cy="144"/>
            </a:xfrm>
          </p:grpSpPr>
          <p:sp>
            <p:nvSpPr>
              <p:cNvPr id="71" name="AutoShape 238"/>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72" name="Line 239"/>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73" name="Line 240"/>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74" name="Line 241"/>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75" name="Line 242"/>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76" name="Line 243"/>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77" name="Line 244"/>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54" name="Group 245"/>
            <p:cNvGrpSpPr>
              <a:grpSpLocks/>
            </p:cNvGrpSpPr>
            <p:nvPr/>
          </p:nvGrpSpPr>
          <p:grpSpPr bwMode="auto">
            <a:xfrm>
              <a:off x="876" y="3283"/>
              <a:ext cx="55" cy="80"/>
              <a:chOff x="2313" y="1620"/>
              <a:chExt cx="246" cy="324"/>
            </a:xfrm>
          </p:grpSpPr>
          <p:sp>
            <p:nvSpPr>
              <p:cNvPr id="65" name="AutoShape 246"/>
              <p:cNvSpPr>
                <a:spLocks noChangeArrowheads="1"/>
              </p:cNvSpPr>
              <p:nvPr/>
            </p:nvSpPr>
            <p:spPr bwMode="auto">
              <a:xfrm flipV="1">
                <a:off x="2313" y="1620"/>
                <a:ext cx="246" cy="32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66" name="Line 247"/>
              <p:cNvSpPr>
                <a:spLocks noChangeShapeType="1"/>
              </p:cNvSpPr>
              <p:nvPr/>
            </p:nvSpPr>
            <p:spPr bwMode="auto">
              <a:xfrm>
                <a:off x="2333" y="189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67" name="Line 248"/>
              <p:cNvSpPr>
                <a:spLocks noChangeShapeType="1"/>
              </p:cNvSpPr>
              <p:nvPr/>
            </p:nvSpPr>
            <p:spPr bwMode="auto">
              <a:xfrm>
                <a:off x="2333" y="1838"/>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68" name="Line 249"/>
              <p:cNvSpPr>
                <a:spLocks noChangeShapeType="1"/>
              </p:cNvSpPr>
              <p:nvPr/>
            </p:nvSpPr>
            <p:spPr bwMode="auto">
              <a:xfrm>
                <a:off x="2333" y="1782"/>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69" name="Line 250"/>
              <p:cNvSpPr>
                <a:spLocks noChangeShapeType="1"/>
              </p:cNvSpPr>
              <p:nvPr/>
            </p:nvSpPr>
            <p:spPr bwMode="auto">
              <a:xfrm>
                <a:off x="2333" y="172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70" name="Line 251"/>
              <p:cNvSpPr>
                <a:spLocks noChangeShapeType="1"/>
              </p:cNvSpPr>
              <p:nvPr/>
            </p:nvSpPr>
            <p:spPr bwMode="auto">
              <a:xfrm>
                <a:off x="2333" y="1669"/>
                <a:ext cx="154"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grpSp>
        <p:sp>
          <p:nvSpPr>
            <p:cNvPr id="55" name="Line 252"/>
            <p:cNvSpPr>
              <a:spLocks noChangeShapeType="1"/>
            </p:cNvSpPr>
            <p:nvPr/>
          </p:nvSpPr>
          <p:spPr bwMode="auto">
            <a:xfrm>
              <a:off x="720" y="3573"/>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56" name="Line 253"/>
            <p:cNvSpPr>
              <a:spLocks noChangeShapeType="1"/>
            </p:cNvSpPr>
            <p:nvPr/>
          </p:nvSpPr>
          <p:spPr bwMode="auto">
            <a:xfrm>
              <a:off x="720" y="3472"/>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57" name="Line 254"/>
            <p:cNvSpPr>
              <a:spLocks noChangeShapeType="1"/>
            </p:cNvSpPr>
            <p:nvPr/>
          </p:nvSpPr>
          <p:spPr bwMode="auto">
            <a:xfrm>
              <a:off x="714" y="3370"/>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58" name="Line 255"/>
            <p:cNvSpPr>
              <a:spLocks noChangeShapeType="1"/>
            </p:cNvSpPr>
            <p:nvPr/>
          </p:nvSpPr>
          <p:spPr bwMode="auto">
            <a:xfrm flipH="1">
              <a:off x="906" y="3370"/>
              <a:ext cx="2" cy="206"/>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59" name="Line 256"/>
            <p:cNvSpPr>
              <a:spLocks noChangeShapeType="1"/>
            </p:cNvSpPr>
            <p:nvPr/>
          </p:nvSpPr>
          <p:spPr bwMode="auto">
            <a:xfrm flipH="1">
              <a:off x="606" y="3564"/>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60" name="Line 257"/>
            <p:cNvSpPr>
              <a:spLocks noChangeShapeType="1"/>
            </p:cNvSpPr>
            <p:nvPr/>
          </p:nvSpPr>
          <p:spPr bwMode="auto">
            <a:xfrm flipH="1">
              <a:off x="607" y="3468"/>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61" name="Line 258"/>
            <p:cNvSpPr>
              <a:spLocks noChangeShapeType="1"/>
            </p:cNvSpPr>
            <p:nvPr/>
          </p:nvSpPr>
          <p:spPr bwMode="auto">
            <a:xfrm flipH="1">
              <a:off x="608" y="3386"/>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62" name="Line 259"/>
            <p:cNvSpPr>
              <a:spLocks noChangeShapeType="1"/>
            </p:cNvSpPr>
            <p:nvPr/>
          </p:nvSpPr>
          <p:spPr bwMode="auto">
            <a:xfrm flipH="1">
              <a:off x="861" y="3386"/>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63" name="Line 260"/>
            <p:cNvSpPr>
              <a:spLocks noChangeShapeType="1"/>
            </p:cNvSpPr>
            <p:nvPr/>
          </p:nvSpPr>
          <p:spPr bwMode="auto">
            <a:xfrm flipH="1">
              <a:off x="862" y="3464"/>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64" name="Line 261"/>
            <p:cNvSpPr>
              <a:spLocks noChangeShapeType="1"/>
            </p:cNvSpPr>
            <p:nvPr/>
          </p:nvSpPr>
          <p:spPr bwMode="auto">
            <a:xfrm flipH="1">
              <a:off x="861" y="3562"/>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grpSp>
      <p:sp>
        <p:nvSpPr>
          <p:cNvPr id="119" name="Text Box 262"/>
          <p:cNvSpPr txBox="1">
            <a:spLocks noChangeArrowheads="1"/>
          </p:cNvSpPr>
          <p:nvPr/>
        </p:nvSpPr>
        <p:spPr bwMode="auto">
          <a:xfrm>
            <a:off x="6525806" y="3500269"/>
            <a:ext cx="543739" cy="307777"/>
          </a:xfrm>
          <a:prstGeom prst="rect">
            <a:avLst/>
          </a:prstGeom>
          <a:noFill/>
          <a:ln w="9525" algn="ctr">
            <a:noFill/>
            <a:miter lim="800000"/>
            <a:headEnd/>
            <a:tailEnd/>
          </a:ln>
          <a:effectLst/>
        </p:spPr>
        <p:txBody>
          <a:bodyPr wrap="none">
            <a:spAutoFit/>
          </a:bodyPr>
          <a:lstStyle/>
          <a:p>
            <a:pPr algn="ctr" eaLnBrk="0" hangingPunct="0"/>
            <a:r>
              <a:rPr lang="zh-CN" altLang="en-US" sz="1400" b="1" dirty="0">
                <a:solidFill>
                  <a:schemeClr val="bg2">
                    <a:lumMod val="50000"/>
                  </a:schemeClr>
                </a:solidFill>
                <a:latin typeface="Arial Narrow" pitchFamily="34" charset="0"/>
                <a:cs typeface="Arial" charset="0"/>
              </a:rPr>
              <a:t>映射</a:t>
            </a:r>
            <a:endParaRPr lang="en-US" sz="1400" b="1" dirty="0">
              <a:solidFill>
                <a:schemeClr val="bg2">
                  <a:lumMod val="50000"/>
                </a:schemeClr>
              </a:solidFill>
              <a:latin typeface="Arial Narrow" pitchFamily="34" charset="0"/>
              <a:cs typeface="Arial" charset="0"/>
            </a:endParaRPr>
          </a:p>
        </p:txBody>
      </p:sp>
      <p:sp>
        <p:nvSpPr>
          <p:cNvPr id="120" name="AutoShape 263"/>
          <p:cNvSpPr>
            <a:spLocks noChangeArrowheads="1"/>
          </p:cNvSpPr>
          <p:nvPr/>
        </p:nvSpPr>
        <p:spPr bwMode="auto">
          <a:xfrm>
            <a:off x="6388100" y="2687638"/>
            <a:ext cx="1447800" cy="720725"/>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algn="ctr" eaLnBrk="0" hangingPunct="0"/>
            <a:r>
              <a:rPr lang="zh-CN" altLang="en-US" sz="1400" b="1" dirty="0" smtClean="0">
                <a:solidFill>
                  <a:schemeClr val="bg2">
                    <a:lumMod val="50000"/>
                  </a:schemeClr>
                </a:solidFill>
                <a:latin typeface="Arial Narrow" pitchFamily="34" charset="0"/>
                <a:cs typeface="Arial" charset="0"/>
              </a:rPr>
              <a:t>发送管道</a:t>
            </a:r>
            <a:r>
              <a:rPr lang="en-US" sz="1400" b="1" dirty="0">
                <a:solidFill>
                  <a:schemeClr val="bg2">
                    <a:lumMod val="50000"/>
                  </a:schemeClr>
                </a:solidFill>
                <a:latin typeface="Arial Narrow" pitchFamily="34" charset="0"/>
                <a:cs typeface="Arial" charset="0"/>
              </a:rPr>
              <a:t/>
            </a:r>
            <a:br>
              <a:rPr lang="en-US" sz="1400" b="1" dirty="0">
                <a:solidFill>
                  <a:schemeClr val="bg2">
                    <a:lumMod val="50000"/>
                  </a:schemeClr>
                </a:solidFill>
                <a:latin typeface="Arial Narrow" pitchFamily="34" charset="0"/>
                <a:cs typeface="Arial" charset="0"/>
              </a:rPr>
            </a:br>
            <a:endParaRPr lang="en-US" sz="1400" dirty="0">
              <a:solidFill>
                <a:schemeClr val="bg2">
                  <a:lumMod val="50000"/>
                </a:schemeClr>
              </a:solidFill>
              <a:latin typeface="Arial Narrow" pitchFamily="34" charset="0"/>
              <a:cs typeface="Arial" charset="0"/>
            </a:endParaRPr>
          </a:p>
        </p:txBody>
      </p:sp>
      <p:grpSp>
        <p:nvGrpSpPr>
          <p:cNvPr id="121" name="Group 265"/>
          <p:cNvGrpSpPr>
            <a:grpSpLocks/>
          </p:cNvGrpSpPr>
          <p:nvPr/>
        </p:nvGrpSpPr>
        <p:grpSpPr bwMode="auto">
          <a:xfrm>
            <a:off x="6453188" y="3025775"/>
            <a:ext cx="1333500" cy="304800"/>
            <a:chOff x="951" y="2350"/>
            <a:chExt cx="840" cy="192"/>
          </a:xfrm>
        </p:grpSpPr>
        <p:sp>
          <p:nvSpPr>
            <p:cNvPr id="122" name="AutoShape 266"/>
            <p:cNvSpPr>
              <a:spLocks noChangeArrowheads="1"/>
            </p:cNvSpPr>
            <p:nvPr/>
          </p:nvSpPr>
          <p:spPr bwMode="auto">
            <a:xfrm>
              <a:off x="951" y="2350"/>
              <a:ext cx="840" cy="192"/>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eaLnBrk="0" hangingPunct="0"/>
              <a:r>
                <a:rPr lang="zh-CN" altLang="en-US" sz="1400" b="1" dirty="0" smtClean="0">
                  <a:solidFill>
                    <a:schemeClr val="bg2">
                      <a:lumMod val="50000"/>
                    </a:schemeClr>
                  </a:solidFill>
                  <a:latin typeface="Arial Narrow" pitchFamily="34" charset="0"/>
                  <a:cs typeface="Arial" charset="0"/>
                </a:rPr>
                <a:t>组件</a:t>
              </a:r>
              <a:endParaRPr lang="en-US" sz="1400" b="1" dirty="0">
                <a:solidFill>
                  <a:schemeClr val="bg2">
                    <a:lumMod val="50000"/>
                  </a:schemeClr>
                </a:solidFill>
                <a:latin typeface="Arial Narrow" pitchFamily="34" charset="0"/>
                <a:cs typeface="Arial" charset="0"/>
              </a:endParaRPr>
            </a:p>
          </p:txBody>
        </p:sp>
        <p:pic>
          <p:nvPicPr>
            <p:cNvPr id="123" name="Picture 267" descr="ServerProcess01"/>
            <p:cNvPicPr>
              <a:picLocks noChangeAspect="1" noChangeArrowheads="1"/>
            </p:cNvPicPr>
            <p:nvPr/>
          </p:nvPicPr>
          <p:blipFill>
            <a:blip r:embed="rId4" cstate="print"/>
            <a:srcRect/>
            <a:stretch>
              <a:fillRect/>
            </a:stretch>
          </p:blipFill>
          <p:spPr bwMode="auto">
            <a:xfrm>
              <a:off x="1575" y="2383"/>
              <a:ext cx="163" cy="125"/>
            </a:xfrm>
            <a:prstGeom prst="rect">
              <a:avLst/>
            </a:prstGeom>
            <a:noFill/>
          </p:spPr>
        </p:pic>
      </p:grpSp>
      <p:sp>
        <p:nvSpPr>
          <p:cNvPr id="124" name="Text Box 272"/>
          <p:cNvSpPr txBox="1">
            <a:spLocks noChangeArrowheads="1"/>
          </p:cNvSpPr>
          <p:nvPr/>
        </p:nvSpPr>
        <p:spPr bwMode="auto">
          <a:xfrm>
            <a:off x="3873500" y="1536700"/>
            <a:ext cx="1412880" cy="338554"/>
          </a:xfrm>
          <a:prstGeom prst="rect">
            <a:avLst/>
          </a:prstGeom>
          <a:noFill/>
          <a:ln w="12700" algn="ctr">
            <a:noFill/>
            <a:miter lim="800000"/>
            <a:headEnd/>
            <a:tailEnd/>
          </a:ln>
          <a:effectLst/>
        </p:spPr>
        <p:txBody>
          <a:bodyPr wrap="square">
            <a:spAutoFit/>
          </a:bodyPr>
          <a:lstStyle/>
          <a:p>
            <a:r>
              <a:rPr lang="en-US" altLang="zh-CN" sz="1600" b="1" dirty="0" smtClean="0">
                <a:solidFill>
                  <a:schemeClr val="bg2">
                    <a:lumMod val="50000"/>
                  </a:schemeClr>
                </a:solidFill>
                <a:latin typeface="Arial Narrow" pitchFamily="34" charset="0"/>
                <a:cs typeface="Arial" charset="0"/>
              </a:rPr>
              <a:t>BizTalk</a:t>
            </a:r>
            <a:r>
              <a:rPr lang="zh-CN" altLang="en-US" sz="1600" b="1" dirty="0" smtClean="0">
                <a:solidFill>
                  <a:schemeClr val="bg2">
                    <a:lumMod val="50000"/>
                  </a:schemeClr>
                </a:solidFill>
                <a:latin typeface="Arial Narrow" pitchFamily="34" charset="0"/>
                <a:cs typeface="Arial" charset="0"/>
              </a:rPr>
              <a:t>主机</a:t>
            </a:r>
            <a:endParaRPr lang="en-US" sz="1600" b="1" dirty="0" smtClean="0">
              <a:solidFill>
                <a:schemeClr val="bg2">
                  <a:lumMod val="50000"/>
                </a:schemeClr>
              </a:solidFill>
              <a:latin typeface="Arial Narrow" pitchFamily="34" charset="0"/>
              <a:cs typeface="Arial" charset="0"/>
            </a:endParaRPr>
          </a:p>
        </p:txBody>
      </p:sp>
      <p:grpSp>
        <p:nvGrpSpPr>
          <p:cNvPr id="125" name="Group 273"/>
          <p:cNvGrpSpPr>
            <a:grpSpLocks/>
          </p:cNvGrpSpPr>
          <p:nvPr/>
        </p:nvGrpSpPr>
        <p:grpSpPr bwMode="auto">
          <a:xfrm>
            <a:off x="1054100" y="4965700"/>
            <a:ext cx="1676400" cy="1270000"/>
            <a:chOff x="144" y="2928"/>
            <a:chExt cx="1056" cy="800"/>
          </a:xfrm>
        </p:grpSpPr>
        <p:pic>
          <p:nvPicPr>
            <p:cNvPr id="126" name="Picture 274" descr="Database"/>
            <p:cNvPicPr>
              <a:picLocks noChangeAspect="1" noChangeArrowheads="1"/>
            </p:cNvPicPr>
            <p:nvPr/>
          </p:nvPicPr>
          <p:blipFill>
            <a:blip r:embed="rId3" cstate="print"/>
            <a:srcRect/>
            <a:stretch>
              <a:fillRect/>
            </a:stretch>
          </p:blipFill>
          <p:spPr bwMode="auto">
            <a:xfrm>
              <a:off x="144" y="2928"/>
              <a:ext cx="1056" cy="800"/>
            </a:xfrm>
            <a:prstGeom prst="rect">
              <a:avLst/>
            </a:prstGeom>
            <a:noFill/>
            <a:ln w="9525">
              <a:noFill/>
              <a:miter lim="800000"/>
              <a:headEnd/>
              <a:tailEnd/>
            </a:ln>
          </p:spPr>
        </p:pic>
        <p:sp>
          <p:nvSpPr>
            <p:cNvPr id="127" name="Text Box 275"/>
            <p:cNvSpPr txBox="1">
              <a:spLocks noChangeArrowheads="1"/>
            </p:cNvSpPr>
            <p:nvPr/>
          </p:nvSpPr>
          <p:spPr bwMode="auto">
            <a:xfrm>
              <a:off x="192" y="3024"/>
              <a:ext cx="936" cy="212"/>
            </a:xfrm>
            <a:prstGeom prst="rect">
              <a:avLst/>
            </a:prstGeom>
            <a:noFill/>
            <a:ln w="9525" algn="ctr">
              <a:noFill/>
              <a:miter lim="800000"/>
              <a:headEnd/>
              <a:tailEnd/>
            </a:ln>
            <a:effectLst/>
          </p:spPr>
          <p:txBody>
            <a:bodyPr>
              <a:spAutoFit/>
            </a:bodyPr>
            <a:lstStyle/>
            <a:p>
              <a:pPr eaLnBrk="0" hangingPunct="0"/>
              <a:r>
                <a:rPr lang="en-US" sz="1600" b="1" dirty="0">
                  <a:solidFill>
                    <a:schemeClr val="bg2">
                      <a:lumMod val="50000"/>
                    </a:schemeClr>
                  </a:solidFill>
                  <a:latin typeface="Arial Narrow" pitchFamily="34" charset="0"/>
                  <a:cs typeface="Arial" charset="0"/>
                </a:rPr>
                <a:t>Management DB</a:t>
              </a:r>
            </a:p>
          </p:txBody>
        </p:sp>
      </p:grpSp>
      <p:grpSp>
        <p:nvGrpSpPr>
          <p:cNvPr id="128" name="Group 276"/>
          <p:cNvGrpSpPr>
            <a:grpSpLocks/>
          </p:cNvGrpSpPr>
          <p:nvPr/>
        </p:nvGrpSpPr>
        <p:grpSpPr bwMode="auto">
          <a:xfrm>
            <a:off x="6556375" y="5003800"/>
            <a:ext cx="1625600" cy="596900"/>
            <a:chOff x="3984" y="3168"/>
            <a:chExt cx="1056" cy="800"/>
          </a:xfrm>
        </p:grpSpPr>
        <p:pic>
          <p:nvPicPr>
            <p:cNvPr id="129" name="Picture 277" descr="Database"/>
            <p:cNvPicPr>
              <a:picLocks noChangeAspect="1" noChangeArrowheads="1"/>
            </p:cNvPicPr>
            <p:nvPr/>
          </p:nvPicPr>
          <p:blipFill>
            <a:blip r:embed="rId3" cstate="print"/>
            <a:srcRect/>
            <a:stretch>
              <a:fillRect/>
            </a:stretch>
          </p:blipFill>
          <p:spPr bwMode="auto">
            <a:xfrm>
              <a:off x="3984" y="3168"/>
              <a:ext cx="1056" cy="800"/>
            </a:xfrm>
            <a:prstGeom prst="rect">
              <a:avLst/>
            </a:prstGeom>
            <a:noFill/>
            <a:ln w="9525">
              <a:noFill/>
              <a:miter lim="800000"/>
              <a:headEnd/>
              <a:tailEnd/>
            </a:ln>
          </p:spPr>
        </p:pic>
        <p:sp>
          <p:nvSpPr>
            <p:cNvPr id="130" name="Text Box 278"/>
            <p:cNvSpPr txBox="1">
              <a:spLocks noChangeArrowheads="1"/>
            </p:cNvSpPr>
            <p:nvPr/>
          </p:nvSpPr>
          <p:spPr bwMode="auto">
            <a:xfrm>
              <a:off x="4165" y="3457"/>
              <a:ext cx="768" cy="454"/>
            </a:xfrm>
            <a:prstGeom prst="rect">
              <a:avLst/>
            </a:prstGeom>
            <a:noFill/>
            <a:ln w="9525" algn="ctr">
              <a:noFill/>
              <a:miter lim="800000"/>
              <a:headEnd/>
              <a:tailEnd/>
            </a:ln>
            <a:effectLst/>
          </p:spPr>
          <p:txBody>
            <a:bodyPr>
              <a:spAutoFit/>
            </a:bodyPr>
            <a:lstStyle/>
            <a:p>
              <a:pPr eaLnBrk="0" hangingPunct="0"/>
              <a:r>
                <a:rPr lang="en-US" sz="1600" b="1" dirty="0">
                  <a:solidFill>
                    <a:schemeClr val="bg2">
                      <a:lumMod val="50000"/>
                    </a:schemeClr>
                  </a:solidFill>
                  <a:latin typeface="Arial Narrow" pitchFamily="34" charset="0"/>
                  <a:cs typeface="Arial" charset="0"/>
                </a:rPr>
                <a:t>Tracking DB</a:t>
              </a:r>
            </a:p>
          </p:txBody>
        </p:sp>
      </p:grpSp>
      <p:sp>
        <p:nvSpPr>
          <p:cNvPr id="131" name="AutoShape 280"/>
          <p:cNvSpPr>
            <a:spLocks noChangeArrowheads="1"/>
          </p:cNvSpPr>
          <p:nvPr/>
        </p:nvSpPr>
        <p:spPr bwMode="auto">
          <a:xfrm>
            <a:off x="3873500" y="3441700"/>
            <a:ext cx="1600200" cy="304800"/>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400" b="1" dirty="0">
                <a:solidFill>
                  <a:schemeClr val="bg2">
                    <a:lumMod val="50000"/>
                  </a:schemeClr>
                </a:solidFill>
                <a:latin typeface="Arial Narrow" pitchFamily="34" charset="0"/>
                <a:cs typeface="Arial" charset="0"/>
              </a:rPr>
              <a:t>Message Agent</a:t>
            </a:r>
          </a:p>
        </p:txBody>
      </p:sp>
      <p:sp>
        <p:nvSpPr>
          <p:cNvPr id="132" name="AutoShape 281"/>
          <p:cNvSpPr>
            <a:spLocks noChangeArrowheads="1"/>
          </p:cNvSpPr>
          <p:nvPr/>
        </p:nvSpPr>
        <p:spPr bwMode="auto">
          <a:xfrm>
            <a:off x="6235700" y="4203700"/>
            <a:ext cx="1752600" cy="304800"/>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400" b="1" dirty="0">
                <a:solidFill>
                  <a:schemeClr val="bg2">
                    <a:lumMod val="50000"/>
                  </a:schemeClr>
                </a:solidFill>
                <a:latin typeface="Arial Narrow" pitchFamily="34" charset="0"/>
                <a:cs typeface="Arial" charset="0"/>
              </a:rPr>
              <a:t>Message Agent</a:t>
            </a:r>
          </a:p>
        </p:txBody>
      </p:sp>
      <p:grpSp>
        <p:nvGrpSpPr>
          <p:cNvPr id="133" name="Group 168"/>
          <p:cNvGrpSpPr>
            <a:grpSpLocks/>
          </p:cNvGrpSpPr>
          <p:nvPr/>
        </p:nvGrpSpPr>
        <p:grpSpPr bwMode="auto">
          <a:xfrm>
            <a:off x="190500" y="1397000"/>
            <a:ext cx="377825" cy="455613"/>
            <a:chOff x="3120" y="3072"/>
            <a:chExt cx="331" cy="375"/>
          </a:xfrm>
        </p:grpSpPr>
        <p:sp>
          <p:nvSpPr>
            <p:cNvPr id="134" name="AutoShape 169"/>
            <p:cNvSpPr>
              <a:spLocks noChangeArrowheads="1"/>
            </p:cNvSpPr>
            <p:nvPr/>
          </p:nvSpPr>
          <p:spPr bwMode="auto">
            <a:xfrm flipV="1">
              <a:off x="3120" y="3072"/>
              <a:ext cx="331" cy="3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s-ES" dirty="0">
                <a:solidFill>
                  <a:schemeClr val="bg2">
                    <a:lumMod val="50000"/>
                  </a:schemeClr>
                </a:solidFill>
              </a:endParaRPr>
            </a:p>
          </p:txBody>
        </p:sp>
        <p:grpSp>
          <p:nvGrpSpPr>
            <p:cNvPr id="135" name="Group 170"/>
            <p:cNvGrpSpPr>
              <a:grpSpLocks/>
            </p:cNvGrpSpPr>
            <p:nvPr/>
          </p:nvGrpSpPr>
          <p:grpSpPr bwMode="auto">
            <a:xfrm>
              <a:off x="3151" y="3142"/>
              <a:ext cx="287" cy="256"/>
              <a:chOff x="3857" y="938"/>
              <a:chExt cx="501" cy="256"/>
            </a:xfrm>
          </p:grpSpPr>
          <p:sp>
            <p:nvSpPr>
              <p:cNvPr id="136" name="Line 171"/>
              <p:cNvSpPr>
                <a:spLocks noChangeShapeType="1"/>
              </p:cNvSpPr>
              <p:nvPr/>
            </p:nvSpPr>
            <p:spPr bwMode="auto">
              <a:xfrm>
                <a:off x="3898" y="938"/>
                <a:ext cx="288" cy="0"/>
              </a:xfrm>
              <a:prstGeom prst="line">
                <a:avLst/>
              </a:prstGeom>
              <a:noFill/>
              <a:ln w="19050">
                <a:solidFill>
                  <a:srgbClr val="0033CC"/>
                </a:solidFill>
                <a:round/>
                <a:headEnd/>
                <a:tailEnd/>
              </a:ln>
              <a:effectLst/>
            </p:spPr>
            <p:txBody>
              <a:bodyPr wrap="none" tIns="27432" bIns="27432" anchor="ctr">
                <a:spAutoFit/>
              </a:bodyPr>
              <a:lstStyle/>
              <a:p>
                <a:endParaRPr lang="es-ES" dirty="0">
                  <a:solidFill>
                    <a:schemeClr val="bg2">
                      <a:lumMod val="50000"/>
                    </a:schemeClr>
                  </a:solidFill>
                </a:endParaRPr>
              </a:p>
            </p:txBody>
          </p:sp>
          <p:sp>
            <p:nvSpPr>
              <p:cNvPr id="137" name="Line 172"/>
              <p:cNvSpPr>
                <a:spLocks noChangeShapeType="1"/>
              </p:cNvSpPr>
              <p:nvPr/>
            </p:nvSpPr>
            <p:spPr bwMode="auto">
              <a:xfrm>
                <a:off x="3878" y="1023"/>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sp>
            <p:nvSpPr>
              <p:cNvPr id="138" name="Line 173"/>
              <p:cNvSpPr>
                <a:spLocks noChangeShapeType="1"/>
              </p:cNvSpPr>
              <p:nvPr/>
            </p:nvSpPr>
            <p:spPr bwMode="auto">
              <a:xfrm>
                <a:off x="3877" y="1119"/>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sp>
            <p:nvSpPr>
              <p:cNvPr id="139" name="Line 174"/>
              <p:cNvSpPr>
                <a:spLocks noChangeShapeType="1"/>
              </p:cNvSpPr>
              <p:nvPr/>
            </p:nvSpPr>
            <p:spPr bwMode="auto">
              <a:xfrm>
                <a:off x="3857" y="1194"/>
                <a:ext cx="480" cy="0"/>
              </a:xfrm>
              <a:prstGeom prst="line">
                <a:avLst/>
              </a:prstGeom>
              <a:noFill/>
              <a:ln w="19050">
                <a:solidFill>
                  <a:srgbClr val="0033CC"/>
                </a:solidFill>
                <a:round/>
                <a:headEnd/>
                <a:tailEnd/>
              </a:ln>
              <a:effectLst/>
            </p:spPr>
            <p:txBody>
              <a:bodyPr tIns="27432" bIns="27432" anchor="ctr">
                <a:spAutoFit/>
              </a:bodyPr>
              <a:lstStyle/>
              <a:p>
                <a:endParaRPr lang="es-ES" dirty="0">
                  <a:solidFill>
                    <a:schemeClr val="bg2">
                      <a:lumMod val="50000"/>
                    </a:schemeClr>
                  </a:solidFill>
                </a:endParaRPr>
              </a:p>
            </p:txBody>
          </p:sp>
        </p:grpSp>
      </p:grpSp>
      <p:grpSp>
        <p:nvGrpSpPr>
          <p:cNvPr id="140" name="Group 296"/>
          <p:cNvGrpSpPr/>
          <p:nvPr/>
        </p:nvGrpSpPr>
        <p:grpSpPr>
          <a:xfrm>
            <a:off x="292100" y="1536700"/>
            <a:ext cx="2808288" cy="3352800"/>
            <a:chOff x="292100" y="1536700"/>
            <a:chExt cx="2808288" cy="3352800"/>
          </a:xfrm>
        </p:grpSpPr>
        <p:sp>
          <p:nvSpPr>
            <p:cNvPr id="141" name="AutoShape 6"/>
            <p:cNvSpPr>
              <a:spLocks noChangeArrowheads="1"/>
            </p:cNvSpPr>
            <p:nvPr/>
          </p:nvSpPr>
          <p:spPr bwMode="auto">
            <a:xfrm>
              <a:off x="1195388" y="1611313"/>
              <a:ext cx="1905000" cy="3278187"/>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600" b="1" dirty="0">
                  <a:solidFill>
                    <a:schemeClr val="bg2">
                      <a:lumMod val="50000"/>
                    </a:schemeClr>
                  </a:solidFill>
                  <a:latin typeface="Arial Narrow" pitchFamily="34" charset="0"/>
                  <a:cs typeface="Arial" charset="0"/>
                </a:rPr>
                <a:t>  </a:t>
              </a:r>
            </a:p>
          </p:txBody>
        </p:sp>
        <p:sp>
          <p:nvSpPr>
            <p:cNvPr id="142" name="AutoShape 78"/>
            <p:cNvSpPr>
              <a:spLocks noChangeArrowheads="1"/>
            </p:cNvSpPr>
            <p:nvPr/>
          </p:nvSpPr>
          <p:spPr bwMode="auto">
            <a:xfrm>
              <a:off x="1282700" y="1841500"/>
              <a:ext cx="1765300" cy="2592388"/>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zh-CN" altLang="en-US" sz="1600" b="1" dirty="0" smtClean="0">
                  <a:solidFill>
                    <a:schemeClr val="bg2">
                      <a:lumMod val="50000"/>
                    </a:schemeClr>
                  </a:solidFill>
                  <a:latin typeface="Arial Narrow" pitchFamily="34" charset="0"/>
                  <a:cs typeface="Arial" charset="0"/>
                </a:rPr>
                <a:t>接收端口</a:t>
              </a:r>
              <a:endParaRPr lang="en-US" sz="1600" b="1" dirty="0">
                <a:solidFill>
                  <a:schemeClr val="bg2">
                    <a:lumMod val="50000"/>
                  </a:schemeClr>
                </a:solidFill>
                <a:latin typeface="Arial Narrow" pitchFamily="34" charset="0"/>
                <a:cs typeface="Arial" charset="0"/>
              </a:endParaRPr>
            </a:p>
          </p:txBody>
        </p:sp>
        <p:pic>
          <p:nvPicPr>
            <p:cNvPr id="143" name="Picture 80" descr="png00003"/>
            <p:cNvPicPr>
              <a:picLocks noChangeAspect="1" noChangeArrowheads="1"/>
            </p:cNvPicPr>
            <p:nvPr/>
          </p:nvPicPr>
          <p:blipFill>
            <a:blip r:embed="rId5" cstate="print"/>
            <a:srcRect/>
            <a:stretch>
              <a:fillRect/>
            </a:stretch>
          </p:blipFill>
          <p:spPr bwMode="auto">
            <a:xfrm>
              <a:off x="977900" y="2449513"/>
              <a:ext cx="457200" cy="457200"/>
            </a:xfrm>
            <a:prstGeom prst="rect">
              <a:avLst/>
            </a:prstGeom>
            <a:noFill/>
          </p:spPr>
        </p:pic>
        <p:grpSp>
          <p:nvGrpSpPr>
            <p:cNvPr id="144" name="Group 81"/>
            <p:cNvGrpSpPr>
              <a:grpSpLocks/>
            </p:cNvGrpSpPr>
            <p:nvPr/>
          </p:nvGrpSpPr>
          <p:grpSpPr bwMode="auto">
            <a:xfrm>
              <a:off x="1457325" y="3544888"/>
              <a:ext cx="1425575" cy="685800"/>
              <a:chOff x="1262" y="2558"/>
              <a:chExt cx="886" cy="432"/>
            </a:xfrm>
          </p:grpSpPr>
          <p:sp>
            <p:nvSpPr>
              <p:cNvPr id="153" name="AutoShape 82"/>
              <p:cNvSpPr>
                <a:spLocks noChangeArrowheads="1"/>
              </p:cNvSpPr>
              <p:nvPr/>
            </p:nvSpPr>
            <p:spPr bwMode="auto">
              <a:xfrm>
                <a:off x="1262" y="2558"/>
                <a:ext cx="886" cy="432"/>
              </a:xfrm>
              <a:prstGeom prst="roundRect">
                <a:avLst>
                  <a:gd name="adj" fmla="val 5486"/>
                </a:avLst>
              </a:prstGeom>
              <a:gradFill rotWithShape="1">
                <a:gsLst>
                  <a:gs pos="0">
                    <a:srgbClr val="8DACD0"/>
                  </a:gs>
                  <a:gs pos="100000">
                    <a:srgbClr val="DEE7F1"/>
                  </a:gs>
                </a:gsLst>
                <a:lin ang="2700000" scaled="1"/>
              </a:gradFill>
              <a:ln w="9525" algn="ctr">
                <a:solidFill>
                  <a:srgbClr val="4D4D4D"/>
                </a:solidFill>
                <a:round/>
                <a:headEnd/>
                <a:tailEnd/>
              </a:ln>
              <a:effectLst>
                <a:outerShdw dist="28398" dir="1593903" algn="ctr" rotWithShape="0">
                  <a:schemeClr val="tx1">
                    <a:alpha val="50000"/>
                  </a:schemeClr>
                </a:outerShdw>
              </a:effectLst>
            </p:spPr>
            <p:txBody>
              <a:bodyPr wrap="none"/>
              <a:lstStyle/>
              <a:p>
                <a:pPr eaLnBrk="0" hangingPunct="0"/>
                <a:r>
                  <a:rPr lang="zh-CN" altLang="en-US" sz="1400" b="1" dirty="0">
                    <a:solidFill>
                      <a:schemeClr val="bg2">
                        <a:lumMod val="50000"/>
                      </a:schemeClr>
                    </a:solidFill>
                    <a:latin typeface="Arial Narrow" pitchFamily="34" charset="0"/>
                    <a:cs typeface="Arial" charset="0"/>
                  </a:rPr>
                  <a:t>映射</a:t>
                </a:r>
                <a:endParaRPr lang="en-US" sz="1400" b="1" dirty="0">
                  <a:solidFill>
                    <a:schemeClr val="bg2">
                      <a:lumMod val="50000"/>
                    </a:schemeClr>
                  </a:solidFill>
                  <a:latin typeface="Arial Narrow" pitchFamily="34" charset="0"/>
                  <a:cs typeface="Arial" charset="0"/>
                </a:endParaRPr>
              </a:p>
            </p:txBody>
          </p:sp>
          <p:grpSp>
            <p:nvGrpSpPr>
              <p:cNvPr id="154" name="Group 83"/>
              <p:cNvGrpSpPr>
                <a:grpSpLocks/>
              </p:cNvGrpSpPr>
              <p:nvPr/>
            </p:nvGrpSpPr>
            <p:grpSpPr bwMode="auto">
              <a:xfrm>
                <a:off x="1689" y="2616"/>
                <a:ext cx="55" cy="80"/>
                <a:chOff x="2313" y="1620"/>
                <a:chExt cx="246" cy="324"/>
              </a:xfrm>
            </p:grpSpPr>
            <p:sp>
              <p:nvSpPr>
                <p:cNvPr id="221" name="AutoShape 84"/>
                <p:cNvSpPr>
                  <a:spLocks noChangeArrowheads="1"/>
                </p:cNvSpPr>
                <p:nvPr/>
              </p:nvSpPr>
              <p:spPr bwMode="auto">
                <a:xfrm flipV="1">
                  <a:off x="2313" y="1620"/>
                  <a:ext cx="246" cy="32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222" name="Line 85"/>
                <p:cNvSpPr>
                  <a:spLocks noChangeShapeType="1"/>
                </p:cNvSpPr>
                <p:nvPr/>
              </p:nvSpPr>
              <p:spPr bwMode="auto">
                <a:xfrm>
                  <a:off x="2333" y="189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23" name="Line 86"/>
                <p:cNvSpPr>
                  <a:spLocks noChangeShapeType="1"/>
                </p:cNvSpPr>
                <p:nvPr/>
              </p:nvSpPr>
              <p:spPr bwMode="auto">
                <a:xfrm>
                  <a:off x="2333" y="1838"/>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24" name="Line 87"/>
                <p:cNvSpPr>
                  <a:spLocks noChangeShapeType="1"/>
                </p:cNvSpPr>
                <p:nvPr/>
              </p:nvSpPr>
              <p:spPr bwMode="auto">
                <a:xfrm>
                  <a:off x="2333" y="1782"/>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25" name="Line 88"/>
                <p:cNvSpPr>
                  <a:spLocks noChangeShapeType="1"/>
                </p:cNvSpPr>
                <p:nvPr/>
              </p:nvSpPr>
              <p:spPr bwMode="auto">
                <a:xfrm>
                  <a:off x="2333" y="172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26" name="Line 89"/>
                <p:cNvSpPr>
                  <a:spLocks noChangeShapeType="1"/>
                </p:cNvSpPr>
                <p:nvPr/>
              </p:nvSpPr>
              <p:spPr bwMode="auto">
                <a:xfrm>
                  <a:off x="2333" y="1669"/>
                  <a:ext cx="154"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grpSp>
          <p:sp>
            <p:nvSpPr>
              <p:cNvPr id="155" name="Line 90"/>
              <p:cNvSpPr>
                <a:spLocks noChangeShapeType="1"/>
              </p:cNvSpPr>
              <p:nvPr/>
            </p:nvSpPr>
            <p:spPr bwMode="auto">
              <a:xfrm flipH="1">
                <a:off x="1717" y="2705"/>
                <a:ext cx="1" cy="207"/>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grpSp>
            <p:nvGrpSpPr>
              <p:cNvPr id="156" name="Group 91"/>
              <p:cNvGrpSpPr>
                <a:grpSpLocks/>
              </p:cNvGrpSpPr>
              <p:nvPr/>
            </p:nvGrpSpPr>
            <p:grpSpPr bwMode="auto">
              <a:xfrm>
                <a:off x="1766" y="2653"/>
                <a:ext cx="56" cy="81"/>
                <a:chOff x="883" y="1396"/>
                <a:chExt cx="115" cy="144"/>
              </a:xfrm>
            </p:grpSpPr>
            <p:sp>
              <p:nvSpPr>
                <p:cNvPr id="214" name="AutoShape 92"/>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215" name="Line 93"/>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16" name="Line 94"/>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17" name="Line 95"/>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18" name="Line 96"/>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19" name="Line 97"/>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20" name="Line 98"/>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57" name="Group 99"/>
              <p:cNvGrpSpPr>
                <a:grpSpLocks/>
              </p:cNvGrpSpPr>
              <p:nvPr/>
            </p:nvGrpSpPr>
            <p:grpSpPr bwMode="auto">
              <a:xfrm>
                <a:off x="1769" y="2755"/>
                <a:ext cx="175" cy="81"/>
                <a:chOff x="895" y="1396"/>
                <a:chExt cx="362" cy="144"/>
              </a:xfrm>
            </p:grpSpPr>
            <p:sp>
              <p:nvSpPr>
                <p:cNvPr id="207" name="AutoShape 100"/>
                <p:cNvSpPr>
                  <a:spLocks noChangeArrowheads="1"/>
                </p:cNvSpPr>
                <p:nvPr/>
              </p:nvSpPr>
              <p:spPr bwMode="auto">
                <a:xfrm flipV="1">
                  <a:off x="1142"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208" name="Line 101"/>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09" name="Line 102"/>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10" name="Line 103"/>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11" name="Line 104"/>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12" name="Line 105"/>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13" name="Line 106"/>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58" name="Group 107"/>
              <p:cNvGrpSpPr>
                <a:grpSpLocks/>
              </p:cNvGrpSpPr>
              <p:nvPr/>
            </p:nvGrpSpPr>
            <p:grpSpPr bwMode="auto">
              <a:xfrm>
                <a:off x="1769" y="2857"/>
                <a:ext cx="56" cy="81"/>
                <a:chOff x="883" y="1396"/>
                <a:chExt cx="115" cy="144"/>
              </a:xfrm>
            </p:grpSpPr>
            <p:sp>
              <p:nvSpPr>
                <p:cNvPr id="200" name="AutoShape 108"/>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201" name="Line 109"/>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02" name="Line 110"/>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203" name="Line 111"/>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04" name="Line 112"/>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05" name="Line 113"/>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206" name="Line 114"/>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59" name="Group 115"/>
              <p:cNvGrpSpPr>
                <a:grpSpLocks/>
              </p:cNvGrpSpPr>
              <p:nvPr/>
            </p:nvGrpSpPr>
            <p:grpSpPr bwMode="auto">
              <a:xfrm>
                <a:off x="1910" y="2653"/>
                <a:ext cx="56" cy="81"/>
                <a:chOff x="883" y="1396"/>
                <a:chExt cx="115" cy="144"/>
              </a:xfrm>
            </p:grpSpPr>
            <p:sp>
              <p:nvSpPr>
                <p:cNvPr id="193" name="AutoShape 116"/>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94" name="Line 117"/>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95" name="Line 118"/>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96" name="Line 119"/>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7" name="Line 120"/>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8" name="Line 121"/>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9" name="Line 122"/>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60" name="Group 123"/>
              <p:cNvGrpSpPr>
                <a:grpSpLocks/>
              </p:cNvGrpSpPr>
              <p:nvPr/>
            </p:nvGrpSpPr>
            <p:grpSpPr bwMode="auto">
              <a:xfrm>
                <a:off x="1912" y="2755"/>
                <a:ext cx="56" cy="81"/>
                <a:chOff x="883" y="1396"/>
                <a:chExt cx="115" cy="144"/>
              </a:xfrm>
            </p:grpSpPr>
            <p:sp>
              <p:nvSpPr>
                <p:cNvPr id="186" name="AutoShape 124"/>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87" name="Line 125"/>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88" name="Line 126"/>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89" name="Line 127"/>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0" name="Line 128"/>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1" name="Line 129"/>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92" name="Line 130"/>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61" name="Group 131"/>
              <p:cNvGrpSpPr>
                <a:grpSpLocks/>
              </p:cNvGrpSpPr>
              <p:nvPr/>
            </p:nvGrpSpPr>
            <p:grpSpPr bwMode="auto">
              <a:xfrm>
                <a:off x="1913" y="2857"/>
                <a:ext cx="56" cy="81"/>
                <a:chOff x="883" y="1396"/>
                <a:chExt cx="115" cy="144"/>
              </a:xfrm>
            </p:grpSpPr>
            <p:sp>
              <p:nvSpPr>
                <p:cNvPr id="179" name="AutoShape 132"/>
                <p:cNvSpPr>
                  <a:spLocks noChangeArrowheads="1"/>
                </p:cNvSpPr>
                <p:nvPr/>
              </p:nvSpPr>
              <p:spPr bwMode="auto">
                <a:xfrm flipV="1">
                  <a:off x="883" y="1396"/>
                  <a:ext cx="115" cy="14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80" name="Line 133"/>
                <p:cNvSpPr>
                  <a:spLocks noChangeShapeType="1"/>
                </p:cNvSpPr>
                <p:nvPr/>
              </p:nvSpPr>
              <p:spPr bwMode="auto">
                <a:xfrm>
                  <a:off x="899" y="1504"/>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81" name="Line 134"/>
                <p:cNvSpPr>
                  <a:spLocks noChangeShapeType="1"/>
                </p:cNvSpPr>
                <p:nvPr/>
              </p:nvSpPr>
              <p:spPr bwMode="auto">
                <a:xfrm flipH="1">
                  <a:off x="907" y="1471"/>
                  <a:ext cx="72"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82" name="Line 135"/>
                <p:cNvSpPr>
                  <a:spLocks noChangeShapeType="1"/>
                </p:cNvSpPr>
                <p:nvPr/>
              </p:nvSpPr>
              <p:spPr bwMode="auto">
                <a:xfrm flipH="1">
                  <a:off x="896" y="1457"/>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83" name="Line 136"/>
                <p:cNvSpPr>
                  <a:spLocks noChangeShapeType="1"/>
                </p:cNvSpPr>
                <p:nvPr/>
              </p:nvSpPr>
              <p:spPr bwMode="auto">
                <a:xfrm flipH="1" flipV="1">
                  <a:off x="895" y="1470"/>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84" name="Line 137"/>
                <p:cNvSpPr>
                  <a:spLocks noChangeShapeType="1"/>
                </p:cNvSpPr>
                <p:nvPr/>
              </p:nvSpPr>
              <p:spPr bwMode="auto">
                <a:xfrm>
                  <a:off x="968" y="1491"/>
                  <a:ext cx="18" cy="16"/>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sp>
              <p:nvSpPr>
                <p:cNvPr id="185" name="Line 138"/>
                <p:cNvSpPr>
                  <a:spLocks noChangeShapeType="1"/>
                </p:cNvSpPr>
                <p:nvPr/>
              </p:nvSpPr>
              <p:spPr bwMode="auto">
                <a:xfrm flipV="1">
                  <a:off x="967" y="1504"/>
                  <a:ext cx="16" cy="15"/>
                </a:xfrm>
                <a:prstGeom prst="line">
                  <a:avLst/>
                </a:prstGeom>
                <a:noFill/>
                <a:ln w="12700">
                  <a:solidFill>
                    <a:srgbClr val="333333"/>
                  </a:solidFill>
                  <a:round/>
                  <a:headEnd/>
                  <a:tailEnd/>
                </a:ln>
                <a:effectLst/>
              </p:spPr>
              <p:txBody>
                <a:bodyPr wrap="none" anchor="ctr"/>
                <a:lstStyle/>
                <a:p>
                  <a:endParaRPr lang="es-ES" dirty="0">
                    <a:solidFill>
                      <a:schemeClr val="bg2">
                        <a:lumMod val="50000"/>
                      </a:schemeClr>
                    </a:solidFill>
                  </a:endParaRPr>
                </a:p>
              </p:txBody>
            </p:sp>
          </p:grpSp>
          <p:grpSp>
            <p:nvGrpSpPr>
              <p:cNvPr id="162" name="Group 139"/>
              <p:cNvGrpSpPr>
                <a:grpSpLocks/>
              </p:cNvGrpSpPr>
              <p:nvPr/>
            </p:nvGrpSpPr>
            <p:grpSpPr bwMode="auto">
              <a:xfrm>
                <a:off x="1986" y="2616"/>
                <a:ext cx="55" cy="80"/>
                <a:chOff x="2313" y="1620"/>
                <a:chExt cx="246" cy="324"/>
              </a:xfrm>
            </p:grpSpPr>
            <p:sp>
              <p:nvSpPr>
                <p:cNvPr id="173" name="AutoShape 140"/>
                <p:cNvSpPr>
                  <a:spLocks noChangeArrowheads="1"/>
                </p:cNvSpPr>
                <p:nvPr/>
              </p:nvSpPr>
              <p:spPr bwMode="auto">
                <a:xfrm flipV="1">
                  <a:off x="2313" y="1620"/>
                  <a:ext cx="246" cy="324"/>
                </a:xfrm>
                <a:prstGeom prst="foldedCorner">
                  <a:avLst>
                    <a:gd name="adj" fmla="val 22361"/>
                  </a:avLst>
                </a:prstGeom>
                <a:gradFill rotWithShape="1">
                  <a:gsLst>
                    <a:gs pos="0">
                      <a:srgbClr val="66CCFF"/>
                    </a:gs>
                    <a:gs pos="100000">
                      <a:schemeClr val="accent1"/>
                    </a:gs>
                  </a:gsLst>
                  <a:path path="rect">
                    <a:fillToRect r="100000" b="100000"/>
                  </a:path>
                </a:gradFill>
                <a:ln w="9525">
                  <a:solidFill>
                    <a:schemeClr val="accent2"/>
                  </a:solidFill>
                  <a:round/>
                  <a:headEnd/>
                  <a:tailEnd/>
                </a:ln>
                <a:effectLst>
                  <a:outerShdw dist="17961" dir="2700000" algn="ctr" rotWithShape="0">
                    <a:schemeClr val="tx2">
                      <a:alpha val="50000"/>
                    </a:schemeClr>
                  </a:outerShdw>
                </a:effectLst>
              </p:spPr>
              <p:txBody>
                <a:bodyPr wrap="none" anchor="ctr"/>
                <a:lstStyle/>
                <a:p>
                  <a:endParaRPr lang="es-ES" dirty="0">
                    <a:solidFill>
                      <a:schemeClr val="bg2">
                        <a:lumMod val="50000"/>
                      </a:schemeClr>
                    </a:solidFill>
                  </a:endParaRPr>
                </a:p>
              </p:txBody>
            </p:sp>
            <p:sp>
              <p:nvSpPr>
                <p:cNvPr id="174" name="Line 141"/>
                <p:cNvSpPr>
                  <a:spLocks noChangeShapeType="1"/>
                </p:cNvSpPr>
                <p:nvPr/>
              </p:nvSpPr>
              <p:spPr bwMode="auto">
                <a:xfrm>
                  <a:off x="2333" y="189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75" name="Line 142"/>
                <p:cNvSpPr>
                  <a:spLocks noChangeShapeType="1"/>
                </p:cNvSpPr>
                <p:nvPr/>
              </p:nvSpPr>
              <p:spPr bwMode="auto">
                <a:xfrm>
                  <a:off x="2333" y="1838"/>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76" name="Line 143"/>
                <p:cNvSpPr>
                  <a:spLocks noChangeShapeType="1"/>
                </p:cNvSpPr>
                <p:nvPr/>
              </p:nvSpPr>
              <p:spPr bwMode="auto">
                <a:xfrm>
                  <a:off x="2333" y="1782"/>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77" name="Line 144"/>
                <p:cNvSpPr>
                  <a:spLocks noChangeShapeType="1"/>
                </p:cNvSpPr>
                <p:nvPr/>
              </p:nvSpPr>
              <p:spPr bwMode="auto">
                <a:xfrm>
                  <a:off x="2333" y="1725"/>
                  <a:ext cx="205"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sp>
              <p:nvSpPr>
                <p:cNvPr id="178" name="Line 145"/>
                <p:cNvSpPr>
                  <a:spLocks noChangeShapeType="1"/>
                </p:cNvSpPr>
                <p:nvPr/>
              </p:nvSpPr>
              <p:spPr bwMode="auto">
                <a:xfrm>
                  <a:off x="2333" y="1669"/>
                  <a:ext cx="154" cy="0"/>
                </a:xfrm>
                <a:prstGeom prst="line">
                  <a:avLst/>
                </a:prstGeom>
                <a:noFill/>
                <a:ln w="19050">
                  <a:solidFill>
                    <a:schemeClr val="hlink"/>
                  </a:solidFill>
                  <a:round/>
                  <a:headEnd/>
                  <a:tailEnd/>
                </a:ln>
                <a:effectLst/>
              </p:spPr>
              <p:txBody>
                <a:bodyPr wrap="none" anchor="ctr"/>
                <a:lstStyle/>
                <a:p>
                  <a:endParaRPr lang="es-ES" dirty="0">
                    <a:solidFill>
                      <a:schemeClr val="bg2">
                        <a:lumMod val="50000"/>
                      </a:schemeClr>
                    </a:solidFill>
                  </a:endParaRPr>
                </a:p>
              </p:txBody>
            </p:sp>
          </p:grpSp>
          <p:sp>
            <p:nvSpPr>
              <p:cNvPr id="163" name="Line 146"/>
              <p:cNvSpPr>
                <a:spLocks noChangeShapeType="1"/>
              </p:cNvSpPr>
              <p:nvPr/>
            </p:nvSpPr>
            <p:spPr bwMode="auto">
              <a:xfrm>
                <a:off x="1830" y="2906"/>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164" name="Line 147"/>
              <p:cNvSpPr>
                <a:spLocks noChangeShapeType="1"/>
              </p:cNvSpPr>
              <p:nvPr/>
            </p:nvSpPr>
            <p:spPr bwMode="auto">
              <a:xfrm>
                <a:off x="1830" y="2805"/>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165" name="Line 148"/>
              <p:cNvSpPr>
                <a:spLocks noChangeShapeType="1"/>
              </p:cNvSpPr>
              <p:nvPr/>
            </p:nvSpPr>
            <p:spPr bwMode="auto">
              <a:xfrm>
                <a:off x="1824" y="2703"/>
                <a:ext cx="81" cy="0"/>
              </a:xfrm>
              <a:prstGeom prst="line">
                <a:avLst/>
              </a:prstGeom>
              <a:noFill/>
              <a:ln w="9525">
                <a:solidFill>
                  <a:srgbClr val="FF5050"/>
                </a:solidFill>
                <a:round/>
                <a:headEnd type="diamond" w="sm" len="sm"/>
                <a:tailEnd type="diamond" w="sm" len="sm"/>
              </a:ln>
              <a:effectLst/>
            </p:spPr>
            <p:txBody>
              <a:bodyPr wrap="none" anchor="ctr"/>
              <a:lstStyle/>
              <a:p>
                <a:endParaRPr lang="es-ES" dirty="0">
                  <a:solidFill>
                    <a:schemeClr val="bg2">
                      <a:lumMod val="50000"/>
                    </a:schemeClr>
                  </a:solidFill>
                </a:endParaRPr>
              </a:p>
            </p:txBody>
          </p:sp>
          <p:sp>
            <p:nvSpPr>
              <p:cNvPr id="166" name="Line 149"/>
              <p:cNvSpPr>
                <a:spLocks noChangeShapeType="1"/>
              </p:cNvSpPr>
              <p:nvPr/>
            </p:nvSpPr>
            <p:spPr bwMode="auto">
              <a:xfrm flipH="1">
                <a:off x="2016" y="2703"/>
                <a:ext cx="2" cy="206"/>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67" name="Line 150"/>
              <p:cNvSpPr>
                <a:spLocks noChangeShapeType="1"/>
              </p:cNvSpPr>
              <p:nvPr/>
            </p:nvSpPr>
            <p:spPr bwMode="auto">
              <a:xfrm flipH="1">
                <a:off x="1716" y="2897"/>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68" name="Line 151"/>
              <p:cNvSpPr>
                <a:spLocks noChangeShapeType="1"/>
              </p:cNvSpPr>
              <p:nvPr/>
            </p:nvSpPr>
            <p:spPr bwMode="auto">
              <a:xfrm flipH="1">
                <a:off x="1717" y="2801"/>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69" name="Line 152"/>
              <p:cNvSpPr>
                <a:spLocks noChangeShapeType="1"/>
              </p:cNvSpPr>
              <p:nvPr/>
            </p:nvSpPr>
            <p:spPr bwMode="auto">
              <a:xfrm flipH="1">
                <a:off x="1718" y="2719"/>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70" name="Line 153"/>
              <p:cNvSpPr>
                <a:spLocks noChangeShapeType="1"/>
              </p:cNvSpPr>
              <p:nvPr/>
            </p:nvSpPr>
            <p:spPr bwMode="auto">
              <a:xfrm flipH="1">
                <a:off x="1971" y="2719"/>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71" name="Line 154"/>
              <p:cNvSpPr>
                <a:spLocks noChangeShapeType="1"/>
              </p:cNvSpPr>
              <p:nvPr/>
            </p:nvSpPr>
            <p:spPr bwMode="auto">
              <a:xfrm flipH="1">
                <a:off x="1972" y="2797"/>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sp>
            <p:nvSpPr>
              <p:cNvPr id="172" name="Line 155"/>
              <p:cNvSpPr>
                <a:spLocks noChangeShapeType="1"/>
              </p:cNvSpPr>
              <p:nvPr/>
            </p:nvSpPr>
            <p:spPr bwMode="auto">
              <a:xfrm flipH="1">
                <a:off x="1971" y="2895"/>
                <a:ext cx="45" cy="0"/>
              </a:xfrm>
              <a:prstGeom prst="line">
                <a:avLst/>
              </a:prstGeom>
              <a:noFill/>
              <a:ln w="12700" cap="rnd">
                <a:solidFill>
                  <a:srgbClr val="4D4D4D"/>
                </a:solidFill>
                <a:prstDash val="sysDot"/>
                <a:round/>
                <a:headEnd/>
                <a:tailEnd/>
              </a:ln>
              <a:effectLst/>
            </p:spPr>
            <p:txBody>
              <a:bodyPr wrap="none" anchor="ctr"/>
              <a:lstStyle/>
              <a:p>
                <a:endParaRPr lang="es-ES" dirty="0">
                  <a:solidFill>
                    <a:schemeClr val="bg2">
                      <a:lumMod val="50000"/>
                    </a:schemeClr>
                  </a:solidFill>
                </a:endParaRPr>
              </a:p>
            </p:txBody>
          </p:sp>
        </p:grpSp>
        <p:sp>
          <p:nvSpPr>
            <p:cNvPr id="145" name="AutoShape 156"/>
            <p:cNvSpPr>
              <a:spLocks noChangeArrowheads="1"/>
            </p:cNvSpPr>
            <p:nvPr/>
          </p:nvSpPr>
          <p:spPr bwMode="auto">
            <a:xfrm>
              <a:off x="1435100" y="2754313"/>
              <a:ext cx="1447800" cy="720725"/>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algn="ctr" eaLnBrk="0" hangingPunct="0"/>
              <a:r>
                <a:rPr lang="zh-CN" altLang="en-US" sz="1400" b="1" dirty="0" smtClean="0">
                  <a:solidFill>
                    <a:schemeClr val="bg2">
                      <a:lumMod val="50000"/>
                    </a:schemeClr>
                  </a:solidFill>
                  <a:latin typeface="Arial Narrow" pitchFamily="34" charset="0"/>
                  <a:cs typeface="Arial" charset="0"/>
                </a:rPr>
                <a:t>接收管道</a:t>
              </a:r>
              <a:r>
                <a:rPr lang="en-US" sz="1400" b="1" dirty="0">
                  <a:solidFill>
                    <a:schemeClr val="bg2">
                      <a:lumMod val="50000"/>
                    </a:schemeClr>
                  </a:solidFill>
                  <a:latin typeface="Arial Narrow" pitchFamily="34" charset="0"/>
                  <a:cs typeface="Arial" charset="0"/>
                </a:rPr>
                <a:t/>
              </a:r>
              <a:br>
                <a:rPr lang="en-US" sz="1400" b="1" dirty="0">
                  <a:solidFill>
                    <a:schemeClr val="bg2">
                      <a:lumMod val="50000"/>
                    </a:schemeClr>
                  </a:solidFill>
                  <a:latin typeface="Arial Narrow" pitchFamily="34" charset="0"/>
                  <a:cs typeface="Arial" charset="0"/>
                </a:rPr>
              </a:br>
              <a:endParaRPr lang="en-US" sz="1400" dirty="0">
                <a:solidFill>
                  <a:schemeClr val="bg2">
                    <a:lumMod val="50000"/>
                  </a:schemeClr>
                </a:solidFill>
                <a:latin typeface="Arial Narrow" pitchFamily="34" charset="0"/>
                <a:cs typeface="Arial" charset="0"/>
              </a:endParaRPr>
            </a:p>
          </p:txBody>
        </p:sp>
        <p:sp>
          <p:nvSpPr>
            <p:cNvPr id="146" name="AutoShape 157"/>
            <p:cNvSpPr>
              <a:spLocks noChangeArrowheads="1"/>
            </p:cNvSpPr>
            <p:nvPr/>
          </p:nvSpPr>
          <p:spPr bwMode="auto">
            <a:xfrm>
              <a:off x="1435100" y="2382838"/>
              <a:ext cx="1447800" cy="304800"/>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algn="ctr" eaLnBrk="0" hangingPunct="0"/>
              <a:r>
                <a:rPr lang="zh-CN" altLang="en-US" sz="1400" b="1" dirty="0" smtClean="0">
                  <a:solidFill>
                    <a:schemeClr val="bg2">
                      <a:lumMod val="50000"/>
                    </a:schemeClr>
                  </a:solidFill>
                  <a:latin typeface="Arial Narrow" pitchFamily="34" charset="0"/>
                  <a:cs typeface="Arial" charset="0"/>
                </a:rPr>
                <a:t>接收适配器</a:t>
              </a:r>
              <a:endParaRPr lang="en-US" sz="1400" dirty="0">
                <a:solidFill>
                  <a:schemeClr val="bg2">
                    <a:lumMod val="50000"/>
                  </a:schemeClr>
                </a:solidFill>
                <a:latin typeface="Arial Narrow" pitchFamily="34" charset="0"/>
                <a:cs typeface="Arial" charset="0"/>
              </a:endParaRPr>
            </a:p>
          </p:txBody>
        </p:sp>
        <p:sp>
          <p:nvSpPr>
            <p:cNvPr id="147" name="Text Box 184"/>
            <p:cNvSpPr txBox="1">
              <a:spLocks noChangeArrowheads="1"/>
            </p:cNvSpPr>
            <p:nvPr/>
          </p:nvSpPr>
          <p:spPr bwMode="auto">
            <a:xfrm>
              <a:off x="1358900" y="1536700"/>
              <a:ext cx="1427150" cy="338554"/>
            </a:xfrm>
            <a:prstGeom prst="rect">
              <a:avLst/>
            </a:prstGeom>
            <a:noFill/>
            <a:ln w="12700" algn="ctr">
              <a:noFill/>
              <a:miter lim="800000"/>
              <a:headEnd/>
              <a:tailEnd/>
            </a:ln>
            <a:effectLst/>
          </p:spPr>
          <p:txBody>
            <a:bodyPr wrap="square">
              <a:spAutoFit/>
            </a:bodyPr>
            <a:lstStyle/>
            <a:p>
              <a:r>
                <a:rPr lang="en-US" altLang="zh-CN" sz="1600" b="1" dirty="0" smtClean="0">
                  <a:solidFill>
                    <a:schemeClr val="bg2">
                      <a:lumMod val="50000"/>
                    </a:schemeClr>
                  </a:solidFill>
                  <a:latin typeface="Arial Narrow" pitchFamily="34" charset="0"/>
                  <a:cs typeface="Arial" charset="0"/>
                </a:rPr>
                <a:t>BizTalk</a:t>
              </a:r>
              <a:r>
                <a:rPr lang="zh-CN" altLang="en-US" sz="1600" b="1" dirty="0" smtClean="0">
                  <a:solidFill>
                    <a:schemeClr val="bg2">
                      <a:lumMod val="50000"/>
                    </a:schemeClr>
                  </a:solidFill>
                  <a:latin typeface="Arial Narrow" pitchFamily="34" charset="0"/>
                  <a:cs typeface="Arial" charset="0"/>
                </a:rPr>
                <a:t>主机</a:t>
              </a:r>
              <a:endParaRPr lang="en-US" sz="1600" b="1" dirty="0">
                <a:solidFill>
                  <a:schemeClr val="bg2">
                    <a:lumMod val="50000"/>
                  </a:schemeClr>
                </a:solidFill>
                <a:latin typeface="Arial Narrow" pitchFamily="34" charset="0"/>
                <a:cs typeface="Arial" charset="0"/>
              </a:endParaRPr>
            </a:p>
          </p:txBody>
        </p:sp>
        <p:grpSp>
          <p:nvGrpSpPr>
            <p:cNvPr id="148" name="Group 269"/>
            <p:cNvGrpSpPr>
              <a:grpSpLocks/>
            </p:cNvGrpSpPr>
            <p:nvPr/>
          </p:nvGrpSpPr>
          <p:grpSpPr bwMode="auto">
            <a:xfrm>
              <a:off x="1489075" y="3124200"/>
              <a:ext cx="1333500" cy="304800"/>
              <a:chOff x="951" y="2350"/>
              <a:chExt cx="840" cy="192"/>
            </a:xfrm>
          </p:grpSpPr>
          <p:sp>
            <p:nvSpPr>
              <p:cNvPr id="151" name="AutoShape 270"/>
              <p:cNvSpPr>
                <a:spLocks noChangeArrowheads="1"/>
              </p:cNvSpPr>
              <p:nvPr/>
            </p:nvSpPr>
            <p:spPr bwMode="auto">
              <a:xfrm>
                <a:off x="951" y="2350"/>
                <a:ext cx="840" cy="192"/>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eaLnBrk="0" hangingPunct="0"/>
                <a:r>
                  <a:rPr lang="zh-CN" altLang="en-US" sz="1400" b="1" dirty="0" smtClean="0">
                    <a:solidFill>
                      <a:schemeClr val="bg2">
                        <a:lumMod val="50000"/>
                      </a:schemeClr>
                    </a:solidFill>
                    <a:latin typeface="Arial Narrow" pitchFamily="34" charset="0"/>
                    <a:cs typeface="Arial" charset="0"/>
                  </a:rPr>
                  <a:t>组件</a:t>
                </a:r>
                <a:endParaRPr lang="en-US" sz="1400" b="1" dirty="0">
                  <a:solidFill>
                    <a:schemeClr val="bg2">
                      <a:lumMod val="50000"/>
                    </a:schemeClr>
                  </a:solidFill>
                  <a:latin typeface="Arial Narrow" pitchFamily="34" charset="0"/>
                  <a:cs typeface="Arial" charset="0"/>
                </a:endParaRPr>
              </a:p>
            </p:txBody>
          </p:sp>
          <p:pic>
            <p:nvPicPr>
              <p:cNvPr id="152" name="Picture 271" descr="ServerProcess01"/>
              <p:cNvPicPr>
                <a:picLocks noChangeAspect="1" noChangeArrowheads="1"/>
              </p:cNvPicPr>
              <p:nvPr/>
            </p:nvPicPr>
            <p:blipFill>
              <a:blip r:embed="rId4" cstate="print"/>
              <a:srcRect/>
              <a:stretch>
                <a:fillRect/>
              </a:stretch>
            </p:blipFill>
            <p:spPr bwMode="auto">
              <a:xfrm>
                <a:off x="1575" y="2383"/>
                <a:ext cx="163" cy="125"/>
              </a:xfrm>
              <a:prstGeom prst="rect">
                <a:avLst/>
              </a:prstGeom>
              <a:noFill/>
            </p:spPr>
          </p:pic>
        </p:grpSp>
        <p:sp>
          <p:nvSpPr>
            <p:cNvPr id="149" name="AutoShape 279"/>
            <p:cNvSpPr>
              <a:spLocks noChangeArrowheads="1"/>
            </p:cNvSpPr>
            <p:nvPr/>
          </p:nvSpPr>
          <p:spPr bwMode="auto">
            <a:xfrm>
              <a:off x="1282700" y="4508500"/>
              <a:ext cx="1752600" cy="304800"/>
            </a:xfrm>
            <a:prstGeom prst="roundRect">
              <a:avLst>
                <a:gd name="adj" fmla="val 4167"/>
              </a:avLst>
            </a:prstGeom>
            <a:solidFill>
              <a:schemeClr val="bg2">
                <a:alpha val="30000"/>
              </a:schemeClr>
            </a:solidFill>
            <a:ln w="19050" algn="ctr">
              <a:solidFill>
                <a:srgbClr val="4D4D4D"/>
              </a:solidFill>
              <a:prstDash val="sysDot"/>
              <a:round/>
              <a:headEnd/>
              <a:tailEnd/>
            </a:ln>
            <a:effectLst/>
          </p:spPr>
          <p:txBody>
            <a:bodyPr wrap="none" tIns="18288"/>
            <a:lstStyle/>
            <a:p>
              <a:pPr eaLnBrk="0" hangingPunct="0"/>
              <a:r>
                <a:rPr lang="en-US" sz="1400" b="1" dirty="0">
                  <a:solidFill>
                    <a:schemeClr val="bg2">
                      <a:lumMod val="50000"/>
                    </a:schemeClr>
                  </a:solidFill>
                  <a:latin typeface="Arial Narrow" pitchFamily="34" charset="0"/>
                  <a:cs typeface="Arial" charset="0"/>
                </a:rPr>
                <a:t>Message Agent</a:t>
              </a:r>
            </a:p>
          </p:txBody>
        </p:sp>
        <p:sp>
          <p:nvSpPr>
            <p:cNvPr id="150" name="Freeform 167"/>
            <p:cNvSpPr>
              <a:spLocks/>
            </p:cNvSpPr>
            <p:nvPr/>
          </p:nvSpPr>
          <p:spPr bwMode="auto">
            <a:xfrm>
              <a:off x="292100" y="1917700"/>
              <a:ext cx="709613" cy="917575"/>
            </a:xfrm>
            <a:custGeom>
              <a:avLst/>
              <a:gdLst/>
              <a:ahLst/>
              <a:cxnLst>
                <a:cxn ang="0">
                  <a:pos x="213" y="0"/>
                </a:cxn>
                <a:cxn ang="0">
                  <a:pos x="205" y="2096"/>
                </a:cxn>
                <a:cxn ang="0">
                  <a:pos x="1445" y="2448"/>
                </a:cxn>
              </a:cxnLst>
              <a:rect l="0" t="0" r="r" b="b"/>
              <a:pathLst>
                <a:path w="1445" h="2504">
                  <a:moveTo>
                    <a:pt x="213" y="0"/>
                  </a:moveTo>
                  <a:cubicBezTo>
                    <a:pt x="106" y="844"/>
                    <a:pt x="0" y="1688"/>
                    <a:pt x="205" y="2096"/>
                  </a:cubicBezTo>
                  <a:cubicBezTo>
                    <a:pt x="410" y="2504"/>
                    <a:pt x="927" y="2476"/>
                    <a:pt x="1445" y="2448"/>
                  </a:cubicBezTo>
                </a:path>
              </a:pathLst>
            </a:custGeom>
            <a:noFill/>
            <a:ln w="76200" cap="flat" cmpd="sng">
              <a:solidFill>
                <a:srgbClr val="CC0000"/>
              </a:solidFill>
              <a:prstDash val="solid"/>
              <a:round/>
              <a:headEnd type="none" w="med" len="med"/>
              <a:tailEnd type="triangle" w="med" len="med"/>
            </a:ln>
            <a:effectLst/>
          </p:spPr>
          <p:txBody>
            <a:bodyPr wrap="none" anchor="ctr"/>
            <a:lstStyle/>
            <a:p>
              <a:endParaRPr lang="es-ES" dirty="0">
                <a:solidFill>
                  <a:schemeClr val="bg2">
                    <a:lumMod val="50000"/>
                  </a:schemeClr>
                </a:solidFill>
              </a:endParaRPr>
            </a:p>
          </p:txBody>
        </p:sp>
      </p:grpSp>
      <p:sp>
        <p:nvSpPr>
          <p:cNvPr id="227" name="Freeform 179"/>
          <p:cNvSpPr>
            <a:spLocks/>
          </p:cNvSpPr>
          <p:nvPr/>
        </p:nvSpPr>
        <p:spPr bwMode="auto">
          <a:xfrm rot="15874979">
            <a:off x="8067935" y="2001430"/>
            <a:ext cx="761108" cy="770571"/>
          </a:xfrm>
          <a:custGeom>
            <a:avLst/>
            <a:gdLst/>
            <a:ahLst/>
            <a:cxnLst>
              <a:cxn ang="0">
                <a:pos x="213" y="0"/>
              </a:cxn>
              <a:cxn ang="0">
                <a:pos x="205" y="2096"/>
              </a:cxn>
              <a:cxn ang="0">
                <a:pos x="1445" y="2448"/>
              </a:cxn>
            </a:cxnLst>
            <a:rect l="0" t="0" r="r" b="b"/>
            <a:pathLst>
              <a:path w="1445" h="2504">
                <a:moveTo>
                  <a:pt x="213" y="0"/>
                </a:moveTo>
                <a:cubicBezTo>
                  <a:pt x="106" y="844"/>
                  <a:pt x="0" y="1688"/>
                  <a:pt x="205" y="2096"/>
                </a:cubicBezTo>
                <a:cubicBezTo>
                  <a:pt x="410" y="2504"/>
                  <a:pt x="927" y="2476"/>
                  <a:pt x="1445" y="2448"/>
                </a:cubicBezTo>
              </a:path>
            </a:pathLst>
          </a:custGeom>
          <a:noFill/>
          <a:ln w="76200" cap="flat" cmpd="sng">
            <a:solidFill>
              <a:srgbClr val="CC0000"/>
            </a:solidFill>
            <a:prstDash val="solid"/>
            <a:round/>
            <a:headEnd type="none" w="med" len="med"/>
            <a:tailEnd type="triangle" w="med" len="med"/>
          </a:ln>
          <a:effectLst/>
        </p:spPr>
        <p:txBody>
          <a:bodyPr wrap="none" anchor="ctr"/>
          <a:lstStyle/>
          <a:p>
            <a:endParaRPr lang="es-ES" dirty="0">
              <a:solidFill>
                <a:schemeClr val="bg2">
                  <a:lumMod val="50000"/>
                </a:schemeClr>
              </a:solidFill>
            </a:endParaRPr>
          </a:p>
        </p:txBody>
      </p:sp>
      <p:sp>
        <p:nvSpPr>
          <p:cNvPr id="228" name="Rectangle 227"/>
          <p:cNvSpPr/>
          <p:nvPr/>
        </p:nvSpPr>
        <p:spPr bwMode="auto">
          <a:xfrm>
            <a:off x="5068898" y="1447800"/>
            <a:ext cx="1003300" cy="533400"/>
          </a:xfrm>
          <a:prstGeom prst="rect">
            <a:avLst/>
          </a:prstGeom>
          <a:solidFill>
            <a:srgbClr val="C00000">
              <a:alpha val="46000"/>
            </a:srgbClr>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bg2">
                    <a:lumMod val="50000"/>
                  </a:schemeClr>
                </a:solidFill>
                <a:effectLst/>
                <a:latin typeface="Arial" charset="0"/>
              </a:rPr>
              <a:t>XLANG</a:t>
            </a:r>
          </a:p>
        </p:txBody>
      </p:sp>
      <p:grpSp>
        <p:nvGrpSpPr>
          <p:cNvPr id="229" name="Group 276"/>
          <p:cNvGrpSpPr>
            <a:grpSpLocks/>
          </p:cNvGrpSpPr>
          <p:nvPr/>
        </p:nvGrpSpPr>
        <p:grpSpPr bwMode="auto">
          <a:xfrm>
            <a:off x="6489698" y="5699125"/>
            <a:ext cx="1651769" cy="596900"/>
            <a:chOff x="3984" y="3168"/>
            <a:chExt cx="1073" cy="800"/>
          </a:xfrm>
        </p:grpSpPr>
        <p:pic>
          <p:nvPicPr>
            <p:cNvPr id="230" name="Picture 277" descr="Database"/>
            <p:cNvPicPr>
              <a:picLocks noChangeAspect="1" noChangeArrowheads="1"/>
            </p:cNvPicPr>
            <p:nvPr/>
          </p:nvPicPr>
          <p:blipFill>
            <a:blip r:embed="rId3" cstate="print"/>
            <a:srcRect/>
            <a:stretch>
              <a:fillRect/>
            </a:stretch>
          </p:blipFill>
          <p:spPr bwMode="auto">
            <a:xfrm>
              <a:off x="3984" y="3168"/>
              <a:ext cx="1056" cy="800"/>
            </a:xfrm>
            <a:prstGeom prst="rect">
              <a:avLst/>
            </a:prstGeom>
            <a:noFill/>
            <a:ln w="9525">
              <a:noFill/>
              <a:miter lim="800000"/>
              <a:headEnd/>
              <a:tailEnd/>
            </a:ln>
          </p:spPr>
        </p:pic>
        <p:sp>
          <p:nvSpPr>
            <p:cNvPr id="231" name="Text Box 278"/>
            <p:cNvSpPr txBox="1">
              <a:spLocks noChangeArrowheads="1"/>
            </p:cNvSpPr>
            <p:nvPr/>
          </p:nvSpPr>
          <p:spPr bwMode="auto">
            <a:xfrm>
              <a:off x="4289" y="3474"/>
              <a:ext cx="768" cy="454"/>
            </a:xfrm>
            <a:prstGeom prst="rect">
              <a:avLst/>
            </a:prstGeom>
            <a:noFill/>
            <a:ln w="9525" algn="ctr">
              <a:noFill/>
              <a:miter lim="800000"/>
              <a:headEnd/>
              <a:tailEnd/>
            </a:ln>
            <a:effectLst/>
          </p:spPr>
          <p:txBody>
            <a:bodyPr>
              <a:spAutoFit/>
            </a:bodyPr>
            <a:lstStyle/>
            <a:p>
              <a:pPr eaLnBrk="0" hangingPunct="0"/>
              <a:r>
                <a:rPr lang="en-US" sz="1600" b="1" dirty="0" smtClean="0">
                  <a:solidFill>
                    <a:schemeClr val="bg2">
                      <a:lumMod val="50000"/>
                    </a:schemeClr>
                  </a:solidFill>
                  <a:latin typeface="Arial Narrow" pitchFamily="34" charset="0"/>
                  <a:cs typeface="Arial" charset="0"/>
                </a:rPr>
                <a:t>BAM</a:t>
              </a:r>
              <a:endParaRPr lang="en-US" sz="1600" b="1" dirty="0">
                <a:solidFill>
                  <a:schemeClr val="bg2">
                    <a:lumMod val="50000"/>
                  </a:schemeClr>
                </a:solidFill>
                <a:latin typeface="Arial Narrow" pitchFamily="34" charset="0"/>
                <a:cs typeface="Arial" charset="0"/>
              </a:endParaRPr>
            </a:p>
          </p:txBody>
        </p:sp>
      </p:grpSp>
      <p:sp>
        <p:nvSpPr>
          <p:cNvPr id="232" name="Pentagon 231"/>
          <p:cNvSpPr/>
          <p:nvPr/>
        </p:nvSpPr>
        <p:spPr>
          <a:xfrm flipH="1">
            <a:off x="1143000" y="1613356"/>
            <a:ext cx="228600" cy="215444"/>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800" b="1" dirty="0" smtClean="0">
                <a:solidFill>
                  <a:schemeClr val="bg2">
                    <a:lumMod val="50000"/>
                  </a:schemeClr>
                </a:solidFill>
                <a:latin typeface="Arial"/>
              </a:rPr>
              <a:t>1</a:t>
            </a:r>
            <a:endParaRPr lang="en-US" sz="1000" b="1" dirty="0" smtClean="0">
              <a:solidFill>
                <a:schemeClr val="bg2">
                  <a:lumMod val="50000"/>
                </a:schemeClr>
              </a:solidFill>
              <a:latin typeface="Arial"/>
            </a:endParaRPr>
          </a:p>
        </p:txBody>
      </p:sp>
      <p:sp>
        <p:nvSpPr>
          <p:cNvPr id="233" name="Pentagon 232"/>
          <p:cNvSpPr/>
          <p:nvPr/>
        </p:nvSpPr>
        <p:spPr>
          <a:xfrm flipH="1">
            <a:off x="3810000" y="4953000"/>
            <a:ext cx="228600" cy="215444"/>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800" b="1" dirty="0" smtClean="0">
                <a:solidFill>
                  <a:schemeClr val="bg2">
                    <a:lumMod val="50000"/>
                  </a:schemeClr>
                </a:solidFill>
                <a:latin typeface="Arial"/>
              </a:rPr>
              <a:t>2</a:t>
            </a:r>
            <a:endParaRPr lang="en-US" sz="1000" b="1" dirty="0" smtClean="0">
              <a:solidFill>
                <a:schemeClr val="bg2">
                  <a:lumMod val="50000"/>
                </a:schemeClr>
              </a:solidFill>
              <a:latin typeface="Arial"/>
            </a:endParaRPr>
          </a:p>
        </p:txBody>
      </p:sp>
      <p:sp>
        <p:nvSpPr>
          <p:cNvPr id="234" name="Pentagon 233"/>
          <p:cNvSpPr/>
          <p:nvPr/>
        </p:nvSpPr>
        <p:spPr>
          <a:xfrm flipH="1">
            <a:off x="6416675" y="5067300"/>
            <a:ext cx="228600" cy="215444"/>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800" b="1" dirty="0" smtClean="0">
                <a:solidFill>
                  <a:schemeClr val="bg2">
                    <a:lumMod val="50000"/>
                  </a:schemeClr>
                </a:solidFill>
                <a:latin typeface="Arial"/>
              </a:rPr>
              <a:t>5</a:t>
            </a:r>
            <a:endParaRPr lang="en-US" sz="1000" b="1" dirty="0" smtClean="0">
              <a:solidFill>
                <a:schemeClr val="bg2">
                  <a:lumMod val="50000"/>
                </a:schemeClr>
              </a:solidFill>
              <a:latin typeface="Arial"/>
            </a:endParaRPr>
          </a:p>
        </p:txBody>
      </p:sp>
      <p:sp>
        <p:nvSpPr>
          <p:cNvPr id="235" name="Pentagon 234"/>
          <p:cNvSpPr/>
          <p:nvPr/>
        </p:nvSpPr>
        <p:spPr>
          <a:xfrm flipH="1">
            <a:off x="6172200" y="1676400"/>
            <a:ext cx="228600" cy="215444"/>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800" b="1" dirty="0" smtClean="0">
                <a:solidFill>
                  <a:schemeClr val="bg2">
                    <a:lumMod val="50000"/>
                  </a:schemeClr>
                </a:solidFill>
                <a:latin typeface="Arial"/>
              </a:rPr>
              <a:t>6</a:t>
            </a:r>
            <a:endParaRPr lang="en-US" sz="1000" b="1" dirty="0" smtClean="0">
              <a:solidFill>
                <a:schemeClr val="bg2">
                  <a:lumMod val="50000"/>
                </a:schemeClr>
              </a:solidFill>
              <a:latin typeface="Arial"/>
            </a:endParaRPr>
          </a:p>
        </p:txBody>
      </p:sp>
      <p:sp>
        <p:nvSpPr>
          <p:cNvPr id="236" name="Right Arrow 235"/>
          <p:cNvSpPr/>
          <p:nvPr/>
        </p:nvSpPr>
        <p:spPr>
          <a:xfrm>
            <a:off x="5524500" y="5076825"/>
            <a:ext cx="990600" cy="533400"/>
          </a:xfrm>
          <a:prstGeom prst="rightArrow">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lstStyle/>
          <a:p>
            <a:pPr algn="ctr" eaLnBrk="0" hangingPunct="0"/>
            <a:r>
              <a:rPr lang="en-US" sz="1400" b="1" dirty="0" smtClean="0">
                <a:solidFill>
                  <a:schemeClr val="bg2">
                    <a:lumMod val="50000"/>
                  </a:schemeClr>
                </a:solidFill>
                <a:latin typeface="Arial Narrow" pitchFamily="34" charset="0"/>
                <a:cs typeface="Arial" charset="0"/>
              </a:rPr>
              <a:t>TDDS</a:t>
            </a:r>
          </a:p>
        </p:txBody>
      </p:sp>
      <p:sp>
        <p:nvSpPr>
          <p:cNvPr id="237" name="Pentagon 236"/>
          <p:cNvSpPr/>
          <p:nvPr/>
        </p:nvSpPr>
        <p:spPr>
          <a:xfrm flipH="1">
            <a:off x="3962400" y="3733800"/>
            <a:ext cx="228600" cy="246221"/>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1000" b="1" dirty="0" smtClean="0">
                <a:solidFill>
                  <a:schemeClr val="bg2">
                    <a:lumMod val="50000"/>
                  </a:schemeClr>
                </a:solidFill>
                <a:latin typeface="Arial"/>
              </a:rPr>
              <a:t>3</a:t>
            </a:r>
          </a:p>
        </p:txBody>
      </p:sp>
      <p:sp>
        <p:nvSpPr>
          <p:cNvPr id="238" name="Pentagon 237"/>
          <p:cNvSpPr/>
          <p:nvPr/>
        </p:nvSpPr>
        <p:spPr>
          <a:xfrm flipH="1">
            <a:off x="4953000" y="3733800"/>
            <a:ext cx="228600" cy="215444"/>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base">
              <a:spcBef>
                <a:spcPct val="0"/>
              </a:spcBef>
              <a:spcAft>
                <a:spcPct val="0"/>
              </a:spcAft>
            </a:pPr>
            <a:r>
              <a:rPr lang="en-US" sz="800" b="1" dirty="0" smtClean="0">
                <a:solidFill>
                  <a:schemeClr val="bg2">
                    <a:lumMod val="50000"/>
                  </a:schemeClr>
                </a:solidFill>
                <a:latin typeface="Arial"/>
              </a:rPr>
              <a:t>4</a:t>
            </a:r>
            <a:endParaRPr lang="en-US" sz="1000" b="1" dirty="0" smtClean="0">
              <a:solidFill>
                <a:schemeClr val="bg2">
                  <a:lumMod val="50000"/>
                </a:schemeClr>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500" fill="hold"/>
                                        <p:tgtEl>
                                          <p:spTgt spid="124"/>
                                        </p:tgtEl>
                                        <p:attrNameLst>
                                          <p:attrName>ppt_x</p:attrName>
                                        </p:attrNameLst>
                                      </p:cBhvr>
                                      <p:tavLst>
                                        <p:tav tm="0">
                                          <p:val>
                                            <p:strVal val="#ppt_x"/>
                                          </p:val>
                                        </p:tav>
                                        <p:tav tm="100000">
                                          <p:val>
                                            <p:strVal val="#ppt_x"/>
                                          </p:val>
                                        </p:tav>
                                      </p:tavLst>
                                    </p:anim>
                                    <p:anim calcmode="lin" valueType="num">
                                      <p:cBhvr additive="base">
                                        <p:cTn id="28" dur="500" fill="hold"/>
                                        <p:tgtEl>
                                          <p:spTgt spid="1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500" fill="hold"/>
                                        <p:tgtEl>
                                          <p:spTgt spid="131"/>
                                        </p:tgtEl>
                                        <p:attrNameLst>
                                          <p:attrName>ppt_x</p:attrName>
                                        </p:attrNameLst>
                                      </p:cBhvr>
                                      <p:tavLst>
                                        <p:tav tm="0">
                                          <p:val>
                                            <p:strVal val="#ppt_x"/>
                                          </p:val>
                                        </p:tav>
                                        <p:tav tm="100000">
                                          <p:val>
                                            <p:strVal val="#ppt_x"/>
                                          </p:val>
                                        </p:tav>
                                      </p:tavLst>
                                    </p:anim>
                                    <p:anim calcmode="lin" valueType="num">
                                      <p:cBhvr additive="base">
                                        <p:cTn id="32" dur="500" fill="hold"/>
                                        <p:tgtEl>
                                          <p:spTgt spid="1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anim calcmode="lin" valueType="num">
                                      <p:cBhvr additive="base">
                                        <p:cTn id="35" dur="500" fill="hold"/>
                                        <p:tgtEl>
                                          <p:spTgt spid="228"/>
                                        </p:tgtEl>
                                        <p:attrNameLst>
                                          <p:attrName>ppt_x</p:attrName>
                                        </p:attrNameLst>
                                      </p:cBhvr>
                                      <p:tavLst>
                                        <p:tav tm="0">
                                          <p:val>
                                            <p:strVal val="#ppt_x"/>
                                          </p:val>
                                        </p:tav>
                                        <p:tav tm="100000">
                                          <p:val>
                                            <p:strVal val="#ppt_x"/>
                                          </p:val>
                                        </p:tav>
                                      </p:tavLst>
                                    </p:anim>
                                    <p:anim calcmode="lin" valueType="num">
                                      <p:cBhvr additive="base">
                                        <p:cTn id="36" dur="500" fill="hold"/>
                                        <p:tgtEl>
                                          <p:spTgt spid="2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7"/>
                                        </p:tgtEl>
                                        <p:attrNameLst>
                                          <p:attrName>style.visibility</p:attrName>
                                        </p:attrNameLst>
                                      </p:cBhvr>
                                      <p:to>
                                        <p:strVal val="visible"/>
                                      </p:to>
                                    </p:set>
                                    <p:anim calcmode="lin" valueType="num">
                                      <p:cBhvr additive="base">
                                        <p:cTn id="39" dur="500" fill="hold"/>
                                        <p:tgtEl>
                                          <p:spTgt spid="237"/>
                                        </p:tgtEl>
                                        <p:attrNameLst>
                                          <p:attrName>ppt_x</p:attrName>
                                        </p:attrNameLst>
                                      </p:cBhvr>
                                      <p:tavLst>
                                        <p:tav tm="0">
                                          <p:val>
                                            <p:strVal val="#ppt_x"/>
                                          </p:val>
                                        </p:tav>
                                        <p:tav tm="100000">
                                          <p:val>
                                            <p:strVal val="#ppt_x"/>
                                          </p:val>
                                        </p:tav>
                                      </p:tavLst>
                                    </p:anim>
                                    <p:anim calcmode="lin" valueType="num">
                                      <p:cBhvr additive="base">
                                        <p:cTn id="40" dur="500" fill="hold"/>
                                        <p:tgtEl>
                                          <p:spTgt spid="2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8"/>
                                        </p:tgtEl>
                                        <p:attrNameLst>
                                          <p:attrName>style.visibility</p:attrName>
                                        </p:attrNameLst>
                                      </p:cBhvr>
                                      <p:to>
                                        <p:strVal val="visible"/>
                                      </p:to>
                                    </p:set>
                                    <p:anim calcmode="lin" valueType="num">
                                      <p:cBhvr additive="base">
                                        <p:cTn id="43" dur="500" fill="hold"/>
                                        <p:tgtEl>
                                          <p:spTgt spid="238"/>
                                        </p:tgtEl>
                                        <p:attrNameLst>
                                          <p:attrName>ppt_x</p:attrName>
                                        </p:attrNameLst>
                                      </p:cBhvr>
                                      <p:tavLst>
                                        <p:tav tm="0">
                                          <p:val>
                                            <p:strVal val="#ppt_x"/>
                                          </p:val>
                                        </p:tav>
                                        <p:tav tm="100000">
                                          <p:val>
                                            <p:strVal val="#ppt_x"/>
                                          </p:val>
                                        </p:tav>
                                      </p:tavLst>
                                    </p:anim>
                                    <p:anim calcmode="lin" valueType="num">
                                      <p:cBhvr additive="base">
                                        <p:cTn id="44" dur="500" fill="hold"/>
                                        <p:tgtEl>
                                          <p:spTgt spid="2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4"/>
                                        </p:tgtEl>
                                        <p:attrNameLst>
                                          <p:attrName>style.visibility</p:attrName>
                                        </p:attrNameLst>
                                      </p:cBhvr>
                                      <p:to>
                                        <p:strVal val="visible"/>
                                      </p:to>
                                    </p:set>
                                    <p:anim calcmode="lin" valueType="num">
                                      <p:cBhvr additive="base">
                                        <p:cTn id="47" dur="500" fill="hold"/>
                                        <p:tgtEl>
                                          <p:spTgt spid="234"/>
                                        </p:tgtEl>
                                        <p:attrNameLst>
                                          <p:attrName>ppt_x</p:attrName>
                                        </p:attrNameLst>
                                      </p:cBhvr>
                                      <p:tavLst>
                                        <p:tav tm="0">
                                          <p:val>
                                            <p:strVal val="#ppt_x"/>
                                          </p:val>
                                        </p:tav>
                                        <p:tav tm="100000">
                                          <p:val>
                                            <p:strVal val="#ppt_x"/>
                                          </p:val>
                                        </p:tav>
                                      </p:tavLst>
                                    </p:anim>
                                    <p:anim calcmode="lin" valueType="num">
                                      <p:cBhvr additive="base">
                                        <p:cTn id="48"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5"/>
                                        </p:tgtEl>
                                        <p:attrNameLst>
                                          <p:attrName>style.visibility</p:attrName>
                                        </p:attrNameLst>
                                      </p:cBhvr>
                                      <p:to>
                                        <p:strVal val="visible"/>
                                      </p:to>
                                    </p:set>
                                    <p:anim calcmode="lin" valueType="num">
                                      <p:cBhvr additive="base">
                                        <p:cTn id="57" dur="500" fill="hold"/>
                                        <p:tgtEl>
                                          <p:spTgt spid="235"/>
                                        </p:tgtEl>
                                        <p:attrNameLst>
                                          <p:attrName>ppt_x</p:attrName>
                                        </p:attrNameLst>
                                      </p:cBhvr>
                                      <p:tavLst>
                                        <p:tav tm="0">
                                          <p:val>
                                            <p:strVal val="#ppt_x"/>
                                          </p:val>
                                        </p:tav>
                                        <p:tav tm="100000">
                                          <p:val>
                                            <p:strVal val="#ppt_x"/>
                                          </p:val>
                                        </p:tav>
                                      </p:tavLst>
                                    </p:anim>
                                    <p:anim calcmode="lin" valueType="num">
                                      <p:cBhvr additive="base">
                                        <p:cTn id="58" dur="500" fill="hold"/>
                                        <p:tgtEl>
                                          <p:spTgt spid="2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ppt_x"/>
                                          </p:val>
                                        </p:tav>
                                        <p:tav tm="100000">
                                          <p:val>
                                            <p:strVal val="#ppt_x"/>
                                          </p:val>
                                        </p:tav>
                                      </p:tavLst>
                                    </p:anim>
                                    <p:anim calcmode="lin" valueType="num">
                                      <p:cBhvr additive="base">
                                        <p:cTn id="90" dur="500" fill="hold"/>
                                        <p:tgtEl>
                                          <p:spTgt spid="4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anim calcmode="lin" valueType="num">
                                      <p:cBhvr additive="base">
                                        <p:cTn id="93" dur="500" fill="hold"/>
                                        <p:tgtEl>
                                          <p:spTgt spid="119"/>
                                        </p:tgtEl>
                                        <p:attrNameLst>
                                          <p:attrName>ppt_x</p:attrName>
                                        </p:attrNameLst>
                                      </p:cBhvr>
                                      <p:tavLst>
                                        <p:tav tm="0">
                                          <p:val>
                                            <p:strVal val="#ppt_x"/>
                                          </p:val>
                                        </p:tav>
                                        <p:tav tm="100000">
                                          <p:val>
                                            <p:strVal val="#ppt_x"/>
                                          </p:val>
                                        </p:tav>
                                      </p:tavLst>
                                    </p:anim>
                                    <p:anim calcmode="lin" valueType="num">
                                      <p:cBhvr additive="base">
                                        <p:cTn id="94" dur="500" fill="hold"/>
                                        <p:tgtEl>
                                          <p:spTgt spid="11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0"/>
                                        </p:tgtEl>
                                        <p:attrNameLst>
                                          <p:attrName>style.visibility</p:attrName>
                                        </p:attrNameLst>
                                      </p:cBhvr>
                                      <p:to>
                                        <p:strVal val="visible"/>
                                      </p:to>
                                    </p:set>
                                    <p:anim calcmode="lin" valueType="num">
                                      <p:cBhvr additive="base">
                                        <p:cTn id="97" dur="500" fill="hold"/>
                                        <p:tgtEl>
                                          <p:spTgt spid="120"/>
                                        </p:tgtEl>
                                        <p:attrNameLst>
                                          <p:attrName>ppt_x</p:attrName>
                                        </p:attrNameLst>
                                      </p:cBhvr>
                                      <p:tavLst>
                                        <p:tav tm="0">
                                          <p:val>
                                            <p:strVal val="#ppt_x"/>
                                          </p:val>
                                        </p:tav>
                                        <p:tav tm="100000">
                                          <p:val>
                                            <p:strVal val="#ppt_x"/>
                                          </p:val>
                                        </p:tav>
                                      </p:tavLst>
                                    </p:anim>
                                    <p:anim calcmode="lin" valueType="num">
                                      <p:cBhvr additive="base">
                                        <p:cTn id="98" dur="500" fill="hold"/>
                                        <p:tgtEl>
                                          <p:spTgt spid="12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21"/>
                                        </p:tgtEl>
                                        <p:attrNameLst>
                                          <p:attrName>style.visibility</p:attrName>
                                        </p:attrNameLst>
                                      </p:cBhvr>
                                      <p:to>
                                        <p:strVal val="visible"/>
                                      </p:to>
                                    </p:set>
                                    <p:anim calcmode="lin" valueType="num">
                                      <p:cBhvr additive="base">
                                        <p:cTn id="101" dur="500" fill="hold"/>
                                        <p:tgtEl>
                                          <p:spTgt spid="121"/>
                                        </p:tgtEl>
                                        <p:attrNameLst>
                                          <p:attrName>ppt_x</p:attrName>
                                        </p:attrNameLst>
                                      </p:cBhvr>
                                      <p:tavLst>
                                        <p:tav tm="0">
                                          <p:val>
                                            <p:strVal val="#ppt_x"/>
                                          </p:val>
                                        </p:tav>
                                        <p:tav tm="100000">
                                          <p:val>
                                            <p:strVal val="#ppt_x"/>
                                          </p:val>
                                        </p:tav>
                                      </p:tavLst>
                                    </p:anim>
                                    <p:anim calcmode="lin" valueType="num">
                                      <p:cBhvr additive="base">
                                        <p:cTn id="102" dur="500" fill="hold"/>
                                        <p:tgtEl>
                                          <p:spTgt spid="12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32"/>
                                        </p:tgtEl>
                                        <p:attrNameLst>
                                          <p:attrName>style.visibility</p:attrName>
                                        </p:attrNameLst>
                                      </p:cBhvr>
                                      <p:to>
                                        <p:strVal val="visible"/>
                                      </p:to>
                                    </p:set>
                                    <p:anim calcmode="lin" valueType="num">
                                      <p:cBhvr additive="base">
                                        <p:cTn id="105" dur="500" fill="hold"/>
                                        <p:tgtEl>
                                          <p:spTgt spid="132"/>
                                        </p:tgtEl>
                                        <p:attrNameLst>
                                          <p:attrName>ppt_x</p:attrName>
                                        </p:attrNameLst>
                                      </p:cBhvr>
                                      <p:tavLst>
                                        <p:tav tm="0">
                                          <p:val>
                                            <p:strVal val="#ppt_x"/>
                                          </p:val>
                                        </p:tav>
                                        <p:tav tm="100000">
                                          <p:val>
                                            <p:strVal val="#ppt_x"/>
                                          </p:val>
                                        </p:tav>
                                      </p:tavLst>
                                    </p:anim>
                                    <p:anim calcmode="lin" valueType="num">
                                      <p:cBhvr additive="base">
                                        <p:cTn id="106" dur="500" fill="hold"/>
                                        <p:tgtEl>
                                          <p:spTgt spid="13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27"/>
                                        </p:tgtEl>
                                        <p:attrNameLst>
                                          <p:attrName>style.visibility</p:attrName>
                                        </p:attrNameLst>
                                      </p:cBhvr>
                                      <p:to>
                                        <p:strVal val="visible"/>
                                      </p:to>
                                    </p:set>
                                    <p:anim calcmode="lin" valueType="num">
                                      <p:cBhvr additive="base">
                                        <p:cTn id="109" dur="500" fill="hold"/>
                                        <p:tgtEl>
                                          <p:spTgt spid="227"/>
                                        </p:tgtEl>
                                        <p:attrNameLst>
                                          <p:attrName>ppt_x</p:attrName>
                                        </p:attrNameLst>
                                      </p:cBhvr>
                                      <p:tavLst>
                                        <p:tav tm="0">
                                          <p:val>
                                            <p:strVal val="#ppt_x"/>
                                          </p:val>
                                        </p:tav>
                                        <p:tav tm="100000">
                                          <p:val>
                                            <p:strVal val="#ppt_x"/>
                                          </p:val>
                                        </p:tav>
                                      </p:tavLst>
                                    </p:anim>
                                    <p:anim calcmode="lin" valueType="num">
                                      <p:cBhvr additive="base">
                                        <p:cTn id="110" dur="500" fill="hold"/>
                                        <p:tgtEl>
                                          <p:spTgt spid="227"/>
                                        </p:tgtEl>
                                        <p:attrNameLst>
                                          <p:attrName>ppt_y</p:attrName>
                                        </p:attrNameLst>
                                      </p:cBhvr>
                                      <p:tavLst>
                                        <p:tav tm="0">
                                          <p:val>
                                            <p:strVal val="1+#ppt_h/2"/>
                                          </p:val>
                                        </p:tav>
                                        <p:tav tm="100000">
                                          <p:val>
                                            <p:strVal val="#ppt_y"/>
                                          </p:val>
                                        </p:tav>
                                      </p:tavLst>
                                    </p:anim>
                                  </p:childTnLst>
                                </p:cTn>
                              </p:par>
                              <p:par>
                                <p:cTn id="111" presetID="2" presetClass="entr" presetSubtype="4" fill="hold" grpId="1" nodeType="withEffect">
                                  <p:stCondLst>
                                    <p:cond delay="0"/>
                                  </p:stCondLst>
                                  <p:childTnLst>
                                    <p:set>
                                      <p:cBhvr>
                                        <p:cTn id="112" dur="1" fill="hold">
                                          <p:stCondLst>
                                            <p:cond delay="0"/>
                                          </p:stCondLst>
                                        </p:cTn>
                                        <p:tgtEl>
                                          <p:spTgt spid="235"/>
                                        </p:tgtEl>
                                        <p:attrNameLst>
                                          <p:attrName>style.visibility</p:attrName>
                                        </p:attrNameLst>
                                      </p:cBhvr>
                                      <p:to>
                                        <p:strVal val="visible"/>
                                      </p:to>
                                    </p:set>
                                    <p:anim calcmode="lin" valueType="num">
                                      <p:cBhvr additive="base">
                                        <p:cTn id="113" dur="500" fill="hold"/>
                                        <p:tgtEl>
                                          <p:spTgt spid="235"/>
                                        </p:tgtEl>
                                        <p:attrNameLst>
                                          <p:attrName>ppt_x</p:attrName>
                                        </p:attrNameLst>
                                      </p:cBhvr>
                                      <p:tavLst>
                                        <p:tav tm="0">
                                          <p:val>
                                            <p:strVal val="#ppt_x"/>
                                          </p:val>
                                        </p:tav>
                                        <p:tav tm="100000">
                                          <p:val>
                                            <p:strVal val="#ppt_x"/>
                                          </p:val>
                                        </p:tav>
                                      </p:tavLst>
                                    </p:anim>
                                    <p:anim calcmode="lin" valueType="num">
                                      <p:cBhvr additive="base">
                                        <p:cTn id="114"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9" grpId="0" animBg="1"/>
      <p:bldP spid="30" grpId="0" animBg="1"/>
      <p:bldP spid="31" grpId="0" animBg="1"/>
      <p:bldP spid="40" grpId="0"/>
      <p:bldP spid="41" grpId="0" animBg="1"/>
      <p:bldP spid="42" grpId="0"/>
      <p:bldP spid="43" grpId="0" animBg="1"/>
      <p:bldP spid="44" grpId="0" animBg="1"/>
      <p:bldP spid="119" grpId="0"/>
      <p:bldP spid="120" grpId="0" animBg="1"/>
      <p:bldP spid="124" grpId="0"/>
      <p:bldP spid="131" grpId="0" animBg="1"/>
      <p:bldP spid="132" grpId="0" animBg="1"/>
      <p:bldP spid="228" grpId="0" animBg="1"/>
      <p:bldP spid="234" grpId="0" animBg="1"/>
      <p:bldP spid="235" grpId="0" animBg="1"/>
      <p:bldP spid="235" grpId="1" animBg="1"/>
      <p:bldP spid="237" grpId="0" animBg="1"/>
      <p:bldP spid="2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性能评估的背景介绍</a:t>
            </a:r>
            <a:endParaRPr lang="en-US" dirty="0"/>
          </a:p>
        </p:txBody>
      </p:sp>
      <p:sp>
        <p:nvSpPr>
          <p:cNvPr id="3" name="Content Placeholder 2"/>
          <p:cNvSpPr>
            <a:spLocks noGrp="1"/>
          </p:cNvSpPr>
          <p:nvPr>
            <p:ph idx="1"/>
          </p:nvPr>
        </p:nvSpPr>
        <p:spPr/>
        <p:txBody>
          <a:bodyPr/>
          <a:lstStyle/>
          <a:p>
            <a:r>
              <a:rPr lang="zh-CN" altLang="en-US" dirty="0" smtClean="0"/>
              <a:t>一般情况</a:t>
            </a:r>
            <a:endParaRPr lang="en-US" altLang="zh-CN" dirty="0" smtClean="0"/>
          </a:p>
          <a:p>
            <a:pPr lvl="1"/>
            <a:r>
              <a:rPr lang="zh-CN" altLang="en-US" dirty="0" smtClean="0"/>
              <a:t>产品性能是保证产品应用成功的重要环节</a:t>
            </a:r>
            <a:endParaRPr lang="en-US" altLang="zh-CN" dirty="0" smtClean="0"/>
          </a:p>
          <a:p>
            <a:pPr lvl="1"/>
            <a:r>
              <a:rPr lang="zh-CN" altLang="en-US" dirty="0" smtClean="0"/>
              <a:t>性能评估是最容易被牺牲或者忽略的一部分</a:t>
            </a:r>
            <a:endParaRPr lang="en-US" altLang="zh-CN" dirty="0" smtClean="0"/>
          </a:p>
          <a:p>
            <a:r>
              <a:rPr lang="zh-CN" altLang="en-US" dirty="0" smtClean="0"/>
              <a:t>可能的问题</a:t>
            </a:r>
            <a:endParaRPr lang="en-US" altLang="zh-CN" dirty="0" smtClean="0"/>
          </a:p>
          <a:p>
            <a:pPr lvl="1"/>
            <a:r>
              <a:rPr lang="en-US" dirty="0" smtClean="0">
                <a:latin typeface="+mn-lt"/>
              </a:rPr>
              <a:t>BizTalk</a:t>
            </a:r>
            <a:r>
              <a:rPr lang="zh-CN" altLang="en-US" dirty="0" smtClean="0"/>
              <a:t>被应用在</a:t>
            </a:r>
            <a:r>
              <a:rPr lang="en-US" altLang="zh-CN" dirty="0" smtClean="0">
                <a:latin typeface="+mn-lt"/>
              </a:rPr>
              <a:t>Business Critical</a:t>
            </a:r>
            <a:r>
              <a:rPr lang="zh-CN" altLang="en-US" dirty="0" smtClean="0"/>
              <a:t>的环境中，对下线时间要求非常严格</a:t>
            </a:r>
            <a:endParaRPr lang="en-US" altLang="zh-CN" dirty="0" smtClean="0"/>
          </a:p>
          <a:p>
            <a:pPr lvl="1"/>
            <a:r>
              <a:rPr lang="zh-CN" altLang="en-US" dirty="0" smtClean="0"/>
              <a:t>不完备的测试会带来项目应用的风险</a:t>
            </a:r>
            <a:endParaRPr lang="en-US" altLang="zh-CN" dirty="0" smtClean="0"/>
          </a:p>
          <a:p>
            <a:pPr lvl="1"/>
            <a:r>
              <a:rPr lang="zh-CN" altLang="en-US" dirty="0" smtClean="0"/>
              <a:t>产品的漏洞会导致严重的技术甚至政治问题</a:t>
            </a:r>
            <a:endParaRPr lang="en-US" altLang="zh-CN" dirty="0" smtClean="0"/>
          </a:p>
          <a:p>
            <a:pPr lvl="1"/>
            <a:r>
              <a:rPr lang="zh-CN" altLang="en-US" dirty="0" smtClean="0"/>
              <a:t>实验室数据显示平台优化能带来成倍的性能增长</a:t>
            </a:r>
            <a:endParaRPr lang="en-US" altLang="zh-CN" dirty="0" smtClean="0"/>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8494</TotalTime>
  <Words>3198</Words>
  <Application>Microsoft Office PowerPoint</Application>
  <PresentationFormat>On-screen Show (4:3)</PresentationFormat>
  <Paragraphs>929</Paragraphs>
  <Slides>48</Slides>
  <Notes>33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主题</vt:lpstr>
      <vt:lpstr>Slide 1</vt:lpstr>
      <vt:lpstr>BizTalk Server 2009性能优化以及Hyper-V 虚拟化架构下的最佳实践</vt:lpstr>
      <vt:lpstr>微软中国研发集团服务器与开发工具事业部</vt:lpstr>
      <vt:lpstr>我们的精彩五年 </vt:lpstr>
      <vt:lpstr>主要内容</vt:lpstr>
      <vt:lpstr>BizTalk Server 的历史</vt:lpstr>
      <vt:lpstr>Slide 7</vt:lpstr>
      <vt:lpstr>消息引擎</vt:lpstr>
      <vt:lpstr>性能评估的背景介绍</vt:lpstr>
      <vt:lpstr>影响BizTalk Server 2009性能的 因素</vt:lpstr>
      <vt:lpstr>BizTalk Server 2009 性能 优化的最佳实践</vt:lpstr>
      <vt:lpstr>BizTalk Server性能评估环境的比较</vt:lpstr>
      <vt:lpstr>计算请求</vt:lpstr>
      <vt:lpstr>计算结果</vt:lpstr>
      <vt:lpstr>用例介绍1</vt:lpstr>
      <vt:lpstr>有趣的数据</vt:lpstr>
      <vt:lpstr>调查冻结的业务流程实例 </vt:lpstr>
      <vt:lpstr>使用Perfmon确定Dehydration值</vt:lpstr>
      <vt:lpstr>BizTalk在64位平台上的配置优化</vt:lpstr>
      <vt:lpstr>BizTalk Server优化配置带来的性能增长</vt:lpstr>
      <vt:lpstr>用例介绍2</vt:lpstr>
      <vt:lpstr>演 示</vt:lpstr>
      <vt:lpstr>内联发送端口带来的性能增长</vt:lpstr>
      <vt:lpstr>BizTalk Server 2009 性能 优化的最佳实践</vt:lpstr>
      <vt:lpstr>磁盘配置优化 - SAN</vt:lpstr>
      <vt:lpstr>Windows 配置优化</vt:lpstr>
      <vt:lpstr>SQL Server 配置优化</vt:lpstr>
      <vt:lpstr>BizTalk Server 2009 性能优化的最佳实践</vt:lpstr>
      <vt:lpstr>高压下的Timeout事件</vt:lpstr>
      <vt:lpstr>Hyper-V架构下的性能比较和优化实践</vt:lpstr>
      <vt:lpstr>Hyper-V体系结构</vt:lpstr>
      <vt:lpstr>虚拟机的分配</vt:lpstr>
      <vt:lpstr>物理机与虚拟机的比较</vt:lpstr>
      <vt:lpstr>BizTalk Server 虚拟化</vt:lpstr>
      <vt:lpstr>BizTalk Server 虚拟化小结</vt:lpstr>
      <vt:lpstr>处理器性能评估</vt:lpstr>
      <vt:lpstr>磁盘性能评估</vt:lpstr>
      <vt:lpstr>Pass-Through磁盘性能分析</vt:lpstr>
      <vt:lpstr>磁盘性能优化方案</vt:lpstr>
      <vt:lpstr>疑问和解答</vt:lpstr>
      <vt:lpstr>参考资源</vt:lpstr>
      <vt:lpstr>参考资源</vt:lpstr>
      <vt:lpstr>附件 - BizTalk的企业用户</vt:lpstr>
      <vt:lpstr>附件 - 性能实验室设备一览</vt:lpstr>
      <vt:lpstr>SQL Server 虚拟化小结</vt:lpstr>
      <vt:lpstr>专家问答区 (F4) 本课程结束后，我将在接下来的70分钟内于4层专家问答区与您交流答疑</vt:lpstr>
      <vt:lpstr>Slide 47</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yama</cp:lastModifiedBy>
  <cp:revision>781</cp:revision>
  <dcterms:created xsi:type="dcterms:W3CDTF">2009-09-17T08:59:27Z</dcterms:created>
  <dcterms:modified xsi:type="dcterms:W3CDTF">2009-11-06T10:33:51Z</dcterms:modified>
</cp:coreProperties>
</file>