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277" r:id="rId28"/>
    <p:sldId id="274" r:id="rId29"/>
    <p:sldId id="275" r:id="rId3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a:t>
            </a:r>
            <a:r>
              <a:rPr lang="en-US" baseline="0" dirty="0" smtClean="0"/>
              <a:t> to change graph here.</a:t>
            </a:r>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Insert a number of extensibility</a:t>
            </a:r>
            <a:r>
              <a:rPr lang="en-US" baseline="0" dirty="0" smtClean="0"/>
              <a:t> sample</a:t>
            </a:r>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ocial.microsoft.com/Forums/zh-CN/categories/" TargetMode="External"/><Relationship Id="rId2" Type="http://schemas.openxmlformats.org/officeDocument/2006/relationships/hyperlink" Target="http://blogs.msdn.com/stbcblog/"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演示总结：理解系统的问题域</a:t>
            </a:r>
            <a:endParaRPr lang="en-US" dirty="0"/>
          </a:p>
        </p:txBody>
      </p:sp>
      <p:sp>
        <p:nvSpPr>
          <p:cNvPr id="3" name="Content Placeholder 2"/>
          <p:cNvSpPr>
            <a:spLocks noGrp="1"/>
          </p:cNvSpPr>
          <p:nvPr>
            <p:ph idx="1"/>
          </p:nvPr>
        </p:nvSpPr>
        <p:spPr>
          <a:xfrm>
            <a:off x="428596" y="1357298"/>
            <a:ext cx="8229600" cy="900106"/>
          </a:xfrm>
        </p:spPr>
        <p:txBody>
          <a:bodyPr/>
          <a:lstStyle/>
          <a:p>
            <a:r>
              <a:rPr lang="en-US" altLang="zh-CN" dirty="0" smtClean="0"/>
              <a:t>5</a:t>
            </a:r>
            <a:r>
              <a:rPr lang="zh-CN" altLang="en-US" dirty="0" smtClean="0"/>
              <a:t>种</a:t>
            </a:r>
            <a:r>
              <a:rPr lang="en-US" altLang="zh-CN" dirty="0" smtClean="0"/>
              <a:t>UML 2.X</a:t>
            </a:r>
            <a:r>
              <a:rPr lang="zh-CN" altLang="en-US" dirty="0" smtClean="0"/>
              <a:t>设计工具</a:t>
            </a:r>
            <a:endParaRPr lang="en-US" dirty="0" smtClean="0"/>
          </a:p>
          <a:p>
            <a:pPr lvl="1"/>
            <a:r>
              <a:rPr lang="zh-CN" altLang="en-US" dirty="0" smtClean="0"/>
              <a:t>用例图， 活动图，类图，组件图，顺序图</a:t>
            </a:r>
            <a:endParaRPr lang="en-US" dirty="0"/>
          </a:p>
        </p:txBody>
      </p:sp>
      <p:sp>
        <p:nvSpPr>
          <p:cNvPr id="11" name="内容占位符 2"/>
          <p:cNvSpPr txBox="1">
            <a:spLocks/>
          </p:cNvSpPr>
          <p:nvPr/>
        </p:nvSpPr>
        <p:spPr>
          <a:xfrm>
            <a:off x="399992" y="3829039"/>
            <a:ext cx="3571900" cy="642942"/>
          </a:xfrm>
          <a:prstGeom prst="rect">
            <a:avLst/>
          </a:prstGeom>
        </p:spPr>
        <p:txBody>
          <a:bodyPr/>
          <a:lstStyle/>
          <a:p>
            <a:pPr marL="342900" indent="-342900">
              <a:spcBef>
                <a:spcPct val="20000"/>
              </a:spcBef>
              <a:buClr>
                <a:schemeClr val="accent1"/>
              </a:buClr>
              <a:buSzPct val="100000"/>
              <a:buFont typeface="Wingdings" pitchFamily="2" charset="2"/>
              <a:buChar char="l"/>
            </a:pPr>
            <a:r>
              <a:rPr lang="en-US" altLang="en-US" sz="2400" b="1" dirty="0" smtClean="0">
                <a:solidFill>
                  <a:schemeClr val="accent1"/>
                </a:solidFill>
              </a:rPr>
              <a:t>UML </a:t>
            </a:r>
            <a:r>
              <a:rPr lang="zh-CN" altLang="en-US" sz="2400" b="1" dirty="0" smtClean="0">
                <a:solidFill>
                  <a:schemeClr val="accent1"/>
                </a:solidFill>
              </a:rPr>
              <a:t>建模工程</a:t>
            </a:r>
            <a:endParaRPr lang="en-US" altLang="en-US" sz="2400" b="1" dirty="0" smtClean="0">
              <a:solidFill>
                <a:schemeClr val="accent1"/>
              </a:solidFill>
            </a:endParaRPr>
          </a:p>
          <a:p>
            <a:pPr marL="342900" marR="0" lvl="0" indent="-342900" fontAlgn="auto">
              <a:lnSpc>
                <a:spcPct val="100000"/>
              </a:lnSpc>
              <a:spcBef>
                <a:spcPct val="20000"/>
              </a:spcBef>
              <a:spcAft>
                <a:spcPts val="0"/>
              </a:spcAft>
              <a:buClr>
                <a:schemeClr val="accent1"/>
              </a:buClr>
              <a:buSzPct val="100000"/>
              <a:buFont typeface="Wingdings" pitchFamily="2" charset="2"/>
              <a:buChar char="l"/>
              <a:tabLst/>
              <a:defRPr/>
            </a:pPr>
            <a:endParaRPr lang="en-US" altLang="zh-CN" sz="2400" b="1" dirty="0" smtClean="0">
              <a:solidFill>
                <a:schemeClr val="accent1"/>
              </a:solidFill>
            </a:endParaRPr>
          </a:p>
          <a:p>
            <a:pPr marL="342900" marR="0" lvl="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a:pPr>
            <a:endParaRPr kumimoji="0" lang="zh-CN" altLang="en-US" sz="2400" b="1" i="0" u="none" strike="noStrike" kern="1200" cap="none" spc="0" normalizeH="0" baseline="0" noProof="0" dirty="0">
              <a:ln>
                <a:noFill/>
              </a:ln>
              <a:solidFill>
                <a:schemeClr val="accent1"/>
              </a:solidFill>
              <a:effectLst/>
              <a:uLnTx/>
              <a:uFillTx/>
              <a:latin typeface="+mn-lt"/>
              <a:ea typeface="+mn-ea"/>
              <a:cs typeface="+mn-cs"/>
            </a:endParaRPr>
          </a:p>
        </p:txBody>
      </p:sp>
      <p:sp>
        <p:nvSpPr>
          <p:cNvPr id="14" name="内容占位符 2"/>
          <p:cNvSpPr txBox="1">
            <a:spLocks/>
          </p:cNvSpPr>
          <p:nvPr/>
        </p:nvSpPr>
        <p:spPr>
          <a:xfrm>
            <a:off x="399992" y="4829171"/>
            <a:ext cx="3571900" cy="1000132"/>
          </a:xfrm>
          <a:prstGeom prst="rect">
            <a:avLst/>
          </a:prstGeom>
        </p:spPr>
        <p:txBody>
          <a:bodyPr/>
          <a:lstStyle/>
          <a:p>
            <a:pPr marL="342900" marR="0" lvl="0" indent="-342900" fontAlgn="auto">
              <a:lnSpc>
                <a:spcPct val="100000"/>
              </a:lnSpc>
              <a:spcBef>
                <a:spcPct val="20000"/>
              </a:spcBef>
              <a:spcAft>
                <a:spcPts val="0"/>
              </a:spcAft>
              <a:buClr>
                <a:schemeClr val="accent1"/>
              </a:buClr>
              <a:buSzPct val="100000"/>
              <a:buFont typeface="Wingdings" pitchFamily="2" charset="2"/>
              <a:buChar char="l"/>
              <a:tabLst/>
              <a:defRPr/>
            </a:pPr>
            <a:endParaRPr lang="en-US" altLang="en-US" sz="2400" b="1" dirty="0" smtClean="0">
              <a:solidFill>
                <a:schemeClr val="accent1"/>
              </a:solidFill>
            </a:endParaRPr>
          </a:p>
          <a:p>
            <a:pPr marL="342900" indent="-342900">
              <a:spcBef>
                <a:spcPct val="20000"/>
              </a:spcBef>
              <a:buClr>
                <a:schemeClr val="accent1"/>
              </a:buClr>
              <a:buSzPct val="100000"/>
              <a:buFont typeface="Wingdings" pitchFamily="2" charset="2"/>
              <a:buChar char="l"/>
            </a:pPr>
            <a:r>
              <a:rPr lang="en-US" altLang="en-US" sz="2400" b="1" dirty="0" smtClean="0">
                <a:solidFill>
                  <a:schemeClr val="accent1"/>
                </a:solidFill>
              </a:rPr>
              <a:t>UML </a:t>
            </a:r>
            <a:r>
              <a:rPr lang="zh-CN" altLang="en-US" sz="2400" b="1" dirty="0" smtClean="0">
                <a:solidFill>
                  <a:schemeClr val="accent1"/>
                </a:solidFill>
              </a:rPr>
              <a:t>模型浏览器</a:t>
            </a:r>
            <a:endParaRPr lang="en-US" altLang="en-US" sz="2400" b="1" dirty="0" smtClean="0">
              <a:solidFill>
                <a:schemeClr val="accent1"/>
              </a:solidFill>
            </a:endParaRPr>
          </a:p>
          <a:p>
            <a:pPr marL="342900" marR="0" lvl="0" indent="-342900" fontAlgn="auto">
              <a:lnSpc>
                <a:spcPct val="100000"/>
              </a:lnSpc>
              <a:spcBef>
                <a:spcPct val="20000"/>
              </a:spcBef>
              <a:spcAft>
                <a:spcPts val="0"/>
              </a:spcAft>
              <a:buClr>
                <a:schemeClr val="accent1"/>
              </a:buClr>
              <a:buSzPct val="100000"/>
              <a:buFont typeface="Wingdings" pitchFamily="2" charset="2"/>
              <a:buChar char="l"/>
              <a:tabLst/>
              <a:defRPr/>
            </a:pPr>
            <a:endParaRPr lang="en-US" altLang="zh-CN" sz="2400" b="1" dirty="0" smtClean="0">
              <a:solidFill>
                <a:schemeClr val="accent1"/>
              </a:solidFill>
            </a:endParaRPr>
          </a:p>
          <a:p>
            <a:pPr marL="342900" marR="0" lvl="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a:pPr>
            <a:endParaRPr kumimoji="0" lang="zh-CN" altLang="en-US" sz="2400" b="1" i="0" u="none" strike="noStrike" kern="1200" cap="none" spc="0" normalizeH="0" baseline="0" noProof="0" dirty="0">
              <a:ln>
                <a:noFill/>
              </a:ln>
              <a:solidFill>
                <a:schemeClr val="accent1"/>
              </a:solidFill>
              <a:effectLst/>
              <a:uLnTx/>
              <a:uFillTx/>
              <a:latin typeface="+mn-lt"/>
              <a:ea typeface="+mn-ea"/>
              <a:cs typeface="+mn-cs"/>
            </a:endParaRPr>
          </a:p>
        </p:txBody>
      </p:sp>
      <p:pic>
        <p:nvPicPr>
          <p:cNvPr id="1028" name="Picture 4"/>
          <p:cNvPicPr>
            <a:picLocks noChangeAspect="1" noChangeArrowheads="1"/>
          </p:cNvPicPr>
          <p:nvPr/>
        </p:nvPicPr>
        <p:blipFill>
          <a:blip r:embed="rId2"/>
          <a:srcRect/>
          <a:stretch>
            <a:fillRect/>
          </a:stretch>
        </p:blipFill>
        <p:spPr bwMode="auto">
          <a:xfrm>
            <a:off x="399992" y="2400279"/>
            <a:ext cx="1285884" cy="1216079"/>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1900190" y="2400279"/>
            <a:ext cx="1143008" cy="1132184"/>
          </a:xfrm>
          <a:prstGeom prst="rect">
            <a:avLst/>
          </a:prstGeom>
          <a:noFill/>
          <a:ln w="9525">
            <a:noFill/>
            <a:miter lim="800000"/>
            <a:headEnd/>
            <a:tailEnd/>
          </a:ln>
        </p:spPr>
      </p:pic>
      <p:pic>
        <p:nvPicPr>
          <p:cNvPr id="1030" name="Picture 6"/>
          <p:cNvPicPr>
            <a:picLocks noChangeAspect="1" noChangeArrowheads="1"/>
          </p:cNvPicPr>
          <p:nvPr/>
        </p:nvPicPr>
        <p:blipFill>
          <a:blip r:embed="rId4"/>
          <a:srcRect/>
          <a:stretch>
            <a:fillRect/>
          </a:stretch>
        </p:blipFill>
        <p:spPr bwMode="auto">
          <a:xfrm>
            <a:off x="3114636" y="3900477"/>
            <a:ext cx="1752731" cy="1271589"/>
          </a:xfrm>
          <a:prstGeom prst="rect">
            <a:avLst/>
          </a:prstGeom>
          <a:noFill/>
          <a:ln w="9525">
            <a:noFill/>
            <a:miter lim="800000"/>
            <a:headEnd/>
            <a:tailEnd/>
          </a:ln>
        </p:spPr>
      </p:pic>
      <p:pic>
        <p:nvPicPr>
          <p:cNvPr id="1031" name="Picture 7"/>
          <p:cNvPicPr>
            <a:picLocks noChangeAspect="1" noChangeArrowheads="1"/>
          </p:cNvPicPr>
          <p:nvPr/>
        </p:nvPicPr>
        <p:blipFill>
          <a:blip r:embed="rId5"/>
          <a:srcRect/>
          <a:stretch>
            <a:fillRect/>
          </a:stretch>
        </p:blipFill>
        <p:spPr bwMode="auto">
          <a:xfrm>
            <a:off x="3186074" y="2328841"/>
            <a:ext cx="2000264" cy="1253136"/>
          </a:xfrm>
          <a:prstGeom prst="rect">
            <a:avLst/>
          </a:prstGeom>
          <a:noFill/>
          <a:ln w="9525">
            <a:noFill/>
            <a:miter lim="800000"/>
            <a:headEnd/>
            <a:tailEnd/>
          </a:ln>
        </p:spPr>
      </p:pic>
      <p:pic>
        <p:nvPicPr>
          <p:cNvPr id="1032" name="Picture 8"/>
          <p:cNvPicPr>
            <a:picLocks noChangeAspect="1" noChangeArrowheads="1"/>
          </p:cNvPicPr>
          <p:nvPr/>
        </p:nvPicPr>
        <p:blipFill>
          <a:blip r:embed="rId6" cstate="print"/>
          <a:srcRect/>
          <a:stretch>
            <a:fillRect/>
          </a:stretch>
        </p:blipFill>
        <p:spPr bwMode="auto">
          <a:xfrm>
            <a:off x="5114900" y="2400279"/>
            <a:ext cx="1143008" cy="1213384"/>
          </a:xfrm>
          <a:prstGeom prst="rect">
            <a:avLst/>
          </a:prstGeom>
          <a:noFill/>
          <a:ln w="9525">
            <a:noFill/>
            <a:miter lim="800000"/>
            <a:headEnd/>
            <a:tailEnd/>
          </a:ln>
        </p:spPr>
      </p:pic>
      <p:pic>
        <p:nvPicPr>
          <p:cNvPr id="1034" name="Picture 10"/>
          <p:cNvPicPr>
            <a:picLocks noChangeAspect="1" noChangeArrowheads="1"/>
          </p:cNvPicPr>
          <p:nvPr/>
        </p:nvPicPr>
        <p:blipFill>
          <a:blip r:embed="rId7"/>
          <a:srcRect/>
          <a:stretch>
            <a:fillRect/>
          </a:stretch>
        </p:blipFill>
        <p:spPr bwMode="auto">
          <a:xfrm>
            <a:off x="4757710" y="4614857"/>
            <a:ext cx="1500198" cy="1475844"/>
          </a:xfrm>
          <a:prstGeom prst="rect">
            <a:avLst/>
          </a:prstGeom>
          <a:noFill/>
          <a:ln w="9525">
            <a:noFill/>
            <a:miter lim="800000"/>
            <a:headEnd/>
            <a:tailEnd/>
          </a:ln>
        </p:spPr>
      </p:pic>
      <p:pic>
        <p:nvPicPr>
          <p:cNvPr id="1035" name="Picture 11"/>
          <p:cNvPicPr>
            <a:picLocks noChangeAspect="1" noChangeArrowheads="1"/>
          </p:cNvPicPr>
          <p:nvPr/>
        </p:nvPicPr>
        <p:blipFill>
          <a:blip r:embed="rId8"/>
          <a:srcRect/>
          <a:stretch>
            <a:fillRect/>
          </a:stretch>
        </p:blipFill>
        <p:spPr bwMode="auto">
          <a:xfrm>
            <a:off x="6400785" y="2400279"/>
            <a:ext cx="1714512" cy="1138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如何理解现有系统</a:t>
            </a:r>
            <a:endParaRPr lang="zh-CN" altLang="en-US" dirty="0"/>
          </a:p>
        </p:txBody>
      </p:sp>
      <p:sp>
        <p:nvSpPr>
          <p:cNvPr id="4" name="文本占位符 3"/>
          <p:cNvSpPr>
            <a:spLocks noGrp="1"/>
          </p:cNvSpPr>
          <p:nvPr>
            <p:ph type="body" sz="quarter" idx="1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演示总结：理解现有系统</a:t>
            </a:r>
            <a:endParaRPr lang="zh-CN" altLang="en-US" dirty="0"/>
          </a:p>
        </p:txBody>
      </p:sp>
      <p:sp>
        <p:nvSpPr>
          <p:cNvPr id="3" name="内容占位符 2"/>
          <p:cNvSpPr>
            <a:spLocks noGrp="1"/>
          </p:cNvSpPr>
          <p:nvPr>
            <p:ph idx="1"/>
          </p:nvPr>
        </p:nvSpPr>
        <p:spPr>
          <a:xfrm>
            <a:off x="428596" y="1285860"/>
            <a:ext cx="8229600" cy="1471609"/>
          </a:xfrm>
        </p:spPr>
        <p:txBody>
          <a:bodyPr/>
          <a:lstStyle/>
          <a:p>
            <a:pPr marL="342900" lvl="1" indent="-342900">
              <a:buClr>
                <a:schemeClr val="accent1"/>
              </a:buClr>
              <a:buSzPct val="100000"/>
            </a:pPr>
            <a:r>
              <a:rPr lang="zh-CN" altLang="en-US" b="1" dirty="0" smtClean="0">
                <a:solidFill>
                  <a:schemeClr val="accent1"/>
                </a:solidFill>
              </a:rPr>
              <a:t>定向图（</a:t>
            </a:r>
            <a:r>
              <a:rPr lang="en-US" altLang="zh-CN" b="1" dirty="0" smtClean="0">
                <a:solidFill>
                  <a:schemeClr val="accent1"/>
                </a:solidFill>
              </a:rPr>
              <a:t>DGML Graph</a:t>
            </a:r>
            <a:r>
              <a:rPr lang="zh-CN" altLang="en-US" b="1" dirty="0" smtClean="0">
                <a:solidFill>
                  <a:schemeClr val="accent1"/>
                </a:solidFill>
              </a:rPr>
              <a:t>）</a:t>
            </a:r>
            <a:endParaRPr lang="en-US" altLang="zh-CN" b="1" dirty="0" smtClean="0">
              <a:solidFill>
                <a:schemeClr val="accent1"/>
              </a:solidFill>
            </a:endParaRPr>
          </a:p>
          <a:p>
            <a:endParaRPr lang="zh-CN" altLang="en-US" dirty="0"/>
          </a:p>
        </p:txBody>
      </p:sp>
      <p:sp>
        <p:nvSpPr>
          <p:cNvPr id="4" name="内容占位符 2"/>
          <p:cNvSpPr txBox="1">
            <a:spLocks/>
          </p:cNvSpPr>
          <p:nvPr/>
        </p:nvSpPr>
        <p:spPr>
          <a:xfrm>
            <a:off x="471430" y="3043221"/>
            <a:ext cx="8229600" cy="1471609"/>
          </a:xfrm>
          <a:prstGeom prst="rect">
            <a:avLst/>
          </a:prstGeom>
        </p:spPr>
        <p:txBody>
          <a:bodyPr/>
          <a:lstStyle/>
          <a:p>
            <a:pPr marL="342900" marR="0" lvl="1"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a:pPr>
            <a:r>
              <a:rPr kumimoji="0" lang="zh-CN" altLang="en-US" sz="2400" b="1" i="0" u="none" strike="noStrike" kern="1200" cap="none" spc="0" normalizeH="0" baseline="0" noProof="0" dirty="0" smtClean="0">
                <a:ln>
                  <a:noFill/>
                </a:ln>
                <a:solidFill>
                  <a:schemeClr val="accent1"/>
                </a:solidFill>
                <a:effectLst/>
                <a:uLnTx/>
                <a:uFillTx/>
                <a:latin typeface="+mn-lt"/>
                <a:ea typeface="+mn-ea"/>
                <a:cs typeface="+mn-cs"/>
              </a:rPr>
              <a:t>架构浏览器</a:t>
            </a:r>
            <a:endParaRPr kumimoji="0" lang="en-US" altLang="en-US" sz="2400" b="1" i="0" u="none" strike="noStrike" kern="1200" cap="none" spc="0" normalizeH="0" baseline="0" noProof="0" dirty="0" smtClean="0">
              <a:ln>
                <a:noFill/>
              </a:ln>
              <a:solidFill>
                <a:schemeClr val="accent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a:pPr>
            <a:endParaRPr kumimoji="0" lang="zh-CN" altLang="en-US" sz="2400" b="1" i="0" u="none" strike="noStrike" kern="1200" cap="none" spc="0" normalizeH="0" baseline="0" noProof="0" dirty="0">
              <a:ln>
                <a:noFill/>
              </a:ln>
              <a:solidFill>
                <a:schemeClr val="accent1"/>
              </a:solidFill>
              <a:effectLst/>
              <a:uLnTx/>
              <a:uFillTx/>
              <a:latin typeface="+mn-lt"/>
              <a:ea typeface="+mn-ea"/>
              <a:cs typeface="+mn-cs"/>
            </a:endParaRPr>
          </a:p>
        </p:txBody>
      </p:sp>
      <p:sp>
        <p:nvSpPr>
          <p:cNvPr id="5" name="内容占位符 2"/>
          <p:cNvSpPr txBox="1">
            <a:spLocks/>
          </p:cNvSpPr>
          <p:nvPr/>
        </p:nvSpPr>
        <p:spPr>
          <a:xfrm>
            <a:off x="542868" y="4900609"/>
            <a:ext cx="8229600" cy="1471609"/>
          </a:xfrm>
          <a:prstGeom prst="rect">
            <a:avLst/>
          </a:prstGeom>
        </p:spPr>
        <p:txBody>
          <a:bodyPr/>
          <a:lstStyle/>
          <a:p>
            <a:pPr marL="342900" marR="0" lvl="1"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a:pPr>
            <a:r>
              <a:rPr kumimoji="0" lang="zh-CN" altLang="en-US" sz="2400" b="1" i="0" u="none" strike="noStrike" kern="1200" cap="none" spc="0" normalizeH="0" baseline="0" noProof="0" dirty="0" smtClean="0">
                <a:ln>
                  <a:noFill/>
                </a:ln>
                <a:solidFill>
                  <a:schemeClr val="accent1"/>
                </a:solidFill>
                <a:effectLst/>
                <a:uLnTx/>
                <a:uFillTx/>
                <a:latin typeface="+mn-lt"/>
                <a:ea typeface="+mn-ea"/>
                <a:cs typeface="+mn-cs"/>
              </a:rPr>
              <a:t>反向工程生成顺序图</a:t>
            </a:r>
            <a:endParaRPr kumimoji="0" lang="en-US" altLang="zh-CN" sz="2400" b="1" i="0" u="none" strike="noStrike" kern="1200" cap="none" spc="0" normalizeH="0" baseline="0" noProof="0" dirty="0" smtClean="0">
              <a:ln>
                <a:noFill/>
              </a:ln>
              <a:solidFill>
                <a:schemeClr val="accent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a:pPr>
            <a:endParaRPr kumimoji="0" lang="zh-CN" altLang="en-US" sz="2400" b="1" i="0" u="none" strike="noStrike" kern="1200" cap="none" spc="0" normalizeH="0" baseline="0" noProof="0" dirty="0">
              <a:ln>
                <a:noFill/>
              </a:ln>
              <a:solidFill>
                <a:schemeClr val="accent1"/>
              </a:solidFill>
              <a:effectLst/>
              <a:uLnTx/>
              <a:uFillTx/>
              <a:latin typeface="+mn-lt"/>
              <a:ea typeface="+mn-ea"/>
              <a:cs typeface="+mn-cs"/>
            </a:endParaRPr>
          </a:p>
        </p:txBody>
      </p:sp>
      <p:pic>
        <p:nvPicPr>
          <p:cNvPr id="2050" name="Picture 2"/>
          <p:cNvPicPr>
            <a:picLocks noChangeAspect="1" noChangeArrowheads="1"/>
          </p:cNvPicPr>
          <p:nvPr/>
        </p:nvPicPr>
        <p:blipFill>
          <a:blip r:embed="rId3"/>
          <a:srcRect/>
          <a:stretch>
            <a:fillRect/>
          </a:stretch>
        </p:blipFill>
        <p:spPr bwMode="auto">
          <a:xfrm>
            <a:off x="4972024" y="4686295"/>
            <a:ext cx="2071702" cy="1340301"/>
          </a:xfrm>
          <a:prstGeom prst="rect">
            <a:avLst/>
          </a:prstGeom>
          <a:noFill/>
          <a:ln w="9525">
            <a:noFill/>
            <a:miter lim="800000"/>
            <a:headEnd/>
            <a:tailEnd/>
          </a:ln>
        </p:spPr>
      </p:pic>
      <p:pic>
        <p:nvPicPr>
          <p:cNvPr id="2051" name="Picture 3"/>
          <p:cNvPicPr>
            <a:picLocks noChangeAspect="1" noChangeArrowheads="1"/>
          </p:cNvPicPr>
          <p:nvPr/>
        </p:nvPicPr>
        <p:blipFill>
          <a:blip r:embed="rId4"/>
          <a:srcRect/>
          <a:stretch>
            <a:fillRect/>
          </a:stretch>
        </p:blipFill>
        <p:spPr bwMode="auto">
          <a:xfrm>
            <a:off x="4471958" y="2971783"/>
            <a:ext cx="2499252" cy="1428760"/>
          </a:xfrm>
          <a:prstGeom prst="rect">
            <a:avLst/>
          </a:prstGeom>
          <a:noFill/>
          <a:ln w="9525">
            <a:noFill/>
            <a:miter lim="800000"/>
            <a:headEnd/>
            <a:tailEnd/>
          </a:ln>
        </p:spPr>
      </p:pic>
      <p:pic>
        <p:nvPicPr>
          <p:cNvPr id="2052" name="Picture 4"/>
          <p:cNvPicPr>
            <a:picLocks noChangeAspect="1" noChangeArrowheads="1"/>
          </p:cNvPicPr>
          <p:nvPr/>
        </p:nvPicPr>
        <p:blipFill>
          <a:blip r:embed="rId5"/>
          <a:srcRect/>
          <a:stretch>
            <a:fillRect/>
          </a:stretch>
        </p:blipFill>
        <p:spPr bwMode="auto">
          <a:xfrm>
            <a:off x="4686272" y="1328709"/>
            <a:ext cx="3143271" cy="139864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如何控制实施</a:t>
            </a:r>
            <a:endParaRPr lang="zh-CN" altLang="en-US" dirty="0"/>
          </a:p>
        </p:txBody>
      </p:sp>
      <p:sp>
        <p:nvSpPr>
          <p:cNvPr id="4" name="文本占位符 3"/>
          <p:cNvSpPr>
            <a:spLocks noGrp="1"/>
          </p:cNvSpPr>
          <p:nvPr>
            <p:ph type="body" sz="quarter" idx="1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zh-CN" altLang="en-US" dirty="0" smtClean="0"/>
              <a:t>工作项集成功能</a:t>
            </a:r>
            <a:r>
              <a:rPr lang="en-US" altLang="en-US" dirty="0" smtClean="0"/>
              <a:t/>
            </a:r>
            <a:br>
              <a:rPr lang="en-US" altLang="en-US" dirty="0" smtClean="0"/>
            </a:br>
            <a:endParaRPr lang="en-US" altLang="en-US" dirty="0" smtClean="0"/>
          </a:p>
        </p:txBody>
      </p:sp>
      <p:sp>
        <p:nvSpPr>
          <p:cNvPr id="3" name="Content Placeholder 2"/>
          <p:cNvSpPr>
            <a:spLocks noGrp="1"/>
          </p:cNvSpPr>
          <p:nvPr>
            <p:ph idx="1"/>
          </p:nvPr>
        </p:nvSpPr>
        <p:spPr>
          <a:xfrm>
            <a:off x="428596" y="1428736"/>
            <a:ext cx="8229600" cy="542916"/>
          </a:xfrm>
        </p:spPr>
        <p:txBody>
          <a:bodyPr/>
          <a:lstStyle/>
          <a:p>
            <a:r>
              <a:rPr lang="zh-CN" altLang="en-US" dirty="0" smtClean="0"/>
              <a:t>创建关联工件</a:t>
            </a:r>
            <a:endParaRPr lang="en-US" dirty="0"/>
          </a:p>
        </p:txBody>
      </p:sp>
      <p:pic>
        <p:nvPicPr>
          <p:cNvPr id="3074" name="Picture 2"/>
          <p:cNvPicPr>
            <a:picLocks noChangeAspect="1" noChangeArrowheads="1"/>
          </p:cNvPicPr>
          <p:nvPr/>
        </p:nvPicPr>
        <p:blipFill>
          <a:blip r:embed="rId2"/>
          <a:srcRect/>
          <a:stretch>
            <a:fillRect/>
          </a:stretch>
        </p:blipFill>
        <p:spPr bwMode="auto">
          <a:xfrm>
            <a:off x="1428728" y="1928802"/>
            <a:ext cx="5715040" cy="46978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zh-CN" altLang="en-US" dirty="0" smtClean="0"/>
              <a:t>工作项集成功能</a:t>
            </a:r>
            <a:r>
              <a:rPr lang="en-US" altLang="en-US" dirty="0" smtClean="0"/>
              <a:t/>
            </a:r>
            <a:br>
              <a:rPr lang="en-US" altLang="en-US" dirty="0" smtClean="0"/>
            </a:br>
            <a:endParaRPr lang="en-US" altLang="en-US" dirty="0" smtClean="0"/>
          </a:p>
        </p:txBody>
      </p:sp>
      <p:sp>
        <p:nvSpPr>
          <p:cNvPr id="3" name="Content Placeholder 2"/>
          <p:cNvSpPr>
            <a:spLocks noGrp="1"/>
          </p:cNvSpPr>
          <p:nvPr>
            <p:ph idx="1"/>
          </p:nvPr>
        </p:nvSpPr>
        <p:spPr>
          <a:xfrm>
            <a:off x="428596" y="1428736"/>
            <a:ext cx="8229600" cy="542916"/>
          </a:xfrm>
        </p:spPr>
        <p:txBody>
          <a:bodyPr/>
          <a:lstStyle/>
          <a:p>
            <a:r>
              <a:rPr lang="zh-CN" altLang="en-US" dirty="0" smtClean="0"/>
              <a:t>创建关联工件</a:t>
            </a:r>
            <a:endParaRPr lang="en-US" dirty="0"/>
          </a:p>
        </p:txBody>
      </p:sp>
      <p:pic>
        <p:nvPicPr>
          <p:cNvPr id="3074" name="Picture 2"/>
          <p:cNvPicPr>
            <a:picLocks noChangeAspect="1" noChangeArrowheads="1"/>
          </p:cNvPicPr>
          <p:nvPr/>
        </p:nvPicPr>
        <p:blipFill>
          <a:blip r:embed="rId2"/>
          <a:srcRect/>
          <a:stretch>
            <a:fillRect/>
          </a:stretch>
        </p:blipFill>
        <p:spPr bwMode="auto">
          <a:xfrm>
            <a:off x="1428728" y="1928802"/>
            <a:ext cx="5715040" cy="4697868"/>
          </a:xfrm>
          <a:prstGeom prst="rect">
            <a:avLst/>
          </a:prstGeom>
          <a:noFill/>
          <a:ln w="9525">
            <a:noFill/>
            <a:miter lim="800000"/>
            <a:headEnd/>
            <a:tailEnd/>
          </a:ln>
        </p:spPr>
      </p:pic>
      <p:sp>
        <p:nvSpPr>
          <p:cNvPr id="5" name="Rounded Rectangle 4"/>
          <p:cNvSpPr/>
          <p:nvPr/>
        </p:nvSpPr>
        <p:spPr>
          <a:xfrm>
            <a:off x="4643438" y="4643446"/>
            <a:ext cx="2214578" cy="1928826"/>
          </a:xfrm>
          <a:prstGeom prst="roundRect">
            <a:avLst/>
          </a:prstGeom>
          <a:no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工作项集成功能</a:t>
            </a:r>
            <a:endParaRPr lang="en-US" dirty="0"/>
          </a:p>
        </p:txBody>
      </p:sp>
      <p:sp>
        <p:nvSpPr>
          <p:cNvPr id="3" name="Content Placeholder 2"/>
          <p:cNvSpPr>
            <a:spLocks noGrp="1"/>
          </p:cNvSpPr>
          <p:nvPr>
            <p:ph idx="1"/>
          </p:nvPr>
        </p:nvSpPr>
        <p:spPr>
          <a:xfrm>
            <a:off x="428596" y="1428736"/>
            <a:ext cx="8229600" cy="828668"/>
          </a:xfrm>
        </p:spPr>
        <p:txBody>
          <a:bodyPr/>
          <a:lstStyle/>
          <a:p>
            <a:r>
              <a:rPr lang="zh-CN" altLang="en-US" dirty="0" smtClean="0"/>
              <a:t>创建关联工件</a:t>
            </a:r>
            <a:endParaRPr lang="en-US" dirty="0" smtClean="0"/>
          </a:p>
          <a:p>
            <a:r>
              <a:rPr lang="zh-CN" altLang="en-US" dirty="0" smtClean="0"/>
              <a:t>编辑关联工件</a:t>
            </a:r>
            <a:endParaRPr lang="en-US" dirty="0"/>
          </a:p>
        </p:txBody>
      </p:sp>
      <p:pic>
        <p:nvPicPr>
          <p:cNvPr id="1026" name="Picture 2"/>
          <p:cNvPicPr>
            <a:picLocks noChangeAspect="1" noChangeArrowheads="1"/>
          </p:cNvPicPr>
          <p:nvPr/>
        </p:nvPicPr>
        <p:blipFill>
          <a:blip r:embed="rId2"/>
          <a:srcRect/>
          <a:stretch>
            <a:fillRect/>
          </a:stretch>
        </p:blipFill>
        <p:spPr bwMode="auto">
          <a:xfrm>
            <a:off x="571472" y="2428868"/>
            <a:ext cx="7553325" cy="372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工作项集成功能</a:t>
            </a:r>
            <a:endParaRPr lang="en-US" dirty="0"/>
          </a:p>
        </p:txBody>
      </p:sp>
      <p:sp>
        <p:nvSpPr>
          <p:cNvPr id="3" name="Content Placeholder 2"/>
          <p:cNvSpPr>
            <a:spLocks noGrp="1"/>
          </p:cNvSpPr>
          <p:nvPr>
            <p:ph idx="1"/>
          </p:nvPr>
        </p:nvSpPr>
        <p:spPr>
          <a:xfrm>
            <a:off x="428596" y="1428736"/>
            <a:ext cx="8229600" cy="828668"/>
          </a:xfrm>
        </p:spPr>
        <p:txBody>
          <a:bodyPr/>
          <a:lstStyle/>
          <a:p>
            <a:r>
              <a:rPr lang="zh-CN" altLang="en-US" dirty="0" smtClean="0"/>
              <a:t>创建关联工件</a:t>
            </a:r>
            <a:endParaRPr lang="en-US" dirty="0" smtClean="0"/>
          </a:p>
          <a:p>
            <a:r>
              <a:rPr lang="zh-CN" altLang="en-US" dirty="0" smtClean="0"/>
              <a:t>编辑关联工件</a:t>
            </a:r>
            <a:endParaRPr lang="en-US" dirty="0"/>
          </a:p>
        </p:txBody>
      </p:sp>
      <p:pic>
        <p:nvPicPr>
          <p:cNvPr id="1026" name="Picture 2"/>
          <p:cNvPicPr>
            <a:picLocks noChangeAspect="1" noChangeArrowheads="1"/>
          </p:cNvPicPr>
          <p:nvPr/>
        </p:nvPicPr>
        <p:blipFill>
          <a:blip r:embed="rId2"/>
          <a:srcRect/>
          <a:stretch>
            <a:fillRect/>
          </a:stretch>
        </p:blipFill>
        <p:spPr bwMode="auto">
          <a:xfrm>
            <a:off x="571472" y="2428868"/>
            <a:ext cx="7553325" cy="3724275"/>
          </a:xfrm>
          <a:prstGeom prst="rect">
            <a:avLst/>
          </a:prstGeom>
          <a:noFill/>
          <a:ln w="9525">
            <a:noFill/>
            <a:miter lim="800000"/>
            <a:headEnd/>
            <a:tailEnd/>
          </a:ln>
        </p:spPr>
      </p:pic>
      <p:sp>
        <p:nvSpPr>
          <p:cNvPr id="6" name="Rounded Rectangle 5"/>
          <p:cNvSpPr/>
          <p:nvPr/>
        </p:nvSpPr>
        <p:spPr>
          <a:xfrm>
            <a:off x="642910" y="2857496"/>
            <a:ext cx="2143140" cy="357190"/>
          </a:xfrm>
          <a:prstGeom prst="roundRect">
            <a:avLst/>
          </a:prstGeom>
          <a:no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工作项集成功能</a:t>
            </a:r>
            <a:endParaRPr lang="en-US" dirty="0"/>
          </a:p>
        </p:txBody>
      </p:sp>
      <p:sp>
        <p:nvSpPr>
          <p:cNvPr id="3" name="Content Placeholder 2"/>
          <p:cNvSpPr>
            <a:spLocks noGrp="1"/>
          </p:cNvSpPr>
          <p:nvPr>
            <p:ph idx="1"/>
          </p:nvPr>
        </p:nvSpPr>
        <p:spPr>
          <a:xfrm>
            <a:off x="428596" y="1428736"/>
            <a:ext cx="8229600" cy="828668"/>
          </a:xfrm>
        </p:spPr>
        <p:txBody>
          <a:bodyPr/>
          <a:lstStyle/>
          <a:p>
            <a:r>
              <a:rPr lang="zh-CN" altLang="en-US" dirty="0" smtClean="0"/>
              <a:t>创建关联工件</a:t>
            </a:r>
            <a:endParaRPr lang="en-US" dirty="0" smtClean="0"/>
          </a:p>
          <a:p>
            <a:r>
              <a:rPr lang="zh-CN" altLang="en-US" dirty="0" smtClean="0"/>
              <a:t>编辑关联工件</a:t>
            </a:r>
            <a:endParaRPr lang="en-US" dirty="0"/>
          </a:p>
        </p:txBody>
      </p:sp>
      <p:pic>
        <p:nvPicPr>
          <p:cNvPr id="1026" name="Picture 2"/>
          <p:cNvPicPr>
            <a:picLocks noChangeAspect="1" noChangeArrowheads="1"/>
          </p:cNvPicPr>
          <p:nvPr/>
        </p:nvPicPr>
        <p:blipFill>
          <a:blip r:embed="rId2"/>
          <a:srcRect/>
          <a:stretch>
            <a:fillRect/>
          </a:stretch>
        </p:blipFill>
        <p:spPr bwMode="auto">
          <a:xfrm>
            <a:off x="571472" y="2428868"/>
            <a:ext cx="7553325" cy="3724275"/>
          </a:xfrm>
          <a:prstGeom prst="rect">
            <a:avLst/>
          </a:prstGeom>
          <a:noFill/>
          <a:ln w="9525">
            <a:noFill/>
            <a:miter lim="800000"/>
            <a:headEnd/>
            <a:tailEnd/>
          </a:ln>
        </p:spPr>
      </p:pic>
      <p:sp>
        <p:nvSpPr>
          <p:cNvPr id="6" name="Rounded Rectangle 5"/>
          <p:cNvSpPr/>
          <p:nvPr/>
        </p:nvSpPr>
        <p:spPr>
          <a:xfrm>
            <a:off x="714348" y="3429000"/>
            <a:ext cx="2857520" cy="357190"/>
          </a:xfrm>
          <a:prstGeom prst="roundRect">
            <a:avLst/>
          </a:prstGeom>
          <a:no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786314" y="4357694"/>
            <a:ext cx="3357586" cy="642942"/>
          </a:xfrm>
          <a:prstGeom prst="roundRect">
            <a:avLst/>
          </a:prstGeom>
          <a:no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工作项集成功能</a:t>
            </a:r>
            <a:endParaRPr lang="en-US" dirty="0"/>
          </a:p>
        </p:txBody>
      </p:sp>
      <p:sp>
        <p:nvSpPr>
          <p:cNvPr id="3" name="Content Placeholder 2"/>
          <p:cNvSpPr>
            <a:spLocks noGrp="1"/>
          </p:cNvSpPr>
          <p:nvPr>
            <p:ph idx="1"/>
          </p:nvPr>
        </p:nvSpPr>
        <p:spPr>
          <a:xfrm>
            <a:off x="457200" y="1600201"/>
            <a:ext cx="8229600" cy="1471610"/>
          </a:xfrm>
        </p:spPr>
        <p:txBody>
          <a:bodyPr/>
          <a:lstStyle/>
          <a:p>
            <a:r>
              <a:rPr lang="zh-CN" altLang="en-US" dirty="0" smtClean="0"/>
              <a:t>创建关联工件</a:t>
            </a:r>
            <a:endParaRPr lang="en-US" dirty="0" smtClean="0"/>
          </a:p>
          <a:p>
            <a:r>
              <a:rPr lang="zh-CN" altLang="en-US" dirty="0" smtClean="0"/>
              <a:t>编辑关联工件</a:t>
            </a:r>
            <a:endParaRPr lang="en-US" dirty="0" smtClean="0"/>
          </a:p>
          <a:p>
            <a:r>
              <a:rPr lang="zh-CN" altLang="en-US" dirty="0" smtClean="0"/>
              <a:t>察看关联工件</a:t>
            </a:r>
            <a:endParaRPr lang="en-US" dirty="0"/>
          </a:p>
        </p:txBody>
      </p:sp>
      <p:pic>
        <p:nvPicPr>
          <p:cNvPr id="2050" name="Picture 2"/>
          <p:cNvPicPr>
            <a:picLocks noChangeAspect="1" noChangeArrowheads="1"/>
          </p:cNvPicPr>
          <p:nvPr/>
        </p:nvPicPr>
        <p:blipFill>
          <a:blip r:embed="rId2"/>
          <a:srcRect/>
          <a:stretch>
            <a:fillRect/>
          </a:stretch>
        </p:blipFill>
        <p:spPr bwMode="auto">
          <a:xfrm>
            <a:off x="2928926" y="2357430"/>
            <a:ext cx="5958882" cy="3429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3"/>
          <p:cNvSpPr>
            <a:spLocks noGrp="1"/>
          </p:cNvSpPr>
          <p:nvPr>
            <p:ph type="title"/>
          </p:nvPr>
        </p:nvSpPr>
        <p:spPr>
          <a:xfrm>
            <a:off x="357158" y="3071810"/>
            <a:ext cx="8229600" cy="1143000"/>
          </a:xfrm>
        </p:spPr>
        <p:txBody>
          <a:bodyPr/>
          <a:lstStyle/>
          <a:p>
            <a:r>
              <a:rPr lang="zh-CN" altLang="en-US" dirty="0" smtClean="0"/>
              <a:t>架构利器</a:t>
            </a:r>
            <a:r>
              <a:rPr lang="en-US" altLang="zh-CN" sz="2400" dirty="0" smtClean="0"/>
              <a:t/>
            </a:r>
            <a:br>
              <a:rPr lang="en-US" altLang="zh-CN" sz="2400" dirty="0" smtClean="0"/>
            </a:br>
            <a:r>
              <a:rPr lang="en-US" altLang="zh-CN" sz="2400" dirty="0" smtClean="0"/>
              <a:t>	</a:t>
            </a:r>
            <a:r>
              <a:rPr lang="en-US" altLang="zh-CN" dirty="0" smtClean="0"/>
              <a:t>--</a:t>
            </a:r>
            <a:r>
              <a:rPr lang="zh-CN" altLang="en-US" dirty="0" smtClean="0"/>
              <a:t> </a:t>
            </a:r>
            <a:r>
              <a:rPr lang="en-US" altLang="zh-CN" dirty="0" smtClean="0"/>
              <a:t>Visual Studio</a:t>
            </a:r>
            <a:r>
              <a:rPr lang="zh-CN" altLang="en-US" dirty="0" smtClean="0"/>
              <a:t>架构工具预览</a:t>
            </a:r>
            <a:endParaRPr lang="zh-CN" altLang="en-US" dirty="0"/>
          </a:p>
        </p:txBody>
      </p:sp>
      <p:sp>
        <p:nvSpPr>
          <p:cNvPr id="9" name="文本占位符 4"/>
          <p:cNvSpPr>
            <a:spLocks noGrp="1"/>
          </p:cNvSpPr>
          <p:nvPr>
            <p:ph type="body" sz="quarter" idx="10"/>
          </p:nvPr>
        </p:nvSpPr>
        <p:spPr>
          <a:xfrm>
            <a:off x="357158" y="2000250"/>
            <a:ext cx="2571750" cy="642938"/>
          </a:xfrm>
        </p:spPr>
        <p:txBody>
          <a:bodyPr/>
          <a:lstStyle/>
          <a:p>
            <a:r>
              <a:rPr lang="en-US" b="1" dirty="0" smtClean="0"/>
              <a:t>ARC211</a:t>
            </a:r>
            <a:endParaRPr lang="zh-CN" altLang="en-US" dirty="0"/>
          </a:p>
        </p:txBody>
      </p:sp>
      <p:sp>
        <p:nvSpPr>
          <p:cNvPr id="10" name="文本占位符 5"/>
          <p:cNvSpPr>
            <a:spLocks noGrp="1"/>
          </p:cNvSpPr>
          <p:nvPr>
            <p:ph type="body" sz="quarter" idx="11"/>
          </p:nvPr>
        </p:nvSpPr>
        <p:spPr>
          <a:xfrm>
            <a:off x="428596" y="4286256"/>
            <a:ext cx="3857652" cy="1714512"/>
          </a:xfrm>
        </p:spPr>
        <p:txBody>
          <a:bodyPr>
            <a:normAutofit lnSpcReduction="10000"/>
          </a:bodyPr>
          <a:lstStyle/>
          <a:p>
            <a:endParaRPr lang="en-US" altLang="zh-CN" dirty="0" smtClean="0"/>
          </a:p>
          <a:p>
            <a:r>
              <a:rPr lang="zh-CN" altLang="en-US" dirty="0" smtClean="0"/>
              <a:t>钱量</a:t>
            </a:r>
            <a:endParaRPr lang="en-US" altLang="zh-CN" dirty="0" smtClean="0"/>
          </a:p>
          <a:p>
            <a:r>
              <a:rPr lang="zh-CN" altLang="en-US" dirty="0" smtClean="0"/>
              <a:t>开发工具事业部程序经理</a:t>
            </a:r>
            <a:endParaRPr lang="en-US" altLang="zh-CN" dirty="0" smtClean="0"/>
          </a:p>
          <a:p>
            <a:r>
              <a:rPr lang="zh-CN" altLang="en-US" dirty="0" smtClean="0"/>
              <a:t>微软中国研发集团</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工作项集成功能</a:t>
            </a:r>
            <a:endParaRPr lang="en-US" dirty="0"/>
          </a:p>
        </p:txBody>
      </p:sp>
      <p:sp>
        <p:nvSpPr>
          <p:cNvPr id="3" name="Content Placeholder 2"/>
          <p:cNvSpPr>
            <a:spLocks noGrp="1"/>
          </p:cNvSpPr>
          <p:nvPr>
            <p:ph idx="1"/>
          </p:nvPr>
        </p:nvSpPr>
        <p:spPr>
          <a:xfrm>
            <a:off x="457200" y="1600201"/>
            <a:ext cx="8229600" cy="1471610"/>
          </a:xfrm>
        </p:spPr>
        <p:txBody>
          <a:bodyPr/>
          <a:lstStyle/>
          <a:p>
            <a:r>
              <a:rPr lang="zh-CN" altLang="en-US" dirty="0" smtClean="0"/>
              <a:t>创建关联工件</a:t>
            </a:r>
            <a:endParaRPr lang="en-US" dirty="0" smtClean="0"/>
          </a:p>
          <a:p>
            <a:r>
              <a:rPr lang="zh-CN" altLang="en-US" dirty="0" smtClean="0"/>
              <a:t>编辑关联工件</a:t>
            </a:r>
            <a:endParaRPr lang="en-US" dirty="0" smtClean="0"/>
          </a:p>
          <a:p>
            <a:r>
              <a:rPr lang="zh-CN" altLang="en-US" dirty="0" smtClean="0"/>
              <a:t>察看关联工件</a:t>
            </a:r>
            <a:endParaRPr lang="en-US" dirty="0"/>
          </a:p>
        </p:txBody>
      </p:sp>
      <p:pic>
        <p:nvPicPr>
          <p:cNvPr id="2050" name="Picture 2"/>
          <p:cNvPicPr>
            <a:picLocks noChangeAspect="1" noChangeArrowheads="1"/>
          </p:cNvPicPr>
          <p:nvPr/>
        </p:nvPicPr>
        <p:blipFill>
          <a:blip r:embed="rId2"/>
          <a:srcRect/>
          <a:stretch>
            <a:fillRect/>
          </a:stretch>
        </p:blipFill>
        <p:spPr bwMode="auto">
          <a:xfrm>
            <a:off x="2928926" y="2357430"/>
            <a:ext cx="5958882" cy="3429024"/>
          </a:xfrm>
          <a:prstGeom prst="rect">
            <a:avLst/>
          </a:prstGeom>
          <a:noFill/>
          <a:ln w="9525">
            <a:noFill/>
            <a:miter lim="800000"/>
            <a:headEnd/>
            <a:tailEnd/>
          </a:ln>
        </p:spPr>
      </p:pic>
      <p:sp>
        <p:nvSpPr>
          <p:cNvPr id="5" name="Rounded Rectangle 4"/>
          <p:cNvSpPr/>
          <p:nvPr/>
        </p:nvSpPr>
        <p:spPr>
          <a:xfrm>
            <a:off x="6000760" y="4643446"/>
            <a:ext cx="1428760" cy="500066"/>
          </a:xfrm>
          <a:prstGeom prst="roundRect">
            <a:avLst/>
          </a:prstGeom>
          <a:no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工作项集成功能</a:t>
            </a:r>
            <a:endParaRPr lang="en-US" dirty="0"/>
          </a:p>
        </p:txBody>
      </p:sp>
      <p:sp>
        <p:nvSpPr>
          <p:cNvPr id="3" name="Content Placeholder 2"/>
          <p:cNvSpPr>
            <a:spLocks noGrp="1"/>
          </p:cNvSpPr>
          <p:nvPr>
            <p:ph idx="1"/>
          </p:nvPr>
        </p:nvSpPr>
        <p:spPr>
          <a:xfrm>
            <a:off x="457200" y="1600201"/>
            <a:ext cx="8229600" cy="1471610"/>
          </a:xfrm>
        </p:spPr>
        <p:txBody>
          <a:bodyPr/>
          <a:lstStyle/>
          <a:p>
            <a:r>
              <a:rPr lang="zh-CN" altLang="en-US" dirty="0" smtClean="0"/>
              <a:t>创建关联工件</a:t>
            </a:r>
            <a:endParaRPr lang="en-US" dirty="0" smtClean="0"/>
          </a:p>
          <a:p>
            <a:r>
              <a:rPr lang="zh-CN" altLang="en-US" dirty="0" smtClean="0"/>
              <a:t>编辑关联工件</a:t>
            </a:r>
            <a:endParaRPr lang="en-US" dirty="0" smtClean="0"/>
          </a:p>
          <a:p>
            <a:r>
              <a:rPr lang="zh-CN" altLang="en-US" dirty="0" smtClean="0"/>
              <a:t>察看关联工件</a:t>
            </a:r>
            <a:endParaRPr lang="en-US" dirty="0" smtClean="0"/>
          </a:p>
          <a:p>
            <a:endParaRPr lang="en-US" dirty="0"/>
          </a:p>
        </p:txBody>
      </p:sp>
      <p:pic>
        <p:nvPicPr>
          <p:cNvPr id="3074" name="Picture 2"/>
          <p:cNvPicPr>
            <a:picLocks noChangeAspect="1" noChangeArrowheads="1"/>
          </p:cNvPicPr>
          <p:nvPr/>
        </p:nvPicPr>
        <p:blipFill>
          <a:blip r:embed="rId2"/>
          <a:srcRect/>
          <a:stretch>
            <a:fillRect/>
          </a:stretch>
        </p:blipFill>
        <p:spPr bwMode="auto">
          <a:xfrm>
            <a:off x="3286116" y="2000240"/>
            <a:ext cx="4576785" cy="4289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工作项集成功能</a:t>
            </a:r>
            <a:endParaRPr lang="en-US" dirty="0"/>
          </a:p>
        </p:txBody>
      </p:sp>
      <p:sp>
        <p:nvSpPr>
          <p:cNvPr id="3" name="Content Placeholder 2"/>
          <p:cNvSpPr>
            <a:spLocks noGrp="1"/>
          </p:cNvSpPr>
          <p:nvPr>
            <p:ph idx="1"/>
          </p:nvPr>
        </p:nvSpPr>
        <p:spPr>
          <a:xfrm>
            <a:off x="457200" y="1600201"/>
            <a:ext cx="8229600" cy="1471610"/>
          </a:xfrm>
        </p:spPr>
        <p:txBody>
          <a:bodyPr/>
          <a:lstStyle/>
          <a:p>
            <a:r>
              <a:rPr lang="zh-CN" altLang="en-US" dirty="0" smtClean="0"/>
              <a:t>创建关联工件</a:t>
            </a:r>
            <a:endParaRPr lang="en-US" dirty="0" smtClean="0"/>
          </a:p>
          <a:p>
            <a:r>
              <a:rPr lang="zh-CN" altLang="en-US" dirty="0" smtClean="0"/>
              <a:t>编辑关联工件</a:t>
            </a:r>
            <a:endParaRPr lang="en-US" dirty="0" smtClean="0"/>
          </a:p>
          <a:p>
            <a:r>
              <a:rPr lang="zh-CN" altLang="en-US" dirty="0" smtClean="0"/>
              <a:t>察看关联工件</a:t>
            </a:r>
            <a:endParaRPr lang="en-US" dirty="0" smtClean="0"/>
          </a:p>
          <a:p>
            <a:endParaRPr lang="en-US" dirty="0"/>
          </a:p>
        </p:txBody>
      </p:sp>
      <p:pic>
        <p:nvPicPr>
          <p:cNvPr id="3074" name="Picture 2"/>
          <p:cNvPicPr>
            <a:picLocks noChangeAspect="1" noChangeArrowheads="1"/>
          </p:cNvPicPr>
          <p:nvPr/>
        </p:nvPicPr>
        <p:blipFill>
          <a:blip r:embed="rId2"/>
          <a:srcRect/>
          <a:stretch>
            <a:fillRect/>
          </a:stretch>
        </p:blipFill>
        <p:spPr bwMode="auto">
          <a:xfrm>
            <a:off x="3286116" y="2000240"/>
            <a:ext cx="4576785" cy="4289680"/>
          </a:xfrm>
          <a:prstGeom prst="rect">
            <a:avLst/>
          </a:prstGeom>
          <a:noFill/>
          <a:ln w="9525">
            <a:noFill/>
            <a:miter lim="800000"/>
            <a:headEnd/>
            <a:tailEnd/>
          </a:ln>
        </p:spPr>
      </p:pic>
      <p:sp>
        <p:nvSpPr>
          <p:cNvPr id="5" name="Rounded Rectangle 4"/>
          <p:cNvSpPr/>
          <p:nvPr/>
        </p:nvSpPr>
        <p:spPr>
          <a:xfrm>
            <a:off x="3000364" y="4286256"/>
            <a:ext cx="4214842" cy="1571636"/>
          </a:xfrm>
          <a:prstGeom prst="roundRect">
            <a:avLst/>
          </a:prstGeom>
          <a:no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演示总结：控制实施</a:t>
            </a:r>
            <a:endParaRPr lang="zh-CN" altLang="en-US" dirty="0"/>
          </a:p>
        </p:txBody>
      </p:sp>
      <p:sp>
        <p:nvSpPr>
          <p:cNvPr id="3" name="内容占位符 2"/>
          <p:cNvSpPr>
            <a:spLocks noGrp="1"/>
          </p:cNvSpPr>
          <p:nvPr>
            <p:ph idx="1"/>
          </p:nvPr>
        </p:nvSpPr>
        <p:spPr>
          <a:xfrm>
            <a:off x="457200" y="1600201"/>
            <a:ext cx="8229600" cy="971543"/>
          </a:xfrm>
        </p:spPr>
        <p:txBody>
          <a:bodyPr/>
          <a:lstStyle/>
          <a:p>
            <a:r>
              <a:rPr lang="zh-CN" altLang="en-US" dirty="0" smtClean="0"/>
              <a:t>层图</a:t>
            </a:r>
            <a:endParaRPr lang="en-US" altLang="zh-CN" dirty="0" smtClean="0"/>
          </a:p>
          <a:p>
            <a:endParaRPr lang="en-US" altLang="zh-CN" dirty="0" smtClean="0"/>
          </a:p>
          <a:p>
            <a:endParaRPr lang="zh-CN" altLang="en-US" dirty="0"/>
          </a:p>
        </p:txBody>
      </p:sp>
      <p:sp>
        <p:nvSpPr>
          <p:cNvPr id="4" name="内容占位符 2"/>
          <p:cNvSpPr txBox="1">
            <a:spLocks/>
          </p:cNvSpPr>
          <p:nvPr/>
        </p:nvSpPr>
        <p:spPr>
          <a:xfrm>
            <a:off x="428596" y="3286124"/>
            <a:ext cx="8229600" cy="78581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a:pPr>
            <a:r>
              <a:rPr kumimoji="0" lang="zh-CN" altLang="en-US" sz="2400" b="1" i="0" u="none" strike="noStrike" kern="1200" cap="none" spc="0" normalizeH="0" baseline="0" noProof="0" dirty="0" smtClean="0">
                <a:ln>
                  <a:noFill/>
                </a:ln>
                <a:solidFill>
                  <a:schemeClr val="accent1"/>
                </a:solidFill>
                <a:effectLst/>
                <a:uLnTx/>
                <a:uFillTx/>
                <a:latin typeface="+mn-lt"/>
                <a:ea typeface="+mn-ea"/>
                <a:cs typeface="+mn-cs"/>
              </a:rPr>
              <a:t>工作项集成功能</a:t>
            </a:r>
            <a:endParaRPr kumimoji="0" lang="en-US" sz="2400" b="1" i="0" u="none" strike="noStrike" kern="1200" cap="none" spc="0" normalizeH="0" baseline="0" noProof="0" dirty="0" smtClean="0">
              <a:ln>
                <a:noFill/>
              </a:ln>
              <a:solidFill>
                <a:schemeClr val="accent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a:pPr>
            <a:endParaRPr kumimoji="0" lang="en-US" altLang="zh-CN" sz="2400" b="1" i="0" u="none" strike="noStrike" kern="1200" cap="none" spc="0" normalizeH="0" baseline="0" noProof="0" dirty="0" smtClean="0">
              <a:ln>
                <a:noFill/>
              </a:ln>
              <a:solidFill>
                <a:schemeClr val="accent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a:pPr>
            <a:endParaRPr kumimoji="0" lang="zh-CN" altLang="en-US" sz="2400" b="1" i="0" u="none" strike="noStrike" kern="1200" cap="none" spc="0" normalizeH="0" baseline="0" noProof="0" dirty="0">
              <a:ln>
                <a:noFill/>
              </a:ln>
              <a:solidFill>
                <a:schemeClr val="accent1"/>
              </a:solidFill>
              <a:effectLst/>
              <a:uLnTx/>
              <a:uFillTx/>
              <a:latin typeface="+mn-lt"/>
              <a:ea typeface="+mn-ea"/>
              <a:cs typeface="+mn-cs"/>
            </a:endParaRPr>
          </a:p>
        </p:txBody>
      </p:sp>
      <p:pic>
        <p:nvPicPr>
          <p:cNvPr id="5" name="Content Placeholder 7" descr="ucd.jpg"/>
          <p:cNvPicPr>
            <a:picLocks noChangeAspect="1"/>
          </p:cNvPicPr>
          <p:nvPr/>
        </p:nvPicPr>
        <p:blipFill>
          <a:blip r:embed="rId3" cstate="print"/>
          <a:stretch>
            <a:fillRect/>
          </a:stretch>
        </p:blipFill>
        <p:spPr>
          <a:xfrm>
            <a:off x="2786050" y="1714488"/>
            <a:ext cx="1465907" cy="1357322"/>
          </a:xfrm>
          <a:prstGeom prst="rect">
            <a:avLst/>
          </a:prstGeom>
        </p:spPr>
      </p:pic>
      <p:pic>
        <p:nvPicPr>
          <p:cNvPr id="1027" name="Picture 3"/>
          <p:cNvPicPr>
            <a:picLocks noChangeAspect="1" noChangeArrowheads="1"/>
          </p:cNvPicPr>
          <p:nvPr/>
        </p:nvPicPr>
        <p:blipFill>
          <a:blip r:embed="rId4"/>
          <a:srcRect/>
          <a:stretch>
            <a:fillRect/>
          </a:stretch>
        </p:blipFill>
        <p:spPr bwMode="auto">
          <a:xfrm>
            <a:off x="2214546" y="3857628"/>
            <a:ext cx="3819534" cy="2541570"/>
          </a:xfrm>
          <a:prstGeom prst="rect">
            <a:avLst/>
          </a:prstGeom>
          <a:noFill/>
          <a:ln w="9525">
            <a:noFill/>
            <a:miter lim="800000"/>
            <a:headEnd/>
            <a:tailEnd/>
          </a:ln>
        </p:spPr>
      </p:pic>
      <p:pic>
        <p:nvPicPr>
          <p:cNvPr id="1028" name="Picture 4"/>
          <p:cNvPicPr>
            <a:picLocks noChangeAspect="1" noChangeArrowheads="1"/>
          </p:cNvPicPr>
          <p:nvPr/>
        </p:nvPicPr>
        <p:blipFill>
          <a:blip r:embed="rId5"/>
          <a:srcRect/>
          <a:stretch>
            <a:fillRect/>
          </a:stretch>
        </p:blipFill>
        <p:spPr bwMode="auto">
          <a:xfrm>
            <a:off x="5572133" y="1643050"/>
            <a:ext cx="1143007" cy="141662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扩展功能</a:t>
            </a:r>
            <a:endParaRPr lang="en-US" dirty="0"/>
          </a:p>
        </p:txBody>
      </p:sp>
      <p:sp>
        <p:nvSpPr>
          <p:cNvPr id="3" name="Content Placeholder 2"/>
          <p:cNvSpPr>
            <a:spLocks noGrp="1"/>
          </p:cNvSpPr>
          <p:nvPr>
            <p:ph idx="1"/>
          </p:nvPr>
        </p:nvSpPr>
        <p:spPr/>
        <p:txBody>
          <a:bodyPr/>
          <a:lstStyle/>
          <a:p>
            <a:r>
              <a:rPr lang="zh-CN" altLang="en-US" dirty="0" smtClean="0"/>
              <a:t>我们提供了扩展点方便二次开发和定制</a:t>
            </a:r>
            <a:endParaRPr lang="en-US" altLang="zh-CN" dirty="0" smtClean="0"/>
          </a:p>
          <a:p>
            <a:pPr marL="342900" lvl="1" indent="-342900">
              <a:buClr>
                <a:schemeClr val="accent1"/>
              </a:buClr>
              <a:buSzPct val="100000"/>
            </a:pPr>
            <a:endParaRPr lang="en-US" altLang="zh-CN" b="1" dirty="0" smtClean="0">
              <a:solidFill>
                <a:schemeClr val="accent1"/>
              </a:solidFill>
            </a:endParaRPr>
          </a:p>
          <a:p>
            <a:pPr lvl="1"/>
            <a:r>
              <a:rPr lang="zh-CN" altLang="en-US" dirty="0" smtClean="0"/>
              <a:t>架构浏览器</a:t>
            </a:r>
            <a:endParaRPr lang="en-US" altLang="zh-CN" dirty="0" smtClean="0"/>
          </a:p>
          <a:p>
            <a:pPr lvl="1"/>
            <a:r>
              <a:rPr lang="en-US" altLang="en-US" dirty="0" smtClean="0"/>
              <a:t>UML </a:t>
            </a:r>
            <a:r>
              <a:rPr lang="zh-CN" altLang="en-US" dirty="0" smtClean="0"/>
              <a:t>设计图</a:t>
            </a:r>
            <a:endParaRPr lang="en-US" altLang="zh-CN" dirty="0" smtClean="0"/>
          </a:p>
          <a:p>
            <a:pPr lvl="1"/>
            <a:r>
              <a:rPr lang="zh-CN" altLang="en-US" dirty="0" smtClean="0"/>
              <a:t>命令和菜单</a:t>
            </a:r>
            <a:endParaRPr lang="en-US" altLang="zh-CN" dirty="0" smtClean="0"/>
          </a:p>
          <a:p>
            <a:pPr lvl="1"/>
            <a:r>
              <a:rPr lang="en-US" altLang="zh-CN" dirty="0" smtClean="0"/>
              <a:t>……</a:t>
            </a:r>
            <a:endParaRPr lang="en-US" alt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6" name="Rectangle 5"/>
          <p:cNvSpPr/>
          <p:nvPr/>
        </p:nvSpPr>
        <p:spPr>
          <a:xfrm>
            <a:off x="714348" y="1643050"/>
            <a:ext cx="7072362" cy="4585871"/>
          </a:xfrm>
          <a:prstGeom prst="rect">
            <a:avLst/>
          </a:prstGeom>
        </p:spPr>
        <p:txBody>
          <a:bodyPr wrap="square">
            <a:spAutoFit/>
          </a:bodyPr>
          <a:lstStyle/>
          <a:p>
            <a:pPr lvl="1">
              <a:buNone/>
            </a:pPr>
            <a:r>
              <a:rPr lang="zh-CN" altLang="en-US" sz="2000" dirty="0" smtClean="0">
                <a:solidFill>
                  <a:schemeClr val="bg1"/>
                </a:solidFill>
              </a:rPr>
              <a:t>产品</a:t>
            </a:r>
            <a:endParaRPr lang="en-US" altLang="zh-CN" sz="2000" dirty="0" smtClean="0">
              <a:solidFill>
                <a:schemeClr val="bg1"/>
              </a:solidFill>
            </a:endParaRPr>
          </a:p>
          <a:p>
            <a:pPr lvl="2"/>
            <a:endParaRPr lang="en-US" altLang="zh-CN" dirty="0" smtClean="0">
              <a:solidFill>
                <a:schemeClr val="bg1"/>
              </a:solidFill>
            </a:endParaRPr>
          </a:p>
          <a:p>
            <a:pPr lvl="2"/>
            <a:r>
              <a:rPr lang="zh-CN" altLang="en-US" dirty="0" smtClean="0">
                <a:solidFill>
                  <a:schemeClr val="bg1"/>
                </a:solidFill>
              </a:rPr>
              <a:t>下载 </a:t>
            </a:r>
            <a:r>
              <a:rPr lang="en-US" altLang="zh-CN" dirty="0" smtClean="0">
                <a:solidFill>
                  <a:schemeClr val="bg1"/>
                </a:solidFill>
              </a:rPr>
              <a:t>Visual Studio 2010 Beta2: </a:t>
            </a:r>
          </a:p>
          <a:p>
            <a:pPr lvl="2"/>
            <a:r>
              <a:rPr lang="en-US" altLang="zh-CN" dirty="0" smtClean="0">
                <a:solidFill>
                  <a:schemeClr val="accent3"/>
                </a:solidFill>
              </a:rPr>
              <a:t>http://www.microsoft.com/visualstudio/zh-cn/default.mspx </a:t>
            </a:r>
          </a:p>
          <a:p>
            <a:pPr lvl="2"/>
            <a:endParaRPr lang="en-US" altLang="zh-CN" dirty="0" smtClean="0">
              <a:solidFill>
                <a:schemeClr val="bg1"/>
              </a:solidFill>
            </a:endParaRPr>
          </a:p>
          <a:p>
            <a:pPr lvl="2"/>
            <a:r>
              <a:rPr lang="en-US" altLang="zh-CN" dirty="0" smtClean="0">
                <a:solidFill>
                  <a:schemeClr val="bg1"/>
                </a:solidFill>
              </a:rPr>
              <a:t>Visual Studio 2010 Beta2 </a:t>
            </a:r>
            <a:r>
              <a:rPr lang="zh-CN" altLang="en-US" dirty="0" smtClean="0">
                <a:solidFill>
                  <a:schemeClr val="bg1"/>
                </a:solidFill>
              </a:rPr>
              <a:t>开发中心</a:t>
            </a:r>
            <a:r>
              <a:rPr lang="en-US" altLang="zh-CN" dirty="0" smtClean="0">
                <a:solidFill>
                  <a:schemeClr val="bg1"/>
                </a:solidFill>
              </a:rPr>
              <a:t>:</a:t>
            </a:r>
          </a:p>
          <a:p>
            <a:pPr lvl="2"/>
            <a:r>
              <a:rPr lang="en-US" altLang="zh-CN" dirty="0" smtClean="0">
                <a:solidFill>
                  <a:schemeClr val="accent3"/>
                </a:solidFill>
              </a:rPr>
              <a:t>http://</a:t>
            </a:r>
            <a:r>
              <a:rPr lang="en-US" altLang="zh-CN" dirty="0" smtClean="0">
                <a:solidFill>
                  <a:schemeClr val="accent3"/>
                </a:solidFill>
              </a:rPr>
              <a:t>msdn.microsoft.com/zh-cn/vstudio/dd582936.aspx</a:t>
            </a:r>
          </a:p>
          <a:p>
            <a:pPr lvl="2"/>
            <a:endParaRPr lang="en-US" altLang="zh-CN" dirty="0" smtClean="0"/>
          </a:p>
          <a:p>
            <a:pPr lvl="1">
              <a:buNone/>
            </a:pPr>
            <a:r>
              <a:rPr lang="zh-CN" altLang="en-US" sz="2000" dirty="0" smtClean="0">
                <a:solidFill>
                  <a:schemeClr val="bg1"/>
                </a:solidFill>
              </a:rPr>
              <a:t>视</a:t>
            </a:r>
            <a:r>
              <a:rPr lang="zh-CN" altLang="en-US" sz="2000" dirty="0" smtClean="0">
                <a:solidFill>
                  <a:schemeClr val="bg1"/>
                </a:solidFill>
              </a:rPr>
              <a:t>频</a:t>
            </a:r>
            <a:endParaRPr lang="en-US" altLang="zh-CN" sz="2000" dirty="0" smtClean="0">
              <a:solidFill>
                <a:schemeClr val="bg1"/>
              </a:solidFill>
            </a:endParaRPr>
          </a:p>
          <a:p>
            <a:pPr lvl="2"/>
            <a:r>
              <a:rPr lang="en-US" altLang="zh-CN" dirty="0" smtClean="0">
                <a:solidFill>
                  <a:schemeClr val="accent3"/>
                </a:solidFill>
              </a:rPr>
              <a:t>Channel9: http://channel9.msdn.com/shows/10-4</a:t>
            </a:r>
            <a:r>
              <a:rPr lang="en-US" altLang="zh-CN" sz="1600" dirty="0" smtClean="0">
                <a:solidFill>
                  <a:schemeClr val="accent3"/>
                </a:solidFill>
              </a:rPr>
              <a:t>/</a:t>
            </a:r>
          </a:p>
          <a:p>
            <a:pPr lvl="1">
              <a:buNone/>
            </a:pPr>
            <a:endParaRPr lang="en-US" altLang="zh-CN" sz="1600" dirty="0" smtClean="0">
              <a:solidFill>
                <a:srgbClr val="FFFF00"/>
              </a:solidFill>
            </a:endParaRPr>
          </a:p>
          <a:p>
            <a:pPr lvl="1">
              <a:buNone/>
            </a:pPr>
            <a:r>
              <a:rPr lang="zh-CN" altLang="en-US" sz="2000" dirty="0" smtClean="0">
                <a:solidFill>
                  <a:schemeClr val="bg1"/>
                </a:solidFill>
              </a:rPr>
              <a:t>博客</a:t>
            </a:r>
            <a:endParaRPr lang="en-US" altLang="zh-CN" sz="2000" dirty="0" smtClean="0">
              <a:solidFill>
                <a:schemeClr val="bg1"/>
              </a:solidFill>
            </a:endParaRPr>
          </a:p>
          <a:p>
            <a:pPr lvl="2"/>
            <a:r>
              <a:rPr lang="zh-CN" altLang="en-US" dirty="0" smtClean="0">
                <a:solidFill>
                  <a:schemeClr val="accent3"/>
                </a:solidFill>
              </a:rPr>
              <a:t>中文：</a:t>
            </a:r>
            <a:r>
              <a:rPr lang="en-US" dirty="0" smtClean="0">
                <a:solidFill>
                  <a:schemeClr val="accent3"/>
                </a:solidFill>
              </a:rPr>
              <a:t>http://blogs.technet.com/teamarchchina/</a:t>
            </a:r>
          </a:p>
          <a:p>
            <a:pPr lvl="2"/>
            <a:r>
              <a:rPr lang="en-US" dirty="0" smtClean="0">
                <a:solidFill>
                  <a:schemeClr val="accent3"/>
                </a:solidFill>
              </a:rPr>
              <a:t>http://blogs.msdn.com/camerons</a:t>
            </a:r>
          </a:p>
          <a:p>
            <a:pPr lvl="2"/>
            <a:r>
              <a:rPr lang="en-US" dirty="0" smtClean="0">
                <a:solidFill>
                  <a:schemeClr val="accent3"/>
                </a:solidFill>
              </a:rPr>
              <a:t>http://blogs.msdn.com/stevecook</a:t>
            </a:r>
          </a:p>
          <a:p>
            <a:pPr lvl="2"/>
            <a:r>
              <a:rPr lang="en-US" dirty="0" smtClean="0">
                <a:solidFill>
                  <a:schemeClr val="accent3"/>
                </a:solidFill>
              </a:rPr>
              <a:t>http://www.peterprovost.org/blog/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357158" y="274638"/>
            <a:ext cx="8229600" cy="1143000"/>
          </a:xfrm>
        </p:spPr>
        <p:txBody>
          <a:bodyPr>
            <a:normAutofit/>
          </a:bodyPr>
          <a:lstStyle/>
          <a:p>
            <a:r>
              <a:rPr lang="zh-CN" altLang="en-US" sz="2800" dirty="0" smtClean="0"/>
              <a:t>微软中国研发集团服务器与开发工具事业部</a:t>
            </a:r>
            <a:endParaRPr lang="zh-CN" altLang="en-US" sz="2800" dirty="0"/>
          </a:p>
        </p:txBody>
      </p:sp>
      <p:sp>
        <p:nvSpPr>
          <p:cNvPr id="5" name="内容占位符 2"/>
          <p:cNvSpPr>
            <a:spLocks noGrp="1"/>
          </p:cNvSpPr>
          <p:nvPr>
            <p:ph idx="1"/>
          </p:nvPr>
        </p:nvSpPr>
        <p:spPr>
          <a:xfrm>
            <a:off x="928662" y="1214422"/>
            <a:ext cx="3971924" cy="2000264"/>
          </a:xfrm>
        </p:spPr>
        <p:txBody>
          <a:bodyPr/>
          <a:lstStyle/>
          <a:p>
            <a:pPr>
              <a:lnSpc>
                <a:spcPct val="150000"/>
              </a:lnSpc>
            </a:pPr>
            <a:r>
              <a:rPr lang="zh-CN" altLang="en-US" dirty="0" smtClean="0"/>
              <a:t>商用平台</a:t>
            </a:r>
            <a:endParaRPr lang="en-US" altLang="zh-CN" dirty="0" smtClean="0"/>
          </a:p>
          <a:p>
            <a:pPr>
              <a:lnSpc>
                <a:spcPct val="150000"/>
              </a:lnSpc>
            </a:pPr>
            <a:r>
              <a:rPr lang="zh-CN" altLang="en-US" dirty="0" smtClean="0"/>
              <a:t>开发工具</a:t>
            </a:r>
            <a:endParaRPr lang="en-US" altLang="zh-CN" dirty="0" smtClean="0"/>
          </a:p>
          <a:p>
            <a:pPr>
              <a:lnSpc>
                <a:spcPct val="150000"/>
              </a:lnSpc>
            </a:pPr>
            <a:r>
              <a:rPr lang="zh-CN" altLang="en-US" dirty="0" smtClean="0"/>
              <a:t>管理与服务</a:t>
            </a:r>
            <a:endParaRPr lang="en-US" altLang="zh-CN" dirty="0" smtClean="0"/>
          </a:p>
        </p:txBody>
      </p:sp>
      <p:sp>
        <p:nvSpPr>
          <p:cNvPr id="6" name="内容占位符 2"/>
          <p:cNvSpPr txBox="1">
            <a:spLocks/>
          </p:cNvSpPr>
          <p:nvPr/>
        </p:nvSpPr>
        <p:spPr>
          <a:xfrm>
            <a:off x="714348" y="3571876"/>
            <a:ext cx="6929486" cy="2571768"/>
          </a:xfrm>
          <a:prstGeom prst="rect">
            <a:avLst/>
          </a:prstGeom>
        </p:spPr>
        <p:txBody>
          <a:bodyPr/>
          <a:lstStyle/>
          <a:p>
            <a:pPr marL="342900" lvl="0" indent="-342900">
              <a:spcBef>
                <a:spcPct val="20000"/>
              </a:spcBef>
              <a:buFont typeface="Arial" pitchFamily="34" charset="0"/>
              <a:buChar char="•"/>
            </a:pPr>
            <a:r>
              <a:rPr lang="zh-CN" altLang="en-US" sz="2400" dirty="0" smtClean="0">
                <a:latin typeface="+mj-ea"/>
                <a:ea typeface="+mj-ea"/>
              </a:rPr>
              <a:t>团队博客：</a:t>
            </a:r>
            <a:endParaRPr lang="en-US" altLang="zh-CN" sz="2400" dirty="0" smtClean="0">
              <a:latin typeface="+mj-ea"/>
              <a:ea typeface="+mj-ea"/>
            </a:endParaRPr>
          </a:p>
          <a:p>
            <a:pPr marL="800100" lvl="1" indent="-342900">
              <a:spcBef>
                <a:spcPct val="20000"/>
              </a:spcBef>
            </a:pPr>
            <a:r>
              <a:rPr lang="en-US" altLang="zh-CN" sz="2400" u="sng" dirty="0" smtClean="0">
                <a:latin typeface="+mj-ea"/>
                <a:ea typeface="+mj-ea"/>
                <a:hlinkClick r:id="rId2"/>
              </a:rPr>
              <a:t> http://blogs.msdn.com/</a:t>
            </a:r>
            <a:r>
              <a:rPr lang="en-US" altLang="zh-CN" sz="2400" i="1" u="sng" dirty="0" smtClean="0">
                <a:latin typeface="+mj-ea"/>
                <a:ea typeface="+mj-ea"/>
                <a:hlinkClick r:id="rId2"/>
              </a:rPr>
              <a:t>stbcblog</a:t>
            </a:r>
            <a:r>
              <a:rPr lang="en-US" altLang="zh-CN" sz="2400" u="sng" dirty="0" smtClean="0">
                <a:latin typeface="+mj-ea"/>
                <a:ea typeface="+mj-ea"/>
                <a:hlinkClick r:id="rId2"/>
              </a:rPr>
              <a:t>/</a:t>
            </a:r>
            <a:endParaRPr lang="en-US" altLang="zh-CN" sz="2400" u="sng" dirty="0" smtClean="0">
              <a:latin typeface="+mj-ea"/>
              <a:ea typeface="+mj-ea"/>
            </a:endParaRPr>
          </a:p>
          <a:p>
            <a:pPr marL="342900" lvl="0" indent="-342900">
              <a:spcBef>
                <a:spcPct val="20000"/>
              </a:spcBef>
              <a:buFont typeface="Arial" pitchFamily="34" charset="0"/>
              <a:buChar char="•"/>
            </a:pPr>
            <a:r>
              <a:rPr lang="zh-CN" altLang="en-US" sz="2400" dirty="0" smtClean="0">
                <a:latin typeface="+mj-ea"/>
                <a:ea typeface="+mj-ea"/>
              </a:rPr>
              <a:t>我们关注的论坛</a:t>
            </a:r>
            <a:endParaRPr lang="en-US" altLang="zh-CN" sz="2400" dirty="0" smtClean="0">
              <a:latin typeface="+mj-ea"/>
              <a:ea typeface="+mj-ea"/>
            </a:endParaRPr>
          </a:p>
          <a:p>
            <a:pPr marL="800100" lvl="1" indent="-342900">
              <a:spcBef>
                <a:spcPct val="20000"/>
              </a:spcBef>
            </a:pPr>
            <a:r>
              <a:rPr lang="en-US" altLang="zh-CN" sz="2400" dirty="0" smtClean="0">
                <a:latin typeface="+mj-ea"/>
                <a:ea typeface="+mj-ea"/>
                <a:hlinkClick r:id="rId3"/>
              </a:rPr>
              <a:t>http://social.microsoft.com/Forums/zh-CN/categories/</a:t>
            </a:r>
            <a:endParaRPr lang="en-US" altLang="zh-CN" sz="3200" dirty="0"/>
          </a:p>
          <a:p>
            <a:pPr marL="342900" lvl="0" indent="-342900">
              <a:spcBef>
                <a:spcPct val="20000"/>
              </a:spcBef>
              <a:buFont typeface="Arial" pitchFamily="34" charset="0"/>
              <a:buChar char="•"/>
            </a:pPr>
            <a:endParaRPr lang="en-US" altLang="zh-CN" sz="2400" dirty="0" smtClean="0">
              <a:latin typeface="+mj-ea"/>
              <a:ea typeface="+mj-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
        <p:nvSpPr>
          <p:cNvPr id="4" name="TextBox 3"/>
          <p:cNvSpPr txBox="1"/>
          <p:nvPr/>
        </p:nvSpPr>
        <p:spPr>
          <a:xfrm>
            <a:off x="857224" y="4572008"/>
            <a:ext cx="5572164" cy="523220"/>
          </a:xfrm>
          <a:prstGeom prst="rect">
            <a:avLst/>
          </a:prstGeom>
          <a:noFill/>
        </p:spPr>
        <p:txBody>
          <a:bodyPr wrap="square" rtlCol="0">
            <a:spAutoFit/>
          </a:bodyPr>
          <a:lstStyle/>
          <a:p>
            <a:r>
              <a:rPr lang="en-US" sz="2800" dirty="0" smtClean="0">
                <a:solidFill>
                  <a:schemeClr val="accent3">
                    <a:lumMod val="60000"/>
                    <a:lumOff val="40000"/>
                  </a:schemeClr>
                </a:solidFill>
              </a:rPr>
              <a:t>Emma.qian@microsoft.com</a:t>
            </a:r>
            <a:endParaRPr lang="en-US" sz="2800"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关键字</a:t>
            </a:r>
            <a:endParaRPr lang="en-US" dirty="0"/>
          </a:p>
        </p:txBody>
      </p:sp>
      <p:sp>
        <p:nvSpPr>
          <p:cNvPr id="3" name="Content Placeholder 2"/>
          <p:cNvSpPr>
            <a:spLocks noGrp="1"/>
          </p:cNvSpPr>
          <p:nvPr>
            <p:ph idx="1"/>
          </p:nvPr>
        </p:nvSpPr>
        <p:spPr>
          <a:xfrm>
            <a:off x="457200" y="1600200"/>
            <a:ext cx="8329642" cy="4525963"/>
          </a:xfrm>
        </p:spPr>
        <p:txBody>
          <a:bodyPr/>
          <a:lstStyle/>
          <a:p>
            <a:r>
              <a:rPr lang="en-US" altLang="zh-CN" dirty="0" smtClean="0"/>
              <a:t>Dev</a:t>
            </a:r>
            <a:r>
              <a:rPr lang="zh-CN" altLang="en-US" dirty="0" smtClean="0"/>
              <a:t> </a:t>
            </a:r>
            <a:r>
              <a:rPr lang="en-US" altLang="zh-CN" dirty="0" smtClean="0"/>
              <a:t>10		Visual Studio 2010 </a:t>
            </a:r>
            <a:r>
              <a:rPr lang="zh-CN" altLang="en-US" dirty="0" smtClean="0"/>
              <a:t>发布</a:t>
            </a:r>
            <a:endParaRPr lang="en-US" altLang="zh-CN" dirty="0" smtClean="0"/>
          </a:p>
          <a:p>
            <a:r>
              <a:rPr lang="en-US" altLang="zh-CN" dirty="0" smtClean="0"/>
              <a:t>V1			</a:t>
            </a:r>
            <a:r>
              <a:rPr lang="zh-CN" altLang="en-US" dirty="0" smtClean="0"/>
              <a:t>第一版</a:t>
            </a:r>
            <a:endParaRPr lang="en-US" altLang="zh-CN" dirty="0" smtClean="0"/>
          </a:p>
          <a:p>
            <a:r>
              <a:rPr lang="en-US" altLang="zh-CN" dirty="0" smtClean="0"/>
              <a:t>UML		</a:t>
            </a:r>
            <a:r>
              <a:rPr lang="zh-CN" altLang="en-US" dirty="0" smtClean="0"/>
              <a:t>统一建模语言</a:t>
            </a:r>
            <a:endParaRPr lang="en-US" altLang="zh-CN" dirty="0" smtClean="0"/>
          </a:p>
          <a:p>
            <a:r>
              <a:rPr lang="en-US" altLang="zh-CN" dirty="0" smtClean="0"/>
              <a:t>DSL			</a:t>
            </a:r>
            <a:r>
              <a:rPr lang="zh-CN" altLang="en-US" dirty="0" smtClean="0"/>
              <a:t>领域专用语言 </a:t>
            </a:r>
            <a:r>
              <a:rPr lang="en-US" altLang="zh-CN" dirty="0" smtClean="0"/>
              <a:t>(Domain Specific Language)</a:t>
            </a:r>
          </a:p>
          <a:p>
            <a:r>
              <a:rPr lang="en-US" altLang="zh-CN" dirty="0" err="1" smtClean="0"/>
              <a:t>DevDiv</a:t>
            </a:r>
            <a:r>
              <a:rPr lang="en-US" altLang="zh-CN" dirty="0" smtClean="0"/>
              <a:t>		</a:t>
            </a:r>
            <a:r>
              <a:rPr lang="zh-CN" altLang="en-US" dirty="0" smtClean="0"/>
              <a:t>开发工具事业部</a:t>
            </a:r>
            <a:endParaRPr lang="en-US" altLang="zh-CN" dirty="0" smtClean="0"/>
          </a:p>
          <a:p>
            <a:r>
              <a:rPr lang="en-US" altLang="zh-CN" dirty="0" smtClean="0"/>
              <a:t>Shanghai		</a:t>
            </a:r>
            <a:r>
              <a:rPr lang="zh-CN" altLang="en-US" dirty="0" smtClean="0"/>
              <a:t>上海开发小组</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课程目标</a:t>
            </a:r>
            <a:endParaRPr lang="en-US" dirty="0"/>
          </a:p>
        </p:txBody>
      </p:sp>
      <p:sp>
        <p:nvSpPr>
          <p:cNvPr id="3" name="Content Placeholder 2"/>
          <p:cNvSpPr>
            <a:spLocks noGrp="1"/>
          </p:cNvSpPr>
          <p:nvPr>
            <p:ph idx="1"/>
          </p:nvPr>
        </p:nvSpPr>
        <p:spPr/>
        <p:txBody>
          <a:bodyPr/>
          <a:lstStyle/>
          <a:p>
            <a:pPr>
              <a:buNone/>
            </a:pPr>
            <a:r>
              <a:rPr lang="zh-CN" altLang="en-US" dirty="0" smtClean="0"/>
              <a:t>希望这个课程帮助您了解以下问题：</a:t>
            </a:r>
            <a:endParaRPr lang="en-US" altLang="zh-CN" dirty="0" smtClean="0"/>
          </a:p>
          <a:p>
            <a:r>
              <a:rPr lang="zh-CN" altLang="en-US" dirty="0" smtClean="0"/>
              <a:t>架构工具解决了什么问题？</a:t>
            </a:r>
            <a:endParaRPr lang="en-US" altLang="zh-CN" dirty="0" smtClean="0"/>
          </a:p>
          <a:p>
            <a:r>
              <a:rPr lang="zh-CN" altLang="en-US" dirty="0" smtClean="0"/>
              <a:t>谁是我们的客户？</a:t>
            </a:r>
            <a:endParaRPr lang="en-US" altLang="zh-CN" dirty="0" smtClean="0"/>
          </a:p>
          <a:p>
            <a:r>
              <a:rPr lang="zh-CN" altLang="en-US" dirty="0" smtClean="0"/>
              <a:t>架构工具能做什么？</a:t>
            </a:r>
            <a:endParaRPr lang="en-US" altLang="zh-CN" dirty="0" smtClean="0"/>
          </a:p>
          <a:p>
            <a:endParaRPr lang="en-US" dirty="0" smtClean="0"/>
          </a:p>
          <a:p>
            <a:pPr>
              <a:buNone/>
            </a:pPr>
            <a:r>
              <a:rPr lang="zh-CN" altLang="en-US" dirty="0" smtClean="0"/>
              <a:t>在这个课程之后，微软希望继续倾听您的反馈：</a:t>
            </a:r>
            <a:endParaRPr lang="en-US" altLang="zh-CN" dirty="0" smtClean="0"/>
          </a:p>
          <a:p>
            <a:r>
              <a:rPr lang="zh-CN" altLang="en-US" dirty="0" smtClean="0"/>
              <a:t>架构工具是否能帮助您提高工作效率？</a:t>
            </a:r>
            <a:endParaRPr lang="en-US" altLang="zh-CN" dirty="0" smtClean="0"/>
          </a:p>
          <a:p>
            <a:r>
              <a:rPr lang="zh-CN" altLang="en-US" dirty="0" smtClean="0"/>
              <a:t>你对架构工具是</a:t>
            </a:r>
            <a:r>
              <a:rPr lang="zh-CN" altLang="en-US" dirty="0" smtClean="0"/>
              <a:t>否</a:t>
            </a:r>
            <a:r>
              <a:rPr lang="zh-CN" altLang="en-US" dirty="0" smtClean="0"/>
              <a:t>有</a:t>
            </a:r>
            <a:r>
              <a:rPr lang="zh-CN" altLang="en-US" dirty="0" smtClean="0"/>
              <a:t>其</a:t>
            </a:r>
            <a:r>
              <a:rPr lang="zh-CN" altLang="en-US" dirty="0" smtClean="0"/>
              <a:t>它的需求？</a:t>
            </a:r>
            <a:endParaRPr lang="en-US" altLang="zh-CN" dirty="0" smtClean="0"/>
          </a:p>
          <a:p>
            <a:r>
              <a:rPr lang="zh-CN" altLang="en-US" dirty="0" smtClean="0"/>
              <a:t>我们能怎样帮您进一步了解架构工具</a:t>
            </a:r>
            <a:r>
              <a:rPr lang="en-US" altLang="zh-CN" dirty="0" smtClean="0"/>
              <a:t>?</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架构工具解决了什么问题？</a:t>
            </a:r>
            <a:endParaRPr lang="en-US" dirty="0"/>
          </a:p>
        </p:txBody>
      </p:sp>
      <p:sp>
        <p:nvSpPr>
          <p:cNvPr id="3" name="Content Placeholder 2"/>
          <p:cNvSpPr>
            <a:spLocks noGrp="1"/>
          </p:cNvSpPr>
          <p:nvPr>
            <p:ph idx="1"/>
          </p:nvPr>
        </p:nvSpPr>
        <p:spPr>
          <a:xfrm>
            <a:off x="457200" y="1600201"/>
            <a:ext cx="8229600" cy="2257428"/>
          </a:xfrm>
        </p:spPr>
        <p:txBody>
          <a:bodyPr/>
          <a:lstStyle/>
          <a:p>
            <a:r>
              <a:rPr lang="zh-CN" altLang="en-US" sz="2800" dirty="0" smtClean="0"/>
              <a:t>软件开发是一个复杂的流程，因为我们常常遇到以下难题：</a:t>
            </a:r>
            <a:r>
              <a:rPr lang="en-US" sz="2800" dirty="0" smtClean="0"/>
              <a:t> </a:t>
            </a:r>
          </a:p>
          <a:p>
            <a:pPr lvl="1"/>
            <a:r>
              <a:rPr lang="zh-CN" altLang="en-US" dirty="0" smtClean="0"/>
              <a:t>怎样理解和描述一个新系统？</a:t>
            </a:r>
            <a:endParaRPr lang="en-US" dirty="0" smtClean="0"/>
          </a:p>
          <a:p>
            <a:pPr lvl="1"/>
            <a:r>
              <a:rPr lang="zh-CN" altLang="en-US" dirty="0" smtClean="0"/>
              <a:t>怎样维护大型系统？</a:t>
            </a:r>
            <a:endParaRPr lang="en-US" altLang="zh-CN" dirty="0" smtClean="0"/>
          </a:p>
          <a:p>
            <a:pPr lvl="1"/>
            <a:r>
              <a:rPr lang="zh-CN" altLang="en-US" dirty="0" smtClean="0"/>
              <a:t>怎样控制实施流程？</a:t>
            </a:r>
            <a:endParaRPr lang="en-US" dirty="0"/>
          </a:p>
        </p:txBody>
      </p:sp>
      <p:sp>
        <p:nvSpPr>
          <p:cNvPr id="5" name="Rounded Rectangle 4"/>
          <p:cNvSpPr/>
          <p:nvPr/>
        </p:nvSpPr>
        <p:spPr>
          <a:xfrm>
            <a:off x="1000100" y="4143380"/>
            <a:ext cx="7086600" cy="10668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3200" dirty="0" smtClean="0"/>
              <a:t>赋予软件实施团队</a:t>
            </a:r>
            <a:r>
              <a:rPr lang="en-US" sz="3200" dirty="0" smtClean="0"/>
              <a:t> </a:t>
            </a:r>
            <a:r>
              <a:rPr lang="zh-CN" altLang="en-US" sz="3200" i="1" dirty="0" smtClean="0">
                <a:solidFill>
                  <a:srgbClr val="FF0000"/>
                </a:solidFill>
              </a:rPr>
              <a:t>设计</a:t>
            </a:r>
            <a:r>
              <a:rPr lang="zh-CN" altLang="en-US" sz="3200" dirty="0" smtClean="0">
                <a:solidFill>
                  <a:srgbClr val="FF0000"/>
                </a:solidFill>
              </a:rPr>
              <a:t>，</a:t>
            </a:r>
            <a:r>
              <a:rPr lang="zh-CN" altLang="en-US" sz="3200" i="1" dirty="0" smtClean="0">
                <a:solidFill>
                  <a:srgbClr val="FF0000"/>
                </a:solidFill>
              </a:rPr>
              <a:t>细化</a:t>
            </a:r>
            <a:r>
              <a:rPr lang="zh-CN" altLang="en-US" sz="3200" dirty="0" smtClean="0">
                <a:solidFill>
                  <a:srgbClr val="FF0000"/>
                </a:solidFill>
              </a:rPr>
              <a:t>，</a:t>
            </a:r>
            <a:r>
              <a:rPr lang="zh-CN" altLang="en-US" sz="3200" dirty="0" smtClean="0"/>
              <a:t>和</a:t>
            </a:r>
            <a:r>
              <a:rPr lang="zh-CN" altLang="en-US" sz="3200" i="1" dirty="0" smtClean="0">
                <a:solidFill>
                  <a:srgbClr val="FF0000"/>
                </a:solidFill>
              </a:rPr>
              <a:t>革新</a:t>
            </a:r>
            <a:r>
              <a:rPr lang="en-US" sz="3200" i="1" dirty="0" smtClean="0">
                <a:solidFill>
                  <a:srgbClr val="FF0000"/>
                </a:solidFill>
              </a:rPr>
              <a:t> </a:t>
            </a:r>
            <a:r>
              <a:rPr lang="zh-CN" altLang="en-US" sz="3200" dirty="0" smtClean="0"/>
              <a:t>软件的能力</a:t>
            </a:r>
            <a:endParaRPr lang="en-US"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谁是我们的客户？</a:t>
            </a:r>
            <a:endParaRPr lang="en-US" dirty="0"/>
          </a:p>
        </p:txBody>
      </p:sp>
      <p:sp>
        <p:nvSpPr>
          <p:cNvPr id="4" name="Content Placeholder 1"/>
          <p:cNvSpPr>
            <a:spLocks noGrp="1"/>
          </p:cNvSpPr>
          <p:nvPr>
            <p:ph idx="1"/>
          </p:nvPr>
        </p:nvSpPr>
        <p:spPr>
          <a:xfrm>
            <a:off x="2895600" y="1127100"/>
            <a:ext cx="5791200" cy="5064180"/>
          </a:xfrm>
        </p:spPr>
        <p:txBody>
          <a:bodyPr/>
          <a:lstStyle/>
          <a:p>
            <a:r>
              <a:rPr lang="zh-CN" altLang="en-US" dirty="0" smtClean="0"/>
              <a:t>架构师</a:t>
            </a:r>
            <a:r>
              <a:rPr lang="en-US" dirty="0" smtClean="0"/>
              <a:t>…</a:t>
            </a:r>
          </a:p>
          <a:p>
            <a:pPr lvl="1"/>
            <a:r>
              <a:rPr lang="zh-CN" altLang="en-US" dirty="0" smtClean="0"/>
              <a:t>方案或者应用架构师</a:t>
            </a:r>
            <a:endParaRPr lang="en-US" dirty="0" smtClean="0"/>
          </a:p>
          <a:p>
            <a:pPr lvl="1"/>
            <a:r>
              <a:rPr lang="zh-CN" altLang="en-US" dirty="0" smtClean="0"/>
              <a:t>理解系统的需求如何映射到系统实施</a:t>
            </a:r>
            <a:endParaRPr lang="en-US" dirty="0" smtClean="0"/>
          </a:p>
          <a:p>
            <a:pPr lvl="1"/>
            <a:endParaRPr lang="en-US" dirty="0" smtClean="0"/>
          </a:p>
          <a:p>
            <a:pPr lvl="1"/>
            <a:endParaRPr lang="en-US" dirty="0" smtClean="0"/>
          </a:p>
          <a:p>
            <a:pPr lvl="1">
              <a:buNone/>
            </a:pPr>
            <a:endParaRPr lang="en-US" dirty="0" smtClean="0"/>
          </a:p>
          <a:p>
            <a:r>
              <a:rPr lang="zh-CN" altLang="en-US" dirty="0" smtClean="0"/>
              <a:t>开发人员</a:t>
            </a:r>
            <a:r>
              <a:rPr lang="en-US" dirty="0" smtClean="0"/>
              <a:t>…</a:t>
            </a:r>
          </a:p>
          <a:p>
            <a:pPr lvl="1"/>
            <a:r>
              <a:rPr lang="zh-CN" altLang="en-US" dirty="0" smtClean="0"/>
              <a:t>需要理解现有系统</a:t>
            </a:r>
            <a:endParaRPr lang="en-US" dirty="0" smtClean="0"/>
          </a:p>
          <a:p>
            <a:pPr lvl="1"/>
            <a:r>
              <a:rPr lang="zh-CN" altLang="en-US" dirty="0" smtClean="0"/>
              <a:t>需要认证将进行的修改是正确的</a:t>
            </a:r>
            <a:endParaRPr lang="en-US" dirty="0" smtClean="0"/>
          </a:p>
          <a:p>
            <a:endParaRPr lang="en-US" dirty="0"/>
          </a:p>
        </p:txBody>
      </p:sp>
      <p:pic>
        <p:nvPicPr>
          <p:cNvPr id="7" name="Picture 6" descr="developer.gif"/>
          <p:cNvPicPr>
            <a:picLocks noChangeAspect="1"/>
          </p:cNvPicPr>
          <p:nvPr/>
        </p:nvPicPr>
        <p:blipFill>
          <a:blip r:embed="rId3"/>
          <a:stretch>
            <a:fillRect/>
          </a:stretch>
        </p:blipFill>
        <p:spPr>
          <a:xfrm>
            <a:off x="785786" y="4000504"/>
            <a:ext cx="1847850" cy="1457325"/>
          </a:xfrm>
          <a:prstGeom prst="rect">
            <a:avLst/>
          </a:prstGeom>
        </p:spPr>
      </p:pic>
      <p:pic>
        <p:nvPicPr>
          <p:cNvPr id="8" name="Picture 7" descr="architect01.jpg"/>
          <p:cNvPicPr>
            <a:picLocks noChangeAspect="1"/>
          </p:cNvPicPr>
          <p:nvPr/>
        </p:nvPicPr>
        <p:blipFill>
          <a:blip r:embed="rId4"/>
          <a:stretch>
            <a:fillRect/>
          </a:stretch>
        </p:blipFill>
        <p:spPr>
          <a:xfrm>
            <a:off x="714348" y="1214422"/>
            <a:ext cx="1828800" cy="16454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架构工具能做什么？</a:t>
            </a:r>
            <a:endParaRPr lang="en-US" dirty="0"/>
          </a:p>
        </p:txBody>
      </p:sp>
      <p:sp>
        <p:nvSpPr>
          <p:cNvPr id="3" name="Content Placeholder 2"/>
          <p:cNvSpPr>
            <a:spLocks noGrp="1"/>
          </p:cNvSpPr>
          <p:nvPr>
            <p:ph idx="1"/>
          </p:nvPr>
        </p:nvSpPr>
        <p:spPr>
          <a:xfrm>
            <a:off x="428596" y="1428736"/>
            <a:ext cx="8229600" cy="4525963"/>
          </a:xfrm>
        </p:spPr>
        <p:txBody>
          <a:bodyPr/>
          <a:lstStyle/>
          <a:p>
            <a:pPr marL="514350" indent="-514350">
              <a:buFont typeface="+mj-lt"/>
              <a:buAutoNum type="arabicPeriod"/>
            </a:pPr>
            <a:r>
              <a:rPr lang="zh-CN" altLang="en-US" dirty="0" smtClean="0"/>
              <a:t>帮助您理解系统的问题域</a:t>
            </a:r>
            <a:endParaRPr lang="en-US" dirty="0" smtClean="0"/>
          </a:p>
          <a:p>
            <a:pPr lvl="1"/>
            <a:r>
              <a:rPr lang="en-US" altLang="zh-CN" dirty="0" smtClean="0"/>
              <a:t>5</a:t>
            </a:r>
            <a:r>
              <a:rPr lang="zh-CN" altLang="en-US" dirty="0" smtClean="0"/>
              <a:t>种</a:t>
            </a:r>
            <a:r>
              <a:rPr lang="en-US" altLang="zh-CN" dirty="0" smtClean="0"/>
              <a:t>UML 2.X</a:t>
            </a:r>
            <a:r>
              <a:rPr lang="zh-CN" altLang="en-US" dirty="0" smtClean="0"/>
              <a:t>（统一建模语言）设计工具</a:t>
            </a:r>
            <a:endParaRPr lang="en-US" dirty="0" smtClean="0"/>
          </a:p>
          <a:p>
            <a:pPr lvl="1"/>
            <a:r>
              <a:rPr lang="zh-CN" altLang="en-US" dirty="0" smtClean="0"/>
              <a:t>模型管理工</a:t>
            </a:r>
            <a:r>
              <a:rPr lang="zh-CN" altLang="en-US" smtClean="0"/>
              <a:t>具（建</a:t>
            </a:r>
            <a:r>
              <a:rPr lang="zh-CN" altLang="en-US" dirty="0" smtClean="0"/>
              <a:t>模工程和</a:t>
            </a:r>
            <a:r>
              <a:rPr lang="en-US" altLang="zh-CN" dirty="0" smtClean="0"/>
              <a:t>UML</a:t>
            </a:r>
            <a:r>
              <a:rPr lang="zh-CN" altLang="en-US" dirty="0" smtClean="0"/>
              <a:t>模型浏览器）</a:t>
            </a:r>
            <a:endParaRPr lang="en-US" dirty="0" smtClean="0"/>
          </a:p>
          <a:p>
            <a:pPr marL="514350" indent="-514350">
              <a:buFont typeface="+mj-lt"/>
              <a:buAutoNum type="arabicPeriod"/>
            </a:pPr>
            <a:r>
              <a:rPr lang="zh-CN" altLang="en-US" dirty="0" smtClean="0"/>
              <a:t>帮助您理解现有系统</a:t>
            </a:r>
            <a:endParaRPr lang="en-US" dirty="0" smtClean="0"/>
          </a:p>
          <a:p>
            <a:pPr lvl="1"/>
            <a:r>
              <a:rPr lang="zh-CN" altLang="en-US" dirty="0" smtClean="0"/>
              <a:t>定向图（</a:t>
            </a:r>
            <a:r>
              <a:rPr lang="en-US" dirty="0" smtClean="0"/>
              <a:t>Directed Graph Model </a:t>
            </a:r>
            <a:r>
              <a:rPr lang="en-US" altLang="zh-CN" dirty="0" smtClean="0"/>
              <a:t>L</a:t>
            </a:r>
            <a:r>
              <a:rPr lang="en-US" dirty="0" smtClean="0"/>
              <a:t>anguage Graph</a:t>
            </a:r>
            <a:r>
              <a:rPr lang="zh-CN" altLang="en-US" dirty="0" smtClean="0"/>
              <a:t>）</a:t>
            </a:r>
            <a:endParaRPr lang="en-US" dirty="0" smtClean="0"/>
          </a:p>
          <a:p>
            <a:pPr lvl="1"/>
            <a:r>
              <a:rPr lang="zh-CN" altLang="en-US" dirty="0" smtClean="0"/>
              <a:t>架构浏览器</a:t>
            </a:r>
            <a:endParaRPr lang="en-US" dirty="0" smtClean="0"/>
          </a:p>
          <a:p>
            <a:pPr lvl="1"/>
            <a:r>
              <a:rPr lang="zh-CN" altLang="en-US" dirty="0" smtClean="0"/>
              <a:t>反向工程生成顺序图</a:t>
            </a:r>
            <a:endParaRPr lang="en-US" dirty="0" smtClean="0"/>
          </a:p>
          <a:p>
            <a:pPr marL="514350" indent="-514350">
              <a:buFont typeface="+mj-lt"/>
              <a:buAutoNum type="arabicPeriod"/>
            </a:pPr>
            <a:r>
              <a:rPr lang="zh-CN" altLang="en-US" dirty="0" smtClean="0"/>
              <a:t>帮助您控制实施</a:t>
            </a:r>
            <a:endParaRPr lang="en-US" dirty="0" smtClean="0"/>
          </a:p>
          <a:p>
            <a:pPr lvl="1"/>
            <a:r>
              <a:rPr lang="zh-CN" altLang="en-US" dirty="0" smtClean="0"/>
              <a:t>层图</a:t>
            </a:r>
            <a:endParaRPr lang="en-US" dirty="0" smtClean="0"/>
          </a:p>
          <a:p>
            <a:pPr lvl="1"/>
            <a:r>
              <a:rPr lang="zh-CN" altLang="en-US" dirty="0" smtClean="0"/>
              <a:t>工作项集成功能</a:t>
            </a:r>
            <a:endParaRPr lang="en-US" dirty="0" smtClean="0"/>
          </a:p>
          <a:p>
            <a:pPr marL="514350" indent="-514350">
              <a:buFont typeface="+mj-lt"/>
              <a:buAutoNum type="arabicPeriod"/>
            </a:pPr>
            <a:r>
              <a:rPr lang="zh-CN" altLang="en-US" dirty="0" smtClean="0"/>
              <a:t>扩展功能</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如何理解系统的问题域</a:t>
            </a:r>
            <a:endParaRPr lang="zh-CN" altLang="en-US" dirty="0"/>
          </a:p>
        </p:txBody>
      </p:sp>
      <p:sp>
        <p:nvSpPr>
          <p:cNvPr id="4" name="文本占位符 3"/>
          <p:cNvSpPr>
            <a:spLocks noGrp="1"/>
          </p:cNvSpPr>
          <p:nvPr>
            <p:ph type="body" sz="quarter" idx="1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DotNet</a:t>
            </a:r>
            <a:r>
              <a:rPr lang="en-US" dirty="0" smtClean="0"/>
              <a:t> </a:t>
            </a:r>
            <a:r>
              <a:rPr lang="en-US" dirty="0" err="1" smtClean="0"/>
              <a:t>PetShop</a:t>
            </a:r>
            <a:endParaRPr lang="en-US" dirty="0"/>
          </a:p>
        </p:txBody>
      </p:sp>
      <p:sp>
        <p:nvSpPr>
          <p:cNvPr id="3" name="Content Placeholder 2"/>
          <p:cNvSpPr>
            <a:spLocks noGrp="1"/>
          </p:cNvSpPr>
          <p:nvPr>
            <p:ph idx="1"/>
          </p:nvPr>
        </p:nvSpPr>
        <p:spPr/>
        <p:txBody>
          <a:bodyPr/>
          <a:lstStyle/>
          <a:p>
            <a:pPr>
              <a:buNone/>
            </a:pPr>
            <a:r>
              <a:rPr lang="zh-CN" altLang="en-US" dirty="0" smtClean="0"/>
              <a:t>需求简介</a:t>
            </a:r>
            <a:endParaRPr lang="en-US" altLang="zh-CN" dirty="0" smtClean="0"/>
          </a:p>
          <a:p>
            <a:r>
              <a:rPr lang="zh-CN" altLang="en-US" dirty="0" smtClean="0"/>
              <a:t>电子商务网站</a:t>
            </a:r>
            <a:endParaRPr lang="en-US" altLang="zh-CN" dirty="0" smtClean="0"/>
          </a:p>
          <a:p>
            <a:r>
              <a:rPr lang="zh-CN" altLang="en-US" dirty="0" smtClean="0"/>
              <a:t>提供宠物在线交易</a:t>
            </a:r>
            <a:endParaRPr lang="en-US" altLang="zh-CN" dirty="0" smtClean="0"/>
          </a:p>
          <a:p>
            <a:r>
              <a:rPr lang="zh-CN" altLang="en-US" dirty="0" smtClean="0"/>
              <a:t>提供在线支付</a:t>
            </a:r>
            <a:endParaRPr lang="en-US" altLang="zh-CN" dirty="0" smtClean="0"/>
          </a:p>
          <a:p>
            <a:r>
              <a:rPr lang="zh-CN" altLang="en-US" dirty="0" smtClean="0"/>
              <a:t>需要数据库的后台支持</a:t>
            </a:r>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931</TotalTime>
  <Words>928</Words>
  <Application>Microsoft Office PowerPoint</Application>
  <PresentationFormat>On-screen Show (4:3)</PresentationFormat>
  <Paragraphs>145</Paragraphs>
  <Slides>29</Slides>
  <Notes>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主题</vt:lpstr>
      <vt:lpstr>Slide 1</vt:lpstr>
      <vt:lpstr>架构利器  -- Visual Studio架构工具预览</vt:lpstr>
      <vt:lpstr>关键字</vt:lpstr>
      <vt:lpstr>课程目标</vt:lpstr>
      <vt:lpstr>架构工具解决了什么问题？</vt:lpstr>
      <vt:lpstr>谁是我们的客户？</vt:lpstr>
      <vt:lpstr>架构工具能做什么？</vt:lpstr>
      <vt:lpstr>演 示</vt:lpstr>
      <vt:lpstr>DotNet PetShop</vt:lpstr>
      <vt:lpstr>演示总结：理解系统的问题域</vt:lpstr>
      <vt:lpstr>演 示</vt:lpstr>
      <vt:lpstr>演示总结：理解现有系统</vt:lpstr>
      <vt:lpstr>演 示</vt:lpstr>
      <vt:lpstr>工作项集成功能 </vt:lpstr>
      <vt:lpstr>工作项集成功能 </vt:lpstr>
      <vt:lpstr>工作项集成功能</vt:lpstr>
      <vt:lpstr>工作项集成功能</vt:lpstr>
      <vt:lpstr>工作项集成功能</vt:lpstr>
      <vt:lpstr>工作项集成功能</vt:lpstr>
      <vt:lpstr>工作项集成功能</vt:lpstr>
      <vt:lpstr>工作项集成功能</vt:lpstr>
      <vt:lpstr>工作项集成功能</vt:lpstr>
      <vt:lpstr>演示总结：控制实施</vt:lpstr>
      <vt:lpstr>扩展功能</vt:lpstr>
      <vt:lpstr>参考资源</vt:lpstr>
      <vt:lpstr>微软中国研发集团服务器与开发工具事业部</vt:lpstr>
      <vt:lpstr>疑问和解答</vt:lpstr>
      <vt:lpstr>Slide 28</vt:lpstr>
      <vt:lpstr>Slide 29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xiaohua</dc:creator>
  <cp:lastModifiedBy>liqia</cp:lastModifiedBy>
  <cp:revision>57</cp:revision>
  <dcterms:created xsi:type="dcterms:W3CDTF">2009-09-17T08:59:27Z</dcterms:created>
  <dcterms:modified xsi:type="dcterms:W3CDTF">2009-11-06T23:22:19Z</dcterms:modified>
</cp:coreProperties>
</file>