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72" r:id="rId2"/>
    <p:sldId id="273" r:id="rId3"/>
    <p:sldId id="332" r:id="rId4"/>
    <p:sldId id="322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323" r:id="rId16"/>
    <p:sldId id="287" r:id="rId17"/>
    <p:sldId id="289" r:id="rId18"/>
    <p:sldId id="292" r:id="rId19"/>
    <p:sldId id="294" r:id="rId20"/>
    <p:sldId id="324" r:id="rId21"/>
    <p:sldId id="325" r:id="rId22"/>
    <p:sldId id="327" r:id="rId23"/>
    <p:sldId id="296" r:id="rId24"/>
    <p:sldId id="298" r:id="rId25"/>
    <p:sldId id="299" r:id="rId26"/>
    <p:sldId id="300" r:id="rId27"/>
    <p:sldId id="301" r:id="rId28"/>
    <p:sldId id="303" r:id="rId29"/>
    <p:sldId id="304" r:id="rId30"/>
    <p:sldId id="305" r:id="rId31"/>
    <p:sldId id="306" r:id="rId32"/>
    <p:sldId id="307" r:id="rId33"/>
    <p:sldId id="308" r:id="rId34"/>
    <p:sldId id="329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8" r:id="rId44"/>
    <p:sldId id="320" r:id="rId45"/>
    <p:sldId id="321" r:id="rId46"/>
    <p:sldId id="330" r:id="rId47"/>
    <p:sldId id="268" r:id="rId48"/>
    <p:sldId id="331" r:id="rId49"/>
  </p:sldIdLst>
  <p:sldSz cx="9144000" cy="6858000" type="screen4x3"/>
  <p:notesSz cx="7010400" cy="92964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00"/>
    <a:srgbClr val="FFFF00"/>
    <a:srgbClr val="FFFFCC"/>
    <a:srgbClr val="3333CC"/>
    <a:srgbClr val="3366FF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n-US"/>
            </a:pPr>
            <a:r>
              <a:rPr lang="es-ES" noProof="0" dirty="0" smtClean="0"/>
              <a:t>Número de componentes y dispositivos con logo</a:t>
            </a:r>
            <a:endParaRPr lang="es-ES" noProof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Windows Vista</c:v>
                </c:pt>
              </c:strCache>
            </c:strRef>
          </c:tx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RTM-2</c:v>
                </c:pt>
                <c:pt idx="1">
                  <c:v>RTM-1</c:v>
                </c:pt>
                <c:pt idx="2">
                  <c:v>RTM</c:v>
                </c:pt>
                <c:pt idx="3">
                  <c:v>RTM+1</c:v>
                </c:pt>
                <c:pt idx="4">
                  <c:v>RTM+2</c:v>
                </c:pt>
                <c:pt idx="5">
                  <c:v>RTM+3</c:v>
                </c:pt>
                <c:pt idx="6">
                  <c:v>RTM+4</c:v>
                </c:pt>
                <c:pt idx="7">
                  <c:v>RTM+5</c:v>
                </c:pt>
                <c:pt idx="8">
                  <c:v>RTM+6</c:v>
                </c:pt>
                <c:pt idx="9">
                  <c:v>RTM+7</c:v>
                </c:pt>
                <c:pt idx="10">
                  <c:v>RTM+8</c:v>
                </c:pt>
                <c:pt idx="11">
                  <c:v>RTM+9</c:v>
                </c:pt>
                <c:pt idx="12">
                  <c:v>RTM+10</c:v>
                </c:pt>
                <c:pt idx="13">
                  <c:v>RTM+11</c:v>
                </c:pt>
                <c:pt idx="14">
                  <c:v>RTM+12</c:v>
                </c:pt>
                <c:pt idx="15">
                  <c:v>RTM+13</c:v>
                </c:pt>
                <c:pt idx="16">
                  <c:v>RTM+14</c:v>
                </c:pt>
              </c:strCache>
            </c:strRef>
          </c:cat>
          <c:val>
            <c:numRef>
              <c:f>Sheet1!$B$2:$B$18</c:f>
              <c:numCache>
                <c:formatCode>_(* #,##0_);_(* \(#,##0\);_(* "-"??_);_(@_)</c:formatCode>
                <c:ptCount val="17"/>
                <c:pt idx="0">
                  <c:v>80</c:v>
                </c:pt>
                <c:pt idx="1">
                  <c:v>624</c:v>
                </c:pt>
                <c:pt idx="2">
                  <c:v>1944</c:v>
                </c:pt>
                <c:pt idx="3">
                  <c:v>3430</c:v>
                </c:pt>
                <c:pt idx="4">
                  <c:v>4795</c:v>
                </c:pt>
                <c:pt idx="5">
                  <c:v>5999</c:v>
                </c:pt>
                <c:pt idx="6">
                  <c:v>7436</c:v>
                </c:pt>
                <c:pt idx="7">
                  <c:v>8734</c:v>
                </c:pt>
                <c:pt idx="8">
                  <c:v>10128</c:v>
                </c:pt>
                <c:pt idx="9">
                  <c:v>11450</c:v>
                </c:pt>
                <c:pt idx="10">
                  <c:v>12689</c:v>
                </c:pt>
                <c:pt idx="11">
                  <c:v>13609</c:v>
                </c:pt>
                <c:pt idx="12">
                  <c:v>14512</c:v>
                </c:pt>
                <c:pt idx="13">
                  <c:v>15554</c:v>
                </c:pt>
                <c:pt idx="14">
                  <c:v>16491</c:v>
                </c:pt>
                <c:pt idx="15">
                  <c:v>17279</c:v>
                </c:pt>
                <c:pt idx="16">
                  <c:v>17661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Windows XP</c:v>
                </c:pt>
              </c:strCache>
            </c:strRef>
          </c:tx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RTM-2</c:v>
                </c:pt>
                <c:pt idx="1">
                  <c:v>RTM-1</c:v>
                </c:pt>
                <c:pt idx="2">
                  <c:v>RTM</c:v>
                </c:pt>
                <c:pt idx="3">
                  <c:v>RTM+1</c:v>
                </c:pt>
                <c:pt idx="4">
                  <c:v>RTM+2</c:v>
                </c:pt>
                <c:pt idx="5">
                  <c:v>RTM+3</c:v>
                </c:pt>
                <c:pt idx="6">
                  <c:v>RTM+4</c:v>
                </c:pt>
                <c:pt idx="7">
                  <c:v>RTM+5</c:v>
                </c:pt>
                <c:pt idx="8">
                  <c:v>RTM+6</c:v>
                </c:pt>
                <c:pt idx="9">
                  <c:v>RTM+7</c:v>
                </c:pt>
                <c:pt idx="10">
                  <c:v>RTM+8</c:v>
                </c:pt>
                <c:pt idx="11">
                  <c:v>RTM+9</c:v>
                </c:pt>
                <c:pt idx="12">
                  <c:v>RTM+10</c:v>
                </c:pt>
                <c:pt idx="13">
                  <c:v>RTM+11</c:v>
                </c:pt>
                <c:pt idx="14">
                  <c:v>RTM+12</c:v>
                </c:pt>
                <c:pt idx="15">
                  <c:v>RTM+13</c:v>
                </c:pt>
                <c:pt idx="16">
                  <c:v>RTM+14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2" formatCode="_-* #,##0.00\ _€_-;\-* #,##0.00\ _€_-;_-* &quot;-&quot;??\ _€_-;_-@_-">
                  <c:v>3</c:v>
                </c:pt>
                <c:pt idx="3" formatCode="_-* #,##0.00\ _€_-;\-* #,##0.00\ _€_-;_-* &quot;-&quot;??\ _€_-;_-@_-">
                  <c:v>720</c:v>
                </c:pt>
                <c:pt idx="4" formatCode="_-* #,##0.00\ _€_-;\-* #,##0.00\ _€_-;_-* &quot;-&quot;??\ _€_-;_-@_-">
                  <c:v>1729</c:v>
                </c:pt>
                <c:pt idx="5" formatCode="_-* #,##0.00\ _€_-;\-* #,##0.00\ _€_-;_-* &quot;-&quot;??\ _€_-;_-@_-">
                  <c:v>2752</c:v>
                </c:pt>
                <c:pt idx="6" formatCode="_-* #,##0.00\ _€_-;\-* #,##0.00\ _€_-;_-* &quot;-&quot;??\ _€_-;_-@_-">
                  <c:v>3596</c:v>
                </c:pt>
                <c:pt idx="7" formatCode="_-* #,##0.00\ _€_-;\-* #,##0.00\ _€_-;_-* &quot;-&quot;??\ _€_-;_-@_-">
                  <c:v>4270</c:v>
                </c:pt>
                <c:pt idx="8" formatCode="_-* #,##0.00\ _€_-;\-* #,##0.00\ _€_-;_-* &quot;-&quot;??\ _€_-;_-@_-">
                  <c:v>5010</c:v>
                </c:pt>
                <c:pt idx="9" formatCode="_-* #,##0.00\ _€_-;\-* #,##0.00\ _€_-;_-* &quot;-&quot;??\ _€_-;_-@_-">
                  <c:v>5799</c:v>
                </c:pt>
                <c:pt idx="10" formatCode="_-* #,##0.00\ _€_-;\-* #,##0.00\ _€_-;_-* &quot;-&quot;??\ _€_-;_-@_-">
                  <c:v>6641</c:v>
                </c:pt>
                <c:pt idx="11" formatCode="_-* #,##0.00\ _€_-;\-* #,##0.00\ _€_-;_-* &quot;-&quot;??\ _€_-;_-@_-">
                  <c:v>7558</c:v>
                </c:pt>
                <c:pt idx="12" formatCode="_-* #,##0.00\ _€_-;\-* #,##0.00\ _€_-;_-* &quot;-&quot;??\ _€_-;_-@_-">
                  <c:v>8450</c:v>
                </c:pt>
                <c:pt idx="13" formatCode="_-* #,##0.00\ _€_-;\-* #,##0.00\ _€_-;_-* &quot;-&quot;??\ _€_-;_-@_-">
                  <c:v>9236</c:v>
                </c:pt>
                <c:pt idx="14" formatCode="_-* #,##0.00\ _€_-;\-* #,##0.00\ _€_-;_-* &quot;-&quot;??\ _€_-;_-@_-">
                  <c:v>10216</c:v>
                </c:pt>
                <c:pt idx="15" formatCode="_-* #,##0.00\ _€_-;\-* #,##0.00\ _€_-;_-* &quot;-&quot;??\ _€_-;_-@_-">
                  <c:v>11177</c:v>
                </c:pt>
                <c:pt idx="16" formatCode="_-* #,##0.00\ _€_-;\-* #,##0.00\ _€_-;_-* &quot;-&quot;??\ _€_-;_-@_-">
                  <c:v>12069</c:v>
                </c:pt>
              </c:numCache>
            </c:numRef>
          </c:val>
        </c:ser>
        <c:marker val="1"/>
        <c:axId val="187468032"/>
        <c:axId val="187473920"/>
      </c:lineChart>
      <c:catAx>
        <c:axId val="1874680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187473920"/>
        <c:crosses val="autoZero"/>
        <c:auto val="1"/>
        <c:lblAlgn val="ctr"/>
        <c:lblOffset val="100"/>
      </c:catAx>
      <c:valAx>
        <c:axId val="187473920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1874680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/>
          </a:pPr>
          <a:endParaRPr lang="es-ES"/>
        </a:p>
      </c:txPr>
    </c:legend>
    <c:plotVisOnly val="1"/>
  </c:chart>
  <c:txPr>
    <a:bodyPr/>
    <a:lstStyle/>
    <a:p>
      <a:pPr>
        <a:defRPr sz="10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D79717A-8D89-4817-BE4C-46B046B8A1E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653D5-3A1E-4002-A536-720EAE0987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653D5-3A1E-4002-A536-720EAE09874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900" dirty="0" smtClean="0">
              <a:latin typeface="Segoe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57205" y="4285057"/>
            <a:ext cx="5915066" cy="4793490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57205" y="4285057"/>
            <a:ext cx="5842041" cy="4720861"/>
          </a:xfrm>
        </p:spPr>
        <p:txBody>
          <a:bodyPr>
            <a:normAutofit/>
          </a:bodyPr>
          <a:lstStyle/>
          <a:p>
            <a:endParaRPr lang="en-US" sz="900" dirty="0" smtClean="0">
              <a:latin typeface="Segoe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798206" cy="4590128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Master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91EA06-55B1-4DCC-8BAB-B4B3D3588D07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17" name="16 Imagen" descr="Log de Informática6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4808" y="4357694"/>
            <a:ext cx="622046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DBF84-F57F-4DE4-AE15-537A1D9712C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22A662-318E-41E6-8900-EF317565077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0263" y="0"/>
            <a:ext cx="7399337" cy="99752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5" name="Picture 5" descr="C:\Users\MatiasCordero\AppData\Local\Microsoft\Windows\Temporary Internet Files\Content.IE5\58YHQ15H\MPj0401826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231" y="1467408"/>
            <a:ext cx="2573817" cy="171518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3230089" y="1935678"/>
            <a:ext cx="5913911" cy="270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RightFacing"/>
            <a:lightRig rig="threePt" dir="t"/>
          </a:scene3d>
          <a:sp3d>
            <a:bevelT/>
          </a:sp3d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cene3d>
              <a:camera prst="perspectiveHeroicExtremeRightFacing"/>
              <a:lightRig rig="threePt" dir="t"/>
            </a:scene3d>
            <a:sp3d extrusionH="57150">
              <a:bevelT w="101600" h="101600"/>
              <a:bevelB w="101600" h="101600"/>
            </a:sp3d>
          </a:bodyPr>
          <a:lstStyle>
            <a:lvl1pPr algn="ctr">
              <a:lnSpc>
                <a:spcPct val="90000"/>
              </a:lnSpc>
              <a:spcBef>
                <a:spcPct val="40000"/>
              </a:spcBef>
              <a:defRPr sz="5000" b="1" u="none" cap="none" spc="0" baseline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Tx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C008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12000" b="1" i="0" u="none" strike="noStrike" kern="0" cap="none" spc="0" normalizeH="0" baseline="0" noProof="0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DEMO</a:t>
            </a:r>
            <a:endParaRPr kumimoji="0" lang="es-ES" sz="12000" b="1" i="0" u="none" strike="noStrike" kern="0" cap="none" spc="0" normalizeH="0" baseline="0" noProof="0" dirty="0">
              <a:ln w="1905">
                <a:noFill/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C:\Users\MatiasCordero\AppData\Local\Microsoft\Windows\Temporary Internet Files\Content.IE5\58YHQ15H\MCj03985090000[1].wm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4071" y="3883232"/>
            <a:ext cx="1768511" cy="140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8CD94F-D5FA-4AA6-A529-678AFB877A5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69ADB9-7862-46E5-86BA-B330C3B4E39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5DF239-D3B2-4664-9820-A10FD373936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ADC19-D53B-4244-9234-569E1A7E503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498B2-30C4-473F-BC58-F5369EEC104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65A803-D42A-4491-A6E8-DFC056B99AB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3912F5-AA5B-4166-B5C5-C708DFC9ADD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D3B9D7-0825-4374-9385-8BA545E4C21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7473E84-0A9A-436C-B5D6-2E0B3AE05629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pic>
        <p:nvPicPr>
          <p:cNvPr id="16" name="15 Imagen" descr="Log de Informática64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15106" y="6252561"/>
            <a:ext cx="2928926" cy="6054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eks.ms/blogs/vista-tecnica/format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icrosoft.es/HOLSistemas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nformatica64.com/CursoSeguridadProfesionales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pain/technet/jornadas/webcasts/default.asp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microsoft.es/technet/jornadas/webcasts/webcasts_an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es/technet/recursos/cd/default.mspx" TargetMode="External"/><Relationship Id="rId5" Type="http://schemas.openxmlformats.org/officeDocument/2006/relationships/hyperlink" Target="http://www.microsoft.es/technet/itsshowtime/default.aspx" TargetMode="External"/><Relationship Id="rId4" Type="http://schemas.openxmlformats.org/officeDocument/2006/relationships/hyperlink" Target="http://www.microsoft.es/spain/technet/boletines/default.mspx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lladodelmal.blogspot.com/" TargetMode="External"/><Relationship Id="rId2" Type="http://schemas.openxmlformats.org/officeDocument/2006/relationships/hyperlink" Target="mailto:chema@informatica64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icrosoft.com/kb/93528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920875"/>
          </a:xfrm>
        </p:spPr>
        <p:txBody>
          <a:bodyPr/>
          <a:lstStyle/>
          <a:p>
            <a:r>
              <a:rPr lang="es-ES" dirty="0" smtClean="0"/>
              <a:t>Windows Vista SP1</a:t>
            </a:r>
            <a:br>
              <a:rPr lang="es-ES" dirty="0" smtClean="0"/>
            </a:br>
            <a:r>
              <a:rPr lang="es-ES" dirty="0" smtClean="0"/>
              <a:t>MDOP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895344"/>
          </a:xfrm>
        </p:spPr>
        <p:txBody>
          <a:bodyPr/>
          <a:lstStyle/>
          <a:p>
            <a:r>
              <a:rPr lang="es-ES" dirty="0" smtClean="0"/>
              <a:t>Chema Alonso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Seguridad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57158" y="1142984"/>
            <a:ext cx="8548718" cy="5357850"/>
          </a:xfrm>
        </p:spPr>
        <p:txBody>
          <a:bodyPr/>
          <a:lstStyle/>
          <a:p>
            <a:pPr marL="361950" lvl="1" indent="-361950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400" dirty="0" smtClean="0"/>
              <a:t>En x64 se han modificado </a:t>
            </a:r>
            <a:r>
              <a:rPr lang="es-ES" sz="2400" dirty="0" err="1" smtClean="0"/>
              <a:t>APIs</a:t>
            </a:r>
            <a:r>
              <a:rPr lang="es-ES" sz="2400" dirty="0" smtClean="0"/>
              <a:t> para extender la funcionalidad del </a:t>
            </a:r>
            <a:r>
              <a:rPr lang="es-ES" sz="2400" dirty="0" err="1" smtClean="0"/>
              <a:t>Kernel</a:t>
            </a:r>
            <a:r>
              <a:rPr lang="es-ES" sz="2400" dirty="0" smtClean="0"/>
              <a:t> sin deshabilitar la protección contra el parcheo del </a:t>
            </a:r>
            <a:r>
              <a:rPr lang="es-ES" sz="2400" dirty="0" err="1" smtClean="0"/>
              <a:t>Kernel</a:t>
            </a:r>
            <a:endParaRPr lang="es-ES" sz="2400" dirty="0" smtClean="0"/>
          </a:p>
          <a:p>
            <a:pPr>
              <a:spcBef>
                <a:spcPts val="2400"/>
              </a:spcBef>
            </a:pPr>
            <a:r>
              <a:rPr lang="es-ES" sz="2400" dirty="0" smtClean="0"/>
              <a:t> Soporte para nuevos estándares de seguridad: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/>
              <a:t>Modo compatibilidad </a:t>
            </a:r>
            <a:r>
              <a:rPr lang="es-ES" sz="2000" dirty="0" err="1" smtClean="0"/>
              <a:t>wireless</a:t>
            </a:r>
            <a:r>
              <a:rPr lang="es-ES" sz="2000" dirty="0" smtClean="0"/>
              <a:t> para FIPS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/>
              <a:t>Compatibilidad de Tarjetas Inteligentes con Directiva de la Unión Europea sobre Firma digital e identificación digital (</a:t>
            </a:r>
            <a:r>
              <a:rPr lang="es-ES" sz="2000" dirty="0" err="1" smtClean="0"/>
              <a:t>National</a:t>
            </a:r>
            <a:r>
              <a:rPr lang="es-ES" sz="2000" dirty="0" smtClean="0"/>
              <a:t> ID y </a:t>
            </a:r>
            <a:r>
              <a:rPr lang="es-ES" sz="2000" dirty="0" err="1" smtClean="0"/>
              <a:t>eID</a:t>
            </a:r>
            <a:r>
              <a:rPr lang="es-ES" sz="2000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/>
              <a:t>Suite–B de algoritmos de cifrados de la NSA (</a:t>
            </a:r>
            <a:r>
              <a:rPr lang="es-ES" sz="2000" dirty="0" err="1" smtClean="0"/>
              <a:t>National</a:t>
            </a:r>
            <a:r>
              <a:rPr lang="es-ES" sz="2000" dirty="0" smtClean="0"/>
              <a:t> Security </a:t>
            </a:r>
            <a:r>
              <a:rPr lang="es-ES" sz="2000" dirty="0" err="1" smtClean="0"/>
              <a:t>Agency</a:t>
            </a:r>
            <a:r>
              <a:rPr lang="es-ES" sz="2000" dirty="0" smtClean="0"/>
              <a:t>) para el Firewall e </a:t>
            </a:r>
            <a:r>
              <a:rPr lang="es-ES" sz="2000" dirty="0" err="1" smtClean="0"/>
              <a:t>IPSec</a:t>
            </a:r>
            <a:endParaRPr lang="es-ES" sz="2000" dirty="0" smtClean="0"/>
          </a:p>
          <a:p>
            <a:pPr>
              <a:spcBef>
                <a:spcPts val="2400"/>
              </a:spcBef>
            </a:pPr>
            <a:r>
              <a:rPr lang="es-ES" sz="2400" dirty="0" smtClean="0"/>
              <a:t>Rediseño en el calculo del RNG. AES (PRNG) o Dual EC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Mejora la comunicación  entre las aplicaciones de ISV y el Windows Security Center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>
            <a:normAutofit/>
          </a:bodyPr>
          <a:lstStyle/>
          <a:p>
            <a:r>
              <a:rPr lang="es-ES" dirty="0" err="1" smtClean="0"/>
              <a:t>BitLocker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14282" y="1604365"/>
            <a:ext cx="8786874" cy="1538883"/>
          </a:xfrm>
        </p:spPr>
        <p:txBody>
          <a:bodyPr/>
          <a:lstStyle/>
          <a:p>
            <a:r>
              <a:rPr lang="es-ES" sz="2400" dirty="0" smtClean="0"/>
              <a:t>Mejoras en Cifrado con  </a:t>
            </a:r>
            <a:r>
              <a:rPr lang="es-ES" sz="2400" dirty="0" err="1" smtClean="0"/>
              <a:t>BitLocker</a:t>
            </a:r>
            <a:r>
              <a:rPr lang="es-ES" sz="2400" dirty="0" smtClean="0"/>
              <a:t> :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Cifrado de volúmenes locales y externos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Método de autenticación multifactor ( USB, PIN y TPM )</a:t>
            </a:r>
            <a:endParaRPr lang="es-ES" sz="2000" dirty="0"/>
          </a:p>
        </p:txBody>
      </p:sp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14686"/>
            <a:ext cx="8209838" cy="23479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69920"/>
          </a:xfrm>
        </p:spPr>
        <p:txBody>
          <a:bodyPr>
            <a:normAutofit/>
          </a:bodyPr>
          <a:lstStyle/>
          <a:p>
            <a:r>
              <a:rPr lang="es-ES" dirty="0" smtClean="0"/>
              <a:t>Soporte Nuevo </a:t>
            </a:r>
            <a:r>
              <a:rPr lang="es-ES" dirty="0"/>
              <a:t>H</a:t>
            </a:r>
            <a:r>
              <a:rPr lang="es-ES" dirty="0" smtClean="0"/>
              <a:t>ardware 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57158" y="1428736"/>
            <a:ext cx="8405842" cy="4991967"/>
          </a:xfrm>
        </p:spPr>
        <p:txBody>
          <a:bodyPr/>
          <a:lstStyle/>
          <a:p>
            <a:r>
              <a:rPr lang="es-ES" sz="2800" dirty="0" smtClean="0"/>
              <a:t> </a:t>
            </a:r>
            <a:r>
              <a:rPr lang="es-ES" sz="2400" dirty="0" smtClean="0"/>
              <a:t>Soporte para 64 bits</a:t>
            </a:r>
            <a:endParaRPr lang="es-ES" sz="2800" dirty="0" smtClean="0"/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Soporte para UEFI (</a:t>
            </a:r>
            <a:r>
              <a:rPr lang="es-ES" sz="2000" dirty="0" err="1" smtClean="0"/>
              <a:t>Unified</a:t>
            </a:r>
            <a:r>
              <a:rPr lang="es-ES" sz="2000" dirty="0" smtClean="0"/>
              <a:t> Extensible Firmware Interface)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Soporte para la versión de 64 bits de MSDASQL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Soporte para nuevas tecnologías de almacenamiento 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Soporte del sistema de Ficheros </a:t>
            </a:r>
            <a:r>
              <a:rPr lang="es-ES" sz="2000" dirty="0" err="1" smtClean="0"/>
              <a:t>exFAT</a:t>
            </a:r>
            <a:r>
              <a:rPr lang="es-ES" sz="2000" dirty="0" smtClean="0"/>
              <a:t> en dispositivos de almacenamiento extraíble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Memorias SD con soporte para </a:t>
            </a:r>
            <a:r>
              <a:rPr lang="es-ES" sz="2000" dirty="0" err="1" smtClean="0"/>
              <a:t>Advance</a:t>
            </a:r>
            <a:r>
              <a:rPr lang="es-ES" sz="2000" dirty="0" smtClean="0"/>
              <a:t> DMA. ADMA, mejora la transferencia de ficheros y reduce el uso de la CPU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Soporte para el arranque desde DVD sobre BIOS o EFI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Nuevos iconos para identificar Discos HD-DVD y Blue-</a:t>
            </a:r>
            <a:r>
              <a:rPr lang="es-ES" sz="2000" dirty="0" err="1" smtClean="0"/>
              <a:t>Ray</a:t>
            </a:r>
            <a:endParaRPr lang="es-E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Soporte Nuevo Hardware – BIOS UEFI</a:t>
            </a:r>
            <a:endParaRPr lang="es-ES" sz="2600" dirty="0">
              <a:solidFill>
                <a:srgbClr val="00B0F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81000" y="1466995"/>
            <a:ext cx="8477280" cy="180818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" sz="2400" dirty="0" smtClean="0"/>
              <a:t>EFI fue una nueva especificación desarrollada por Intel para reemplazar la antigua interfaz PC BIOS.</a:t>
            </a:r>
          </a:p>
          <a:p>
            <a:pPr>
              <a:spcBef>
                <a:spcPts val="1800"/>
              </a:spcBef>
            </a:pPr>
            <a:r>
              <a:rPr lang="es-ES" sz="2400" dirty="0" smtClean="0"/>
              <a:t>Ahora en manos del consorcio UEFI (</a:t>
            </a:r>
            <a:r>
              <a:rPr lang="es-ES" sz="2400" dirty="0" err="1" smtClean="0"/>
              <a:t>United</a:t>
            </a:r>
            <a:r>
              <a:rPr lang="es-ES" sz="2400" dirty="0" smtClean="0"/>
              <a:t> EFI </a:t>
            </a:r>
            <a:r>
              <a:rPr lang="es-ES" sz="2400" dirty="0" err="1" smtClean="0"/>
              <a:t>Forum</a:t>
            </a:r>
            <a:r>
              <a:rPr lang="es-ES" sz="2400" dirty="0" smtClean="0"/>
              <a:t>) al que pertenecen IBM, AMD, HP,  </a:t>
            </a:r>
            <a:r>
              <a:rPr lang="es-ES" sz="2400" dirty="0" err="1" smtClean="0"/>
              <a:t>Microsot</a:t>
            </a:r>
            <a:r>
              <a:rPr lang="es-ES" sz="2400" dirty="0" smtClean="0"/>
              <a:t>, etc..</a:t>
            </a:r>
          </a:p>
        </p:txBody>
      </p:sp>
      <p:pic>
        <p:nvPicPr>
          <p:cNvPr id="7" name="6 Imagen" descr="250px-Efi-simple_es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345954"/>
            <a:ext cx="3381382" cy="2583376"/>
          </a:xfrm>
          <a:prstGeom prst="rect">
            <a:avLst/>
          </a:prstGeom>
        </p:spPr>
      </p:pic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428596" y="3371707"/>
            <a:ext cx="5214974" cy="25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 defTabSz="912813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400" dirty="0" smtClean="0"/>
              <a:t>Su objetivo es establecer la forma en que el SO accede a los recursos del sistema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2813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Escrita en C, admite mucha mas versatilidad a la hora de proveer un entorno rico gráficamente y con herramientas de diagnostico,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/>
          </a:bodyPr>
          <a:lstStyle/>
          <a:p>
            <a:r>
              <a:rPr lang="es-ES" dirty="0" err="1" smtClean="0"/>
              <a:t>exFAT</a:t>
            </a:r>
            <a:endParaRPr lang="es-ES" sz="3600" dirty="0">
              <a:solidFill>
                <a:srgbClr val="00B0F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8596" y="1785926"/>
            <a:ext cx="8382000" cy="4553145"/>
          </a:xfrm>
        </p:spPr>
        <p:txBody>
          <a:bodyPr/>
          <a:lstStyle/>
          <a:p>
            <a:r>
              <a:rPr lang="es-ES" sz="2400" dirty="0" smtClean="0"/>
              <a:t>Limitaciones de FAT32</a:t>
            </a:r>
          </a:p>
          <a:p>
            <a:pPr lvl="1">
              <a:spcBef>
                <a:spcPts val="2400"/>
              </a:spcBef>
            </a:pPr>
            <a:r>
              <a:rPr lang="es-ES" sz="2000" dirty="0" smtClean="0"/>
              <a:t>Tamaño máximo de archivo 4 GB</a:t>
            </a:r>
          </a:p>
          <a:p>
            <a:pPr lvl="1">
              <a:spcBef>
                <a:spcPts val="2400"/>
              </a:spcBef>
            </a:pPr>
            <a:r>
              <a:rPr lang="es-ES" sz="2000" dirty="0" smtClean="0"/>
              <a:t>Tamaño de los dispositivos 32 GB</a:t>
            </a:r>
          </a:p>
          <a:p>
            <a:pPr lvl="1"/>
            <a:endParaRPr lang="es-ES" dirty="0" smtClean="0"/>
          </a:p>
          <a:p>
            <a:r>
              <a:rPr lang="es-ES" sz="2400" dirty="0" smtClean="0"/>
              <a:t>Novedades de </a:t>
            </a:r>
            <a:r>
              <a:rPr lang="es-ES" sz="2400" dirty="0" err="1" smtClean="0"/>
              <a:t>exFAT</a:t>
            </a:r>
            <a:endParaRPr lang="es-ES" sz="2400" dirty="0" smtClean="0"/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Tamaño máximo de archivo 16 </a:t>
            </a:r>
            <a:r>
              <a:rPr lang="es-ES" sz="2000" dirty="0" err="1" smtClean="0"/>
              <a:t>Exabytes</a:t>
            </a:r>
            <a:endParaRPr lang="es-ES" sz="2000" dirty="0" smtClean="0"/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1000 ficheros / directorio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Soporte para TFAT 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No compatible con </a:t>
            </a:r>
            <a:r>
              <a:rPr lang="es-ES" sz="2000" dirty="0" err="1" smtClean="0"/>
              <a:t>ReadyBoost</a:t>
            </a:r>
            <a:endParaRPr lang="es-ES" sz="2000" dirty="0"/>
          </a:p>
        </p:txBody>
      </p:sp>
      <p:pic>
        <p:nvPicPr>
          <p:cNvPr id="44034" name="Picture 2" descr="http://geeks.ms/blogs/vista-tecnica/format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71612"/>
            <a:ext cx="2857520" cy="50145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VPN con SSL – SSTP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25937"/>
          </a:xfrm>
        </p:spPr>
        <p:txBody>
          <a:bodyPr/>
          <a:lstStyle/>
          <a:p>
            <a:r>
              <a:rPr lang="es-ES" sz="2800" dirty="0" smtClean="0"/>
              <a:t>SSTP= </a:t>
            </a:r>
            <a:r>
              <a:rPr lang="es-ES" sz="2800" dirty="0" err="1" smtClean="0"/>
              <a:t>Secure</a:t>
            </a:r>
            <a:r>
              <a:rPr lang="es-ES" sz="2800" dirty="0" smtClean="0"/>
              <a:t> Socket </a:t>
            </a:r>
            <a:r>
              <a:rPr lang="es-ES" sz="2800" dirty="0" err="1" smtClean="0"/>
              <a:t>Tunneling</a:t>
            </a:r>
            <a:r>
              <a:rPr lang="es-ES" sz="2800" dirty="0" smtClean="0"/>
              <a:t> </a:t>
            </a:r>
            <a:r>
              <a:rPr lang="es-ES" sz="2800" dirty="0" err="1" smtClean="0"/>
              <a:t>Protocol</a:t>
            </a:r>
            <a:endParaRPr lang="es-ES" sz="2800" dirty="0" smtClean="0"/>
          </a:p>
          <a:p>
            <a:r>
              <a:rPr lang="es-ES" sz="2800" dirty="0" smtClean="0"/>
              <a:t>Una nuevo </a:t>
            </a:r>
            <a:r>
              <a:rPr lang="es-ES" sz="2800" dirty="0" err="1" smtClean="0"/>
              <a:t>tunel</a:t>
            </a:r>
            <a:r>
              <a:rPr lang="es-ES" sz="2800" dirty="0" smtClean="0"/>
              <a:t> VPN que permite pasar trafico por firewalls y proxy que bloquean trafico PPTP y L2TP/</a:t>
            </a:r>
            <a:r>
              <a:rPr lang="es-ES" sz="2800" dirty="0" err="1" smtClean="0"/>
              <a:t>IPsec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Un mecanismo para encapsular trafico PPP por el canal SSL del protocolo HTTPS.</a:t>
            </a:r>
          </a:p>
          <a:p>
            <a:r>
              <a:rPr lang="es-ES" sz="2800" dirty="0" smtClean="0"/>
              <a:t>Al usar trafico HTTPS el trafico va por el puerto 443.</a:t>
            </a:r>
          </a:p>
          <a:p>
            <a:r>
              <a:rPr lang="es-ES" sz="2800" dirty="0" smtClean="0"/>
              <a:t>Solo soportado por Windows 2008 y Windows Vista </a:t>
            </a:r>
            <a:r>
              <a:rPr lang="es-ES" sz="2800" b="1" dirty="0" err="1" smtClean="0"/>
              <a:t>Service</a:t>
            </a:r>
            <a:r>
              <a:rPr lang="es-ES" sz="2800" b="1" dirty="0" smtClean="0"/>
              <a:t> Pack 1</a:t>
            </a:r>
            <a:endParaRPr lang="es-E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82000" cy="785818"/>
          </a:xfrm>
        </p:spPr>
        <p:txBody>
          <a:bodyPr>
            <a:normAutofit/>
          </a:bodyPr>
          <a:lstStyle/>
          <a:p>
            <a:r>
              <a:rPr lang="es-ES" dirty="0" smtClean="0"/>
              <a:t>Soporte Nuevos Estándares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428596" y="1151437"/>
            <a:ext cx="8191528" cy="5492273"/>
          </a:xfrm>
        </p:spPr>
        <p:txBody>
          <a:bodyPr>
            <a:noAutofit/>
          </a:bodyPr>
          <a:lstStyle/>
          <a:p>
            <a:pPr marL="361950" lvl="1" indent="-361950">
              <a:buFont typeface="Arial" pitchFamily="34" charset="0"/>
              <a:buChar char="•"/>
            </a:pPr>
            <a:r>
              <a:rPr lang="es-ES" sz="2400" dirty="0" smtClean="0"/>
              <a:t>Soporte para estándares de redes </a:t>
            </a:r>
            <a:r>
              <a:rPr lang="es-ES" sz="2400" dirty="0" err="1" smtClean="0"/>
              <a:t>wireless</a:t>
            </a:r>
            <a:endParaRPr lang="es-ES" sz="2400" dirty="0" smtClean="0"/>
          </a:p>
          <a:p>
            <a:pPr lvl="1"/>
            <a:r>
              <a:rPr lang="es-ES" sz="2000" dirty="0" smtClean="0"/>
              <a:t>Soporte para IEEEAH 802.11 n</a:t>
            </a:r>
          </a:p>
          <a:p>
            <a:pPr lvl="1"/>
            <a:r>
              <a:rPr lang="es-ES" sz="2000" dirty="0" smtClean="0"/>
              <a:t>Soporte a VPN con SSTP</a:t>
            </a:r>
          </a:p>
          <a:p>
            <a:pPr>
              <a:spcBef>
                <a:spcPts val="1800"/>
              </a:spcBef>
            </a:pPr>
            <a:r>
              <a:rPr lang="es-ES" sz="2400" dirty="0" smtClean="0"/>
              <a:t>Algoritmos de Cifrado para el Firewall e </a:t>
            </a:r>
            <a:r>
              <a:rPr lang="es-ES" sz="2400" dirty="0" err="1" smtClean="0"/>
              <a:t>IPSec</a:t>
            </a:r>
            <a:r>
              <a:rPr lang="es-ES" sz="2400" dirty="0" smtClean="0"/>
              <a:t>:</a:t>
            </a:r>
          </a:p>
          <a:p>
            <a:pPr lvl="1"/>
            <a:r>
              <a:rPr lang="es-ES" sz="2000" dirty="0" smtClean="0"/>
              <a:t>ESP </a:t>
            </a:r>
          </a:p>
          <a:p>
            <a:pPr lvl="2"/>
            <a:r>
              <a:rPr lang="es-ES" sz="2000" dirty="0" err="1" smtClean="0"/>
              <a:t>Secure</a:t>
            </a:r>
            <a:r>
              <a:rPr lang="es-ES" sz="2000" dirty="0" smtClean="0"/>
              <a:t> Hash </a:t>
            </a:r>
            <a:r>
              <a:rPr lang="es-ES" sz="2000" dirty="0" err="1" smtClean="0"/>
              <a:t>Algorithm</a:t>
            </a:r>
            <a:r>
              <a:rPr lang="es-ES" sz="2000" dirty="0" smtClean="0"/>
              <a:t> (SHA)-256</a:t>
            </a:r>
          </a:p>
          <a:p>
            <a:pPr lvl="2"/>
            <a:r>
              <a:rPr lang="es-ES" sz="2000" dirty="0" smtClean="0"/>
              <a:t> </a:t>
            </a:r>
            <a:r>
              <a:rPr lang="es-ES" sz="2000" dirty="0" err="1" smtClean="0"/>
              <a:t>Advanced</a:t>
            </a:r>
            <a:r>
              <a:rPr lang="es-ES" sz="2000" dirty="0" smtClean="0"/>
              <a:t> </a:t>
            </a:r>
            <a:r>
              <a:rPr lang="es-ES" sz="2000" dirty="0" err="1" smtClean="0"/>
              <a:t>Encryption</a:t>
            </a:r>
            <a:r>
              <a:rPr lang="es-ES" sz="2000" dirty="0" smtClean="0"/>
              <a:t> Standard–</a:t>
            </a:r>
            <a:r>
              <a:rPr lang="es-ES" sz="2000" dirty="0" err="1" smtClean="0"/>
              <a:t>Galois</a:t>
            </a:r>
            <a:r>
              <a:rPr lang="es-ES" sz="2000" dirty="0" smtClean="0"/>
              <a:t>/</a:t>
            </a:r>
            <a:r>
              <a:rPr lang="es-ES" sz="2000" dirty="0" err="1" smtClean="0"/>
              <a:t>Counter</a:t>
            </a:r>
            <a:r>
              <a:rPr lang="es-ES" sz="2000" dirty="0" smtClean="0"/>
              <a:t> </a:t>
            </a:r>
            <a:r>
              <a:rPr lang="es-ES" sz="2000" dirty="0" err="1" smtClean="0"/>
              <a:t>Mode</a:t>
            </a:r>
            <a:r>
              <a:rPr lang="es-ES" sz="2000" dirty="0" smtClean="0"/>
              <a:t> (AES-GCM)</a:t>
            </a:r>
          </a:p>
          <a:p>
            <a:pPr lvl="2"/>
            <a:r>
              <a:rPr lang="es-ES" sz="2000" dirty="0" smtClean="0"/>
              <a:t>AES–</a:t>
            </a:r>
            <a:r>
              <a:rPr lang="es-ES" sz="2000" dirty="0" err="1" smtClean="0"/>
              <a:t>Galois</a:t>
            </a:r>
            <a:r>
              <a:rPr lang="es-ES" sz="2000" dirty="0" smtClean="0"/>
              <a:t> </a:t>
            </a:r>
            <a:r>
              <a:rPr lang="es-ES" sz="2000" dirty="0" err="1" smtClean="0"/>
              <a:t>Message</a:t>
            </a:r>
            <a:r>
              <a:rPr lang="es-ES" sz="2000" dirty="0" smtClean="0"/>
              <a:t> </a:t>
            </a:r>
            <a:r>
              <a:rPr lang="es-ES" sz="2000" dirty="0" err="1" smtClean="0"/>
              <a:t>Authentication</a:t>
            </a:r>
            <a:r>
              <a:rPr lang="es-ES" sz="2000" dirty="0" smtClean="0"/>
              <a:t> </a:t>
            </a:r>
            <a:r>
              <a:rPr lang="es-ES" sz="2000" dirty="0" err="1" smtClean="0"/>
              <a:t>Code</a:t>
            </a:r>
            <a:r>
              <a:rPr lang="es-ES" sz="2000" dirty="0" smtClean="0"/>
              <a:t> (AES-GMAC)</a:t>
            </a:r>
          </a:p>
          <a:p>
            <a:pPr lvl="1"/>
            <a:r>
              <a:rPr lang="es-ES" sz="2000" dirty="0" smtClean="0"/>
              <a:t>AH</a:t>
            </a:r>
          </a:p>
          <a:p>
            <a:pPr lvl="2"/>
            <a:r>
              <a:rPr lang="es-ES" sz="2000" dirty="0" err="1" smtClean="0"/>
              <a:t>Elliptic</a:t>
            </a:r>
            <a:r>
              <a:rPr lang="es-ES" sz="2000" dirty="0" smtClean="0"/>
              <a:t> Curve Digital </a:t>
            </a:r>
            <a:r>
              <a:rPr lang="es-ES" sz="2000" dirty="0" err="1" smtClean="0"/>
              <a:t>Signature</a:t>
            </a:r>
            <a:r>
              <a:rPr lang="es-ES" sz="2000" dirty="0" smtClean="0"/>
              <a:t> </a:t>
            </a:r>
            <a:r>
              <a:rPr lang="es-ES" sz="2000" dirty="0" err="1" smtClean="0"/>
              <a:t>Algorithm</a:t>
            </a:r>
            <a:r>
              <a:rPr lang="es-ES" sz="2000" dirty="0" smtClean="0"/>
              <a:t> (ECDSA)</a:t>
            </a:r>
          </a:p>
          <a:p>
            <a:pPr lvl="2"/>
            <a:r>
              <a:rPr lang="es-ES" sz="2000" dirty="0" smtClean="0"/>
              <a:t>SHA-256, and SHA-384 </a:t>
            </a:r>
            <a:r>
              <a:rPr lang="es-ES" sz="2000" dirty="0" err="1" smtClean="0"/>
              <a:t>for</a:t>
            </a:r>
            <a:r>
              <a:rPr lang="es-ES" sz="2000" dirty="0" smtClean="0"/>
              <a:t> Internet Key Exchange (IKE) </a:t>
            </a:r>
          </a:p>
          <a:p>
            <a:pPr lvl="2"/>
            <a:r>
              <a:rPr lang="es-ES" sz="2000" dirty="0" err="1" smtClean="0"/>
              <a:t>Authenticated</a:t>
            </a:r>
            <a:r>
              <a:rPr lang="es-ES" sz="2000" dirty="0" smtClean="0"/>
              <a:t> Internet </a:t>
            </a:r>
            <a:r>
              <a:rPr lang="es-ES" sz="2000" dirty="0" err="1" smtClean="0"/>
              <a:t>Protocol</a:t>
            </a:r>
            <a:r>
              <a:rPr lang="es-ES" sz="2000" dirty="0" smtClean="0"/>
              <a:t> (</a:t>
            </a:r>
            <a:r>
              <a:rPr lang="es-ES" sz="2000" dirty="0" err="1" smtClean="0"/>
              <a:t>AuthIP</a:t>
            </a:r>
            <a:r>
              <a:rPr lang="es-ES" sz="20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Segoe" pitchFamily="34" charset="0"/>
              </a:rPr>
              <a:t>Generación de números aleatorios (RNG)</a:t>
            </a:r>
          </a:p>
          <a:p>
            <a:pPr lvl="1"/>
            <a:r>
              <a:rPr lang="es-ES" sz="2000" dirty="0" smtClean="0"/>
              <a:t>AES (PRNG) </a:t>
            </a:r>
          </a:p>
          <a:p>
            <a:pPr lvl="1"/>
            <a:r>
              <a:rPr lang="es-ES" sz="2000" dirty="0" smtClean="0"/>
              <a:t>Dual </a:t>
            </a:r>
            <a:r>
              <a:rPr lang="en-US" sz="2000" dirty="0" smtClean="0"/>
              <a:t>Elliptic Curve Cryptography  (Dual ECC)</a:t>
            </a:r>
            <a:endParaRPr lang="es-E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000496" y="4357694"/>
            <a:ext cx="4041783" cy="997527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Cliente SSTP</a:t>
            </a:r>
            <a:endParaRPr lang="es-E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3525" indent="-263525">
              <a:spcBef>
                <a:spcPts val="0"/>
              </a:spcBef>
            </a:pPr>
            <a:r>
              <a:rPr lang="es-ES" sz="3600" dirty="0" smtClean="0"/>
              <a:t>Microsoft Desktop </a:t>
            </a:r>
            <a:r>
              <a:rPr lang="es-ES" sz="3600" dirty="0" err="1" smtClean="0"/>
              <a:t>Optimization</a:t>
            </a:r>
            <a:r>
              <a:rPr lang="es-ES" sz="3600" dirty="0" smtClean="0"/>
              <a:t> Pack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 anchor="ctr" anchorCtr="0">
            <a:normAutofit lnSpcReduction="10000"/>
          </a:bodyPr>
          <a:lstStyle/>
          <a:p>
            <a:pPr>
              <a:spcBef>
                <a:spcPts val="4800"/>
              </a:spcBef>
            </a:pPr>
            <a:r>
              <a:rPr lang="en-US" sz="2400" dirty="0" smtClean="0"/>
              <a:t>Microsoft Asset Inventory Service</a:t>
            </a:r>
          </a:p>
          <a:p>
            <a:pPr>
              <a:spcBef>
                <a:spcPts val="4800"/>
              </a:spcBef>
            </a:pPr>
            <a:r>
              <a:rPr lang="en-US" sz="2400" dirty="0" smtClean="0"/>
              <a:t>Microsoft SoftGrid Application Virtualization</a:t>
            </a:r>
            <a:endParaRPr lang="es-ES" sz="2400" dirty="0" smtClean="0"/>
          </a:p>
          <a:p>
            <a:pPr>
              <a:spcBef>
                <a:spcPts val="4800"/>
              </a:spcBef>
            </a:pPr>
            <a:r>
              <a:rPr lang="en-US" sz="2400" dirty="0" smtClean="0"/>
              <a:t>Microsoft Diagnostic and Recovery Toolset</a:t>
            </a:r>
          </a:p>
          <a:p>
            <a:pPr>
              <a:spcBef>
                <a:spcPts val="4800"/>
              </a:spcBef>
            </a:pPr>
            <a:r>
              <a:rPr lang="en-US" sz="2400" dirty="0" smtClean="0"/>
              <a:t>Microsoft Advanced Group Policy Management</a:t>
            </a:r>
          </a:p>
          <a:p>
            <a:pPr>
              <a:spcBef>
                <a:spcPts val="4800"/>
              </a:spcBef>
            </a:pPr>
            <a:r>
              <a:rPr lang="en-US" sz="2400" dirty="0" smtClean="0"/>
              <a:t>Microsoft System Center Desktop Error Monitoring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s-ES" dirty="0" smtClean="0"/>
              <a:t>Microsoft </a:t>
            </a:r>
            <a:r>
              <a:rPr lang="es-ES" dirty="0" err="1" smtClean="0"/>
              <a:t>Asset</a:t>
            </a:r>
            <a:r>
              <a:rPr lang="es-ES" dirty="0" smtClean="0"/>
              <a:t> </a:t>
            </a:r>
            <a:r>
              <a:rPr lang="es-ES" dirty="0" err="1" smtClean="0"/>
              <a:t>Inventory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 fontScale="92500" lnSpcReduction="20000"/>
          </a:bodyPr>
          <a:lstStyle/>
          <a:p>
            <a:pPr>
              <a:spcBef>
                <a:spcPts val="3000"/>
              </a:spcBef>
            </a:pPr>
            <a:r>
              <a:rPr lang="es-ES" sz="3100" dirty="0" smtClean="0"/>
              <a:t>Herramienta que proporciona una visión inteligente y comprensiva del entorno de software de los clientes</a:t>
            </a:r>
          </a:p>
          <a:p>
            <a:pPr>
              <a:spcBef>
                <a:spcPts val="3000"/>
              </a:spcBef>
            </a:pPr>
            <a:r>
              <a:rPr lang="es-ES" sz="3100" dirty="0" smtClean="0"/>
              <a:t>Reduce el coste total de administración de las aplicaciones</a:t>
            </a:r>
          </a:p>
          <a:p>
            <a:pPr>
              <a:spcBef>
                <a:spcPts val="3000"/>
              </a:spcBef>
            </a:pPr>
            <a:r>
              <a:rPr lang="es-ES" sz="3100" dirty="0" smtClean="0"/>
              <a:t>Escanea los equipo clientes en busca de software</a:t>
            </a:r>
          </a:p>
          <a:p>
            <a:pPr>
              <a:spcBef>
                <a:spcPts val="3000"/>
              </a:spcBef>
            </a:pPr>
            <a:r>
              <a:rPr lang="es-ES" sz="3100" dirty="0" smtClean="0"/>
              <a:t>Convierte los datos del inventario en información útil y activa</a:t>
            </a:r>
          </a:p>
          <a:p>
            <a:pPr>
              <a:spcBef>
                <a:spcPts val="3000"/>
              </a:spcBef>
            </a:pPr>
            <a:r>
              <a:rPr lang="es-ES" sz="3100" dirty="0" smtClean="0"/>
              <a:t>Es una solución dinámica de escritorio</a:t>
            </a:r>
            <a:endParaRPr lang="es-ES" dirty="0" smtClean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57158" y="263508"/>
            <a:ext cx="8382000" cy="830997"/>
          </a:xfrm>
        </p:spPr>
        <p:txBody>
          <a:bodyPr>
            <a:normAutofit fontScale="90000"/>
          </a:bodyPr>
          <a:lstStyle/>
          <a:p>
            <a:r>
              <a:rPr lang="es-ES" sz="6000" dirty="0" smtClean="0"/>
              <a:t>Agenda</a:t>
            </a:r>
            <a:endParaRPr lang="es-ES" sz="60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81000" y="1357298"/>
            <a:ext cx="8405842" cy="5143536"/>
          </a:xfrm>
        </p:spPr>
        <p:txBody>
          <a:bodyPr>
            <a:noAutofit/>
          </a:bodyPr>
          <a:lstStyle/>
          <a:p>
            <a:r>
              <a:rPr lang="es-ES" sz="2400" dirty="0" smtClean="0"/>
              <a:t>Windows Vista SP1</a:t>
            </a:r>
          </a:p>
          <a:p>
            <a:pPr lvl="1">
              <a:spcBef>
                <a:spcPts val="1200"/>
              </a:spcBef>
            </a:pPr>
            <a:r>
              <a:rPr lang="es-ES" sz="2200" dirty="0" smtClean="0"/>
              <a:t>Mejoras de Compatibilidad</a:t>
            </a:r>
          </a:p>
          <a:p>
            <a:pPr lvl="1">
              <a:spcBef>
                <a:spcPts val="1200"/>
              </a:spcBef>
            </a:pPr>
            <a:r>
              <a:rPr lang="es-ES" sz="2200" dirty="0" smtClean="0"/>
              <a:t>Fiabilidad, Rendimiento y seguridad</a:t>
            </a:r>
          </a:p>
          <a:p>
            <a:pPr lvl="1">
              <a:spcBef>
                <a:spcPts val="1200"/>
              </a:spcBef>
            </a:pPr>
            <a:r>
              <a:rPr lang="es-ES" sz="2200" dirty="0" smtClean="0"/>
              <a:t>Hardware y Estándares</a:t>
            </a:r>
          </a:p>
          <a:p>
            <a:pPr lvl="1">
              <a:spcBef>
                <a:spcPts val="1200"/>
              </a:spcBef>
            </a:pPr>
            <a:r>
              <a:rPr lang="es-ES" sz="2200" dirty="0" smtClean="0"/>
              <a:t>Gestión y Administración</a:t>
            </a:r>
          </a:p>
          <a:p>
            <a:pPr>
              <a:spcBef>
                <a:spcPts val="3000"/>
              </a:spcBef>
            </a:pPr>
            <a:r>
              <a:rPr lang="es-ES" sz="2400" dirty="0" smtClean="0"/>
              <a:t>Microsoft Desktop </a:t>
            </a:r>
            <a:r>
              <a:rPr lang="es-ES" sz="2400" dirty="0" err="1" smtClean="0"/>
              <a:t>Optimization</a:t>
            </a:r>
            <a:r>
              <a:rPr lang="es-ES" sz="2400" dirty="0" smtClean="0"/>
              <a:t> Pack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Microsoft Asset Inventory Service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Microsoft </a:t>
            </a:r>
            <a:r>
              <a:rPr lang="en-US" sz="2200" dirty="0" err="1" smtClean="0"/>
              <a:t>SoftGrid</a:t>
            </a:r>
            <a:r>
              <a:rPr lang="en-US" sz="2200" dirty="0" smtClean="0"/>
              <a:t> Application Virtualization</a:t>
            </a:r>
            <a:endParaRPr lang="es-ES" sz="2200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Microsoft Diagnostic and Recovery Toolset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Microsoft Advanced Group Policy Management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Microsoft System Center Desktop Error Monitoring</a:t>
            </a:r>
          </a:p>
          <a:p>
            <a:pPr lvl="2">
              <a:spcBef>
                <a:spcPts val="0"/>
              </a:spcBef>
            </a:pPr>
            <a:endParaRPr lang="es-ES" sz="2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windowsconnected.com/blogs/jeff/WindowsLiveWriter/MicrosoftAssetInventoryServiceRTW_ED88/AIS-Management-1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5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indowsconnected.com/blogs/jeff/WindowsLiveWriter/MicrosoftAssetInventoryServiceRTW_ED88/AIS-Software-1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indowsconnected.com/blogs/jeff/WindowsLiveWriter/MicrosoftAssetInventoryServiceRTW_ED88/AIS-ComputerReport-1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64" y="71438"/>
            <a:ext cx="7851826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 lnSpcReduction="10000"/>
          </a:bodyPr>
          <a:lstStyle/>
          <a:p>
            <a:pPr marL="900113" lvl="1" indent="-442913">
              <a:spcBef>
                <a:spcPts val="3000"/>
              </a:spcBef>
            </a:pPr>
            <a:r>
              <a:rPr lang="es-ES" dirty="0" smtClean="0"/>
              <a:t>Manejo eficaz del inventario de software con el fin de obtener la información optima y de confianza</a:t>
            </a:r>
          </a:p>
          <a:p>
            <a:pPr marL="900113" lvl="1" indent="-442913">
              <a:spcBef>
                <a:spcPts val="3000"/>
              </a:spcBef>
            </a:pPr>
            <a:r>
              <a:rPr lang="es-ES" dirty="0" smtClean="0"/>
              <a:t>Identificar las aplicaciones e instalaciones contrarias a las políticas de la empresa</a:t>
            </a:r>
          </a:p>
          <a:p>
            <a:pPr marL="900113" lvl="1" indent="-442913">
              <a:spcBef>
                <a:spcPts val="3000"/>
              </a:spcBef>
            </a:pPr>
            <a:r>
              <a:rPr lang="es-ES" dirty="0" smtClean="0"/>
              <a:t>Analizar el uso de las aplicaciones para conocer las necesidades organizativas</a:t>
            </a:r>
          </a:p>
          <a:p>
            <a:pPr marL="900113" lvl="1" indent="-442913">
              <a:spcBef>
                <a:spcPts val="3000"/>
              </a:spcBef>
            </a:pPr>
            <a:r>
              <a:rPr lang="es-ES" dirty="0" smtClean="0"/>
              <a:t>Mejorar la productividad de los miembros del departamento IT y de la empresa en general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Microsoft SoftGrid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 fontScale="92500" lnSpcReduction="20000"/>
          </a:bodyPr>
          <a:lstStyle/>
          <a:p>
            <a:pPr>
              <a:spcBef>
                <a:spcPts val="3600"/>
              </a:spcBef>
            </a:pPr>
            <a:r>
              <a:rPr lang="es-ES" dirty="0" smtClean="0"/>
              <a:t>Acelera la implementación y administración de todo el software empresarial</a:t>
            </a:r>
          </a:p>
          <a:p>
            <a:pPr>
              <a:spcBef>
                <a:spcPts val="3600"/>
              </a:spcBef>
            </a:pPr>
            <a:r>
              <a:rPr lang="es-ES" dirty="0" smtClean="0"/>
              <a:t>Virtualiza cada una de las aplicaciones por separado</a:t>
            </a:r>
          </a:p>
          <a:p>
            <a:pPr>
              <a:spcBef>
                <a:spcPts val="3600"/>
              </a:spcBef>
            </a:pPr>
            <a:r>
              <a:rPr lang="es-ES" dirty="0" smtClean="0"/>
              <a:t>Se distribuyen a los usuarios bajo demanda</a:t>
            </a:r>
          </a:p>
          <a:p>
            <a:pPr>
              <a:spcBef>
                <a:spcPts val="3600"/>
              </a:spcBef>
            </a:pPr>
            <a:r>
              <a:rPr lang="es-ES" dirty="0" smtClean="0"/>
              <a:t>Independiente del sistema operativo del cliente</a:t>
            </a:r>
          </a:p>
          <a:p>
            <a:pPr>
              <a:spcBef>
                <a:spcPts val="3600"/>
              </a:spcBef>
            </a:pPr>
            <a:r>
              <a:rPr lang="es-ES" dirty="0" smtClean="0"/>
              <a:t>Sin retardo o ralentización en la aplicación durante el uso por parte del usuario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</a:t>
            </a:r>
            <a:r>
              <a:rPr lang="es-ES" dirty="0" err="1" smtClean="0"/>
              <a:t>SoftGrid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Las ventajas de virtualizar las aplicaciones en un entorno empresarial son:</a:t>
            </a:r>
          </a:p>
          <a:p>
            <a:pPr marL="900113" lvl="1" indent="-442913">
              <a:spcBef>
                <a:spcPts val="3000"/>
              </a:spcBef>
            </a:pPr>
            <a:r>
              <a:rPr lang="es-ES" dirty="0" smtClean="0"/>
              <a:t>100% compatible y funcional independiente S.O</a:t>
            </a:r>
          </a:p>
          <a:p>
            <a:pPr marL="900113" lvl="1" indent="-442913">
              <a:spcBef>
                <a:spcPts val="3000"/>
              </a:spcBef>
            </a:pPr>
            <a:r>
              <a:rPr lang="es-ES" dirty="0" smtClean="0"/>
              <a:t>Menor mantenimiento de las aplicaciones</a:t>
            </a:r>
          </a:p>
          <a:p>
            <a:pPr marL="900113" lvl="1" indent="-442913">
              <a:spcBef>
                <a:spcPts val="3000"/>
              </a:spcBef>
            </a:pPr>
            <a:r>
              <a:rPr lang="es-ES" dirty="0" smtClean="0"/>
              <a:t>Actualizaciones rápidas de las aplicaciones</a:t>
            </a:r>
          </a:p>
          <a:p>
            <a:pPr marL="900113" lvl="1" indent="-442913">
              <a:spcBef>
                <a:spcPts val="3000"/>
              </a:spcBef>
            </a:pPr>
            <a:r>
              <a:rPr lang="es-ES" dirty="0" smtClean="0"/>
              <a:t>No es necesario instalar y desinstalar aplicaciones en los equipos clientes</a:t>
            </a:r>
          </a:p>
          <a:p>
            <a:pPr marL="900113" lvl="1" indent="-442913">
              <a:spcBef>
                <a:spcPts val="3000"/>
              </a:spcBef>
            </a:pPr>
            <a:r>
              <a:rPr lang="es-ES" dirty="0" smtClean="0"/>
              <a:t>Personalizar que usuario tiene o no cada aplicación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funciona?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Existe un servidor de aplicaciones que contiene el conjunto de aplicaciones virtualizadas</a:t>
            </a:r>
          </a:p>
          <a:p>
            <a:pPr>
              <a:spcBef>
                <a:spcPts val="4200"/>
              </a:spcBef>
            </a:pPr>
            <a:r>
              <a:rPr lang="es-ES" dirty="0" smtClean="0"/>
              <a:t>El cliente solicita la aplicación</a:t>
            </a:r>
          </a:p>
          <a:p>
            <a:pPr>
              <a:spcBef>
                <a:spcPts val="4200"/>
              </a:spcBef>
            </a:pPr>
            <a:r>
              <a:rPr lang="es-ES" dirty="0" smtClean="0"/>
              <a:t>Mediante Streaming </a:t>
            </a:r>
          </a:p>
          <a:p>
            <a:pPr marL="900113" lvl="1" indent="-442913">
              <a:spcBef>
                <a:spcPts val="2400"/>
              </a:spcBef>
            </a:pPr>
            <a:r>
              <a:rPr lang="es-ES" dirty="0" smtClean="0"/>
              <a:t>Se envía</a:t>
            </a:r>
          </a:p>
          <a:p>
            <a:pPr marL="900113" lvl="1" indent="-442913">
              <a:spcBef>
                <a:spcPts val="2400"/>
              </a:spcBef>
            </a:pPr>
            <a:r>
              <a:rPr lang="es-ES" dirty="0" smtClean="0"/>
              <a:t>Poco a poco</a:t>
            </a:r>
          </a:p>
          <a:p>
            <a:pPr>
              <a:spcBef>
                <a:spcPts val="4200"/>
              </a:spcBef>
            </a:pPr>
            <a:r>
              <a:rPr lang="es-ES" dirty="0" smtClean="0"/>
              <a:t>Comprueba Licenciamiento</a:t>
            </a:r>
            <a:endParaRPr lang="es-ES" dirty="0"/>
          </a:p>
        </p:txBody>
      </p:sp>
      <p:pic>
        <p:nvPicPr>
          <p:cNvPr id="1026" name="Picture 2" descr="C:\Users\i64\Desktop\Cap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6747" y="2782169"/>
            <a:ext cx="4336027" cy="32477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Componentes: </a:t>
            </a:r>
            <a:r>
              <a:rPr lang="es-ES" dirty="0" err="1" smtClean="0"/>
              <a:t>SystemGuard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anchor="ctr" anchorCtr="0">
            <a:normAutofit fontScale="62500" lnSpcReduction="20000"/>
          </a:bodyPr>
          <a:lstStyle/>
          <a:p>
            <a:pPr>
              <a:spcBef>
                <a:spcPts val="4200"/>
              </a:spcBef>
            </a:pPr>
            <a:r>
              <a:rPr lang="es-ES" dirty="0" smtClean="0"/>
              <a:t>Uno de los componentes cliente de SoftGrid</a:t>
            </a:r>
          </a:p>
          <a:p>
            <a:pPr>
              <a:spcBef>
                <a:spcPts val="4200"/>
              </a:spcBef>
            </a:pPr>
            <a:r>
              <a:rPr lang="es-ES" dirty="0" smtClean="0"/>
              <a:t>Permite la ejecución de la aplicación sin necesidad de su instalación</a:t>
            </a:r>
          </a:p>
          <a:p>
            <a:pPr>
              <a:spcBef>
                <a:spcPts val="4200"/>
              </a:spcBef>
            </a:pPr>
            <a:r>
              <a:rPr lang="es-ES" dirty="0" smtClean="0"/>
              <a:t>Crea entorno de virtualización necesario para la aplicación</a:t>
            </a:r>
          </a:p>
          <a:p>
            <a:pPr>
              <a:spcBef>
                <a:spcPts val="4200"/>
              </a:spcBef>
            </a:pPr>
            <a:r>
              <a:rPr lang="es-ES" dirty="0" smtClean="0"/>
              <a:t>Cada aplicación tiene su propia configuración</a:t>
            </a:r>
          </a:p>
          <a:p>
            <a:pPr>
              <a:spcBef>
                <a:spcPts val="4200"/>
              </a:spcBef>
            </a:pPr>
            <a:r>
              <a:rPr lang="es-ES" dirty="0" smtClean="0"/>
              <a:t>Independiente del SO</a:t>
            </a:r>
            <a:endParaRPr lang="es-E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92132"/>
            <a:ext cx="4038600" cy="274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Componentes: </a:t>
            </a:r>
            <a:r>
              <a:rPr lang="es-ES" dirty="0" err="1" smtClean="0"/>
              <a:t>Sequencer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0"/>
              </a:spcBef>
            </a:pPr>
            <a:r>
              <a:rPr lang="es-ES" dirty="0" smtClean="0"/>
              <a:t>Aplicativo encargado de virtualizar una aplicación</a:t>
            </a:r>
          </a:p>
          <a:p>
            <a:pPr>
              <a:spcBef>
                <a:spcPts val="3000"/>
              </a:spcBef>
            </a:pPr>
            <a:r>
              <a:rPr lang="es-ES" dirty="0" smtClean="0"/>
              <a:t>Analiza las iteraciones de la aplicación con el S.O.</a:t>
            </a:r>
          </a:p>
          <a:p>
            <a:pPr>
              <a:spcBef>
                <a:spcPts val="3000"/>
              </a:spcBef>
            </a:pPr>
            <a:r>
              <a:rPr lang="es-ES" dirty="0" smtClean="0"/>
              <a:t>Guarda su comportamiento mientras se instala y ejecuta</a:t>
            </a:r>
          </a:p>
          <a:p>
            <a:pPr>
              <a:spcBef>
                <a:spcPts val="3000"/>
              </a:spcBef>
            </a:pPr>
            <a:r>
              <a:rPr lang="es-ES" dirty="0" smtClean="0"/>
              <a:t>Almacena configuración del registro, </a:t>
            </a:r>
            <a:r>
              <a:rPr lang="es-ES" dirty="0" err="1" smtClean="0"/>
              <a:t>dll</a:t>
            </a:r>
            <a:r>
              <a:rPr lang="es-ES" dirty="0" smtClean="0"/>
              <a:t>, ficheros </a:t>
            </a:r>
            <a:r>
              <a:rPr lang="es-ES" dirty="0" err="1" smtClean="0"/>
              <a:t>ini</a:t>
            </a:r>
            <a:endParaRPr lang="es-ES" dirty="0" smtClean="0"/>
          </a:p>
          <a:p>
            <a:pPr>
              <a:spcBef>
                <a:spcPts val="3000"/>
              </a:spcBef>
            </a:pPr>
            <a:r>
              <a:rPr lang="es-ES" dirty="0" smtClean="0"/>
              <a:t>Con toda esa información se crea el paquete de la aplicación virtualizada</a:t>
            </a:r>
          </a:p>
          <a:p>
            <a:pPr>
              <a:spcBef>
                <a:spcPts val="3000"/>
              </a:spcBef>
            </a:pPr>
            <a:r>
              <a:rPr lang="es-ES" dirty="0" smtClean="0"/>
              <a:t>Para finalizar se mueve la aplicación al servidor SoftGrid para poder ser distribuida y administrada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Componente: Management Web </a:t>
            </a:r>
            <a:r>
              <a:rPr lang="es-ES" sz="3600" dirty="0" err="1" smtClean="0"/>
              <a:t>Service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s-ES" sz="2400" dirty="0" smtClean="0"/>
              <a:t>Herramienta central de configuración, administración y monitorización de los servidores SoftGrid</a:t>
            </a:r>
          </a:p>
          <a:p>
            <a:pPr>
              <a:spcBef>
                <a:spcPts val="3000"/>
              </a:spcBef>
            </a:pPr>
            <a:r>
              <a:rPr lang="es-ES" sz="2400" dirty="0" smtClean="0"/>
              <a:t>Se integra con Active </a:t>
            </a:r>
            <a:r>
              <a:rPr lang="es-ES" sz="2400" dirty="0" err="1" smtClean="0"/>
              <a:t>Directory</a:t>
            </a:r>
            <a:r>
              <a:rPr lang="es-ES" sz="2400" dirty="0" smtClean="0"/>
              <a:t> para la autenticación y autorización y con SQL Server para almacenar los datos de uso e informes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876"/>
            <a:ext cx="4419272" cy="29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00034" y="4143380"/>
            <a:ext cx="378621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1950" indent="-361950" algn="l" eaLnBrk="1" hangingPunct="1">
              <a:lnSpc>
                <a:spcPct val="90000"/>
              </a:lnSpc>
              <a:spcBef>
                <a:spcPts val="3000"/>
              </a:spcBef>
              <a:buSzPct val="100000"/>
              <a:buFont typeface="Arial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La administración se realiza a partir de la consola de administración de SoftGrid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Lab</a:t>
            </a:r>
            <a:br>
              <a:rPr lang="en-US" dirty="0" smtClean="0"/>
            </a:br>
            <a:r>
              <a:rPr lang="en-US" sz="3600" dirty="0" smtClean="0">
                <a:hlinkClick r:id="rId2"/>
              </a:rPr>
              <a:t>http://www.microsoft.es/HOLSistemas</a:t>
            </a:r>
            <a:r>
              <a:rPr lang="en-US" sz="3600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149" y="1500174"/>
            <a:ext cx="8019817" cy="461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Componente: Control Licencias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ES" sz="2800" dirty="0" smtClean="0"/>
              <a:t>El licenciamiento de las aplicaciones se puede realizar siguiendo uno de los siguientes modelos:</a:t>
            </a:r>
          </a:p>
          <a:p>
            <a:pPr lvl="1">
              <a:spcBef>
                <a:spcPts val="1800"/>
              </a:spcBef>
            </a:pPr>
            <a:r>
              <a:rPr lang="es-ES" sz="2400" i="1" dirty="0" smtClean="0"/>
              <a:t>Nominal.</a:t>
            </a:r>
            <a:r>
              <a:rPr lang="es-ES" sz="2400" dirty="0" smtClean="0"/>
              <a:t> Indicando a cada usuario su número de licencia correspondiente</a:t>
            </a:r>
          </a:p>
          <a:p>
            <a:pPr lvl="1">
              <a:spcBef>
                <a:spcPts val="1800"/>
              </a:spcBef>
            </a:pPr>
            <a:r>
              <a:rPr lang="es-ES" sz="2400" i="1" dirty="0" smtClean="0"/>
              <a:t>Concurrente.</a:t>
            </a:r>
            <a:r>
              <a:rPr lang="es-ES" sz="2400" dirty="0" smtClean="0"/>
              <a:t> Número limitado de licencias que puede usar cualquier usuario</a:t>
            </a:r>
          </a:p>
          <a:p>
            <a:pPr lvl="1">
              <a:spcBef>
                <a:spcPts val="1800"/>
              </a:spcBef>
            </a:pPr>
            <a:r>
              <a:rPr lang="es-ES" sz="2400" i="1" dirty="0" smtClean="0"/>
              <a:t>Basadas en tiempo. </a:t>
            </a:r>
            <a:r>
              <a:rPr lang="es-ES" sz="2400" dirty="0" smtClean="0"/>
              <a:t>Licencias que caducan su uso en un determinado periodo de tiempo. Pueden ser de cualquiera de los otros tipos</a:t>
            </a:r>
          </a:p>
          <a:p>
            <a:pPr lvl="1">
              <a:spcBef>
                <a:spcPts val="1800"/>
              </a:spcBef>
            </a:pPr>
            <a:r>
              <a:rPr lang="es-ES" sz="2400" i="1" dirty="0" smtClean="0"/>
              <a:t>Acceso ilimitado.</a:t>
            </a:r>
            <a:r>
              <a:rPr lang="es-ES" sz="2400" dirty="0" smtClean="0"/>
              <a:t> Un tipo de licencia que permite tantas conexiones como sean necesarias</a:t>
            </a:r>
            <a:endParaRPr lang="es-E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Componentes: Clientes SoftGrid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Windows Desktop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Oferta aplicaciones como un servicio virtual centralizado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Coloca las aplicaciones en el escritorio del usuario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Mediante </a:t>
            </a:r>
            <a:r>
              <a:rPr lang="es-ES" dirty="0" err="1" smtClean="0"/>
              <a:t>streaming</a:t>
            </a:r>
            <a:r>
              <a:rPr lang="es-ES" dirty="0" smtClean="0"/>
              <a:t> recibe el usuario la aplicación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Varias versiones de misma aplicación en el mismo equipo</a:t>
            </a:r>
          </a:p>
          <a:p>
            <a:pPr>
              <a:spcBef>
                <a:spcPts val="4800"/>
              </a:spcBef>
            </a:pPr>
            <a:r>
              <a:rPr lang="es-ES" dirty="0" smtClean="0"/>
              <a:t>SoftGrid para Terminal </a:t>
            </a:r>
            <a:r>
              <a:rPr lang="es-ES" dirty="0" err="1" smtClean="0"/>
              <a:t>Services</a:t>
            </a:r>
            <a:endParaRPr lang="es-ES" dirty="0" smtClean="0"/>
          </a:p>
          <a:p>
            <a:pPr lvl="1">
              <a:spcBef>
                <a:spcPts val="1800"/>
              </a:spcBef>
            </a:pPr>
            <a:r>
              <a:rPr lang="es-ES" dirty="0" smtClean="0"/>
              <a:t>Realiza la misma operativa que Windows Desktop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Válido para Citrix y Servidor de Terminal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00364" y="4214818"/>
            <a:ext cx="5541981" cy="997527"/>
          </a:xfrm>
        </p:spPr>
        <p:txBody>
          <a:bodyPr>
            <a:normAutofit/>
          </a:bodyPr>
          <a:lstStyle/>
          <a:p>
            <a:r>
              <a:rPr lang="es-ES" sz="3200" dirty="0" smtClean="0"/>
              <a:t>Gestión de Aplicaciones</a:t>
            </a:r>
            <a:endParaRPr lang="es-E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Microsoft </a:t>
            </a:r>
            <a:r>
              <a:rPr lang="es-ES" dirty="0" err="1" smtClean="0"/>
              <a:t>Diagnostics</a:t>
            </a:r>
            <a:r>
              <a:rPr lang="es-ES" dirty="0" smtClean="0"/>
              <a:t> and </a:t>
            </a:r>
            <a:r>
              <a:rPr lang="es-ES" dirty="0" err="1" smtClean="0"/>
              <a:t>Recovery</a:t>
            </a:r>
            <a:r>
              <a:rPr lang="es-ES" dirty="0" smtClean="0"/>
              <a:t> </a:t>
            </a:r>
            <a:r>
              <a:rPr lang="es-ES" dirty="0" err="1" smtClean="0"/>
              <a:t>Toolset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>
              <a:spcBef>
                <a:spcPts val="3000"/>
              </a:spcBef>
            </a:pPr>
            <a:r>
              <a:rPr lang="es-ES" sz="2400" dirty="0" smtClean="0"/>
              <a:t>Proporciona una serie de herramientas intuitivas y potentes que ayudaran a los administradores a recuperar los PCs</a:t>
            </a:r>
          </a:p>
          <a:p>
            <a:pPr marL="900113" lvl="1" indent="-442913"/>
            <a:r>
              <a:rPr lang="es-ES" sz="2200" dirty="0" smtClean="0"/>
              <a:t>Reparar el arranque del sistema operativo</a:t>
            </a:r>
          </a:p>
          <a:p>
            <a:pPr marL="900113" lvl="1" indent="-442913"/>
            <a:r>
              <a:rPr lang="es-ES" sz="2200" dirty="0" smtClean="0"/>
              <a:t>Desbloquear sistemas</a:t>
            </a:r>
          </a:p>
          <a:p>
            <a:pPr marL="900113" lvl="1" indent="-442913"/>
            <a:r>
              <a:rPr lang="es-ES" sz="2200" dirty="0" smtClean="0"/>
              <a:t>Recuperar archivos perdidos</a:t>
            </a:r>
          </a:p>
          <a:p>
            <a:pPr marL="900113" lvl="1" indent="-442913"/>
            <a:r>
              <a:rPr lang="es-ES" sz="2200" dirty="0" smtClean="0"/>
              <a:t>Reinstalación del sistema operativo</a:t>
            </a:r>
          </a:p>
          <a:p>
            <a:pPr marL="900113" lvl="1" indent="-442913"/>
            <a:r>
              <a:rPr lang="es-ES" sz="2200" dirty="0" smtClean="0"/>
              <a:t>…</a:t>
            </a:r>
          </a:p>
          <a:p>
            <a:pPr>
              <a:spcBef>
                <a:spcPts val="3000"/>
              </a:spcBef>
            </a:pPr>
            <a:r>
              <a:rPr lang="es-ES" sz="2400" dirty="0" smtClean="0"/>
              <a:t>Es una solución dinámica de escritorio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mysite.verizon.net/hartsec/images/md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9035"/>
            <a:ext cx="8858280" cy="665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600" dirty="0" smtClean="0"/>
              <a:t>Microsoft DRT contiene las siguientes herramientas de recuperación de PCs:</a:t>
            </a:r>
          </a:p>
          <a:p>
            <a:pPr marL="900113" lvl="1" indent="-442913">
              <a:spcBef>
                <a:spcPts val="2400"/>
              </a:spcBef>
            </a:pPr>
            <a:r>
              <a:rPr lang="es-ES" sz="2400" dirty="0" smtClean="0"/>
              <a:t>Windows Shell</a:t>
            </a:r>
          </a:p>
          <a:p>
            <a:pPr marL="900113" lvl="1" indent="-442913">
              <a:spcBef>
                <a:spcPts val="600"/>
              </a:spcBef>
            </a:pPr>
            <a:r>
              <a:rPr lang="es-ES" sz="2400" dirty="0" err="1" smtClean="0"/>
              <a:t>Command</a:t>
            </a:r>
            <a:r>
              <a:rPr lang="es-ES" sz="2400" dirty="0" smtClean="0"/>
              <a:t> Line</a:t>
            </a:r>
          </a:p>
          <a:p>
            <a:pPr marL="900113" lvl="1" indent="-442913">
              <a:spcBef>
                <a:spcPts val="600"/>
              </a:spcBef>
            </a:pPr>
            <a:r>
              <a:rPr lang="es-ES" sz="2400" dirty="0" err="1" smtClean="0"/>
              <a:t>Regedit</a:t>
            </a:r>
            <a:endParaRPr lang="es-ES" sz="2400" dirty="0" smtClean="0"/>
          </a:p>
          <a:p>
            <a:pPr marL="900113" lvl="1" indent="-442913">
              <a:spcBef>
                <a:spcPts val="600"/>
              </a:spcBef>
            </a:pPr>
            <a:r>
              <a:rPr lang="es-ES" sz="2400" dirty="0" err="1" smtClean="0"/>
              <a:t>Unzip</a:t>
            </a:r>
            <a:endParaRPr lang="es-ES" sz="2400" dirty="0" smtClean="0"/>
          </a:p>
          <a:p>
            <a:pPr marL="900113" lvl="1" indent="-442913">
              <a:spcBef>
                <a:spcPts val="600"/>
              </a:spcBef>
            </a:pPr>
            <a:r>
              <a:rPr lang="es-ES" sz="2400" dirty="0" smtClean="0"/>
              <a:t>ERD </a:t>
            </a:r>
            <a:r>
              <a:rPr lang="es-ES" sz="2400" dirty="0" err="1" smtClean="0"/>
              <a:t>Commander</a:t>
            </a:r>
            <a:endParaRPr lang="es-ES" sz="2400" dirty="0" smtClean="0"/>
          </a:p>
          <a:p>
            <a:pPr marL="900113" lvl="1" indent="-442913">
              <a:spcBef>
                <a:spcPts val="600"/>
              </a:spcBef>
            </a:pPr>
            <a:r>
              <a:rPr lang="es-ES" sz="2400" dirty="0" smtClean="0"/>
              <a:t>ERD </a:t>
            </a:r>
            <a:r>
              <a:rPr lang="es-ES" sz="2400" dirty="0" err="1" smtClean="0"/>
              <a:t>Help</a:t>
            </a:r>
            <a:endParaRPr lang="es-ES" sz="2400" dirty="0" smtClean="0"/>
          </a:p>
          <a:p>
            <a:pPr marL="900113" lvl="1" indent="-442913">
              <a:spcBef>
                <a:spcPts val="600"/>
              </a:spcBef>
            </a:pPr>
            <a:r>
              <a:rPr lang="es-ES" sz="2400" dirty="0" err="1" smtClean="0"/>
              <a:t>LockSmith</a:t>
            </a:r>
            <a:endParaRPr lang="es-ES" sz="2400" dirty="0" smtClean="0"/>
          </a:p>
          <a:p>
            <a:pPr marL="900113" lvl="1" indent="-442913">
              <a:spcBef>
                <a:spcPts val="600"/>
              </a:spcBef>
            </a:pPr>
            <a:r>
              <a:rPr lang="es-ES" sz="2400" dirty="0" smtClean="0"/>
              <a:t>Disk </a:t>
            </a:r>
            <a:r>
              <a:rPr lang="es-ES" sz="2400" dirty="0" err="1" smtClean="0"/>
              <a:t>Commander</a:t>
            </a:r>
            <a:endParaRPr lang="es-ES" sz="2400" dirty="0" smtClean="0"/>
          </a:p>
          <a:p>
            <a:pPr marL="900113" lvl="1" indent="-442913">
              <a:spcBef>
                <a:spcPts val="600"/>
              </a:spcBef>
            </a:pPr>
            <a:r>
              <a:rPr lang="es-ES" sz="2400" dirty="0" err="1" smtClean="0"/>
              <a:t>Map</a:t>
            </a:r>
            <a:r>
              <a:rPr lang="es-ES" sz="2400" dirty="0" smtClean="0"/>
              <a:t> Network Drive</a:t>
            </a:r>
          </a:p>
          <a:p>
            <a:pPr marL="900113" lvl="1" indent="-442913">
              <a:spcBef>
                <a:spcPts val="600"/>
              </a:spcBef>
            </a:pPr>
            <a:r>
              <a:rPr lang="es-ES" sz="2400" dirty="0" err="1" smtClean="0"/>
              <a:t>Hotfix</a:t>
            </a:r>
            <a:r>
              <a:rPr lang="es-ES" sz="2400" dirty="0" smtClean="0"/>
              <a:t> </a:t>
            </a:r>
            <a:r>
              <a:rPr lang="es-ES" sz="2400" dirty="0" err="1" smtClean="0"/>
              <a:t>Uninstall</a:t>
            </a:r>
            <a:endParaRPr lang="es-ES" sz="2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4049342" y="2444170"/>
            <a:ext cx="4380310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1" indent="-442913" algn="just">
              <a:lnSpc>
                <a:spcPct val="90000"/>
              </a:lnSpc>
              <a:spcBef>
                <a:spcPts val="600"/>
              </a:spcBef>
              <a:buSzPct val="70000"/>
              <a:buFont typeface="Calibri" pitchFamily="34" charset="0"/>
              <a:buChar char="–"/>
            </a:pP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Chkdsk</a:t>
            </a:r>
            <a:endParaRPr lang="es-ES" sz="2200" b="0" dirty="0" smtClean="0">
              <a:solidFill>
                <a:schemeClr val="tx1"/>
              </a:solidFill>
              <a:latin typeface="+mn-lt"/>
            </a:endParaRPr>
          </a:p>
          <a:p>
            <a:pPr marL="900113" lvl="1" indent="-442913" algn="just">
              <a:lnSpc>
                <a:spcPct val="90000"/>
              </a:lnSpc>
              <a:spcBef>
                <a:spcPts val="600"/>
              </a:spcBef>
              <a:buSzPct val="70000"/>
              <a:buFont typeface="Calibri" pitchFamily="34" charset="0"/>
              <a:buChar char="–"/>
            </a:pP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Crash</a:t>
            </a:r>
            <a:r>
              <a:rPr lang="es-ES" sz="22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Analyzer</a:t>
            </a:r>
            <a:endParaRPr lang="es-ES" sz="2200" b="0" dirty="0" smtClean="0">
              <a:solidFill>
                <a:schemeClr val="tx1"/>
              </a:solidFill>
              <a:latin typeface="+mn-lt"/>
            </a:endParaRPr>
          </a:p>
          <a:p>
            <a:pPr marL="900113" lvl="1" indent="-442913" algn="just">
              <a:lnSpc>
                <a:spcPct val="90000"/>
              </a:lnSpc>
              <a:spcBef>
                <a:spcPts val="600"/>
              </a:spcBef>
              <a:buSzPct val="70000"/>
              <a:buFont typeface="Calibri" pitchFamily="34" charset="0"/>
              <a:buChar char="–"/>
            </a:pP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File</a:t>
            </a:r>
            <a:r>
              <a:rPr lang="es-ES" sz="22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Search</a:t>
            </a:r>
            <a:endParaRPr lang="es-ES" sz="2200" b="0" dirty="0" smtClean="0">
              <a:solidFill>
                <a:schemeClr val="tx1"/>
              </a:solidFill>
              <a:latin typeface="+mn-lt"/>
            </a:endParaRPr>
          </a:p>
          <a:p>
            <a:pPr marL="900113" lvl="1" indent="-442913" algn="just">
              <a:lnSpc>
                <a:spcPct val="90000"/>
              </a:lnSpc>
              <a:spcBef>
                <a:spcPts val="600"/>
              </a:spcBef>
              <a:buSzPct val="70000"/>
              <a:buFont typeface="Calibri" pitchFamily="34" charset="0"/>
              <a:buChar char="–"/>
            </a:pP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NotePad</a:t>
            </a:r>
            <a:endParaRPr lang="es-ES" sz="2200" b="0" dirty="0" smtClean="0">
              <a:solidFill>
                <a:schemeClr val="tx1"/>
              </a:solidFill>
              <a:latin typeface="+mn-lt"/>
            </a:endParaRPr>
          </a:p>
          <a:p>
            <a:pPr marL="900113" lvl="1" indent="-442913" algn="just">
              <a:lnSpc>
                <a:spcPct val="90000"/>
              </a:lnSpc>
              <a:spcBef>
                <a:spcPts val="600"/>
              </a:spcBef>
              <a:buSzPct val="70000"/>
              <a:buFont typeface="Calibri" pitchFamily="34" charset="0"/>
              <a:buChar char="–"/>
            </a:pP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File</a:t>
            </a:r>
            <a:r>
              <a:rPr lang="es-ES" sz="22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Restore</a:t>
            </a:r>
            <a:endParaRPr lang="es-ES" sz="2200" b="0" dirty="0" smtClean="0">
              <a:solidFill>
                <a:schemeClr val="tx1"/>
              </a:solidFill>
              <a:latin typeface="+mn-lt"/>
            </a:endParaRPr>
          </a:p>
          <a:p>
            <a:pPr marL="900113" lvl="1" indent="-442913" algn="just">
              <a:lnSpc>
                <a:spcPct val="90000"/>
              </a:lnSpc>
              <a:spcBef>
                <a:spcPts val="600"/>
              </a:spcBef>
              <a:buSzPct val="70000"/>
              <a:buFont typeface="Calibri" pitchFamily="34" charset="0"/>
              <a:buChar char="–"/>
            </a:pPr>
            <a:r>
              <a:rPr lang="es-ES" sz="2200" b="0" dirty="0" smtClean="0">
                <a:solidFill>
                  <a:schemeClr val="tx1"/>
                </a:solidFill>
                <a:latin typeface="+mn-lt"/>
              </a:rPr>
              <a:t>System </a:t>
            </a: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File</a:t>
            </a:r>
            <a:r>
              <a:rPr lang="es-ES" sz="22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Scan</a:t>
            </a:r>
            <a:endParaRPr lang="es-ES" sz="2200" b="0" dirty="0" smtClean="0">
              <a:solidFill>
                <a:schemeClr val="tx1"/>
              </a:solidFill>
              <a:latin typeface="+mn-lt"/>
            </a:endParaRPr>
          </a:p>
          <a:p>
            <a:pPr marL="900113" lvl="1" indent="-442913" algn="just">
              <a:lnSpc>
                <a:spcPct val="90000"/>
              </a:lnSpc>
              <a:spcBef>
                <a:spcPts val="600"/>
              </a:spcBef>
              <a:buSzPct val="70000"/>
              <a:buFont typeface="Calibri" pitchFamily="34" charset="0"/>
              <a:buChar char="–"/>
            </a:pPr>
            <a:r>
              <a:rPr lang="es-ES" sz="2200" b="0" dirty="0" smtClean="0">
                <a:solidFill>
                  <a:schemeClr val="tx1"/>
                </a:solidFill>
                <a:latin typeface="+mn-lt"/>
              </a:rPr>
              <a:t>System </a:t>
            </a: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Restore</a:t>
            </a:r>
            <a:endParaRPr lang="es-ES" sz="2200" b="0" dirty="0" smtClean="0">
              <a:solidFill>
                <a:schemeClr val="tx1"/>
              </a:solidFill>
              <a:latin typeface="+mn-lt"/>
            </a:endParaRPr>
          </a:p>
          <a:p>
            <a:pPr marL="900113" lvl="1" indent="-442913" algn="just">
              <a:lnSpc>
                <a:spcPct val="90000"/>
              </a:lnSpc>
              <a:spcBef>
                <a:spcPts val="600"/>
              </a:spcBef>
              <a:buSzPct val="70000"/>
              <a:buFont typeface="Calibri" pitchFamily="34" charset="0"/>
              <a:buChar char="–"/>
            </a:pP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Computer</a:t>
            </a:r>
            <a:r>
              <a:rPr lang="es-ES" sz="2200" b="0" dirty="0" smtClean="0">
                <a:solidFill>
                  <a:schemeClr val="tx1"/>
                </a:solidFill>
                <a:latin typeface="+mn-lt"/>
              </a:rPr>
              <a:t> Management</a:t>
            </a:r>
          </a:p>
          <a:p>
            <a:pPr marL="900113" lvl="1" indent="-442913" algn="just">
              <a:lnSpc>
                <a:spcPct val="90000"/>
              </a:lnSpc>
              <a:spcBef>
                <a:spcPts val="600"/>
              </a:spcBef>
              <a:buSzPct val="70000"/>
              <a:buFont typeface="Calibri" pitchFamily="34" charset="0"/>
              <a:buChar char="–"/>
            </a:pPr>
            <a:r>
              <a:rPr lang="es-ES" sz="2200" b="0" dirty="0" smtClean="0">
                <a:solidFill>
                  <a:schemeClr val="tx1"/>
                </a:solidFill>
                <a:latin typeface="+mn-lt"/>
              </a:rPr>
              <a:t>Disk </a:t>
            </a:r>
            <a:r>
              <a:rPr lang="es-ES" sz="2200" b="0" dirty="0" err="1" smtClean="0">
                <a:solidFill>
                  <a:schemeClr val="tx1"/>
                </a:solidFill>
                <a:latin typeface="+mn-lt"/>
              </a:rPr>
              <a:t>Wiped</a:t>
            </a:r>
            <a:endParaRPr lang="es-ES" sz="2200" b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/>
              <a:t>Microsoft </a:t>
            </a:r>
            <a:r>
              <a:rPr lang="es-ES" sz="4800" dirty="0" err="1" smtClean="0"/>
              <a:t>Advanced</a:t>
            </a:r>
            <a:r>
              <a:rPr lang="es-ES" sz="4800" dirty="0" smtClean="0"/>
              <a:t> </a:t>
            </a:r>
            <a:r>
              <a:rPr lang="es-ES" sz="4800" dirty="0" err="1" smtClean="0"/>
              <a:t>Group</a:t>
            </a:r>
            <a:r>
              <a:rPr lang="es-ES" sz="4800" dirty="0" smtClean="0"/>
              <a:t> </a:t>
            </a:r>
            <a:r>
              <a:rPr lang="es-ES" sz="4800" dirty="0" err="1" smtClean="0"/>
              <a:t>Policy</a:t>
            </a:r>
            <a:r>
              <a:rPr lang="es-ES" sz="4800" dirty="0" smtClean="0"/>
              <a:t> Management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>
              <a:spcBef>
                <a:spcPts val="3600"/>
              </a:spcBef>
            </a:pPr>
            <a:r>
              <a:rPr lang="es-ES" sz="2400" dirty="0" smtClean="0"/>
              <a:t>Nueva herramienta de Microsoft para la gestión avanzada de las políticas de grupo</a:t>
            </a:r>
          </a:p>
          <a:p>
            <a:pPr>
              <a:spcBef>
                <a:spcPts val="3600"/>
              </a:spcBef>
            </a:pPr>
            <a:r>
              <a:rPr lang="es-ES" sz="2400" dirty="0" smtClean="0"/>
              <a:t>Microsoft Advanced Group Policy Management incrementa el control de los administradores sobre las GPOs</a:t>
            </a:r>
          </a:p>
          <a:p>
            <a:pPr>
              <a:spcBef>
                <a:spcPts val="3600"/>
              </a:spcBef>
            </a:pPr>
            <a:r>
              <a:rPr lang="es-ES" sz="2400" dirty="0" smtClean="0"/>
              <a:t>Incorpora la posibilidad de delegación basándose en roles y resolver los conflictos y desactualización de GPOs en los equipos clientes</a:t>
            </a:r>
          </a:p>
          <a:p>
            <a:pPr>
              <a:spcBef>
                <a:spcPts val="3600"/>
              </a:spcBef>
            </a:pPr>
            <a:r>
              <a:rPr lang="es-ES" sz="2400" dirty="0" smtClean="0"/>
              <a:t>Es una solución dinámica de escritorio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Microsoft AGPM?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s-ES" sz="2400" dirty="0" smtClean="0"/>
              <a:t>Los cambios sobre una política de grupo puede afectar a todos los usuarios y equipo de una red.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Los cambios se realizan contra las GPOs directamente,  permitiendo su aplicación sin ser definitivas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Los cambios de impacto inesperado en una política no tienen modo de revertirse rápidamente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Varios administradores de políticas. ¿Quién ha realizado cada cambio?¿Cuando se hizo?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Simplifica la tarea de configuración y mantenimiento de GPOs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es-ES" sz="2400" dirty="0" smtClean="0"/>
              <a:t>Control Administrativo Granular</a:t>
            </a:r>
          </a:p>
          <a:p>
            <a:pPr marL="898525" lvl="1" indent="-441325"/>
            <a:r>
              <a:rPr lang="es-ES" sz="2200" dirty="0" smtClean="0"/>
              <a:t>Modelo de delegación robusto</a:t>
            </a:r>
          </a:p>
          <a:p>
            <a:pPr marL="898525" lvl="1" indent="-441325"/>
            <a:r>
              <a:rPr lang="es-ES" sz="2200" dirty="0" smtClean="0"/>
              <a:t>Administración basada en roles</a:t>
            </a:r>
          </a:p>
          <a:p>
            <a:pPr marL="898525" lvl="1" indent="-441325"/>
            <a:r>
              <a:rPr lang="es-ES" sz="2200" dirty="0" smtClean="0"/>
              <a:t>Aprobar peticiones de cambio</a:t>
            </a:r>
          </a:p>
          <a:p>
            <a:pPr marL="263525" indent="-209550">
              <a:spcBef>
                <a:spcPts val="3600"/>
              </a:spcBef>
            </a:pPr>
            <a:r>
              <a:rPr lang="es-ES" sz="2400" dirty="0" smtClean="0"/>
              <a:t>Reducir el riesgo de propagación de errores</a:t>
            </a:r>
          </a:p>
          <a:p>
            <a:pPr marL="898525" lvl="1" indent="-441325"/>
            <a:r>
              <a:rPr lang="es-ES" sz="2200" dirty="0" smtClean="0"/>
              <a:t>Edición de políticas en modo offline</a:t>
            </a:r>
          </a:p>
          <a:p>
            <a:pPr marL="898525" lvl="1" indent="-441325"/>
            <a:r>
              <a:rPr lang="es-ES" sz="2200" dirty="0" smtClean="0"/>
              <a:t>Diferenciación entre registro de auditoria e informes</a:t>
            </a:r>
          </a:p>
          <a:p>
            <a:pPr marL="898525" lvl="1" indent="-441325"/>
            <a:r>
              <a:rPr lang="es-ES" sz="2200" dirty="0" smtClean="0"/>
              <a:t>Recuperar GPOs borradas</a:t>
            </a:r>
          </a:p>
          <a:p>
            <a:pPr marL="898525" lvl="1" indent="-441325"/>
            <a:r>
              <a:rPr lang="es-ES" sz="2200" dirty="0" smtClean="0"/>
              <a:t>Reparación de GPOs en vivo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Mayor efectividad de Administración de cambios de GPOs</a:t>
            </a:r>
          </a:p>
          <a:p>
            <a:pPr marL="898525" lvl="1" indent="-441325">
              <a:spcBef>
                <a:spcPts val="1800"/>
              </a:spcBef>
            </a:pPr>
            <a:r>
              <a:rPr lang="es-ES" sz="2200" dirty="0" smtClean="0"/>
              <a:t>Creación de librerías de plantillas para GPOs</a:t>
            </a:r>
          </a:p>
          <a:p>
            <a:pPr marL="898525" lvl="1" indent="-441325">
              <a:spcBef>
                <a:spcPts val="1800"/>
              </a:spcBef>
            </a:pPr>
            <a:r>
              <a:rPr lang="es-ES" sz="2200" dirty="0" smtClean="0"/>
              <a:t>Suscripción a notificaciones de cambio de políticas</a:t>
            </a:r>
          </a:p>
          <a:p>
            <a:pPr marL="898525" lvl="1" indent="-441325">
              <a:spcBef>
                <a:spcPts val="1800"/>
              </a:spcBef>
            </a:pPr>
            <a:r>
              <a:rPr lang="es-ES" sz="2200" dirty="0" smtClean="0"/>
              <a:t>Rollback rápido y sencillo de los cambios de políticas</a:t>
            </a:r>
          </a:p>
          <a:p>
            <a:pPr marL="898525" lvl="1" indent="-441325">
              <a:spcBef>
                <a:spcPts val="1800"/>
              </a:spcBef>
            </a:pPr>
            <a:r>
              <a:rPr lang="es-ES" sz="2200" dirty="0" smtClean="0"/>
              <a:t>Captura de históricos</a:t>
            </a:r>
          </a:p>
          <a:p>
            <a:pPr marL="898525" lvl="1" indent="-441325">
              <a:spcBef>
                <a:spcPts val="1800"/>
              </a:spcBef>
            </a:pPr>
            <a:r>
              <a:rPr lang="es-ES" sz="2200" dirty="0" smtClean="0"/>
              <a:t>Control de versionado</a:t>
            </a:r>
          </a:p>
          <a:p>
            <a:pPr marL="498475" indent="-441325">
              <a:spcBef>
                <a:spcPts val="2400"/>
              </a:spcBef>
            </a:pPr>
            <a:r>
              <a:rPr lang="es-ES" sz="2400" dirty="0" smtClean="0"/>
              <a:t>Integración con GPMC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Pack 1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formado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Toooooooooooodos</a:t>
            </a:r>
            <a:r>
              <a:rPr lang="en-US" dirty="0" smtClean="0"/>
              <a:t> los parches </a:t>
            </a:r>
            <a:r>
              <a:rPr lang="en-US" dirty="0" err="1" smtClean="0"/>
              <a:t>anteriores</a:t>
            </a:r>
            <a:endParaRPr lang="en-US" dirty="0" smtClean="0"/>
          </a:p>
          <a:p>
            <a:pPr lvl="1"/>
            <a:r>
              <a:rPr lang="en-US" dirty="0" smtClean="0"/>
              <a:t>Y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novedades</a:t>
            </a:r>
            <a:r>
              <a:rPr lang="en-US" dirty="0" smtClean="0"/>
              <a:t>…</a:t>
            </a:r>
          </a:p>
          <a:p>
            <a:pPr lvl="2"/>
            <a:r>
              <a:rPr lang="es-ES" dirty="0" smtClean="0"/>
              <a:t>Fiabilidad: resuelve la mayoría de problemas detectados con el S.O. y aplicaciones</a:t>
            </a:r>
          </a:p>
          <a:p>
            <a:pPr lvl="2"/>
            <a:r>
              <a:rPr lang="es-ES" dirty="0" smtClean="0"/>
              <a:t>Rendimiento: en escenarios clave como la copia de archivos en local o en red, y reinicio desde </a:t>
            </a:r>
            <a:r>
              <a:rPr lang="es-ES" dirty="0" err="1" smtClean="0"/>
              <a:t>standby</a:t>
            </a:r>
            <a:endParaRPr lang="es-ES" dirty="0" smtClean="0"/>
          </a:p>
          <a:p>
            <a:pPr lvl="2"/>
            <a:r>
              <a:rPr lang="es-ES" dirty="0" smtClean="0"/>
              <a:t>Seguridad: continúan las mejoras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357554" y="4286256"/>
            <a:ext cx="5399105" cy="997527"/>
          </a:xfrm>
        </p:spPr>
        <p:txBody>
          <a:bodyPr>
            <a:normAutofit/>
          </a:bodyPr>
          <a:lstStyle/>
          <a:p>
            <a:r>
              <a:rPr lang="es-ES" sz="3200" dirty="0" smtClean="0"/>
              <a:t>Microsoft AGMP</a:t>
            </a:r>
            <a:endParaRPr lang="es-E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0"/>
              </a:spcBef>
            </a:pPr>
            <a:r>
              <a:rPr lang="es-ES" dirty="0" smtClean="0"/>
              <a:t>Microsoft </a:t>
            </a:r>
            <a:r>
              <a:rPr lang="es-ES" dirty="0" err="1" smtClean="0"/>
              <a:t>System</a:t>
            </a:r>
            <a:r>
              <a:rPr lang="es-ES" dirty="0" smtClean="0"/>
              <a:t> Center Desktop Error </a:t>
            </a:r>
            <a:r>
              <a:rPr lang="es-ES" dirty="0" err="1" smtClean="0"/>
              <a:t>Monitoring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 lnSpcReduction="10000"/>
          </a:bodyPr>
          <a:lstStyle/>
          <a:p>
            <a:pPr>
              <a:spcBef>
                <a:spcPts val="6000"/>
              </a:spcBef>
            </a:pPr>
            <a:r>
              <a:rPr lang="es-ES" dirty="0" smtClean="0"/>
              <a:t>Proporciona un almacén centralizado de los errores y bloqueos del sistema operativo.</a:t>
            </a:r>
          </a:p>
          <a:p>
            <a:pPr>
              <a:spcBef>
                <a:spcPts val="6000"/>
              </a:spcBef>
            </a:pPr>
            <a:r>
              <a:rPr lang="es-ES" dirty="0" smtClean="0"/>
              <a:t>Creación de alertas, informes o filtrado de errores para mejorar el proceso de mantenimiento del departamento IT</a:t>
            </a:r>
          </a:p>
          <a:p>
            <a:pPr>
              <a:spcBef>
                <a:spcPts val="6000"/>
              </a:spcBef>
            </a:pPr>
            <a:r>
              <a:rPr lang="es-ES" dirty="0" smtClean="0"/>
              <a:t>Es una solución dinámica de escritorio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Microsoft DEM?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 anchor="ctr" anchorCtr="0">
            <a:noAutofit/>
          </a:bodyPr>
          <a:lstStyle/>
          <a:p>
            <a:pPr>
              <a:spcBef>
                <a:spcPts val="4200"/>
              </a:spcBef>
            </a:pPr>
            <a:r>
              <a:rPr lang="es-ES" sz="2400" dirty="0" smtClean="0"/>
              <a:t>¿Conocemos cada vez que se produce un error en los equipo clientes?</a:t>
            </a:r>
          </a:p>
          <a:p>
            <a:pPr>
              <a:spcBef>
                <a:spcPts val="4200"/>
              </a:spcBef>
            </a:pPr>
            <a:r>
              <a:rPr lang="es-ES" sz="2400" dirty="0" smtClean="0"/>
              <a:t>¿Cuándo nos notifican un error, la solución es reiniciar el equipo?</a:t>
            </a:r>
          </a:p>
          <a:p>
            <a:pPr>
              <a:spcBef>
                <a:spcPts val="4200"/>
              </a:spcBef>
            </a:pPr>
            <a:r>
              <a:rPr lang="es-ES" sz="2400" dirty="0" smtClean="0"/>
              <a:t>Para evitar este tipo de respuesta es necesario un control más detallado de los errores</a:t>
            </a:r>
          </a:p>
          <a:p>
            <a:pPr>
              <a:spcBef>
                <a:spcPts val="4200"/>
              </a:spcBef>
            </a:pPr>
            <a:r>
              <a:rPr lang="es-ES" sz="2400" dirty="0" smtClean="0"/>
              <a:t>Todo este tipo de problemas intenta resolverlos Microsoft System Center Desktop Error Monitoring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community.winsupersite.com/blogs/itprotips/February%202008/destoperrormonitoring/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329" y="1500174"/>
            <a:ext cx="8268206" cy="4929222"/>
          </a:xfrm>
        </p:spPr>
        <p:txBody>
          <a:bodyPr>
            <a:noAutofit/>
          </a:bodyPr>
          <a:lstStyle/>
          <a:p>
            <a:r>
              <a:rPr lang="es-ES" sz="2400" dirty="0" smtClean="0"/>
              <a:t>Mejorar la efectividad del departamento de </a:t>
            </a:r>
            <a:r>
              <a:rPr lang="es-ES" sz="2400" dirty="0" err="1" smtClean="0"/>
              <a:t>Helpdesk</a:t>
            </a:r>
            <a:endParaRPr lang="es-ES" sz="2400" dirty="0" smtClean="0"/>
          </a:p>
          <a:p>
            <a:pPr marL="900113" lvl="1" indent="-442913"/>
            <a:r>
              <a:rPr lang="es-ES" sz="2200" dirty="0" smtClean="0"/>
              <a:t>Identificar los errores más críticos y más frecuentes</a:t>
            </a:r>
          </a:p>
          <a:p>
            <a:pPr marL="900113" lvl="1" indent="-442913"/>
            <a:r>
              <a:rPr lang="es-ES" sz="2200" dirty="0" smtClean="0"/>
              <a:t>Reducir tiempos de respuestas proporcionado mayor detalles y soluciones</a:t>
            </a:r>
          </a:p>
          <a:p>
            <a:pPr marL="900113" lvl="1" indent="-442913"/>
            <a:r>
              <a:rPr lang="es-ES" sz="2200" dirty="0" smtClean="0"/>
              <a:t>Ayudas de implementación y actualización de parches</a:t>
            </a:r>
          </a:p>
          <a:p>
            <a:pPr marL="900113" lvl="1" indent="-442913"/>
            <a:r>
              <a:rPr lang="es-ES" sz="2200" dirty="0" smtClean="0"/>
              <a:t>Herramientas para monitorizar los efectos tras la implementación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Mejorar la estabilidad de los sistemas operativos</a:t>
            </a:r>
          </a:p>
          <a:p>
            <a:pPr marL="900113" lvl="1" indent="-442913"/>
            <a:r>
              <a:rPr lang="es-ES" sz="2200" dirty="0" smtClean="0"/>
              <a:t>Reducir los tiempos de inactividad en la empresa</a:t>
            </a:r>
          </a:p>
          <a:p>
            <a:pPr marL="900113" lvl="1" indent="-442913"/>
            <a:r>
              <a:rPr lang="es-ES" sz="2200" dirty="0" smtClean="0"/>
              <a:t>Proporcionar medidas en tiempo real para errores críticos</a:t>
            </a:r>
          </a:p>
          <a:p>
            <a:pPr marL="900113" lvl="1" indent="-442913"/>
            <a:r>
              <a:rPr lang="es-ES" sz="2200" dirty="0" smtClean="0"/>
              <a:t>Personalizar las respuestas a los errores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329" y="1481516"/>
            <a:ext cx="8001000" cy="4876442"/>
          </a:xfrm>
        </p:spPr>
        <p:txBody>
          <a:bodyPr>
            <a:noAutofit/>
          </a:bodyPr>
          <a:lstStyle/>
          <a:p>
            <a:r>
              <a:rPr lang="es-ES" sz="2400" dirty="0" smtClean="0"/>
              <a:t>Informes de Errores de Windows</a:t>
            </a:r>
          </a:p>
          <a:p>
            <a:pPr marL="900113" lvl="1" indent="-442913"/>
            <a:r>
              <a:rPr lang="es-ES" sz="2200" dirty="0" smtClean="0"/>
              <a:t>Las ventanas emergentes que se muestran a los usuarios se redirigen a un servidor central del departamento</a:t>
            </a:r>
          </a:p>
          <a:p>
            <a:pPr marL="900113" lvl="1" indent="-442913"/>
            <a:r>
              <a:rPr lang="es-ES" sz="2200" dirty="0" smtClean="0"/>
              <a:t>Permite su configuración a través de políticas de grupo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Base de Datos SQL</a:t>
            </a:r>
          </a:p>
          <a:p>
            <a:pPr lvl="1"/>
            <a:r>
              <a:rPr lang="es-ES" sz="2200" dirty="0" smtClean="0"/>
              <a:t>Todos los errores redirigidos se almacenan en una base de datos relacional</a:t>
            </a:r>
          </a:p>
          <a:p>
            <a:pPr lvl="1"/>
            <a:r>
              <a:rPr lang="es-ES" sz="2200" dirty="0" smtClean="0"/>
              <a:t>Permite el análisis de los datos y generación de informes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Resolución de problemas</a:t>
            </a:r>
          </a:p>
          <a:p>
            <a:pPr lvl="1"/>
            <a:r>
              <a:rPr lang="es-ES" sz="2200" dirty="0"/>
              <a:t>Acceso a documentación oficial de Microsoft y de terceros para la resolución de problemas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FTSAI – </a:t>
            </a:r>
            <a:r>
              <a:rPr lang="en-US" dirty="0" err="1" smtClean="0"/>
              <a:t>Viernes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www.informatica64.com/CursoSeguridadProfesionales.html</a:t>
            </a: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37887"/>
            <a:ext cx="8229600" cy="365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52388"/>
            <a:ext cx="8229600" cy="855662"/>
          </a:xfrm>
        </p:spPr>
        <p:txBody>
          <a:bodyPr/>
          <a:lstStyle/>
          <a:p>
            <a:r>
              <a:rPr lang="es-ES" dirty="0"/>
              <a:t>Más acciones desde TechNet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125538"/>
            <a:ext cx="8388350" cy="5111750"/>
          </a:xfr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Para ver los </a:t>
            </a:r>
            <a:r>
              <a:rPr lang="es-ES" sz="1600" b="1" dirty="0" err="1">
                <a:solidFill>
                  <a:srgbClr val="FFFFCC"/>
                </a:solidFill>
                <a:latin typeface="Arial" charset="0"/>
              </a:rPr>
              <a:t>webcast</a:t>
            </a: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 grabados sobre éste tema y otros temas, diríjase a: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2"/>
              </a:rPr>
              <a:t>http://www.microsoft.es/technet/jornadas/webcasts/webcasts_ant.asp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Para información y registro de Futuros </a:t>
            </a:r>
            <a:r>
              <a:rPr lang="es-ES" sz="1600" b="1" dirty="0" err="1">
                <a:solidFill>
                  <a:srgbClr val="FFFFCC"/>
                </a:solidFill>
                <a:latin typeface="Arial" charset="0"/>
              </a:rPr>
              <a:t>Webcast</a:t>
            </a: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 de éste y otros temas diríjase a: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3"/>
              </a:rPr>
              <a:t>http://www.microsoft.es/technet/jornadas/webcasts/default.asp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Para mantenerse informado sobre todos los Eventos, Seminarios y </a:t>
            </a:r>
            <a:r>
              <a:rPr lang="es-ES" sz="1600" b="1" dirty="0" err="1">
                <a:solidFill>
                  <a:srgbClr val="FFFFCC"/>
                </a:solidFill>
                <a:latin typeface="Arial" charset="0"/>
              </a:rPr>
              <a:t>webcast</a:t>
            </a: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 suscríbase a nuestro boletín TechNet Flash en ésta dirección: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4"/>
              </a:rPr>
              <a:t>http://www.microsoft.es/technet/boletines/default.mspx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Descubra los mejores vídeos para TI gratis y a un solo clic:</a:t>
            </a:r>
            <a:r>
              <a:rPr lang="es-ES" sz="1600" dirty="0">
                <a:solidFill>
                  <a:srgbClr val="FFFFCC"/>
                </a:solidFill>
                <a:latin typeface="Arial" charset="0"/>
              </a:rPr>
              <a:t> 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5"/>
              </a:rPr>
              <a:t>http://www.microsoft.es/technet/itsshowtime/default.aspx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Para acceder a toda la información, betas, actualizaciones, recursos, puede suscribirse a Nuestra Suscripción TechNet en: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6"/>
              </a:rPr>
              <a:t>http://www.microsoft.es/technet/recursos/cd/default.mspx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7" name="Picture 6" descr="TechNet_rg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746" y="6086478"/>
            <a:ext cx="3790254" cy="7715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Gracias!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en-US" sz="2400" dirty="0" smtClean="0"/>
              <a:t>Chema Alonso</a:t>
            </a:r>
          </a:p>
          <a:p>
            <a:r>
              <a:rPr lang="en-US" sz="2400" dirty="0" smtClean="0">
                <a:hlinkClick r:id="rId2"/>
              </a:rPr>
              <a:t>chema@informatica64.com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http://elladodelmal.blogspot.com</a:t>
            </a: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2285992"/>
            <a:ext cx="88011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84234"/>
          </a:xfrm>
        </p:spPr>
        <p:txBody>
          <a:bodyPr>
            <a:normAutofit/>
          </a:bodyPr>
          <a:lstStyle/>
          <a:p>
            <a:r>
              <a:rPr lang="es-ES" dirty="0" smtClean="0"/>
              <a:t>Compatibilidad de Dispositivos</a:t>
            </a:r>
            <a:endParaRPr lang="es-ES" dirty="0"/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428596" y="1714488"/>
            <a:ext cx="5429288" cy="4572032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s-ES" sz="2400" dirty="0" smtClean="0"/>
              <a:t>Windows Vista soporta la inmensa mayoría de los dispositivos existentes en el mercado</a:t>
            </a:r>
          </a:p>
          <a:p>
            <a:pPr>
              <a:spcBef>
                <a:spcPts val="3000"/>
              </a:spcBef>
            </a:pPr>
            <a:r>
              <a:rPr lang="es-ES" sz="2400" dirty="0" smtClean="0"/>
              <a:t>Soporta de forma nativa unos 20 mil dispositivos</a:t>
            </a:r>
          </a:p>
          <a:p>
            <a:pPr>
              <a:spcBef>
                <a:spcPts val="3000"/>
              </a:spcBef>
            </a:pPr>
            <a:r>
              <a:rPr lang="es-ES" sz="2400" dirty="0" smtClean="0"/>
              <a:t>Mientras que en Windows Update ya son más de 80 mil drives para otros dispositivos</a:t>
            </a:r>
          </a:p>
          <a:p>
            <a:pPr>
              <a:spcBef>
                <a:spcPts val="3000"/>
              </a:spcBef>
            </a:pPr>
            <a:r>
              <a:rPr lang="es-ES" sz="2400" dirty="0" smtClean="0"/>
              <a:t>Mejora a estas alturas a Windows XP</a:t>
            </a:r>
          </a:p>
        </p:txBody>
      </p:sp>
      <p:graphicFrame>
        <p:nvGraphicFramePr>
          <p:cNvPr id="4" name="Chart 10"/>
          <p:cNvGraphicFramePr/>
          <p:nvPr/>
        </p:nvGraphicFramePr>
        <p:xfrm>
          <a:off x="6000760" y="1785926"/>
          <a:ext cx="276225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55672"/>
          </a:xfrm>
        </p:spPr>
        <p:txBody>
          <a:bodyPr>
            <a:normAutofit/>
          </a:bodyPr>
          <a:lstStyle/>
          <a:p>
            <a:r>
              <a:rPr lang="es-ES" dirty="0" smtClean="0"/>
              <a:t>Compatibilidad de Aplicaciones </a:t>
            </a:r>
            <a:endParaRPr lang="es-ES" dirty="0"/>
          </a:p>
        </p:txBody>
      </p:sp>
      <p:sp>
        <p:nvSpPr>
          <p:cNvPr id="12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428596" y="1571612"/>
            <a:ext cx="8405842" cy="511459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Incorpora actualización de julio de 2007 de compatibilidad de aplicaciones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>
                <a:hlinkClick r:id="rId3"/>
              </a:rPr>
              <a:t>http://support.microsoft.com/kb/935280/</a:t>
            </a:r>
            <a:endParaRPr lang="es-ES" sz="2000" dirty="0" smtClean="0"/>
          </a:p>
          <a:p>
            <a:pPr>
              <a:spcBef>
                <a:spcPts val="2400"/>
              </a:spcBef>
            </a:pPr>
            <a:r>
              <a:rPr lang="es-ES" sz="2400" dirty="0" smtClean="0"/>
              <a:t>Métodos :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/>
              <a:t>Bloqueo duro en la aplicación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/>
              <a:t>Bloque suave en la aplicación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Mejoran compatibilidad de aplicaciones para los juegos, aplicaciones y firmware.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Corregidos problemas de incompatibilidad para aplicaciones muy extendidas en el mercado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Fiabilidad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57158" y="1285860"/>
            <a:ext cx="8405842" cy="507209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s-ES" sz="2400" dirty="0" smtClean="0"/>
              <a:t>Previene la perdida de datos al extraer un dispositivo externo formateado con NTFS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Posibilidad de hacer un </a:t>
            </a:r>
            <a:r>
              <a:rPr lang="es-ES" sz="2400" dirty="0" err="1" smtClean="0"/>
              <a:t>Backup</a:t>
            </a:r>
            <a:r>
              <a:rPr lang="es-ES" sz="2400" dirty="0" smtClean="0"/>
              <a:t> de Ficheros cifrados mediante EFS</a:t>
            </a:r>
          </a:p>
          <a:p>
            <a:pPr>
              <a:spcBef>
                <a:spcPts val="2400"/>
              </a:spcBef>
            </a:pPr>
            <a:r>
              <a:rPr lang="es-ES" sz="2400" dirty="0" smtClean="0"/>
              <a:t>Mejoras en la fiabilidad de redes 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Descubrimiento de vecinos sobre TCP/IP V.6 e </a:t>
            </a:r>
            <a:r>
              <a:rPr lang="es-ES" sz="2000" dirty="0" err="1" smtClean="0"/>
              <a:t>IPSec</a:t>
            </a:r>
            <a:endParaRPr lang="es-ES" sz="2000" dirty="0" smtClean="0"/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Mejoras en los drivers para evitar transmisiones incompletas cuando el dispositivo entra en suspensión.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Mejora en las conexiones </a:t>
            </a:r>
            <a:r>
              <a:rPr lang="es-ES" sz="2000" dirty="0" err="1" smtClean="0"/>
              <a:t>Wireless</a:t>
            </a:r>
            <a:r>
              <a:rPr lang="es-ES" sz="2000" dirty="0" smtClean="0"/>
              <a:t> Ad-Hoc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Mejora el éxito de las conexiones P2P (Asistencia Remota y Área de encuentro), cuando los equipos están detrás de firewalls.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488" y="4286256"/>
            <a:ext cx="5970609" cy="997527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Backup</a:t>
            </a:r>
            <a:r>
              <a:rPr lang="es-ES" sz="3200" dirty="0" smtClean="0"/>
              <a:t> Ficheros Cifrados</a:t>
            </a:r>
            <a:endParaRPr lang="es-E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Rendimiento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57158" y="1357298"/>
            <a:ext cx="8405842" cy="5143536"/>
          </a:xfrm>
        </p:spPr>
        <p:txBody>
          <a:bodyPr/>
          <a:lstStyle/>
          <a:p>
            <a:r>
              <a:rPr lang="es-ES" sz="2400" dirty="0" smtClean="0"/>
              <a:t>Mejoras en la copia de Ficheros</a:t>
            </a:r>
          </a:p>
          <a:p>
            <a:pPr lvl="1">
              <a:spcBef>
                <a:spcPts val="600"/>
              </a:spcBef>
            </a:pPr>
            <a:r>
              <a:rPr lang="es-ES" sz="2000" dirty="0" smtClean="0"/>
              <a:t>Mejora la estimación del tiempo de copia y de la barra de progreso</a:t>
            </a:r>
          </a:p>
          <a:p>
            <a:pPr lvl="1">
              <a:spcBef>
                <a:spcPts val="600"/>
              </a:spcBef>
            </a:pPr>
            <a:r>
              <a:rPr lang="es-ES" sz="2000" dirty="0" smtClean="0"/>
              <a:t>Reduce en un 50% el tiempo de lectura de imágenes grandes.</a:t>
            </a:r>
          </a:p>
          <a:p>
            <a:pPr lvl="1">
              <a:spcBef>
                <a:spcPts val="600"/>
              </a:spcBef>
            </a:pPr>
            <a:r>
              <a:rPr lang="es-ES" sz="2000" dirty="0" smtClean="0"/>
              <a:t>Mejora al copiar archivos utilizando BITS </a:t>
            </a:r>
          </a:p>
          <a:p>
            <a:pPr lvl="1">
              <a:spcBef>
                <a:spcPts val="600"/>
              </a:spcBef>
            </a:pPr>
            <a:r>
              <a:rPr lang="es-ES" sz="2000" dirty="0" smtClean="0"/>
              <a:t>Mejora el rendimiento al mostrar ficheros en equipos de Dominio.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Mejora rendimiento en la compresión y descompresión de ficheros y carpeta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Mejora el rendimiento en las transiciones de estado desde los modos de hibernación y </a:t>
            </a:r>
            <a:r>
              <a:rPr lang="es-ES" sz="2400" dirty="0" err="1" smtClean="0"/>
              <a:t>standby</a:t>
            </a:r>
            <a:r>
              <a:rPr lang="es-ES" sz="2400" dirty="0" smtClean="0"/>
              <a:t> cuando usamos “</a:t>
            </a:r>
            <a:r>
              <a:rPr lang="es-ES" sz="2400" dirty="0" err="1" smtClean="0"/>
              <a:t>ReadyBoost</a:t>
            </a:r>
            <a:r>
              <a:rPr lang="es-ES" sz="2400" dirty="0" smtClean="0"/>
              <a:t>”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Mejora en la navegación de carpetas compartidas, mediante la reducción del ancho de banda necesario.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Aumenta la vida de la Batería al reducir ciclos de CPU y refresco de pantalla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1129</TotalTime>
  <Words>2159</Words>
  <Application>Microsoft Office PowerPoint</Application>
  <PresentationFormat>Presentación en pantalla (4:3)</PresentationFormat>
  <Paragraphs>301</Paragraphs>
  <Slides>48</Slides>
  <Notes>13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Stream</vt:lpstr>
      <vt:lpstr>Windows Vista SP1 MDOP</vt:lpstr>
      <vt:lpstr>Agenda</vt:lpstr>
      <vt:lpstr>Hands On Lab http://www.microsoft.es/HOLSistemas </vt:lpstr>
      <vt:lpstr>Service Pack 1</vt:lpstr>
      <vt:lpstr>Compatibilidad de Dispositivos</vt:lpstr>
      <vt:lpstr>Compatibilidad de Aplicaciones </vt:lpstr>
      <vt:lpstr>Fiabilidad</vt:lpstr>
      <vt:lpstr>Backup Ficheros Cifrados</vt:lpstr>
      <vt:lpstr>Rendimiento</vt:lpstr>
      <vt:lpstr>Seguridad</vt:lpstr>
      <vt:lpstr>BitLocker</vt:lpstr>
      <vt:lpstr>Soporte Nuevo Hardware </vt:lpstr>
      <vt:lpstr>Soporte Nuevo Hardware – BIOS UEFI</vt:lpstr>
      <vt:lpstr>exFAT</vt:lpstr>
      <vt:lpstr>VPN con SSL – SSTP</vt:lpstr>
      <vt:lpstr>Soporte Nuevos Estándares</vt:lpstr>
      <vt:lpstr>Cliente SSTP</vt:lpstr>
      <vt:lpstr>Microsoft Desktop Optimization Pack</vt:lpstr>
      <vt:lpstr>Microsoft Asset Inventory Service</vt:lpstr>
      <vt:lpstr>Diapositiva 20</vt:lpstr>
      <vt:lpstr>Diapositiva 21</vt:lpstr>
      <vt:lpstr>Diapositiva 22</vt:lpstr>
      <vt:lpstr>Ventajas</vt:lpstr>
      <vt:lpstr>Microsoft SoftGrid</vt:lpstr>
      <vt:lpstr>¿Por qué SoftGrid?</vt:lpstr>
      <vt:lpstr>¿Cómo funciona?</vt:lpstr>
      <vt:lpstr>Componentes: SystemGuard</vt:lpstr>
      <vt:lpstr>Componentes: Sequencer</vt:lpstr>
      <vt:lpstr>Componente: Management Web Service</vt:lpstr>
      <vt:lpstr>Componente: Control Licencias</vt:lpstr>
      <vt:lpstr>Componentes: Clientes SoftGrid</vt:lpstr>
      <vt:lpstr>Gestión de Aplicaciones</vt:lpstr>
      <vt:lpstr>Microsoft Diagnostics and Recovery Toolset</vt:lpstr>
      <vt:lpstr>Diapositiva 34</vt:lpstr>
      <vt:lpstr>Componentes</vt:lpstr>
      <vt:lpstr>Microsoft Advanced Group Policy Management</vt:lpstr>
      <vt:lpstr>¿Por qué Microsoft AGPM?</vt:lpstr>
      <vt:lpstr>Ventajas</vt:lpstr>
      <vt:lpstr>Ventajas</vt:lpstr>
      <vt:lpstr>Microsoft AGMP</vt:lpstr>
      <vt:lpstr>Microsoft System Center Desktop Error Monitoring</vt:lpstr>
      <vt:lpstr>¿Por qué Microsoft DEM?</vt:lpstr>
      <vt:lpstr>Diapositiva 43</vt:lpstr>
      <vt:lpstr>Ventajas</vt:lpstr>
      <vt:lpstr>Componentes</vt:lpstr>
      <vt:lpstr>FTSAI – Viernes Tarde  http://www.informatica64.com/CursoSeguridadProfesionales.html </vt:lpstr>
      <vt:lpstr>Más acciones desde TechNet</vt:lpstr>
      <vt:lpstr>Gracias!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Webcast de TechNet:SQL</dc:title>
  <dc:creator>v-analfa</dc:creator>
  <cp:lastModifiedBy>Chema</cp:lastModifiedBy>
  <cp:revision>83</cp:revision>
  <dcterms:created xsi:type="dcterms:W3CDTF">2005-08-04T08:40:20Z</dcterms:created>
  <dcterms:modified xsi:type="dcterms:W3CDTF">2008-10-02T05:41:55Z</dcterms:modified>
</cp:coreProperties>
</file>