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52"/>
  </p:notesMasterIdLst>
  <p:handoutMasterIdLst>
    <p:handoutMasterId r:id="rId53"/>
  </p:handoutMasterIdLst>
  <p:sldIdLst>
    <p:sldId id="305" r:id="rId2"/>
    <p:sldId id="351"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405" r:id="rId17"/>
    <p:sldId id="406" r:id="rId18"/>
    <p:sldId id="407" r:id="rId19"/>
    <p:sldId id="371" r:id="rId20"/>
    <p:sldId id="372" r:id="rId21"/>
    <p:sldId id="373" r:id="rId22"/>
    <p:sldId id="374" r:id="rId23"/>
    <p:sldId id="375" r:id="rId24"/>
    <p:sldId id="376" r:id="rId25"/>
    <p:sldId id="377" r:id="rId26"/>
    <p:sldId id="378" r:id="rId27"/>
    <p:sldId id="379" r:id="rId28"/>
    <p:sldId id="400" r:id="rId29"/>
    <p:sldId id="383" r:id="rId30"/>
    <p:sldId id="384" r:id="rId31"/>
    <p:sldId id="385" r:id="rId32"/>
    <p:sldId id="401" r:id="rId33"/>
    <p:sldId id="387" r:id="rId34"/>
    <p:sldId id="388" r:id="rId35"/>
    <p:sldId id="389" r:id="rId36"/>
    <p:sldId id="390" r:id="rId37"/>
    <p:sldId id="391" r:id="rId38"/>
    <p:sldId id="392" r:id="rId39"/>
    <p:sldId id="402" r:id="rId40"/>
    <p:sldId id="394" r:id="rId41"/>
    <p:sldId id="395" r:id="rId42"/>
    <p:sldId id="396" r:id="rId43"/>
    <p:sldId id="397" r:id="rId44"/>
    <p:sldId id="398" r:id="rId45"/>
    <p:sldId id="332" r:id="rId46"/>
    <p:sldId id="345" r:id="rId47"/>
    <p:sldId id="404" r:id="rId48"/>
    <p:sldId id="403" r:id="rId49"/>
    <p:sldId id="344" r:id="rId50"/>
    <p:sldId id="324" r:id="rId5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0DB"/>
    <a:srgbClr val="9ACAA7"/>
    <a:srgbClr val="2CD858"/>
    <a:srgbClr val="0DB33D"/>
    <a:srgbClr val="2D6316"/>
    <a:srgbClr val="AFD5B9"/>
    <a:srgbClr val="FF9317"/>
    <a:srgbClr val="FF9D17"/>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92857" autoAdjust="0"/>
  </p:normalViewPr>
  <p:slideViewPr>
    <p:cSldViewPr>
      <p:cViewPr>
        <p:scale>
          <a:sx n="60" d="100"/>
          <a:sy n="60" d="100"/>
        </p:scale>
        <p:origin x="-1836" y="-1062"/>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Yukon\My%20Presentations\Servers\ASbackup%20Yukon_SP2%20v%201013%20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Sheet1!$D$109</c:f>
              <c:strCache>
                <c:ptCount val="1"/>
                <c:pt idx="0">
                  <c:v>2005 backup</c:v>
                </c:pt>
              </c:strCache>
            </c:strRef>
          </c:tx>
          <c:dPt>
            <c:idx val="4"/>
            <c:spPr>
              <a:ln w="53975"/>
            </c:spPr>
          </c:dPt>
          <c:dPt>
            <c:idx val="5"/>
            <c:spPr>
              <a:ln w="50800"/>
            </c:spPr>
          </c:dPt>
          <c:xVal>
            <c:numRef>
              <c:f>Sheet1!$C$110:$C$117</c:f>
              <c:numCache>
                <c:formatCode>0.000</c:formatCode>
                <c:ptCount val="8"/>
                <c:pt idx="0">
                  <c:v>0.2358576571568847</c:v>
                </c:pt>
                <c:pt idx="1">
                  <c:v>0.46900788787752673</c:v>
                </c:pt>
                <c:pt idx="2">
                  <c:v>1.8678765976801401</c:v>
                </c:pt>
                <c:pt idx="3">
                  <c:v>4.6654095286503345</c:v>
                </c:pt>
                <c:pt idx="4">
                  <c:v>9.328305509872731</c:v>
                </c:pt>
                <c:pt idx="5">
                  <c:v>18.653875512071131</c:v>
                </c:pt>
                <c:pt idx="6">
                  <c:v>30</c:v>
                </c:pt>
                <c:pt idx="7">
                  <c:v>186.31664326973132</c:v>
                </c:pt>
              </c:numCache>
            </c:numRef>
          </c:xVal>
          <c:yVal>
            <c:numRef>
              <c:f>Sheet1!$D$110:$D$117</c:f>
              <c:numCache>
                <c:formatCode>General</c:formatCode>
                <c:ptCount val="8"/>
                <c:pt idx="0">
                  <c:v>9.4533000000000005</c:v>
                </c:pt>
                <c:pt idx="1">
                  <c:v>8.3375000000000004</c:v>
                </c:pt>
                <c:pt idx="2">
                  <c:v>25.471299999999989</c:v>
                </c:pt>
                <c:pt idx="3">
                  <c:v>83.960499999999996</c:v>
                </c:pt>
                <c:pt idx="4">
                  <c:v>1136.6047999999998</c:v>
                </c:pt>
                <c:pt idx="5">
                  <c:v>8000.6898000000001</c:v>
                </c:pt>
              </c:numCache>
            </c:numRef>
          </c:yVal>
          <c:smooth val="1"/>
        </c:ser>
        <c:ser>
          <c:idx val="1"/>
          <c:order val="1"/>
          <c:tx>
            <c:strRef>
              <c:f>Sheet1!$E$109</c:f>
              <c:strCache>
                <c:ptCount val="1"/>
                <c:pt idx="0">
                  <c:v>Katmai</c:v>
                </c:pt>
              </c:strCache>
            </c:strRef>
          </c:tx>
          <c:spPr>
            <a:ln w="50800">
              <a:solidFill>
                <a:srgbClr val="00B050"/>
              </a:solidFill>
            </a:ln>
          </c:spPr>
          <c:trendline>
            <c:trendlineType val="linear"/>
          </c:trendline>
          <c:xVal>
            <c:numRef>
              <c:f>Sheet1!$C$110:$C$117</c:f>
              <c:numCache>
                <c:formatCode>0.000</c:formatCode>
                <c:ptCount val="8"/>
                <c:pt idx="0">
                  <c:v>0.2358576571568847</c:v>
                </c:pt>
                <c:pt idx="1">
                  <c:v>0.46900788787752673</c:v>
                </c:pt>
                <c:pt idx="2">
                  <c:v>1.8678765976801401</c:v>
                </c:pt>
                <c:pt idx="3">
                  <c:v>4.6654095286503345</c:v>
                </c:pt>
                <c:pt idx="4">
                  <c:v>9.328305509872731</c:v>
                </c:pt>
                <c:pt idx="5">
                  <c:v>18.653875512071131</c:v>
                </c:pt>
                <c:pt idx="6">
                  <c:v>30</c:v>
                </c:pt>
                <c:pt idx="7">
                  <c:v>186.31664326973132</c:v>
                </c:pt>
              </c:numCache>
            </c:numRef>
          </c:xVal>
          <c:yVal>
            <c:numRef>
              <c:f>Sheet1!$E$110:$E$117</c:f>
              <c:numCache>
                <c:formatCode>General</c:formatCode>
                <c:ptCount val="8"/>
                <c:pt idx="0">
                  <c:v>14.485300000000002</c:v>
                </c:pt>
                <c:pt idx="1">
                  <c:v>20.327500000000001</c:v>
                </c:pt>
                <c:pt idx="2">
                  <c:v>59.342600000000004</c:v>
                </c:pt>
                <c:pt idx="3">
                  <c:v>164.48930000000001</c:v>
                </c:pt>
                <c:pt idx="4">
                  <c:v>338.70689999999894</c:v>
                </c:pt>
                <c:pt idx="5">
                  <c:v>710.25490000000002</c:v>
                </c:pt>
                <c:pt idx="6">
                  <c:v>1067.0719999999999</c:v>
                </c:pt>
                <c:pt idx="7">
                  <c:v>7067.0720000000001</c:v>
                </c:pt>
              </c:numCache>
            </c:numRef>
          </c:yVal>
          <c:smooth val="1"/>
        </c:ser>
        <c:ser>
          <c:idx val="4"/>
          <c:order val="2"/>
          <c:tx>
            <c:strRef>
              <c:f>Sheet1!$H$109</c:f>
              <c:strCache>
                <c:ptCount val="1"/>
                <c:pt idx="0">
                  <c:v>file copy</c:v>
                </c:pt>
              </c:strCache>
            </c:strRef>
          </c:tx>
          <c:spPr>
            <a:ln w="57150" cmpd="sng"/>
          </c:spPr>
          <c:xVal>
            <c:numRef>
              <c:f>Sheet1!$C$110:$C$117</c:f>
              <c:numCache>
                <c:formatCode>0.000</c:formatCode>
                <c:ptCount val="8"/>
                <c:pt idx="0">
                  <c:v>0.2358576571568847</c:v>
                </c:pt>
                <c:pt idx="1">
                  <c:v>0.46900788787752673</c:v>
                </c:pt>
                <c:pt idx="2">
                  <c:v>1.8678765976801401</c:v>
                </c:pt>
                <c:pt idx="3">
                  <c:v>4.6654095286503345</c:v>
                </c:pt>
                <c:pt idx="4">
                  <c:v>9.328305509872731</c:v>
                </c:pt>
                <c:pt idx="5">
                  <c:v>18.653875512071131</c:v>
                </c:pt>
                <c:pt idx="6">
                  <c:v>30</c:v>
                </c:pt>
                <c:pt idx="7">
                  <c:v>186.31664326973132</c:v>
                </c:pt>
              </c:numCache>
            </c:numRef>
          </c:xVal>
          <c:yVal>
            <c:numRef>
              <c:f>Sheet1!$H$110:$H$117</c:f>
              <c:numCache>
                <c:formatCode>General</c:formatCode>
                <c:ptCount val="8"/>
                <c:pt idx="0">
                  <c:v>2</c:v>
                </c:pt>
                <c:pt idx="1">
                  <c:v>3</c:v>
                </c:pt>
                <c:pt idx="2">
                  <c:v>18</c:v>
                </c:pt>
                <c:pt idx="3">
                  <c:v>101</c:v>
                </c:pt>
                <c:pt idx="4">
                  <c:v>252</c:v>
                </c:pt>
                <c:pt idx="5">
                  <c:v>434</c:v>
                </c:pt>
                <c:pt idx="6">
                  <c:v>802</c:v>
                </c:pt>
                <c:pt idx="7">
                  <c:v>5702</c:v>
                </c:pt>
              </c:numCache>
            </c:numRef>
          </c:yVal>
          <c:smooth val="1"/>
        </c:ser>
        <c:axId val="52672768"/>
        <c:axId val="52830208"/>
      </c:scatterChart>
      <c:valAx>
        <c:axId val="52672768"/>
        <c:scaling>
          <c:orientation val="minMax"/>
        </c:scaling>
        <c:axPos val="b"/>
        <c:majorGridlines/>
        <c:numFmt formatCode="0.000" sourceLinked="1"/>
        <c:majorTickMark val="none"/>
        <c:tickLblPos val="nextTo"/>
        <c:txPr>
          <a:bodyPr/>
          <a:lstStyle/>
          <a:p>
            <a:pPr>
              <a:defRPr lang="en-US"/>
            </a:pPr>
            <a:endParaRPr lang="en-US"/>
          </a:p>
        </c:txPr>
        <c:crossAx val="52830208"/>
        <c:crosses val="autoZero"/>
        <c:crossBetween val="midCat"/>
      </c:valAx>
      <c:valAx>
        <c:axId val="52830208"/>
        <c:scaling>
          <c:orientation val="minMax"/>
        </c:scaling>
        <c:axPos val="l"/>
        <c:majorGridlines/>
        <c:numFmt formatCode="General" sourceLinked="1"/>
        <c:majorTickMark val="none"/>
        <c:tickLblPos val="nextTo"/>
        <c:txPr>
          <a:bodyPr/>
          <a:lstStyle/>
          <a:p>
            <a:pPr>
              <a:defRPr lang="en-US"/>
            </a:pPr>
            <a:endParaRPr lang="en-US"/>
          </a:p>
        </c:txPr>
        <c:crossAx val="52672768"/>
        <c:crosses val="autoZero"/>
        <c:crossBetween val="midCat"/>
      </c:valAx>
    </c:plotArea>
    <c:legend>
      <c:legendPos val="b"/>
      <c:legendEntry>
        <c:idx val="-1"/>
        <c:delete val="1"/>
      </c:legendEntry>
      <c:layout/>
      <c:txPr>
        <a:bodyPr/>
        <a:lstStyle/>
        <a:p>
          <a:pPr>
            <a:defRPr lang="en-US"/>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colorful2" csCatId="colorful" phldr="1"/>
      <dgm:spPr/>
      <dgm:t>
        <a:bodyPr/>
        <a:lstStyle/>
        <a:p>
          <a:endParaRPr lang="en-US"/>
        </a:p>
      </dgm:t>
    </dgm:pt>
    <dgm:pt modelId="{F0608A25-22C1-4322-A3E9-CF6F1BB2DCA8}">
      <dgm:prSet phldrT="[Text]"/>
      <dgm:spPr>
        <a:effectLst>
          <a:outerShdw blurRad="76200" dir="13500000" sy="23000" kx="1200000" algn="br" rotWithShape="0">
            <a:prstClr val="black">
              <a:alpha val="20000"/>
            </a:prstClr>
          </a:outerShdw>
        </a:effectLst>
      </dgm:spPr>
      <dgm:t>
        <a:bodyPr/>
        <a:lstStyle/>
        <a:p>
          <a:r>
            <a:rPr lang="en-US" dirty="0" smtClean="0">
              <a:solidFill>
                <a:schemeClr val="bg2"/>
              </a:solidFill>
            </a:rPr>
            <a:t>“Designed to Perform”</a:t>
          </a:r>
          <a:endParaRPr lang="en-US" dirty="0">
            <a:solidFill>
              <a:schemeClr val="bg2"/>
            </a:solidFill>
          </a:endParaRPr>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chemeClr val="accent4"/>
        </a:solidFill>
        <a:effectLst>
          <a:outerShdw blurRad="76200" dir="13500000" sy="23000" kx="1200000" algn="br" rotWithShape="0">
            <a:prstClr val="black">
              <a:alpha val="20000"/>
            </a:prstClr>
          </a:outerShdw>
        </a:effectLst>
      </dgm:spPr>
      <dgm:t>
        <a:bodyPr/>
        <a:lstStyle/>
        <a:p>
          <a:r>
            <a:rPr lang="en-US" dirty="0" smtClean="0">
              <a:solidFill>
                <a:schemeClr val="bg1"/>
              </a:solidFill>
              <a:effectLst/>
            </a:rPr>
            <a:t>Design</a:t>
          </a:r>
          <a:endParaRPr lang="en-US" dirty="0">
            <a:solidFill>
              <a:schemeClr val="bg1"/>
            </a:solidFill>
            <a:effectLst/>
          </a:endParaRPr>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a:effectLst>
          <a:outerShdw blurRad="76200" dir="13500000" sy="23000" kx="1200000" algn="br" rotWithShape="0">
            <a:prstClr val="black">
              <a:alpha val="20000"/>
            </a:prstClr>
          </a:outerShdw>
        </a:effectLst>
      </dgm:spPr>
      <dgm:t>
        <a:bodyPr/>
        <a:lstStyle/>
        <a:p>
          <a:endParaRPr lang="en-US"/>
        </a:p>
      </dgm:t>
    </dgm:pt>
    <dgm:pt modelId="{4B22615F-884C-409F-9775-B71B58D5DEA8}">
      <dgm:prSet phldrT="[Text]"/>
      <dgm:spPr>
        <a:solidFill>
          <a:schemeClr val="accent5"/>
        </a:solidFill>
        <a:effectLst>
          <a:outerShdw blurRad="76200" dir="13500000" sy="23000" kx="1200000" algn="br" rotWithShape="0">
            <a:prstClr val="black">
              <a:alpha val="20000"/>
            </a:prstClr>
          </a:outerShdw>
        </a:effectLst>
      </dgm:spPr>
      <dgm:t>
        <a:bodyPr/>
        <a:lstStyle/>
        <a:p>
          <a:r>
            <a:rPr lang="en-US" dirty="0" smtClean="0">
              <a:solidFill>
                <a:schemeClr val="bg1"/>
              </a:solidFill>
              <a:effectLst/>
            </a:rPr>
            <a:t>Monitor</a:t>
          </a:r>
          <a:endParaRPr lang="en-US" dirty="0">
            <a:solidFill>
              <a:schemeClr val="bg1"/>
            </a:solidFill>
            <a:effectLst/>
          </a:endParaRPr>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a:effectLst>
          <a:outerShdw blurRad="76200" dir="13500000" sy="23000" kx="1200000" algn="br" rotWithShape="0">
            <a:prstClr val="black">
              <a:alpha val="20000"/>
            </a:prstClr>
          </a:outerShdw>
        </a:effectLst>
      </dgm:spPr>
      <dgm:t>
        <a:bodyPr/>
        <a:lstStyle/>
        <a:p>
          <a:endParaRPr lang="en-US"/>
        </a:p>
      </dgm:t>
    </dgm:pt>
    <dgm:pt modelId="{409A59E5-5ED0-4794-8E17-A21C3C759648}">
      <dgm:prSet phldrT="[Text]"/>
      <dgm:spPr>
        <a:solidFill>
          <a:schemeClr val="accent2"/>
        </a:solidFill>
        <a:effectLst>
          <a:outerShdw blurRad="76200" dir="13500000" sy="23000" kx="1200000" algn="br" rotWithShape="0">
            <a:prstClr val="black">
              <a:alpha val="20000"/>
            </a:prstClr>
          </a:outerShdw>
        </a:effectLst>
      </dgm:spPr>
      <dgm:t>
        <a:bodyPr/>
        <a:lstStyle/>
        <a:p>
          <a:r>
            <a:rPr lang="en-US" dirty="0" smtClean="0">
              <a:solidFill>
                <a:schemeClr val="bg1"/>
              </a:solidFill>
              <a:effectLst/>
            </a:rPr>
            <a:t>Run</a:t>
          </a:r>
          <a:endParaRPr lang="en-US" dirty="0">
            <a:solidFill>
              <a:schemeClr val="bg1"/>
            </a:solidFill>
            <a:effectLst/>
          </a:endParaRPr>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a:effectLst>
          <a:outerShdw blurRad="76200" dir="13500000" sy="23000" kx="1200000" algn="br" rotWithShape="0">
            <a:prstClr val="black">
              <a:alpha val="20000"/>
            </a:prstClr>
          </a:outerShdw>
        </a:effectLs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122E9161-425E-4497-86AF-AEA6046DE0E9}" type="presOf" srcId="{3AA2F3E7-CC23-4FDE-9509-270C85DBC556}" destId="{DC9954AA-BBCA-446C-9108-1E67BA3216E5}" srcOrd="0" destOrd="0" presId="urn:microsoft.com/office/officeart/2005/8/layout/radial6"/>
    <dgm:cxn modelId="{61F6579E-E864-4232-8728-30E8168ADF44}" type="presOf" srcId="{4B22615F-884C-409F-9775-B71B58D5DEA8}" destId="{72881E16-E634-4308-9C62-A134A9683B3B}"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CEF3B980-27DE-4985-AFDE-0B5DE6D6DAE5}" type="presOf" srcId="{0057EC54-C9D4-41B2-9FC4-7DBD543145C9}" destId="{560F16D2-3AEE-433D-8F58-2D1EE5D0BD5E}" srcOrd="0" destOrd="0" presId="urn:microsoft.com/office/officeart/2005/8/layout/radial6"/>
    <dgm:cxn modelId="{7B67850E-1472-441A-9462-BCCED9B8AE2A}" type="presOf" srcId="{409A59E5-5ED0-4794-8E17-A21C3C759648}" destId="{C33F6FF3-8A35-4C66-B468-53D19465EA84}" srcOrd="0" destOrd="0" presId="urn:microsoft.com/office/officeart/2005/8/layout/radial6"/>
    <dgm:cxn modelId="{9C8EE4EB-9B6A-4E51-A6D2-5D564BEAD2D3}" type="presOf" srcId="{F79935F3-CAFB-4315-985A-F22F7F3527DC}" destId="{CCA60AF8-25B8-4073-A84A-E0554B1F326C}" srcOrd="0" destOrd="0" presId="urn:microsoft.com/office/officeart/2005/8/layout/radial6"/>
    <dgm:cxn modelId="{62E6460D-4BE8-43C9-A706-7698C2D95CD7}" type="presOf" srcId="{F0608A25-22C1-4322-A3E9-CF6F1BB2DCA8}" destId="{C2A879BF-92D4-4D11-AAFE-1355B89FB611}" srcOrd="0" destOrd="0" presId="urn:microsoft.com/office/officeart/2005/8/layout/radial6"/>
    <dgm:cxn modelId="{CB1DF7CF-C1F8-4C2A-ABAA-7EA008D45F46}" type="presOf" srcId="{975C9CB2-0E53-4796-B4EC-AED8DD91AB07}" destId="{8FD912B9-7BBD-474C-B3A7-6C6FDF926415}" srcOrd="0" destOrd="0" presId="urn:microsoft.com/office/officeart/2005/8/layout/radial6"/>
    <dgm:cxn modelId="{21F10CEE-494C-44A2-A3CE-51EAC3867FEC}" type="presOf" srcId="{553E0C9E-9E6A-466F-B58B-251ADF2410FE}" destId="{8753DBEB-5525-4FEF-B45E-EA5E5FBA0A83}" srcOrd="0" destOrd="0" presId="urn:microsoft.com/office/officeart/2005/8/layout/radial6"/>
    <dgm:cxn modelId="{2FA4FF88-0650-4CE1-8457-EBD57EC0C7BC}" type="presParOf" srcId="{CCA60AF8-25B8-4073-A84A-E0554B1F326C}" destId="{C2A879BF-92D4-4D11-AAFE-1355B89FB611}" srcOrd="0" destOrd="0" presId="urn:microsoft.com/office/officeart/2005/8/layout/radial6"/>
    <dgm:cxn modelId="{8EE43E7E-2A12-4158-A0A8-E0930F966049}" type="presParOf" srcId="{CCA60AF8-25B8-4073-A84A-E0554B1F326C}" destId="{DC9954AA-BBCA-446C-9108-1E67BA3216E5}" srcOrd="1" destOrd="0" presId="urn:microsoft.com/office/officeart/2005/8/layout/radial6"/>
    <dgm:cxn modelId="{77164C40-48C1-47DC-87B7-C194B479B1FA}" type="presParOf" srcId="{CCA60AF8-25B8-4073-A84A-E0554B1F326C}" destId="{29F30BB2-CBD0-4392-A38E-6DA5287D5140}" srcOrd="2" destOrd="0" presId="urn:microsoft.com/office/officeart/2005/8/layout/radial6"/>
    <dgm:cxn modelId="{37B47792-2263-47EB-8F12-53F15139F0ED}" type="presParOf" srcId="{CCA60AF8-25B8-4073-A84A-E0554B1F326C}" destId="{8753DBEB-5525-4FEF-B45E-EA5E5FBA0A83}" srcOrd="3" destOrd="0" presId="urn:microsoft.com/office/officeart/2005/8/layout/radial6"/>
    <dgm:cxn modelId="{68D203E4-A5E2-442D-8725-C4433F76EBF6}" type="presParOf" srcId="{CCA60AF8-25B8-4073-A84A-E0554B1F326C}" destId="{72881E16-E634-4308-9C62-A134A9683B3B}" srcOrd="4" destOrd="0" presId="urn:microsoft.com/office/officeart/2005/8/layout/radial6"/>
    <dgm:cxn modelId="{DF1F4E7D-E80D-46AD-BA16-DA52A963C05A}" type="presParOf" srcId="{CCA60AF8-25B8-4073-A84A-E0554B1F326C}" destId="{C1691771-0711-45CF-A689-E72ECFC7AF77}" srcOrd="5" destOrd="0" presId="urn:microsoft.com/office/officeart/2005/8/layout/radial6"/>
    <dgm:cxn modelId="{0084B1BE-0033-4728-92E3-A9AA422BC467}" type="presParOf" srcId="{CCA60AF8-25B8-4073-A84A-E0554B1F326C}" destId="{560F16D2-3AEE-433D-8F58-2D1EE5D0BD5E}" srcOrd="6" destOrd="0" presId="urn:microsoft.com/office/officeart/2005/8/layout/radial6"/>
    <dgm:cxn modelId="{8F8837C2-D8F6-4DAC-9DF7-E91876F4FF83}" type="presParOf" srcId="{CCA60AF8-25B8-4073-A84A-E0554B1F326C}" destId="{C33F6FF3-8A35-4C66-B468-53D19465EA84}" srcOrd="7" destOrd="0" presId="urn:microsoft.com/office/officeart/2005/8/layout/radial6"/>
    <dgm:cxn modelId="{16CEEC64-500A-4FBF-A901-67ED635E2302}" type="presParOf" srcId="{CCA60AF8-25B8-4073-A84A-E0554B1F326C}" destId="{E0104AEF-A48D-4BBD-981B-BCC2169B2585}" srcOrd="8" destOrd="0" presId="urn:microsoft.com/office/officeart/2005/8/layout/radial6"/>
    <dgm:cxn modelId="{1ED5FEE6-21C4-4962-B7F7-5DECDC4391DD}"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2.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colorful2" csCatId="colorful" phldr="1"/>
      <dgm:spPr/>
      <dgm:t>
        <a:bodyPr/>
        <a:lstStyle/>
        <a:p>
          <a:endParaRPr lang="en-US"/>
        </a:p>
      </dgm:t>
    </dgm:pt>
    <dgm:pt modelId="{F0608A25-22C1-4322-A3E9-CF6F1BB2DCA8}">
      <dgm:prSet phldrT="[Text]"/>
      <dgm:spPr>
        <a:effectLst>
          <a:outerShdw blurRad="76200" dir="13500000" sy="23000" kx="1200000" algn="br" rotWithShape="0">
            <a:prstClr val="black">
              <a:alpha val="20000"/>
            </a:prstClr>
          </a:outerShdw>
        </a:effectLst>
      </dgm:spPr>
      <dgm:t>
        <a:bodyPr/>
        <a:lstStyle/>
        <a:p>
          <a:r>
            <a:rPr lang="en-US" dirty="0" smtClean="0">
              <a:solidFill>
                <a:schemeClr val="bg2"/>
              </a:solidFill>
            </a:rPr>
            <a:t>“Designed to Perform”</a:t>
          </a:r>
          <a:endParaRPr lang="en-US" dirty="0">
            <a:solidFill>
              <a:schemeClr val="bg2"/>
            </a:solidFill>
          </a:endParaRPr>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chemeClr val="accent4"/>
        </a:solidFill>
        <a:effectLst>
          <a:glow rad="228600">
            <a:schemeClr val="accent4">
              <a:satMod val="175000"/>
              <a:alpha val="40000"/>
            </a:schemeClr>
          </a:glow>
          <a:outerShdw blurRad="76200" dir="13500000" sy="23000" kx="1200000" algn="br" rotWithShape="0">
            <a:prstClr val="black">
              <a:alpha val="20000"/>
            </a:prstClr>
          </a:outerShdw>
        </a:effectLst>
      </dgm:spPr>
      <dgm:t>
        <a:bodyPr/>
        <a:lstStyle/>
        <a:p>
          <a:r>
            <a:rPr lang="en-US" b="1" dirty="0" smtClean="0"/>
            <a:t>Design</a:t>
          </a:r>
          <a:endParaRPr lang="en-US" b="1"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a:effectLst>
          <a:outerShdw blurRad="76200" dir="13500000" sy="23000" kx="1200000" algn="br" rotWithShape="0">
            <a:prstClr val="black">
              <a:alpha val="20000"/>
            </a:prstClr>
          </a:outerShdw>
        </a:effectLst>
      </dgm:spPr>
      <dgm:t>
        <a:bodyPr/>
        <a:lstStyle/>
        <a:p>
          <a:endParaRPr lang="en-US"/>
        </a:p>
      </dgm:t>
    </dgm:pt>
    <dgm:pt modelId="{4B22615F-884C-409F-9775-B71B58D5DEA8}">
      <dgm:prSet phldrT="[Text]"/>
      <dgm:spPr>
        <a:solidFill>
          <a:schemeClr val="accent3">
            <a:lumMod val="50000"/>
            <a:alpha val="20000"/>
          </a:schemeClr>
        </a:solidFill>
        <a:effectLst>
          <a:outerShdw blurRad="76200" dir="13500000" sy="23000" kx="1200000" algn="br" rotWithShape="0">
            <a:prstClr val="black">
              <a:alpha val="20000"/>
            </a:prstClr>
          </a:outerShdw>
        </a:effectLst>
      </dgm:spPr>
      <dgm:t>
        <a:bodyPr/>
        <a:lstStyle/>
        <a:p>
          <a:r>
            <a:rPr lang="en-US" dirty="0" smtClean="0">
              <a:solidFill>
                <a:schemeClr val="bg1"/>
              </a:solidFill>
            </a:rPr>
            <a:t>Monitor</a:t>
          </a:r>
          <a:endParaRPr lang="en-US" dirty="0">
            <a:solidFill>
              <a:schemeClr val="bg1"/>
            </a:solidFill>
          </a:endParaRPr>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a:effectLst>
          <a:outerShdw blurRad="76200" dir="13500000" sy="23000" kx="1200000" algn="br" rotWithShape="0">
            <a:prstClr val="black">
              <a:alpha val="20000"/>
            </a:prstClr>
          </a:outerShdw>
        </a:effectLst>
      </dgm:spPr>
      <dgm:t>
        <a:bodyPr/>
        <a:lstStyle/>
        <a:p>
          <a:endParaRPr lang="en-US"/>
        </a:p>
      </dgm:t>
    </dgm:pt>
    <dgm:pt modelId="{409A59E5-5ED0-4794-8E17-A21C3C759648}">
      <dgm:prSet phldrT="[Text]"/>
      <dgm:spPr>
        <a:solidFill>
          <a:srgbClr val="92D050">
            <a:alpha val="20000"/>
          </a:srgbClr>
        </a:solidFill>
        <a:effectLst>
          <a:outerShdw blurRad="76200" dir="13500000" sy="23000" kx="1200000" algn="br" rotWithShape="0">
            <a:prstClr val="black">
              <a:alpha val="20000"/>
            </a:prstClr>
          </a:outerShdw>
        </a:effectLst>
      </dgm:spPr>
      <dgm:t>
        <a:bodyPr/>
        <a:lstStyle/>
        <a:p>
          <a:r>
            <a:rPr lang="en-US" dirty="0" smtClean="0">
              <a:solidFill>
                <a:schemeClr val="bg1"/>
              </a:solidFill>
            </a:rPr>
            <a:t>Run</a:t>
          </a:r>
          <a:endParaRPr lang="en-US" dirty="0">
            <a:solidFill>
              <a:schemeClr val="bg1"/>
            </a:solidFill>
          </a:endParaRPr>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a:effectLst>
          <a:outerShdw blurRad="76200" dir="13500000" sy="23000" kx="1200000" algn="br" rotWithShape="0">
            <a:prstClr val="black">
              <a:alpha val="20000"/>
            </a:prstClr>
          </a:outerShdw>
        </a:effectLs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8211CD46-82A1-47C7-A8D2-013D87877065}" type="presOf" srcId="{4B22615F-884C-409F-9775-B71B58D5DEA8}" destId="{72881E16-E634-4308-9C62-A134A9683B3B}"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7963BE52-BA5B-41B0-9DF0-7DC84B59830A}" type="presOf" srcId="{975C9CB2-0E53-4796-B4EC-AED8DD91AB07}" destId="{8FD912B9-7BBD-474C-B3A7-6C6FDF926415}"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5B875B10-9005-492D-99C4-AF74523CEDB9}" type="presOf" srcId="{0057EC54-C9D4-41B2-9FC4-7DBD543145C9}" destId="{560F16D2-3AEE-433D-8F58-2D1EE5D0BD5E}" srcOrd="0" destOrd="0" presId="urn:microsoft.com/office/officeart/2005/8/layout/radial6"/>
    <dgm:cxn modelId="{84968D08-F8FD-4D61-ABF5-799AABF8DC4A}" type="presOf" srcId="{553E0C9E-9E6A-466F-B58B-251ADF2410FE}" destId="{8753DBEB-5525-4FEF-B45E-EA5E5FBA0A83}"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2A56B5B8-EED1-452E-BBBC-4A1BB219B910}" type="presOf" srcId="{409A59E5-5ED0-4794-8E17-A21C3C759648}" destId="{C33F6FF3-8A35-4C66-B468-53D19465EA84}" srcOrd="0" destOrd="0" presId="urn:microsoft.com/office/officeart/2005/8/layout/radial6"/>
    <dgm:cxn modelId="{317ACC56-07F0-48ED-891D-791C23FB72FB}" type="presOf" srcId="{F79935F3-CAFB-4315-985A-F22F7F3527DC}" destId="{CCA60AF8-25B8-4073-A84A-E0554B1F326C}" srcOrd="0" destOrd="0" presId="urn:microsoft.com/office/officeart/2005/8/layout/radial6"/>
    <dgm:cxn modelId="{A7E0C775-24CD-4F82-9B69-617B35EE42DD}" type="presOf" srcId="{F0608A25-22C1-4322-A3E9-CF6F1BB2DCA8}" destId="{C2A879BF-92D4-4D11-AAFE-1355B89FB611}" srcOrd="0" destOrd="0" presId="urn:microsoft.com/office/officeart/2005/8/layout/radial6"/>
    <dgm:cxn modelId="{EF20FAD3-A94D-4C1B-A1F8-B61B3008D444}" type="presOf" srcId="{3AA2F3E7-CC23-4FDE-9509-270C85DBC556}" destId="{DC9954AA-BBCA-446C-9108-1E67BA3216E5}" srcOrd="0" destOrd="0" presId="urn:microsoft.com/office/officeart/2005/8/layout/radial6"/>
    <dgm:cxn modelId="{50016EAA-ED99-436B-9B1A-F9EF07DBE586}" type="presParOf" srcId="{CCA60AF8-25B8-4073-A84A-E0554B1F326C}" destId="{C2A879BF-92D4-4D11-AAFE-1355B89FB611}" srcOrd="0" destOrd="0" presId="urn:microsoft.com/office/officeart/2005/8/layout/radial6"/>
    <dgm:cxn modelId="{B4A60E3D-E209-4292-AD57-24280475D579}" type="presParOf" srcId="{CCA60AF8-25B8-4073-A84A-E0554B1F326C}" destId="{DC9954AA-BBCA-446C-9108-1E67BA3216E5}" srcOrd="1" destOrd="0" presId="urn:microsoft.com/office/officeart/2005/8/layout/radial6"/>
    <dgm:cxn modelId="{8F092D09-B6D9-4925-830B-B78EF527B738}" type="presParOf" srcId="{CCA60AF8-25B8-4073-A84A-E0554B1F326C}" destId="{29F30BB2-CBD0-4392-A38E-6DA5287D5140}" srcOrd="2" destOrd="0" presId="urn:microsoft.com/office/officeart/2005/8/layout/radial6"/>
    <dgm:cxn modelId="{65B45B22-0839-4E74-AE75-16C727A5ED91}" type="presParOf" srcId="{CCA60AF8-25B8-4073-A84A-E0554B1F326C}" destId="{8753DBEB-5525-4FEF-B45E-EA5E5FBA0A83}" srcOrd="3" destOrd="0" presId="urn:microsoft.com/office/officeart/2005/8/layout/radial6"/>
    <dgm:cxn modelId="{73B19C63-CD41-4664-9683-1FFE2465ADD4}" type="presParOf" srcId="{CCA60AF8-25B8-4073-A84A-E0554B1F326C}" destId="{72881E16-E634-4308-9C62-A134A9683B3B}" srcOrd="4" destOrd="0" presId="urn:microsoft.com/office/officeart/2005/8/layout/radial6"/>
    <dgm:cxn modelId="{EB8909C9-E839-42C3-9F64-45DC483B463B}" type="presParOf" srcId="{CCA60AF8-25B8-4073-A84A-E0554B1F326C}" destId="{C1691771-0711-45CF-A689-E72ECFC7AF77}" srcOrd="5" destOrd="0" presId="urn:microsoft.com/office/officeart/2005/8/layout/radial6"/>
    <dgm:cxn modelId="{DC7F67B4-F0E3-4571-A5E9-9083C2D4FB60}" type="presParOf" srcId="{CCA60AF8-25B8-4073-A84A-E0554B1F326C}" destId="{560F16D2-3AEE-433D-8F58-2D1EE5D0BD5E}" srcOrd="6" destOrd="0" presId="urn:microsoft.com/office/officeart/2005/8/layout/radial6"/>
    <dgm:cxn modelId="{5BF52210-ECD8-4183-AA66-7BE800BD51AA}" type="presParOf" srcId="{CCA60AF8-25B8-4073-A84A-E0554B1F326C}" destId="{C33F6FF3-8A35-4C66-B468-53D19465EA84}" srcOrd="7" destOrd="0" presId="urn:microsoft.com/office/officeart/2005/8/layout/radial6"/>
    <dgm:cxn modelId="{C751CD9F-B756-4D6F-A8F9-B933F61F3159}" type="presParOf" srcId="{CCA60AF8-25B8-4073-A84A-E0554B1F326C}" destId="{E0104AEF-A48D-4BBD-981B-BCC2169B2585}" srcOrd="8" destOrd="0" presId="urn:microsoft.com/office/officeart/2005/8/layout/radial6"/>
    <dgm:cxn modelId="{BAC1B8A1-A667-4FF0-9E22-C5B215DCD61C}"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3.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colorful2" csCatId="colorful" phldr="1"/>
      <dgm:spPr/>
      <dgm:t>
        <a:bodyPr/>
        <a:lstStyle/>
        <a:p>
          <a:endParaRPr lang="en-US"/>
        </a:p>
      </dgm:t>
    </dgm:pt>
    <dgm:pt modelId="{F0608A25-22C1-4322-A3E9-CF6F1BB2DCA8}">
      <dgm:prSet phldrT="[Text]"/>
      <dgm:spPr>
        <a:effectLst>
          <a:outerShdw blurRad="76200" dir="13500000" sy="23000" kx="1200000" algn="br" rotWithShape="0">
            <a:prstClr val="black">
              <a:alpha val="20000"/>
            </a:prstClr>
          </a:outerShdw>
        </a:effectLst>
      </dgm:spPr>
      <dgm:t>
        <a:bodyPr/>
        <a:lstStyle/>
        <a:p>
          <a:r>
            <a:rPr lang="en-US" dirty="0" smtClean="0">
              <a:solidFill>
                <a:schemeClr val="bg2"/>
              </a:solidFill>
            </a:rPr>
            <a:t>“Designed to Perform”</a:t>
          </a:r>
          <a:endParaRPr lang="en-US" dirty="0">
            <a:solidFill>
              <a:schemeClr val="bg2"/>
            </a:solidFill>
          </a:endParaRPr>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C0504D"/>
        </a:solidFill>
        <a:effectLst>
          <a:glow rad="228600">
            <a:schemeClr val="accent3">
              <a:satMod val="175000"/>
              <a:alpha val="40000"/>
            </a:schemeClr>
          </a:glow>
          <a:outerShdw blurRad="76200" dir="13500000" sy="23000" kx="1200000" algn="br" rotWithShape="0">
            <a:prstClr val="black">
              <a:alpha val="20000"/>
            </a:prstClr>
          </a:outerShdw>
        </a:effectLst>
      </dgm:spPr>
      <dgm:t>
        <a:bodyPr/>
        <a:lstStyle/>
        <a:p>
          <a:r>
            <a:rPr lang="en-US" b="1" dirty="0" smtClean="0"/>
            <a:t>Design</a:t>
          </a:r>
          <a:endParaRPr lang="en-US" b="1"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a:effectLst>
          <a:outerShdw blurRad="76200" dir="13500000" sy="23000" kx="1200000" algn="br" rotWithShape="0">
            <a:prstClr val="black">
              <a:alpha val="20000"/>
            </a:prstClr>
          </a:outerShdw>
        </a:effectLst>
      </dgm:spPr>
      <dgm:t>
        <a:bodyPr/>
        <a:lstStyle/>
        <a:p>
          <a:endParaRPr lang="en-US" dirty="0"/>
        </a:p>
      </dgm:t>
    </dgm:pt>
    <dgm:pt modelId="{4B22615F-884C-409F-9775-B71B58D5DEA8}">
      <dgm:prSet phldrT="[Text]"/>
      <dgm:spPr>
        <a:solidFill>
          <a:schemeClr val="accent6">
            <a:alpha val="20000"/>
          </a:schemeClr>
        </a:solidFill>
        <a:effectLst>
          <a:outerShdw blurRad="76200" dir="13500000" sy="23000" kx="1200000" algn="br" rotWithShape="0">
            <a:prstClr val="black">
              <a:alpha val="20000"/>
            </a:prstClr>
          </a:outerShdw>
        </a:effectLst>
      </dgm:spPr>
      <dgm:t>
        <a:bodyPr/>
        <a:lstStyle/>
        <a:p>
          <a:r>
            <a:rPr lang="en-US" dirty="0" smtClean="0"/>
            <a:t>Monitor</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a:effectLst>
          <a:outerShdw blurRad="76200" dir="13500000" sy="23000" kx="1200000" algn="br" rotWithShape="0">
            <a:prstClr val="black">
              <a:alpha val="20000"/>
            </a:prstClr>
          </a:outerShdw>
        </a:effectLst>
      </dgm:spPr>
      <dgm:t>
        <a:bodyPr/>
        <a:lstStyle/>
        <a:p>
          <a:endParaRPr lang="en-US" dirty="0"/>
        </a:p>
      </dgm:t>
    </dgm:pt>
    <dgm:pt modelId="{409A59E5-5ED0-4794-8E17-A21C3C759648}">
      <dgm:prSet phldrT="[Text]"/>
      <dgm:spPr>
        <a:solidFill>
          <a:srgbClr val="92D050">
            <a:alpha val="20000"/>
          </a:srgbClr>
        </a:solidFill>
        <a:effectLst>
          <a:outerShdw blurRad="76200" dir="13500000" sy="23000" kx="1200000" algn="br" rotWithShape="0">
            <a:prstClr val="black">
              <a:alpha val="20000"/>
            </a:prstClr>
          </a:outerShdw>
        </a:effectLst>
      </dgm:spPr>
      <dgm:t>
        <a:bodyPr/>
        <a:lstStyle/>
        <a:p>
          <a:r>
            <a:rPr lang="en-US" dirty="0" smtClean="0"/>
            <a:t>Run</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a:effectLst>
          <a:outerShdw blurRad="76200" dir="13500000" sy="23000" kx="1200000" algn="br" rotWithShape="0">
            <a:prstClr val="black">
              <a:alpha val="20000"/>
            </a:prstClr>
          </a:outerShdw>
        </a:effectLst>
      </dgm:spPr>
      <dgm:t>
        <a:bodyPr/>
        <a:lstStyle/>
        <a:p>
          <a:endParaRPr lang="en-US" dirty="0"/>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1E16F5BD-0D1C-4538-A6F9-418146BE728C}" type="presOf" srcId="{3AA2F3E7-CC23-4FDE-9509-270C85DBC556}" destId="{DC9954AA-BBCA-446C-9108-1E67BA3216E5}" srcOrd="0" destOrd="0" presId="urn:microsoft.com/office/officeart/2005/8/layout/radial6"/>
    <dgm:cxn modelId="{BC83863C-47F0-4E00-A79C-3A5F05BA8249}" type="presOf" srcId="{553E0C9E-9E6A-466F-B58B-251ADF2410FE}" destId="{8753DBEB-5525-4FEF-B45E-EA5E5FBA0A83}"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5C777762-7E83-42FF-A2B2-771DD9564BDC}" type="presOf" srcId="{F79935F3-CAFB-4315-985A-F22F7F3527DC}" destId="{CCA60AF8-25B8-4073-A84A-E0554B1F326C}"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2EF0B34A-94FE-4C70-8903-10678F58DBD9}" type="presOf" srcId="{F0608A25-22C1-4322-A3E9-CF6F1BB2DCA8}" destId="{C2A879BF-92D4-4D11-AAFE-1355B89FB611}" srcOrd="0" destOrd="0" presId="urn:microsoft.com/office/officeart/2005/8/layout/radial6"/>
    <dgm:cxn modelId="{2494B84D-C0C9-4264-9D3F-E11645224D10}" type="presOf" srcId="{0057EC54-C9D4-41B2-9FC4-7DBD543145C9}" destId="{560F16D2-3AEE-433D-8F58-2D1EE5D0BD5E}" srcOrd="0" destOrd="0" presId="urn:microsoft.com/office/officeart/2005/8/layout/radial6"/>
    <dgm:cxn modelId="{EFDD0E10-48A3-448B-957F-4C0D6130C103}" type="presOf" srcId="{4B22615F-884C-409F-9775-B71B58D5DEA8}" destId="{72881E16-E634-4308-9C62-A134A9683B3B}" srcOrd="0" destOrd="0" presId="urn:microsoft.com/office/officeart/2005/8/layout/radial6"/>
    <dgm:cxn modelId="{1A34A0F9-4F8C-464A-AD8E-4908286C52BB}" type="presOf" srcId="{975C9CB2-0E53-4796-B4EC-AED8DD91AB07}" destId="{8FD912B9-7BBD-474C-B3A7-6C6FDF926415}" srcOrd="0" destOrd="0" presId="urn:microsoft.com/office/officeart/2005/8/layout/radial6"/>
    <dgm:cxn modelId="{7E41EC40-A3F5-409A-86CA-2105863F9C59}" type="presOf" srcId="{409A59E5-5ED0-4794-8E17-A21C3C759648}" destId="{C33F6FF3-8A35-4C66-B468-53D19465EA84}" srcOrd="0" destOrd="0" presId="urn:microsoft.com/office/officeart/2005/8/layout/radial6"/>
    <dgm:cxn modelId="{14B18D96-DEA6-4434-8107-F3E61A0E881F}" type="presParOf" srcId="{CCA60AF8-25B8-4073-A84A-E0554B1F326C}" destId="{C2A879BF-92D4-4D11-AAFE-1355B89FB611}" srcOrd="0" destOrd="0" presId="urn:microsoft.com/office/officeart/2005/8/layout/radial6"/>
    <dgm:cxn modelId="{1061CB6A-1805-46B1-818D-5462A65D62E5}" type="presParOf" srcId="{CCA60AF8-25B8-4073-A84A-E0554B1F326C}" destId="{DC9954AA-BBCA-446C-9108-1E67BA3216E5}" srcOrd="1" destOrd="0" presId="urn:microsoft.com/office/officeart/2005/8/layout/radial6"/>
    <dgm:cxn modelId="{BADEFF62-7FFE-4B03-915B-35387FD04CDC}" type="presParOf" srcId="{CCA60AF8-25B8-4073-A84A-E0554B1F326C}" destId="{29F30BB2-CBD0-4392-A38E-6DA5287D5140}" srcOrd="2" destOrd="0" presId="urn:microsoft.com/office/officeart/2005/8/layout/radial6"/>
    <dgm:cxn modelId="{2D2020DE-01E5-4FA4-8BB7-E3540CB15F0A}" type="presParOf" srcId="{CCA60AF8-25B8-4073-A84A-E0554B1F326C}" destId="{8753DBEB-5525-4FEF-B45E-EA5E5FBA0A83}" srcOrd="3" destOrd="0" presId="urn:microsoft.com/office/officeart/2005/8/layout/radial6"/>
    <dgm:cxn modelId="{EC09CF32-CEB2-4D1C-91C4-35C8D845FE83}" type="presParOf" srcId="{CCA60AF8-25B8-4073-A84A-E0554B1F326C}" destId="{72881E16-E634-4308-9C62-A134A9683B3B}" srcOrd="4" destOrd="0" presId="urn:microsoft.com/office/officeart/2005/8/layout/radial6"/>
    <dgm:cxn modelId="{07283EE7-053F-4452-B96D-36BDBFC17D2C}" type="presParOf" srcId="{CCA60AF8-25B8-4073-A84A-E0554B1F326C}" destId="{C1691771-0711-45CF-A689-E72ECFC7AF77}" srcOrd="5" destOrd="0" presId="urn:microsoft.com/office/officeart/2005/8/layout/radial6"/>
    <dgm:cxn modelId="{021502DA-889C-45D2-81AC-1F33BC4705A2}" type="presParOf" srcId="{CCA60AF8-25B8-4073-A84A-E0554B1F326C}" destId="{560F16D2-3AEE-433D-8F58-2D1EE5D0BD5E}" srcOrd="6" destOrd="0" presId="urn:microsoft.com/office/officeart/2005/8/layout/radial6"/>
    <dgm:cxn modelId="{178F490C-9D31-4B0B-ACC6-3931C68003B2}" type="presParOf" srcId="{CCA60AF8-25B8-4073-A84A-E0554B1F326C}" destId="{C33F6FF3-8A35-4C66-B468-53D19465EA84}" srcOrd="7" destOrd="0" presId="urn:microsoft.com/office/officeart/2005/8/layout/radial6"/>
    <dgm:cxn modelId="{F2730A99-602C-4B64-8859-BEFA68551E74}" type="presParOf" srcId="{CCA60AF8-25B8-4073-A84A-E0554B1F326C}" destId="{E0104AEF-A48D-4BBD-981B-BCC2169B2585}" srcOrd="8" destOrd="0" presId="urn:microsoft.com/office/officeart/2005/8/layout/radial6"/>
    <dgm:cxn modelId="{CC2F39BA-0CEC-4A57-B097-0BB3A223F01A}"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4.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colorful2" csCatId="colorful" phldr="1"/>
      <dgm:spPr/>
      <dgm:t>
        <a:bodyPr/>
        <a:lstStyle/>
        <a:p>
          <a:endParaRPr lang="en-US"/>
        </a:p>
      </dgm:t>
    </dgm:pt>
    <dgm:pt modelId="{F0608A25-22C1-4322-A3E9-CF6F1BB2DCA8}">
      <dgm:prSet phldrT="[Text]"/>
      <dgm:spPr>
        <a:effectLst>
          <a:outerShdw blurRad="76200" dir="13500000" sy="23000" kx="1200000" algn="br" rotWithShape="0">
            <a:prstClr val="black">
              <a:alpha val="20000"/>
            </a:prstClr>
          </a:outerShdw>
        </a:effectLst>
      </dgm:spPr>
      <dgm:t>
        <a:bodyPr/>
        <a:lstStyle/>
        <a:p>
          <a:r>
            <a:rPr lang="en-US" dirty="0" smtClean="0">
              <a:solidFill>
                <a:schemeClr val="bg2"/>
              </a:solidFill>
            </a:rPr>
            <a:t>“Designed to Perform”</a:t>
          </a:r>
          <a:endParaRPr lang="en-US" dirty="0">
            <a:solidFill>
              <a:schemeClr val="bg2"/>
            </a:solidFill>
          </a:endParaRPr>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chemeClr val="accent4">
            <a:alpha val="20000"/>
          </a:schemeClr>
        </a:solidFill>
        <a:effectLst>
          <a:outerShdw blurRad="76200" dir="13500000" sy="23000" kx="1200000" algn="br" rotWithShape="0">
            <a:prstClr val="black">
              <a:alpha val="20000"/>
            </a:prstClr>
          </a:outerShdw>
        </a:effectLst>
      </dgm:spPr>
      <dgm:t>
        <a:bodyPr/>
        <a:lstStyle/>
        <a:p>
          <a:r>
            <a:rPr lang="en-US" b="1" dirty="0" smtClean="0">
              <a:solidFill>
                <a:schemeClr val="bg1"/>
              </a:solidFill>
            </a:rPr>
            <a:t>Design</a:t>
          </a:r>
          <a:endParaRPr lang="en-US" b="1" dirty="0">
            <a:solidFill>
              <a:schemeClr val="bg1"/>
            </a:solidFill>
          </a:endParaRPr>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a:effectLst>
          <a:outerShdw blurRad="76200" dir="13500000" sy="23000" kx="1200000" algn="br" rotWithShape="0">
            <a:prstClr val="black">
              <a:alpha val="20000"/>
            </a:prstClr>
          </a:outerShdw>
        </a:effectLst>
      </dgm:spPr>
      <dgm:t>
        <a:bodyPr/>
        <a:lstStyle/>
        <a:p>
          <a:endParaRPr lang="en-US" dirty="0"/>
        </a:p>
      </dgm:t>
    </dgm:pt>
    <dgm:pt modelId="{4B22615F-884C-409F-9775-B71B58D5DEA8}">
      <dgm:prSet phldrT="[Text]"/>
      <dgm:spPr>
        <a:solidFill>
          <a:schemeClr val="accent3"/>
        </a:solidFill>
        <a:effectLst>
          <a:glow rad="228600">
            <a:schemeClr val="accent6">
              <a:satMod val="175000"/>
              <a:alpha val="40000"/>
            </a:schemeClr>
          </a:glow>
          <a:outerShdw blurRad="76200" dir="13500000" sy="23000" kx="1200000" algn="br" rotWithShape="0">
            <a:prstClr val="black">
              <a:alpha val="20000"/>
            </a:prstClr>
          </a:outerShdw>
        </a:effectLst>
      </dgm:spPr>
      <dgm:t>
        <a:bodyPr/>
        <a:lstStyle/>
        <a:p>
          <a:r>
            <a:rPr lang="en-US" dirty="0" smtClean="0">
              <a:solidFill>
                <a:schemeClr val="bg1"/>
              </a:solidFill>
            </a:rPr>
            <a:t>Monitor</a:t>
          </a:r>
          <a:endParaRPr lang="en-US" dirty="0">
            <a:solidFill>
              <a:schemeClr val="bg1"/>
            </a:solidFill>
          </a:endParaRPr>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a:effectLst>
          <a:outerShdw blurRad="76200" dir="13500000" sy="23000" kx="1200000" algn="br" rotWithShape="0">
            <a:prstClr val="black">
              <a:alpha val="20000"/>
            </a:prstClr>
          </a:outerShdw>
        </a:effectLst>
      </dgm:spPr>
      <dgm:t>
        <a:bodyPr/>
        <a:lstStyle/>
        <a:p>
          <a:endParaRPr lang="en-US" dirty="0"/>
        </a:p>
      </dgm:t>
    </dgm:pt>
    <dgm:pt modelId="{409A59E5-5ED0-4794-8E17-A21C3C759648}">
      <dgm:prSet phldrT="[Text]"/>
      <dgm:spPr>
        <a:solidFill>
          <a:srgbClr val="92D050">
            <a:alpha val="20000"/>
          </a:srgbClr>
        </a:solidFill>
        <a:effectLst>
          <a:outerShdw blurRad="76200" dir="13500000" sy="23000" kx="1200000" algn="br" rotWithShape="0">
            <a:prstClr val="black">
              <a:alpha val="20000"/>
            </a:prstClr>
          </a:outerShdw>
        </a:effectLst>
      </dgm:spPr>
      <dgm:t>
        <a:bodyPr/>
        <a:lstStyle/>
        <a:p>
          <a:r>
            <a:rPr lang="en-US" dirty="0" smtClean="0">
              <a:solidFill>
                <a:schemeClr val="bg1"/>
              </a:solidFill>
            </a:rPr>
            <a:t>Run</a:t>
          </a:r>
          <a:endParaRPr lang="en-US" dirty="0">
            <a:solidFill>
              <a:schemeClr val="bg1"/>
            </a:solidFill>
          </a:endParaRPr>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a:effectLst>
          <a:outerShdw blurRad="76200" dir="13500000" sy="23000" kx="1200000" algn="br" rotWithShape="0">
            <a:prstClr val="black">
              <a:alpha val="20000"/>
            </a:prstClr>
          </a:outerShdw>
        </a:effectLst>
      </dgm:spPr>
      <dgm:t>
        <a:bodyPr/>
        <a:lstStyle/>
        <a:p>
          <a:endParaRPr lang="en-US" dirty="0"/>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1077BA11-1AA6-44D2-B6DB-02F72D4106B2}" type="presOf" srcId="{409A59E5-5ED0-4794-8E17-A21C3C759648}" destId="{C33F6FF3-8A35-4C66-B468-53D19465EA84}"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9A4810F0-8623-4EF7-BFEF-3F9C5F2386E9}" type="presOf" srcId="{F79935F3-CAFB-4315-985A-F22F7F3527DC}" destId="{CCA60AF8-25B8-4073-A84A-E0554B1F326C}" srcOrd="0" destOrd="0" presId="urn:microsoft.com/office/officeart/2005/8/layout/radial6"/>
    <dgm:cxn modelId="{7359581E-AF55-473C-9F00-22F80119F394}" type="presOf" srcId="{3AA2F3E7-CC23-4FDE-9509-270C85DBC556}" destId="{DC9954AA-BBCA-446C-9108-1E67BA3216E5}" srcOrd="0" destOrd="0" presId="urn:microsoft.com/office/officeart/2005/8/layout/radial6"/>
    <dgm:cxn modelId="{A132FE5B-1004-4366-B805-F44A0BC9C1F7}" type="presOf" srcId="{F0608A25-22C1-4322-A3E9-CF6F1BB2DCA8}" destId="{C2A879BF-92D4-4D11-AAFE-1355B89FB611}" srcOrd="0" destOrd="0" presId="urn:microsoft.com/office/officeart/2005/8/layout/radial6"/>
    <dgm:cxn modelId="{35481ED8-E7B1-4221-8F79-C71499C04B62}" type="presOf" srcId="{553E0C9E-9E6A-466F-B58B-251ADF2410FE}" destId="{8753DBEB-5525-4FEF-B45E-EA5E5FBA0A83}" srcOrd="0" destOrd="0" presId="urn:microsoft.com/office/officeart/2005/8/layout/radial6"/>
    <dgm:cxn modelId="{BDE68A9E-16FD-474B-A7EF-ED5D7AB85E12}" type="presOf" srcId="{0057EC54-C9D4-41B2-9FC4-7DBD543145C9}" destId="{560F16D2-3AEE-433D-8F58-2D1EE5D0BD5E}" srcOrd="0" destOrd="0" presId="urn:microsoft.com/office/officeart/2005/8/layout/radial6"/>
    <dgm:cxn modelId="{20C50FA7-2872-4E9E-9702-EB4652E25E12}" type="presOf" srcId="{975C9CB2-0E53-4796-B4EC-AED8DD91AB07}" destId="{8FD912B9-7BBD-474C-B3A7-6C6FDF926415}" srcOrd="0" destOrd="0" presId="urn:microsoft.com/office/officeart/2005/8/layout/radial6"/>
    <dgm:cxn modelId="{7D14FB25-2793-470A-9FDA-10600CE75E8B}" type="presOf" srcId="{4B22615F-884C-409F-9775-B71B58D5DEA8}" destId="{72881E16-E634-4308-9C62-A134A9683B3B}" srcOrd="0" destOrd="0" presId="urn:microsoft.com/office/officeart/2005/8/layout/radial6"/>
    <dgm:cxn modelId="{AA660D6B-704E-43CF-A6B1-2344B4C93E11}" type="presParOf" srcId="{CCA60AF8-25B8-4073-A84A-E0554B1F326C}" destId="{C2A879BF-92D4-4D11-AAFE-1355B89FB611}" srcOrd="0" destOrd="0" presId="urn:microsoft.com/office/officeart/2005/8/layout/radial6"/>
    <dgm:cxn modelId="{573CE2C1-0FDB-4983-8D3A-4D1EB2BB1B57}" type="presParOf" srcId="{CCA60AF8-25B8-4073-A84A-E0554B1F326C}" destId="{DC9954AA-BBCA-446C-9108-1E67BA3216E5}" srcOrd="1" destOrd="0" presId="urn:microsoft.com/office/officeart/2005/8/layout/radial6"/>
    <dgm:cxn modelId="{560C52EB-2F08-4B11-92C1-CD8576C4667C}" type="presParOf" srcId="{CCA60AF8-25B8-4073-A84A-E0554B1F326C}" destId="{29F30BB2-CBD0-4392-A38E-6DA5287D5140}" srcOrd="2" destOrd="0" presId="urn:microsoft.com/office/officeart/2005/8/layout/radial6"/>
    <dgm:cxn modelId="{06518ED2-BB4F-4890-A299-5E2CFD449BED}" type="presParOf" srcId="{CCA60AF8-25B8-4073-A84A-E0554B1F326C}" destId="{8753DBEB-5525-4FEF-B45E-EA5E5FBA0A83}" srcOrd="3" destOrd="0" presId="urn:microsoft.com/office/officeart/2005/8/layout/radial6"/>
    <dgm:cxn modelId="{3B5F2D59-A042-40DC-B8C1-E174FF0DB60C}" type="presParOf" srcId="{CCA60AF8-25B8-4073-A84A-E0554B1F326C}" destId="{72881E16-E634-4308-9C62-A134A9683B3B}" srcOrd="4" destOrd="0" presId="urn:microsoft.com/office/officeart/2005/8/layout/radial6"/>
    <dgm:cxn modelId="{4ADA8DCF-390B-4F55-8864-08872B1AFC28}" type="presParOf" srcId="{CCA60AF8-25B8-4073-A84A-E0554B1F326C}" destId="{C1691771-0711-45CF-A689-E72ECFC7AF77}" srcOrd="5" destOrd="0" presId="urn:microsoft.com/office/officeart/2005/8/layout/radial6"/>
    <dgm:cxn modelId="{2E69D1D0-CEFE-4162-B299-A1E20673195D}" type="presParOf" srcId="{CCA60AF8-25B8-4073-A84A-E0554B1F326C}" destId="{560F16D2-3AEE-433D-8F58-2D1EE5D0BD5E}" srcOrd="6" destOrd="0" presId="urn:microsoft.com/office/officeart/2005/8/layout/radial6"/>
    <dgm:cxn modelId="{DEB66EF5-74F4-447A-98B3-A7033401A12E}" type="presParOf" srcId="{CCA60AF8-25B8-4073-A84A-E0554B1F326C}" destId="{C33F6FF3-8A35-4C66-B468-53D19465EA84}" srcOrd="7" destOrd="0" presId="urn:microsoft.com/office/officeart/2005/8/layout/radial6"/>
    <dgm:cxn modelId="{CF1F5F62-259C-4820-B001-11D7A48CAE25}" type="presParOf" srcId="{CCA60AF8-25B8-4073-A84A-E0554B1F326C}" destId="{E0104AEF-A48D-4BBD-981B-BCC2169B2585}" srcOrd="8" destOrd="0" presId="urn:microsoft.com/office/officeart/2005/8/layout/radial6"/>
    <dgm:cxn modelId="{8A7CC33C-B023-40F4-9055-41AFFFA5897F}"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5.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colorful2" csCatId="colorful" phldr="1"/>
      <dgm:spPr/>
      <dgm:t>
        <a:bodyPr/>
        <a:lstStyle/>
        <a:p>
          <a:endParaRPr lang="en-US"/>
        </a:p>
      </dgm:t>
    </dgm:pt>
    <dgm:pt modelId="{F0608A25-22C1-4322-A3E9-CF6F1BB2DCA8}">
      <dgm:prSet phldrT="[Text]"/>
      <dgm:spPr>
        <a:effectLst>
          <a:outerShdw blurRad="76200" dir="13500000" sy="23000" kx="1200000" algn="br" rotWithShape="0">
            <a:prstClr val="black">
              <a:alpha val="20000"/>
            </a:prstClr>
          </a:outerShdw>
        </a:effectLst>
      </dgm:spPr>
      <dgm:t>
        <a:bodyPr/>
        <a:lstStyle/>
        <a:p>
          <a:r>
            <a:rPr lang="en-US" dirty="0" smtClean="0">
              <a:solidFill>
                <a:schemeClr val="bg2"/>
              </a:solidFill>
            </a:rPr>
            <a:t>“Designed to Perform”</a:t>
          </a:r>
          <a:endParaRPr lang="en-US" dirty="0">
            <a:solidFill>
              <a:schemeClr val="bg2"/>
            </a:solidFill>
          </a:endParaRPr>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chemeClr val="accent4">
            <a:alpha val="20000"/>
          </a:schemeClr>
        </a:solidFill>
        <a:effectLst>
          <a:outerShdw blurRad="76200" dir="13500000" sy="23000" kx="1200000" algn="br" rotWithShape="0">
            <a:prstClr val="black">
              <a:alpha val="20000"/>
            </a:prstClr>
          </a:outerShdw>
        </a:effectLst>
      </dgm:spPr>
      <dgm:t>
        <a:bodyPr/>
        <a:lstStyle/>
        <a:p>
          <a:r>
            <a:rPr lang="en-US" b="1" dirty="0" smtClean="0">
              <a:solidFill>
                <a:schemeClr val="bg1"/>
              </a:solidFill>
            </a:rPr>
            <a:t>Design</a:t>
          </a:r>
          <a:endParaRPr lang="en-US" b="1" dirty="0">
            <a:solidFill>
              <a:schemeClr val="bg1"/>
            </a:solidFill>
          </a:endParaRPr>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a:effectLst>
          <a:outerShdw blurRad="76200" dir="13500000" sy="23000" kx="1200000" algn="br" rotWithShape="0">
            <a:prstClr val="black">
              <a:alpha val="20000"/>
            </a:prstClr>
          </a:outerShdw>
        </a:effectLst>
      </dgm:spPr>
      <dgm:t>
        <a:bodyPr/>
        <a:lstStyle/>
        <a:p>
          <a:endParaRPr lang="en-US"/>
        </a:p>
      </dgm:t>
    </dgm:pt>
    <dgm:pt modelId="{4B22615F-884C-409F-9775-B71B58D5DEA8}">
      <dgm:prSet phldrT="[Text]"/>
      <dgm:spPr>
        <a:solidFill>
          <a:schemeClr val="accent5">
            <a:alpha val="20000"/>
          </a:schemeClr>
        </a:solidFill>
        <a:effectLst>
          <a:outerShdw blurRad="76200" dir="13500000" sy="23000" kx="1200000" algn="br" rotWithShape="0">
            <a:prstClr val="black">
              <a:alpha val="20000"/>
            </a:prstClr>
          </a:outerShdw>
        </a:effectLst>
      </dgm:spPr>
      <dgm:t>
        <a:bodyPr/>
        <a:lstStyle/>
        <a:p>
          <a:r>
            <a:rPr lang="en-US" dirty="0" smtClean="0">
              <a:solidFill>
                <a:schemeClr val="bg1"/>
              </a:solidFill>
            </a:rPr>
            <a:t>Monitor</a:t>
          </a:r>
          <a:endParaRPr lang="en-US" dirty="0">
            <a:solidFill>
              <a:schemeClr val="bg1"/>
            </a:solidFill>
          </a:endParaRPr>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a:effectLst>
          <a:outerShdw blurRad="76200" dir="13500000" sy="23000" kx="1200000" algn="br" rotWithShape="0">
            <a:prstClr val="black">
              <a:alpha val="20000"/>
            </a:prstClr>
          </a:outerShdw>
        </a:effectLst>
      </dgm:spPr>
      <dgm:t>
        <a:bodyPr/>
        <a:lstStyle/>
        <a:p>
          <a:endParaRPr lang="en-US"/>
        </a:p>
      </dgm:t>
    </dgm:pt>
    <dgm:pt modelId="{409A59E5-5ED0-4794-8E17-A21C3C759648}">
      <dgm:prSet phldrT="[Text]"/>
      <dgm:spPr>
        <a:solidFill>
          <a:schemeClr val="accent2"/>
        </a:solidFill>
        <a:effectLst>
          <a:glow rad="228600">
            <a:schemeClr val="accent2">
              <a:satMod val="175000"/>
              <a:alpha val="40000"/>
            </a:schemeClr>
          </a:glow>
          <a:outerShdw blurRad="76200" dir="13500000" sy="23000" kx="1200000" algn="br" rotWithShape="0">
            <a:prstClr val="black">
              <a:alpha val="20000"/>
            </a:prstClr>
          </a:outerShdw>
        </a:effectLst>
      </dgm:spPr>
      <dgm:t>
        <a:bodyPr/>
        <a:lstStyle/>
        <a:p>
          <a:r>
            <a:rPr lang="en-US" dirty="0" smtClean="0">
              <a:solidFill>
                <a:schemeClr val="bg1"/>
              </a:solidFill>
            </a:rPr>
            <a:t>Run</a:t>
          </a:r>
          <a:endParaRPr lang="en-US" dirty="0">
            <a:solidFill>
              <a:schemeClr val="bg1"/>
            </a:solidFill>
          </a:endParaRPr>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a:effectLst>
          <a:outerShdw blurRad="76200" dir="13500000" sy="23000" kx="1200000" algn="br" rotWithShape="0">
            <a:prstClr val="black">
              <a:alpha val="20000"/>
            </a:prstClr>
          </a:outerShdw>
        </a:effectLs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CF90EABB-995A-476C-8A0C-C2054ED4F95E}" type="presOf" srcId="{553E0C9E-9E6A-466F-B58B-251ADF2410FE}" destId="{8753DBEB-5525-4FEF-B45E-EA5E5FBA0A83}" srcOrd="0" destOrd="0" presId="urn:microsoft.com/office/officeart/2005/8/layout/radial6"/>
    <dgm:cxn modelId="{8E55C422-B368-4F20-9AD6-BDECD5A95A65}" type="presOf" srcId="{975C9CB2-0E53-4796-B4EC-AED8DD91AB07}" destId="{8FD912B9-7BBD-474C-B3A7-6C6FDF926415}"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B3B25633-47F1-4DEE-A189-FC288724E97D}" type="presOf" srcId="{409A59E5-5ED0-4794-8E17-A21C3C759648}" destId="{C33F6FF3-8A35-4C66-B468-53D19465EA84}" srcOrd="0" destOrd="0" presId="urn:microsoft.com/office/officeart/2005/8/layout/radial6"/>
    <dgm:cxn modelId="{C62CD443-2796-4DA4-9122-3912698D6A83}" type="presOf" srcId="{3AA2F3E7-CC23-4FDE-9509-270C85DBC556}" destId="{DC9954AA-BBCA-446C-9108-1E67BA3216E5}" srcOrd="0" destOrd="0" presId="urn:microsoft.com/office/officeart/2005/8/layout/radial6"/>
    <dgm:cxn modelId="{F1DC9559-F70B-4CDB-8A7E-284FBB7D43BE}" type="presOf" srcId="{0057EC54-C9D4-41B2-9FC4-7DBD543145C9}" destId="{560F16D2-3AEE-433D-8F58-2D1EE5D0BD5E}" srcOrd="0" destOrd="0" presId="urn:microsoft.com/office/officeart/2005/8/layout/radial6"/>
    <dgm:cxn modelId="{8F6150D1-6755-4A4D-88B4-3A3B9AC6965D}" type="presOf" srcId="{F79935F3-CAFB-4315-985A-F22F7F3527DC}" destId="{CCA60AF8-25B8-4073-A84A-E0554B1F326C}"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F37C1D73-1DF7-434C-89D7-361B6023F447}" type="presOf" srcId="{F0608A25-22C1-4322-A3E9-CF6F1BB2DCA8}" destId="{C2A879BF-92D4-4D11-AAFE-1355B89FB611}" srcOrd="0" destOrd="0" presId="urn:microsoft.com/office/officeart/2005/8/layout/radial6"/>
    <dgm:cxn modelId="{C28AD9B2-242E-42C1-A9E0-239D1A2D03FE}" type="presOf" srcId="{4B22615F-884C-409F-9775-B71B58D5DEA8}" destId="{72881E16-E634-4308-9C62-A134A9683B3B}" srcOrd="0" destOrd="0" presId="urn:microsoft.com/office/officeart/2005/8/layout/radial6"/>
    <dgm:cxn modelId="{EEAD5576-14B0-4BFA-808B-949AE434BAB8}" type="presParOf" srcId="{CCA60AF8-25B8-4073-A84A-E0554B1F326C}" destId="{C2A879BF-92D4-4D11-AAFE-1355B89FB611}" srcOrd="0" destOrd="0" presId="urn:microsoft.com/office/officeart/2005/8/layout/radial6"/>
    <dgm:cxn modelId="{8A9F9BB1-D9A4-4147-B8D6-DE29590D1F7E}" type="presParOf" srcId="{CCA60AF8-25B8-4073-A84A-E0554B1F326C}" destId="{DC9954AA-BBCA-446C-9108-1E67BA3216E5}" srcOrd="1" destOrd="0" presId="urn:microsoft.com/office/officeart/2005/8/layout/radial6"/>
    <dgm:cxn modelId="{62E327E7-AAF9-41DA-8AC8-028F0A69C4D2}" type="presParOf" srcId="{CCA60AF8-25B8-4073-A84A-E0554B1F326C}" destId="{29F30BB2-CBD0-4392-A38E-6DA5287D5140}" srcOrd="2" destOrd="0" presId="urn:microsoft.com/office/officeart/2005/8/layout/radial6"/>
    <dgm:cxn modelId="{BBA2C2C1-99F8-4ACE-BB81-1388C034F26B}" type="presParOf" srcId="{CCA60AF8-25B8-4073-A84A-E0554B1F326C}" destId="{8753DBEB-5525-4FEF-B45E-EA5E5FBA0A83}" srcOrd="3" destOrd="0" presId="urn:microsoft.com/office/officeart/2005/8/layout/radial6"/>
    <dgm:cxn modelId="{89450C3B-DA6E-4243-AF98-6352876E2D1C}" type="presParOf" srcId="{CCA60AF8-25B8-4073-A84A-E0554B1F326C}" destId="{72881E16-E634-4308-9C62-A134A9683B3B}" srcOrd="4" destOrd="0" presId="urn:microsoft.com/office/officeart/2005/8/layout/radial6"/>
    <dgm:cxn modelId="{02B0A28D-C254-4AF1-AEF8-E22B5EC34FB9}" type="presParOf" srcId="{CCA60AF8-25B8-4073-A84A-E0554B1F326C}" destId="{C1691771-0711-45CF-A689-E72ECFC7AF77}" srcOrd="5" destOrd="0" presId="urn:microsoft.com/office/officeart/2005/8/layout/radial6"/>
    <dgm:cxn modelId="{B4A11FA6-A864-4193-9938-9475057CB3B0}" type="presParOf" srcId="{CCA60AF8-25B8-4073-A84A-E0554B1F326C}" destId="{560F16D2-3AEE-433D-8F58-2D1EE5D0BD5E}" srcOrd="6" destOrd="0" presId="urn:microsoft.com/office/officeart/2005/8/layout/radial6"/>
    <dgm:cxn modelId="{529C127D-909A-4D90-A4AF-C569934DD389}" type="presParOf" srcId="{CCA60AF8-25B8-4073-A84A-E0554B1F326C}" destId="{C33F6FF3-8A35-4C66-B468-53D19465EA84}" srcOrd="7" destOrd="0" presId="urn:microsoft.com/office/officeart/2005/8/layout/radial6"/>
    <dgm:cxn modelId="{E3EE6427-900F-43DA-9A99-6EB756E24D47}" type="presParOf" srcId="{CCA60AF8-25B8-4073-A84A-E0554B1F326C}" destId="{E0104AEF-A48D-4BBD-981B-BCC2169B2585}" srcOrd="8" destOrd="0" presId="urn:microsoft.com/office/officeart/2005/8/layout/radial6"/>
    <dgm:cxn modelId="{E0CC2582-0E06-431E-9042-F253DE9982CE}"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9/2/2008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9/2/2008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9/2/2008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9/2/2008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9/2/2008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DBE239-50BB-4A1D-BFA6-ECDC0A3256C7}" type="slidenum">
              <a:rPr lang="en-US"/>
              <a:pPr/>
              <a:t>3</a:t>
            </a:fld>
            <a:endParaRPr lang="en-US"/>
          </a:p>
        </p:txBody>
      </p:sp>
      <p:sp>
        <p:nvSpPr>
          <p:cNvPr id="145412" name="Rectangle 4"/>
          <p:cNvSpPr>
            <a:spLocks noGrp="1" noRot="1" noChangeAspect="1" noChangeArrowheads="1" noTextEdit="1"/>
          </p:cNvSpPr>
          <p:nvPr>
            <p:ph type="sldImg"/>
          </p:nvPr>
        </p:nvSpPr>
        <p:spPr>
          <a:xfrm>
            <a:off x="4197731" y="455951"/>
            <a:ext cx="2529819" cy="1906562"/>
          </a:xfrm>
          <a:ln/>
        </p:spPr>
      </p:sp>
      <p:sp>
        <p:nvSpPr>
          <p:cNvPr id="145413" name="Rectangle 5"/>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9B37CC-8458-45E4-AD05-D204BF132822}"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9F90D1-D719-49C6-8861-DC3DBB1C24B7}" type="slidenum">
              <a:rPr lang="en-US"/>
              <a:pPr/>
              <a:t>44</a:t>
            </a:fld>
            <a:endParaRPr lang="en-US"/>
          </a:p>
        </p:txBody>
      </p:sp>
      <p:sp>
        <p:nvSpPr>
          <p:cNvPr id="253956" name="Rectangle 4"/>
          <p:cNvSpPr>
            <a:spLocks noGrp="1" noRot="1" noChangeAspect="1" noChangeArrowheads="1" noTextEdit="1"/>
          </p:cNvSpPr>
          <p:nvPr>
            <p:ph type="sldImg"/>
          </p:nvPr>
        </p:nvSpPr>
        <p:spPr>
          <a:xfrm>
            <a:off x="4192588" y="455613"/>
            <a:ext cx="2540000" cy="1906587"/>
          </a:xfrm>
          <a:ln/>
        </p:spPr>
      </p:sp>
      <p:sp>
        <p:nvSpPr>
          <p:cNvPr id="253957" name="Rectangle 5"/>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11:20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pic>
        <p:nvPicPr>
          <p:cNvPr id="6" name="Picture 5" descr="TechEd Dev logo for Title master.png"/>
          <p:cNvPicPr>
            <a:picLocks noChangeAspect="1"/>
          </p:cNvPicPr>
          <p:nvPr userDrawn="1"/>
        </p:nvPicPr>
        <p:blipFill>
          <a:blip r:embed="rId3"/>
          <a:srcRect l="65000" t="75556"/>
          <a:stretch>
            <a:fillRect/>
          </a:stretch>
        </p:blipFill>
        <p:spPr bwMode="invGray">
          <a:xfrm>
            <a:off x="5943600" y="5181600"/>
            <a:ext cx="3200400" cy="16764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dirty="0"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lstStyle/>
          <a:p>
            <a:pPr lvl="0"/>
            <a:r>
              <a:rPr lang="en-US" noProof="0" smtClean="0"/>
              <a:t>Click icon to add table</a:t>
            </a:r>
            <a:endParaRPr lang="en-US" noProof="0"/>
          </a:p>
        </p:txBody>
      </p:sp>
      <p:sp>
        <p:nvSpPr>
          <p:cNvPr id="4" name="Date Placeholder 3"/>
          <p:cNvSpPr>
            <a:spLocks noGrp="1"/>
          </p:cNvSpPr>
          <p:nvPr>
            <p:ph type="dt" sz="half" idx="10"/>
          </p:nvPr>
        </p:nvSpPr>
        <p:spPr>
          <a:xfrm>
            <a:off x="457200" y="6421438"/>
            <a:ext cx="2133600" cy="365125"/>
          </a:xfrm>
          <a:prstGeom prst="rect">
            <a:avLst/>
          </a:prstGeom>
        </p:spPr>
        <p:txBody>
          <a:bodyPr/>
          <a:lstStyle>
            <a:lvl1pPr>
              <a:defRPr smtClean="0"/>
            </a:lvl1pPr>
          </a:lstStyle>
          <a:p>
            <a:pPr>
              <a:defRPr/>
            </a:pPr>
            <a:fld id="{0BFA531B-D404-4D16-B1B8-6883463FD66E}" type="datetime8">
              <a:rPr lang="en-US"/>
              <a:pPr>
                <a:defRPr/>
              </a:pPr>
              <a:t>9/2/2008 11:20 AM</a:t>
            </a:fld>
            <a:endParaRPr lang="en-US"/>
          </a:p>
        </p:txBody>
      </p:sp>
      <p:sp>
        <p:nvSpPr>
          <p:cNvPr id="5" name="Footer Placeholder 4"/>
          <p:cNvSpPr>
            <a:spLocks noGrp="1"/>
          </p:cNvSpPr>
          <p:nvPr>
            <p:ph type="ftr" sz="quarter" idx="11"/>
          </p:nvPr>
        </p:nvSpPr>
        <p:spPr>
          <a:xfrm>
            <a:off x="3124200" y="6421438"/>
            <a:ext cx="2895600" cy="365125"/>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7924800" y="6421438"/>
            <a:ext cx="762000" cy="365125"/>
          </a:xfrm>
          <a:prstGeom prst="rect">
            <a:avLst/>
          </a:prstGeom>
        </p:spPr>
        <p:txBody>
          <a:bodyPr/>
          <a:lstStyle>
            <a:lvl1pPr>
              <a:defRPr smtClean="0"/>
            </a:lvl1pPr>
          </a:lstStyle>
          <a:p>
            <a:pPr>
              <a:defRPr/>
            </a:pPr>
            <a:fld id="{98D5570B-B304-451A-8C20-4A5987D76475}"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userDrawn="1"/>
        </p:nvPicPr>
        <p:blipFill>
          <a:blip r:embed="rId17"/>
          <a:stretch>
            <a:fillRect/>
          </a:stretch>
        </p:blipFill>
        <p:spPr>
          <a:xfrm>
            <a:off x="0" y="0"/>
            <a:ext cx="9144000" cy="6858000"/>
          </a:xfrm>
          <a:prstGeom prst="rect">
            <a:avLst/>
          </a:prstGeom>
        </p:spPr>
      </p:pic>
      <p:pic>
        <p:nvPicPr>
          <p:cNvPr id="4" name="Picture 3" descr="ContentForground.png"/>
          <p:cNvPicPr>
            <a:picLocks noChangeAspect="1"/>
          </p:cNvPicPr>
          <p:nvPr userDrawn="1"/>
        </p:nvPicPr>
        <p:blipFill>
          <a:blip r:embed="rId17"/>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2" r:id="rId13"/>
    <p:sldLayoutId id="2147483753" r:id="rId14"/>
    <p:sldLayoutId id="2147483755" r:id="rId15"/>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8"/>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8"/>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chart" Target="../charts/char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www.microsoft.com/teched" TargetMode="External"/><Relationship Id="rId4" Type="http://schemas.openxmlformats.org/officeDocument/2006/relationships/image" Target="../media/image23.png"/><Relationship Id="rId9" Type="http://schemas.openxmlformats.org/officeDocument/2006/relationships/hyperlink" Target="http://microsoft.com/msdn"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lstStyle/>
          <a:p>
            <a:r>
              <a:rPr lang="en-US" dirty="0" smtClean="0"/>
              <a:t>Rigid versus Flexible Relationships</a:t>
            </a:r>
          </a:p>
        </p:txBody>
      </p:sp>
      <p:sp>
        <p:nvSpPr>
          <p:cNvPr id="21511" name="Rectangle 7"/>
          <p:cNvSpPr>
            <a:spLocks noGrp="1" noChangeArrowheads="1"/>
          </p:cNvSpPr>
          <p:nvPr>
            <p:ph idx="1"/>
          </p:nvPr>
        </p:nvSpPr>
        <p:spPr>
          <a:xfrm>
            <a:off x="381000" y="1412874"/>
            <a:ext cx="8382000" cy="2625725"/>
          </a:xfrm>
        </p:spPr>
        <p:txBody>
          <a:bodyPr>
            <a:normAutofit fontScale="70000" lnSpcReduction="20000"/>
          </a:bodyPr>
          <a:lstStyle/>
          <a:p>
            <a:r>
              <a:rPr lang="en-US" sz="3000" dirty="0" smtClean="0"/>
              <a:t>Flexible relationships can</a:t>
            </a:r>
            <a:r>
              <a:rPr lang="en-US" sz="3000" dirty="0" smtClean="0">
                <a:solidFill>
                  <a:schemeClr val="tx2"/>
                </a:solidFill>
              </a:rPr>
              <a:t> </a:t>
            </a:r>
            <a:r>
              <a:rPr lang="en-US" sz="3000" b="1" dirty="0" smtClean="0">
                <a:solidFill>
                  <a:schemeClr val="tx2"/>
                </a:solidFill>
              </a:rPr>
              <a:t>change</a:t>
            </a:r>
            <a:endParaRPr lang="en-US" sz="2300" b="1" dirty="0" smtClean="0">
              <a:solidFill>
                <a:schemeClr val="tx2"/>
              </a:solidFill>
              <a:sym typeface="Wingdings" pitchFamily="2" charset="2"/>
            </a:endParaRPr>
          </a:p>
          <a:p>
            <a:pPr lvl="2"/>
            <a:endParaRPr lang="en-US" sz="1900" dirty="0" smtClean="0">
              <a:sym typeface="Wingdings" pitchFamily="2" charset="2"/>
            </a:endParaRPr>
          </a:p>
          <a:p>
            <a:pPr lvl="2"/>
            <a:endParaRPr lang="en-US" sz="1900" dirty="0" smtClean="0">
              <a:sym typeface="Wingdings" pitchFamily="2" charset="2"/>
            </a:endParaRPr>
          </a:p>
          <a:p>
            <a:pPr lvl="2"/>
            <a:endParaRPr lang="en-US" sz="1900" dirty="0" smtClean="0">
              <a:sym typeface="Wingdings" pitchFamily="2" charset="2"/>
            </a:endParaRPr>
          </a:p>
          <a:p>
            <a:pPr lvl="2"/>
            <a:endParaRPr lang="en-US" sz="1900" dirty="0" smtClean="0">
              <a:sym typeface="Wingdings" pitchFamily="2" charset="2"/>
            </a:endParaRPr>
          </a:p>
          <a:p>
            <a:pPr lvl="1"/>
            <a:endParaRPr lang="en-US" sz="2600" dirty="0" smtClean="0">
              <a:sym typeface="Wingdings" pitchFamily="2" charset="2"/>
            </a:endParaRPr>
          </a:p>
          <a:p>
            <a:endParaRPr lang="en-US" sz="3000" dirty="0" smtClean="0">
              <a:sym typeface="Wingdings" pitchFamily="2" charset="2"/>
            </a:endParaRPr>
          </a:p>
          <a:p>
            <a:endParaRPr lang="en-US" sz="3000" dirty="0" smtClean="0">
              <a:sym typeface="Wingdings" pitchFamily="2" charset="2"/>
            </a:endParaRPr>
          </a:p>
          <a:p>
            <a:endParaRPr lang="en-US" sz="3000" dirty="0" smtClean="0">
              <a:sym typeface="Wingdings" pitchFamily="2" charset="2"/>
            </a:endParaRPr>
          </a:p>
          <a:p>
            <a:endParaRPr lang="en-US" sz="3000" dirty="0" smtClean="0">
              <a:sym typeface="Wingdings" pitchFamily="2" charset="2"/>
            </a:endParaRPr>
          </a:p>
          <a:p>
            <a:r>
              <a:rPr lang="en-US" sz="3000" dirty="0" smtClean="0">
                <a:sym typeface="Wingdings" pitchFamily="2" charset="2"/>
              </a:rPr>
              <a:t>Rigid relationships do not change</a:t>
            </a:r>
          </a:p>
          <a:p>
            <a:endParaRPr lang="en-US" dirty="0" smtClean="0"/>
          </a:p>
          <a:p>
            <a:endParaRPr lang="en-US" dirty="0" smtClean="0"/>
          </a:p>
        </p:txBody>
      </p:sp>
      <p:grpSp>
        <p:nvGrpSpPr>
          <p:cNvPr id="2" name="Group 10"/>
          <p:cNvGrpSpPr/>
          <p:nvPr/>
        </p:nvGrpSpPr>
        <p:grpSpPr>
          <a:xfrm>
            <a:off x="1860550" y="4648200"/>
            <a:ext cx="1492250" cy="1500452"/>
            <a:chOff x="4149725" y="2664619"/>
            <a:chExt cx="1492250" cy="1500452"/>
          </a:xfrm>
        </p:grpSpPr>
        <p:grpSp>
          <p:nvGrpSpPr>
            <p:cNvPr id="3" name="Group 3"/>
            <p:cNvGrpSpPr/>
            <p:nvPr/>
          </p:nvGrpSpPr>
          <p:grpSpPr>
            <a:xfrm>
              <a:off x="4149725" y="3706283"/>
              <a:ext cx="1492250" cy="458788"/>
              <a:chOff x="4152900" y="3725862"/>
              <a:chExt cx="1492250" cy="458788"/>
            </a:xfrm>
          </p:grpSpPr>
          <p:sp>
            <p:nvSpPr>
              <p:cNvPr id="5" name="Rectangle 4294967295"/>
              <p:cNvSpPr>
                <a:spLocks noChangeArrowheads="1"/>
              </p:cNvSpPr>
              <p:nvPr/>
            </p:nvSpPr>
            <p:spPr bwMode="black">
              <a:xfrm>
                <a:off x="4152900" y="3725862"/>
                <a:ext cx="1492250" cy="4587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6" name="TextBox 4294967295"/>
              <p:cNvSpPr txBox="1">
                <a:spLocks noChangeArrowheads="1"/>
              </p:cNvSpPr>
              <p:nvPr/>
            </p:nvSpPr>
            <p:spPr bwMode="white">
              <a:xfrm>
                <a:off x="4267200" y="3810000"/>
                <a:ext cx="1262063" cy="276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City</a:t>
                </a:r>
                <a:endParaRPr lang="en-US" sz="1200" b="1" dirty="0">
                  <a:effectLst/>
                </a:endParaRPr>
              </a:p>
            </p:txBody>
          </p:sp>
        </p:grpSp>
        <p:grpSp>
          <p:nvGrpSpPr>
            <p:cNvPr id="4" name="Group 6"/>
            <p:cNvGrpSpPr/>
            <p:nvPr/>
          </p:nvGrpSpPr>
          <p:grpSpPr>
            <a:xfrm>
              <a:off x="4149725" y="2664619"/>
              <a:ext cx="1492250" cy="458787"/>
              <a:chOff x="4152900" y="2664619"/>
              <a:chExt cx="1492250" cy="458787"/>
            </a:xfrm>
          </p:grpSpPr>
          <p:sp>
            <p:nvSpPr>
              <p:cNvPr id="8" name="Rectangle 4294967295"/>
              <p:cNvSpPr>
                <a:spLocks noChangeArrowheads="1"/>
              </p:cNvSpPr>
              <p:nvPr/>
            </p:nvSpPr>
            <p:spPr bwMode="black">
              <a:xfrm>
                <a:off x="4152900" y="2664619"/>
                <a:ext cx="1492250" cy="4587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9" name="TextBox 4294967295"/>
              <p:cNvSpPr txBox="1">
                <a:spLocks noChangeArrowheads="1"/>
              </p:cNvSpPr>
              <p:nvPr/>
            </p:nvSpPr>
            <p:spPr bwMode="white">
              <a:xfrm>
                <a:off x="4267200" y="2745581"/>
                <a:ext cx="1262063" cy="276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State</a:t>
                </a:r>
                <a:endParaRPr lang="en-US" sz="1200" b="1" dirty="0">
                  <a:effectLst/>
                </a:endParaRPr>
              </a:p>
            </p:txBody>
          </p:sp>
        </p:grpSp>
        <p:sp>
          <p:nvSpPr>
            <p:cNvPr id="10" name="Straight Connector 4294967295"/>
            <p:cNvSpPr>
              <a:spLocks noChangeShapeType="1"/>
            </p:cNvSpPr>
            <p:nvPr/>
          </p:nvSpPr>
          <p:spPr bwMode="auto">
            <a:xfrm rot="-420000" flipV="1">
              <a:off x="4876800" y="3236201"/>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grpSp>
      <p:grpSp>
        <p:nvGrpSpPr>
          <p:cNvPr id="7" name="Group 11"/>
          <p:cNvGrpSpPr/>
          <p:nvPr/>
        </p:nvGrpSpPr>
        <p:grpSpPr>
          <a:xfrm>
            <a:off x="4146550" y="1828792"/>
            <a:ext cx="1492250" cy="1500452"/>
            <a:chOff x="4149725" y="2664619"/>
            <a:chExt cx="1492250" cy="1500452"/>
          </a:xfrm>
        </p:grpSpPr>
        <p:grpSp>
          <p:nvGrpSpPr>
            <p:cNvPr id="11" name="Group 3"/>
            <p:cNvGrpSpPr/>
            <p:nvPr/>
          </p:nvGrpSpPr>
          <p:grpSpPr>
            <a:xfrm>
              <a:off x="4149725" y="3706283"/>
              <a:ext cx="1492250" cy="458788"/>
              <a:chOff x="4152900" y="3725862"/>
              <a:chExt cx="1492250" cy="458788"/>
            </a:xfrm>
          </p:grpSpPr>
          <p:sp>
            <p:nvSpPr>
              <p:cNvPr id="18" name="Rectangle 4294967295"/>
              <p:cNvSpPr>
                <a:spLocks noChangeArrowheads="1"/>
              </p:cNvSpPr>
              <p:nvPr/>
            </p:nvSpPr>
            <p:spPr bwMode="black">
              <a:xfrm>
                <a:off x="4152900" y="372586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9" name="TextBox 4294967295"/>
              <p:cNvSpPr txBox="1">
                <a:spLocks noChangeArrowheads="1"/>
              </p:cNvSpPr>
              <p:nvPr/>
            </p:nvSpPr>
            <p:spPr bwMode="white">
              <a:xfrm>
                <a:off x="4267200" y="3810000"/>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Phone Number</a:t>
                </a:r>
                <a:endParaRPr lang="en-US" sz="1200" b="1" dirty="0">
                  <a:effectLst/>
                </a:endParaRPr>
              </a:p>
            </p:txBody>
          </p:sp>
        </p:grpSp>
        <p:grpSp>
          <p:nvGrpSpPr>
            <p:cNvPr id="12" name="Group 6"/>
            <p:cNvGrpSpPr/>
            <p:nvPr/>
          </p:nvGrpSpPr>
          <p:grpSpPr>
            <a:xfrm>
              <a:off x="4149725" y="2664619"/>
              <a:ext cx="1492250" cy="458787"/>
              <a:chOff x="4152900" y="2664619"/>
              <a:chExt cx="1492250" cy="458787"/>
            </a:xfrm>
          </p:grpSpPr>
          <p:sp>
            <p:nvSpPr>
              <p:cNvPr id="16" name="Rectangle 4294967295"/>
              <p:cNvSpPr>
                <a:spLocks noChangeArrowheads="1"/>
              </p:cNvSpPr>
              <p:nvPr/>
            </p:nvSpPr>
            <p:spPr bwMode="black">
              <a:xfrm>
                <a:off x="4152900" y="2664619"/>
                <a:ext cx="1492250" cy="4587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7" name="TextBox 4294967295"/>
              <p:cNvSpPr txBox="1">
                <a:spLocks noChangeArrowheads="1"/>
              </p:cNvSpPr>
              <p:nvPr/>
            </p:nvSpPr>
            <p:spPr bwMode="white">
              <a:xfrm>
                <a:off x="4267200" y="2745581"/>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Customer</a:t>
                </a:r>
                <a:endParaRPr lang="en-US" sz="1200" b="1" dirty="0">
                  <a:effectLst/>
                </a:endParaRPr>
              </a:p>
            </p:txBody>
          </p:sp>
        </p:grpSp>
        <p:sp>
          <p:nvSpPr>
            <p:cNvPr id="15" name="Straight Connector 4294967295"/>
            <p:cNvSpPr>
              <a:spLocks noChangeShapeType="1"/>
            </p:cNvSpPr>
            <p:nvPr/>
          </p:nvSpPr>
          <p:spPr bwMode="auto">
            <a:xfrm rot="-420000" flipV="1">
              <a:off x="4876800" y="3236201"/>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grpSp>
      <p:grpSp>
        <p:nvGrpSpPr>
          <p:cNvPr id="13" name="Group 19"/>
          <p:cNvGrpSpPr/>
          <p:nvPr/>
        </p:nvGrpSpPr>
        <p:grpSpPr>
          <a:xfrm>
            <a:off x="1828800" y="1828792"/>
            <a:ext cx="1492250" cy="1500452"/>
            <a:chOff x="4149725" y="2664619"/>
            <a:chExt cx="1492250" cy="1500452"/>
          </a:xfrm>
        </p:grpSpPr>
        <p:grpSp>
          <p:nvGrpSpPr>
            <p:cNvPr id="14" name="Group 3"/>
            <p:cNvGrpSpPr/>
            <p:nvPr/>
          </p:nvGrpSpPr>
          <p:grpSpPr>
            <a:xfrm>
              <a:off x="4149725" y="3706283"/>
              <a:ext cx="1492250" cy="458788"/>
              <a:chOff x="4152900" y="3725862"/>
              <a:chExt cx="1492250" cy="458788"/>
            </a:xfrm>
          </p:grpSpPr>
          <p:sp>
            <p:nvSpPr>
              <p:cNvPr id="26" name="Rectangle 4294967295"/>
              <p:cNvSpPr>
                <a:spLocks noChangeArrowheads="1"/>
              </p:cNvSpPr>
              <p:nvPr/>
            </p:nvSpPr>
            <p:spPr bwMode="black">
              <a:xfrm>
                <a:off x="4152900" y="372586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7" name="TextBox 4294967295"/>
              <p:cNvSpPr txBox="1">
                <a:spLocks noChangeArrowheads="1"/>
              </p:cNvSpPr>
              <p:nvPr/>
            </p:nvSpPr>
            <p:spPr bwMode="white">
              <a:xfrm>
                <a:off x="4267200" y="38100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Customer</a:t>
                </a:r>
                <a:endParaRPr lang="en-US" sz="1200" b="1" dirty="0">
                  <a:effectLst/>
                </a:endParaRPr>
              </a:p>
            </p:txBody>
          </p:sp>
        </p:grpSp>
        <p:grpSp>
          <p:nvGrpSpPr>
            <p:cNvPr id="20" name="Group 6"/>
            <p:cNvGrpSpPr/>
            <p:nvPr/>
          </p:nvGrpSpPr>
          <p:grpSpPr>
            <a:xfrm>
              <a:off x="4149725" y="2664619"/>
              <a:ext cx="1492250" cy="458787"/>
              <a:chOff x="4152900" y="2664619"/>
              <a:chExt cx="1492250" cy="458787"/>
            </a:xfrm>
          </p:grpSpPr>
          <p:sp>
            <p:nvSpPr>
              <p:cNvPr id="24" name="Rectangle 4294967295"/>
              <p:cNvSpPr>
                <a:spLocks noChangeArrowheads="1"/>
              </p:cNvSpPr>
              <p:nvPr/>
            </p:nvSpPr>
            <p:spPr bwMode="black">
              <a:xfrm>
                <a:off x="4152900" y="2664619"/>
                <a:ext cx="1492250" cy="4587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5" name="TextBox 4294967295"/>
              <p:cNvSpPr txBox="1">
                <a:spLocks noChangeArrowheads="1"/>
              </p:cNvSpPr>
              <p:nvPr/>
            </p:nvSpPr>
            <p:spPr bwMode="white">
              <a:xfrm>
                <a:off x="4267200" y="2745581"/>
                <a:ext cx="1262063" cy="276999"/>
              </a:xfrm>
              <a:prstGeom prst="rect">
                <a:avLst/>
              </a:prstGeom>
              <a:ln>
                <a:noFill/>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City</a:t>
                </a:r>
                <a:endParaRPr lang="en-US" sz="1200" b="1" dirty="0">
                  <a:effectLst/>
                </a:endParaRPr>
              </a:p>
            </p:txBody>
          </p:sp>
        </p:grpSp>
        <p:sp>
          <p:nvSpPr>
            <p:cNvPr id="23" name="Straight Connector 4294967295"/>
            <p:cNvSpPr>
              <a:spLocks noChangeShapeType="1"/>
            </p:cNvSpPr>
            <p:nvPr/>
          </p:nvSpPr>
          <p:spPr bwMode="auto">
            <a:xfrm rot="-420000" flipV="1">
              <a:off x="4876800" y="3236201"/>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grpSp>
      <p:grpSp>
        <p:nvGrpSpPr>
          <p:cNvPr id="21" name="Group 27"/>
          <p:cNvGrpSpPr/>
          <p:nvPr/>
        </p:nvGrpSpPr>
        <p:grpSpPr>
          <a:xfrm>
            <a:off x="4114800" y="4671748"/>
            <a:ext cx="1492250" cy="1500452"/>
            <a:chOff x="4149725" y="2664619"/>
            <a:chExt cx="1492250" cy="1500452"/>
          </a:xfrm>
        </p:grpSpPr>
        <p:grpSp>
          <p:nvGrpSpPr>
            <p:cNvPr id="22" name="Group 3"/>
            <p:cNvGrpSpPr/>
            <p:nvPr/>
          </p:nvGrpSpPr>
          <p:grpSpPr>
            <a:xfrm>
              <a:off x="4149725" y="3706283"/>
              <a:ext cx="1492250" cy="458788"/>
              <a:chOff x="4152900" y="3725862"/>
              <a:chExt cx="1492250" cy="458788"/>
            </a:xfrm>
          </p:grpSpPr>
          <p:sp>
            <p:nvSpPr>
              <p:cNvPr id="34" name="Rectangle 4294967295"/>
              <p:cNvSpPr>
                <a:spLocks noChangeArrowheads="1"/>
              </p:cNvSpPr>
              <p:nvPr/>
            </p:nvSpPr>
            <p:spPr bwMode="black">
              <a:xfrm>
                <a:off x="4152900" y="3725862"/>
                <a:ext cx="1492250" cy="4587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5" name="TextBox 4294967295"/>
              <p:cNvSpPr txBox="1">
                <a:spLocks noChangeArrowheads="1"/>
              </p:cNvSpPr>
              <p:nvPr/>
            </p:nvSpPr>
            <p:spPr bwMode="white">
              <a:xfrm>
                <a:off x="4267200" y="3810000"/>
                <a:ext cx="1262063" cy="2769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Month</a:t>
                </a:r>
                <a:endParaRPr lang="en-US" sz="1200" b="1" dirty="0">
                  <a:effectLst/>
                </a:endParaRPr>
              </a:p>
            </p:txBody>
          </p:sp>
        </p:grpSp>
        <p:grpSp>
          <p:nvGrpSpPr>
            <p:cNvPr id="28" name="Group 6"/>
            <p:cNvGrpSpPr/>
            <p:nvPr/>
          </p:nvGrpSpPr>
          <p:grpSpPr>
            <a:xfrm>
              <a:off x="4149725" y="2664619"/>
              <a:ext cx="1492250" cy="458787"/>
              <a:chOff x="4152900" y="2664619"/>
              <a:chExt cx="1492250" cy="458787"/>
            </a:xfrm>
          </p:grpSpPr>
          <p:sp>
            <p:nvSpPr>
              <p:cNvPr id="32" name="Rectangle 4294967295"/>
              <p:cNvSpPr>
                <a:spLocks noChangeArrowheads="1"/>
              </p:cNvSpPr>
              <p:nvPr/>
            </p:nvSpPr>
            <p:spPr bwMode="black">
              <a:xfrm>
                <a:off x="4152900" y="2664619"/>
                <a:ext cx="1492250" cy="45878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3" name="TextBox 4294967295"/>
              <p:cNvSpPr txBox="1">
                <a:spLocks noChangeArrowheads="1"/>
              </p:cNvSpPr>
              <p:nvPr/>
            </p:nvSpPr>
            <p:spPr bwMode="white">
              <a:xfrm>
                <a:off x="4267200" y="2745581"/>
                <a:ext cx="1262063" cy="2769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Quarter</a:t>
                </a:r>
                <a:endParaRPr lang="en-US" sz="1200" b="1" dirty="0">
                  <a:effectLst/>
                </a:endParaRPr>
              </a:p>
            </p:txBody>
          </p:sp>
        </p:grpSp>
        <p:sp>
          <p:nvSpPr>
            <p:cNvPr id="31" name="Straight Connector 4294967295"/>
            <p:cNvSpPr>
              <a:spLocks noChangeShapeType="1"/>
            </p:cNvSpPr>
            <p:nvPr/>
          </p:nvSpPr>
          <p:spPr bwMode="auto">
            <a:xfrm rot="-420000" flipV="1">
              <a:off x="4876800" y="3236201"/>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grpSp>
      <p:sp>
        <p:nvSpPr>
          <p:cNvPr id="36" name="Rounded Rectangle 35"/>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2" name="Rectangle 4294967295"/>
          <p:cNvSpPr>
            <a:spLocks noChangeArrowheads="1"/>
          </p:cNvSpPr>
          <p:nvPr/>
        </p:nvSpPr>
        <p:spPr bwMode="black">
          <a:xfrm>
            <a:off x="3676650" y="5562283"/>
            <a:ext cx="1492250" cy="4587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1" name="TextBox 4294967295"/>
          <p:cNvSpPr txBox="1">
            <a:spLocks noChangeArrowheads="1"/>
          </p:cNvSpPr>
          <p:nvPr/>
        </p:nvSpPr>
        <p:spPr bwMode="white">
          <a:xfrm>
            <a:off x="3792538" y="5643245"/>
            <a:ext cx="1262062"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en-US" sz="1200" b="1" dirty="0" smtClean="0">
                <a:solidFill>
                  <a:schemeClr val="bg1"/>
                </a:solidFill>
                <a:effectLst>
                  <a:outerShdw blurRad="38100" dist="38100" dir="2700000" algn="tl">
                    <a:srgbClr val="000000">
                      <a:alpha val="43137"/>
                    </a:srgbClr>
                  </a:outerShdw>
                </a:effectLst>
              </a:rPr>
              <a:t>Customer</a:t>
            </a:r>
            <a:endParaRPr lang="en-US" sz="1200" b="1" dirty="0">
              <a:solidFill>
                <a:schemeClr val="bg1"/>
              </a:solidFill>
              <a:effectLst>
                <a:outerShdw blurRad="38100" dist="38100" dir="2700000" algn="tl">
                  <a:srgbClr val="000000">
                    <a:alpha val="43137"/>
                  </a:srgbClr>
                </a:outerShdw>
              </a:effectLst>
            </a:endParaRPr>
          </a:p>
        </p:txBody>
      </p:sp>
      <p:sp>
        <p:nvSpPr>
          <p:cNvPr id="22560" name="Rectangle 4294967295"/>
          <p:cNvSpPr>
            <a:spLocks noChangeArrowheads="1"/>
          </p:cNvSpPr>
          <p:nvPr/>
        </p:nvSpPr>
        <p:spPr bwMode="black">
          <a:xfrm>
            <a:off x="2873375" y="4185920"/>
            <a:ext cx="1492250" cy="4587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9" name="TextBox 4294967295"/>
          <p:cNvSpPr txBox="1">
            <a:spLocks noChangeArrowheads="1"/>
          </p:cNvSpPr>
          <p:nvPr/>
        </p:nvSpPr>
        <p:spPr bwMode="white">
          <a:xfrm>
            <a:off x="2989263" y="4247833"/>
            <a:ext cx="1262062" cy="276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Gender</a:t>
            </a:r>
          </a:p>
        </p:txBody>
      </p:sp>
      <p:sp>
        <p:nvSpPr>
          <p:cNvPr id="22562" name="Rectangle 4294967295"/>
          <p:cNvSpPr>
            <a:spLocks noChangeArrowheads="1"/>
          </p:cNvSpPr>
          <p:nvPr/>
        </p:nvSpPr>
        <p:spPr bwMode="black">
          <a:xfrm>
            <a:off x="4594225" y="4185920"/>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41" name="TextBox 4294967295"/>
          <p:cNvSpPr txBox="1">
            <a:spLocks noChangeArrowheads="1"/>
          </p:cNvSpPr>
          <p:nvPr/>
        </p:nvSpPr>
        <p:spPr bwMode="white">
          <a:xfrm>
            <a:off x="4710113" y="4247833"/>
            <a:ext cx="1262062"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Marital</a:t>
            </a:r>
          </a:p>
        </p:txBody>
      </p:sp>
      <p:sp>
        <p:nvSpPr>
          <p:cNvPr id="22564" name="Straight Connector 4294967295"/>
          <p:cNvSpPr>
            <a:spLocks noChangeShapeType="1"/>
          </p:cNvSpPr>
          <p:nvPr/>
        </p:nvSpPr>
        <p:spPr bwMode="auto">
          <a:xfrm flipH="1" flipV="1">
            <a:off x="3676650" y="4759008"/>
            <a:ext cx="80327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5" name="Straight Connector 4294967295"/>
          <p:cNvSpPr>
            <a:spLocks noChangeShapeType="1"/>
          </p:cNvSpPr>
          <p:nvPr/>
        </p:nvSpPr>
        <p:spPr bwMode="auto">
          <a:xfrm flipV="1">
            <a:off x="4594225" y="4759008"/>
            <a:ext cx="80327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6" name="Straight Connector 4294967295"/>
          <p:cNvSpPr>
            <a:spLocks noChangeShapeType="1"/>
          </p:cNvSpPr>
          <p:nvPr/>
        </p:nvSpPr>
        <p:spPr bwMode="auto">
          <a:xfrm flipH="1" flipV="1">
            <a:off x="1955800" y="4759008"/>
            <a:ext cx="240982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9" name="Straight Connector 4294967295"/>
          <p:cNvSpPr>
            <a:spLocks noChangeShapeType="1"/>
          </p:cNvSpPr>
          <p:nvPr/>
        </p:nvSpPr>
        <p:spPr bwMode="auto">
          <a:xfrm flipV="1">
            <a:off x="4710113" y="4759008"/>
            <a:ext cx="240982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70" name="Rectangle 4294967295"/>
          <p:cNvSpPr>
            <a:spLocks noChangeArrowheads="1"/>
          </p:cNvSpPr>
          <p:nvPr/>
        </p:nvSpPr>
        <p:spPr bwMode="black">
          <a:xfrm>
            <a:off x="6346825" y="4182745"/>
            <a:ext cx="1492250" cy="4587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49" name="TextBox 4294967295"/>
          <p:cNvSpPr txBox="1">
            <a:spLocks noChangeArrowheads="1"/>
          </p:cNvSpPr>
          <p:nvPr/>
        </p:nvSpPr>
        <p:spPr bwMode="white">
          <a:xfrm>
            <a:off x="6462713" y="4243070"/>
            <a:ext cx="1262062" cy="2769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Age</a:t>
            </a:r>
          </a:p>
        </p:txBody>
      </p:sp>
      <p:sp>
        <p:nvSpPr>
          <p:cNvPr id="22572" name="Straight Connector 4294967295"/>
          <p:cNvSpPr>
            <a:spLocks noChangeShapeType="1"/>
          </p:cNvSpPr>
          <p:nvPr/>
        </p:nvSpPr>
        <p:spPr bwMode="auto">
          <a:xfrm flipH="1" flipV="1">
            <a:off x="3676650" y="4773295"/>
            <a:ext cx="80327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73" name="Straight Connector 4294967295"/>
          <p:cNvSpPr>
            <a:spLocks noChangeShapeType="1"/>
          </p:cNvSpPr>
          <p:nvPr/>
        </p:nvSpPr>
        <p:spPr bwMode="auto">
          <a:xfrm flipH="1" flipV="1">
            <a:off x="1955800" y="4773295"/>
            <a:ext cx="240982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grpSp>
        <p:nvGrpSpPr>
          <p:cNvPr id="2" name="Group 26"/>
          <p:cNvGrpSpPr/>
          <p:nvPr/>
        </p:nvGrpSpPr>
        <p:grpSpPr>
          <a:xfrm>
            <a:off x="1143000" y="1417320"/>
            <a:ext cx="1492250" cy="3213100"/>
            <a:chOff x="1219200" y="2667000"/>
            <a:chExt cx="1492250" cy="3213100"/>
          </a:xfrm>
        </p:grpSpPr>
        <p:sp>
          <p:nvSpPr>
            <p:cNvPr id="28" name="Rectangle 4294967295"/>
            <p:cNvSpPr>
              <a:spLocks noChangeArrowheads="1"/>
            </p:cNvSpPr>
            <p:nvPr/>
          </p:nvSpPr>
          <p:spPr bwMode="black">
            <a:xfrm>
              <a:off x="1219200" y="542131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9" name="TextBox 4294967295"/>
            <p:cNvSpPr txBox="1">
              <a:spLocks noChangeArrowheads="1"/>
            </p:cNvSpPr>
            <p:nvPr/>
          </p:nvSpPr>
          <p:spPr bwMode="white">
            <a:xfrm>
              <a:off x="1333500" y="5502275"/>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City</a:t>
              </a:r>
            </a:p>
          </p:txBody>
        </p:sp>
        <p:sp>
          <p:nvSpPr>
            <p:cNvPr id="30" name="Rectangle 4294967295"/>
            <p:cNvSpPr>
              <a:spLocks noChangeArrowheads="1"/>
            </p:cNvSpPr>
            <p:nvPr/>
          </p:nvSpPr>
          <p:spPr bwMode="black">
            <a:xfrm>
              <a:off x="1219200" y="404336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1" name="TextBox 4294967295"/>
            <p:cNvSpPr txBox="1">
              <a:spLocks noChangeArrowheads="1"/>
            </p:cNvSpPr>
            <p:nvPr/>
          </p:nvSpPr>
          <p:spPr bwMode="white">
            <a:xfrm>
              <a:off x="1333500" y="4127500"/>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State</a:t>
              </a:r>
            </a:p>
          </p:txBody>
        </p:sp>
        <p:sp>
          <p:nvSpPr>
            <p:cNvPr id="32" name="Rectangle 4294967295"/>
            <p:cNvSpPr>
              <a:spLocks noChangeArrowheads="1"/>
            </p:cNvSpPr>
            <p:nvPr/>
          </p:nvSpPr>
          <p:spPr bwMode="black">
            <a:xfrm>
              <a:off x="1219200" y="2667000"/>
              <a:ext cx="1492250" cy="4587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3" name="TextBox 4294967295"/>
            <p:cNvSpPr txBox="1">
              <a:spLocks noChangeArrowheads="1"/>
            </p:cNvSpPr>
            <p:nvPr/>
          </p:nvSpPr>
          <p:spPr bwMode="white">
            <a:xfrm>
              <a:off x="1333500" y="2747962"/>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a:effectLst/>
                </a:rPr>
                <a:t>Country</a:t>
              </a:r>
            </a:p>
          </p:txBody>
        </p:sp>
        <p:sp>
          <p:nvSpPr>
            <p:cNvPr id="34" name="Straight Connector 4294967295"/>
            <p:cNvSpPr>
              <a:spLocks noChangeShapeType="1"/>
            </p:cNvSpPr>
            <p:nvPr/>
          </p:nvSpPr>
          <p:spPr bwMode="auto">
            <a:xfrm flipV="1">
              <a:off x="1981200" y="4618037"/>
              <a:ext cx="1588" cy="687388"/>
            </a:xfrm>
            <a:prstGeom prst="line">
              <a:avLst/>
            </a:prstGeom>
            <a:ln>
              <a:headEnd/>
              <a:tailEnd type="triangle" w="med" len="med"/>
            </a:ln>
            <a:effectLst>
              <a:glow rad="635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txBody>
            <a:bodyPr/>
            <a:lstStyle/>
            <a:p>
              <a:pPr>
                <a:defRPr/>
              </a:pPr>
              <a:endParaRPr lang="en-US" sz="2800">
                <a:cs typeface="+mn-cs"/>
              </a:endParaRPr>
            </a:p>
          </p:txBody>
        </p:sp>
        <p:sp>
          <p:nvSpPr>
            <p:cNvPr id="35" name="Straight Connector 4294967295"/>
            <p:cNvSpPr>
              <a:spLocks noChangeShapeType="1"/>
            </p:cNvSpPr>
            <p:nvPr/>
          </p:nvSpPr>
          <p:spPr bwMode="auto">
            <a:xfrm flipV="1">
              <a:off x="1981200" y="3240087"/>
              <a:ext cx="1588" cy="688975"/>
            </a:xfrm>
            <a:prstGeom prst="line">
              <a:avLst/>
            </a:prstGeom>
            <a:ln>
              <a:headEnd/>
              <a:tailEnd type="triangle" w="med" len="med"/>
            </a:ln>
            <a:effectLst>
              <a:glow rad="635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txBody>
            <a:bodyPr/>
            <a:lstStyle/>
            <a:p>
              <a:pPr>
                <a:defRPr/>
              </a:pPr>
              <a:endParaRPr lang="en-US" sz="2800">
                <a:cs typeface="+mn-cs"/>
              </a:endParaRPr>
            </a:p>
          </p:txBody>
        </p:sp>
      </p:grpSp>
      <p:sp>
        <p:nvSpPr>
          <p:cNvPr id="36" name="Title 35"/>
          <p:cNvSpPr>
            <a:spLocks noGrp="1"/>
          </p:cNvSpPr>
          <p:nvPr>
            <p:ph type="title"/>
          </p:nvPr>
        </p:nvSpPr>
        <p:spPr>
          <a:xfrm>
            <a:off x="387054" y="228600"/>
            <a:ext cx="8375946" cy="609398"/>
          </a:xfrm>
        </p:spPr>
        <p:txBody>
          <a:bodyPr/>
          <a:lstStyle/>
          <a:p>
            <a:r>
              <a:rPr lang="en-US" sz="4400" dirty="0" smtClean="0"/>
              <a:t>Relationships And </a:t>
            </a:r>
            <a:r>
              <a:rPr sz="4400" dirty="0" smtClean="0"/>
              <a:t>T</a:t>
            </a:r>
            <a:r>
              <a:rPr lang="en-US" sz="4400" dirty="0" smtClean="0"/>
              <a:t>he Key Attribute</a:t>
            </a:r>
            <a:endParaRPr lang="en-US" sz="4400" dirty="0"/>
          </a:p>
        </p:txBody>
      </p:sp>
      <p:sp>
        <p:nvSpPr>
          <p:cNvPr id="26" name="TextBox 25"/>
          <p:cNvSpPr txBox="1"/>
          <p:nvPr/>
        </p:nvSpPr>
        <p:spPr>
          <a:xfrm>
            <a:off x="3276601" y="1645920"/>
            <a:ext cx="5334000" cy="954107"/>
          </a:xfrm>
          <a:prstGeom prst="rect">
            <a:avLst/>
          </a:prstGeom>
          <a:noFill/>
        </p:spPr>
        <p:txBody>
          <a:bodyPr wrap="square" rtlCol="0">
            <a:spAutoFit/>
          </a:bodyPr>
          <a:lstStyle/>
          <a:p>
            <a:r>
              <a:rPr lang="en-US" sz="2800" dirty="0" smtClean="0"/>
              <a:t>All attributes have an implicit relationship to the </a:t>
            </a:r>
            <a:r>
              <a:rPr lang="en-US" sz="2800" dirty="0" smtClean="0">
                <a:solidFill>
                  <a:schemeClr val="tx2"/>
                </a:solidFill>
              </a:rPr>
              <a:t>key attribute</a:t>
            </a:r>
            <a:endParaRPr lang="en-US" sz="2800" dirty="0">
              <a:solidFill>
                <a:schemeClr val="tx2"/>
              </a:solidFill>
            </a:endParaRPr>
          </a:p>
        </p:txBody>
      </p:sp>
      <p:sp>
        <p:nvSpPr>
          <p:cNvPr id="37" name="Rounded Rectangle 36"/>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smtClean="0"/>
              <a:t>Redundant Relationships</a:t>
            </a:r>
            <a:endParaRPr lang="en-US" dirty="0"/>
          </a:p>
        </p:txBody>
      </p:sp>
      <p:sp>
        <p:nvSpPr>
          <p:cNvPr id="73" name="Content Placeholder 72"/>
          <p:cNvSpPr>
            <a:spLocks noGrp="1"/>
          </p:cNvSpPr>
          <p:nvPr>
            <p:ph idx="1"/>
          </p:nvPr>
        </p:nvSpPr>
        <p:spPr>
          <a:xfrm>
            <a:off x="381000" y="1412875"/>
            <a:ext cx="8382000" cy="886397"/>
          </a:xfrm>
        </p:spPr>
        <p:txBody>
          <a:bodyPr/>
          <a:lstStyle/>
          <a:p>
            <a:r>
              <a:rPr lang="en-US" dirty="0" smtClean="0"/>
              <a:t>No need for explicit relationships where </a:t>
            </a:r>
            <a:br>
              <a:rPr lang="en-US" dirty="0" smtClean="0"/>
            </a:br>
            <a:r>
              <a:rPr lang="en-US" dirty="0" smtClean="0"/>
              <a:t>implicit relationships already exist</a:t>
            </a:r>
            <a:endParaRPr lang="en-US" dirty="0"/>
          </a:p>
        </p:txBody>
      </p:sp>
      <p:grpSp>
        <p:nvGrpSpPr>
          <p:cNvPr id="2" name="Group 8"/>
          <p:cNvGrpSpPr/>
          <p:nvPr/>
        </p:nvGrpSpPr>
        <p:grpSpPr>
          <a:xfrm>
            <a:off x="5029200" y="4674129"/>
            <a:ext cx="1492250" cy="458788"/>
            <a:chOff x="4152900" y="4722812"/>
            <a:chExt cx="1492250" cy="458788"/>
          </a:xfrm>
        </p:grpSpPr>
        <p:sp>
          <p:nvSpPr>
            <p:cNvPr id="10" name="Rectangle 4294967295"/>
            <p:cNvSpPr>
              <a:spLocks noChangeArrowheads="1"/>
            </p:cNvSpPr>
            <p:nvPr/>
          </p:nvSpPr>
          <p:spPr bwMode="black">
            <a:xfrm>
              <a:off x="4152900" y="472281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1" name="TextBox 4294967295"/>
            <p:cNvSpPr txBox="1">
              <a:spLocks noChangeArrowheads="1"/>
            </p:cNvSpPr>
            <p:nvPr/>
          </p:nvSpPr>
          <p:spPr bwMode="white">
            <a:xfrm>
              <a:off x="4267200" y="4803775"/>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Month</a:t>
              </a:r>
              <a:endParaRPr lang="en-US" sz="1200" b="1" dirty="0">
                <a:effectLst/>
              </a:endParaRPr>
            </a:p>
          </p:txBody>
        </p:sp>
      </p:grpSp>
      <p:grpSp>
        <p:nvGrpSpPr>
          <p:cNvPr id="3" name="Group 11"/>
          <p:cNvGrpSpPr/>
          <p:nvPr/>
        </p:nvGrpSpPr>
        <p:grpSpPr>
          <a:xfrm>
            <a:off x="5029200" y="3632464"/>
            <a:ext cx="1492250" cy="458788"/>
            <a:chOff x="4152900" y="3725862"/>
            <a:chExt cx="1492250" cy="458788"/>
          </a:xfrm>
        </p:grpSpPr>
        <p:sp>
          <p:nvSpPr>
            <p:cNvPr id="13" name="Rectangle 4294967295"/>
            <p:cNvSpPr>
              <a:spLocks noChangeArrowheads="1"/>
            </p:cNvSpPr>
            <p:nvPr/>
          </p:nvSpPr>
          <p:spPr bwMode="black">
            <a:xfrm>
              <a:off x="4152900" y="372586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4" name="TextBox 4294967295"/>
            <p:cNvSpPr txBox="1">
              <a:spLocks noChangeArrowheads="1"/>
            </p:cNvSpPr>
            <p:nvPr/>
          </p:nvSpPr>
          <p:spPr bwMode="white">
            <a:xfrm>
              <a:off x="4267200" y="38100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Quarter</a:t>
              </a:r>
              <a:endParaRPr lang="en-US" sz="1200" b="1" dirty="0">
                <a:effectLst/>
              </a:endParaRPr>
            </a:p>
          </p:txBody>
        </p:sp>
      </p:grpSp>
      <p:grpSp>
        <p:nvGrpSpPr>
          <p:cNvPr id="4" name="Group 14"/>
          <p:cNvGrpSpPr/>
          <p:nvPr/>
        </p:nvGrpSpPr>
        <p:grpSpPr>
          <a:xfrm>
            <a:off x="5029200" y="2590800"/>
            <a:ext cx="1492250" cy="458787"/>
            <a:chOff x="4152900" y="2664619"/>
            <a:chExt cx="1492250" cy="458787"/>
          </a:xfrm>
        </p:grpSpPr>
        <p:sp>
          <p:nvSpPr>
            <p:cNvPr id="16" name="Rectangle 4294967295"/>
            <p:cNvSpPr>
              <a:spLocks noChangeArrowheads="1"/>
            </p:cNvSpPr>
            <p:nvPr/>
          </p:nvSpPr>
          <p:spPr bwMode="black">
            <a:xfrm>
              <a:off x="4152900" y="2664619"/>
              <a:ext cx="1492250" cy="4587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7" name="TextBox 4294967295"/>
            <p:cNvSpPr txBox="1">
              <a:spLocks noChangeArrowheads="1"/>
            </p:cNvSpPr>
            <p:nvPr/>
          </p:nvSpPr>
          <p:spPr bwMode="white">
            <a:xfrm>
              <a:off x="4267200" y="2745581"/>
              <a:ext cx="1262063" cy="276999"/>
            </a:xfrm>
            <a:prstGeom prst="rect">
              <a:avLst/>
            </a:prstGeom>
            <a:ln>
              <a:noFill/>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Year</a:t>
              </a:r>
              <a:endParaRPr lang="en-US" sz="1200" b="1" dirty="0">
                <a:effectLst/>
              </a:endParaRPr>
            </a:p>
          </p:txBody>
        </p:sp>
      </p:grpSp>
      <p:grpSp>
        <p:nvGrpSpPr>
          <p:cNvPr id="5" name="Group 18"/>
          <p:cNvGrpSpPr/>
          <p:nvPr/>
        </p:nvGrpSpPr>
        <p:grpSpPr>
          <a:xfrm>
            <a:off x="5029200" y="5715793"/>
            <a:ext cx="1492250" cy="458788"/>
            <a:chOff x="4146550" y="5789612"/>
            <a:chExt cx="1492250" cy="458788"/>
          </a:xfrm>
        </p:grpSpPr>
        <p:sp>
          <p:nvSpPr>
            <p:cNvPr id="20" name="Rectangle 4294967295"/>
            <p:cNvSpPr>
              <a:spLocks noChangeArrowheads="1"/>
            </p:cNvSpPr>
            <p:nvPr/>
          </p:nvSpPr>
          <p:spPr bwMode="black">
            <a:xfrm>
              <a:off x="4146550" y="578961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1" name="TextBox 4294967295"/>
            <p:cNvSpPr txBox="1">
              <a:spLocks noChangeArrowheads="1"/>
            </p:cNvSpPr>
            <p:nvPr/>
          </p:nvSpPr>
          <p:spPr bwMode="white">
            <a:xfrm>
              <a:off x="4256087" y="58674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Date</a:t>
              </a:r>
              <a:endParaRPr lang="en-US" sz="1200" b="1" dirty="0">
                <a:effectLst/>
              </a:endParaRPr>
            </a:p>
          </p:txBody>
        </p:sp>
      </p:grpSp>
      <p:cxnSp>
        <p:nvCxnSpPr>
          <p:cNvPr id="36" name="Shape 35"/>
          <p:cNvCxnSpPr/>
          <p:nvPr/>
        </p:nvCxnSpPr>
        <p:spPr>
          <a:xfrm flipV="1">
            <a:off x="6521450" y="3861858"/>
            <a:ext cx="1588" cy="2083329"/>
          </a:xfrm>
          <a:prstGeom prst="bentConnector3">
            <a:avLst>
              <a:gd name="adj1" fmla="val 14395466"/>
            </a:avLst>
          </a:prstGeom>
          <a:ln>
            <a:tailEnd type="arrow"/>
          </a:ln>
          <a:effectLst>
            <a:glow rad="101600">
              <a:srgbClr val="FF0000">
                <a:alpha val="60000"/>
              </a:srgbClr>
            </a:glow>
          </a:effectLst>
        </p:spPr>
        <p:style>
          <a:lnRef idx="1">
            <a:schemeClr val="accent3"/>
          </a:lnRef>
          <a:fillRef idx="0">
            <a:schemeClr val="accent3"/>
          </a:fillRef>
          <a:effectRef idx="0">
            <a:schemeClr val="accent3"/>
          </a:effectRef>
          <a:fontRef idx="minor">
            <a:schemeClr val="tx1"/>
          </a:fontRef>
        </p:style>
      </p:cxnSp>
      <p:cxnSp>
        <p:nvCxnSpPr>
          <p:cNvPr id="42" name="Shape 41"/>
          <p:cNvCxnSpPr/>
          <p:nvPr/>
        </p:nvCxnSpPr>
        <p:spPr>
          <a:xfrm flipH="1" flipV="1">
            <a:off x="6518275" y="2745581"/>
            <a:ext cx="3175" cy="3199606"/>
          </a:xfrm>
          <a:prstGeom prst="bentConnector4">
            <a:avLst>
              <a:gd name="adj1" fmla="val -18776447"/>
              <a:gd name="adj2" fmla="val 99815"/>
            </a:avLst>
          </a:prstGeom>
          <a:ln>
            <a:tailEnd type="arrow"/>
          </a:ln>
          <a:effectLst>
            <a:glow rad="101600">
              <a:srgbClr val="FF0000">
                <a:alpha val="60000"/>
              </a:srgbClr>
            </a:glow>
          </a:effectLst>
        </p:spPr>
        <p:style>
          <a:lnRef idx="1">
            <a:schemeClr val="accent3"/>
          </a:lnRef>
          <a:fillRef idx="0">
            <a:schemeClr val="accent3"/>
          </a:fillRef>
          <a:effectRef idx="0">
            <a:schemeClr val="accent3"/>
          </a:effectRef>
          <a:fontRef idx="minor">
            <a:schemeClr val="tx1"/>
          </a:fontRef>
        </p:style>
      </p:cxnSp>
      <p:sp>
        <p:nvSpPr>
          <p:cNvPr id="57" name="Rectangle 4294967295"/>
          <p:cNvSpPr>
            <a:spLocks noChangeArrowheads="1"/>
          </p:cNvSpPr>
          <p:nvPr/>
        </p:nvSpPr>
        <p:spPr bwMode="black">
          <a:xfrm>
            <a:off x="1327150" y="549751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58" name="TextBox 4294967295"/>
          <p:cNvSpPr txBox="1">
            <a:spLocks noChangeArrowheads="1"/>
          </p:cNvSpPr>
          <p:nvPr/>
        </p:nvSpPr>
        <p:spPr bwMode="white">
          <a:xfrm>
            <a:off x="1441450" y="5578475"/>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City</a:t>
            </a:r>
          </a:p>
        </p:txBody>
      </p:sp>
      <p:sp>
        <p:nvSpPr>
          <p:cNvPr id="59" name="Rectangle 4294967295"/>
          <p:cNvSpPr>
            <a:spLocks noChangeArrowheads="1"/>
          </p:cNvSpPr>
          <p:nvPr/>
        </p:nvSpPr>
        <p:spPr bwMode="black">
          <a:xfrm>
            <a:off x="1327150" y="411956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60" name="TextBox 4294967295"/>
          <p:cNvSpPr txBox="1">
            <a:spLocks noChangeArrowheads="1"/>
          </p:cNvSpPr>
          <p:nvPr/>
        </p:nvSpPr>
        <p:spPr bwMode="white">
          <a:xfrm>
            <a:off x="1441450" y="4203700"/>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State</a:t>
            </a:r>
          </a:p>
        </p:txBody>
      </p:sp>
      <p:sp>
        <p:nvSpPr>
          <p:cNvPr id="61" name="Rectangle 4294967295"/>
          <p:cNvSpPr>
            <a:spLocks noChangeArrowheads="1"/>
          </p:cNvSpPr>
          <p:nvPr/>
        </p:nvSpPr>
        <p:spPr bwMode="black">
          <a:xfrm>
            <a:off x="1327150" y="2743200"/>
            <a:ext cx="1492250" cy="4587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62" name="TextBox 4294967295"/>
          <p:cNvSpPr txBox="1">
            <a:spLocks noChangeArrowheads="1"/>
          </p:cNvSpPr>
          <p:nvPr/>
        </p:nvSpPr>
        <p:spPr bwMode="white">
          <a:xfrm>
            <a:off x="1441450" y="2824162"/>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a:effectLst/>
              </a:rPr>
              <a:t>Country</a:t>
            </a:r>
          </a:p>
        </p:txBody>
      </p:sp>
      <p:sp>
        <p:nvSpPr>
          <p:cNvPr id="63" name="Straight Connector 4294967295"/>
          <p:cNvSpPr>
            <a:spLocks noChangeShapeType="1"/>
          </p:cNvSpPr>
          <p:nvPr/>
        </p:nvSpPr>
        <p:spPr bwMode="auto">
          <a:xfrm flipV="1">
            <a:off x="2089150" y="4694237"/>
            <a:ext cx="1588" cy="687388"/>
          </a:xfrm>
          <a:prstGeom prst="line">
            <a:avLst/>
          </a:prstGeom>
          <a:ln>
            <a:tailEnd type="arrow"/>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defRPr/>
            </a:pPr>
            <a:endParaRPr lang="en-US" sz="2800"/>
          </a:p>
        </p:txBody>
      </p:sp>
      <p:sp>
        <p:nvSpPr>
          <p:cNvPr id="64" name="Straight Connector 4294967295"/>
          <p:cNvSpPr>
            <a:spLocks noChangeShapeType="1"/>
          </p:cNvSpPr>
          <p:nvPr/>
        </p:nvSpPr>
        <p:spPr bwMode="auto">
          <a:xfrm flipV="1">
            <a:off x="2089150" y="3316287"/>
            <a:ext cx="1588" cy="688975"/>
          </a:xfrm>
          <a:prstGeom prst="line">
            <a:avLst/>
          </a:prstGeom>
          <a:ln>
            <a:tailEnd type="arrow"/>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defRPr/>
            </a:pPr>
            <a:endParaRPr lang="en-US" sz="2800">
              <a:cs typeface="+mn-cs"/>
            </a:endParaRPr>
          </a:p>
        </p:txBody>
      </p:sp>
      <p:cxnSp>
        <p:nvCxnSpPr>
          <p:cNvPr id="65" name="Shape 64"/>
          <p:cNvCxnSpPr>
            <a:stCxn id="57" idx="3"/>
            <a:endCxn id="61" idx="3"/>
          </p:cNvCxnSpPr>
          <p:nvPr/>
        </p:nvCxnSpPr>
        <p:spPr>
          <a:xfrm flipV="1">
            <a:off x="2819400" y="2972594"/>
            <a:ext cx="1588" cy="2754312"/>
          </a:xfrm>
          <a:prstGeom prst="bentConnector3">
            <a:avLst>
              <a:gd name="adj1" fmla="val 14395466"/>
            </a:avLst>
          </a:prstGeom>
          <a:ln>
            <a:tailEnd type="arrow"/>
          </a:ln>
          <a:effectLst>
            <a:glow rad="101600">
              <a:srgbClr val="FF0000">
                <a:alpha val="60000"/>
              </a:srgbClr>
            </a:glow>
          </a:effectLst>
        </p:spPr>
        <p:style>
          <a:lnRef idx="1">
            <a:schemeClr val="accent3"/>
          </a:lnRef>
          <a:fillRef idx="0">
            <a:schemeClr val="accent3"/>
          </a:fillRef>
          <a:effectRef idx="0">
            <a:schemeClr val="accent3"/>
          </a:effectRef>
          <a:fontRef idx="minor">
            <a:schemeClr val="tx1"/>
          </a:fontRef>
        </p:style>
      </p:cxnSp>
      <p:sp>
        <p:nvSpPr>
          <p:cNvPr id="33" name="Straight Connector 4294967295"/>
          <p:cNvSpPr>
            <a:spLocks noChangeShapeType="1"/>
          </p:cNvSpPr>
          <p:nvPr/>
        </p:nvSpPr>
        <p:spPr bwMode="auto">
          <a:xfrm flipV="1">
            <a:off x="5791200" y="3124200"/>
            <a:ext cx="1588" cy="457200"/>
          </a:xfrm>
          <a:prstGeom prst="line">
            <a:avLst/>
          </a:prstGeom>
          <a:ln>
            <a:tailEnd type="arrow"/>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defRPr/>
            </a:pPr>
            <a:endParaRPr lang="en-US" sz="2800">
              <a:cs typeface="+mn-cs"/>
            </a:endParaRPr>
          </a:p>
        </p:txBody>
      </p:sp>
      <p:sp>
        <p:nvSpPr>
          <p:cNvPr id="34" name="Straight Connector 4294967295"/>
          <p:cNvSpPr>
            <a:spLocks noChangeShapeType="1"/>
          </p:cNvSpPr>
          <p:nvPr/>
        </p:nvSpPr>
        <p:spPr bwMode="auto">
          <a:xfrm flipV="1">
            <a:off x="5791200" y="4114800"/>
            <a:ext cx="1588" cy="457200"/>
          </a:xfrm>
          <a:prstGeom prst="line">
            <a:avLst/>
          </a:prstGeom>
          <a:ln>
            <a:tailEnd type="arrow"/>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defRPr/>
            </a:pPr>
            <a:endParaRPr lang="en-US" sz="2800">
              <a:cs typeface="+mn-cs"/>
            </a:endParaRPr>
          </a:p>
        </p:txBody>
      </p:sp>
      <p:sp>
        <p:nvSpPr>
          <p:cNvPr id="35" name="Straight Connector 4294967295"/>
          <p:cNvSpPr>
            <a:spLocks noChangeShapeType="1"/>
          </p:cNvSpPr>
          <p:nvPr/>
        </p:nvSpPr>
        <p:spPr bwMode="auto">
          <a:xfrm flipV="1">
            <a:off x="5791200" y="5181600"/>
            <a:ext cx="1588" cy="457200"/>
          </a:xfrm>
          <a:prstGeom prst="line">
            <a:avLst/>
          </a:prstGeom>
          <a:ln>
            <a:tailEnd type="arrow"/>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defRPr/>
            </a:pPr>
            <a:endParaRPr lang="en-US" sz="2800">
              <a:cs typeface="+mn-cs"/>
            </a:endParaRPr>
          </a:p>
        </p:txBody>
      </p:sp>
      <p:sp>
        <p:nvSpPr>
          <p:cNvPr id="41" name="Rounded Rectangle 40"/>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smtClean="0"/>
              <a:t>Natural Hierarchies</a:t>
            </a:r>
          </a:p>
        </p:txBody>
      </p:sp>
      <p:sp>
        <p:nvSpPr>
          <p:cNvPr id="39941" name="Rectangle 5"/>
          <p:cNvSpPr>
            <a:spLocks noGrp="1" noChangeArrowheads="1"/>
          </p:cNvSpPr>
          <p:nvPr>
            <p:ph idx="1"/>
          </p:nvPr>
        </p:nvSpPr>
        <p:spPr>
          <a:xfrm>
            <a:off x="381000" y="1412875"/>
            <a:ext cx="8382000" cy="886397"/>
          </a:xfrm>
        </p:spPr>
        <p:txBody>
          <a:bodyPr/>
          <a:lstStyle/>
          <a:p>
            <a:r>
              <a:rPr lang="en-US" dirty="0" smtClean="0"/>
              <a:t>1-n relationships between </a:t>
            </a:r>
            <a:r>
              <a:rPr lang="en-US" dirty="0" smtClean="0">
                <a:solidFill>
                  <a:schemeClr val="tx2"/>
                </a:solidFill>
              </a:rPr>
              <a:t>every </a:t>
            </a:r>
            <a:r>
              <a:rPr lang="en-US" dirty="0" smtClean="0"/>
              <a:t/>
            </a:r>
            <a:br>
              <a:rPr lang="en-US" dirty="0" smtClean="0"/>
            </a:br>
            <a:r>
              <a:rPr lang="en-US" dirty="0" smtClean="0"/>
              <a:t>pair of adjacent levels</a:t>
            </a:r>
            <a:endParaRPr lang="en-US" sz="800" dirty="0" smtClean="0"/>
          </a:p>
        </p:txBody>
      </p:sp>
      <p:grpSp>
        <p:nvGrpSpPr>
          <p:cNvPr id="2" name="Group 29"/>
          <p:cNvGrpSpPr/>
          <p:nvPr/>
        </p:nvGrpSpPr>
        <p:grpSpPr>
          <a:xfrm>
            <a:off x="914400" y="2664619"/>
            <a:ext cx="1492250" cy="3583781"/>
            <a:chOff x="5029200" y="2438400"/>
            <a:chExt cx="1492250" cy="3583781"/>
          </a:xfrm>
        </p:grpSpPr>
        <p:grpSp>
          <p:nvGrpSpPr>
            <p:cNvPr id="3" name="Group 3"/>
            <p:cNvGrpSpPr/>
            <p:nvPr/>
          </p:nvGrpSpPr>
          <p:grpSpPr>
            <a:xfrm>
              <a:off x="5029200" y="4521729"/>
              <a:ext cx="1492250" cy="458788"/>
              <a:chOff x="4152900" y="4722812"/>
              <a:chExt cx="1492250" cy="458788"/>
            </a:xfrm>
          </p:grpSpPr>
          <p:sp>
            <p:nvSpPr>
              <p:cNvPr id="5" name="Rectangle 4294967295"/>
              <p:cNvSpPr>
                <a:spLocks noChangeArrowheads="1"/>
              </p:cNvSpPr>
              <p:nvPr/>
            </p:nvSpPr>
            <p:spPr bwMode="black">
              <a:xfrm>
                <a:off x="4152900" y="472281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6" name="TextBox 4294967295"/>
              <p:cNvSpPr txBox="1">
                <a:spLocks noChangeArrowheads="1"/>
              </p:cNvSpPr>
              <p:nvPr/>
            </p:nvSpPr>
            <p:spPr bwMode="white">
              <a:xfrm>
                <a:off x="4267200" y="4803775"/>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City</a:t>
                </a:r>
                <a:endParaRPr lang="en-US" sz="1200" b="1" dirty="0">
                  <a:effectLst/>
                </a:endParaRPr>
              </a:p>
            </p:txBody>
          </p:sp>
        </p:grpSp>
        <p:grpSp>
          <p:nvGrpSpPr>
            <p:cNvPr id="4" name="Group 6"/>
            <p:cNvGrpSpPr/>
            <p:nvPr/>
          </p:nvGrpSpPr>
          <p:grpSpPr>
            <a:xfrm>
              <a:off x="5029200" y="3480064"/>
              <a:ext cx="1492250" cy="458788"/>
              <a:chOff x="4152900" y="3725862"/>
              <a:chExt cx="1492250" cy="458788"/>
            </a:xfrm>
          </p:grpSpPr>
          <p:sp>
            <p:nvSpPr>
              <p:cNvPr id="8" name="Rectangle 4294967295"/>
              <p:cNvSpPr>
                <a:spLocks noChangeArrowheads="1"/>
              </p:cNvSpPr>
              <p:nvPr/>
            </p:nvSpPr>
            <p:spPr bwMode="black">
              <a:xfrm>
                <a:off x="4152900" y="372586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9" name="TextBox 4294967295"/>
              <p:cNvSpPr txBox="1">
                <a:spLocks noChangeArrowheads="1"/>
              </p:cNvSpPr>
              <p:nvPr/>
            </p:nvSpPr>
            <p:spPr bwMode="white">
              <a:xfrm>
                <a:off x="4267200" y="38100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State</a:t>
                </a:r>
                <a:endParaRPr lang="en-US" sz="1200" b="1" dirty="0">
                  <a:effectLst/>
                </a:endParaRPr>
              </a:p>
            </p:txBody>
          </p:sp>
        </p:grpSp>
        <p:grpSp>
          <p:nvGrpSpPr>
            <p:cNvPr id="7" name="Group 9"/>
            <p:cNvGrpSpPr/>
            <p:nvPr/>
          </p:nvGrpSpPr>
          <p:grpSpPr>
            <a:xfrm>
              <a:off x="5029200" y="2438400"/>
              <a:ext cx="1492250" cy="458787"/>
              <a:chOff x="4152900" y="2664619"/>
              <a:chExt cx="1492250" cy="458787"/>
            </a:xfrm>
          </p:grpSpPr>
          <p:sp>
            <p:nvSpPr>
              <p:cNvPr id="11" name="Rectangle 4294967295"/>
              <p:cNvSpPr>
                <a:spLocks noChangeArrowheads="1"/>
              </p:cNvSpPr>
              <p:nvPr/>
            </p:nvSpPr>
            <p:spPr bwMode="black">
              <a:xfrm>
                <a:off x="4152900" y="2664619"/>
                <a:ext cx="1492250" cy="4587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2" name="TextBox 4294967295"/>
              <p:cNvSpPr txBox="1">
                <a:spLocks noChangeArrowheads="1"/>
              </p:cNvSpPr>
              <p:nvPr/>
            </p:nvSpPr>
            <p:spPr bwMode="white">
              <a:xfrm>
                <a:off x="4267200" y="2745581"/>
                <a:ext cx="1262063" cy="276999"/>
              </a:xfrm>
              <a:prstGeom prst="rect">
                <a:avLst/>
              </a:prstGeom>
              <a:ln>
                <a:noFill/>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Country</a:t>
                </a:r>
                <a:endParaRPr lang="en-US" sz="1200" b="1" dirty="0">
                  <a:effectLst/>
                </a:endParaRPr>
              </a:p>
            </p:txBody>
          </p:sp>
        </p:grpSp>
        <p:grpSp>
          <p:nvGrpSpPr>
            <p:cNvPr id="10" name="Group 12"/>
            <p:cNvGrpSpPr/>
            <p:nvPr/>
          </p:nvGrpSpPr>
          <p:grpSpPr>
            <a:xfrm>
              <a:off x="5029200" y="5563393"/>
              <a:ext cx="1492250" cy="458788"/>
              <a:chOff x="4146550" y="5789612"/>
              <a:chExt cx="1492250" cy="458788"/>
            </a:xfrm>
          </p:grpSpPr>
          <p:sp>
            <p:nvSpPr>
              <p:cNvPr id="14" name="Rectangle 4294967295"/>
              <p:cNvSpPr>
                <a:spLocks noChangeArrowheads="1"/>
              </p:cNvSpPr>
              <p:nvPr/>
            </p:nvSpPr>
            <p:spPr bwMode="black">
              <a:xfrm>
                <a:off x="4146550" y="578961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5" name="TextBox 4294967295"/>
              <p:cNvSpPr txBox="1">
                <a:spLocks noChangeArrowheads="1"/>
              </p:cNvSpPr>
              <p:nvPr/>
            </p:nvSpPr>
            <p:spPr bwMode="white">
              <a:xfrm>
                <a:off x="4256087" y="58674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Customer</a:t>
                </a:r>
                <a:endParaRPr lang="en-US" sz="1200" b="1" dirty="0">
                  <a:effectLst/>
                </a:endParaRPr>
              </a:p>
            </p:txBody>
          </p:sp>
        </p:grpSp>
        <p:grpSp>
          <p:nvGrpSpPr>
            <p:cNvPr id="13" name="Group 22"/>
            <p:cNvGrpSpPr/>
            <p:nvPr/>
          </p:nvGrpSpPr>
          <p:grpSpPr>
            <a:xfrm>
              <a:off x="5410200" y="2895600"/>
              <a:ext cx="425116" cy="548640"/>
              <a:chOff x="5326752" y="2895600"/>
              <a:chExt cx="425116" cy="548640"/>
            </a:xfrm>
          </p:grpSpPr>
          <p:sp>
            <p:nvSpPr>
              <p:cNvPr id="21" name="Straight Connector 4294967295"/>
              <p:cNvSpPr>
                <a:spLocks noChangeShapeType="1"/>
              </p:cNvSpPr>
              <p:nvPr/>
            </p:nvSpPr>
            <p:spPr bwMode="auto">
              <a:xfrm>
                <a:off x="5715000" y="2895600"/>
                <a:ext cx="1588" cy="548640"/>
              </a:xfrm>
              <a:prstGeom prst="line">
                <a:avLst/>
              </a:prstGeom>
              <a:ln>
                <a:headEnd type="arrow" w="med" len="med"/>
                <a:tailEnd type="none" w="med" len="med"/>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lgn="r">
                  <a:defRPr/>
                </a:pPr>
                <a:endParaRPr lang="en-US" sz="1600" dirty="0">
                  <a:cs typeface="+mn-cs"/>
                </a:endParaRPr>
              </a:p>
            </p:txBody>
          </p:sp>
          <p:sp>
            <p:nvSpPr>
              <p:cNvPr id="22" name="TextBox 21"/>
              <p:cNvSpPr txBox="1"/>
              <p:nvPr/>
            </p:nvSpPr>
            <p:spPr>
              <a:xfrm>
                <a:off x="5326752" y="3048000"/>
                <a:ext cx="425116" cy="307777"/>
              </a:xfrm>
              <a:prstGeom prst="rect">
                <a:avLst/>
              </a:prstGeom>
              <a:noFill/>
            </p:spPr>
            <p:txBody>
              <a:bodyPr wrap="none" rtlCol="0">
                <a:spAutoFit/>
              </a:bodyPr>
              <a:lstStyle/>
              <a:p>
                <a:r>
                  <a:rPr lang="en-US" sz="1400" dirty="0" smtClean="0">
                    <a:latin typeface="Calibri" pitchFamily="34" charset="0"/>
                  </a:rPr>
                  <a:t>1-n</a:t>
                </a:r>
                <a:endParaRPr lang="en-US" sz="1400" dirty="0">
                  <a:latin typeface="Calibri" pitchFamily="34" charset="0"/>
                </a:endParaRPr>
              </a:p>
            </p:txBody>
          </p:sp>
        </p:grpSp>
        <p:grpSp>
          <p:nvGrpSpPr>
            <p:cNvPr id="16" name="Group 23"/>
            <p:cNvGrpSpPr/>
            <p:nvPr/>
          </p:nvGrpSpPr>
          <p:grpSpPr>
            <a:xfrm>
              <a:off x="5417448" y="3947160"/>
              <a:ext cx="425116" cy="548640"/>
              <a:chOff x="5326752" y="2895600"/>
              <a:chExt cx="425116" cy="548640"/>
            </a:xfrm>
          </p:grpSpPr>
          <p:sp>
            <p:nvSpPr>
              <p:cNvPr id="25" name="Straight Connector 4294967295"/>
              <p:cNvSpPr>
                <a:spLocks noChangeShapeType="1"/>
              </p:cNvSpPr>
              <p:nvPr/>
            </p:nvSpPr>
            <p:spPr bwMode="auto">
              <a:xfrm>
                <a:off x="5715000" y="2895600"/>
                <a:ext cx="1588" cy="548640"/>
              </a:xfrm>
              <a:prstGeom prst="line">
                <a:avLst/>
              </a:prstGeom>
              <a:ln>
                <a:headEnd type="arrow" w="med" len="med"/>
                <a:tailEnd type="none" w="med" len="med"/>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lgn="r">
                  <a:defRPr/>
                </a:pPr>
                <a:endParaRPr lang="en-US" sz="1600" dirty="0">
                  <a:cs typeface="+mn-cs"/>
                </a:endParaRPr>
              </a:p>
            </p:txBody>
          </p:sp>
          <p:sp>
            <p:nvSpPr>
              <p:cNvPr id="26" name="TextBox 25"/>
              <p:cNvSpPr txBox="1"/>
              <p:nvPr/>
            </p:nvSpPr>
            <p:spPr>
              <a:xfrm>
                <a:off x="5326752" y="3048000"/>
                <a:ext cx="425116" cy="307777"/>
              </a:xfrm>
              <a:prstGeom prst="rect">
                <a:avLst/>
              </a:prstGeom>
              <a:noFill/>
            </p:spPr>
            <p:txBody>
              <a:bodyPr wrap="none" rtlCol="0">
                <a:spAutoFit/>
              </a:bodyPr>
              <a:lstStyle/>
              <a:p>
                <a:r>
                  <a:rPr lang="en-US" sz="1400" dirty="0" smtClean="0">
                    <a:latin typeface="Calibri" pitchFamily="34" charset="0"/>
                  </a:rPr>
                  <a:t>1-n</a:t>
                </a:r>
                <a:endParaRPr lang="en-US" sz="1400" dirty="0">
                  <a:latin typeface="Calibri" pitchFamily="34" charset="0"/>
                </a:endParaRPr>
              </a:p>
            </p:txBody>
          </p:sp>
        </p:grpSp>
        <p:grpSp>
          <p:nvGrpSpPr>
            <p:cNvPr id="17" name="Group 26"/>
            <p:cNvGrpSpPr/>
            <p:nvPr/>
          </p:nvGrpSpPr>
          <p:grpSpPr>
            <a:xfrm>
              <a:off x="5417448" y="5013960"/>
              <a:ext cx="425116" cy="548640"/>
              <a:chOff x="5326752" y="2895600"/>
              <a:chExt cx="425116" cy="548640"/>
            </a:xfrm>
          </p:grpSpPr>
          <p:sp>
            <p:nvSpPr>
              <p:cNvPr id="28" name="Straight Connector 4294967295"/>
              <p:cNvSpPr>
                <a:spLocks noChangeShapeType="1"/>
              </p:cNvSpPr>
              <p:nvPr/>
            </p:nvSpPr>
            <p:spPr bwMode="auto">
              <a:xfrm>
                <a:off x="5715000" y="2895600"/>
                <a:ext cx="1588" cy="548640"/>
              </a:xfrm>
              <a:prstGeom prst="line">
                <a:avLst/>
              </a:prstGeom>
              <a:ln>
                <a:headEnd type="arrow" w="med" len="med"/>
                <a:tailEnd type="none" w="med" len="med"/>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lgn="r">
                  <a:defRPr/>
                </a:pPr>
                <a:endParaRPr lang="en-US" sz="1600" dirty="0">
                  <a:cs typeface="+mn-cs"/>
                </a:endParaRPr>
              </a:p>
            </p:txBody>
          </p:sp>
          <p:sp>
            <p:nvSpPr>
              <p:cNvPr id="29" name="TextBox 28"/>
              <p:cNvSpPr txBox="1"/>
              <p:nvPr/>
            </p:nvSpPr>
            <p:spPr>
              <a:xfrm>
                <a:off x="5326752" y="3048000"/>
                <a:ext cx="425116" cy="307777"/>
              </a:xfrm>
              <a:prstGeom prst="rect">
                <a:avLst/>
              </a:prstGeom>
              <a:noFill/>
            </p:spPr>
            <p:txBody>
              <a:bodyPr wrap="none" rtlCol="0">
                <a:spAutoFit/>
              </a:bodyPr>
              <a:lstStyle/>
              <a:p>
                <a:r>
                  <a:rPr lang="en-US" sz="1400" dirty="0" smtClean="0">
                    <a:latin typeface="Calibri" pitchFamily="34" charset="0"/>
                  </a:rPr>
                  <a:t>1-n</a:t>
                </a:r>
                <a:endParaRPr lang="en-US" sz="1400" dirty="0">
                  <a:latin typeface="Calibri" pitchFamily="34" charset="0"/>
                </a:endParaRPr>
              </a:p>
            </p:txBody>
          </p:sp>
        </p:grpSp>
      </p:grpSp>
      <p:grpSp>
        <p:nvGrpSpPr>
          <p:cNvPr id="18" name="Group 50"/>
          <p:cNvGrpSpPr/>
          <p:nvPr/>
        </p:nvGrpSpPr>
        <p:grpSpPr>
          <a:xfrm>
            <a:off x="6400800" y="3122612"/>
            <a:ext cx="1492250" cy="2668588"/>
            <a:chOff x="7391400" y="2819400"/>
            <a:chExt cx="1492250" cy="2668588"/>
          </a:xfrm>
        </p:grpSpPr>
        <p:sp>
          <p:nvSpPr>
            <p:cNvPr id="31" name="Rectangle 4294967295"/>
            <p:cNvSpPr>
              <a:spLocks noChangeArrowheads="1"/>
            </p:cNvSpPr>
            <p:nvPr/>
          </p:nvSpPr>
          <p:spPr bwMode="black">
            <a:xfrm>
              <a:off x="7391400" y="5029200"/>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2" name="TextBox 4294967295"/>
            <p:cNvSpPr txBox="1">
              <a:spLocks noChangeArrowheads="1"/>
            </p:cNvSpPr>
            <p:nvPr/>
          </p:nvSpPr>
          <p:spPr bwMode="white">
            <a:xfrm>
              <a:off x="7505700" y="5110163"/>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Age</a:t>
              </a:r>
              <a:endParaRPr lang="en-US" sz="1200" b="1" dirty="0">
                <a:effectLst/>
              </a:endParaRPr>
            </a:p>
          </p:txBody>
        </p:sp>
        <p:sp>
          <p:nvSpPr>
            <p:cNvPr id="33" name="Rectangle 4294967295"/>
            <p:cNvSpPr>
              <a:spLocks noChangeArrowheads="1"/>
            </p:cNvSpPr>
            <p:nvPr/>
          </p:nvSpPr>
          <p:spPr bwMode="black">
            <a:xfrm>
              <a:off x="7391400" y="3962400"/>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4" name="TextBox 4294967295"/>
            <p:cNvSpPr txBox="1">
              <a:spLocks noChangeArrowheads="1"/>
            </p:cNvSpPr>
            <p:nvPr/>
          </p:nvSpPr>
          <p:spPr bwMode="white">
            <a:xfrm>
              <a:off x="7505700" y="4046538"/>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Gender</a:t>
              </a:r>
              <a:endParaRPr lang="en-US" sz="1200" b="1" dirty="0">
                <a:effectLst/>
              </a:endParaRPr>
            </a:p>
          </p:txBody>
        </p:sp>
        <p:sp>
          <p:nvSpPr>
            <p:cNvPr id="35" name="Rectangle 4294967295"/>
            <p:cNvSpPr>
              <a:spLocks noChangeArrowheads="1"/>
            </p:cNvSpPr>
            <p:nvPr/>
          </p:nvSpPr>
          <p:spPr bwMode="black">
            <a:xfrm>
              <a:off x="7391400" y="2819400"/>
              <a:ext cx="1492250" cy="4587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36" name="TextBox 4294967295"/>
            <p:cNvSpPr txBox="1">
              <a:spLocks noChangeArrowheads="1"/>
            </p:cNvSpPr>
            <p:nvPr/>
          </p:nvSpPr>
          <p:spPr bwMode="white">
            <a:xfrm>
              <a:off x="7505700" y="2900362"/>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Customer</a:t>
              </a:r>
              <a:endParaRPr lang="en-US" sz="1200" b="1" dirty="0">
                <a:effectLst/>
              </a:endParaRPr>
            </a:p>
          </p:txBody>
        </p:sp>
        <p:sp>
          <p:nvSpPr>
            <p:cNvPr id="40" name="Straight Connector 4294967295"/>
            <p:cNvSpPr>
              <a:spLocks noChangeShapeType="1"/>
            </p:cNvSpPr>
            <p:nvPr/>
          </p:nvSpPr>
          <p:spPr bwMode="auto">
            <a:xfrm>
              <a:off x="8130486" y="3337560"/>
              <a:ext cx="1588" cy="548640"/>
            </a:xfrm>
            <a:prstGeom prst="line">
              <a:avLst/>
            </a:prstGeom>
            <a:ln>
              <a:headEnd type="arrow" w="med" len="med"/>
              <a:tailEnd type="none" w="med" len="med"/>
            </a:ln>
            <a:effectLst>
              <a:glow rad="101600">
                <a:srgbClr val="FF0000">
                  <a:alpha val="40000"/>
                </a:srgbClr>
              </a:glow>
            </a:effectLst>
          </p:spPr>
          <p:style>
            <a:lnRef idx="1">
              <a:schemeClr val="accent3"/>
            </a:lnRef>
            <a:fillRef idx="0">
              <a:schemeClr val="accent3"/>
            </a:fillRef>
            <a:effectRef idx="0">
              <a:schemeClr val="accent3"/>
            </a:effectRef>
            <a:fontRef idx="minor">
              <a:schemeClr val="tx1"/>
            </a:fontRef>
          </p:style>
          <p:txBody>
            <a:bodyPr/>
            <a:lstStyle/>
            <a:p>
              <a:pPr algn="r">
                <a:defRPr/>
              </a:pPr>
              <a:endParaRPr lang="en-US" sz="1600" dirty="0">
                <a:cs typeface="+mn-cs"/>
              </a:endParaRPr>
            </a:p>
          </p:txBody>
        </p:sp>
        <p:sp>
          <p:nvSpPr>
            <p:cNvPr id="41" name="TextBox 40"/>
            <p:cNvSpPr txBox="1"/>
            <p:nvPr/>
          </p:nvSpPr>
          <p:spPr>
            <a:xfrm>
              <a:off x="7742238" y="3489960"/>
              <a:ext cx="421910" cy="307777"/>
            </a:xfrm>
            <a:prstGeom prst="rect">
              <a:avLst/>
            </a:prstGeom>
            <a:noFill/>
          </p:spPr>
          <p:txBody>
            <a:bodyPr wrap="none" rtlCol="0">
              <a:spAutoFit/>
            </a:bodyPr>
            <a:lstStyle/>
            <a:p>
              <a:r>
                <a:rPr lang="en-US" sz="1400" dirty="0" smtClean="0">
                  <a:latin typeface="Calibri" pitchFamily="34" charset="0"/>
                </a:rPr>
                <a:t>1-1</a:t>
              </a:r>
              <a:endParaRPr lang="en-US" sz="1400" dirty="0">
                <a:latin typeface="Calibri" pitchFamily="34" charset="0"/>
              </a:endParaRPr>
            </a:p>
          </p:txBody>
        </p:sp>
        <p:sp>
          <p:nvSpPr>
            <p:cNvPr id="42" name="Straight Connector 4294967295"/>
            <p:cNvSpPr>
              <a:spLocks noChangeShapeType="1"/>
            </p:cNvSpPr>
            <p:nvPr/>
          </p:nvSpPr>
          <p:spPr bwMode="auto">
            <a:xfrm>
              <a:off x="8130486" y="4419600"/>
              <a:ext cx="1588" cy="548640"/>
            </a:xfrm>
            <a:prstGeom prst="line">
              <a:avLst/>
            </a:prstGeom>
            <a:ln>
              <a:headEnd type="arrow" w="med" len="med"/>
              <a:tailEnd type="none" w="med" len="med"/>
            </a:ln>
            <a:effectLst>
              <a:glow rad="101600">
                <a:srgbClr val="FF0000">
                  <a:alpha val="40000"/>
                </a:srgbClr>
              </a:glow>
            </a:effectLst>
          </p:spPr>
          <p:style>
            <a:lnRef idx="1">
              <a:schemeClr val="accent3"/>
            </a:lnRef>
            <a:fillRef idx="0">
              <a:schemeClr val="accent3"/>
            </a:fillRef>
            <a:effectRef idx="0">
              <a:schemeClr val="accent3"/>
            </a:effectRef>
            <a:fontRef idx="minor">
              <a:schemeClr val="tx1"/>
            </a:fontRef>
          </p:style>
          <p:txBody>
            <a:bodyPr/>
            <a:lstStyle/>
            <a:p>
              <a:pPr algn="r">
                <a:defRPr/>
              </a:pPr>
              <a:endParaRPr lang="en-US" sz="1600" dirty="0">
                <a:cs typeface="+mn-cs"/>
              </a:endParaRPr>
            </a:p>
          </p:txBody>
        </p:sp>
        <p:sp>
          <p:nvSpPr>
            <p:cNvPr id="43" name="TextBox 42"/>
            <p:cNvSpPr txBox="1"/>
            <p:nvPr/>
          </p:nvSpPr>
          <p:spPr>
            <a:xfrm>
              <a:off x="7742238" y="4572000"/>
              <a:ext cx="425116" cy="307777"/>
            </a:xfrm>
            <a:prstGeom prst="rect">
              <a:avLst/>
            </a:prstGeom>
            <a:noFill/>
          </p:spPr>
          <p:txBody>
            <a:bodyPr wrap="none" rtlCol="0">
              <a:spAutoFit/>
            </a:bodyPr>
            <a:lstStyle/>
            <a:p>
              <a:r>
                <a:rPr lang="en-US" sz="1400" dirty="0" smtClean="0">
                  <a:latin typeface="Calibri" pitchFamily="34" charset="0"/>
                </a:rPr>
                <a:t>1-n</a:t>
              </a:r>
              <a:endParaRPr lang="en-US" sz="1400" dirty="0">
                <a:latin typeface="Calibri" pitchFamily="34" charset="0"/>
              </a:endParaRPr>
            </a:p>
          </p:txBody>
        </p:sp>
      </p:grpSp>
      <p:grpSp>
        <p:nvGrpSpPr>
          <p:cNvPr id="19" name="Group 51"/>
          <p:cNvGrpSpPr/>
          <p:nvPr/>
        </p:nvGrpSpPr>
        <p:grpSpPr>
          <a:xfrm>
            <a:off x="3689350" y="3731419"/>
            <a:ext cx="1492250" cy="1525588"/>
            <a:chOff x="3048000" y="4114800"/>
            <a:chExt cx="1492250" cy="1525588"/>
          </a:xfrm>
        </p:grpSpPr>
        <p:sp>
          <p:nvSpPr>
            <p:cNvPr id="45" name="Rectangle 4294967295"/>
            <p:cNvSpPr>
              <a:spLocks noChangeArrowheads="1"/>
            </p:cNvSpPr>
            <p:nvPr/>
          </p:nvSpPr>
          <p:spPr bwMode="black">
            <a:xfrm>
              <a:off x="3048000" y="5181600"/>
              <a:ext cx="1492250" cy="4587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46" name="TextBox 4294967295"/>
            <p:cNvSpPr txBox="1">
              <a:spLocks noChangeArrowheads="1"/>
            </p:cNvSpPr>
            <p:nvPr/>
          </p:nvSpPr>
          <p:spPr bwMode="white">
            <a:xfrm>
              <a:off x="3162300" y="5262563"/>
              <a:ext cx="1262063" cy="2769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City</a:t>
              </a:r>
              <a:endParaRPr lang="en-US" sz="1200" b="1" dirty="0">
                <a:effectLst/>
              </a:endParaRPr>
            </a:p>
          </p:txBody>
        </p:sp>
        <p:sp>
          <p:nvSpPr>
            <p:cNvPr id="47" name="Rectangle 4294967295"/>
            <p:cNvSpPr>
              <a:spLocks noChangeArrowheads="1"/>
            </p:cNvSpPr>
            <p:nvPr/>
          </p:nvSpPr>
          <p:spPr bwMode="black">
            <a:xfrm>
              <a:off x="3048000" y="4114800"/>
              <a:ext cx="1492250" cy="4587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48" name="TextBox 4294967295"/>
            <p:cNvSpPr txBox="1">
              <a:spLocks noChangeArrowheads="1"/>
            </p:cNvSpPr>
            <p:nvPr/>
          </p:nvSpPr>
          <p:spPr bwMode="white">
            <a:xfrm>
              <a:off x="3162300" y="4198938"/>
              <a:ext cx="1262063" cy="2769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Country</a:t>
              </a:r>
              <a:endParaRPr lang="en-US" sz="1200" b="1" dirty="0">
                <a:effectLst/>
              </a:endParaRPr>
            </a:p>
          </p:txBody>
        </p:sp>
        <p:sp>
          <p:nvSpPr>
            <p:cNvPr id="49" name="Straight Connector 4294967295"/>
            <p:cNvSpPr>
              <a:spLocks noChangeShapeType="1"/>
            </p:cNvSpPr>
            <p:nvPr/>
          </p:nvSpPr>
          <p:spPr bwMode="auto">
            <a:xfrm>
              <a:off x="3787086" y="4572000"/>
              <a:ext cx="1588" cy="548640"/>
            </a:xfrm>
            <a:prstGeom prst="line">
              <a:avLst/>
            </a:prstGeom>
            <a:ln>
              <a:headEnd type="arrow" w="med" len="med"/>
              <a:tailEnd type="none" w="med" len="med"/>
            </a:ln>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txBody>
            <a:bodyPr/>
            <a:lstStyle/>
            <a:p>
              <a:pPr algn="r">
                <a:defRPr/>
              </a:pPr>
              <a:endParaRPr lang="en-US" sz="1600" dirty="0">
                <a:cs typeface="+mn-cs"/>
              </a:endParaRPr>
            </a:p>
          </p:txBody>
        </p:sp>
        <p:sp>
          <p:nvSpPr>
            <p:cNvPr id="50" name="TextBox 49"/>
            <p:cNvSpPr txBox="1"/>
            <p:nvPr/>
          </p:nvSpPr>
          <p:spPr>
            <a:xfrm>
              <a:off x="3398838" y="4724400"/>
              <a:ext cx="425116" cy="307777"/>
            </a:xfrm>
            <a:prstGeom prst="rect">
              <a:avLst/>
            </a:prstGeom>
            <a:noFill/>
          </p:spPr>
          <p:txBody>
            <a:bodyPr wrap="none" rtlCol="0">
              <a:spAutoFit/>
            </a:bodyPr>
            <a:lstStyle/>
            <a:p>
              <a:r>
                <a:rPr lang="en-US" sz="1400" dirty="0" smtClean="0">
                  <a:latin typeface="Calibri" pitchFamily="34" charset="0"/>
                </a:rPr>
                <a:t>1-n</a:t>
              </a:r>
              <a:endParaRPr lang="en-US" sz="1400" dirty="0">
                <a:latin typeface="Calibri" pitchFamily="34" charset="0"/>
              </a:endParaRPr>
            </a:p>
          </p:txBody>
        </p:sp>
      </p:grpSp>
      <p:sp>
        <p:nvSpPr>
          <p:cNvPr id="44" name="Rounded Rectangle 43"/>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387054" y="228600"/>
            <a:ext cx="8375946" cy="609398"/>
          </a:xfrm>
        </p:spPr>
        <p:txBody>
          <a:bodyPr/>
          <a:lstStyle/>
          <a:p>
            <a:r>
              <a:rPr lang="en-US" sz="4400" dirty="0" smtClean="0"/>
              <a:t>Hierarchies And Performance</a:t>
            </a:r>
          </a:p>
        </p:txBody>
      </p:sp>
      <p:sp>
        <p:nvSpPr>
          <p:cNvPr id="40965" name="Rectangle 5"/>
          <p:cNvSpPr>
            <a:spLocks noGrp="1" noChangeArrowheads="1"/>
          </p:cNvSpPr>
          <p:nvPr>
            <p:ph idx="1"/>
          </p:nvPr>
        </p:nvSpPr>
        <p:spPr>
          <a:xfrm>
            <a:off x="381000" y="1412875"/>
            <a:ext cx="8382000" cy="3748719"/>
          </a:xfrm>
        </p:spPr>
        <p:txBody>
          <a:bodyPr/>
          <a:lstStyle/>
          <a:p>
            <a:r>
              <a:rPr lang="en-US" dirty="0" smtClean="0"/>
              <a:t>Only</a:t>
            </a:r>
            <a:r>
              <a:rPr lang="en-US" dirty="0" smtClean="0">
                <a:solidFill>
                  <a:schemeClr val="tx2"/>
                </a:solidFill>
              </a:rPr>
              <a:t> natural hierarchies</a:t>
            </a:r>
            <a:r>
              <a:rPr lang="en-US" b="1" dirty="0" smtClean="0">
                <a:solidFill>
                  <a:schemeClr val="accent1"/>
                </a:solidFill>
              </a:rPr>
              <a:t> </a:t>
            </a:r>
            <a:r>
              <a:rPr lang="en-US" dirty="0" smtClean="0"/>
              <a:t>are </a:t>
            </a:r>
            <a:r>
              <a:rPr lang="en-US" dirty="0" err="1" smtClean="0"/>
              <a:t>materialised</a:t>
            </a:r>
            <a:r>
              <a:rPr lang="en-US" dirty="0" smtClean="0"/>
              <a:t> </a:t>
            </a:r>
            <a:br>
              <a:rPr lang="en-US" dirty="0" smtClean="0"/>
            </a:br>
            <a:r>
              <a:rPr lang="en-US" dirty="0" smtClean="0"/>
              <a:t>on disk during processing</a:t>
            </a:r>
          </a:p>
          <a:p>
            <a:endParaRPr lang="en-US" dirty="0" smtClean="0"/>
          </a:p>
          <a:p>
            <a:r>
              <a:rPr lang="en-US" dirty="0" smtClean="0">
                <a:solidFill>
                  <a:schemeClr val="tx2"/>
                </a:solidFill>
              </a:rPr>
              <a:t>Unnatural hierarchies </a:t>
            </a:r>
            <a:r>
              <a:rPr lang="en-US" dirty="0" smtClean="0"/>
              <a:t>are built on the </a:t>
            </a:r>
            <a:br>
              <a:rPr lang="en-US" dirty="0" smtClean="0"/>
            </a:br>
            <a:r>
              <a:rPr lang="en-US" dirty="0" smtClean="0"/>
              <a:t>fly during queries</a:t>
            </a:r>
          </a:p>
          <a:p>
            <a:pPr lvl="1"/>
            <a:r>
              <a:rPr lang="en-US" dirty="0" smtClean="0"/>
              <a:t>Cached in memory</a:t>
            </a:r>
          </a:p>
          <a:p>
            <a:pPr lvl="1"/>
            <a:r>
              <a:rPr lang="en-US" dirty="0" smtClean="0"/>
              <a:t>Server internally decomposes </a:t>
            </a:r>
            <a:br>
              <a:rPr lang="en-US" dirty="0" smtClean="0"/>
            </a:br>
            <a:r>
              <a:rPr lang="en-US" dirty="0" smtClean="0"/>
              <a:t>into natural components</a:t>
            </a:r>
          </a:p>
        </p:txBody>
      </p:sp>
      <p:sp>
        <p:nvSpPr>
          <p:cNvPr id="4" name="Rounded Rectangle 3"/>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Attribute Relationship Designer</a:t>
            </a:r>
            <a:endParaRPr lang="en-US" sz="3200" dirty="0">
              <a:solidFill>
                <a:srgbClr val="F8F57B"/>
              </a:solidFill>
            </a:endParaRPr>
          </a:p>
        </p:txBody>
      </p:sp>
      <p:sp>
        <p:nvSpPr>
          <p:cNvPr id="3" name="Content Placeholder 2"/>
          <p:cNvSpPr>
            <a:spLocks noGrp="1"/>
          </p:cNvSpPr>
          <p:nvPr>
            <p:ph idx="1"/>
          </p:nvPr>
        </p:nvSpPr>
        <p:spPr>
          <a:xfrm>
            <a:off x="228600" y="1465284"/>
            <a:ext cx="4267200" cy="1658916"/>
          </a:xfrm>
        </p:spPr>
        <p:txBody>
          <a:bodyPr/>
          <a:lstStyle/>
          <a:p>
            <a:r>
              <a:rPr lang="en-US" sz="2200" dirty="0" smtClean="0"/>
              <a:t>New designer for viewing and editing attribute relationships</a:t>
            </a:r>
          </a:p>
          <a:p>
            <a:endParaRPr lang="en-US" sz="2200" dirty="0" smtClean="0"/>
          </a:p>
          <a:p>
            <a:r>
              <a:rPr lang="en-US" sz="2200" dirty="0" smtClean="0"/>
              <a:t>Many built-in validations help in </a:t>
            </a:r>
            <a:r>
              <a:rPr lang="en-US" sz="2200" b="1" dirty="0" smtClean="0">
                <a:solidFill>
                  <a:schemeClr val="accent1"/>
                </a:solidFill>
              </a:rPr>
              <a:t>optimal</a:t>
            </a:r>
            <a:r>
              <a:rPr lang="en-US" sz="2200" dirty="0" smtClean="0"/>
              <a:t> dimension design</a:t>
            </a:r>
            <a:endParaRPr lang="en-US" sz="2400" dirty="0"/>
          </a:p>
        </p:txBody>
      </p:sp>
      <p:pic>
        <p:nvPicPr>
          <p:cNvPr id="7" name="Picture 6"/>
          <p:cNvPicPr>
            <a:picLocks noChangeAspect="1" noChangeArrowheads="1"/>
          </p:cNvPicPr>
          <p:nvPr/>
        </p:nvPicPr>
        <p:blipFill>
          <a:blip r:embed="rId3">
            <a:duotone>
              <a:prstClr val="black"/>
              <a:schemeClr val="tx1">
                <a:lumMod val="95000"/>
                <a:tint val="45000"/>
                <a:satMod val="400000"/>
              </a:schemeClr>
            </a:duotone>
            <a:lum contrast="-40000"/>
          </a:blip>
          <a:srcRect/>
          <a:stretch>
            <a:fillRect/>
          </a:stretch>
        </p:blipFill>
        <p:spPr bwMode="auto">
          <a:xfrm>
            <a:off x="2941674" y="3886200"/>
            <a:ext cx="3648740" cy="2705100"/>
          </a:xfrm>
          <a:prstGeom prst="rect">
            <a:avLst/>
          </a:prstGeom>
          <a:noFill/>
          <a:ln w="9525">
            <a:noFill/>
            <a:miter lim="800000"/>
            <a:headEnd/>
            <a:tailEnd/>
          </a:ln>
        </p:spPr>
      </p:pic>
      <p:pic>
        <p:nvPicPr>
          <p:cNvPr id="9" name="Picture 8"/>
          <p:cNvPicPr>
            <a:picLocks noChangeAspect="1" noChangeArrowheads="1"/>
          </p:cNvPicPr>
          <p:nvPr/>
        </p:nvPicPr>
        <p:blipFill>
          <a:blip r:embed="rId4">
            <a:duotone>
              <a:prstClr val="black"/>
              <a:schemeClr val="tx1">
                <a:lumMod val="95000"/>
                <a:tint val="45000"/>
                <a:satMod val="400000"/>
              </a:schemeClr>
            </a:duotone>
            <a:lum contrast="-40000"/>
          </a:blip>
          <a:srcRect/>
          <a:stretch>
            <a:fillRect/>
          </a:stretch>
        </p:blipFill>
        <p:spPr bwMode="auto">
          <a:xfrm>
            <a:off x="5748673" y="3505200"/>
            <a:ext cx="3006389" cy="2705100"/>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4739985" y="1103313"/>
            <a:ext cx="4099215" cy="3240087"/>
          </a:xfrm>
          <a:prstGeom prst="rect">
            <a:avLst/>
          </a:prstGeom>
          <a:noFill/>
          <a:ln w="9525">
            <a:noFill/>
            <a:miter lim="800000"/>
            <a:headEnd/>
            <a:tailEnd/>
          </a:ln>
        </p:spPr>
      </p:pic>
      <p:sp>
        <p:nvSpPr>
          <p:cNvPr id="10" name="Rounded Rectangle 9"/>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Dimension Wizard</a:t>
            </a:r>
            <a:endParaRPr lang="en-US" sz="3200" dirty="0">
              <a:solidFill>
                <a:srgbClr val="F8F57B"/>
              </a:solidFill>
            </a:endParaRPr>
          </a:p>
        </p:txBody>
      </p:sp>
      <p:sp>
        <p:nvSpPr>
          <p:cNvPr id="3" name="Content Placeholder 2"/>
          <p:cNvSpPr>
            <a:spLocks noGrp="1"/>
          </p:cNvSpPr>
          <p:nvPr>
            <p:ph idx="1"/>
          </p:nvPr>
        </p:nvSpPr>
        <p:spPr/>
        <p:txBody>
          <a:bodyPr/>
          <a:lstStyle/>
          <a:p>
            <a:r>
              <a:rPr lang="en-US" sz="2000" dirty="0" smtClean="0"/>
              <a:t>Fewer paths and branches</a:t>
            </a:r>
          </a:p>
          <a:p>
            <a:r>
              <a:rPr lang="en-US" sz="2000" dirty="0" smtClean="0"/>
              <a:t>More powerful</a:t>
            </a:r>
          </a:p>
          <a:p>
            <a:pPr lvl="1"/>
            <a:r>
              <a:rPr lang="en-US" sz="2000" dirty="0" smtClean="0"/>
              <a:t>Automatically create parent-child</a:t>
            </a:r>
          </a:p>
          <a:p>
            <a:pPr lvl="1"/>
            <a:r>
              <a:rPr lang="en-US" sz="2000" dirty="0" smtClean="0"/>
              <a:t>Classify member properties</a:t>
            </a:r>
          </a:p>
          <a:p>
            <a:pPr lvl="1"/>
            <a:r>
              <a:rPr lang="en-US" sz="2000" dirty="0" smtClean="0"/>
              <a:t>Safer error configuration settings</a:t>
            </a:r>
          </a:p>
        </p:txBody>
      </p:sp>
      <p:pic>
        <p:nvPicPr>
          <p:cNvPr id="7" name="Picture 6"/>
          <p:cNvPicPr>
            <a:picLocks noChangeAspect="1" noChangeArrowheads="1"/>
          </p:cNvPicPr>
          <p:nvPr/>
        </p:nvPicPr>
        <p:blipFill>
          <a:blip r:embed="rId3">
            <a:lum contrast="-40000"/>
            <a:duotone>
              <a:prstClr val="black"/>
              <a:schemeClr val="tx1">
                <a:lumMod val="95000"/>
                <a:tint val="45000"/>
                <a:satMod val="400000"/>
              </a:schemeClr>
            </a:duotone>
          </a:blip>
          <a:srcRect/>
          <a:stretch>
            <a:fillRect/>
          </a:stretch>
        </p:blipFill>
        <p:spPr bwMode="auto">
          <a:xfrm>
            <a:off x="2941674" y="3886200"/>
            <a:ext cx="3648740" cy="2705100"/>
          </a:xfrm>
          <a:prstGeom prst="rect">
            <a:avLst/>
          </a:prstGeom>
          <a:noFill/>
          <a:ln w="9525">
            <a:noFill/>
            <a:miter lim="800000"/>
            <a:headEnd/>
            <a:tailEnd/>
          </a:ln>
        </p:spPr>
      </p:pic>
      <p:pic>
        <p:nvPicPr>
          <p:cNvPr id="8" name="Picture 4"/>
          <p:cNvPicPr>
            <a:picLocks noChangeAspect="1" noChangeArrowheads="1"/>
          </p:cNvPicPr>
          <p:nvPr/>
        </p:nvPicPr>
        <p:blipFill>
          <a:blip r:embed="rId4">
            <a:lum contrast="-40000"/>
            <a:duotone>
              <a:prstClr val="black"/>
              <a:schemeClr val="tx1">
                <a:lumMod val="95000"/>
                <a:tint val="45000"/>
                <a:satMod val="400000"/>
              </a:schemeClr>
            </a:duotone>
          </a:blip>
          <a:srcRect/>
          <a:stretch>
            <a:fillRect/>
          </a:stretch>
        </p:blipFill>
        <p:spPr bwMode="auto">
          <a:xfrm>
            <a:off x="4953000" y="1103313"/>
            <a:ext cx="3810000" cy="3011487"/>
          </a:xfrm>
          <a:prstGeom prst="rect">
            <a:avLst/>
          </a:prstGeom>
          <a:noFill/>
          <a:ln w="9525">
            <a:noFill/>
            <a:miter lim="800000"/>
            <a:headEnd/>
            <a:tailEnd/>
          </a:ln>
        </p:spPr>
      </p:pic>
      <p:pic>
        <p:nvPicPr>
          <p:cNvPr id="9" name="Picture 8"/>
          <p:cNvPicPr>
            <a:picLocks noChangeAspect="1" noChangeArrowheads="1"/>
          </p:cNvPicPr>
          <p:nvPr/>
        </p:nvPicPr>
        <p:blipFill>
          <a:blip r:embed="rId5"/>
          <a:srcRect/>
          <a:stretch>
            <a:fillRect/>
          </a:stretch>
        </p:blipFill>
        <p:spPr bwMode="auto">
          <a:xfrm>
            <a:off x="5325239" y="3124200"/>
            <a:ext cx="3641542" cy="3276600"/>
          </a:xfrm>
          <a:prstGeom prst="rect">
            <a:avLst/>
          </a:prstGeom>
          <a:noFill/>
          <a:ln w="9525">
            <a:noFill/>
            <a:miter lim="800000"/>
            <a:headEnd/>
            <a:tailEnd/>
          </a:ln>
        </p:spPr>
      </p:pic>
      <p:sp>
        <p:nvSpPr>
          <p:cNvPr id="10" name="Rounded Rectangle 9"/>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Development Experience</a:t>
            </a:r>
            <a:endParaRPr lang="en-US"/>
          </a:p>
        </p:txBody>
      </p:sp>
      <p:sp>
        <p:nvSpPr>
          <p:cNvPr id="3" name="Content Placeholder 2"/>
          <p:cNvSpPr>
            <a:spLocks noGrp="1"/>
          </p:cNvSpPr>
          <p:nvPr>
            <p:ph idx="1"/>
          </p:nvPr>
        </p:nvSpPr>
        <p:spPr>
          <a:xfrm>
            <a:off x="381000" y="1412875"/>
            <a:ext cx="4495800" cy="4918269"/>
          </a:xfrm>
        </p:spPr>
        <p:txBody>
          <a:bodyPr/>
          <a:lstStyle/>
          <a:p>
            <a:r>
              <a:rPr lang="en-US" sz="2800" dirty="0" smtClean="0"/>
              <a:t>AMO Warnings</a:t>
            </a:r>
          </a:p>
          <a:p>
            <a:pPr lvl="1"/>
            <a:r>
              <a:rPr lang="en-US" sz="2400" dirty="0" smtClean="0"/>
              <a:t>Over 40 best practices integrated into real-time designer checks</a:t>
            </a:r>
          </a:p>
          <a:p>
            <a:pPr lvl="1"/>
            <a:r>
              <a:rPr lang="en-US" sz="2400" dirty="0" smtClean="0"/>
              <a:t>Think of </a:t>
            </a:r>
            <a:r>
              <a:rPr lang="en-US" sz="2400" smtClean="0"/>
              <a:t>it as auto </a:t>
            </a:r>
            <a:r>
              <a:rPr lang="en-US" sz="2400" dirty="0" smtClean="0"/>
              <a:t>BPA while you develop</a:t>
            </a:r>
          </a:p>
          <a:p>
            <a:pPr lvl="1"/>
            <a:r>
              <a:rPr lang="en-US" sz="2400" dirty="0" smtClean="0"/>
              <a:t>Subtle</a:t>
            </a:r>
          </a:p>
          <a:p>
            <a:pPr lvl="2"/>
            <a:r>
              <a:rPr lang="en-US" sz="2000" dirty="0" smtClean="0"/>
              <a:t>Blue squiggly lines and build time </a:t>
            </a:r>
            <a:r>
              <a:rPr lang="en-US" sz="2000" i="1" dirty="0" smtClean="0"/>
              <a:t>warnings</a:t>
            </a:r>
          </a:p>
          <a:p>
            <a:pPr lvl="2"/>
            <a:r>
              <a:rPr lang="en-US" sz="2000" dirty="0" smtClean="0"/>
              <a:t>No pop-ups to get in your way</a:t>
            </a:r>
          </a:p>
          <a:p>
            <a:pPr lvl="1"/>
            <a:r>
              <a:rPr lang="en-US" sz="2400" dirty="0" smtClean="0"/>
              <a:t>Dismissible </a:t>
            </a:r>
          </a:p>
          <a:p>
            <a:pPr lvl="2"/>
            <a:r>
              <a:rPr lang="en-US" sz="2000" dirty="0" smtClean="0"/>
              <a:t>By instance or globally</a:t>
            </a:r>
          </a:p>
          <a:p>
            <a:pPr lvl="2"/>
            <a:r>
              <a:rPr lang="en-US" sz="2000" dirty="0" smtClean="0"/>
              <a:t>Can specify comment </a:t>
            </a:r>
            <a:br>
              <a:rPr lang="en-US" sz="2000" dirty="0" smtClean="0"/>
            </a:br>
            <a:r>
              <a:rPr lang="en-US" sz="2000" dirty="0" smtClean="0"/>
              <a:t>in each case</a:t>
            </a:r>
          </a:p>
        </p:txBody>
      </p:sp>
      <p:pic>
        <p:nvPicPr>
          <p:cNvPr id="21508" name="Picture 4"/>
          <p:cNvPicPr>
            <a:picLocks noChangeAspect="1" noChangeArrowheads="1"/>
          </p:cNvPicPr>
          <p:nvPr/>
        </p:nvPicPr>
        <p:blipFill>
          <a:blip r:embed="rId3"/>
          <a:srcRect/>
          <a:stretch>
            <a:fillRect/>
          </a:stretch>
        </p:blipFill>
        <p:spPr bwMode="auto">
          <a:xfrm>
            <a:off x="5486400" y="4053840"/>
            <a:ext cx="2895600" cy="1989138"/>
          </a:xfrm>
          <a:prstGeom prst="rect">
            <a:avLst/>
          </a:prstGeom>
          <a:noFill/>
          <a:ln w="9525">
            <a:noFill/>
            <a:miter lim="800000"/>
            <a:headEnd/>
            <a:tailEnd/>
          </a:ln>
        </p:spPr>
      </p:pic>
      <p:pic>
        <p:nvPicPr>
          <p:cNvPr id="21509" name="Picture 5"/>
          <p:cNvPicPr>
            <a:picLocks noChangeAspect="1" noChangeArrowheads="1"/>
          </p:cNvPicPr>
          <p:nvPr/>
        </p:nvPicPr>
        <p:blipFill>
          <a:blip r:embed="rId4"/>
          <a:srcRect/>
          <a:stretch>
            <a:fillRect/>
          </a:stretch>
        </p:blipFill>
        <p:spPr bwMode="auto">
          <a:xfrm>
            <a:off x="4876800" y="1158240"/>
            <a:ext cx="4056063" cy="2676525"/>
          </a:xfrm>
          <a:prstGeom prst="rect">
            <a:avLst/>
          </a:prstGeom>
          <a:noFill/>
          <a:ln w="9525">
            <a:noFill/>
            <a:miter lim="800000"/>
            <a:headEnd/>
            <a:tailEnd/>
          </a:ln>
        </p:spPr>
      </p:pic>
      <p:graphicFrame>
        <p:nvGraphicFramePr>
          <p:cNvPr id="6" name="Content Placeholder 3"/>
          <p:cNvGraphicFramePr>
            <a:graphicFrameLocks noChangeAspect="1"/>
          </p:cNvGraphicFramePr>
          <p:nvPr/>
        </p:nvGraphicFramePr>
        <p:xfrm>
          <a:off x="7677912" y="0"/>
          <a:ext cx="1847088" cy="10671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505"/>
            <a:ext cx="8458200" cy="1523494"/>
          </a:xfrm>
        </p:spPr>
        <p:txBody>
          <a:bodyPr/>
          <a:lstStyle/>
          <a:p>
            <a:r>
              <a:rPr lang="en-NZ" dirty="0" smtClean="0"/>
              <a:t>Analysis Services 2008 </a:t>
            </a:r>
            <a:r>
              <a:rPr lang="en-NZ" smtClean="0"/>
              <a:t>Design Tools</a:t>
            </a:r>
            <a:br>
              <a:rPr lang="en-NZ" smtClean="0"/>
            </a:br>
            <a:r>
              <a:rPr lang="en-NZ" smtClean="0"/>
              <a:t>Dimension Design</a:t>
            </a:r>
            <a:endParaRPr lang="en-NZ" dirty="0"/>
          </a:p>
        </p:txBody>
      </p:sp>
      <p:sp>
        <p:nvSpPr>
          <p:cNvPr id="3" name="Subtitle 2"/>
          <p:cNvSpPr>
            <a:spLocks noGrp="1"/>
          </p:cNvSpPr>
          <p:nvPr>
            <p:ph type="subTitle" idx="1"/>
          </p:nvPr>
        </p:nvSpPr>
        <p:spPr/>
        <p:txBody>
          <a:bodyPr/>
          <a:lstStyle/>
          <a:p>
            <a:r>
              <a:rPr lang="en-US" dirty="0" smtClean="0"/>
              <a:t>Pat Martin</a:t>
            </a:r>
          </a:p>
          <a:p>
            <a:r>
              <a:rPr lang="en-US" dirty="0" smtClean="0"/>
              <a:t>ANZ SQL Premier Field Engineer</a:t>
            </a:r>
          </a:p>
          <a:p>
            <a:r>
              <a:rPr lang="en-US" dirty="0" smtClean="0"/>
              <a:t>Microsoft N.Z.</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Aggregation Design</a:t>
            </a:r>
            <a:endParaRPr lang="en-NZ" dirty="0"/>
          </a:p>
        </p:txBody>
      </p:sp>
      <p:sp>
        <p:nvSpPr>
          <p:cNvPr id="3" name="Content Placeholder 2"/>
          <p:cNvSpPr>
            <a:spLocks noGrp="1"/>
          </p:cNvSpPr>
          <p:nvPr>
            <p:ph idx="1"/>
          </p:nvPr>
        </p:nvSpPr>
        <p:spPr/>
        <p:txBody>
          <a:bodyPr/>
          <a:lstStyle/>
          <a:p>
            <a:endParaRPr lang="en-NZ"/>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smtClean="0"/>
              <a:t>Microsoft SQL Server 2008 Analysis Services enhancements</a:t>
            </a:r>
            <a:endParaRPr lang="en-US" dirty="0"/>
          </a:p>
        </p:txBody>
      </p:sp>
      <p:sp>
        <p:nvSpPr>
          <p:cNvPr id="3" name="Subtitle 2"/>
          <p:cNvSpPr>
            <a:spLocks noGrp="1"/>
          </p:cNvSpPr>
          <p:nvPr>
            <p:ph type="subTitle" idx="1"/>
          </p:nvPr>
        </p:nvSpPr>
        <p:spPr/>
        <p:txBody>
          <a:bodyPr/>
          <a:lstStyle/>
          <a:p>
            <a:r>
              <a:rPr lang="en-US" dirty="0" smtClean="0"/>
              <a:t>Pat Martin</a:t>
            </a:r>
          </a:p>
          <a:p>
            <a:r>
              <a:rPr lang="en-US" dirty="0" smtClean="0"/>
              <a:t>ANZ SQL Premier Field Engineer</a:t>
            </a:r>
          </a:p>
          <a:p>
            <a:r>
              <a:rPr lang="en-US" smtClean="0"/>
              <a:t>Microsoft New Zealand</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BIN 310</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4294967295"/>
          <p:cNvSpPr>
            <a:spLocks noChangeArrowheads="1"/>
          </p:cNvSpPr>
          <p:nvPr/>
        </p:nvSpPr>
        <p:spPr bwMode="auto">
          <a:xfrm>
            <a:off x="228600" y="3352800"/>
            <a:ext cx="3687763" cy="2255837"/>
          </a:xfrm>
          <a:prstGeom prst="rect">
            <a:avLst/>
          </a:prstGeom>
          <a:solidFill>
            <a:srgbClr val="FFFFFF">
              <a:alpha val="39999"/>
            </a:srgbClr>
          </a:solidFill>
          <a:ln w="9525" algn="ctr">
            <a:noFill/>
            <a:miter lim="800000"/>
            <a:headEnd/>
            <a:tailEnd/>
          </a:ln>
        </p:spPr>
        <p:txBody>
          <a:bodyPr wrap="none" anchor="ctr"/>
          <a:lstStyle/>
          <a:p>
            <a:pPr algn="l">
              <a:lnSpc>
                <a:spcPct val="100000"/>
              </a:lnSpc>
              <a:spcBef>
                <a:spcPct val="0"/>
              </a:spcBef>
            </a:pPr>
            <a:endParaRPr lang="en-US" sz="1800">
              <a:solidFill>
                <a:srgbClr val="000000"/>
              </a:solidFill>
              <a:effectLst/>
              <a:latin typeface="+mj-lt"/>
            </a:endParaRPr>
          </a:p>
        </p:txBody>
      </p:sp>
      <p:sp>
        <p:nvSpPr>
          <p:cNvPr id="30" name="TextBox 4294967295"/>
          <p:cNvSpPr txBox="1">
            <a:spLocks noChangeArrowheads="1"/>
          </p:cNvSpPr>
          <p:nvPr/>
        </p:nvSpPr>
        <p:spPr bwMode="auto">
          <a:xfrm>
            <a:off x="304800" y="3429000"/>
            <a:ext cx="2133600" cy="1835824"/>
          </a:xfrm>
          <a:prstGeom prst="rect">
            <a:avLst/>
          </a:prstGeom>
          <a:noFill/>
          <a:ln w="12700" cap="flat" cmpd="sng" algn="ctr">
            <a:noFill/>
            <a:prstDash val="solid"/>
            <a:miter lim="800000"/>
            <a:headEnd type="none" w="sm" len="sm"/>
            <a:tailEnd type="none" w="sm" len="sm"/>
          </a:ln>
          <a:effectLst/>
        </p:spPr>
        <p:txBody>
          <a:bodyPr wrap="square">
            <a:spAutoFit/>
          </a:bodyPr>
          <a:lstStyle/>
          <a:p>
            <a:pPr algn="l" eaLnBrk="0" hangingPunct="0">
              <a:lnSpc>
                <a:spcPct val="50000"/>
              </a:lnSpc>
              <a:spcBef>
                <a:spcPct val="50000"/>
              </a:spcBef>
              <a:defRPr/>
            </a:pPr>
            <a:r>
              <a:rPr lang="en-US" sz="2400" b="1" u="sng" dirty="0" smtClean="0">
                <a:solidFill>
                  <a:schemeClr val="bg1"/>
                </a:solidFill>
                <a:latin typeface="+mj-lt"/>
                <a:cs typeface="+mn-cs"/>
              </a:rPr>
              <a:t>Customers</a:t>
            </a:r>
            <a:endParaRPr lang="en-US" dirty="0">
              <a:solidFill>
                <a:schemeClr val="bg1"/>
              </a:solidFill>
              <a:latin typeface="+mj-lt"/>
              <a:cs typeface="+mn-cs"/>
            </a:endParaRPr>
          </a:p>
          <a:p>
            <a:pPr algn="l" eaLnBrk="0" hangingPunct="0">
              <a:lnSpc>
                <a:spcPct val="50000"/>
              </a:lnSpc>
              <a:spcBef>
                <a:spcPct val="50000"/>
              </a:spcBef>
              <a:defRPr/>
            </a:pPr>
            <a:r>
              <a:rPr lang="en-US" sz="2000" b="1" dirty="0">
                <a:solidFill>
                  <a:srgbClr val="FFFFFF"/>
                </a:solidFill>
                <a:effectLst>
                  <a:outerShdw blurRad="38100" dist="38100" dir="2700000" algn="tl">
                    <a:srgbClr val="000000"/>
                  </a:outerShdw>
                </a:effectLst>
                <a:latin typeface="+mj-lt"/>
                <a:cs typeface="+mn-cs"/>
              </a:rPr>
              <a:t>All Customers</a:t>
            </a:r>
          </a:p>
          <a:p>
            <a:pPr algn="l" eaLnBrk="0" hangingPunct="0">
              <a:lnSpc>
                <a:spcPct val="50000"/>
              </a:lnSpc>
              <a:spcBef>
                <a:spcPct val="50000"/>
              </a:spcBef>
              <a:defRPr/>
            </a:pPr>
            <a:r>
              <a:rPr lang="en-US" sz="2000" b="1" dirty="0">
                <a:solidFill>
                  <a:srgbClr val="FFFFFF"/>
                </a:solidFill>
                <a:effectLst>
                  <a:outerShdw blurRad="38100" dist="38100" dir="2700000" algn="tl">
                    <a:srgbClr val="000000"/>
                  </a:outerShdw>
                </a:effectLst>
                <a:latin typeface="+mj-lt"/>
                <a:cs typeface="+mn-cs"/>
              </a:rPr>
              <a:t>Country</a:t>
            </a:r>
          </a:p>
          <a:p>
            <a:pPr algn="l" eaLnBrk="0" hangingPunct="0">
              <a:lnSpc>
                <a:spcPct val="50000"/>
              </a:lnSpc>
              <a:spcBef>
                <a:spcPct val="50000"/>
              </a:spcBef>
              <a:defRPr/>
            </a:pPr>
            <a:r>
              <a:rPr lang="en-US" sz="2000" b="1" dirty="0">
                <a:solidFill>
                  <a:srgbClr val="FFFFFF"/>
                </a:solidFill>
                <a:effectLst>
                  <a:outerShdw blurRad="38100" dist="38100" dir="2700000" algn="tl">
                    <a:srgbClr val="000000"/>
                  </a:outerShdw>
                </a:effectLst>
                <a:latin typeface="+mj-lt"/>
                <a:cs typeface="+mn-cs"/>
              </a:rPr>
              <a:t>State</a:t>
            </a:r>
          </a:p>
          <a:p>
            <a:pPr algn="l" eaLnBrk="0" hangingPunct="0">
              <a:lnSpc>
                <a:spcPct val="50000"/>
              </a:lnSpc>
              <a:spcBef>
                <a:spcPct val="50000"/>
              </a:spcBef>
              <a:defRPr/>
            </a:pPr>
            <a:r>
              <a:rPr lang="en-US" sz="2000" b="1" dirty="0">
                <a:solidFill>
                  <a:srgbClr val="FFFFFF"/>
                </a:solidFill>
                <a:effectLst>
                  <a:outerShdw blurRad="38100" dist="38100" dir="2700000" algn="tl">
                    <a:srgbClr val="000000"/>
                  </a:outerShdw>
                </a:effectLst>
                <a:latin typeface="+mj-lt"/>
                <a:cs typeface="+mn-cs"/>
              </a:rPr>
              <a:t>City</a:t>
            </a:r>
          </a:p>
          <a:p>
            <a:pPr algn="l" eaLnBrk="0" hangingPunct="0">
              <a:lnSpc>
                <a:spcPct val="50000"/>
              </a:lnSpc>
              <a:spcBef>
                <a:spcPct val="50000"/>
              </a:spcBef>
              <a:defRPr/>
            </a:pPr>
            <a:r>
              <a:rPr lang="en-US" sz="2000" b="1" dirty="0">
                <a:solidFill>
                  <a:srgbClr val="FFFFFF"/>
                </a:solidFill>
                <a:effectLst>
                  <a:outerShdw blurRad="38100" dist="38100" dir="2700000" algn="tl">
                    <a:srgbClr val="000000"/>
                  </a:outerShdw>
                </a:effectLst>
                <a:latin typeface="+mj-lt"/>
                <a:cs typeface="+mn-cs"/>
              </a:rPr>
              <a:t>Name</a:t>
            </a:r>
          </a:p>
        </p:txBody>
      </p:sp>
      <p:sp>
        <p:nvSpPr>
          <p:cNvPr id="4" name="TextBox 4294967295"/>
          <p:cNvSpPr txBox="1">
            <a:spLocks noChangeArrowheads="1"/>
          </p:cNvSpPr>
          <p:nvPr/>
        </p:nvSpPr>
        <p:spPr bwMode="auto">
          <a:xfrm>
            <a:off x="2362200" y="3441918"/>
            <a:ext cx="1447800" cy="1815882"/>
          </a:xfrm>
          <a:prstGeom prst="rect">
            <a:avLst/>
          </a:prstGeom>
          <a:noFill/>
          <a:ln w="12700" cap="flat" cmpd="sng" algn="ctr">
            <a:solidFill>
              <a:srgbClr val="9C42E6"/>
            </a:solidFill>
            <a:prstDash val="solid"/>
            <a:miter lim="800000"/>
            <a:headEnd type="none" w="sm" len="sm"/>
            <a:tailEnd type="none" w="sm" len="sm"/>
          </a:ln>
          <a:effectLst/>
        </p:spPr>
        <p:txBody>
          <a:bodyPr wrap="square">
            <a:spAutoFit/>
          </a:bodyPr>
          <a:lstStyle/>
          <a:p>
            <a:pPr algn="l" eaLnBrk="0" hangingPunct="0">
              <a:lnSpc>
                <a:spcPct val="50000"/>
              </a:lnSpc>
              <a:spcBef>
                <a:spcPct val="50000"/>
              </a:spcBef>
              <a:defRPr/>
            </a:pPr>
            <a:r>
              <a:rPr lang="en-US" sz="2400" b="1" u="sng" dirty="0">
                <a:solidFill>
                  <a:schemeClr val="bg1"/>
                </a:solidFill>
                <a:latin typeface="+mj-lt"/>
                <a:cs typeface="+mn-cs"/>
              </a:rPr>
              <a:t>Products</a:t>
            </a:r>
            <a:endParaRPr lang="en-US" sz="1800" dirty="0">
              <a:solidFill>
                <a:schemeClr val="bg1"/>
              </a:solidFill>
              <a:latin typeface="+mj-lt"/>
              <a:cs typeface="+mn-cs"/>
            </a:endParaRPr>
          </a:p>
          <a:p>
            <a:pPr algn="l" eaLnBrk="0" hangingPunct="0">
              <a:lnSpc>
                <a:spcPct val="50000"/>
              </a:lnSpc>
              <a:spcBef>
                <a:spcPct val="50000"/>
              </a:spcBef>
              <a:defRPr/>
            </a:pPr>
            <a:r>
              <a:rPr lang="en-US" sz="2000" b="1" dirty="0">
                <a:effectLst>
                  <a:outerShdw blurRad="38100" dist="38100" dir="2700000" algn="tl">
                    <a:srgbClr val="000000"/>
                  </a:outerShdw>
                </a:effectLst>
                <a:latin typeface="+mj-lt"/>
                <a:cs typeface="+mn-cs"/>
              </a:rPr>
              <a:t>All Products</a:t>
            </a:r>
          </a:p>
          <a:p>
            <a:pPr algn="l" eaLnBrk="0" hangingPunct="0">
              <a:lnSpc>
                <a:spcPct val="50000"/>
              </a:lnSpc>
              <a:spcBef>
                <a:spcPct val="50000"/>
              </a:spcBef>
              <a:defRPr/>
            </a:pPr>
            <a:r>
              <a:rPr lang="en-US" sz="2000" b="1" dirty="0">
                <a:effectLst>
                  <a:outerShdw blurRad="38100" dist="38100" dir="2700000" algn="tl">
                    <a:srgbClr val="000000"/>
                  </a:outerShdw>
                </a:effectLst>
                <a:latin typeface="+mj-lt"/>
                <a:cs typeface="+mn-cs"/>
              </a:rPr>
              <a:t>Category</a:t>
            </a:r>
          </a:p>
          <a:p>
            <a:pPr algn="l" eaLnBrk="0" hangingPunct="0">
              <a:lnSpc>
                <a:spcPct val="50000"/>
              </a:lnSpc>
              <a:spcBef>
                <a:spcPct val="50000"/>
              </a:spcBef>
              <a:defRPr/>
            </a:pPr>
            <a:r>
              <a:rPr lang="en-US" sz="2000" b="1" dirty="0">
                <a:effectLst>
                  <a:outerShdw blurRad="38100" dist="38100" dir="2700000" algn="tl">
                    <a:srgbClr val="000000"/>
                  </a:outerShdw>
                </a:effectLst>
                <a:latin typeface="+mj-lt"/>
                <a:cs typeface="+mn-cs"/>
              </a:rPr>
              <a:t>Brand</a:t>
            </a:r>
          </a:p>
          <a:p>
            <a:pPr algn="l" eaLnBrk="0" hangingPunct="0">
              <a:lnSpc>
                <a:spcPct val="50000"/>
              </a:lnSpc>
              <a:spcBef>
                <a:spcPct val="50000"/>
              </a:spcBef>
              <a:defRPr/>
            </a:pPr>
            <a:r>
              <a:rPr lang="en-US" sz="2000" b="1" dirty="0">
                <a:effectLst>
                  <a:outerShdw blurRad="38100" dist="38100" dir="2700000" algn="tl">
                    <a:srgbClr val="000000"/>
                  </a:outerShdw>
                </a:effectLst>
                <a:latin typeface="+mj-lt"/>
                <a:cs typeface="+mn-cs"/>
              </a:rPr>
              <a:t>Item</a:t>
            </a:r>
          </a:p>
          <a:p>
            <a:pPr algn="l" eaLnBrk="0" hangingPunct="0">
              <a:lnSpc>
                <a:spcPct val="50000"/>
              </a:lnSpc>
              <a:spcBef>
                <a:spcPct val="50000"/>
              </a:spcBef>
              <a:defRPr/>
            </a:pPr>
            <a:r>
              <a:rPr lang="en-US" sz="2000" b="1" dirty="0">
                <a:effectLst>
                  <a:outerShdw blurRad="38100" dist="38100" dir="2700000" algn="tl">
                    <a:srgbClr val="000000"/>
                  </a:outerShdw>
                </a:effectLst>
                <a:latin typeface="+mj-lt"/>
                <a:cs typeface="+mn-cs"/>
              </a:rPr>
              <a:t>SKU</a:t>
            </a:r>
          </a:p>
        </p:txBody>
      </p:sp>
      <p:sp>
        <p:nvSpPr>
          <p:cNvPr id="11" name="Straight Connector 4294967295"/>
          <p:cNvSpPr>
            <a:spLocks noChangeShapeType="1"/>
          </p:cNvSpPr>
          <p:nvPr/>
        </p:nvSpPr>
        <p:spPr bwMode="auto">
          <a:xfrm>
            <a:off x="1130598" y="5084134"/>
            <a:ext cx="1233487" cy="0"/>
          </a:xfrm>
          <a:prstGeom prst="line">
            <a:avLst/>
          </a:prstGeom>
          <a:noFill/>
          <a:ln w="28575" algn="ctr">
            <a:solidFill>
              <a:srgbClr val="FFC000"/>
            </a:solidFill>
            <a:round/>
            <a:headEnd type="triangle" w="med" len="med"/>
            <a:tailEnd type="triangle" w="med" len="med"/>
          </a:ln>
        </p:spPr>
        <p:txBody>
          <a:bodyPr>
            <a:spAutoFit/>
          </a:bodyPr>
          <a:lstStyle/>
          <a:p>
            <a:pPr>
              <a:defRPr/>
            </a:pPr>
            <a:endParaRPr lang="en-US">
              <a:latin typeface="+mj-lt"/>
              <a:cs typeface="+mn-cs"/>
            </a:endParaRPr>
          </a:p>
        </p:txBody>
      </p:sp>
      <p:sp>
        <p:nvSpPr>
          <p:cNvPr id="15" name="TextBox 4294967295"/>
          <p:cNvSpPr txBox="1">
            <a:spLocks noChangeArrowheads="1"/>
          </p:cNvSpPr>
          <p:nvPr/>
        </p:nvSpPr>
        <p:spPr bwMode="auto">
          <a:xfrm>
            <a:off x="4191000" y="4800600"/>
            <a:ext cx="939800" cy="366713"/>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100000"/>
              </a:lnSpc>
              <a:spcBef>
                <a:spcPct val="50000"/>
              </a:spcBef>
              <a:defRPr/>
            </a:pPr>
            <a:r>
              <a:rPr lang="en-US" sz="1800" b="1">
                <a:effectLst>
                  <a:outerShdw blurRad="38100" dist="38100" dir="2700000" algn="tl">
                    <a:srgbClr val="000000"/>
                  </a:outerShdw>
                </a:effectLst>
                <a:latin typeface="+mj-lt"/>
                <a:cs typeface="+mn-cs"/>
              </a:rPr>
              <a:t>Facts</a:t>
            </a:r>
            <a:endParaRPr lang="en-US" sz="1800">
              <a:effectLst/>
              <a:latin typeface="+mj-lt"/>
              <a:cs typeface="+mn-cs"/>
            </a:endParaRPr>
          </a:p>
        </p:txBody>
      </p:sp>
      <p:graphicFrame>
        <p:nvGraphicFramePr>
          <p:cNvPr id="9" name="Table 4294967295"/>
          <p:cNvGraphicFramePr>
            <a:graphicFrameLocks noGrp="1"/>
          </p:cNvGraphicFramePr>
          <p:nvPr/>
        </p:nvGraphicFramePr>
        <p:xfrm>
          <a:off x="4203700" y="5197475"/>
          <a:ext cx="4594225" cy="1049783"/>
        </p:xfrm>
        <a:graphic>
          <a:graphicData uri="http://schemas.openxmlformats.org/drawingml/2006/table">
            <a:tbl>
              <a:tblPr/>
              <a:tblGrid>
                <a:gridCol w="1147763"/>
                <a:gridCol w="1149350"/>
                <a:gridCol w="1149350"/>
                <a:gridCol w="1147762"/>
              </a:tblGrid>
              <a:tr h="255588">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err="1" smtClean="0">
                          <a:ln>
                            <a:noFill/>
                          </a:ln>
                          <a:solidFill>
                            <a:srgbClr val="F8F57B"/>
                          </a:solidFill>
                          <a:effectLst>
                            <a:outerShdw blurRad="38100" dist="38100" dir="2700000" algn="tl">
                              <a:srgbClr val="000000"/>
                            </a:outerShdw>
                          </a:effectLst>
                          <a:latin typeface="Segoe" pitchFamily="34" charset="0"/>
                          <a:cs typeface="Arial" charset="0"/>
                        </a:rPr>
                        <a:t>custID</a:t>
                      </a:r>
                      <a:endPar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endParaRP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SKU</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Units Sold</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Sales</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3525">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345-23</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135123</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2</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$45.67</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5113">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563-01</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451236</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rgbClr val="F8F57B"/>
                          </a:solidFill>
                          <a:effectLst>
                            <a:outerShdw blurRad="38100" dist="38100" dir="2700000" algn="tl">
                              <a:srgbClr val="000000"/>
                            </a:outerShdw>
                          </a:effectLst>
                          <a:latin typeface="Segoe" pitchFamily="34" charset="0"/>
                          <a:cs typeface="Arial" charset="0"/>
                        </a:rPr>
                        <a:t>34</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$67.32</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5113">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r>
            </a:tbl>
          </a:graphicData>
        </a:graphic>
      </p:graphicFrame>
      <p:sp>
        <p:nvSpPr>
          <p:cNvPr id="5" name="Straight Connector 4294967295"/>
          <p:cNvSpPr>
            <a:spLocks noChangeShapeType="1"/>
          </p:cNvSpPr>
          <p:nvPr/>
        </p:nvSpPr>
        <p:spPr bwMode="auto">
          <a:xfrm>
            <a:off x="2154866" y="3841899"/>
            <a:ext cx="266700" cy="0"/>
          </a:xfrm>
          <a:prstGeom prst="line">
            <a:avLst/>
          </a:prstGeom>
          <a:noFill/>
          <a:ln w="28575" algn="ctr">
            <a:solidFill>
              <a:srgbClr val="FFC000"/>
            </a:solidFill>
            <a:round/>
            <a:headEnd type="triangle" w="med" len="med"/>
            <a:tailEnd type="triangle" w="med" len="med"/>
          </a:ln>
        </p:spPr>
        <p:txBody>
          <a:bodyPr>
            <a:spAutoFit/>
          </a:bodyPr>
          <a:lstStyle/>
          <a:p>
            <a:pPr>
              <a:defRPr/>
            </a:pPr>
            <a:endParaRPr lang="en-US">
              <a:latin typeface="+mj-lt"/>
              <a:cs typeface="+mn-cs"/>
            </a:endParaRPr>
          </a:p>
        </p:txBody>
      </p:sp>
      <p:sp>
        <p:nvSpPr>
          <p:cNvPr id="20" name="TextBox 4294967295"/>
          <p:cNvSpPr txBox="1">
            <a:spLocks noChangeArrowheads="1"/>
          </p:cNvSpPr>
          <p:nvPr/>
        </p:nvSpPr>
        <p:spPr bwMode="auto">
          <a:xfrm>
            <a:off x="4198938" y="2209800"/>
            <a:ext cx="4648200" cy="366713"/>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100000"/>
              </a:lnSpc>
              <a:spcBef>
                <a:spcPct val="50000"/>
              </a:spcBef>
              <a:defRPr/>
            </a:pPr>
            <a:r>
              <a:rPr lang="en-US" sz="1800" b="1" dirty="0" smtClean="0">
                <a:effectLst>
                  <a:outerShdw blurRad="38100" dist="38100" dir="2700000" algn="tl">
                    <a:srgbClr val="000000"/>
                  </a:outerShdw>
                </a:effectLst>
                <a:latin typeface="+mj-lt"/>
                <a:cs typeface="+mn-cs"/>
              </a:rPr>
              <a:t>Highest-Level </a:t>
            </a:r>
            <a:r>
              <a:rPr lang="en-US" sz="1800" b="1" dirty="0">
                <a:effectLst>
                  <a:outerShdw blurRad="38100" dist="38100" dir="2700000" algn="tl">
                    <a:srgbClr val="000000"/>
                  </a:outerShdw>
                </a:effectLst>
                <a:latin typeface="+mj-lt"/>
                <a:cs typeface="+mn-cs"/>
              </a:rPr>
              <a:t>Aggregation</a:t>
            </a:r>
            <a:endParaRPr lang="en-US" sz="1800" dirty="0">
              <a:effectLst/>
              <a:latin typeface="+mj-lt"/>
              <a:cs typeface="+mn-cs"/>
            </a:endParaRPr>
          </a:p>
        </p:txBody>
      </p:sp>
      <p:graphicFrame>
        <p:nvGraphicFramePr>
          <p:cNvPr id="23" name="Table 4294967295"/>
          <p:cNvGraphicFramePr>
            <a:graphicFrameLocks noGrp="1"/>
          </p:cNvGraphicFramePr>
          <p:nvPr/>
        </p:nvGraphicFramePr>
        <p:xfrm>
          <a:off x="4191000" y="2632075"/>
          <a:ext cx="4586288" cy="603250"/>
        </p:xfrm>
        <a:graphic>
          <a:graphicData uri="http://schemas.openxmlformats.org/drawingml/2006/table">
            <a:tbl>
              <a:tblPr/>
              <a:tblGrid>
                <a:gridCol w="1090613"/>
                <a:gridCol w="852487"/>
                <a:gridCol w="1128713"/>
                <a:gridCol w="1514475"/>
              </a:tblGrid>
              <a:tr h="339725">
                <a:tc>
                  <a:txBody>
                    <a:bodyPr/>
                    <a:lstStyle/>
                    <a:p>
                      <a:pPr marL="447675" marR="0" lvl="0" indent="-447675"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Customer</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Product</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Units Sold</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Sales</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3525">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All</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All</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347814123</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dirty="0" smtClean="0">
                          <a:ln>
                            <a:noFill/>
                          </a:ln>
                          <a:solidFill>
                            <a:schemeClr val="tx1"/>
                          </a:solidFill>
                          <a:effectLst>
                            <a:outerShdw blurRad="38100" dist="38100" dir="2700000" algn="tl">
                              <a:srgbClr val="000000"/>
                            </a:outerShdw>
                          </a:effectLst>
                          <a:latin typeface="Segoe" pitchFamily="34" charset="0"/>
                          <a:cs typeface="Arial" charset="0"/>
                        </a:rPr>
                        <a:t>$345,212,301.30</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r>
            </a:tbl>
          </a:graphicData>
        </a:graphic>
      </p:graphicFrame>
      <p:sp>
        <p:nvSpPr>
          <p:cNvPr id="12" name="Straight Connector 4294967295"/>
          <p:cNvSpPr>
            <a:spLocks noChangeShapeType="1"/>
          </p:cNvSpPr>
          <p:nvPr/>
        </p:nvSpPr>
        <p:spPr bwMode="auto">
          <a:xfrm>
            <a:off x="1414132" y="4189231"/>
            <a:ext cx="992187" cy="517525"/>
          </a:xfrm>
          <a:prstGeom prst="line">
            <a:avLst/>
          </a:prstGeom>
          <a:noFill/>
          <a:ln w="28575" algn="ctr">
            <a:solidFill>
              <a:srgbClr val="FFC000"/>
            </a:solidFill>
            <a:round/>
            <a:headEnd type="triangle" w="med" len="med"/>
            <a:tailEnd type="triangle" w="med" len="med"/>
          </a:ln>
        </p:spPr>
        <p:txBody>
          <a:bodyPr>
            <a:spAutoFit/>
          </a:bodyPr>
          <a:lstStyle/>
          <a:p>
            <a:pPr>
              <a:defRPr/>
            </a:pPr>
            <a:endParaRPr lang="en-US">
              <a:latin typeface="+mj-lt"/>
              <a:cs typeface="+mn-cs"/>
            </a:endParaRPr>
          </a:p>
        </p:txBody>
      </p:sp>
      <p:sp>
        <p:nvSpPr>
          <p:cNvPr id="10" name="TextBox 4294967295"/>
          <p:cNvSpPr txBox="1">
            <a:spLocks noChangeArrowheads="1"/>
          </p:cNvSpPr>
          <p:nvPr/>
        </p:nvSpPr>
        <p:spPr bwMode="auto">
          <a:xfrm>
            <a:off x="4191000" y="3290888"/>
            <a:ext cx="4000500" cy="366712"/>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100000"/>
              </a:lnSpc>
              <a:spcBef>
                <a:spcPct val="50000"/>
              </a:spcBef>
              <a:defRPr/>
            </a:pPr>
            <a:r>
              <a:rPr lang="en-US" sz="1800" b="1">
                <a:effectLst>
                  <a:outerShdw blurRad="38100" dist="38100" dir="2700000" algn="tl">
                    <a:srgbClr val="000000"/>
                  </a:outerShdw>
                </a:effectLst>
                <a:latin typeface="+mj-lt"/>
                <a:cs typeface="+mn-cs"/>
              </a:rPr>
              <a:t>Intermediate Aggregation</a:t>
            </a:r>
            <a:endParaRPr lang="en-US" sz="1800">
              <a:effectLst/>
              <a:latin typeface="+mj-lt"/>
              <a:cs typeface="+mn-cs"/>
            </a:endParaRPr>
          </a:p>
        </p:txBody>
      </p:sp>
      <p:graphicFrame>
        <p:nvGraphicFramePr>
          <p:cNvPr id="29" name="Table 4294967295"/>
          <p:cNvGraphicFramePr>
            <a:graphicFrameLocks noGrp="1"/>
          </p:cNvGraphicFramePr>
          <p:nvPr/>
        </p:nvGraphicFramePr>
        <p:xfrm>
          <a:off x="4203700" y="3686175"/>
          <a:ext cx="4594225" cy="1049783"/>
        </p:xfrm>
        <a:graphic>
          <a:graphicData uri="http://schemas.openxmlformats.org/drawingml/2006/table">
            <a:tbl>
              <a:tblPr/>
              <a:tblGrid>
                <a:gridCol w="1354138"/>
                <a:gridCol w="1019175"/>
                <a:gridCol w="1073150"/>
                <a:gridCol w="1147762"/>
              </a:tblGrid>
              <a:tr h="200025">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err="1" smtClean="0">
                          <a:ln>
                            <a:noFill/>
                          </a:ln>
                          <a:solidFill>
                            <a:srgbClr val="F8F57B"/>
                          </a:solidFill>
                          <a:effectLst>
                            <a:outerShdw blurRad="38100" dist="38100" dir="2700000" algn="tl">
                              <a:srgbClr val="000000"/>
                            </a:outerShdw>
                          </a:effectLst>
                          <a:latin typeface="Segoe" pitchFamily="34" charset="0"/>
                          <a:cs typeface="Arial" charset="0"/>
                        </a:rPr>
                        <a:t>countryCode</a:t>
                      </a:r>
                      <a:endPar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endParaRP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err="1" smtClean="0">
                          <a:ln>
                            <a:noFill/>
                          </a:ln>
                          <a:solidFill>
                            <a:srgbClr val="F8F57B"/>
                          </a:solidFill>
                          <a:effectLst>
                            <a:outerShdw blurRad="38100" dist="38100" dir="2700000" algn="tl">
                              <a:srgbClr val="000000"/>
                            </a:outerShdw>
                          </a:effectLst>
                          <a:latin typeface="Segoe" pitchFamily="34" charset="0"/>
                          <a:cs typeface="Arial" charset="0"/>
                        </a:rPr>
                        <a:t>productID</a:t>
                      </a:r>
                      <a:endPar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Units Sold</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200" b="1" i="0" u="none" strike="noStrike" cap="none" normalizeH="0" baseline="0" dirty="0" smtClean="0">
                          <a:ln>
                            <a:noFill/>
                          </a:ln>
                          <a:solidFill>
                            <a:srgbClr val="F8F57B"/>
                          </a:solidFill>
                          <a:effectLst>
                            <a:outerShdw blurRad="38100" dist="38100" dir="2700000" algn="tl">
                              <a:srgbClr val="000000"/>
                            </a:outerShdw>
                          </a:effectLst>
                          <a:latin typeface="Segoe" pitchFamily="34" charset="0"/>
                          <a:cs typeface="Arial" charset="0"/>
                        </a:rPr>
                        <a:t>Sales</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3525">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Can</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sd452</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9456</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$23,914.30</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5113">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US</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yu678</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4623</a:t>
                      </a: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dirty="0" smtClean="0">
                          <a:ln>
                            <a:noFill/>
                          </a:ln>
                          <a:solidFill>
                            <a:schemeClr val="tx1"/>
                          </a:solidFill>
                          <a:effectLst>
                            <a:outerShdw blurRad="38100" dist="38100" dir="2700000" algn="tl">
                              <a:srgbClr val="000000"/>
                            </a:outerShdw>
                          </a:effectLst>
                          <a:latin typeface="Segoe" pitchFamily="34" charset="0"/>
                          <a:cs typeface="Arial" charset="0"/>
                        </a:rPr>
                        <a:t>$57,931.45</a:t>
                      </a: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265113">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rPr>
                        <a:t>…</a:t>
                      </a:r>
                    </a:p>
                  </a:txBody>
                  <a:tcPr horzOverflow="overflow">
                    <a:lnL w="28575"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endPar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endParaRPr kumimoji="0" lang="en-US" sz="1100" b="1" i="0" u="none" strike="noStrike" cap="none" normalizeH="0" baseline="0" smtClean="0">
                        <a:ln>
                          <a:noFill/>
                        </a:ln>
                        <a:solidFill>
                          <a:schemeClr val="tx1"/>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c>
                  <a:txBody>
                    <a:bodyPr/>
                    <a:lstStyle/>
                    <a:p>
                      <a:pPr marL="447675" marR="0" lvl="0" indent="-447675" algn="l"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endParaRPr kumimoji="0" lang="en-US" sz="1100" b="1" i="0" u="none" strike="noStrike" cap="none" normalizeH="0" baseline="0" dirty="0" smtClean="0">
                        <a:ln>
                          <a:noFill/>
                        </a:ln>
                        <a:solidFill>
                          <a:schemeClr val="tx1"/>
                        </a:solidFill>
                        <a:effectLst>
                          <a:outerShdw blurRad="38100" dist="38100" dir="2700000" algn="tl">
                            <a:srgbClr val="000000"/>
                          </a:outerShdw>
                        </a:effectLst>
                        <a:latin typeface="Segoe" pitchFamily="34" charset="0"/>
                        <a:cs typeface="Arial" charset="0"/>
                      </a:endParaRPr>
                    </a:p>
                  </a:txBody>
                  <a:tcPr horzOverflow="overflow">
                    <a:lnL w="12700"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a:noFill/>
                    </a:lnTlToBr>
                    <a:lnBlToTr>
                      <a:noFill/>
                    </a:lnBlToTr>
                    <a:noFill/>
                  </a:tcPr>
                </a:tc>
              </a:tr>
            </a:tbl>
          </a:graphicData>
        </a:graphic>
      </p:graphicFrame>
      <p:sp>
        <p:nvSpPr>
          <p:cNvPr id="19" name="Title 18"/>
          <p:cNvSpPr>
            <a:spLocks noGrp="1"/>
          </p:cNvSpPr>
          <p:nvPr>
            <p:ph type="title"/>
          </p:nvPr>
        </p:nvSpPr>
        <p:spPr/>
        <p:txBody>
          <a:bodyPr/>
          <a:lstStyle/>
          <a:p>
            <a:r>
              <a:rPr smtClean="0"/>
              <a:t>What Is An Aggregation?</a:t>
            </a:r>
            <a:endParaRPr lang="en-US" dirty="0"/>
          </a:p>
        </p:txBody>
      </p:sp>
      <p:sp>
        <p:nvSpPr>
          <p:cNvPr id="17" name="Text Placeholder 16"/>
          <p:cNvSpPr>
            <a:spLocks noGrp="1"/>
          </p:cNvSpPr>
          <p:nvPr>
            <p:ph idx="1"/>
          </p:nvPr>
        </p:nvSpPr>
        <p:spPr>
          <a:xfrm>
            <a:off x="381000" y="1412875"/>
            <a:ext cx="8382000" cy="670953"/>
          </a:xfrm>
        </p:spPr>
        <p:txBody>
          <a:bodyPr/>
          <a:lstStyle/>
          <a:p>
            <a:pPr marL="0" indent="0"/>
            <a:r>
              <a:rPr lang="en-US" sz="2400" dirty="0" smtClean="0"/>
              <a:t>A subtotal of partition data </a:t>
            </a:r>
          </a:p>
          <a:p>
            <a:pPr marL="369888" lvl="1" indent="0"/>
            <a:r>
              <a:rPr lang="en-US" sz="2000" dirty="0" smtClean="0"/>
              <a:t>based on a set of attributes from each dimension</a:t>
            </a:r>
          </a:p>
        </p:txBody>
      </p:sp>
      <p:sp>
        <p:nvSpPr>
          <p:cNvPr id="16" name="Rounded Rectangle 15"/>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20" grpId="0" autoUpdateAnimBg="0"/>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294967295"/>
          <p:cNvSpPr>
            <a:spLocks noChangeArrowheads="1"/>
          </p:cNvSpPr>
          <p:nvPr/>
        </p:nvSpPr>
        <p:spPr bwMode="auto">
          <a:xfrm>
            <a:off x="425450" y="1449388"/>
            <a:ext cx="8248650" cy="2366962"/>
          </a:xfrm>
          <a:prstGeom prst="rect">
            <a:avLst/>
          </a:prstGeom>
          <a:solidFill>
            <a:schemeClr val="hlink">
              <a:alpha val="39999"/>
            </a:schemeClr>
          </a:solidFill>
          <a:ln w="9525" algn="ctr">
            <a:noFill/>
            <a:miter lim="800000"/>
            <a:headEnd/>
            <a:tailEnd/>
          </a:ln>
        </p:spPr>
        <p:txBody>
          <a:bodyPr wrap="none" anchor="ctr"/>
          <a:lstStyle/>
          <a:p>
            <a:pPr algn="l">
              <a:lnSpc>
                <a:spcPct val="100000"/>
              </a:lnSpc>
              <a:spcBef>
                <a:spcPct val="0"/>
              </a:spcBef>
            </a:pPr>
            <a:endParaRPr lang="en-US" sz="1800">
              <a:solidFill>
                <a:srgbClr val="000000"/>
              </a:solidFill>
              <a:effectLst/>
              <a:latin typeface="+mj-lt"/>
            </a:endParaRPr>
          </a:p>
        </p:txBody>
      </p:sp>
      <p:sp>
        <p:nvSpPr>
          <p:cNvPr id="12" name="Straight Connector 4294967295"/>
          <p:cNvSpPr>
            <a:spLocks noChangeShapeType="1"/>
          </p:cNvSpPr>
          <p:nvPr/>
        </p:nvSpPr>
        <p:spPr bwMode="auto">
          <a:xfrm>
            <a:off x="2295525" y="2482850"/>
            <a:ext cx="1604963" cy="644525"/>
          </a:xfrm>
          <a:prstGeom prst="line">
            <a:avLst/>
          </a:prstGeom>
          <a:noFill/>
          <a:ln w="28575" algn="ctr">
            <a:solidFill>
              <a:srgbClr val="FFC000"/>
            </a:solidFill>
            <a:round/>
            <a:headEnd type="triangle" w="med" len="med"/>
            <a:tailEnd type="triangle" w="med" len="med"/>
          </a:ln>
        </p:spPr>
        <p:txBody>
          <a:bodyPr>
            <a:spAutoFit/>
          </a:bodyPr>
          <a:lstStyle/>
          <a:p>
            <a:pPr>
              <a:defRPr/>
            </a:pPr>
            <a:endParaRPr lang="en-US">
              <a:latin typeface="+mj-lt"/>
              <a:cs typeface="+mn-cs"/>
            </a:endParaRPr>
          </a:p>
        </p:txBody>
      </p:sp>
      <p:sp>
        <p:nvSpPr>
          <p:cNvPr id="18" name="TextBox 4294967295"/>
          <p:cNvSpPr txBox="1">
            <a:spLocks noChangeArrowheads="1"/>
          </p:cNvSpPr>
          <p:nvPr/>
        </p:nvSpPr>
        <p:spPr bwMode="auto">
          <a:xfrm>
            <a:off x="511175" y="1592263"/>
            <a:ext cx="2795588" cy="2132012"/>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50000"/>
              </a:lnSpc>
              <a:spcBef>
                <a:spcPct val="50000"/>
              </a:spcBef>
              <a:defRPr/>
            </a:pPr>
            <a:r>
              <a:rPr lang="en-US" b="1" dirty="0">
                <a:solidFill>
                  <a:schemeClr val="accent3"/>
                </a:solidFill>
                <a:effectLst>
                  <a:outerShdw blurRad="38100" dist="38100" dir="2700000" algn="tl">
                    <a:srgbClr val="000000"/>
                  </a:outerShdw>
                </a:effectLst>
                <a:latin typeface="+mj-lt"/>
                <a:cs typeface="+mn-cs"/>
              </a:rPr>
              <a:t>Customers</a:t>
            </a:r>
            <a:endParaRPr lang="en-US" sz="1800" dirty="0">
              <a:solidFill>
                <a:schemeClr val="accent3"/>
              </a:solidFill>
              <a:effectLst/>
              <a:latin typeface="+mj-lt"/>
              <a:cs typeface="+mn-cs"/>
            </a:endParaRP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All Customers (1)</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Country (3)</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State (80)</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City (578)</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Name (3811)</a:t>
            </a:r>
          </a:p>
        </p:txBody>
      </p:sp>
      <p:sp>
        <p:nvSpPr>
          <p:cNvPr id="17" name="TextBox 4294967295"/>
          <p:cNvSpPr txBox="1">
            <a:spLocks noChangeArrowheads="1"/>
          </p:cNvSpPr>
          <p:nvPr/>
        </p:nvSpPr>
        <p:spPr bwMode="auto">
          <a:xfrm>
            <a:off x="3863975" y="1592263"/>
            <a:ext cx="2511425" cy="2132012"/>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50000"/>
              </a:lnSpc>
              <a:spcBef>
                <a:spcPct val="50000"/>
              </a:spcBef>
              <a:defRPr/>
            </a:pPr>
            <a:r>
              <a:rPr lang="en-US" b="1" dirty="0">
                <a:solidFill>
                  <a:schemeClr val="accent3"/>
                </a:solidFill>
                <a:effectLst>
                  <a:outerShdw blurRad="38100" dist="38100" dir="2700000" algn="tl">
                    <a:srgbClr val="000000"/>
                  </a:outerShdw>
                </a:effectLst>
                <a:latin typeface="+mj-lt"/>
                <a:cs typeface="+mn-cs"/>
              </a:rPr>
              <a:t>Product</a:t>
            </a:r>
            <a:endParaRPr lang="en-US" sz="1800" dirty="0">
              <a:solidFill>
                <a:schemeClr val="accent3"/>
              </a:solidFill>
              <a:effectLst/>
              <a:latin typeface="+mj-lt"/>
              <a:cs typeface="+mn-cs"/>
            </a:endParaRP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All Products (1)</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Category (60)</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Brand (911)</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Item (7621)</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SKU (8211)</a:t>
            </a:r>
          </a:p>
        </p:txBody>
      </p:sp>
      <p:sp>
        <p:nvSpPr>
          <p:cNvPr id="23" name="TextBox 4294967295"/>
          <p:cNvSpPr txBox="1">
            <a:spLocks noChangeArrowheads="1"/>
          </p:cNvSpPr>
          <p:nvPr/>
        </p:nvSpPr>
        <p:spPr bwMode="auto">
          <a:xfrm>
            <a:off x="6637338" y="1598613"/>
            <a:ext cx="2030412" cy="2132012"/>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50000"/>
              </a:lnSpc>
              <a:spcBef>
                <a:spcPct val="50000"/>
              </a:spcBef>
              <a:defRPr/>
            </a:pPr>
            <a:r>
              <a:rPr lang="en-US" b="1" dirty="0">
                <a:solidFill>
                  <a:schemeClr val="accent3"/>
                </a:solidFill>
                <a:effectLst>
                  <a:outerShdw blurRad="38100" dist="38100" dir="2700000" algn="tl">
                    <a:srgbClr val="000000"/>
                  </a:outerShdw>
                </a:effectLst>
                <a:latin typeface="+mj-lt"/>
                <a:cs typeface="+mn-cs"/>
              </a:rPr>
              <a:t>Time</a:t>
            </a:r>
            <a:endParaRPr lang="en-US" sz="1800" dirty="0">
              <a:solidFill>
                <a:schemeClr val="accent3"/>
              </a:solidFill>
              <a:effectLst/>
              <a:latin typeface="+mj-lt"/>
              <a:cs typeface="+mn-cs"/>
            </a:endParaRP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All Time (1)</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Year (3)</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Quarter (12)</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Month (36)</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Day (1095)</a:t>
            </a:r>
          </a:p>
        </p:txBody>
      </p:sp>
      <p:sp>
        <p:nvSpPr>
          <p:cNvPr id="28" name="Straight Connector 4294967295"/>
          <p:cNvSpPr>
            <a:spLocks noChangeShapeType="1"/>
          </p:cNvSpPr>
          <p:nvPr/>
        </p:nvSpPr>
        <p:spPr bwMode="auto">
          <a:xfrm flipV="1">
            <a:off x="5735638" y="2846388"/>
            <a:ext cx="908050" cy="365125"/>
          </a:xfrm>
          <a:prstGeom prst="line">
            <a:avLst/>
          </a:prstGeom>
          <a:noFill/>
          <a:ln w="28575" algn="ctr">
            <a:solidFill>
              <a:srgbClr val="FFC000"/>
            </a:solidFill>
            <a:round/>
            <a:headEnd type="triangle" w="med" len="med"/>
            <a:tailEnd type="triangle" w="med" len="med"/>
          </a:ln>
        </p:spPr>
        <p:txBody>
          <a:bodyPr>
            <a:spAutoFit/>
          </a:bodyPr>
          <a:lstStyle/>
          <a:p>
            <a:pPr>
              <a:defRPr/>
            </a:pPr>
            <a:endParaRPr lang="en-US">
              <a:latin typeface="+mj-lt"/>
              <a:cs typeface="+mn-cs"/>
            </a:endParaRPr>
          </a:p>
        </p:txBody>
      </p:sp>
      <p:sp>
        <p:nvSpPr>
          <p:cNvPr id="21" name="Straight Connector 4294967295"/>
          <p:cNvSpPr>
            <a:spLocks noChangeShapeType="1"/>
          </p:cNvSpPr>
          <p:nvPr/>
        </p:nvSpPr>
        <p:spPr bwMode="auto">
          <a:xfrm flipV="1">
            <a:off x="3200400" y="2085975"/>
            <a:ext cx="696913" cy="0"/>
          </a:xfrm>
          <a:prstGeom prst="line">
            <a:avLst/>
          </a:prstGeom>
          <a:noFill/>
          <a:ln w="28575" algn="ctr">
            <a:solidFill>
              <a:srgbClr val="92D050"/>
            </a:solidFill>
            <a:round/>
            <a:headEnd type="triangle" w="med" len="med"/>
            <a:tailEnd type="triangle" w="med" len="med"/>
          </a:ln>
        </p:spPr>
        <p:txBody>
          <a:bodyPr>
            <a:spAutoFit/>
          </a:bodyPr>
          <a:lstStyle/>
          <a:p>
            <a:pPr>
              <a:defRPr/>
            </a:pPr>
            <a:endParaRPr lang="en-US">
              <a:latin typeface="+mj-lt"/>
              <a:cs typeface="+mn-cs"/>
            </a:endParaRPr>
          </a:p>
        </p:txBody>
      </p:sp>
      <p:sp>
        <p:nvSpPr>
          <p:cNvPr id="20" name="Straight Connector 4294967295"/>
          <p:cNvSpPr>
            <a:spLocks noChangeShapeType="1"/>
          </p:cNvSpPr>
          <p:nvPr/>
        </p:nvSpPr>
        <p:spPr bwMode="auto">
          <a:xfrm flipV="1">
            <a:off x="5605463" y="3563938"/>
            <a:ext cx="1098550" cy="0"/>
          </a:xfrm>
          <a:prstGeom prst="line">
            <a:avLst/>
          </a:prstGeom>
          <a:noFill/>
          <a:ln w="28575" algn="ctr">
            <a:solidFill>
              <a:schemeClr val="tx1"/>
            </a:solidFill>
            <a:round/>
            <a:headEnd type="triangle" w="med" len="med"/>
            <a:tailEnd type="triangle" w="med" len="med"/>
          </a:ln>
        </p:spPr>
        <p:txBody>
          <a:bodyPr>
            <a:spAutoFit/>
          </a:bodyPr>
          <a:lstStyle/>
          <a:p>
            <a:pPr>
              <a:defRPr/>
            </a:pPr>
            <a:endParaRPr lang="en-US">
              <a:latin typeface="+mj-lt"/>
              <a:cs typeface="+mn-cs"/>
            </a:endParaRPr>
          </a:p>
        </p:txBody>
      </p:sp>
      <p:sp>
        <p:nvSpPr>
          <p:cNvPr id="16" name="Straight Connector 4294967295"/>
          <p:cNvSpPr>
            <a:spLocks noChangeShapeType="1"/>
          </p:cNvSpPr>
          <p:nvPr/>
        </p:nvSpPr>
        <p:spPr bwMode="auto">
          <a:xfrm flipV="1">
            <a:off x="2500313" y="3570288"/>
            <a:ext cx="1400175" cy="0"/>
          </a:xfrm>
          <a:prstGeom prst="line">
            <a:avLst/>
          </a:prstGeom>
          <a:noFill/>
          <a:ln w="28575" algn="ctr">
            <a:solidFill>
              <a:schemeClr val="tx1"/>
            </a:solidFill>
            <a:round/>
            <a:headEnd type="triangle" w="med" len="med"/>
            <a:tailEnd type="triangle" w="med" len="med"/>
          </a:ln>
        </p:spPr>
        <p:txBody>
          <a:bodyPr>
            <a:spAutoFit/>
          </a:bodyPr>
          <a:lstStyle/>
          <a:p>
            <a:pPr>
              <a:defRPr/>
            </a:pPr>
            <a:endParaRPr lang="en-US">
              <a:latin typeface="+mj-lt"/>
              <a:cs typeface="+mn-cs"/>
            </a:endParaRPr>
          </a:p>
        </p:txBody>
      </p:sp>
      <p:sp>
        <p:nvSpPr>
          <p:cNvPr id="11" name="Straight Connector 4294967295"/>
          <p:cNvSpPr>
            <a:spLocks noChangeShapeType="1"/>
          </p:cNvSpPr>
          <p:nvPr/>
        </p:nvSpPr>
        <p:spPr bwMode="auto">
          <a:xfrm>
            <a:off x="6221413" y="2082800"/>
            <a:ext cx="468312" cy="9525"/>
          </a:xfrm>
          <a:prstGeom prst="line">
            <a:avLst/>
          </a:prstGeom>
          <a:noFill/>
          <a:ln w="28575" algn="ctr">
            <a:solidFill>
              <a:srgbClr val="92D050"/>
            </a:solidFill>
            <a:round/>
            <a:headEnd type="triangle" w="med" len="med"/>
            <a:tailEnd type="triangle" w="med" len="med"/>
          </a:ln>
        </p:spPr>
        <p:txBody>
          <a:bodyPr>
            <a:spAutoFit/>
          </a:bodyPr>
          <a:lstStyle/>
          <a:p>
            <a:pPr>
              <a:defRPr/>
            </a:pPr>
            <a:endParaRPr lang="en-US">
              <a:latin typeface="+mj-lt"/>
              <a:cs typeface="+mn-cs"/>
            </a:endParaRPr>
          </a:p>
        </p:txBody>
      </p:sp>
      <p:sp>
        <p:nvSpPr>
          <p:cNvPr id="55310" name="Rectangle 14"/>
          <p:cNvSpPr>
            <a:spLocks noGrp="1" noChangeArrowheads="1"/>
          </p:cNvSpPr>
          <p:nvPr>
            <p:ph type="title"/>
          </p:nvPr>
        </p:nvSpPr>
        <p:spPr/>
        <p:txBody>
          <a:bodyPr/>
          <a:lstStyle/>
          <a:p>
            <a:r>
              <a:rPr lang="en-US" dirty="0" smtClean="0"/>
              <a:t>How Big Is An Aggregation?</a:t>
            </a:r>
          </a:p>
        </p:txBody>
      </p:sp>
      <p:sp>
        <p:nvSpPr>
          <p:cNvPr id="14" name="Rectangle 7"/>
          <p:cNvSpPr txBox="1">
            <a:spLocks noChangeArrowheads="1"/>
          </p:cNvSpPr>
          <p:nvPr/>
        </p:nvSpPr>
        <p:spPr>
          <a:xfrm>
            <a:off x="381000" y="3959604"/>
            <a:ext cx="8410575" cy="1597629"/>
          </a:xfrm>
          <a:prstGeom prst="rect">
            <a:avLst/>
          </a:prstGeom>
        </p:spPr>
        <p:txBody>
          <a:bodyPr/>
          <a:lstStyle/>
          <a:p>
            <a:pPr marL="384939" lvl="0" indent="-384939">
              <a:lnSpc>
                <a:spcPct val="90000"/>
              </a:lnSpc>
              <a:spcBef>
                <a:spcPts val="700"/>
              </a:spcBef>
              <a:buBlip>
                <a:blip r:embed="rId4"/>
              </a:buBlip>
              <a:defRPr/>
            </a:pPr>
            <a:r>
              <a:rPr lang="en-US" sz="2000" dirty="0" smtClean="0">
                <a:latin typeface="+mj-lt"/>
              </a:rPr>
              <a:t>Aggregations at lower levels have more possible rows…</a:t>
            </a:r>
          </a:p>
          <a:p>
            <a:pPr marL="842102" lvl="1" indent="-384939">
              <a:lnSpc>
                <a:spcPct val="90000"/>
              </a:lnSpc>
              <a:spcBef>
                <a:spcPts val="700"/>
              </a:spcBef>
              <a:defRPr/>
            </a:pPr>
            <a:r>
              <a:rPr lang="en-US" dirty="0" smtClean="0">
                <a:solidFill>
                  <a:schemeClr val="accent2"/>
                </a:solidFill>
                <a:latin typeface="+mj-lt"/>
              </a:rPr>
              <a:t>(All, All, All)			1 x 1 x 1			= 1</a:t>
            </a:r>
          </a:p>
          <a:p>
            <a:pPr marL="842102" lvl="1" indent="-384939">
              <a:lnSpc>
                <a:spcPct val="90000"/>
              </a:lnSpc>
              <a:spcBef>
                <a:spcPts val="700"/>
              </a:spcBef>
              <a:defRPr/>
            </a:pPr>
            <a:r>
              <a:rPr lang="en-US" dirty="0" smtClean="0">
                <a:solidFill>
                  <a:schemeClr val="accent3"/>
                </a:solidFill>
                <a:latin typeface="+mj-lt"/>
              </a:rPr>
              <a:t>(Country, Item, Quarter)    	3 x 7621 x 12		= 274,356</a:t>
            </a:r>
          </a:p>
          <a:p>
            <a:pPr marL="842102" lvl="1" indent="-384939">
              <a:lnSpc>
                <a:spcPct val="90000"/>
              </a:lnSpc>
              <a:spcBef>
                <a:spcPts val="700"/>
              </a:spcBef>
              <a:defRPr/>
            </a:pPr>
            <a:r>
              <a:rPr lang="en-US" dirty="0" smtClean="0">
                <a:latin typeface="+mj-lt"/>
              </a:rPr>
              <a:t>(Name, SKU, Day)		3811 x 8211 x 1095	= 34,264,872,495</a:t>
            </a:r>
          </a:p>
          <a:p>
            <a:pPr marL="384939" lvl="0" indent="-384939">
              <a:lnSpc>
                <a:spcPct val="90000"/>
              </a:lnSpc>
              <a:spcBef>
                <a:spcPts val="700"/>
              </a:spcBef>
              <a:buBlip>
                <a:blip r:embed="rId4"/>
              </a:buBlip>
              <a:defRPr/>
            </a:pPr>
            <a:endParaRPr lang="en-US" sz="2000" dirty="0" smtClean="0">
              <a:latin typeface="+mj-lt"/>
            </a:endParaRPr>
          </a:p>
          <a:p>
            <a:pPr marL="384939" lvl="0" indent="-384939">
              <a:lnSpc>
                <a:spcPct val="90000"/>
              </a:lnSpc>
              <a:spcBef>
                <a:spcPts val="700"/>
              </a:spcBef>
              <a:buBlip>
                <a:blip r:embed="rId4"/>
              </a:buBlip>
              <a:defRPr/>
            </a:pPr>
            <a:r>
              <a:rPr lang="en-US" sz="2000" dirty="0" smtClean="0">
                <a:latin typeface="+mj-lt"/>
              </a:rPr>
              <a:t>Actual number of rows depends on the data </a:t>
            </a:r>
            <a:r>
              <a:rPr lang="en-US" sz="2000" dirty="0" err="1" smtClean="0">
                <a:latin typeface="+mj-lt"/>
              </a:rPr>
              <a:t>sparsity</a:t>
            </a:r>
            <a:endParaRPr lang="en-US" sz="2000" dirty="0" smtClean="0">
              <a:latin typeface="+mj-lt"/>
            </a:endParaRPr>
          </a:p>
          <a:p>
            <a:pPr marL="384939" lvl="0" indent="-384939">
              <a:lnSpc>
                <a:spcPct val="90000"/>
              </a:lnSpc>
              <a:spcBef>
                <a:spcPts val="700"/>
              </a:spcBef>
              <a:buBlip>
                <a:blip r:embed="rId4"/>
              </a:buBlip>
              <a:defRPr/>
            </a:pPr>
            <a:r>
              <a:rPr lang="en-US" sz="2000" dirty="0" smtClean="0">
                <a:latin typeface="+mj-lt"/>
              </a:rPr>
              <a:t>Size also depends on the number of measures</a:t>
            </a:r>
          </a:p>
          <a:p>
            <a:pPr marL="384939" marR="0" lvl="0" indent="-384939" algn="l" defTabSz="914327" rtl="0" eaLnBrk="1" fontAlgn="auto" latinLnBrk="0" hangingPunct="1">
              <a:lnSpc>
                <a:spcPct val="90000"/>
              </a:lnSpc>
              <a:spcBef>
                <a:spcPts val="700"/>
              </a:spcBef>
              <a:spcAft>
                <a:spcPts val="0"/>
              </a:spcAft>
              <a:buClrTx/>
              <a:buSzTx/>
              <a:buFontTx/>
              <a:buBlip>
                <a:blip r:embed="rId4"/>
              </a:buBlip>
              <a:tabLst/>
              <a:defRPr/>
            </a:pPr>
            <a:endParaRPr kumimoji="0" lang="en-US" sz="2000" b="0" i="0" u="none" strike="noStrike" kern="1200" cap="none" spc="0" normalizeH="0" baseline="0" noProof="0" dirty="0" smtClean="0">
              <a:ln>
                <a:noFill/>
              </a:ln>
              <a:solidFill>
                <a:schemeClr val="tx1"/>
              </a:solidFill>
              <a:effectLst/>
              <a:uLnTx/>
              <a:uFillTx/>
              <a:latin typeface="+mj-lt"/>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294967295"/>
          <p:cNvSpPr>
            <a:spLocks noChangeArrowheads="1"/>
          </p:cNvSpPr>
          <p:nvPr/>
        </p:nvSpPr>
        <p:spPr bwMode="auto">
          <a:xfrm>
            <a:off x="457200" y="1366838"/>
            <a:ext cx="7816850" cy="2366962"/>
          </a:xfrm>
          <a:prstGeom prst="rect">
            <a:avLst/>
          </a:prstGeom>
          <a:solidFill>
            <a:schemeClr val="hlink">
              <a:alpha val="39999"/>
            </a:schemeClr>
          </a:solidFill>
          <a:ln w="9525" algn="ctr">
            <a:noFill/>
            <a:miter lim="800000"/>
            <a:headEnd/>
            <a:tailEnd/>
          </a:ln>
        </p:spPr>
        <p:txBody>
          <a:bodyPr wrap="none" anchor="ctr"/>
          <a:lstStyle/>
          <a:p>
            <a:pPr algn="l">
              <a:lnSpc>
                <a:spcPct val="100000"/>
              </a:lnSpc>
              <a:spcBef>
                <a:spcPct val="0"/>
              </a:spcBef>
            </a:pPr>
            <a:endParaRPr lang="en-US" sz="1800">
              <a:solidFill>
                <a:srgbClr val="000000"/>
              </a:solidFill>
              <a:effectLst/>
              <a:latin typeface="+mj-lt"/>
            </a:endParaRPr>
          </a:p>
        </p:txBody>
      </p:sp>
      <p:sp>
        <p:nvSpPr>
          <p:cNvPr id="56334" name="Rectangle 14"/>
          <p:cNvSpPr>
            <a:spLocks noGrp="1" noChangeArrowheads="1"/>
          </p:cNvSpPr>
          <p:nvPr>
            <p:ph type="title"/>
          </p:nvPr>
        </p:nvSpPr>
        <p:spPr/>
        <p:txBody>
          <a:bodyPr/>
          <a:lstStyle/>
          <a:p>
            <a:pPr eaLnBrk="1" hangingPunct="1">
              <a:defRPr/>
            </a:pPr>
            <a:r>
              <a:rPr lang="en-US" sz="4400" dirty="0" smtClean="0"/>
              <a:t>Aggregations And Performance</a:t>
            </a:r>
          </a:p>
        </p:txBody>
      </p:sp>
      <p:sp>
        <p:nvSpPr>
          <p:cNvPr id="26" name="Shape 4294967295"/>
          <p:cNvSpPr>
            <a:spLocks noGrp="1" noChangeArrowheads="1"/>
          </p:cNvSpPr>
          <p:nvPr>
            <p:ph type="body" idx="4294967295"/>
          </p:nvPr>
        </p:nvSpPr>
        <p:spPr>
          <a:xfrm>
            <a:off x="608013" y="3944938"/>
            <a:ext cx="8535987" cy="2551112"/>
          </a:xfrm>
        </p:spPr>
        <p:txBody>
          <a:bodyPr/>
          <a:lstStyle/>
          <a:p>
            <a:pPr eaLnBrk="1" hangingPunct="1">
              <a:buFont typeface="Wingdings 2" pitchFamily="18" charset="2"/>
              <a:buNone/>
              <a:defRPr/>
            </a:pPr>
            <a:r>
              <a:rPr lang="en-US" sz="1800" u="sng" dirty="0" smtClean="0"/>
              <a:t>Query levels</a:t>
            </a:r>
            <a:r>
              <a:rPr lang="en-US" sz="1800" dirty="0" smtClean="0"/>
              <a:t>			</a:t>
            </a:r>
            <a:r>
              <a:rPr lang="en-US" sz="1800" u="sng" dirty="0" smtClean="0"/>
              <a:t>Aggregation used</a:t>
            </a:r>
            <a:r>
              <a:rPr lang="en-US" sz="1800" dirty="0" smtClean="0"/>
              <a:t>	     	       </a:t>
            </a:r>
            <a:r>
              <a:rPr lang="en-US" sz="1800" u="sng" dirty="0" smtClean="0"/>
              <a:t>Max Cells</a:t>
            </a:r>
            <a:endParaRPr lang="en-US" dirty="0" smtClean="0"/>
          </a:p>
          <a:p>
            <a:pPr eaLnBrk="1" hangingPunct="1">
              <a:buFont typeface="Wingdings 2" pitchFamily="18" charset="2"/>
              <a:buNone/>
              <a:defRPr/>
            </a:pPr>
            <a:r>
              <a:rPr lang="en-US" sz="1600" b="1" dirty="0" smtClean="0"/>
              <a:t>(All, All, All)			(All, All, All)		                       1</a:t>
            </a:r>
          </a:p>
          <a:p>
            <a:pPr eaLnBrk="1" hangingPunct="1">
              <a:buFont typeface="Wingdings 2" pitchFamily="18" charset="2"/>
              <a:buNone/>
              <a:defRPr/>
            </a:pPr>
            <a:r>
              <a:rPr lang="en-US" sz="1600" b="1" dirty="0" smtClean="0"/>
              <a:t>(Country, Item, Quarter)		(Country, Item, Quarter)	            274,356</a:t>
            </a:r>
            <a:endParaRPr lang="en-US" sz="1400" b="1" dirty="0" smtClean="0"/>
          </a:p>
          <a:p>
            <a:pPr eaLnBrk="1" hangingPunct="1">
              <a:buFont typeface="Wingdings 2" pitchFamily="18" charset="2"/>
              <a:buNone/>
              <a:defRPr/>
            </a:pPr>
            <a:r>
              <a:rPr lang="en-US" sz="1600" b="1" dirty="0" smtClean="0"/>
              <a:t>(Country, Brand, Quarter)		(Country, Item, Quarter) 	            274,356</a:t>
            </a:r>
          </a:p>
          <a:p>
            <a:pPr eaLnBrk="1" hangingPunct="1">
              <a:buFont typeface="Wingdings 2" pitchFamily="18" charset="2"/>
              <a:buNone/>
              <a:defRPr/>
            </a:pPr>
            <a:r>
              <a:rPr lang="en-US" sz="1600" b="1" dirty="0" smtClean="0"/>
              <a:t>(Country, Category, All) 		(Country, Item, Quarter) 	            274,356</a:t>
            </a:r>
          </a:p>
          <a:p>
            <a:pPr eaLnBrk="1" hangingPunct="1">
              <a:buFont typeface="Wingdings 2" pitchFamily="18" charset="2"/>
              <a:buNone/>
              <a:defRPr/>
            </a:pPr>
            <a:r>
              <a:rPr lang="en-US" sz="1600" b="1" dirty="0" smtClean="0"/>
              <a:t>(State, Item, Quarter)			(Name, SKU, Day) 		34,264,872,495</a:t>
            </a:r>
          </a:p>
          <a:p>
            <a:pPr eaLnBrk="1" hangingPunct="1">
              <a:buFont typeface="Wingdings 2" pitchFamily="18" charset="2"/>
              <a:buNone/>
              <a:defRPr/>
            </a:pPr>
            <a:r>
              <a:rPr lang="en-US" sz="1600" b="1" dirty="0" smtClean="0"/>
              <a:t>(City, Category, Year) 			(Name, SKU, Day) 		34,264,872,495</a:t>
            </a:r>
          </a:p>
          <a:p>
            <a:pPr eaLnBrk="1" hangingPunct="1">
              <a:buFont typeface="Wingdings 2" pitchFamily="18" charset="2"/>
              <a:buNone/>
              <a:defRPr/>
            </a:pPr>
            <a:endParaRPr lang="en-US" sz="1600" b="1" dirty="0" smtClean="0"/>
          </a:p>
          <a:p>
            <a:pPr eaLnBrk="1" hangingPunct="1">
              <a:buNone/>
              <a:defRPr/>
            </a:pPr>
            <a:r>
              <a:rPr lang="en-US" sz="2400" dirty="0" smtClean="0">
                <a:solidFill>
                  <a:schemeClr val="tx2"/>
                </a:solidFill>
              </a:rPr>
              <a:t>Using a higher-level aggregation means fewer cells to consider</a:t>
            </a:r>
          </a:p>
        </p:txBody>
      </p:sp>
      <p:sp>
        <p:nvSpPr>
          <p:cNvPr id="56323" name="Straight Connector 4294967295"/>
          <p:cNvSpPr>
            <a:spLocks noChangeShapeType="1"/>
          </p:cNvSpPr>
          <p:nvPr/>
        </p:nvSpPr>
        <p:spPr bwMode="auto">
          <a:xfrm>
            <a:off x="2120900" y="2363788"/>
            <a:ext cx="1990725" cy="688975"/>
          </a:xfrm>
          <a:prstGeom prst="line">
            <a:avLst/>
          </a:prstGeom>
          <a:noFill/>
          <a:ln w="28575" algn="ctr">
            <a:solidFill>
              <a:schemeClr val="tx2"/>
            </a:solidFill>
            <a:round/>
            <a:headEnd type="triangle" w="med" len="med"/>
            <a:tailEnd type="triangle" w="med" len="med"/>
          </a:ln>
        </p:spPr>
        <p:txBody>
          <a:bodyPr>
            <a:spAutoFit/>
          </a:bodyPr>
          <a:lstStyle/>
          <a:p>
            <a:pPr>
              <a:defRPr/>
            </a:pPr>
            <a:endParaRPr lang="en-US">
              <a:latin typeface="+mj-lt"/>
              <a:cs typeface="+mn-cs"/>
            </a:endParaRPr>
          </a:p>
        </p:txBody>
      </p:sp>
      <p:sp>
        <p:nvSpPr>
          <p:cNvPr id="25" name="TextBox 4294967295"/>
          <p:cNvSpPr txBox="1">
            <a:spLocks noChangeArrowheads="1"/>
          </p:cNvSpPr>
          <p:nvPr/>
        </p:nvSpPr>
        <p:spPr bwMode="auto">
          <a:xfrm>
            <a:off x="722313" y="1517650"/>
            <a:ext cx="2795587" cy="2132013"/>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50000"/>
              </a:lnSpc>
              <a:spcBef>
                <a:spcPct val="50000"/>
              </a:spcBef>
              <a:defRPr/>
            </a:pPr>
            <a:r>
              <a:rPr lang="en-US" b="1" dirty="0">
                <a:solidFill>
                  <a:schemeClr val="accent3"/>
                </a:solidFill>
                <a:effectLst>
                  <a:outerShdw blurRad="38100" dist="38100" dir="2700000" algn="tl">
                    <a:srgbClr val="000000"/>
                  </a:outerShdw>
                </a:effectLst>
                <a:latin typeface="+mj-lt"/>
                <a:cs typeface="+mn-cs"/>
              </a:rPr>
              <a:t>Customers</a:t>
            </a:r>
            <a:endParaRPr lang="en-US" sz="1800" dirty="0">
              <a:solidFill>
                <a:schemeClr val="accent3"/>
              </a:solidFill>
              <a:effectLst/>
              <a:latin typeface="+mj-lt"/>
              <a:cs typeface="+mn-cs"/>
            </a:endParaRP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All Customers</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Country</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State</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City</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Name</a:t>
            </a:r>
          </a:p>
        </p:txBody>
      </p:sp>
      <p:sp>
        <p:nvSpPr>
          <p:cNvPr id="23" name="TextBox 4294967295"/>
          <p:cNvSpPr txBox="1">
            <a:spLocks noChangeArrowheads="1"/>
          </p:cNvSpPr>
          <p:nvPr/>
        </p:nvSpPr>
        <p:spPr bwMode="auto">
          <a:xfrm>
            <a:off x="4075113" y="1517650"/>
            <a:ext cx="2511425" cy="2132013"/>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50000"/>
              </a:lnSpc>
              <a:spcBef>
                <a:spcPct val="50000"/>
              </a:spcBef>
              <a:defRPr/>
            </a:pPr>
            <a:r>
              <a:rPr lang="en-US" b="1" dirty="0">
                <a:solidFill>
                  <a:schemeClr val="accent3"/>
                </a:solidFill>
                <a:effectLst>
                  <a:outerShdw blurRad="38100" dist="38100" dir="2700000" algn="tl">
                    <a:srgbClr val="000000"/>
                  </a:outerShdw>
                </a:effectLst>
                <a:latin typeface="+mj-lt"/>
                <a:cs typeface="+mn-cs"/>
              </a:rPr>
              <a:t>Products</a:t>
            </a:r>
            <a:endParaRPr lang="en-US" sz="1800" dirty="0">
              <a:solidFill>
                <a:schemeClr val="accent3"/>
              </a:solidFill>
              <a:effectLst/>
              <a:latin typeface="+mj-lt"/>
              <a:cs typeface="+mn-cs"/>
            </a:endParaRP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All Products</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Category</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Brand</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Item</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SKU</a:t>
            </a:r>
          </a:p>
        </p:txBody>
      </p:sp>
      <p:sp>
        <p:nvSpPr>
          <p:cNvPr id="10" name="TextBox 4294967295"/>
          <p:cNvSpPr txBox="1">
            <a:spLocks noChangeArrowheads="1"/>
          </p:cNvSpPr>
          <p:nvPr/>
        </p:nvSpPr>
        <p:spPr bwMode="auto">
          <a:xfrm>
            <a:off x="6934200" y="1524000"/>
            <a:ext cx="1944688" cy="2132013"/>
          </a:xfrm>
          <a:prstGeom prst="rect">
            <a:avLst/>
          </a:prstGeom>
          <a:noFill/>
          <a:ln w="12700" cap="flat" cmpd="sng" algn="ctr">
            <a:noFill/>
            <a:prstDash val="solid"/>
            <a:miter lim="800000"/>
            <a:headEnd type="none" w="sm" len="sm"/>
            <a:tailEnd type="none" w="sm" len="sm"/>
          </a:ln>
          <a:effectLst/>
        </p:spPr>
        <p:txBody>
          <a:bodyPr>
            <a:spAutoFit/>
          </a:bodyPr>
          <a:lstStyle/>
          <a:p>
            <a:pPr algn="l" eaLnBrk="0" hangingPunct="0">
              <a:lnSpc>
                <a:spcPct val="50000"/>
              </a:lnSpc>
              <a:spcBef>
                <a:spcPct val="50000"/>
              </a:spcBef>
              <a:defRPr/>
            </a:pPr>
            <a:r>
              <a:rPr lang="en-US" b="1" dirty="0">
                <a:solidFill>
                  <a:schemeClr val="accent3"/>
                </a:solidFill>
                <a:effectLst>
                  <a:outerShdw blurRad="38100" dist="38100" dir="2700000" algn="tl">
                    <a:srgbClr val="000000"/>
                  </a:outerShdw>
                </a:effectLst>
                <a:latin typeface="+mj-lt"/>
                <a:cs typeface="+mn-cs"/>
              </a:rPr>
              <a:t>Time</a:t>
            </a:r>
            <a:endParaRPr lang="en-US" sz="1800" dirty="0">
              <a:solidFill>
                <a:schemeClr val="accent3"/>
              </a:solidFill>
              <a:effectLst/>
              <a:latin typeface="+mj-lt"/>
              <a:cs typeface="+mn-cs"/>
            </a:endParaRP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All Time</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Year</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Quarter</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Month</a:t>
            </a:r>
          </a:p>
          <a:p>
            <a:pPr algn="l" eaLnBrk="0" hangingPunct="0">
              <a:lnSpc>
                <a:spcPct val="50000"/>
              </a:lnSpc>
              <a:spcBef>
                <a:spcPct val="50000"/>
              </a:spcBef>
              <a:defRPr/>
            </a:pPr>
            <a:r>
              <a:rPr lang="en-US" sz="2400" b="1" dirty="0">
                <a:effectLst>
                  <a:outerShdw blurRad="38100" dist="38100" dir="2700000" algn="tl">
                    <a:srgbClr val="000000"/>
                  </a:outerShdw>
                </a:effectLst>
                <a:latin typeface="+mj-lt"/>
                <a:cs typeface="+mn-cs"/>
              </a:rPr>
              <a:t>Day</a:t>
            </a:r>
          </a:p>
        </p:txBody>
      </p:sp>
      <p:sp>
        <p:nvSpPr>
          <p:cNvPr id="56327" name="Straight Connector 4294967295"/>
          <p:cNvSpPr>
            <a:spLocks noChangeShapeType="1"/>
          </p:cNvSpPr>
          <p:nvPr/>
        </p:nvSpPr>
        <p:spPr bwMode="auto">
          <a:xfrm flipV="1">
            <a:off x="4989513" y="2736850"/>
            <a:ext cx="1976437" cy="387350"/>
          </a:xfrm>
          <a:prstGeom prst="line">
            <a:avLst/>
          </a:prstGeom>
          <a:noFill/>
          <a:ln w="28575" algn="ctr">
            <a:solidFill>
              <a:schemeClr val="tx2"/>
            </a:solidFill>
            <a:round/>
            <a:headEnd type="triangle" w="med" len="med"/>
            <a:tailEnd type="triangle" w="med" len="med"/>
          </a:ln>
        </p:spPr>
        <p:txBody>
          <a:bodyPr>
            <a:spAutoFit/>
          </a:bodyPr>
          <a:lstStyle/>
          <a:p>
            <a:pPr>
              <a:defRPr/>
            </a:pPr>
            <a:endParaRPr lang="en-US">
              <a:latin typeface="+mj-lt"/>
              <a:cs typeface="+mn-cs"/>
            </a:endParaRPr>
          </a:p>
        </p:txBody>
      </p:sp>
      <p:sp>
        <p:nvSpPr>
          <p:cNvPr id="56328" name="Straight Connector 4294967295"/>
          <p:cNvSpPr>
            <a:spLocks noChangeShapeType="1"/>
          </p:cNvSpPr>
          <p:nvPr/>
        </p:nvSpPr>
        <p:spPr bwMode="auto">
          <a:xfrm flipV="1">
            <a:off x="3025775" y="2011363"/>
            <a:ext cx="1082675" cy="0"/>
          </a:xfrm>
          <a:prstGeom prst="line">
            <a:avLst/>
          </a:prstGeom>
          <a:noFill/>
          <a:ln w="28575" algn="ctr">
            <a:solidFill>
              <a:schemeClr val="folHlink"/>
            </a:solidFill>
            <a:round/>
            <a:headEnd type="triangle" w="med" len="med"/>
            <a:tailEnd type="triangle" w="med" len="med"/>
          </a:ln>
        </p:spPr>
        <p:txBody>
          <a:bodyPr>
            <a:spAutoFit/>
          </a:bodyPr>
          <a:lstStyle/>
          <a:p>
            <a:pPr>
              <a:defRPr/>
            </a:pPr>
            <a:endParaRPr lang="en-US">
              <a:latin typeface="+mj-lt"/>
              <a:cs typeface="+mn-cs"/>
            </a:endParaRPr>
          </a:p>
        </p:txBody>
      </p:sp>
      <p:sp>
        <p:nvSpPr>
          <p:cNvPr id="56329" name="Straight Connector 4294967295"/>
          <p:cNvSpPr>
            <a:spLocks noChangeShapeType="1"/>
          </p:cNvSpPr>
          <p:nvPr/>
        </p:nvSpPr>
        <p:spPr bwMode="auto">
          <a:xfrm flipV="1">
            <a:off x="5002213" y="3489325"/>
            <a:ext cx="1947862" cy="11113"/>
          </a:xfrm>
          <a:prstGeom prst="line">
            <a:avLst/>
          </a:prstGeom>
          <a:noFill/>
          <a:ln w="28575" algn="ctr">
            <a:solidFill>
              <a:schemeClr val="tx1"/>
            </a:solidFill>
            <a:round/>
            <a:headEnd type="triangle" w="med" len="med"/>
            <a:tailEnd type="triangle" w="med" len="med"/>
          </a:ln>
        </p:spPr>
        <p:txBody>
          <a:bodyPr>
            <a:spAutoFit/>
          </a:bodyPr>
          <a:lstStyle/>
          <a:p>
            <a:pPr>
              <a:defRPr/>
            </a:pPr>
            <a:endParaRPr lang="en-US">
              <a:latin typeface="+mj-lt"/>
              <a:cs typeface="+mn-cs"/>
            </a:endParaRPr>
          </a:p>
        </p:txBody>
      </p:sp>
      <p:sp>
        <p:nvSpPr>
          <p:cNvPr id="56330" name="Straight Connector 4294967295"/>
          <p:cNvSpPr>
            <a:spLocks noChangeShapeType="1"/>
          </p:cNvSpPr>
          <p:nvPr/>
        </p:nvSpPr>
        <p:spPr bwMode="auto">
          <a:xfrm>
            <a:off x="1874838" y="3484563"/>
            <a:ext cx="2236787" cy="11112"/>
          </a:xfrm>
          <a:prstGeom prst="line">
            <a:avLst/>
          </a:prstGeom>
          <a:noFill/>
          <a:ln w="28575" algn="ctr">
            <a:solidFill>
              <a:schemeClr val="tx1"/>
            </a:solidFill>
            <a:round/>
            <a:headEnd type="triangle" w="med" len="med"/>
            <a:tailEnd type="triangle" w="med" len="med"/>
          </a:ln>
        </p:spPr>
        <p:txBody>
          <a:bodyPr>
            <a:spAutoFit/>
          </a:bodyPr>
          <a:lstStyle/>
          <a:p>
            <a:pPr>
              <a:defRPr/>
            </a:pPr>
            <a:endParaRPr lang="en-US">
              <a:latin typeface="+mj-lt"/>
              <a:cs typeface="+mn-cs"/>
            </a:endParaRPr>
          </a:p>
        </p:txBody>
      </p:sp>
      <p:sp>
        <p:nvSpPr>
          <p:cNvPr id="56331" name="Straight Connector 4294967295"/>
          <p:cNvSpPr>
            <a:spLocks noChangeShapeType="1"/>
          </p:cNvSpPr>
          <p:nvPr/>
        </p:nvSpPr>
        <p:spPr bwMode="auto">
          <a:xfrm>
            <a:off x="6067425" y="2008188"/>
            <a:ext cx="919163" cy="9525"/>
          </a:xfrm>
          <a:prstGeom prst="line">
            <a:avLst/>
          </a:prstGeom>
          <a:noFill/>
          <a:ln w="28575" algn="ctr">
            <a:solidFill>
              <a:schemeClr val="folHlink"/>
            </a:solidFill>
            <a:round/>
            <a:headEnd type="triangle" w="med" len="med"/>
            <a:tailEnd type="triangle" w="med" len="med"/>
          </a:ln>
        </p:spPr>
        <p:txBody>
          <a:bodyPr>
            <a:spAutoFit/>
          </a:bodyPr>
          <a:lstStyle/>
          <a:p>
            <a:pPr>
              <a:defRPr/>
            </a:pPr>
            <a:endParaRPr lang="en-US">
              <a:latin typeface="+mj-lt"/>
              <a:cs typeface="+mn-cs"/>
            </a:endParaRPr>
          </a:p>
        </p:txBody>
      </p:sp>
      <p:sp>
        <p:nvSpPr>
          <p:cNvPr id="14" name="Rounded Rectangle 13"/>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US" dirty="0" smtClean="0"/>
              <a:t>Some Hints For Aggregations</a:t>
            </a:r>
          </a:p>
        </p:txBody>
      </p:sp>
      <p:sp>
        <p:nvSpPr>
          <p:cNvPr id="64517" name="Rectangle 5"/>
          <p:cNvSpPr>
            <a:spLocks noGrp="1" noChangeArrowheads="1"/>
          </p:cNvSpPr>
          <p:nvPr>
            <p:ph idx="1"/>
          </p:nvPr>
        </p:nvSpPr>
        <p:spPr>
          <a:xfrm>
            <a:off x="381000" y="1412875"/>
            <a:ext cx="8382000" cy="3742563"/>
          </a:xfrm>
        </p:spPr>
        <p:txBody>
          <a:bodyPr/>
          <a:lstStyle/>
          <a:p>
            <a:r>
              <a:rPr lang="en-US" sz="3600" dirty="0" smtClean="0"/>
              <a:t>Define all possible </a:t>
            </a:r>
            <a:r>
              <a:rPr lang="en-US" sz="3600" dirty="0" smtClean="0">
                <a:solidFill>
                  <a:schemeClr val="tx2"/>
                </a:solidFill>
              </a:rPr>
              <a:t>attribute relationships</a:t>
            </a:r>
          </a:p>
          <a:p>
            <a:r>
              <a:rPr lang="en-US" sz="3600" dirty="0" smtClean="0"/>
              <a:t>Set accurate attribute member </a:t>
            </a:r>
            <a:r>
              <a:rPr lang="en-US" sz="3600" dirty="0" smtClean="0">
                <a:solidFill>
                  <a:schemeClr val="tx2"/>
                </a:solidFill>
              </a:rPr>
              <a:t>counts</a:t>
            </a:r>
            <a:r>
              <a:rPr lang="en-US" sz="3600" dirty="0" smtClean="0"/>
              <a:t> </a:t>
            </a:r>
            <a:br>
              <a:rPr lang="en-US" sz="3600" dirty="0" smtClean="0"/>
            </a:br>
            <a:r>
              <a:rPr lang="en-US" sz="3600" dirty="0" smtClean="0"/>
              <a:t>and fact table counts</a:t>
            </a:r>
          </a:p>
          <a:p>
            <a:r>
              <a:rPr lang="en-US" sz="3600" dirty="0" smtClean="0"/>
              <a:t>Set</a:t>
            </a:r>
            <a:r>
              <a:rPr lang="en-US" sz="3600" dirty="0" smtClean="0">
                <a:solidFill>
                  <a:schemeClr val="tx2"/>
                </a:solidFill>
              </a:rPr>
              <a:t> </a:t>
            </a:r>
            <a:r>
              <a:rPr lang="en-US" sz="3600" dirty="0" err="1" smtClean="0">
                <a:solidFill>
                  <a:schemeClr val="tx2"/>
                </a:solidFill>
                <a:latin typeface="Consolas" pitchFamily="49" charset="0"/>
              </a:rPr>
              <a:t>AggregationUsage</a:t>
            </a:r>
            <a:endParaRPr lang="en-US" sz="3600" dirty="0" smtClean="0">
              <a:solidFill>
                <a:schemeClr val="tx2"/>
              </a:solidFill>
            </a:endParaRPr>
          </a:p>
          <a:p>
            <a:pPr lvl="1"/>
            <a:r>
              <a:rPr lang="en-US" sz="3200" dirty="0" smtClean="0"/>
              <a:t>Set rarely queried attributes to </a:t>
            </a:r>
            <a:r>
              <a:rPr lang="en-US" sz="3200" dirty="0" smtClean="0">
                <a:solidFill>
                  <a:schemeClr val="tx2"/>
                </a:solidFill>
                <a:latin typeface="Consolas" pitchFamily="49" charset="0"/>
              </a:rPr>
              <a:t>None</a:t>
            </a:r>
          </a:p>
          <a:p>
            <a:pPr lvl="1"/>
            <a:r>
              <a:rPr lang="en-US" sz="3200" dirty="0" smtClean="0"/>
              <a:t>Commonly queried attributes to </a:t>
            </a:r>
            <a:r>
              <a:rPr lang="en-US" sz="3200" dirty="0" smtClean="0">
                <a:solidFill>
                  <a:schemeClr val="tx2"/>
                </a:solidFill>
                <a:latin typeface="Consolas" pitchFamily="49" charset="0"/>
              </a:rPr>
              <a:t>Unrestricted</a:t>
            </a:r>
          </a:p>
        </p:txBody>
      </p:sp>
      <p:sp>
        <p:nvSpPr>
          <p:cNvPr id="4" name="Rounded Rectangle 3"/>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lang="en-US" dirty="0" smtClean="0"/>
              <a:t>7-steps In Aggregation Design</a:t>
            </a:r>
          </a:p>
        </p:txBody>
      </p:sp>
      <p:sp>
        <p:nvSpPr>
          <p:cNvPr id="65541" name="Rectangle 5"/>
          <p:cNvSpPr>
            <a:spLocks noGrp="1" noChangeArrowheads="1"/>
          </p:cNvSpPr>
          <p:nvPr>
            <p:ph idx="1"/>
          </p:nvPr>
        </p:nvSpPr>
        <p:spPr>
          <a:xfrm>
            <a:off x="381000" y="1371600"/>
            <a:ext cx="8382000" cy="4579715"/>
          </a:xfrm>
        </p:spPr>
        <p:txBody>
          <a:bodyPr/>
          <a:lstStyle/>
          <a:p>
            <a:pPr marL="514350" indent="-514350">
              <a:buFont typeface="+mj-lt"/>
              <a:buAutoNum type="arabicPeriod"/>
            </a:pPr>
            <a:r>
              <a:rPr lang="en-US" dirty="0" smtClean="0"/>
              <a:t>Use </a:t>
            </a:r>
            <a:r>
              <a:rPr lang="en-US" dirty="0" smtClean="0">
                <a:solidFill>
                  <a:schemeClr val="tx2"/>
                </a:solidFill>
              </a:rPr>
              <a:t>Storage Design Wizard</a:t>
            </a:r>
            <a:r>
              <a:rPr lang="en-US" dirty="0" smtClean="0">
                <a:solidFill>
                  <a:schemeClr val="accent1"/>
                </a:solidFill>
              </a:rPr>
              <a:t> </a:t>
            </a:r>
            <a:r>
              <a:rPr lang="en-US" dirty="0" smtClean="0"/>
              <a:t>for the initial aggregations </a:t>
            </a:r>
            <a:r>
              <a:rPr lang="en-US" sz="1800" dirty="0" smtClean="0"/>
              <a:t>(~20% </a:t>
            </a:r>
            <a:r>
              <a:rPr lang="en-US" sz="1800" dirty="0" err="1" smtClean="0"/>
              <a:t>perf</a:t>
            </a:r>
            <a:r>
              <a:rPr lang="en-US" sz="1800" dirty="0" smtClean="0"/>
              <a:t> gain)</a:t>
            </a:r>
            <a:endParaRPr lang="en-US" dirty="0" smtClean="0"/>
          </a:p>
          <a:p>
            <a:pPr marL="514350" indent="-514350">
              <a:buFont typeface="+mj-lt"/>
              <a:buAutoNum type="arabicPeriod"/>
            </a:pPr>
            <a:r>
              <a:rPr lang="en-US" dirty="0" smtClean="0"/>
              <a:t>Enable </a:t>
            </a:r>
            <a:r>
              <a:rPr lang="en-US" dirty="0" smtClean="0">
                <a:solidFill>
                  <a:schemeClr val="tx2"/>
                </a:solidFill>
              </a:rPr>
              <a:t>query log</a:t>
            </a:r>
          </a:p>
          <a:p>
            <a:pPr marL="514350" indent="-514350">
              <a:buFont typeface="+mj-lt"/>
              <a:buAutoNum type="arabicPeriod"/>
            </a:pPr>
            <a:r>
              <a:rPr lang="en-US" dirty="0" smtClean="0"/>
              <a:t>Run pilot workload with limited users</a:t>
            </a:r>
          </a:p>
          <a:p>
            <a:pPr marL="514350" indent="-514350">
              <a:buFont typeface="+mj-lt"/>
              <a:buAutoNum type="arabicPeriod"/>
            </a:pPr>
            <a:r>
              <a:rPr lang="en-US" dirty="0" smtClean="0"/>
              <a:t>Refine with </a:t>
            </a:r>
            <a:r>
              <a:rPr lang="en-US" dirty="0" smtClean="0">
                <a:solidFill>
                  <a:schemeClr val="tx2"/>
                </a:solidFill>
              </a:rPr>
              <a:t>Usage Based </a:t>
            </a:r>
            <a:r>
              <a:rPr lang="en-US" dirty="0" err="1" smtClean="0">
                <a:solidFill>
                  <a:schemeClr val="tx2"/>
                </a:solidFill>
              </a:rPr>
              <a:t>Optimisation</a:t>
            </a:r>
            <a:r>
              <a:rPr lang="en-US" dirty="0" smtClean="0">
                <a:solidFill>
                  <a:schemeClr val="tx2"/>
                </a:solidFill>
              </a:rPr>
              <a:t> Wizard</a:t>
            </a:r>
          </a:p>
          <a:p>
            <a:pPr marL="514350" indent="-514350">
              <a:buFont typeface="+mj-lt"/>
              <a:buAutoNum type="arabicPeriod"/>
            </a:pPr>
            <a:r>
              <a:rPr lang="en-US" dirty="0" smtClean="0"/>
              <a:t>Use a larger </a:t>
            </a:r>
            <a:r>
              <a:rPr lang="en-US" dirty="0" err="1" smtClean="0"/>
              <a:t>perf</a:t>
            </a:r>
            <a:r>
              <a:rPr lang="en-US" dirty="0" smtClean="0"/>
              <a:t> gain (70+%)</a:t>
            </a:r>
          </a:p>
          <a:p>
            <a:pPr marL="514350" indent="-514350">
              <a:buFont typeface="+mj-lt"/>
              <a:buAutoNum type="arabicPeriod"/>
            </a:pPr>
            <a:r>
              <a:rPr lang="en-US" dirty="0" smtClean="0"/>
              <a:t>Reprocess partitions for new aggregations </a:t>
            </a:r>
            <a:br>
              <a:rPr lang="en-US" dirty="0" smtClean="0"/>
            </a:br>
            <a:r>
              <a:rPr lang="en-US" dirty="0" smtClean="0"/>
              <a:t>to take effect</a:t>
            </a:r>
          </a:p>
          <a:p>
            <a:pPr marL="514350" indent="-514350">
              <a:buFont typeface="+mj-lt"/>
              <a:buAutoNum type="arabicPeriod"/>
            </a:pPr>
            <a:r>
              <a:rPr lang="en-US" dirty="0" smtClean="0"/>
              <a:t>Periodically use UBO to refine aggregations</a:t>
            </a:r>
          </a:p>
        </p:txBody>
      </p:sp>
      <p:sp>
        <p:nvSpPr>
          <p:cNvPr id="4" name="Rounded Rectangle 3"/>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310639" y="914400"/>
            <a:ext cx="6477001" cy="538881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152400"/>
            <a:ext cx="8382000" cy="664797"/>
          </a:xfrm>
        </p:spPr>
        <p:txBody>
          <a:bodyPr/>
          <a:lstStyle/>
          <a:p>
            <a:r>
              <a:rPr smtClean="0"/>
              <a:t>New UBO Algorithm</a:t>
            </a:r>
            <a:endParaRPr lang="en-US" sz="3200" dirty="0">
              <a:solidFill>
                <a:srgbClr val="F8F57B"/>
              </a:solidFill>
            </a:endParaRPr>
          </a:p>
        </p:txBody>
      </p:sp>
      <p:graphicFrame>
        <p:nvGraphicFramePr>
          <p:cNvPr id="7" name="Content Placeholder 6"/>
          <p:cNvGraphicFramePr>
            <a:graphicFrameLocks noGrp="1"/>
          </p:cNvGraphicFramePr>
          <p:nvPr>
            <p:ph idx="1"/>
          </p:nvPr>
        </p:nvGraphicFramePr>
        <p:xfrm>
          <a:off x="1310641" y="914400"/>
          <a:ext cx="6476998" cy="6076188"/>
        </p:xfrm>
        <a:graphic>
          <a:graphicData uri="http://schemas.openxmlformats.org/drawingml/2006/table">
            <a:tbl>
              <a:tblPr/>
              <a:tblGrid>
                <a:gridCol w="1107466"/>
                <a:gridCol w="2684766"/>
                <a:gridCol w="2684766"/>
              </a:tblGrid>
              <a:tr h="432816">
                <a:tc>
                  <a:txBody>
                    <a:bodyPr/>
                    <a:lstStyle/>
                    <a:p>
                      <a:pPr marL="0" marR="0">
                        <a:lnSpc>
                          <a:spcPct val="115000"/>
                        </a:lnSpc>
                        <a:spcBef>
                          <a:spcPts val="0"/>
                        </a:spcBef>
                        <a:spcAft>
                          <a:spcPts val="0"/>
                        </a:spcAft>
                      </a:pPr>
                      <a:r>
                        <a:rPr lang="en-US" sz="1400" b="1" dirty="0">
                          <a:solidFill>
                            <a:schemeClr val="bg1"/>
                          </a:solidFill>
                          <a:latin typeface="Calibri"/>
                          <a:ea typeface="Times New Roman"/>
                          <a:cs typeface="Times New Roman"/>
                        </a:rPr>
                        <a:t>Query #</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bg1"/>
                          </a:solidFill>
                          <a:latin typeface="Calibri"/>
                          <a:ea typeface="Times New Roman"/>
                          <a:cs typeface="Times New Roman"/>
                        </a:rPr>
                        <a:t>Run #2 - Old UBO</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bg1"/>
                          </a:solidFill>
                          <a:latin typeface="Calibri"/>
                          <a:ea typeface="Times New Roman"/>
                          <a:cs typeface="Times New Roman"/>
                        </a:rPr>
                        <a:t>Run #3 - New UBO</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0:02:32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0:02:11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0:00:32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0:00:04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2</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3</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0:00:10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5</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7</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0:04:27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0:00:17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8</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0:06:38</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0:00:03</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0:00:46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0:00:12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10</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0:00:01</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11</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0:00:00</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12</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0:07:19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0:06:20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13</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14</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0:02:06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0:02:16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15</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0:04:39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0:04:38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0:04:34</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0:05:48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17</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18</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0:00:09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20</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0:00:05</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0:00:05</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21</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0:00:32</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0:00:29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Total</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0:35:00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0:23:11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5" name="Rounded Rectangle 4"/>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325879" y="914400"/>
            <a:ext cx="6477001" cy="538881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152400"/>
            <a:ext cx="8382000" cy="664797"/>
          </a:xfrm>
        </p:spPr>
        <p:txBody>
          <a:bodyPr/>
          <a:lstStyle/>
          <a:p>
            <a:r>
              <a:rPr smtClean="0"/>
              <a:t>New UBO Algorithm</a:t>
            </a:r>
            <a:endParaRPr lang="en-US" sz="3200" dirty="0">
              <a:solidFill>
                <a:srgbClr val="F8F57B"/>
              </a:solidFill>
            </a:endParaRPr>
          </a:p>
        </p:txBody>
      </p:sp>
      <p:graphicFrame>
        <p:nvGraphicFramePr>
          <p:cNvPr id="7" name="Content Placeholder 6"/>
          <p:cNvGraphicFramePr>
            <a:graphicFrameLocks noGrp="1"/>
          </p:cNvGraphicFramePr>
          <p:nvPr>
            <p:ph idx="1"/>
          </p:nvPr>
        </p:nvGraphicFramePr>
        <p:xfrm>
          <a:off x="1325881" y="914400"/>
          <a:ext cx="6476998" cy="6076188"/>
        </p:xfrm>
        <a:graphic>
          <a:graphicData uri="http://schemas.openxmlformats.org/drawingml/2006/table">
            <a:tbl>
              <a:tblPr/>
              <a:tblGrid>
                <a:gridCol w="1107466"/>
                <a:gridCol w="2684766"/>
                <a:gridCol w="2684766"/>
              </a:tblGrid>
              <a:tr h="432816">
                <a:tc>
                  <a:txBody>
                    <a:bodyPr/>
                    <a:lstStyle/>
                    <a:p>
                      <a:pPr marL="0" marR="0">
                        <a:lnSpc>
                          <a:spcPct val="115000"/>
                        </a:lnSpc>
                        <a:spcBef>
                          <a:spcPts val="0"/>
                        </a:spcBef>
                        <a:spcAft>
                          <a:spcPts val="0"/>
                        </a:spcAft>
                      </a:pPr>
                      <a:r>
                        <a:rPr lang="en-US" sz="1400" b="1" dirty="0">
                          <a:solidFill>
                            <a:schemeClr val="bg1"/>
                          </a:solidFill>
                          <a:latin typeface="Calibri"/>
                          <a:ea typeface="Times New Roman"/>
                          <a:cs typeface="Times New Roman"/>
                        </a:rPr>
                        <a:t>Query #</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400" b="1" dirty="0">
                          <a:solidFill>
                            <a:schemeClr val="bg1"/>
                          </a:solidFill>
                          <a:latin typeface="Calibri"/>
                          <a:ea typeface="Times New Roman"/>
                          <a:cs typeface="Times New Roman"/>
                        </a:rPr>
                        <a:t>Run #2 - Old UBO</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400" b="1" dirty="0">
                          <a:solidFill>
                            <a:schemeClr val="bg1"/>
                          </a:solidFill>
                          <a:latin typeface="Calibri"/>
                          <a:ea typeface="Times New Roman"/>
                          <a:cs typeface="Times New Roman"/>
                        </a:rPr>
                        <a:t>Run #3 - New UBO</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0:02:32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0:02:11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0:00:32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0:00:04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3</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0:00:10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5</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0:04:27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0:00:17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8</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0:06:38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0:00:03</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0:00:46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0:00:12</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6408">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10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11</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12</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0:07:19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0:06:20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13</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14</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0:02:16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15</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0:04:39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0:04:38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16</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0:04:34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0:05:48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17</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0:00:07</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18</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0:00:04</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19</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0:00:08</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0:00:06</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20</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0:00:05</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0:00:05</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21</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a:solidFill>
                            <a:schemeClr val="bg1"/>
                          </a:solidFill>
                          <a:latin typeface="Calibri"/>
                          <a:ea typeface="Times New Roman"/>
                          <a:cs typeface="Times New Roman"/>
                        </a:rPr>
                        <a:t>0:00:32</a:t>
                      </a:r>
                      <a:endParaRPr lang="en-US" sz="140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dirty="0">
                          <a:solidFill>
                            <a:schemeClr val="bg1"/>
                          </a:solidFill>
                          <a:latin typeface="Calibri"/>
                          <a:ea typeface="Times New Roman"/>
                          <a:cs typeface="Times New Roman"/>
                        </a:rPr>
                        <a:t>0:00:29</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6408">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Total</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0:35:00</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400" b="1" dirty="0">
                          <a:solidFill>
                            <a:schemeClr val="bg1"/>
                          </a:solidFill>
                          <a:latin typeface="Calibri"/>
                          <a:ea typeface="Times New Roman"/>
                          <a:cs typeface="Times New Roman"/>
                        </a:rPr>
                        <a:t>0:23:11</a:t>
                      </a:r>
                      <a:endParaRPr lang="en-US" sz="1400" dirty="0">
                        <a:solidFill>
                          <a:schemeClr val="bg1"/>
                        </a:solidFill>
                        <a:latin typeface="Calibri"/>
                        <a:ea typeface="Calibri"/>
                        <a:cs typeface="Times New Roman"/>
                      </a:endParaRPr>
                    </a:p>
                  </a:txBody>
                  <a:tcPr marL="75885" marR="75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5" name="Rounded Rectangle 4"/>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2008 Aggregation Design Tools</a:t>
            </a:r>
            <a:endParaRPr lang="en-US" sz="3200" dirty="0">
              <a:solidFill>
                <a:srgbClr val="F8F57B"/>
              </a:solidFill>
            </a:endParaRPr>
          </a:p>
        </p:txBody>
      </p:sp>
      <p:sp>
        <p:nvSpPr>
          <p:cNvPr id="3" name="Content Placeholder 2"/>
          <p:cNvSpPr>
            <a:spLocks noGrp="1"/>
          </p:cNvSpPr>
          <p:nvPr>
            <p:ph idx="1"/>
          </p:nvPr>
        </p:nvSpPr>
        <p:spPr>
          <a:xfrm>
            <a:off x="381000" y="1412875"/>
            <a:ext cx="4419600" cy="4770537"/>
          </a:xfrm>
        </p:spPr>
        <p:txBody>
          <a:bodyPr/>
          <a:lstStyle/>
          <a:p>
            <a:pPr marL="380985" indent="-380985" defTabSz="911189">
              <a:defRPr/>
            </a:pPr>
            <a:r>
              <a:rPr lang="en-US" sz="2400" dirty="0" smtClean="0"/>
              <a:t>Wizard Enhancements</a:t>
            </a:r>
          </a:p>
          <a:p>
            <a:pPr marL="703235" lvl="1" indent="-315901" defTabSz="911189">
              <a:defRPr/>
            </a:pPr>
            <a:r>
              <a:rPr lang="en-US" sz="2000" dirty="0" smtClean="0"/>
              <a:t>Support for modifying aggregation usage property</a:t>
            </a:r>
          </a:p>
          <a:p>
            <a:pPr marL="703235" lvl="1" indent="-315901" defTabSz="911189">
              <a:defRPr/>
            </a:pPr>
            <a:r>
              <a:rPr lang="en-US" sz="2000" dirty="0" smtClean="0"/>
              <a:t>Ability to append results of UBO </a:t>
            </a:r>
            <a:br>
              <a:rPr lang="en-US" sz="2000" dirty="0" smtClean="0"/>
            </a:br>
            <a:r>
              <a:rPr lang="en-US" sz="2000" dirty="0" smtClean="0"/>
              <a:t>to an existing aggregation design</a:t>
            </a:r>
          </a:p>
          <a:p>
            <a:pPr marL="703235" lvl="1" indent="-315901" defTabSz="911189">
              <a:defRPr/>
            </a:pPr>
            <a:r>
              <a:rPr lang="en-US" sz="2000" dirty="0" smtClean="0"/>
              <a:t>Potentially new UBO algorithm</a:t>
            </a:r>
          </a:p>
          <a:p>
            <a:pPr marL="703235" lvl="1" indent="-315901" defTabSz="911189">
              <a:defRPr/>
            </a:pPr>
            <a:endParaRPr lang="en-US" sz="2000" dirty="0" smtClean="0"/>
          </a:p>
          <a:p>
            <a:pPr marL="380985" indent="-380985" defTabSz="911189">
              <a:defRPr/>
            </a:pPr>
            <a:r>
              <a:rPr lang="en-US" sz="2400" dirty="0" smtClean="0"/>
              <a:t>Dedicated Designer</a:t>
            </a:r>
          </a:p>
          <a:p>
            <a:pPr marL="703235" lvl="1" indent="-315901" defTabSz="911189">
              <a:defRPr/>
            </a:pPr>
            <a:r>
              <a:rPr lang="en-US" sz="2000" dirty="0" smtClean="0"/>
              <a:t>View aggregation designs and aggregations in both management and development environments</a:t>
            </a:r>
          </a:p>
          <a:p>
            <a:pPr marL="703235" lvl="1" indent="-315901" defTabSz="911189">
              <a:defRPr/>
            </a:pPr>
            <a:r>
              <a:rPr lang="en-US" sz="2000" dirty="0" smtClean="0"/>
              <a:t>Manually edit/create/delete aggregations</a:t>
            </a:r>
          </a:p>
          <a:p>
            <a:pPr marL="703235" lvl="1" indent="-315901" defTabSz="911189">
              <a:defRPr/>
            </a:pPr>
            <a:r>
              <a:rPr lang="en-US" sz="2000" dirty="0" smtClean="0"/>
              <a:t>Built-in validations to assist </a:t>
            </a:r>
            <a:br>
              <a:rPr lang="en-US" sz="2000" dirty="0" smtClean="0"/>
            </a:br>
            <a:r>
              <a:rPr lang="en-US" sz="2000" dirty="0" smtClean="0"/>
              <a:t>in creating optimal designs</a:t>
            </a:r>
          </a:p>
        </p:txBody>
      </p:sp>
      <p:pic>
        <p:nvPicPr>
          <p:cNvPr id="4" name="Picture 2"/>
          <p:cNvPicPr>
            <a:picLocks noChangeAspect="1" noChangeArrowheads="1"/>
          </p:cNvPicPr>
          <p:nvPr/>
        </p:nvPicPr>
        <p:blipFill>
          <a:blip r:embed="rId3"/>
          <a:srcRect/>
          <a:stretch>
            <a:fillRect/>
          </a:stretch>
        </p:blipFill>
        <p:spPr bwMode="auto">
          <a:xfrm>
            <a:off x="5181600" y="3688188"/>
            <a:ext cx="3657600" cy="2865012"/>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a:off x="5188086" y="914400"/>
            <a:ext cx="3651114" cy="2743200"/>
          </a:xfrm>
          <a:prstGeom prst="rect">
            <a:avLst/>
          </a:prstGeom>
          <a:noFill/>
          <a:ln w="9525">
            <a:noFill/>
            <a:miter lim="800000"/>
            <a:headEnd/>
            <a:tailEnd/>
          </a:ln>
          <a:effectLst/>
        </p:spPr>
      </p:pic>
      <p:sp>
        <p:nvSpPr>
          <p:cNvPr id="6" name="Rounded Rectangle 5"/>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Aggregations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505"/>
            <a:ext cx="8458200" cy="1523494"/>
          </a:xfrm>
        </p:spPr>
        <p:txBody>
          <a:bodyPr/>
          <a:lstStyle/>
          <a:p>
            <a:r>
              <a:rPr lang="en-NZ" dirty="0" smtClean="0"/>
              <a:t>Analysis Services 2008 </a:t>
            </a:r>
            <a:r>
              <a:rPr lang="en-NZ" smtClean="0"/>
              <a:t>Design Tools</a:t>
            </a:r>
            <a:br>
              <a:rPr lang="en-NZ" smtClean="0"/>
            </a:br>
            <a:r>
              <a:rPr lang="en-NZ" smtClean="0"/>
              <a:t>Aggregation Design</a:t>
            </a:r>
            <a:endParaRPr lang="en-NZ" dirty="0"/>
          </a:p>
        </p:txBody>
      </p:sp>
      <p:sp>
        <p:nvSpPr>
          <p:cNvPr id="3" name="Subtitle 2"/>
          <p:cNvSpPr>
            <a:spLocks noGrp="1"/>
          </p:cNvSpPr>
          <p:nvPr>
            <p:ph type="subTitle" idx="1"/>
          </p:nvPr>
        </p:nvSpPr>
        <p:spPr/>
        <p:txBody>
          <a:bodyPr/>
          <a:lstStyle/>
          <a:p>
            <a:r>
              <a:rPr lang="en-US" dirty="0" smtClean="0"/>
              <a:t>Pat Martin</a:t>
            </a:r>
          </a:p>
          <a:p>
            <a:r>
              <a:rPr lang="en-US" dirty="0" smtClean="0"/>
              <a:t>ANZ SQL Premier Field Engineer</a:t>
            </a:r>
          </a:p>
          <a:p>
            <a:r>
              <a:rPr lang="en-US" dirty="0" smtClean="0"/>
              <a:t>Microsoft N.Z.</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238125"/>
            <a:ext cx="8380412" cy="664797"/>
          </a:xfrm>
        </p:spPr>
        <p:txBody>
          <a:bodyPr/>
          <a:lstStyle/>
          <a:p>
            <a:pPr defTabSz="911189" eaLnBrk="1" hangingPunct="1">
              <a:defRPr/>
            </a:pPr>
            <a:r>
              <a:rPr smtClean="0"/>
              <a:t>Peformance: Monitoring</a:t>
            </a:r>
            <a:endParaRPr/>
          </a:p>
        </p:txBody>
      </p:sp>
      <p:graphicFrame>
        <p:nvGraphicFramePr>
          <p:cNvPr id="11" name="Content Placeholder 3"/>
          <p:cNvGraphicFramePr>
            <a:graphicFrameLocks/>
          </p:cNvGraphicFramePr>
          <p:nvPr/>
        </p:nvGraphicFramePr>
        <p:xfrm>
          <a:off x="6096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553200" y="5410200"/>
            <a:ext cx="2159000" cy="61247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231775" indent="-231775" defTabSz="914099">
              <a:lnSpc>
                <a:spcPct val="90000"/>
              </a:lnSpc>
              <a:spcBef>
                <a:spcPts val="600"/>
              </a:spcBef>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Resource </a:t>
            </a:r>
            <a:r>
              <a:rPr lang="en-US" sz="1600" dirty="0" smtClean="0">
                <a:solidFill>
                  <a:srgbClr val="FFFFFF"/>
                </a:solidFill>
                <a:effectLst>
                  <a:outerShdw blurRad="38100" dist="38100" dir="2700000" algn="tl">
                    <a:srgbClr val="000000">
                      <a:alpha val="43137"/>
                    </a:srgbClr>
                  </a:outerShdw>
                </a:effectLst>
                <a:latin typeface="Calibri" pitchFamily="34" charset="0"/>
              </a:rPr>
              <a:t>Monitoring</a:t>
            </a:r>
            <a:endParaRPr lang="en-US" sz="1600" dirty="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What We Will Cover</a:t>
            </a:r>
            <a:endParaRPr lang="en-US"/>
          </a:p>
        </p:txBody>
      </p:sp>
      <p:sp>
        <p:nvSpPr>
          <p:cNvPr id="58385" name="Rectangle 17"/>
          <p:cNvSpPr>
            <a:spLocks noGrp="1" noChangeArrowheads="1"/>
          </p:cNvSpPr>
          <p:nvPr>
            <p:ph idx="1"/>
          </p:nvPr>
        </p:nvSpPr>
        <p:spPr/>
        <p:txBody>
          <a:bodyPr/>
          <a:lstStyle/>
          <a:p>
            <a:r>
              <a:rPr lang="en-US" smtClean="0"/>
              <a:t>Background to SSAS</a:t>
            </a:r>
          </a:p>
          <a:p>
            <a:r>
              <a:rPr lang="en-US" smtClean="0"/>
              <a:t>“Design to perform”</a:t>
            </a:r>
          </a:p>
          <a:p>
            <a:r>
              <a:rPr lang="en-US" smtClean="0"/>
              <a:t>Performance monitoring</a:t>
            </a:r>
          </a:p>
          <a:p>
            <a:r>
              <a:rPr lang="en-US" smtClean="0"/>
              <a:t>Improved computation</a:t>
            </a:r>
          </a:p>
          <a:p>
            <a:r>
              <a:rPr lang="en-US" smtClean="0"/>
              <a:t>Enhanced Backup and other improvements </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238125"/>
            <a:ext cx="8229600" cy="1143000"/>
          </a:xfrm>
        </p:spPr>
        <p:txBody>
          <a:bodyPr/>
          <a:lstStyle/>
          <a:p>
            <a:pPr defTabSz="911189" eaLnBrk="1" hangingPunct="1">
              <a:defRPr/>
            </a:pPr>
            <a:r>
              <a:rPr smtClean="0"/>
              <a:t>Resource Monitoring (DMV)</a:t>
            </a:r>
            <a:endParaRPr/>
          </a:p>
        </p:txBody>
      </p:sp>
      <p:graphicFrame>
        <p:nvGraphicFramePr>
          <p:cNvPr id="4" name="Table Placeholder 3"/>
          <p:cNvGraphicFramePr>
            <a:graphicFrameLocks noGrp="1"/>
          </p:cNvGraphicFramePr>
          <p:nvPr>
            <p:ph type="tbl" idx="1"/>
          </p:nvPr>
        </p:nvGraphicFramePr>
        <p:xfrm>
          <a:off x="457200" y="1600200"/>
          <a:ext cx="8229599" cy="4297680"/>
        </p:xfrm>
        <a:graphic>
          <a:graphicData uri="http://schemas.openxmlformats.org/drawingml/2006/table">
            <a:tbl>
              <a:tblPr firstRow="1" bandRow="1">
                <a:tableStyleId>{E269D01E-BC32-4049-B463-5C60D7B0CCD2}</a:tableStyleId>
              </a:tblPr>
              <a:tblGrid>
                <a:gridCol w="2018816"/>
                <a:gridCol w="6210783"/>
              </a:tblGrid>
              <a:tr h="370840">
                <a:tc>
                  <a:txBody>
                    <a:bodyPr/>
                    <a:lstStyle/>
                    <a:p>
                      <a:r>
                        <a:rPr kumimoji="0" lang="en-US" sz="2400" u="none" strike="noStrike" kern="1200" cap="none" normalizeH="0" baseline="0" dirty="0" smtClean="0">
                          <a:effectLst>
                            <a:outerShdw blurRad="38100" dist="38100" dir="2700000" algn="tl">
                              <a:srgbClr val="000000">
                                <a:alpha val="43137"/>
                              </a:srgbClr>
                            </a:outerShdw>
                          </a:effectLst>
                        </a:rPr>
                        <a:t>Ask/Need</a:t>
                      </a:r>
                      <a:endParaRPr kumimoji="0" lang="en-US" sz="2400" b="0" i="0" u="none" strike="noStrike" kern="1200" cap="none" normalizeH="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89794" marR="89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1775" lvl="0" indent="-231775">
                        <a:buFont typeface="Arial" pitchFamily="34" charset="0"/>
                        <a:buChar char="•"/>
                      </a:pPr>
                      <a:r>
                        <a:rPr lang="en-US" sz="1800" dirty="0" smtClean="0">
                          <a:effectLst>
                            <a:outerShdw blurRad="38100" dist="38100" dir="2700000" algn="tl">
                              <a:srgbClr val="000000">
                                <a:alpha val="43137"/>
                              </a:srgbClr>
                            </a:outerShdw>
                          </a:effectLst>
                        </a:rPr>
                        <a:t>“I need to know what and who is running large queries on my server”</a:t>
                      </a:r>
                    </a:p>
                    <a:p>
                      <a:pPr marL="231775" lvl="0" indent="-231775" algn="l">
                        <a:buFont typeface="Arial" pitchFamily="34" charset="0"/>
                        <a:buChar char="•"/>
                      </a:pPr>
                      <a:r>
                        <a:rPr lang="en-US" sz="1800" dirty="0" smtClean="0">
                          <a:effectLst>
                            <a:outerShdw blurRad="38100" dist="38100" dir="2700000" algn="tl">
                              <a:srgbClr val="000000">
                                <a:alpha val="43137"/>
                              </a:srgbClr>
                            </a:outerShdw>
                          </a:effectLst>
                        </a:rPr>
                        <a:t>“I want to find and kill runaway query”</a:t>
                      </a:r>
                    </a:p>
                    <a:p>
                      <a:pPr marL="231775" lvl="0" indent="-231775">
                        <a:buFont typeface="Arial" pitchFamily="34" charset="0"/>
                        <a:buChar char="•"/>
                      </a:pPr>
                      <a:r>
                        <a:rPr lang="en-US" sz="1800" dirty="0" smtClean="0">
                          <a:effectLst>
                            <a:outerShdw blurRad="38100" dist="38100" dir="2700000" algn="tl">
                              <a:srgbClr val="000000">
                                <a:alpha val="43137"/>
                              </a:srgbClr>
                            </a:outerShdw>
                          </a:effectLst>
                        </a:rPr>
                        <a:t>Monitoring server health – Infrastructure to allow for collecting server health statistics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marL="89794" marR="89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effectLst>
                            <a:outerShdw blurRad="38100" dist="38100" dir="2700000" algn="tl">
                              <a:srgbClr val="000000">
                                <a:alpha val="43137"/>
                              </a:srgbClr>
                            </a:outerShdw>
                          </a:effectLst>
                        </a:rPr>
                        <a:t>Today's Problem</a:t>
                      </a:r>
                      <a:endParaRPr lang="en-US" sz="2400" dirty="0">
                        <a:effectLst>
                          <a:outerShdw blurRad="38100" dist="38100" dir="2700000" algn="tl">
                            <a:srgbClr val="000000">
                              <a:alpha val="43137"/>
                            </a:srgbClr>
                          </a:outerShdw>
                        </a:effectLst>
                        <a:latin typeface="Arial" pitchFamily="34" charset="0"/>
                        <a:cs typeface="Arial" pitchFamily="34" charset="0"/>
                      </a:endParaRPr>
                    </a:p>
                  </a:txBody>
                  <a:tcPr marL="89794" marR="89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smtClean="0">
                        <a:effectLst>
                          <a:outerShdw blurRad="38100" dist="38100" dir="2700000" algn="tl">
                            <a:srgbClr val="000000">
                              <a:alpha val="43137"/>
                            </a:srgbClr>
                          </a:outerShdw>
                        </a:effectLst>
                      </a:endParaRPr>
                    </a:p>
                    <a:p>
                      <a:r>
                        <a:rPr lang="en-US" sz="1800" dirty="0" smtClean="0">
                          <a:effectLst>
                            <a:outerShdw blurRad="38100" dist="38100" dir="2700000" algn="tl">
                              <a:srgbClr val="000000">
                                <a:alpha val="43137"/>
                              </a:srgbClr>
                            </a:outerShdw>
                          </a:effectLst>
                        </a:rPr>
                        <a:t>AS 2005 stats are not rich enough provides basic information such as:</a:t>
                      </a:r>
                    </a:p>
                    <a:p>
                      <a:pPr marL="231775" lvl="1" indent="-231775">
                        <a:buFont typeface="Arial" pitchFamily="34" charset="0"/>
                        <a:buChar char="•"/>
                      </a:pPr>
                      <a:r>
                        <a:rPr lang="en-US" sz="1800" dirty="0" smtClean="0">
                          <a:effectLst>
                            <a:outerShdw blurRad="38100" dist="38100" dir="2700000" algn="tl">
                              <a:srgbClr val="000000">
                                <a:alpha val="43137"/>
                              </a:srgbClr>
                            </a:outerShdw>
                          </a:effectLst>
                        </a:rPr>
                        <a:t>User session/connection info</a:t>
                      </a:r>
                    </a:p>
                    <a:p>
                      <a:pPr marL="231775" lvl="1" indent="-231775">
                        <a:buFont typeface="Arial" pitchFamily="34" charset="0"/>
                        <a:buChar char="•"/>
                      </a:pPr>
                      <a:r>
                        <a:rPr lang="en-US" sz="1800" dirty="0" smtClean="0">
                          <a:effectLst>
                            <a:outerShdw blurRad="38100" dist="38100" dir="2700000" algn="tl">
                              <a:srgbClr val="000000">
                                <a:alpha val="43137"/>
                              </a:srgbClr>
                            </a:outerShdw>
                          </a:effectLst>
                        </a:rPr>
                        <a:t>Connection Time</a:t>
                      </a:r>
                    </a:p>
                    <a:p>
                      <a:pPr marL="231775" lvl="1" indent="-231775">
                        <a:buFont typeface="Arial" pitchFamily="34" charset="0"/>
                        <a:buChar char="•"/>
                      </a:pPr>
                      <a:r>
                        <a:rPr lang="en-US" sz="1800" dirty="0" smtClean="0">
                          <a:effectLst>
                            <a:outerShdw blurRad="38100" dist="38100" dir="2700000" algn="tl">
                              <a:srgbClr val="000000">
                                <a:alpha val="43137"/>
                              </a:srgbClr>
                            </a:outerShdw>
                          </a:effectLst>
                        </a:rPr>
                        <a:t>Last executed command (text)</a:t>
                      </a:r>
                    </a:p>
                    <a:p>
                      <a:pPr lvl="1"/>
                      <a:endParaRPr lang="en-US" sz="180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89794" marR="89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effectLst>
                            <a:outerShdw blurRad="38100" dist="38100" dir="2700000" algn="tl">
                              <a:srgbClr val="000000">
                                <a:alpha val="43137"/>
                              </a:srgbClr>
                            </a:outerShdw>
                          </a:effectLst>
                        </a:rPr>
                        <a:t>AS 2008 Solution</a:t>
                      </a:r>
                      <a:endParaRPr lang="en-US" sz="2400" dirty="0">
                        <a:effectLst>
                          <a:outerShdw blurRad="38100" dist="38100" dir="2700000" algn="tl">
                            <a:srgbClr val="000000">
                              <a:alpha val="43137"/>
                            </a:srgbClr>
                          </a:outerShdw>
                        </a:effectLst>
                        <a:latin typeface="Arial" pitchFamily="34" charset="0"/>
                        <a:cs typeface="Arial" pitchFamily="34" charset="0"/>
                      </a:endParaRPr>
                    </a:p>
                  </a:txBody>
                  <a:tcPr marL="89794" marR="89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effectLst>
                            <a:outerShdw blurRad="38100" dist="38100" dir="2700000" algn="tl">
                              <a:srgbClr val="000000">
                                <a:alpha val="43137"/>
                              </a:srgbClr>
                            </a:outerShdw>
                          </a:effectLst>
                        </a:rPr>
                        <a:t>New server infrastructure for  resources monitoring collection and reporting</a:t>
                      </a:r>
                      <a:endParaRPr lang="en-US" sz="1600" dirty="0">
                        <a:effectLst>
                          <a:outerShdw blurRad="38100" dist="38100" dir="2700000" algn="tl">
                            <a:srgbClr val="000000">
                              <a:alpha val="43137"/>
                            </a:srgbClr>
                          </a:outerShdw>
                        </a:effectLst>
                        <a:latin typeface="Arial" pitchFamily="34" charset="0"/>
                        <a:cs typeface="Arial" pitchFamily="34" charset="0"/>
                      </a:endParaRPr>
                    </a:p>
                  </a:txBody>
                  <a:tcPr marL="89794" marR="89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 DMV Schema</a:t>
            </a:r>
            <a:endParaRPr lang="en-US" dirty="0"/>
          </a:p>
        </p:txBody>
      </p:sp>
      <p:pic>
        <p:nvPicPr>
          <p:cNvPr id="17" name="Picture 16" descr="DMV.JPG"/>
          <p:cNvPicPr>
            <a:picLocks noChangeAspect="1"/>
          </p:cNvPicPr>
          <p:nvPr/>
        </p:nvPicPr>
        <p:blipFill>
          <a:blip r:embed="rId3"/>
          <a:stretch>
            <a:fillRect/>
          </a:stretch>
        </p:blipFill>
        <p:spPr>
          <a:xfrm>
            <a:off x="914400" y="1371600"/>
            <a:ext cx="7597289" cy="4702206"/>
          </a:xfrm>
          <a:prstGeom prst="rect">
            <a:avLst/>
          </a:prstGeom>
          <a:effectLst>
            <a:glow rad="228600">
              <a:schemeClr val="accent6">
                <a:satMod val="175000"/>
                <a:alpha val="40000"/>
              </a:schemeClr>
            </a:glow>
          </a:effectLst>
        </p:spPr>
      </p:pic>
      <p:cxnSp>
        <p:nvCxnSpPr>
          <p:cNvPr id="27" name="Straight Arrow Connector 26"/>
          <p:cNvCxnSpPr/>
          <p:nvPr/>
        </p:nvCxnSpPr>
        <p:spPr>
          <a:xfrm rot="5400000">
            <a:off x="1905794" y="2895600"/>
            <a:ext cx="304800" cy="1588"/>
          </a:xfrm>
          <a:prstGeom prst="straightConnector1">
            <a:avLst/>
          </a:prstGeom>
          <a:ln w="15875">
            <a:prstDash val="sysDash"/>
            <a:headEnd type="triangle"/>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5400000">
            <a:off x="3200400" y="3276600"/>
            <a:ext cx="457200" cy="457200"/>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flipH="1" flipV="1">
            <a:off x="4419600" y="4038600"/>
            <a:ext cx="304800" cy="1588"/>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a:off x="5257800" y="3886200"/>
            <a:ext cx="1447800" cy="533400"/>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rot="10800000">
            <a:off x="5715000" y="4953000"/>
            <a:ext cx="533400" cy="228600"/>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505"/>
            <a:ext cx="8458200" cy="1523494"/>
          </a:xfrm>
        </p:spPr>
        <p:txBody>
          <a:bodyPr/>
          <a:lstStyle/>
          <a:p>
            <a:r>
              <a:rPr lang="en-NZ" dirty="0" smtClean="0"/>
              <a:t>Dynamic Management Views</a:t>
            </a:r>
            <a:endParaRPr lang="en-NZ" dirty="0"/>
          </a:p>
        </p:txBody>
      </p:sp>
      <p:sp>
        <p:nvSpPr>
          <p:cNvPr id="3" name="Subtitle 2"/>
          <p:cNvSpPr>
            <a:spLocks noGrp="1"/>
          </p:cNvSpPr>
          <p:nvPr>
            <p:ph type="subTitle" idx="1"/>
          </p:nvPr>
        </p:nvSpPr>
        <p:spPr/>
        <p:txBody>
          <a:bodyPr/>
          <a:lstStyle/>
          <a:p>
            <a:r>
              <a:rPr lang="en-US" dirty="0" smtClean="0"/>
              <a:t>Pat Martin</a:t>
            </a:r>
          </a:p>
          <a:p>
            <a:r>
              <a:rPr lang="en-US" dirty="0" smtClean="0"/>
              <a:t>ANZ SQL Premier Field Engineer</a:t>
            </a:r>
          </a:p>
          <a:p>
            <a:r>
              <a:rPr lang="en-US" dirty="0" smtClean="0"/>
              <a:t>Microsoft N.Z.</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"Run"</a:t>
            </a:r>
            <a:endParaRPr lang="en-US"/>
          </a:p>
        </p:txBody>
      </p:sp>
      <p:graphicFrame>
        <p:nvGraphicFramePr>
          <p:cNvPr id="11" name="Content Placeholder 3"/>
          <p:cNvGraphicFramePr>
            <a:graphicFrameLocks/>
          </p:cNvGraphicFramePr>
          <p:nvPr/>
        </p:nvGraphicFramePr>
        <p:xfrm>
          <a:off x="6096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799" y="1828800"/>
            <a:ext cx="2707341" cy="1600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241300" indent="-241300" defTabSz="914099">
              <a:lnSpc>
                <a:spcPct val="90000"/>
              </a:lnSpc>
              <a:spcBef>
                <a:spcPts val="600"/>
              </a:spcBef>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Block Computation</a:t>
            </a:r>
          </a:p>
          <a:p>
            <a:pPr marL="241300" indent="-241300" defTabSz="914099">
              <a:lnSpc>
                <a:spcPct val="90000"/>
              </a:lnSpc>
              <a:spcBef>
                <a:spcPts val="600"/>
              </a:spcBef>
              <a:buFont typeface="Arial" pitchFamily="34" charset="0"/>
              <a:buChar char="•"/>
              <a:defRPr/>
            </a:pPr>
            <a:r>
              <a:rPr lang="en-US" sz="1600" dirty="0" smtClean="0">
                <a:solidFill>
                  <a:srgbClr val="FFFFFF"/>
                </a:solidFill>
                <a:effectLst>
                  <a:outerShdw blurRad="38100" dist="38100" dir="2700000" algn="tl">
                    <a:srgbClr val="000000">
                      <a:alpha val="43137"/>
                    </a:srgbClr>
                  </a:outerShdw>
                </a:effectLst>
                <a:latin typeface="Calibri" pitchFamily="34" charset="0"/>
              </a:rPr>
              <a:t>Backup </a:t>
            </a:r>
            <a:r>
              <a:rPr lang="en-US" sz="1600" dirty="0">
                <a:solidFill>
                  <a:srgbClr val="FFFFFF"/>
                </a:solidFill>
                <a:effectLst>
                  <a:outerShdw blurRad="38100" dist="38100" dir="2700000" algn="tl">
                    <a:srgbClr val="000000">
                      <a:alpha val="43137"/>
                    </a:srgbClr>
                  </a:outerShdw>
                </a:effectLst>
                <a:latin typeface="Calibri" pitchFamily="34" charset="0"/>
              </a:rPr>
              <a:t>scalability</a:t>
            </a:r>
          </a:p>
          <a:p>
            <a:pPr marL="241300" indent="-241300" defTabSz="914099">
              <a:lnSpc>
                <a:spcPct val="90000"/>
              </a:lnSpc>
              <a:spcBef>
                <a:spcPts val="600"/>
              </a:spcBef>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Read-Only DB for scale out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MDX Query Performance: </a:t>
            </a:r>
            <a:br>
              <a:rPr lang="en-US" smtClean="0"/>
            </a:br>
            <a:r>
              <a:rPr lang="en-US" smtClean="0"/>
              <a:t>Subspace Computation</a:t>
            </a:r>
            <a:endParaRPr lang="en-US"/>
          </a:p>
        </p:txBody>
      </p:sp>
      <p:sp>
        <p:nvSpPr>
          <p:cNvPr id="30723" name="Content Placeholder 2"/>
          <p:cNvSpPr>
            <a:spLocks noGrp="1"/>
          </p:cNvSpPr>
          <p:nvPr>
            <p:ph idx="1"/>
          </p:nvPr>
        </p:nvSpPr>
        <p:spPr>
          <a:xfrm>
            <a:off x="381001" y="1905000"/>
            <a:ext cx="8023412" cy="4450449"/>
          </a:xfrm>
        </p:spPr>
        <p:txBody>
          <a:bodyPr/>
          <a:lstStyle/>
          <a:p>
            <a:r>
              <a:rPr lang="en-US" sz="2800" smtClean="0"/>
              <a:t>Cube space populated at fact table generally extremely “sparse”</a:t>
            </a:r>
          </a:p>
          <a:p>
            <a:pPr lvl="1"/>
            <a:r>
              <a:rPr lang="en-US" sz="2400" smtClean="0"/>
              <a:t>Values only exist for small minority of possible combinations of dimension keys</a:t>
            </a:r>
          </a:p>
          <a:p>
            <a:r>
              <a:rPr lang="en-US" sz="2800" smtClean="0"/>
              <a:t>Goal is to compute expressions only where they need to be computed</a:t>
            </a:r>
          </a:p>
          <a:p>
            <a:pPr lvl="1"/>
            <a:r>
              <a:rPr lang="en-US" sz="2400" smtClean="0"/>
              <a:t>Most often, everything takes on a default value typically (but not always) null</a:t>
            </a:r>
          </a:p>
          <a:p>
            <a:r>
              <a:rPr lang="en-US" sz="2800" smtClean="0"/>
              <a:t>Partially implemented in Analysis Services 2005</a:t>
            </a:r>
          </a:p>
          <a:p>
            <a:pPr lvl="1"/>
            <a:r>
              <a:rPr lang="en-US" sz="2400" smtClean="0"/>
              <a:t>See orders of magnitude performance improvement where implemented</a:t>
            </a:r>
            <a:endParaRPr lang="en-US" sz="2400" dirty="0" smtClean="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1189" eaLnBrk="1" hangingPunct="1">
              <a:defRPr/>
            </a:pPr>
            <a:r>
              <a:rPr smtClean="0"/>
              <a:t>An Example</a:t>
            </a:r>
            <a:endParaRPr/>
          </a:p>
        </p:txBody>
      </p:sp>
      <p:sp>
        <p:nvSpPr>
          <p:cNvPr id="32771" name="Content Placeholder 2"/>
          <p:cNvSpPr>
            <a:spLocks noGrp="1"/>
          </p:cNvSpPr>
          <p:nvPr>
            <p:ph idx="1"/>
          </p:nvPr>
        </p:nvSpPr>
        <p:spPr/>
        <p:txBody>
          <a:bodyPr>
            <a:noAutofit/>
          </a:bodyPr>
          <a:lstStyle/>
          <a:p>
            <a:pPr eaLnBrk="1" hangingPunct="1">
              <a:buFontTx/>
              <a:buNone/>
            </a:pPr>
            <a:r>
              <a:rPr lang="en-US" sz="2000" dirty="0" smtClean="0"/>
              <a:t>Consider the expression:</a:t>
            </a:r>
          </a:p>
          <a:p>
            <a:pPr eaLnBrk="1" hangingPunct="1">
              <a:buFontTx/>
              <a:buNone/>
            </a:pPr>
            <a:r>
              <a:rPr lang="en-US" sz="2000" dirty="0" smtClean="0"/>
              <a:t> </a:t>
            </a:r>
          </a:p>
          <a:p>
            <a:pPr eaLnBrk="1" hangingPunct="1">
              <a:buFontTx/>
              <a:buNone/>
            </a:pPr>
            <a:r>
              <a:rPr lang="en-US" sz="2000" dirty="0" smtClean="0">
                <a:solidFill>
                  <a:schemeClr val="tx1"/>
                </a:solidFill>
                <a:latin typeface="Courier New" pitchFamily="49" charset="0"/>
                <a:cs typeface="Courier New" pitchFamily="49" charset="0"/>
              </a:rPr>
              <a:t>WITH MEMBER </a:t>
            </a:r>
            <a:r>
              <a:rPr lang="en-US" sz="2000" dirty="0" err="1" smtClean="0">
                <a:solidFill>
                  <a:schemeClr val="tx1"/>
                </a:solidFill>
                <a:latin typeface="Courier New" pitchFamily="49" charset="0"/>
                <a:cs typeface="Courier New" pitchFamily="49" charset="0"/>
              </a:rPr>
              <a:t>Measures.ContributionToParent</a:t>
            </a:r>
            <a:r>
              <a:rPr lang="en-US" sz="2000" dirty="0" smtClean="0">
                <a:solidFill>
                  <a:schemeClr val="tx1"/>
                </a:solidFill>
                <a:latin typeface="Courier New" pitchFamily="49" charset="0"/>
                <a:cs typeface="Courier New" pitchFamily="49" charset="0"/>
              </a:rPr>
              <a:t> AS</a:t>
            </a:r>
          </a:p>
          <a:p>
            <a:pPr eaLnBrk="1" hangingPunct="1">
              <a:buFontTx/>
              <a:buNone/>
            </a:pPr>
            <a:r>
              <a:rPr lang="en-US" sz="2000" dirty="0" smtClean="0">
                <a:solidFill>
                  <a:schemeClr val="tx1"/>
                </a:solidFill>
                <a:latin typeface="Courier New" pitchFamily="49" charset="0"/>
                <a:cs typeface="Courier New" pitchFamily="49" charset="0"/>
              </a:rPr>
              <a:t>	‘</a:t>
            </a:r>
            <a:r>
              <a:rPr lang="en-US" sz="2000" dirty="0" err="1" smtClean="0">
                <a:solidFill>
                  <a:schemeClr val="tx1"/>
                </a:solidFill>
                <a:latin typeface="Courier New" pitchFamily="49" charset="0"/>
                <a:cs typeface="Courier New" pitchFamily="49" charset="0"/>
              </a:rPr>
              <a:t>measures.Sales</a:t>
            </a:r>
            <a:r>
              <a:rPr lang="en-US" sz="2000" dirty="0" smtClean="0">
                <a:solidFill>
                  <a:schemeClr val="tx1"/>
                </a:solidFill>
                <a:latin typeface="Courier New" pitchFamily="49" charset="0"/>
                <a:cs typeface="Courier New" pitchFamily="49" charset="0"/>
              </a:rPr>
              <a:t>/(</a:t>
            </a:r>
            <a:r>
              <a:rPr lang="en-US" sz="2000" dirty="0" err="1" smtClean="0">
                <a:solidFill>
                  <a:schemeClr val="tx1"/>
                </a:solidFill>
                <a:latin typeface="Courier New" pitchFamily="49" charset="0"/>
                <a:cs typeface="Courier New" pitchFamily="49" charset="0"/>
              </a:rPr>
              <a:t>measures.Sales</a:t>
            </a:r>
            <a:r>
              <a:rPr lang="en-US" sz="2000" dirty="0" smtClean="0">
                <a:solidFill>
                  <a:schemeClr val="tx1"/>
                </a:solidFill>
                <a:latin typeface="Courier New" pitchFamily="49" charset="0"/>
                <a:cs typeface="Courier New" pitchFamily="49" charset="0"/>
              </a:rPr>
              <a:t>, </a:t>
            </a:r>
            <a:r>
              <a:rPr lang="en-US" sz="2000" dirty="0" err="1" smtClean="0">
                <a:solidFill>
                  <a:schemeClr val="tx1"/>
                </a:solidFill>
                <a:latin typeface="Courier New" pitchFamily="49" charset="0"/>
                <a:cs typeface="Courier New" pitchFamily="49" charset="0"/>
              </a:rPr>
              <a:t>Product.Currentmember.parent</a:t>
            </a:r>
            <a:r>
              <a:rPr lang="en-US" sz="2000" dirty="0" smtClean="0">
                <a:solidFill>
                  <a:schemeClr val="tx1"/>
                </a:solidFill>
                <a:latin typeface="Courier New" pitchFamily="49" charset="0"/>
                <a:cs typeface="Courier New" pitchFamily="49" charset="0"/>
              </a:rPr>
              <a:t>)’</a:t>
            </a:r>
          </a:p>
          <a:p>
            <a:pPr eaLnBrk="1" hangingPunct="1">
              <a:buFontTx/>
              <a:buNone/>
            </a:pPr>
            <a:r>
              <a:rPr lang="en-US" sz="2000" dirty="0" smtClean="0">
                <a:solidFill>
                  <a:schemeClr val="tx1"/>
                </a:solidFill>
                <a:latin typeface="Courier New" pitchFamily="49" charset="0"/>
                <a:cs typeface="Courier New" pitchFamily="49" charset="0"/>
              </a:rPr>
              <a:t>SELECT</a:t>
            </a:r>
          </a:p>
          <a:p>
            <a:pPr eaLnBrk="1" hangingPunct="1">
              <a:buFontTx/>
              <a:buNone/>
            </a:pPr>
            <a:r>
              <a:rPr lang="en-US" sz="2000" dirty="0" smtClean="0">
                <a:solidFill>
                  <a:schemeClr val="tx1"/>
                </a:solidFill>
                <a:latin typeface="Courier New" pitchFamily="49" charset="0"/>
                <a:cs typeface="Courier New" pitchFamily="49" charset="0"/>
              </a:rPr>
              <a:t>	Product.[Product Family].members ON COLUMNS,</a:t>
            </a:r>
          </a:p>
          <a:p>
            <a:pPr eaLnBrk="1" hangingPunct="1">
              <a:buFontTx/>
              <a:buNone/>
            </a:pPr>
            <a:r>
              <a:rPr lang="en-US" sz="2000" dirty="0" smtClean="0">
                <a:solidFill>
                  <a:schemeClr val="tx1"/>
                </a:solidFill>
                <a:latin typeface="Courier New" pitchFamily="49" charset="0"/>
                <a:cs typeface="Courier New" pitchFamily="49" charset="0"/>
              </a:rPr>
              <a:t>	</a:t>
            </a:r>
            <a:r>
              <a:rPr lang="en-US" sz="2000" dirty="0" err="1" smtClean="0">
                <a:solidFill>
                  <a:schemeClr val="tx1"/>
                </a:solidFill>
                <a:latin typeface="Courier New" pitchFamily="49" charset="0"/>
                <a:cs typeface="Courier New" pitchFamily="49" charset="0"/>
              </a:rPr>
              <a:t>Customer.Country.members</a:t>
            </a:r>
            <a:r>
              <a:rPr lang="en-US" sz="2000" dirty="0" smtClean="0">
                <a:solidFill>
                  <a:schemeClr val="tx1"/>
                </a:solidFill>
                <a:latin typeface="Courier New" pitchFamily="49" charset="0"/>
                <a:cs typeface="Courier New" pitchFamily="49" charset="0"/>
              </a:rPr>
              <a:t>  ON ROWS</a:t>
            </a:r>
          </a:p>
          <a:p>
            <a:pPr eaLnBrk="1" hangingPunct="1">
              <a:buFontTx/>
              <a:buNone/>
            </a:pPr>
            <a:r>
              <a:rPr lang="en-US" sz="2000" dirty="0" smtClean="0">
                <a:solidFill>
                  <a:schemeClr val="tx1"/>
                </a:solidFill>
                <a:latin typeface="Courier New" pitchFamily="49" charset="0"/>
                <a:cs typeface="Courier New" pitchFamily="49" charset="0"/>
              </a:rPr>
              <a:t>FROM</a:t>
            </a:r>
          </a:p>
          <a:p>
            <a:pPr eaLnBrk="1" hangingPunct="1">
              <a:buFontTx/>
              <a:buNone/>
            </a:pPr>
            <a:r>
              <a:rPr lang="en-US" sz="2000" dirty="0" smtClean="0">
                <a:solidFill>
                  <a:schemeClr val="tx1"/>
                </a:solidFill>
                <a:latin typeface="Courier New" pitchFamily="49" charset="0"/>
                <a:cs typeface="Courier New" pitchFamily="49" charset="0"/>
              </a:rPr>
              <a:t>	Sales</a:t>
            </a:r>
          </a:p>
          <a:p>
            <a:pPr eaLnBrk="1" hangingPunct="1">
              <a:buFontTx/>
              <a:buNone/>
            </a:pPr>
            <a:r>
              <a:rPr lang="en-US" sz="2000" dirty="0" smtClean="0">
                <a:solidFill>
                  <a:schemeClr val="tx1"/>
                </a:solidFill>
                <a:latin typeface="Courier New" pitchFamily="49" charset="0"/>
                <a:cs typeface="Courier New" pitchFamily="49" charset="0"/>
              </a:rPr>
              <a:t>WHERE</a:t>
            </a:r>
          </a:p>
          <a:p>
            <a:pPr eaLnBrk="1" hangingPunct="1">
              <a:buFontTx/>
              <a:buNone/>
            </a:pPr>
            <a:r>
              <a:rPr lang="en-US" sz="2000" dirty="0" smtClean="0">
                <a:solidFill>
                  <a:schemeClr val="tx1"/>
                </a:solidFill>
                <a:latin typeface="Courier New" pitchFamily="49" charset="0"/>
                <a:cs typeface="Courier New" pitchFamily="49" charset="0"/>
              </a:rPr>
              <a:t>	</a:t>
            </a:r>
            <a:r>
              <a:rPr lang="en-US" sz="2000" dirty="0" err="1" smtClean="0">
                <a:solidFill>
                  <a:schemeClr val="tx1"/>
                </a:solidFill>
                <a:latin typeface="Courier New" pitchFamily="49" charset="0"/>
                <a:cs typeface="Courier New" pitchFamily="49" charset="0"/>
              </a:rPr>
              <a:t>measures.ContributionToParent</a:t>
            </a:r>
            <a:endParaRPr lang="en-US" sz="2000" dirty="0" smtClean="0">
              <a:solidFill>
                <a:schemeClr val="tx1"/>
              </a:solidFill>
              <a:latin typeface="Courier New" pitchFamily="49" charset="0"/>
              <a:cs typeface="Courier New" pitchFamily="49" charset="0"/>
            </a:endParaRPr>
          </a:p>
          <a:p>
            <a:pPr eaLnBrk="1" hangingPunct="1">
              <a:buFontTx/>
              <a:buNone/>
            </a:pPr>
            <a:endParaRPr lang="en-US" sz="2000" dirty="0" smtClean="0"/>
          </a:p>
          <a:p>
            <a:pPr eaLnBrk="1" hangingPunct="1">
              <a:buFontTx/>
              <a:buNone/>
            </a:pPr>
            <a:r>
              <a:rPr lang="en-US" sz="2000" dirty="0" smtClean="0"/>
              <a:t>How is the expression computed in the query space?</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1189" eaLnBrk="1" hangingPunct="1">
              <a:defRPr/>
            </a:pPr>
            <a:r>
              <a:rPr smtClean="0"/>
              <a:t>Cell-by-cell Computation</a:t>
            </a:r>
            <a:endParaRPr/>
          </a:p>
        </p:txBody>
      </p:sp>
      <p:graphicFrame>
        <p:nvGraphicFramePr>
          <p:cNvPr id="5" name="Table 4"/>
          <p:cNvGraphicFramePr>
            <a:graphicFrameLocks noGrp="1"/>
          </p:cNvGraphicFramePr>
          <p:nvPr/>
        </p:nvGraphicFramePr>
        <p:xfrm>
          <a:off x="685800" y="1447800"/>
          <a:ext cx="3428999" cy="891540"/>
        </p:xfrm>
        <a:graphic>
          <a:graphicData uri="http://schemas.openxmlformats.org/drawingml/2006/table">
            <a:tbl>
              <a:tblPr/>
              <a:tblGrid>
                <a:gridCol w="688669"/>
                <a:gridCol w="688669"/>
                <a:gridCol w="832462"/>
                <a:gridCol w="1219199"/>
              </a:tblGrid>
              <a:tr h="0">
                <a:tc>
                  <a:txBody>
                    <a:bodyPr/>
                    <a:lstStyle/>
                    <a:p>
                      <a:pPr algn="l" fontAlgn="b"/>
                      <a:r>
                        <a:rPr lang="en-US" sz="1100" b="0" i="0" u="none" strike="noStrike" dirty="0">
                          <a:solidFill>
                            <a:srgbClr val="FFFFFF"/>
                          </a:solidFill>
                          <a:latin typeface="Calibri"/>
                        </a:rPr>
                        <a:t> </a:t>
                      </a:r>
                    </a:p>
                  </a:txBody>
                  <a:tcPr marL="9525" marR="9525" marT="9525" anchor="b">
                    <a:lnL>
                      <a:noFill/>
                    </a:lnL>
                    <a:lnR>
                      <a:noFill/>
                    </a:lnR>
                    <a:lnT>
                      <a:noFill/>
                    </a:lnT>
                    <a:lnB>
                      <a:noFill/>
                    </a:lnB>
                    <a:solidFill>
                      <a:srgbClr val="4F81BD"/>
                    </a:solidFill>
                  </a:tcPr>
                </a:tc>
                <a:tc>
                  <a:txBody>
                    <a:bodyPr/>
                    <a:lstStyle/>
                    <a:p>
                      <a:pPr algn="l" fontAlgn="b"/>
                      <a:r>
                        <a:rPr lang="en-US" sz="1100" b="0" i="0" u="none" strike="noStrike">
                          <a:solidFill>
                            <a:srgbClr val="FFFFFF"/>
                          </a:solidFill>
                          <a:latin typeface="Calibri"/>
                        </a:rPr>
                        <a:t>Drink</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FFFFFF"/>
                          </a:solidFill>
                          <a:latin typeface="Calibri"/>
                        </a:rPr>
                        <a:t>Food</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dirty="0">
                          <a:solidFill>
                            <a:srgbClr val="FFFFFF"/>
                          </a:solidFill>
                          <a:latin typeface="Calibri"/>
                        </a:rPr>
                        <a:t>Non-Consumable</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1100" b="0" i="0" u="none" strike="noStrike" dirty="0">
                          <a:solidFill>
                            <a:srgbClr val="FFFFFF"/>
                          </a:solidFill>
                          <a:latin typeface="Calibri"/>
                        </a:rPr>
                        <a:t>Canada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dirty="0">
                          <a:solidFill>
                            <a:srgbClr val="FFFFFF"/>
                          </a:solidFill>
                          <a:latin typeface="Calibri"/>
                        </a:rPr>
                        <a:t>Mexico</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USA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r"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6" name="Table 5"/>
          <p:cNvGraphicFramePr>
            <a:graphicFrameLocks noGrp="1"/>
          </p:cNvGraphicFramePr>
          <p:nvPr/>
        </p:nvGraphicFramePr>
        <p:xfrm>
          <a:off x="685800" y="3505200"/>
          <a:ext cx="3429000" cy="891540"/>
        </p:xfrm>
        <a:graphic>
          <a:graphicData uri="http://schemas.openxmlformats.org/drawingml/2006/table">
            <a:tbl>
              <a:tblPr/>
              <a:tblGrid>
                <a:gridCol w="609600"/>
                <a:gridCol w="774700"/>
                <a:gridCol w="838200"/>
                <a:gridCol w="1206500"/>
              </a:tblGrid>
              <a:tr h="190500">
                <a:tc>
                  <a:txBody>
                    <a:bodyPr/>
                    <a:lstStyle/>
                    <a:p>
                      <a:pPr algn="l" fontAlgn="b"/>
                      <a:r>
                        <a:rPr lang="en-US" sz="1100" b="0" i="0" u="none" strike="noStrike" dirty="0">
                          <a:solidFill>
                            <a:srgbClr val="FFFFFF"/>
                          </a:solidFill>
                          <a:latin typeface="Calibri"/>
                        </a:rPr>
                        <a:t> </a:t>
                      </a:r>
                    </a:p>
                  </a:txBody>
                  <a:tcPr marL="9525" marR="9525" marT="9525" anchor="b">
                    <a:lnL>
                      <a:noFill/>
                    </a:lnL>
                    <a:lnR>
                      <a:noFill/>
                    </a:lnR>
                    <a:lnT>
                      <a:noFill/>
                    </a:lnT>
                    <a:lnB>
                      <a:noFill/>
                    </a:lnB>
                    <a:solidFill>
                      <a:srgbClr val="4F81BD"/>
                    </a:solidFill>
                  </a:tcPr>
                </a:tc>
                <a:tc>
                  <a:txBody>
                    <a:bodyPr/>
                    <a:lstStyle/>
                    <a:p>
                      <a:pPr algn="l" fontAlgn="b"/>
                      <a:r>
                        <a:rPr lang="en-US" sz="1100" b="0" i="0" u="none" strike="noStrike">
                          <a:solidFill>
                            <a:srgbClr val="FFFFFF"/>
                          </a:solidFill>
                          <a:latin typeface="Calibri"/>
                        </a:rPr>
                        <a:t>Drink</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dirty="0">
                          <a:solidFill>
                            <a:srgbClr val="FFFFFF"/>
                          </a:solidFill>
                          <a:latin typeface="Calibri"/>
                        </a:rPr>
                        <a:t>Food</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FFFFFF"/>
                          </a:solidFill>
                          <a:latin typeface="Calibri"/>
                        </a:rPr>
                        <a:t>Non-Consumable</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1100" b="0" i="0" u="none" strike="noStrike">
                          <a:solidFill>
                            <a:srgbClr val="FFFFFF"/>
                          </a:solidFill>
                          <a:latin typeface="Calibri"/>
                        </a:rPr>
                        <a:t>Canada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dirty="0">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dirty="0">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Mexico</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dirty="0">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USA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dirty="0">
                          <a:solidFill>
                            <a:srgbClr val="3F3F3F"/>
                          </a:solidFill>
                          <a:latin typeface="Calibri"/>
                        </a:rPr>
                        <a:t> $  24,597.00 </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3F3F3F"/>
                          </a:solidFill>
                          <a:latin typeface="Calibri"/>
                        </a:rPr>
                        <a:t> $  191,940.00 </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dirty="0">
                          <a:solidFill>
                            <a:srgbClr val="3F3F3F"/>
                          </a:solidFill>
                          <a:latin typeface="Calibri"/>
                        </a:rPr>
                        <a:t> $                </a:t>
                      </a:r>
                      <a:r>
                        <a:rPr lang="en-US" sz="1100" b="1" i="0" u="none" strike="noStrike" dirty="0" smtClean="0">
                          <a:solidFill>
                            <a:srgbClr val="3F3F3F"/>
                          </a:solidFill>
                          <a:latin typeface="Calibri"/>
                        </a:rPr>
                        <a:t>50,236.00 </a:t>
                      </a:r>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7" name="Table 6"/>
          <p:cNvGraphicFramePr>
            <a:graphicFrameLocks noGrp="1"/>
          </p:cNvGraphicFramePr>
          <p:nvPr/>
        </p:nvGraphicFramePr>
        <p:xfrm>
          <a:off x="5334000" y="3505200"/>
          <a:ext cx="1511300" cy="891540"/>
        </p:xfrm>
        <a:graphic>
          <a:graphicData uri="http://schemas.openxmlformats.org/drawingml/2006/table">
            <a:tbl>
              <a:tblPr/>
              <a:tblGrid>
                <a:gridCol w="609600"/>
                <a:gridCol w="901700"/>
              </a:tblGrid>
              <a:tr h="190500">
                <a:tc>
                  <a:txBody>
                    <a:bodyPr/>
                    <a:lstStyle/>
                    <a:p>
                      <a:pPr algn="l" fontAlgn="b"/>
                      <a:r>
                        <a:rPr lang="en-US" sz="1100" b="0" i="0" u="none" strike="noStrike" dirty="0">
                          <a:solidFill>
                            <a:srgbClr val="FFFFFF"/>
                          </a:solidFill>
                          <a:latin typeface="Calibri"/>
                        </a:rPr>
                        <a:t> </a:t>
                      </a:r>
                    </a:p>
                  </a:txBody>
                  <a:tcPr marL="9525" marR="9525" marT="9525" anchor="b">
                    <a:lnL>
                      <a:noFill/>
                    </a:lnL>
                    <a:lnR>
                      <a:noFill/>
                    </a:lnR>
                    <a:lnT>
                      <a:noFill/>
                    </a:lnT>
                    <a:lnB>
                      <a:noFill/>
                    </a:lnB>
                    <a:solidFill>
                      <a:srgbClr val="4F81BD"/>
                    </a:solidFill>
                  </a:tcPr>
                </a:tc>
                <a:tc>
                  <a:txBody>
                    <a:bodyPr/>
                    <a:lstStyle/>
                    <a:p>
                      <a:pPr algn="l" fontAlgn="b"/>
                      <a:r>
                        <a:rPr lang="en-US" sz="1100" b="0" i="0" u="none" strike="noStrike">
                          <a:solidFill>
                            <a:srgbClr val="FFFFFF"/>
                          </a:solidFill>
                          <a:latin typeface="Calibri"/>
                        </a:rPr>
                        <a:t>All Products</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1100" b="0" i="0" u="none" strike="noStrike">
                          <a:solidFill>
                            <a:srgbClr val="FFFFFF"/>
                          </a:solidFill>
                          <a:latin typeface="Calibri"/>
                        </a:rPr>
                        <a:t>Canada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dirty="0">
                          <a:solidFill>
                            <a:srgbClr val="3F3F3F"/>
                          </a:solidFill>
                          <a:latin typeface="Calibri"/>
                        </a:rPr>
                        <a:t> (null) </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Mexico</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a:solidFill>
                            <a:srgbClr val="3F3F3F"/>
                          </a:solidFill>
                          <a:latin typeface="Calibri"/>
                        </a:rPr>
                        <a:t> (null) </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USA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dirty="0">
                          <a:solidFill>
                            <a:srgbClr val="3F3F3F"/>
                          </a:solidFill>
                          <a:latin typeface="Calibri"/>
                        </a:rPr>
                        <a:t> $    266,773.00 </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cxnSp>
        <p:nvCxnSpPr>
          <p:cNvPr id="11" name="Straight Arrow Connector 10"/>
          <p:cNvCxnSpPr/>
          <p:nvPr/>
        </p:nvCxnSpPr>
        <p:spPr>
          <a:xfrm rot="5400000" flipH="1" flipV="1">
            <a:off x="724694" y="28567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52600" y="1828800"/>
            <a:ext cx="42672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862" name="Rectangle 19"/>
          <p:cNvSpPr>
            <a:spLocks noChangeArrowheads="1"/>
          </p:cNvSpPr>
          <p:nvPr/>
        </p:nvSpPr>
        <p:spPr bwMode="auto">
          <a:xfrm>
            <a:off x="731520" y="4956048"/>
            <a:ext cx="4019550" cy="369888"/>
          </a:xfrm>
          <a:prstGeom prst="rect">
            <a:avLst/>
          </a:prstGeom>
          <a:noFill/>
          <a:ln w="9525">
            <a:solidFill>
              <a:schemeClr val="accent1">
                <a:alpha val="72940"/>
              </a:schemeClr>
            </a:solidFill>
            <a:miter lim="800000"/>
            <a:headEnd/>
            <a:tailEnd/>
          </a:ln>
        </p:spPr>
        <p:txBody>
          <a:bodyPr wrap="none">
            <a:spAutoFit/>
          </a:bodyPr>
          <a:lstStyle/>
          <a:p>
            <a:r>
              <a:rPr lang="en-US" b="1" dirty="0">
                <a:latin typeface="Calibri" pitchFamily="34" charset="0"/>
              </a:rPr>
              <a:t>AS Calc Engine Rules: Null / Null = Null </a:t>
            </a:r>
            <a:endParaRPr lang="en-US" dirty="0">
              <a:latin typeface="Segoe"/>
            </a:endParaRPr>
          </a:p>
        </p:txBody>
      </p:sp>
      <p:sp>
        <p:nvSpPr>
          <p:cNvPr id="33863" name="Rectangle 21"/>
          <p:cNvSpPr>
            <a:spLocks noChangeArrowheads="1"/>
          </p:cNvSpPr>
          <p:nvPr/>
        </p:nvSpPr>
        <p:spPr bwMode="auto">
          <a:xfrm>
            <a:off x="1295400" y="1066800"/>
            <a:ext cx="2751138" cy="307975"/>
          </a:xfrm>
          <a:prstGeom prst="rect">
            <a:avLst/>
          </a:prstGeom>
          <a:noFill/>
          <a:ln w="9525">
            <a:noFill/>
            <a:miter lim="800000"/>
            <a:headEnd/>
            <a:tailEnd/>
          </a:ln>
        </p:spPr>
        <p:txBody>
          <a:bodyPr wrap="none">
            <a:spAutoFit/>
          </a:bodyPr>
          <a:lstStyle/>
          <a:p>
            <a:r>
              <a:rPr lang="en-US" sz="1400">
                <a:latin typeface="Segoe"/>
              </a:rPr>
              <a:t>Measures.ContributionToParent </a:t>
            </a:r>
          </a:p>
        </p:txBody>
      </p:sp>
      <p:sp>
        <p:nvSpPr>
          <p:cNvPr id="33864" name="Rectangle 22"/>
          <p:cNvSpPr>
            <a:spLocks noChangeArrowheads="1"/>
          </p:cNvSpPr>
          <p:nvPr/>
        </p:nvSpPr>
        <p:spPr bwMode="auto">
          <a:xfrm>
            <a:off x="990600" y="3124200"/>
            <a:ext cx="1768475" cy="307975"/>
          </a:xfrm>
          <a:prstGeom prst="rect">
            <a:avLst/>
          </a:prstGeom>
          <a:noFill/>
          <a:ln w="9525">
            <a:noFill/>
            <a:miter lim="800000"/>
            <a:headEnd/>
            <a:tailEnd/>
          </a:ln>
        </p:spPr>
        <p:txBody>
          <a:bodyPr wrap="none">
            <a:spAutoFit/>
          </a:bodyPr>
          <a:lstStyle/>
          <a:p>
            <a:r>
              <a:rPr lang="en-US" sz="1400">
                <a:latin typeface="Segoe"/>
              </a:rPr>
              <a:t>measures.[Unit Sales] </a:t>
            </a:r>
          </a:p>
        </p:txBody>
      </p:sp>
      <p:sp>
        <p:nvSpPr>
          <p:cNvPr id="33865" name="Rectangle 24"/>
          <p:cNvSpPr>
            <a:spLocks noChangeArrowheads="1"/>
          </p:cNvSpPr>
          <p:nvPr/>
        </p:nvSpPr>
        <p:spPr bwMode="auto">
          <a:xfrm>
            <a:off x="5006975" y="3124200"/>
            <a:ext cx="4213225" cy="307975"/>
          </a:xfrm>
          <a:prstGeom prst="rect">
            <a:avLst/>
          </a:prstGeom>
          <a:noFill/>
          <a:ln w="9525">
            <a:noFill/>
            <a:miter lim="800000"/>
            <a:headEnd/>
            <a:tailEnd/>
          </a:ln>
        </p:spPr>
        <p:txBody>
          <a:bodyPr wrap="none">
            <a:spAutoFit/>
          </a:bodyPr>
          <a:lstStyle/>
          <a:p>
            <a:r>
              <a:rPr lang="en-US" sz="1400">
                <a:latin typeface="Segoe"/>
              </a:rPr>
              <a:t>(Measures.Sales, Product.Currentmember.Parent)’</a:t>
            </a:r>
          </a:p>
        </p:txBody>
      </p:sp>
      <p:sp>
        <p:nvSpPr>
          <p:cNvPr id="33866" name="TextBox 13"/>
          <p:cNvSpPr txBox="1">
            <a:spLocks noChangeArrowheads="1"/>
          </p:cNvSpPr>
          <p:nvPr/>
        </p:nvSpPr>
        <p:spPr bwMode="auto">
          <a:xfrm>
            <a:off x="4495800" y="3429000"/>
            <a:ext cx="420688" cy="1108075"/>
          </a:xfrm>
          <a:prstGeom prst="rect">
            <a:avLst/>
          </a:prstGeom>
          <a:noFill/>
          <a:ln w="9525">
            <a:noFill/>
            <a:miter lim="800000"/>
            <a:headEnd/>
            <a:tailEnd/>
          </a:ln>
        </p:spPr>
        <p:txBody>
          <a:bodyPr wrap="none">
            <a:spAutoFit/>
          </a:bodyPr>
          <a:lstStyle/>
          <a:p>
            <a:r>
              <a:rPr lang="en-US" sz="6600">
                <a:latin typeface="Segoe"/>
              </a:rPr>
              <a:t>/</a:t>
            </a:r>
          </a:p>
        </p:txBody>
      </p:sp>
      <p:sp>
        <p:nvSpPr>
          <p:cNvPr id="33867" name="TextBox 14"/>
          <p:cNvSpPr txBox="1">
            <a:spLocks noChangeArrowheads="1"/>
          </p:cNvSpPr>
          <p:nvPr/>
        </p:nvSpPr>
        <p:spPr bwMode="auto">
          <a:xfrm>
            <a:off x="4876800" y="1447800"/>
            <a:ext cx="677863" cy="1108075"/>
          </a:xfrm>
          <a:prstGeom prst="rect">
            <a:avLst/>
          </a:prstGeom>
          <a:noFill/>
          <a:ln w="9525">
            <a:noFill/>
            <a:miter lim="800000"/>
            <a:headEnd/>
            <a:tailEnd/>
          </a:ln>
        </p:spPr>
        <p:txBody>
          <a:bodyPr wrap="none">
            <a:spAutoFit/>
          </a:bodyPr>
          <a:lstStyle/>
          <a:p>
            <a:r>
              <a:rPr lang="en-US" sz="6600">
                <a:latin typeface="Segoe"/>
              </a:rPr>
              <a:t>=</a:t>
            </a:r>
          </a:p>
        </p:txBody>
      </p:sp>
      <p:sp>
        <p:nvSpPr>
          <p:cNvPr id="24" name="TextBox 23"/>
          <p:cNvSpPr txBox="1">
            <a:spLocks noChangeArrowheads="1"/>
          </p:cNvSpPr>
          <p:nvPr/>
        </p:nvSpPr>
        <p:spPr bwMode="auto">
          <a:xfrm>
            <a:off x="2295525" y="1600200"/>
            <a:ext cx="523875" cy="276225"/>
          </a:xfrm>
          <a:prstGeom prst="rect">
            <a:avLst/>
          </a:prstGeom>
          <a:noFill/>
          <a:ln w="9525">
            <a:noFill/>
            <a:miter lim="800000"/>
            <a:headEnd/>
            <a:tailEnd/>
          </a:ln>
        </p:spPr>
        <p:txBody>
          <a:bodyPr wrap="none">
            <a:spAutoFit/>
          </a:bodyPr>
          <a:lstStyle/>
          <a:p>
            <a:r>
              <a:rPr lang="en-US" sz="1200">
                <a:solidFill>
                  <a:schemeClr val="bg2"/>
                </a:solidFill>
                <a:latin typeface="Segoe"/>
              </a:rPr>
              <a:t>(null)</a:t>
            </a:r>
          </a:p>
        </p:txBody>
      </p:sp>
      <p:sp>
        <p:nvSpPr>
          <p:cNvPr id="26" name="TextBox 25"/>
          <p:cNvSpPr txBox="1">
            <a:spLocks noChangeArrowheads="1"/>
          </p:cNvSpPr>
          <p:nvPr/>
        </p:nvSpPr>
        <p:spPr bwMode="auto">
          <a:xfrm>
            <a:off x="1457325" y="1600200"/>
            <a:ext cx="523875" cy="276225"/>
          </a:xfrm>
          <a:prstGeom prst="rect">
            <a:avLst/>
          </a:prstGeom>
          <a:noFill/>
          <a:ln w="9525">
            <a:noFill/>
            <a:miter lim="800000"/>
            <a:headEnd/>
            <a:tailEnd/>
          </a:ln>
        </p:spPr>
        <p:txBody>
          <a:bodyPr wrap="none">
            <a:spAutoFit/>
          </a:bodyPr>
          <a:lstStyle/>
          <a:p>
            <a:r>
              <a:rPr lang="en-US" sz="1200">
                <a:solidFill>
                  <a:schemeClr val="bg2"/>
                </a:solidFill>
                <a:latin typeface="Segoe"/>
              </a:rPr>
              <a:t>(null)</a:t>
            </a:r>
          </a:p>
        </p:txBody>
      </p:sp>
      <p:sp>
        <p:nvSpPr>
          <p:cNvPr id="27" name="TextBox 26"/>
          <p:cNvSpPr txBox="1">
            <a:spLocks noChangeArrowheads="1"/>
          </p:cNvSpPr>
          <p:nvPr/>
        </p:nvSpPr>
        <p:spPr bwMode="auto">
          <a:xfrm>
            <a:off x="3124200" y="1600200"/>
            <a:ext cx="523875" cy="276225"/>
          </a:xfrm>
          <a:prstGeom prst="rect">
            <a:avLst/>
          </a:prstGeom>
          <a:noFill/>
          <a:ln w="9525">
            <a:noFill/>
            <a:miter lim="800000"/>
            <a:headEnd/>
            <a:tailEnd/>
          </a:ln>
        </p:spPr>
        <p:txBody>
          <a:bodyPr wrap="none">
            <a:spAutoFit/>
          </a:bodyPr>
          <a:lstStyle/>
          <a:p>
            <a:r>
              <a:rPr lang="en-US" sz="1200">
                <a:solidFill>
                  <a:schemeClr val="bg2"/>
                </a:solidFill>
                <a:latin typeface="Segoe"/>
              </a:rPr>
              <a:t>(null)</a:t>
            </a:r>
          </a:p>
        </p:txBody>
      </p:sp>
      <p:sp>
        <p:nvSpPr>
          <p:cNvPr id="28" name="TextBox 27"/>
          <p:cNvSpPr txBox="1">
            <a:spLocks noChangeArrowheads="1"/>
          </p:cNvSpPr>
          <p:nvPr/>
        </p:nvSpPr>
        <p:spPr bwMode="auto">
          <a:xfrm>
            <a:off x="1457325" y="1857375"/>
            <a:ext cx="523875" cy="276225"/>
          </a:xfrm>
          <a:prstGeom prst="rect">
            <a:avLst/>
          </a:prstGeom>
          <a:noFill/>
          <a:ln w="9525">
            <a:noFill/>
            <a:miter lim="800000"/>
            <a:headEnd/>
            <a:tailEnd/>
          </a:ln>
        </p:spPr>
        <p:txBody>
          <a:bodyPr wrap="none">
            <a:spAutoFit/>
          </a:bodyPr>
          <a:lstStyle/>
          <a:p>
            <a:r>
              <a:rPr lang="en-US" sz="1200">
                <a:solidFill>
                  <a:schemeClr val="bg2"/>
                </a:solidFill>
                <a:latin typeface="Segoe"/>
              </a:rPr>
              <a:t>(null)</a:t>
            </a:r>
          </a:p>
        </p:txBody>
      </p:sp>
      <p:sp>
        <p:nvSpPr>
          <p:cNvPr id="29" name="TextBox 28"/>
          <p:cNvSpPr txBox="1">
            <a:spLocks noChangeArrowheads="1"/>
          </p:cNvSpPr>
          <p:nvPr/>
        </p:nvSpPr>
        <p:spPr bwMode="auto">
          <a:xfrm>
            <a:off x="2286000" y="1857375"/>
            <a:ext cx="523875" cy="276225"/>
          </a:xfrm>
          <a:prstGeom prst="rect">
            <a:avLst/>
          </a:prstGeom>
          <a:noFill/>
          <a:ln w="9525">
            <a:noFill/>
            <a:miter lim="800000"/>
            <a:headEnd/>
            <a:tailEnd/>
          </a:ln>
        </p:spPr>
        <p:txBody>
          <a:bodyPr wrap="none">
            <a:spAutoFit/>
          </a:bodyPr>
          <a:lstStyle/>
          <a:p>
            <a:r>
              <a:rPr lang="en-US" sz="1200">
                <a:solidFill>
                  <a:schemeClr val="bg2"/>
                </a:solidFill>
                <a:latin typeface="Segoe"/>
              </a:rPr>
              <a:t>(null)</a:t>
            </a:r>
          </a:p>
        </p:txBody>
      </p:sp>
      <p:sp>
        <p:nvSpPr>
          <p:cNvPr id="30" name="TextBox 29"/>
          <p:cNvSpPr txBox="1">
            <a:spLocks noChangeArrowheads="1"/>
          </p:cNvSpPr>
          <p:nvPr/>
        </p:nvSpPr>
        <p:spPr bwMode="auto">
          <a:xfrm>
            <a:off x="3124200" y="1857375"/>
            <a:ext cx="523875" cy="276225"/>
          </a:xfrm>
          <a:prstGeom prst="rect">
            <a:avLst/>
          </a:prstGeom>
          <a:noFill/>
          <a:ln w="9525">
            <a:noFill/>
            <a:miter lim="800000"/>
            <a:headEnd/>
            <a:tailEnd/>
          </a:ln>
        </p:spPr>
        <p:txBody>
          <a:bodyPr wrap="none">
            <a:spAutoFit/>
          </a:bodyPr>
          <a:lstStyle/>
          <a:p>
            <a:r>
              <a:rPr lang="en-US" sz="1200">
                <a:solidFill>
                  <a:schemeClr val="bg2"/>
                </a:solidFill>
                <a:latin typeface="Segoe"/>
              </a:rPr>
              <a:t>(null)</a:t>
            </a:r>
          </a:p>
        </p:txBody>
      </p:sp>
      <p:cxnSp>
        <p:nvCxnSpPr>
          <p:cNvPr id="21" name="Straight Arrow Connector 20"/>
          <p:cNvCxnSpPr/>
          <p:nvPr/>
        </p:nvCxnSpPr>
        <p:spPr>
          <a:xfrm rot="5400000" flipH="1" flipV="1">
            <a:off x="1486694" y="28567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401094" y="28567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14600" y="1828800"/>
            <a:ext cx="35814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29000" y="1828800"/>
            <a:ext cx="26670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724694" y="30853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1486694" y="30853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2401094" y="30853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752600" y="2022475"/>
            <a:ext cx="4495800" cy="2016125"/>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14600" y="2057400"/>
            <a:ext cx="3733800" cy="1828800"/>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429000" y="2001838"/>
            <a:ext cx="2819400" cy="2036762"/>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724694" y="32377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1486694" y="32377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401094" y="32377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752600" y="2209800"/>
            <a:ext cx="46482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514600" y="2209800"/>
            <a:ext cx="38862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429000" y="2209800"/>
            <a:ext cx="29718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1514475" y="2085975"/>
            <a:ext cx="619125" cy="276225"/>
          </a:xfrm>
          <a:prstGeom prst="rect">
            <a:avLst/>
          </a:prstGeom>
          <a:noFill/>
          <a:ln w="9525">
            <a:noFill/>
            <a:miter lim="800000"/>
            <a:headEnd/>
            <a:tailEnd/>
          </a:ln>
        </p:spPr>
        <p:txBody>
          <a:bodyPr wrap="none">
            <a:spAutoFit/>
          </a:bodyPr>
          <a:lstStyle/>
          <a:p>
            <a:r>
              <a:rPr lang="en-US" sz="1200" b="1">
                <a:solidFill>
                  <a:srgbClr val="3F3F3F"/>
                </a:solidFill>
                <a:latin typeface="Segoe"/>
              </a:rPr>
              <a:t>9.22%</a:t>
            </a:r>
            <a:endParaRPr lang="en-US" sz="1200">
              <a:latin typeface="Segoe"/>
            </a:endParaRPr>
          </a:p>
        </p:txBody>
      </p:sp>
      <p:sp>
        <p:nvSpPr>
          <p:cNvPr id="74" name="TextBox 73"/>
          <p:cNvSpPr txBox="1">
            <a:spLocks noChangeArrowheads="1"/>
          </p:cNvSpPr>
          <p:nvPr/>
        </p:nvSpPr>
        <p:spPr bwMode="auto">
          <a:xfrm>
            <a:off x="2268538" y="2085975"/>
            <a:ext cx="703262" cy="276225"/>
          </a:xfrm>
          <a:prstGeom prst="rect">
            <a:avLst/>
          </a:prstGeom>
          <a:noFill/>
          <a:ln w="9525">
            <a:noFill/>
            <a:miter lim="800000"/>
            <a:headEnd/>
            <a:tailEnd/>
          </a:ln>
        </p:spPr>
        <p:txBody>
          <a:bodyPr wrap="none">
            <a:spAutoFit/>
          </a:bodyPr>
          <a:lstStyle/>
          <a:p>
            <a:r>
              <a:rPr lang="en-US" sz="1200" b="1">
                <a:solidFill>
                  <a:srgbClr val="3F3F3F"/>
                </a:solidFill>
                <a:latin typeface="Segoe"/>
              </a:rPr>
              <a:t>71.95%</a:t>
            </a:r>
            <a:endParaRPr lang="en-US" sz="1200">
              <a:latin typeface="Segoe"/>
            </a:endParaRPr>
          </a:p>
        </p:txBody>
      </p:sp>
      <p:sp>
        <p:nvSpPr>
          <p:cNvPr id="75" name="TextBox 74"/>
          <p:cNvSpPr txBox="1">
            <a:spLocks noChangeArrowheads="1"/>
          </p:cNvSpPr>
          <p:nvPr/>
        </p:nvSpPr>
        <p:spPr bwMode="auto">
          <a:xfrm>
            <a:off x="3124200" y="2085975"/>
            <a:ext cx="703263" cy="276225"/>
          </a:xfrm>
          <a:prstGeom prst="rect">
            <a:avLst/>
          </a:prstGeom>
          <a:noFill/>
          <a:ln w="9525">
            <a:noFill/>
            <a:miter lim="800000"/>
            <a:headEnd/>
            <a:tailEnd/>
          </a:ln>
        </p:spPr>
        <p:txBody>
          <a:bodyPr wrap="none">
            <a:spAutoFit/>
          </a:bodyPr>
          <a:lstStyle/>
          <a:p>
            <a:r>
              <a:rPr lang="en-US" sz="1200" b="1">
                <a:solidFill>
                  <a:srgbClr val="3F3F3F"/>
                </a:solidFill>
                <a:latin typeface="Segoe"/>
              </a:rPr>
              <a:t>18.83%</a:t>
            </a: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ppt_w/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strVal val="#ppt_h"/>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ppt_x</p:attrName>
                                        </p:attrNameLst>
                                      </p:cBhvr>
                                      <p:tavLst>
                                        <p:tav tm="0">
                                          <p:val>
                                            <p:strVal val="#ppt_x-#ppt_w/2"/>
                                          </p:val>
                                        </p:tav>
                                        <p:tav tm="100000">
                                          <p:val>
                                            <p:strVal val="#ppt_x"/>
                                          </p:val>
                                        </p:tav>
                                      </p:tavLst>
                                    </p:anim>
                                    <p:anim calcmode="lin" valueType="num">
                                      <p:cBhvr>
                                        <p:cTn id="26" dur="500" fill="hold"/>
                                        <p:tgtEl>
                                          <p:spTgt spid="33"/>
                                        </p:tgtEl>
                                        <p:attrNameLst>
                                          <p:attrName>ppt_y</p:attrName>
                                        </p:attrNameLst>
                                      </p:cBhvr>
                                      <p:tavLst>
                                        <p:tav tm="0">
                                          <p:val>
                                            <p:strVal val="#ppt_y"/>
                                          </p:val>
                                        </p:tav>
                                        <p:tav tm="100000">
                                          <p:val>
                                            <p:strVal val="#ppt_y"/>
                                          </p:val>
                                        </p:tav>
                                      </p:tavLst>
                                    </p:anim>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strVal val="#ppt_h"/>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ppt_y-#ppt_h/2"/>
                                          </p:val>
                                        </p:tav>
                                        <p:tav tm="100000">
                                          <p:val>
                                            <p:strVal val="#ppt_y"/>
                                          </p:val>
                                        </p:tav>
                                      </p:tavLst>
                                    </p:anim>
                                    <p:anim calcmode="lin" valueType="num">
                                      <p:cBhvr>
                                        <p:cTn id="33" dur="500" fill="hold"/>
                                        <p:tgtEl>
                                          <p:spTgt spid="21"/>
                                        </p:tgtEl>
                                        <p:attrNameLst>
                                          <p:attrName>ppt_w</p:attrName>
                                        </p:attrNameLst>
                                      </p:cBhvr>
                                      <p:tavLst>
                                        <p:tav tm="0">
                                          <p:val>
                                            <p:strVal val="#ppt_w"/>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ppt_x</p:attrName>
                                        </p:attrNameLst>
                                      </p:cBhvr>
                                      <p:tavLst>
                                        <p:tav tm="0">
                                          <p:val>
                                            <p:strVal val="#ppt_x-#ppt_w/2"/>
                                          </p:val>
                                        </p:tav>
                                        <p:tav tm="100000">
                                          <p:val>
                                            <p:strVal val="#ppt_x"/>
                                          </p:val>
                                        </p:tav>
                                      </p:tavLst>
                                    </p:anim>
                                    <p:anim calcmode="lin" valueType="num">
                                      <p:cBhvr>
                                        <p:cTn id="43" dur="500" fill="hold"/>
                                        <p:tgtEl>
                                          <p:spTgt spid="35"/>
                                        </p:tgtEl>
                                        <p:attrNameLst>
                                          <p:attrName>ppt_y</p:attrName>
                                        </p:attrNameLst>
                                      </p:cBhvr>
                                      <p:tavLst>
                                        <p:tav tm="0">
                                          <p:val>
                                            <p:strVal val="#ppt_y"/>
                                          </p:val>
                                        </p:tav>
                                        <p:tav tm="100000">
                                          <p:val>
                                            <p:strVal val="#ppt_y"/>
                                          </p:val>
                                        </p:tav>
                                      </p:tavLst>
                                    </p:anim>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strVal val="#ppt_h"/>
                                          </p:val>
                                        </p:tav>
                                        <p:tav tm="100000">
                                          <p:val>
                                            <p:strVal val="#ppt_h"/>
                                          </p:val>
                                        </p:tav>
                                      </p:tavLst>
                                    </p:anim>
                                  </p:childTnLst>
                                </p:cTn>
                              </p:par>
                              <p:par>
                                <p:cTn id="46" presetID="17" presetClass="entr" presetSubtype="1"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100000">
                                          <p:val>
                                            <p:strVal val="#ppt_x"/>
                                          </p:val>
                                        </p:tav>
                                      </p:tavLst>
                                    </p:anim>
                                    <p:anim calcmode="lin" valueType="num">
                                      <p:cBhvr>
                                        <p:cTn id="49" dur="500" fill="hold"/>
                                        <p:tgtEl>
                                          <p:spTgt spid="32"/>
                                        </p:tgtEl>
                                        <p:attrNameLst>
                                          <p:attrName>ppt_y</p:attrName>
                                        </p:attrNameLst>
                                      </p:cBhvr>
                                      <p:tavLst>
                                        <p:tav tm="0">
                                          <p:val>
                                            <p:strVal val="#ppt_y-#ppt_h/2"/>
                                          </p:val>
                                        </p:tav>
                                        <p:tav tm="100000">
                                          <p:val>
                                            <p:strVal val="#ppt_y"/>
                                          </p:val>
                                        </p:tav>
                                      </p:tavLst>
                                    </p:anim>
                                    <p:anim calcmode="lin" valueType="num">
                                      <p:cBhvr>
                                        <p:cTn id="50" dur="500" fill="hold"/>
                                        <p:tgtEl>
                                          <p:spTgt spid="32"/>
                                        </p:tgtEl>
                                        <p:attrNameLst>
                                          <p:attrName>ppt_w</p:attrName>
                                        </p:attrNameLst>
                                      </p:cBhvr>
                                      <p:tavLst>
                                        <p:tav tm="0">
                                          <p:val>
                                            <p:strVal val="#ppt_w"/>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3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ppt_x</p:attrName>
                                        </p:attrNameLst>
                                      </p:cBhvr>
                                      <p:tavLst>
                                        <p:tav tm="0">
                                          <p:val>
                                            <p:strVal val="#ppt_x-#ppt_w/2"/>
                                          </p:val>
                                        </p:tav>
                                        <p:tav tm="100000">
                                          <p:val>
                                            <p:strVal val="#ppt_x"/>
                                          </p:val>
                                        </p:tav>
                                      </p:tavLst>
                                    </p:anim>
                                    <p:anim calcmode="lin" valueType="num">
                                      <p:cBhvr>
                                        <p:cTn id="73" dur="500" fill="hold"/>
                                        <p:tgtEl>
                                          <p:spTgt spid="40"/>
                                        </p:tgtEl>
                                        <p:attrNameLst>
                                          <p:attrName>ppt_y</p:attrName>
                                        </p:attrNameLst>
                                      </p:cBhvr>
                                      <p:tavLst>
                                        <p:tav tm="0">
                                          <p:val>
                                            <p:strVal val="#ppt_y"/>
                                          </p:val>
                                        </p:tav>
                                        <p:tav tm="100000">
                                          <p:val>
                                            <p:strVal val="#ppt_y"/>
                                          </p:val>
                                        </p:tav>
                                      </p:tavLst>
                                    </p:anim>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strVal val="#ppt_h"/>
                                          </p:val>
                                        </p:tav>
                                        <p:tav tm="100000">
                                          <p:val>
                                            <p:strVal val="#ppt_h"/>
                                          </p:val>
                                        </p:tav>
                                      </p:tavLst>
                                    </p:anim>
                                  </p:childTnLst>
                                </p:cTn>
                              </p:par>
                              <p:par>
                                <p:cTn id="76" presetID="17" presetClass="entr" presetSubtype="1"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ppt_x</p:attrName>
                                        </p:attrNameLst>
                                      </p:cBhvr>
                                      <p:tavLst>
                                        <p:tav tm="0">
                                          <p:val>
                                            <p:strVal val="#ppt_x"/>
                                          </p:val>
                                        </p:tav>
                                        <p:tav tm="100000">
                                          <p:val>
                                            <p:strVal val="#ppt_x"/>
                                          </p:val>
                                        </p:tav>
                                      </p:tavLst>
                                    </p:anim>
                                    <p:anim calcmode="lin" valueType="num">
                                      <p:cBhvr>
                                        <p:cTn id="79" dur="500" fill="hold"/>
                                        <p:tgtEl>
                                          <p:spTgt spid="37"/>
                                        </p:tgtEl>
                                        <p:attrNameLst>
                                          <p:attrName>ppt_y</p:attrName>
                                        </p:attrNameLst>
                                      </p:cBhvr>
                                      <p:tavLst>
                                        <p:tav tm="0">
                                          <p:val>
                                            <p:strVal val="#ppt_y-#ppt_h/2"/>
                                          </p:val>
                                        </p:tav>
                                        <p:tav tm="100000">
                                          <p:val>
                                            <p:strVal val="#ppt_y"/>
                                          </p:val>
                                        </p:tav>
                                      </p:tavLst>
                                    </p:anim>
                                    <p:anim calcmode="lin" valueType="num">
                                      <p:cBhvr>
                                        <p:cTn id="80" dur="500" fill="hold"/>
                                        <p:tgtEl>
                                          <p:spTgt spid="37"/>
                                        </p:tgtEl>
                                        <p:attrNameLst>
                                          <p:attrName>ppt_w</p:attrName>
                                        </p:attrNameLst>
                                      </p:cBhvr>
                                      <p:tavLst>
                                        <p:tav tm="0">
                                          <p:val>
                                            <p:strVal val="#ppt_w"/>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nodeType="click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ppt_x</p:attrName>
                                        </p:attrNameLst>
                                      </p:cBhvr>
                                      <p:tavLst>
                                        <p:tav tm="0">
                                          <p:val>
                                            <p:strVal val="#ppt_x-#ppt_w/2"/>
                                          </p:val>
                                        </p:tav>
                                        <p:tav tm="100000">
                                          <p:val>
                                            <p:strVal val="#ppt_x"/>
                                          </p:val>
                                        </p:tav>
                                      </p:tavLst>
                                    </p:anim>
                                    <p:anim calcmode="lin" valueType="num">
                                      <p:cBhvr>
                                        <p:cTn id="91" dur="500" fill="hold"/>
                                        <p:tgtEl>
                                          <p:spTgt spid="47"/>
                                        </p:tgtEl>
                                        <p:attrNameLst>
                                          <p:attrName>ppt_y</p:attrName>
                                        </p:attrNameLst>
                                      </p:cBhvr>
                                      <p:tavLst>
                                        <p:tav tm="0">
                                          <p:val>
                                            <p:strVal val="#ppt_y"/>
                                          </p:val>
                                        </p:tav>
                                        <p:tav tm="100000">
                                          <p:val>
                                            <p:strVal val="#ppt_y"/>
                                          </p:val>
                                        </p:tav>
                                      </p:tavLst>
                                    </p:anim>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strVal val="#ppt_h"/>
                                          </p:val>
                                        </p:tav>
                                        <p:tav tm="100000">
                                          <p:val>
                                            <p:strVal val="#ppt_h"/>
                                          </p:val>
                                        </p:tav>
                                      </p:tavLst>
                                    </p:anim>
                                  </p:childTnLst>
                                </p:cTn>
                              </p:par>
                              <p:par>
                                <p:cTn id="94" presetID="17" presetClass="entr" presetSubtype="1"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500" fill="hold"/>
                                        <p:tgtEl>
                                          <p:spTgt spid="38"/>
                                        </p:tgtEl>
                                        <p:attrNameLst>
                                          <p:attrName>ppt_x</p:attrName>
                                        </p:attrNameLst>
                                      </p:cBhvr>
                                      <p:tavLst>
                                        <p:tav tm="0">
                                          <p:val>
                                            <p:strVal val="#ppt_x"/>
                                          </p:val>
                                        </p:tav>
                                        <p:tav tm="100000">
                                          <p:val>
                                            <p:strVal val="#ppt_x"/>
                                          </p:val>
                                        </p:tav>
                                      </p:tavLst>
                                    </p:anim>
                                    <p:anim calcmode="lin" valueType="num">
                                      <p:cBhvr>
                                        <p:cTn id="97" dur="500" fill="hold"/>
                                        <p:tgtEl>
                                          <p:spTgt spid="38"/>
                                        </p:tgtEl>
                                        <p:attrNameLst>
                                          <p:attrName>ppt_y</p:attrName>
                                        </p:attrNameLst>
                                      </p:cBhvr>
                                      <p:tavLst>
                                        <p:tav tm="0">
                                          <p:val>
                                            <p:strVal val="#ppt_y-#ppt_h/2"/>
                                          </p:val>
                                        </p:tav>
                                        <p:tav tm="100000">
                                          <p:val>
                                            <p:strVal val="#ppt_y"/>
                                          </p:val>
                                        </p:tav>
                                      </p:tavLst>
                                    </p:anim>
                                    <p:anim calcmode="lin" valueType="num">
                                      <p:cBhvr>
                                        <p:cTn id="98" dur="500" fill="hold"/>
                                        <p:tgtEl>
                                          <p:spTgt spid="38"/>
                                        </p:tgtEl>
                                        <p:attrNameLst>
                                          <p:attrName>ppt_w</p:attrName>
                                        </p:attrNameLst>
                                      </p:cBhvr>
                                      <p:tavLst>
                                        <p:tav tm="0">
                                          <p:val>
                                            <p:strVal val="#ppt_w"/>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par>
                          <p:cTn id="103" fill="hold">
                            <p:stCondLst>
                              <p:cond delay="500"/>
                            </p:stCondLst>
                            <p:childTnLst>
                              <p:par>
                                <p:cTn id="104" presetID="17" presetClass="entr" presetSubtype="8" fill="hold"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ppt_x</p:attrName>
                                        </p:attrNameLst>
                                      </p:cBhvr>
                                      <p:tavLst>
                                        <p:tav tm="0">
                                          <p:val>
                                            <p:strVal val="#ppt_x-#ppt_w/2"/>
                                          </p:val>
                                        </p:tav>
                                        <p:tav tm="100000">
                                          <p:val>
                                            <p:strVal val="#ppt_x"/>
                                          </p:val>
                                        </p:tav>
                                      </p:tavLst>
                                    </p:anim>
                                    <p:anim calcmode="lin" valueType="num">
                                      <p:cBhvr>
                                        <p:cTn id="107" dur="500" fill="hold"/>
                                        <p:tgtEl>
                                          <p:spTgt spid="50"/>
                                        </p:tgtEl>
                                        <p:attrNameLst>
                                          <p:attrName>ppt_y</p:attrName>
                                        </p:attrNameLst>
                                      </p:cBhvr>
                                      <p:tavLst>
                                        <p:tav tm="0">
                                          <p:val>
                                            <p:strVal val="#ppt_y"/>
                                          </p:val>
                                        </p:tav>
                                        <p:tav tm="100000">
                                          <p:val>
                                            <p:strVal val="#ppt_y"/>
                                          </p:val>
                                        </p:tav>
                                      </p:tavLst>
                                    </p:anim>
                                    <p:anim calcmode="lin" valueType="num">
                                      <p:cBhvr>
                                        <p:cTn id="108" dur="500" fill="hold"/>
                                        <p:tgtEl>
                                          <p:spTgt spid="50"/>
                                        </p:tgtEl>
                                        <p:attrNameLst>
                                          <p:attrName>ppt_w</p:attrName>
                                        </p:attrNameLst>
                                      </p:cBhvr>
                                      <p:tavLst>
                                        <p:tav tm="0">
                                          <p:val>
                                            <p:fltVal val="0"/>
                                          </p:val>
                                        </p:tav>
                                        <p:tav tm="100000">
                                          <p:val>
                                            <p:strVal val="#ppt_w"/>
                                          </p:val>
                                        </p:tav>
                                      </p:tavLst>
                                    </p:anim>
                                    <p:anim calcmode="lin" valueType="num">
                                      <p:cBhvr>
                                        <p:cTn id="109" dur="500" fill="hold"/>
                                        <p:tgtEl>
                                          <p:spTgt spid="50"/>
                                        </p:tgtEl>
                                        <p:attrNameLst>
                                          <p:attrName>ppt_h</p:attrName>
                                        </p:attrNameLst>
                                      </p:cBhvr>
                                      <p:tavLst>
                                        <p:tav tm="0">
                                          <p:val>
                                            <p:strVal val="#ppt_h"/>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ppt_x</p:attrName>
                                        </p:attrNameLst>
                                      </p:cBhvr>
                                      <p:tavLst>
                                        <p:tav tm="0">
                                          <p:val>
                                            <p:strVal val="#ppt_x"/>
                                          </p:val>
                                        </p:tav>
                                        <p:tav tm="100000">
                                          <p:val>
                                            <p:strVal val="#ppt_x"/>
                                          </p:val>
                                        </p:tav>
                                      </p:tavLst>
                                    </p:anim>
                                    <p:anim calcmode="lin" valueType="num">
                                      <p:cBhvr>
                                        <p:cTn id="113" dur="500" fill="hold"/>
                                        <p:tgtEl>
                                          <p:spTgt spid="39"/>
                                        </p:tgtEl>
                                        <p:attrNameLst>
                                          <p:attrName>ppt_y</p:attrName>
                                        </p:attrNameLst>
                                      </p:cBhvr>
                                      <p:tavLst>
                                        <p:tav tm="0">
                                          <p:val>
                                            <p:strVal val="#ppt_y-#ppt_h/2"/>
                                          </p:val>
                                        </p:tav>
                                        <p:tav tm="100000">
                                          <p:val>
                                            <p:strVal val="#ppt_y"/>
                                          </p:val>
                                        </p:tav>
                                      </p:tavLst>
                                    </p:anim>
                                    <p:anim calcmode="lin" valueType="num">
                                      <p:cBhvr>
                                        <p:cTn id="114" dur="500" fill="hold"/>
                                        <p:tgtEl>
                                          <p:spTgt spid="39"/>
                                        </p:tgtEl>
                                        <p:attrNameLst>
                                          <p:attrName>ppt_w</p:attrName>
                                        </p:attrNameLst>
                                      </p:cBhvr>
                                      <p:tavLst>
                                        <p:tav tm="0">
                                          <p:val>
                                            <p:strVal val="#ppt_w"/>
                                          </p:val>
                                        </p:tav>
                                        <p:tav tm="100000">
                                          <p:val>
                                            <p:strVal val="#ppt_w"/>
                                          </p:val>
                                        </p:tav>
                                      </p:tavLst>
                                    </p:anim>
                                    <p:anim calcmode="lin" valueType="num">
                                      <p:cBhvr>
                                        <p:cTn id="115" dur="500" fill="hold"/>
                                        <p:tgtEl>
                                          <p:spTgt spid="39"/>
                                        </p:tgtEl>
                                        <p:attrNameLst>
                                          <p:attrName>ppt_h</p:attrName>
                                        </p:attrNameLst>
                                      </p:cBhvr>
                                      <p:tavLst>
                                        <p:tav tm="0">
                                          <p:val>
                                            <p:fltVal val="0"/>
                                          </p:val>
                                        </p:tav>
                                        <p:tav tm="100000">
                                          <p:val>
                                            <p:strVal val="#ppt_h"/>
                                          </p:val>
                                        </p:tav>
                                      </p:tavLst>
                                    </p:anim>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50"/>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9"/>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40"/>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7" presetClass="entr" presetSubtype="8" fill="hold" nodeType="click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p:cTn id="137" dur="500" fill="hold"/>
                                        <p:tgtEl>
                                          <p:spTgt spid="62"/>
                                        </p:tgtEl>
                                        <p:attrNameLst>
                                          <p:attrName>ppt_x</p:attrName>
                                        </p:attrNameLst>
                                      </p:cBhvr>
                                      <p:tavLst>
                                        <p:tav tm="0">
                                          <p:val>
                                            <p:strVal val="#ppt_x-#ppt_w/2"/>
                                          </p:val>
                                        </p:tav>
                                        <p:tav tm="100000">
                                          <p:val>
                                            <p:strVal val="#ppt_x"/>
                                          </p:val>
                                        </p:tav>
                                      </p:tavLst>
                                    </p:anim>
                                    <p:anim calcmode="lin" valueType="num">
                                      <p:cBhvr>
                                        <p:cTn id="138" dur="500" fill="hold"/>
                                        <p:tgtEl>
                                          <p:spTgt spid="62"/>
                                        </p:tgtEl>
                                        <p:attrNameLst>
                                          <p:attrName>ppt_y</p:attrName>
                                        </p:attrNameLst>
                                      </p:cBhvr>
                                      <p:tavLst>
                                        <p:tav tm="0">
                                          <p:val>
                                            <p:strVal val="#ppt_y"/>
                                          </p:val>
                                        </p:tav>
                                        <p:tav tm="100000">
                                          <p:val>
                                            <p:strVal val="#ppt_y"/>
                                          </p:val>
                                        </p:tav>
                                      </p:tavLst>
                                    </p:anim>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strVal val="#ppt_h"/>
                                          </p:val>
                                        </p:tav>
                                        <p:tav tm="100000">
                                          <p:val>
                                            <p:strVal val="#ppt_h"/>
                                          </p:val>
                                        </p:tav>
                                      </p:tavLst>
                                    </p:anim>
                                  </p:childTnLst>
                                </p:cTn>
                              </p:par>
                              <p:par>
                                <p:cTn id="141" presetID="17" presetClass="entr" presetSubtype="1" fill="hold" nodeType="with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p:cTn id="143" dur="500" fill="hold"/>
                                        <p:tgtEl>
                                          <p:spTgt spid="52"/>
                                        </p:tgtEl>
                                        <p:attrNameLst>
                                          <p:attrName>ppt_x</p:attrName>
                                        </p:attrNameLst>
                                      </p:cBhvr>
                                      <p:tavLst>
                                        <p:tav tm="0">
                                          <p:val>
                                            <p:strVal val="#ppt_x"/>
                                          </p:val>
                                        </p:tav>
                                        <p:tav tm="100000">
                                          <p:val>
                                            <p:strVal val="#ppt_x"/>
                                          </p:val>
                                        </p:tav>
                                      </p:tavLst>
                                    </p:anim>
                                    <p:anim calcmode="lin" valueType="num">
                                      <p:cBhvr>
                                        <p:cTn id="144" dur="500" fill="hold"/>
                                        <p:tgtEl>
                                          <p:spTgt spid="52"/>
                                        </p:tgtEl>
                                        <p:attrNameLst>
                                          <p:attrName>ppt_y</p:attrName>
                                        </p:attrNameLst>
                                      </p:cBhvr>
                                      <p:tavLst>
                                        <p:tav tm="0">
                                          <p:val>
                                            <p:strVal val="#ppt_y-#ppt_h/2"/>
                                          </p:val>
                                        </p:tav>
                                        <p:tav tm="100000">
                                          <p:val>
                                            <p:strVal val="#ppt_y"/>
                                          </p:val>
                                        </p:tav>
                                      </p:tavLst>
                                    </p:anim>
                                    <p:anim calcmode="lin" valueType="num">
                                      <p:cBhvr>
                                        <p:cTn id="145" dur="500" fill="hold"/>
                                        <p:tgtEl>
                                          <p:spTgt spid="52"/>
                                        </p:tgtEl>
                                        <p:attrNameLst>
                                          <p:attrName>ppt_w</p:attrName>
                                        </p:attrNameLst>
                                      </p:cBhvr>
                                      <p:tavLst>
                                        <p:tav tm="0">
                                          <p:val>
                                            <p:strVal val="#ppt_w"/>
                                          </p:val>
                                        </p:tav>
                                        <p:tav tm="100000">
                                          <p:val>
                                            <p:strVal val="#ppt_w"/>
                                          </p:val>
                                        </p:tav>
                                      </p:tavLst>
                                    </p:anim>
                                    <p:anim calcmode="lin" valueType="num">
                                      <p:cBhvr>
                                        <p:cTn id="146" dur="500" fill="hold"/>
                                        <p:tgtEl>
                                          <p:spTgt spid="52"/>
                                        </p:tgtEl>
                                        <p:attrNameLst>
                                          <p:attrName>ppt_h</p:attrName>
                                        </p:attrNameLst>
                                      </p:cBhvr>
                                      <p:tavLst>
                                        <p:tav tm="0">
                                          <p:val>
                                            <p:fltVal val="0"/>
                                          </p:val>
                                        </p:tav>
                                        <p:tav tm="100000">
                                          <p:val>
                                            <p:strVal val="#ppt_h"/>
                                          </p:val>
                                        </p:tav>
                                      </p:tavLst>
                                    </p:anim>
                                  </p:childTnLst>
                                </p:cTn>
                              </p:par>
                            </p:childTnLst>
                          </p:cTn>
                        </p:par>
                        <p:par>
                          <p:cTn id="147" fill="hold">
                            <p:stCondLst>
                              <p:cond delay="500"/>
                            </p:stCondLst>
                            <p:childTnLst>
                              <p:par>
                                <p:cTn id="148" presetID="1" presetClass="entr" presetSubtype="0" fill="hold" grpId="0" nodeType="afterEffect">
                                  <p:stCondLst>
                                    <p:cond delay="0"/>
                                  </p:stCondLst>
                                  <p:childTnLst>
                                    <p:set>
                                      <p:cBhvr>
                                        <p:cTn id="149" dur="1" fill="hold">
                                          <p:stCondLst>
                                            <p:cond delay="0"/>
                                          </p:stCondLst>
                                        </p:cTn>
                                        <p:tgtEl>
                                          <p:spTgt spid="73"/>
                                        </p:tgtEl>
                                        <p:attrNameLst>
                                          <p:attrName>style.visibility</p:attrName>
                                        </p:attrNameLst>
                                      </p:cBhvr>
                                      <p:to>
                                        <p:strVal val="visible"/>
                                      </p:to>
                                    </p:set>
                                  </p:childTnLst>
                                </p:cTn>
                              </p:par>
                            </p:childTnLst>
                          </p:cTn>
                        </p:par>
                        <p:par>
                          <p:cTn id="150" fill="hold">
                            <p:stCondLst>
                              <p:cond delay="500"/>
                            </p:stCondLst>
                            <p:childTnLst>
                              <p:par>
                                <p:cTn id="151" presetID="17" presetClass="entr" presetSubtype="8" fill="hold" nodeType="afterEffect">
                                  <p:stCondLst>
                                    <p:cond delay="0"/>
                                  </p:stCondLst>
                                  <p:childTnLst>
                                    <p:set>
                                      <p:cBhvr>
                                        <p:cTn id="152" dur="1" fill="hold">
                                          <p:stCondLst>
                                            <p:cond delay="0"/>
                                          </p:stCondLst>
                                        </p:cTn>
                                        <p:tgtEl>
                                          <p:spTgt spid="65"/>
                                        </p:tgtEl>
                                        <p:attrNameLst>
                                          <p:attrName>style.visibility</p:attrName>
                                        </p:attrNameLst>
                                      </p:cBhvr>
                                      <p:to>
                                        <p:strVal val="visible"/>
                                      </p:to>
                                    </p:set>
                                    <p:anim calcmode="lin" valueType="num">
                                      <p:cBhvr>
                                        <p:cTn id="153" dur="500" fill="hold"/>
                                        <p:tgtEl>
                                          <p:spTgt spid="65"/>
                                        </p:tgtEl>
                                        <p:attrNameLst>
                                          <p:attrName>ppt_x</p:attrName>
                                        </p:attrNameLst>
                                      </p:cBhvr>
                                      <p:tavLst>
                                        <p:tav tm="0">
                                          <p:val>
                                            <p:strVal val="#ppt_x-#ppt_w/2"/>
                                          </p:val>
                                        </p:tav>
                                        <p:tav tm="100000">
                                          <p:val>
                                            <p:strVal val="#ppt_x"/>
                                          </p:val>
                                        </p:tav>
                                      </p:tavLst>
                                    </p:anim>
                                    <p:anim calcmode="lin" valueType="num">
                                      <p:cBhvr>
                                        <p:cTn id="154" dur="500" fill="hold"/>
                                        <p:tgtEl>
                                          <p:spTgt spid="65"/>
                                        </p:tgtEl>
                                        <p:attrNameLst>
                                          <p:attrName>ppt_y</p:attrName>
                                        </p:attrNameLst>
                                      </p:cBhvr>
                                      <p:tavLst>
                                        <p:tav tm="0">
                                          <p:val>
                                            <p:strVal val="#ppt_y"/>
                                          </p:val>
                                        </p:tav>
                                        <p:tav tm="100000">
                                          <p:val>
                                            <p:strVal val="#ppt_y"/>
                                          </p:val>
                                        </p:tav>
                                      </p:tavLst>
                                    </p:anim>
                                    <p:anim calcmode="lin" valueType="num">
                                      <p:cBhvr>
                                        <p:cTn id="155" dur="500" fill="hold"/>
                                        <p:tgtEl>
                                          <p:spTgt spid="65"/>
                                        </p:tgtEl>
                                        <p:attrNameLst>
                                          <p:attrName>ppt_w</p:attrName>
                                        </p:attrNameLst>
                                      </p:cBhvr>
                                      <p:tavLst>
                                        <p:tav tm="0">
                                          <p:val>
                                            <p:fltVal val="0"/>
                                          </p:val>
                                        </p:tav>
                                        <p:tav tm="100000">
                                          <p:val>
                                            <p:strVal val="#ppt_w"/>
                                          </p:val>
                                        </p:tav>
                                      </p:tavLst>
                                    </p:anim>
                                    <p:anim calcmode="lin" valueType="num">
                                      <p:cBhvr>
                                        <p:cTn id="156" dur="500" fill="hold"/>
                                        <p:tgtEl>
                                          <p:spTgt spid="65"/>
                                        </p:tgtEl>
                                        <p:attrNameLst>
                                          <p:attrName>ppt_h</p:attrName>
                                        </p:attrNameLst>
                                      </p:cBhvr>
                                      <p:tavLst>
                                        <p:tav tm="0">
                                          <p:val>
                                            <p:strVal val="#ppt_h"/>
                                          </p:val>
                                        </p:tav>
                                        <p:tav tm="100000">
                                          <p:val>
                                            <p:strVal val="#ppt_h"/>
                                          </p:val>
                                        </p:tav>
                                      </p:tavLst>
                                    </p:anim>
                                  </p:childTnLst>
                                </p:cTn>
                              </p:par>
                              <p:par>
                                <p:cTn id="157" presetID="17" presetClass="entr" presetSubtype="1" fill="hold" nodeType="withEffect">
                                  <p:stCondLst>
                                    <p:cond delay="0"/>
                                  </p:stCondLst>
                                  <p:childTnLst>
                                    <p:set>
                                      <p:cBhvr>
                                        <p:cTn id="158" dur="1" fill="hold">
                                          <p:stCondLst>
                                            <p:cond delay="0"/>
                                          </p:stCondLst>
                                        </p:cTn>
                                        <p:tgtEl>
                                          <p:spTgt spid="53"/>
                                        </p:tgtEl>
                                        <p:attrNameLst>
                                          <p:attrName>style.visibility</p:attrName>
                                        </p:attrNameLst>
                                      </p:cBhvr>
                                      <p:to>
                                        <p:strVal val="visible"/>
                                      </p:to>
                                    </p:set>
                                    <p:anim calcmode="lin" valueType="num">
                                      <p:cBhvr>
                                        <p:cTn id="159" dur="500" fill="hold"/>
                                        <p:tgtEl>
                                          <p:spTgt spid="53"/>
                                        </p:tgtEl>
                                        <p:attrNameLst>
                                          <p:attrName>ppt_x</p:attrName>
                                        </p:attrNameLst>
                                      </p:cBhvr>
                                      <p:tavLst>
                                        <p:tav tm="0">
                                          <p:val>
                                            <p:strVal val="#ppt_x"/>
                                          </p:val>
                                        </p:tav>
                                        <p:tav tm="100000">
                                          <p:val>
                                            <p:strVal val="#ppt_x"/>
                                          </p:val>
                                        </p:tav>
                                      </p:tavLst>
                                    </p:anim>
                                    <p:anim calcmode="lin" valueType="num">
                                      <p:cBhvr>
                                        <p:cTn id="160" dur="500" fill="hold"/>
                                        <p:tgtEl>
                                          <p:spTgt spid="53"/>
                                        </p:tgtEl>
                                        <p:attrNameLst>
                                          <p:attrName>ppt_y</p:attrName>
                                        </p:attrNameLst>
                                      </p:cBhvr>
                                      <p:tavLst>
                                        <p:tav tm="0">
                                          <p:val>
                                            <p:strVal val="#ppt_y-#ppt_h/2"/>
                                          </p:val>
                                        </p:tav>
                                        <p:tav tm="100000">
                                          <p:val>
                                            <p:strVal val="#ppt_y"/>
                                          </p:val>
                                        </p:tav>
                                      </p:tavLst>
                                    </p:anim>
                                    <p:anim calcmode="lin" valueType="num">
                                      <p:cBhvr>
                                        <p:cTn id="161" dur="500" fill="hold"/>
                                        <p:tgtEl>
                                          <p:spTgt spid="53"/>
                                        </p:tgtEl>
                                        <p:attrNameLst>
                                          <p:attrName>ppt_w</p:attrName>
                                        </p:attrNameLst>
                                      </p:cBhvr>
                                      <p:tavLst>
                                        <p:tav tm="0">
                                          <p:val>
                                            <p:strVal val="#ppt_w"/>
                                          </p:val>
                                        </p:tav>
                                        <p:tav tm="100000">
                                          <p:val>
                                            <p:strVal val="#ppt_w"/>
                                          </p:val>
                                        </p:tav>
                                      </p:tavLst>
                                    </p:anim>
                                    <p:anim calcmode="lin" valueType="num">
                                      <p:cBhvr>
                                        <p:cTn id="162" dur="500" fill="hold"/>
                                        <p:tgtEl>
                                          <p:spTgt spid="53"/>
                                        </p:tgtEl>
                                        <p:attrNameLst>
                                          <p:attrName>ppt_h</p:attrName>
                                        </p:attrNameLst>
                                      </p:cBhvr>
                                      <p:tavLst>
                                        <p:tav tm="0">
                                          <p:val>
                                            <p:fltVal val="0"/>
                                          </p:val>
                                        </p:tav>
                                        <p:tav tm="100000">
                                          <p:val>
                                            <p:strVal val="#ppt_h"/>
                                          </p:val>
                                        </p:tav>
                                      </p:tavLst>
                                    </p:anim>
                                  </p:childTnLst>
                                </p:cTn>
                              </p:par>
                            </p:childTnLst>
                          </p:cTn>
                        </p:par>
                        <p:par>
                          <p:cTn id="163" fill="hold">
                            <p:stCondLst>
                              <p:cond delay="1000"/>
                            </p:stCondLst>
                            <p:childTnLst>
                              <p:par>
                                <p:cTn id="164" presetID="1" presetClass="entr" presetSubtype="0" fill="hold" grpId="0" nodeType="afterEffect">
                                  <p:stCondLst>
                                    <p:cond delay="0"/>
                                  </p:stCondLst>
                                  <p:childTnLst>
                                    <p:set>
                                      <p:cBhvr>
                                        <p:cTn id="165" dur="1" fill="hold">
                                          <p:stCondLst>
                                            <p:cond delay="0"/>
                                          </p:stCondLst>
                                        </p:cTn>
                                        <p:tgtEl>
                                          <p:spTgt spid="74"/>
                                        </p:tgtEl>
                                        <p:attrNameLst>
                                          <p:attrName>style.visibility</p:attrName>
                                        </p:attrNameLst>
                                      </p:cBhvr>
                                      <p:to>
                                        <p:strVal val="visible"/>
                                      </p:to>
                                    </p:set>
                                  </p:childTnLst>
                                </p:cTn>
                              </p:par>
                            </p:childTnLst>
                          </p:cTn>
                        </p:par>
                        <p:par>
                          <p:cTn id="166" fill="hold">
                            <p:stCondLst>
                              <p:cond delay="1000"/>
                            </p:stCondLst>
                            <p:childTnLst>
                              <p:par>
                                <p:cTn id="167" presetID="17" presetClass="entr" presetSubtype="8" fill="hold" nodeType="afterEffect">
                                  <p:stCondLst>
                                    <p:cond delay="0"/>
                                  </p:stCondLst>
                                  <p:childTnLst>
                                    <p:set>
                                      <p:cBhvr>
                                        <p:cTn id="168" dur="1" fill="hold">
                                          <p:stCondLst>
                                            <p:cond delay="0"/>
                                          </p:stCondLst>
                                        </p:cTn>
                                        <p:tgtEl>
                                          <p:spTgt spid="67"/>
                                        </p:tgtEl>
                                        <p:attrNameLst>
                                          <p:attrName>style.visibility</p:attrName>
                                        </p:attrNameLst>
                                      </p:cBhvr>
                                      <p:to>
                                        <p:strVal val="visible"/>
                                      </p:to>
                                    </p:set>
                                    <p:anim calcmode="lin" valueType="num">
                                      <p:cBhvr>
                                        <p:cTn id="169" dur="500" fill="hold"/>
                                        <p:tgtEl>
                                          <p:spTgt spid="67"/>
                                        </p:tgtEl>
                                        <p:attrNameLst>
                                          <p:attrName>ppt_x</p:attrName>
                                        </p:attrNameLst>
                                      </p:cBhvr>
                                      <p:tavLst>
                                        <p:tav tm="0">
                                          <p:val>
                                            <p:strVal val="#ppt_x-#ppt_w/2"/>
                                          </p:val>
                                        </p:tav>
                                        <p:tav tm="100000">
                                          <p:val>
                                            <p:strVal val="#ppt_x"/>
                                          </p:val>
                                        </p:tav>
                                      </p:tavLst>
                                    </p:anim>
                                    <p:anim calcmode="lin" valueType="num">
                                      <p:cBhvr>
                                        <p:cTn id="170" dur="500" fill="hold"/>
                                        <p:tgtEl>
                                          <p:spTgt spid="67"/>
                                        </p:tgtEl>
                                        <p:attrNameLst>
                                          <p:attrName>ppt_y</p:attrName>
                                        </p:attrNameLst>
                                      </p:cBhvr>
                                      <p:tavLst>
                                        <p:tav tm="0">
                                          <p:val>
                                            <p:strVal val="#ppt_y"/>
                                          </p:val>
                                        </p:tav>
                                        <p:tav tm="100000">
                                          <p:val>
                                            <p:strVal val="#ppt_y"/>
                                          </p:val>
                                        </p:tav>
                                      </p:tavLst>
                                    </p:anim>
                                    <p:anim calcmode="lin" valueType="num">
                                      <p:cBhvr>
                                        <p:cTn id="171" dur="500" fill="hold"/>
                                        <p:tgtEl>
                                          <p:spTgt spid="67"/>
                                        </p:tgtEl>
                                        <p:attrNameLst>
                                          <p:attrName>ppt_w</p:attrName>
                                        </p:attrNameLst>
                                      </p:cBhvr>
                                      <p:tavLst>
                                        <p:tav tm="0">
                                          <p:val>
                                            <p:fltVal val="0"/>
                                          </p:val>
                                        </p:tav>
                                        <p:tav tm="100000">
                                          <p:val>
                                            <p:strVal val="#ppt_w"/>
                                          </p:val>
                                        </p:tav>
                                      </p:tavLst>
                                    </p:anim>
                                    <p:anim calcmode="lin" valueType="num">
                                      <p:cBhvr>
                                        <p:cTn id="172" dur="500" fill="hold"/>
                                        <p:tgtEl>
                                          <p:spTgt spid="67"/>
                                        </p:tgtEl>
                                        <p:attrNameLst>
                                          <p:attrName>ppt_h</p:attrName>
                                        </p:attrNameLst>
                                      </p:cBhvr>
                                      <p:tavLst>
                                        <p:tav tm="0">
                                          <p:val>
                                            <p:strVal val="#ppt_h"/>
                                          </p:val>
                                        </p:tav>
                                        <p:tav tm="100000">
                                          <p:val>
                                            <p:strVal val="#ppt_h"/>
                                          </p:val>
                                        </p:tav>
                                      </p:tavLst>
                                    </p:anim>
                                  </p:childTnLst>
                                </p:cTn>
                              </p:par>
                              <p:par>
                                <p:cTn id="173" presetID="17" presetClass="entr" presetSubtype="1" fill="hold" nodeType="withEffect">
                                  <p:stCondLst>
                                    <p:cond delay="0"/>
                                  </p:stCondLst>
                                  <p:childTnLst>
                                    <p:set>
                                      <p:cBhvr>
                                        <p:cTn id="174" dur="1" fill="hold">
                                          <p:stCondLst>
                                            <p:cond delay="0"/>
                                          </p:stCondLst>
                                        </p:cTn>
                                        <p:tgtEl>
                                          <p:spTgt spid="54"/>
                                        </p:tgtEl>
                                        <p:attrNameLst>
                                          <p:attrName>style.visibility</p:attrName>
                                        </p:attrNameLst>
                                      </p:cBhvr>
                                      <p:to>
                                        <p:strVal val="visible"/>
                                      </p:to>
                                    </p:set>
                                    <p:anim calcmode="lin" valueType="num">
                                      <p:cBhvr>
                                        <p:cTn id="175" dur="500" fill="hold"/>
                                        <p:tgtEl>
                                          <p:spTgt spid="54"/>
                                        </p:tgtEl>
                                        <p:attrNameLst>
                                          <p:attrName>ppt_x</p:attrName>
                                        </p:attrNameLst>
                                      </p:cBhvr>
                                      <p:tavLst>
                                        <p:tav tm="0">
                                          <p:val>
                                            <p:strVal val="#ppt_x"/>
                                          </p:val>
                                        </p:tav>
                                        <p:tav tm="100000">
                                          <p:val>
                                            <p:strVal val="#ppt_x"/>
                                          </p:val>
                                        </p:tav>
                                      </p:tavLst>
                                    </p:anim>
                                    <p:anim calcmode="lin" valueType="num">
                                      <p:cBhvr>
                                        <p:cTn id="176" dur="500" fill="hold"/>
                                        <p:tgtEl>
                                          <p:spTgt spid="54"/>
                                        </p:tgtEl>
                                        <p:attrNameLst>
                                          <p:attrName>ppt_y</p:attrName>
                                        </p:attrNameLst>
                                      </p:cBhvr>
                                      <p:tavLst>
                                        <p:tav tm="0">
                                          <p:val>
                                            <p:strVal val="#ppt_y-#ppt_h/2"/>
                                          </p:val>
                                        </p:tav>
                                        <p:tav tm="100000">
                                          <p:val>
                                            <p:strVal val="#ppt_y"/>
                                          </p:val>
                                        </p:tav>
                                      </p:tavLst>
                                    </p:anim>
                                    <p:anim calcmode="lin" valueType="num">
                                      <p:cBhvr>
                                        <p:cTn id="177" dur="500" fill="hold"/>
                                        <p:tgtEl>
                                          <p:spTgt spid="54"/>
                                        </p:tgtEl>
                                        <p:attrNameLst>
                                          <p:attrName>ppt_w</p:attrName>
                                        </p:attrNameLst>
                                      </p:cBhvr>
                                      <p:tavLst>
                                        <p:tav tm="0">
                                          <p:val>
                                            <p:strVal val="#ppt_w"/>
                                          </p:val>
                                        </p:tav>
                                        <p:tav tm="100000">
                                          <p:val>
                                            <p:strVal val="#ppt_w"/>
                                          </p:val>
                                        </p:tav>
                                      </p:tavLst>
                                    </p:anim>
                                    <p:anim calcmode="lin" valueType="num">
                                      <p:cBhvr>
                                        <p:cTn id="178" dur="500" fill="hold"/>
                                        <p:tgtEl>
                                          <p:spTgt spid="54"/>
                                        </p:tgtEl>
                                        <p:attrNameLst>
                                          <p:attrName>ppt_h</p:attrName>
                                        </p:attrNameLst>
                                      </p:cBhvr>
                                      <p:tavLst>
                                        <p:tav tm="0">
                                          <p:val>
                                            <p:fltVal val="0"/>
                                          </p:val>
                                        </p:tav>
                                        <p:tav tm="100000">
                                          <p:val>
                                            <p:strVal val="#ppt_h"/>
                                          </p:val>
                                        </p:tav>
                                      </p:tavLst>
                                    </p:anim>
                                  </p:childTnLst>
                                </p:cTn>
                              </p:par>
                            </p:childTnLst>
                          </p:cTn>
                        </p:par>
                        <p:par>
                          <p:cTn id="179" fill="hold">
                            <p:stCondLst>
                              <p:cond delay="1500"/>
                            </p:stCondLst>
                            <p:childTnLst>
                              <p:par>
                                <p:cTn id="180" presetID="1" presetClass="entr" presetSubtype="0" fill="hold" grpId="0" nodeType="afterEffect">
                                  <p:stCondLst>
                                    <p:cond delay="0"/>
                                  </p:stCondLst>
                                  <p:childTnLst>
                                    <p:set>
                                      <p:cBhvr>
                                        <p:cTn id="181" dur="1" fill="hold">
                                          <p:stCondLst>
                                            <p:cond delay="0"/>
                                          </p:stCondLst>
                                        </p:cTn>
                                        <p:tgtEl>
                                          <p:spTgt spid="75"/>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xit" presetSubtype="0" fill="hold" nodeType="clickEffect">
                                  <p:stCondLst>
                                    <p:cond delay="0"/>
                                  </p:stCondLst>
                                  <p:childTnLst>
                                    <p:set>
                                      <p:cBhvr>
                                        <p:cTn id="185" dur="1" fill="hold">
                                          <p:stCondLst>
                                            <p:cond delay="0"/>
                                          </p:stCondLst>
                                        </p:cTn>
                                        <p:tgtEl>
                                          <p:spTgt spid="67"/>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54"/>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53"/>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65"/>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52"/>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73" grpId="0"/>
      <p:bldP spid="74" grpId="0"/>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1189" eaLnBrk="1" hangingPunct="1">
              <a:defRPr/>
            </a:pPr>
            <a:r>
              <a:rPr smtClean="0"/>
              <a:t>Block Computing Goals</a:t>
            </a:r>
            <a:endParaRPr/>
          </a:p>
        </p:txBody>
      </p:sp>
      <p:sp>
        <p:nvSpPr>
          <p:cNvPr id="35843" name="Content Placeholder 2"/>
          <p:cNvSpPr>
            <a:spLocks noGrp="1"/>
          </p:cNvSpPr>
          <p:nvPr>
            <p:ph idx="1"/>
          </p:nvPr>
        </p:nvSpPr>
        <p:spPr>
          <a:xfrm>
            <a:off x="382588" y="1414463"/>
            <a:ext cx="8380412" cy="2603500"/>
          </a:xfrm>
        </p:spPr>
        <p:txBody>
          <a:bodyPr/>
          <a:lstStyle/>
          <a:p>
            <a:pPr eaLnBrk="1" hangingPunct="1"/>
            <a:r>
              <a:rPr lang="en-US" smtClean="0"/>
              <a:t>Only calculate non-null* values.</a:t>
            </a:r>
          </a:p>
          <a:p>
            <a:pPr eaLnBrk="1" hangingPunct="1"/>
            <a:r>
              <a:rPr lang="en-US" smtClean="0"/>
              <a:t>Perform the cell navigation (ie, .prevmember, .parent) just once instead of for every cell</a:t>
            </a:r>
          </a:p>
          <a:p>
            <a:pPr lvl="1" eaLnBrk="1" hangingPunct="1"/>
            <a:r>
              <a:rPr lang="en-US" smtClean="0"/>
              <a:t>Navigate for the entire space</a:t>
            </a:r>
          </a:p>
        </p:txBody>
      </p:sp>
      <p:sp>
        <p:nvSpPr>
          <p:cNvPr id="35844" name="TextBox 3"/>
          <p:cNvSpPr txBox="1">
            <a:spLocks noChangeArrowheads="1"/>
          </p:cNvSpPr>
          <p:nvPr/>
        </p:nvSpPr>
        <p:spPr bwMode="auto">
          <a:xfrm>
            <a:off x="559526" y="4386925"/>
            <a:ext cx="8229600" cy="923330"/>
          </a:xfrm>
          <a:prstGeom prst="rect">
            <a:avLst/>
          </a:prstGeom>
          <a:noFill/>
          <a:ln w="9525">
            <a:noFill/>
            <a:miter lim="800000"/>
            <a:headEnd/>
            <a:tailEnd/>
          </a:ln>
        </p:spPr>
        <p:txBody>
          <a:bodyPr>
            <a:spAutoFit/>
          </a:bodyPr>
          <a:lstStyle/>
          <a:p>
            <a:r>
              <a:rPr lang="en-US" dirty="0">
                <a:latin typeface="Segoe"/>
              </a:rPr>
              <a:t>*An oversimplification. Actually, we want to avoid calculating </a:t>
            </a:r>
            <a:r>
              <a:rPr lang="en-US" i="1" dirty="0">
                <a:latin typeface="Segoe"/>
              </a:rPr>
              <a:t>non-default </a:t>
            </a:r>
            <a:r>
              <a:rPr lang="en-US" dirty="0">
                <a:latin typeface="Segoe"/>
              </a:rPr>
              <a:t>values. </a:t>
            </a:r>
            <a:endParaRPr lang="en-US" dirty="0" smtClean="0">
              <a:latin typeface="Segoe"/>
            </a:endParaRPr>
          </a:p>
          <a:p>
            <a:r>
              <a:rPr lang="en-US" dirty="0" smtClean="0">
                <a:latin typeface="Segoe"/>
              </a:rPr>
              <a:t>For example: </a:t>
            </a:r>
            <a:r>
              <a:rPr lang="en-US" b="1" dirty="0" err="1" smtClean="0">
                <a:solidFill>
                  <a:srgbClr val="FFFF00"/>
                </a:solidFill>
                <a:latin typeface="Segoe"/>
              </a:rPr>
              <a:t>iif</a:t>
            </a:r>
            <a:r>
              <a:rPr lang="en-US" b="1" dirty="0">
                <a:solidFill>
                  <a:srgbClr val="FFFF00"/>
                </a:solidFill>
                <a:latin typeface="Segoe"/>
              </a:rPr>
              <a:t>( </a:t>
            </a:r>
            <a:r>
              <a:rPr lang="en-US" b="1" dirty="0" err="1">
                <a:solidFill>
                  <a:srgbClr val="FFFF00"/>
                </a:solidFill>
                <a:latin typeface="Segoe"/>
              </a:rPr>
              <a:t>measures.Sales</a:t>
            </a:r>
            <a:r>
              <a:rPr lang="en-US" b="1" dirty="0">
                <a:solidFill>
                  <a:srgbClr val="FFFF00"/>
                </a:solidFill>
                <a:latin typeface="Segoe"/>
              </a:rPr>
              <a:t>&gt;0, </a:t>
            </a:r>
            <a:r>
              <a:rPr lang="en-US" b="1" dirty="0" err="1">
                <a:solidFill>
                  <a:srgbClr val="FFFF00"/>
                </a:solidFill>
                <a:latin typeface="Segoe"/>
              </a:rPr>
              <a:t>measures.profit</a:t>
            </a:r>
            <a:r>
              <a:rPr lang="en-US" b="1" dirty="0">
                <a:solidFill>
                  <a:srgbClr val="FFFF00"/>
                </a:solidFill>
                <a:latin typeface="Segoe"/>
              </a:rPr>
              <a:t>/</a:t>
            </a:r>
            <a:r>
              <a:rPr lang="en-US" b="1" dirty="0" err="1">
                <a:solidFill>
                  <a:srgbClr val="FFFF00"/>
                </a:solidFill>
                <a:latin typeface="Segoe"/>
              </a:rPr>
              <a:t>measures.sales</a:t>
            </a:r>
            <a:r>
              <a:rPr lang="en-US" b="1" dirty="0">
                <a:solidFill>
                  <a:srgbClr val="FFFF00"/>
                </a:solidFill>
                <a:latin typeface="Segoe"/>
              </a:rPr>
              <a:t>, 0</a:t>
            </a:r>
            <a:r>
              <a:rPr lang="en-US" b="1" dirty="0" smtClean="0">
                <a:solidFill>
                  <a:srgbClr val="FFFF00"/>
                </a:solidFill>
                <a:latin typeface="Segoe"/>
              </a:rPr>
              <a:t>)</a:t>
            </a:r>
            <a:endParaRPr lang="en-US" b="1" dirty="0">
              <a:solidFill>
                <a:srgbClr val="FFFF00"/>
              </a:solidFill>
              <a:latin typeface="Segoe"/>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1189" eaLnBrk="1" hangingPunct="1">
              <a:defRPr/>
            </a:pPr>
            <a:r>
              <a:rPr smtClean="0"/>
              <a:t>Block Computing</a:t>
            </a:r>
            <a:endParaRPr/>
          </a:p>
        </p:txBody>
      </p:sp>
      <p:graphicFrame>
        <p:nvGraphicFramePr>
          <p:cNvPr id="4" name="Table 3"/>
          <p:cNvGraphicFramePr>
            <a:graphicFrameLocks noGrp="1"/>
          </p:cNvGraphicFramePr>
          <p:nvPr/>
        </p:nvGraphicFramePr>
        <p:xfrm>
          <a:off x="4876800" y="4675632"/>
          <a:ext cx="2286000" cy="384810"/>
        </p:xfrm>
        <a:graphic>
          <a:graphicData uri="http://schemas.openxmlformats.org/drawingml/2006/table">
            <a:tbl>
              <a:tblPr/>
              <a:tblGrid>
                <a:gridCol w="457200"/>
                <a:gridCol w="609600"/>
                <a:gridCol w="533400"/>
                <a:gridCol w="685800"/>
              </a:tblGrid>
              <a:tr h="190500">
                <a:tc>
                  <a:txBody>
                    <a:bodyPr/>
                    <a:lstStyle/>
                    <a:p>
                      <a:pPr algn="l" fontAlgn="b"/>
                      <a:r>
                        <a:rPr lang="en-US" sz="900" b="0" i="0" u="none" strike="noStrike" dirty="0" smtClean="0">
                          <a:solidFill>
                            <a:srgbClr val="FFFFFF"/>
                          </a:solidFill>
                          <a:latin typeface="Calibri"/>
                        </a:rPr>
                        <a:t>Country</a:t>
                      </a:r>
                      <a:endParaRPr lang="en-US" sz="1100" b="0" i="0" u="none" strike="noStrike"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kern="1200" dirty="0">
                          <a:solidFill>
                            <a:srgbClr val="FFFFFF"/>
                          </a:solidFill>
                          <a:latin typeface="Calibri"/>
                          <a:ea typeface="+mn-ea"/>
                          <a:cs typeface="+mn-cs"/>
                        </a:rPr>
                        <a:t>Product</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kern="1200" dirty="0" smtClean="0">
                          <a:solidFill>
                            <a:srgbClr val="FFFFFF"/>
                          </a:solidFill>
                          <a:latin typeface="Calibri"/>
                          <a:ea typeface="+mn-ea"/>
                          <a:cs typeface="+mn-cs"/>
                        </a:rPr>
                        <a:t>Measure</a:t>
                      </a:r>
                      <a:endParaRPr lang="en-US" sz="900" b="0" i="0" u="none" strike="noStrike" kern="1200" dirty="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kern="1200" dirty="0" smtClean="0">
                          <a:solidFill>
                            <a:srgbClr val="FFFFFF"/>
                          </a:solidFill>
                          <a:latin typeface="Calibri"/>
                          <a:ea typeface="+mn-ea"/>
                          <a:cs typeface="+mn-cs"/>
                        </a:rPr>
                        <a:t>Value</a:t>
                      </a:r>
                      <a:endParaRPr lang="en-US" sz="900" b="0" i="0" u="none" strike="noStrike" kern="1200" dirty="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900" b="1" i="0" u="none" strike="noStrike" kern="1200" dirty="0" smtClean="0">
                          <a:solidFill>
                            <a:srgbClr val="3F3F3F"/>
                          </a:solidFill>
                          <a:latin typeface="Calibri"/>
                          <a:ea typeface="+mn-ea"/>
                          <a:cs typeface="+mn-cs"/>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All Products</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smtClean="0">
                          <a:solidFill>
                            <a:srgbClr val="3F3F3F"/>
                          </a:solidFill>
                          <a:latin typeface="Calibri"/>
                        </a:rPr>
                        <a:t>Sales</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$266,773.00 </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5" name="Table 4"/>
          <p:cNvGraphicFramePr>
            <a:graphicFrameLocks noGrp="1"/>
          </p:cNvGraphicFramePr>
          <p:nvPr/>
        </p:nvGraphicFramePr>
        <p:xfrm>
          <a:off x="1066800" y="4675632"/>
          <a:ext cx="2438400" cy="906780"/>
        </p:xfrm>
        <a:graphic>
          <a:graphicData uri="http://schemas.openxmlformats.org/drawingml/2006/table">
            <a:tbl>
              <a:tblPr/>
              <a:tblGrid>
                <a:gridCol w="443346"/>
                <a:gridCol w="665018"/>
                <a:gridCol w="491835"/>
                <a:gridCol w="838201"/>
              </a:tblGrid>
              <a:tr h="190500">
                <a:tc>
                  <a:txBody>
                    <a:bodyPr/>
                    <a:lstStyle/>
                    <a:p>
                      <a:pPr algn="l" fontAlgn="b"/>
                      <a:r>
                        <a:rPr lang="en-US" sz="900" b="0" i="0" u="none" strike="noStrike" dirty="0">
                          <a:solidFill>
                            <a:srgbClr val="FFFFFF"/>
                          </a:solidFill>
                          <a:latin typeface="Calibri"/>
                        </a:rPr>
                        <a:t>Country</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dirty="0">
                          <a:solidFill>
                            <a:srgbClr val="FFFFFF"/>
                          </a:solidFill>
                          <a:latin typeface="Calibri"/>
                        </a:rPr>
                        <a:t>Product</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dirty="0" smtClean="0">
                          <a:solidFill>
                            <a:srgbClr val="FFFFFF"/>
                          </a:solidFill>
                          <a:latin typeface="Calibri"/>
                        </a:rPr>
                        <a:t>Measure</a:t>
                      </a:r>
                      <a:endParaRPr lang="en-US" sz="900" b="0" i="0" u="none" strike="noStrike"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dirty="0" smtClean="0">
                          <a:solidFill>
                            <a:srgbClr val="FFFFFF"/>
                          </a:solidFill>
                          <a:latin typeface="Calibri"/>
                        </a:rPr>
                        <a:t>Value</a:t>
                      </a:r>
                      <a:endParaRPr lang="en-US" sz="900" b="0" i="0" u="none" strike="noStrike"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900" b="1" i="0" u="none" strike="noStrike">
                          <a:solidFill>
                            <a:srgbClr val="3F3F3F"/>
                          </a:solidFill>
                          <a:latin typeface="Calibri"/>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3F3F3F"/>
                          </a:solidFill>
                          <a:latin typeface="Calibri"/>
                        </a:rPr>
                        <a:t>Drink</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smtClean="0">
                          <a:solidFill>
                            <a:srgbClr val="3F3F3F"/>
                          </a:solidFill>
                          <a:latin typeface="Calibri"/>
                        </a:rPr>
                        <a:t>Sales</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$24,597.00 </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900" b="1" i="0" u="none" strike="noStrike">
                          <a:solidFill>
                            <a:srgbClr val="3F3F3F"/>
                          </a:solidFill>
                          <a:latin typeface="Calibri"/>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3F3F3F"/>
                          </a:solidFill>
                          <a:latin typeface="Calibri"/>
                        </a:rPr>
                        <a:t>Food</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smtClean="0">
                          <a:solidFill>
                            <a:srgbClr val="3F3F3F"/>
                          </a:solidFill>
                          <a:latin typeface="Calibri"/>
                        </a:rPr>
                        <a:t>Sales</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$191,940.00 </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900" b="1" i="0" u="none" strike="noStrike" dirty="0">
                          <a:solidFill>
                            <a:srgbClr val="3F3F3F"/>
                          </a:solidFill>
                          <a:latin typeface="Calibri"/>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3F3F3F"/>
                          </a:solidFill>
                          <a:latin typeface="Calibri"/>
                        </a:rPr>
                        <a:t>Non-Consumable</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smtClean="0">
                          <a:solidFill>
                            <a:srgbClr val="3F3F3F"/>
                          </a:solidFill>
                          <a:latin typeface="Calibri"/>
                        </a:rPr>
                        <a:t>Sales</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$50,236.00 </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8" name="Table 7"/>
          <p:cNvGraphicFramePr>
            <a:graphicFrameLocks noGrp="1"/>
          </p:cNvGraphicFramePr>
          <p:nvPr/>
        </p:nvGraphicFramePr>
        <p:xfrm>
          <a:off x="2286000" y="3151632"/>
          <a:ext cx="3657601" cy="769620"/>
        </p:xfrm>
        <a:graphic>
          <a:graphicData uri="http://schemas.openxmlformats.org/drawingml/2006/table">
            <a:tbl>
              <a:tblPr/>
              <a:tblGrid>
                <a:gridCol w="665019"/>
                <a:gridCol w="997527"/>
                <a:gridCol w="1192167"/>
                <a:gridCol w="802888"/>
              </a:tblGrid>
              <a:tr h="190500">
                <a:tc>
                  <a:txBody>
                    <a:bodyPr/>
                    <a:lstStyle/>
                    <a:p>
                      <a:pPr algn="l" fontAlgn="b"/>
                      <a:r>
                        <a:rPr lang="en-US" sz="900" b="0" i="0" u="none" strike="noStrike" dirty="0">
                          <a:solidFill>
                            <a:srgbClr val="FFFFFF"/>
                          </a:solidFill>
                          <a:latin typeface="Calibri"/>
                        </a:rPr>
                        <a:t>Country</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dirty="0">
                          <a:solidFill>
                            <a:srgbClr val="FFFFFF"/>
                          </a:solidFill>
                          <a:latin typeface="Calibri"/>
                        </a:rPr>
                        <a:t>Product</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dirty="0" smtClean="0">
                          <a:solidFill>
                            <a:srgbClr val="FFFFFF"/>
                          </a:solidFill>
                          <a:latin typeface="Calibri"/>
                        </a:rPr>
                        <a:t>Measure</a:t>
                      </a:r>
                      <a:endParaRPr lang="en-US" sz="900" b="0" i="0" u="none" strike="noStrike"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900" b="0" i="0" u="none" strike="noStrike" dirty="0" smtClean="0">
                          <a:solidFill>
                            <a:srgbClr val="FFFFFF"/>
                          </a:solidFill>
                          <a:latin typeface="Calibri"/>
                        </a:rPr>
                        <a:t>Value</a:t>
                      </a:r>
                      <a:endParaRPr lang="en-US" sz="900" b="0" i="0" u="none" strike="noStrike"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900" b="1" i="0" u="none" strike="noStrike">
                          <a:solidFill>
                            <a:srgbClr val="3F3F3F"/>
                          </a:solidFill>
                          <a:latin typeface="Calibri"/>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3F3F3F"/>
                          </a:solidFill>
                          <a:latin typeface="Calibri"/>
                        </a:rPr>
                        <a:t>Drink</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smtClean="0">
                          <a:solidFill>
                            <a:srgbClr val="3F3F3F"/>
                          </a:solidFill>
                          <a:latin typeface="Calibri"/>
                        </a:rPr>
                        <a:t>Contribution</a:t>
                      </a:r>
                      <a:r>
                        <a:rPr lang="en-US" sz="900" b="1" i="0" u="none" strike="noStrike" baseline="0" dirty="0" smtClean="0">
                          <a:solidFill>
                            <a:srgbClr val="3F3F3F"/>
                          </a:solidFill>
                          <a:latin typeface="Calibri"/>
                        </a:rPr>
                        <a:t> to Parent</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9.22%</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900" b="1" i="0" u="none" strike="noStrike">
                          <a:solidFill>
                            <a:srgbClr val="3F3F3F"/>
                          </a:solidFill>
                          <a:latin typeface="Calibri"/>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3F3F3F"/>
                          </a:solidFill>
                          <a:latin typeface="Calibri"/>
                        </a:rPr>
                        <a:t>Food</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rgbClr val="3F3F3F"/>
                          </a:solidFill>
                          <a:latin typeface="Calibri"/>
                        </a:rPr>
                        <a:t>Contribution</a:t>
                      </a:r>
                      <a:r>
                        <a:rPr lang="en-US" sz="900" b="1" i="0" u="none" strike="noStrike" baseline="0" dirty="0" smtClean="0">
                          <a:solidFill>
                            <a:srgbClr val="3F3F3F"/>
                          </a:solidFill>
                          <a:latin typeface="Calibri"/>
                        </a:rPr>
                        <a:t> to Parent</a:t>
                      </a:r>
                      <a:endParaRPr lang="en-US" sz="900" b="1" i="0" u="none" strike="noStrike" dirty="0" smtClean="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71.95%</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900" b="1" i="0" u="none" strike="noStrike" dirty="0">
                          <a:solidFill>
                            <a:srgbClr val="3F3F3F"/>
                          </a:solidFill>
                          <a:latin typeface="Calibri"/>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3F3F3F"/>
                          </a:solidFill>
                          <a:latin typeface="Calibri"/>
                        </a:rPr>
                        <a:t>Non-Consumable</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rgbClr val="3F3F3F"/>
                          </a:solidFill>
                          <a:latin typeface="Calibri"/>
                        </a:rPr>
                        <a:t>Contribution</a:t>
                      </a:r>
                      <a:r>
                        <a:rPr lang="en-US" sz="900" b="1" i="0" u="none" strike="noStrike" baseline="0" dirty="0" smtClean="0">
                          <a:solidFill>
                            <a:srgbClr val="3F3F3F"/>
                          </a:solidFill>
                          <a:latin typeface="Calibri"/>
                        </a:rPr>
                        <a:t> to Parent</a:t>
                      </a:r>
                      <a:endParaRPr lang="en-US" sz="900" b="1" i="0" u="none" strike="noStrike" dirty="0" smtClean="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3F3F3F"/>
                          </a:solidFill>
                          <a:latin typeface="Calibri"/>
                        </a:rPr>
                        <a:t> </a:t>
                      </a:r>
                      <a:r>
                        <a:rPr lang="en-US" sz="900" b="1" i="0" u="none" strike="noStrike" dirty="0" smtClean="0">
                          <a:solidFill>
                            <a:srgbClr val="3F3F3F"/>
                          </a:solidFill>
                          <a:latin typeface="Calibri"/>
                        </a:rPr>
                        <a:t>18.83%</a:t>
                      </a:r>
                      <a:endParaRPr lang="en-US" sz="9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7" name="Table 6"/>
          <p:cNvGraphicFramePr>
            <a:graphicFrameLocks noGrp="1"/>
          </p:cNvGraphicFramePr>
          <p:nvPr/>
        </p:nvGraphicFramePr>
        <p:xfrm>
          <a:off x="2362200" y="1246632"/>
          <a:ext cx="3428999" cy="891540"/>
        </p:xfrm>
        <a:graphic>
          <a:graphicData uri="http://schemas.openxmlformats.org/drawingml/2006/table">
            <a:tbl>
              <a:tblPr/>
              <a:tblGrid>
                <a:gridCol w="688669"/>
                <a:gridCol w="688669"/>
                <a:gridCol w="832462"/>
                <a:gridCol w="1219199"/>
              </a:tblGrid>
              <a:tr h="190500">
                <a:tc>
                  <a:txBody>
                    <a:bodyPr/>
                    <a:lstStyle/>
                    <a:p>
                      <a:pPr algn="l" fontAlgn="b"/>
                      <a:r>
                        <a:rPr lang="en-US" sz="1100" b="0" i="0" u="none" strike="noStrike" dirty="0">
                          <a:solidFill>
                            <a:srgbClr val="FFFFFF"/>
                          </a:solidFill>
                          <a:latin typeface="Calibri"/>
                        </a:rPr>
                        <a:t> </a:t>
                      </a:r>
                    </a:p>
                  </a:txBody>
                  <a:tcPr marL="9525" marR="9525" marT="9525" anchor="b">
                    <a:lnL>
                      <a:noFill/>
                    </a:lnL>
                    <a:lnR>
                      <a:noFill/>
                    </a:lnR>
                    <a:lnT>
                      <a:noFill/>
                    </a:lnT>
                    <a:lnB>
                      <a:noFill/>
                    </a:lnB>
                    <a:solidFill>
                      <a:srgbClr val="4F81BD"/>
                    </a:solidFill>
                  </a:tcPr>
                </a:tc>
                <a:tc>
                  <a:txBody>
                    <a:bodyPr/>
                    <a:lstStyle/>
                    <a:p>
                      <a:pPr algn="l" fontAlgn="b"/>
                      <a:r>
                        <a:rPr lang="en-US" sz="1100" b="0" i="0" u="none" strike="noStrike">
                          <a:solidFill>
                            <a:srgbClr val="FFFFFF"/>
                          </a:solidFill>
                          <a:latin typeface="Calibri"/>
                        </a:rPr>
                        <a:t>Drink</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FFFFFF"/>
                          </a:solidFill>
                          <a:latin typeface="Calibri"/>
                        </a:rPr>
                        <a:t>Food</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dirty="0">
                          <a:solidFill>
                            <a:srgbClr val="FFFFFF"/>
                          </a:solidFill>
                          <a:latin typeface="Calibri"/>
                        </a:rPr>
                        <a:t>Non-Consumable</a:t>
                      </a: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n-US" sz="1100" b="0" i="0" u="none" strike="noStrike">
                          <a:solidFill>
                            <a:srgbClr val="FFFFFF"/>
                          </a:solidFill>
                          <a:latin typeface="Calibri"/>
                        </a:rPr>
                        <a:t>Canada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dirty="0">
                          <a:solidFill>
                            <a:srgbClr val="3F3F3F"/>
                          </a:solidFill>
                          <a:latin typeface="Calibri"/>
                        </a:rPr>
                        <a:t>(</a:t>
                      </a:r>
                      <a:r>
                        <a:rPr lang="en-US" sz="1100" b="1" i="0" u="none" strike="noStrike" dirty="0" smtClean="0">
                          <a:solidFill>
                            <a:srgbClr val="3F3F3F"/>
                          </a:solidFill>
                          <a:latin typeface="Calibri"/>
                        </a:rPr>
                        <a:t>null)</a:t>
                      </a:r>
                      <a:endParaRPr lang="en-US" sz="1100" b="1" i="0" u="none" strike="noStrike"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Mexico</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dirty="0">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3F3F3F"/>
                          </a:solidFill>
                          <a:latin typeface="Calibri"/>
                        </a:rPr>
                        <a:t>(null)</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n-US" sz="1100" b="0" i="0" u="none" strike="noStrike">
                          <a:solidFill>
                            <a:srgbClr val="FFFFFF"/>
                          </a:solidFill>
                          <a:latin typeface="Calibri"/>
                        </a:rPr>
                        <a:t>USA</a:t>
                      </a: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r" fontAlgn="b"/>
                      <a:r>
                        <a:rPr lang="en-US" sz="1100" b="1" i="0" u="none" strike="noStrike" dirty="0">
                          <a:solidFill>
                            <a:srgbClr val="3F3F3F"/>
                          </a:solidFill>
                          <a:latin typeface="Calibri"/>
                        </a:rPr>
                        <a:t>9.22%</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100" b="1" i="0" u="none" strike="noStrike" dirty="0">
                          <a:solidFill>
                            <a:srgbClr val="3F3F3F"/>
                          </a:solidFill>
                          <a:latin typeface="Calibri"/>
                        </a:rPr>
                        <a:t>71.95%</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100" b="1" i="0" u="none" strike="noStrike" dirty="0">
                          <a:solidFill>
                            <a:srgbClr val="3F3F3F"/>
                          </a:solidFill>
                          <a:latin typeface="Calibri"/>
                        </a:rPr>
                        <a:t>18.83%</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cxnSp>
        <p:nvCxnSpPr>
          <p:cNvPr id="11" name="Straight Arrow Connector 10"/>
          <p:cNvCxnSpPr/>
          <p:nvPr/>
        </p:nvCxnSpPr>
        <p:spPr>
          <a:xfrm rot="10800000" flipV="1">
            <a:off x="3352800" y="3456432"/>
            <a:ext cx="2286000" cy="1524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5562600" y="3532632"/>
            <a:ext cx="1143000" cy="9906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3352800" y="3608832"/>
            <a:ext cx="2286000" cy="1524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3276600" y="3837432"/>
            <a:ext cx="2362200" cy="16002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V="1">
            <a:off x="5600700" y="3646932"/>
            <a:ext cx="990600" cy="9144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638800" y="3837432"/>
            <a:ext cx="838200" cy="762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990" name="TextBox 42"/>
          <p:cNvSpPr txBox="1">
            <a:spLocks noChangeArrowheads="1"/>
          </p:cNvSpPr>
          <p:nvPr/>
        </p:nvSpPr>
        <p:spPr bwMode="auto">
          <a:xfrm>
            <a:off x="6172200" y="3227832"/>
            <a:ext cx="2971800" cy="923925"/>
          </a:xfrm>
          <a:prstGeom prst="rect">
            <a:avLst/>
          </a:prstGeom>
          <a:noFill/>
          <a:ln w="9525">
            <a:noFill/>
            <a:miter lim="800000"/>
            <a:headEnd/>
            <a:tailEnd/>
          </a:ln>
        </p:spPr>
        <p:txBody>
          <a:bodyPr>
            <a:spAutoFit/>
          </a:bodyPr>
          <a:lstStyle/>
          <a:p>
            <a:r>
              <a:rPr lang="en-US">
                <a:latin typeface="Segoe"/>
              </a:rPr>
              <a:t>2) Perform the computation for the non-null values - only 3 computations instead of 9…</a:t>
            </a:r>
          </a:p>
        </p:txBody>
      </p:sp>
      <p:sp>
        <p:nvSpPr>
          <p:cNvPr id="37991" name="TextBox 43"/>
          <p:cNvSpPr txBox="1">
            <a:spLocks noChangeArrowheads="1"/>
          </p:cNvSpPr>
          <p:nvPr/>
        </p:nvSpPr>
        <p:spPr bwMode="auto">
          <a:xfrm>
            <a:off x="4343400" y="2389632"/>
            <a:ext cx="3124200" cy="369888"/>
          </a:xfrm>
          <a:prstGeom prst="rect">
            <a:avLst/>
          </a:prstGeom>
          <a:noFill/>
          <a:ln w="9525">
            <a:noFill/>
            <a:miter lim="800000"/>
            <a:headEnd/>
            <a:tailEnd/>
          </a:ln>
        </p:spPr>
        <p:txBody>
          <a:bodyPr>
            <a:spAutoFit/>
          </a:bodyPr>
          <a:lstStyle/>
          <a:p>
            <a:r>
              <a:rPr lang="en-US">
                <a:latin typeface="Segoe"/>
              </a:rPr>
              <a:t>3) …and everything else is null</a:t>
            </a:r>
          </a:p>
        </p:txBody>
      </p:sp>
      <p:sp>
        <p:nvSpPr>
          <p:cNvPr id="46" name="Down Arrow 45"/>
          <p:cNvSpPr/>
          <p:nvPr/>
        </p:nvSpPr>
        <p:spPr>
          <a:xfrm flipV="1">
            <a:off x="3810000" y="2313432"/>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93" name="TextBox 15"/>
          <p:cNvSpPr txBox="1">
            <a:spLocks noChangeArrowheads="1"/>
          </p:cNvSpPr>
          <p:nvPr/>
        </p:nvSpPr>
        <p:spPr bwMode="auto">
          <a:xfrm>
            <a:off x="152400" y="5742432"/>
            <a:ext cx="5562600" cy="369888"/>
          </a:xfrm>
          <a:prstGeom prst="rect">
            <a:avLst/>
          </a:prstGeom>
          <a:noFill/>
          <a:ln w="9525">
            <a:noFill/>
            <a:miter lim="800000"/>
            <a:headEnd/>
            <a:tailEnd/>
          </a:ln>
        </p:spPr>
        <p:txBody>
          <a:bodyPr>
            <a:spAutoFit/>
          </a:bodyPr>
          <a:lstStyle/>
          <a:p>
            <a:r>
              <a:rPr lang="en-US">
                <a:latin typeface="Segoe"/>
              </a:rPr>
              <a:t>1. Retrieve non-null values from storage engine</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505"/>
            <a:ext cx="8458200" cy="1523494"/>
          </a:xfrm>
        </p:spPr>
        <p:txBody>
          <a:bodyPr/>
          <a:lstStyle/>
          <a:p>
            <a:r>
              <a:rPr lang="en-NZ" dirty="0" smtClean="0"/>
              <a:t>Subspace Computation</a:t>
            </a:r>
            <a:endParaRPr lang="en-NZ" dirty="0"/>
          </a:p>
        </p:txBody>
      </p:sp>
      <p:sp>
        <p:nvSpPr>
          <p:cNvPr id="3" name="Subtitle 2"/>
          <p:cNvSpPr>
            <a:spLocks noGrp="1"/>
          </p:cNvSpPr>
          <p:nvPr>
            <p:ph type="subTitle" idx="1"/>
          </p:nvPr>
        </p:nvSpPr>
        <p:spPr/>
        <p:txBody>
          <a:bodyPr/>
          <a:lstStyle/>
          <a:p>
            <a:r>
              <a:rPr lang="en-US" dirty="0" smtClean="0"/>
              <a:t>Pat Martin</a:t>
            </a:r>
          </a:p>
          <a:p>
            <a:r>
              <a:rPr lang="en-US" dirty="0" smtClean="0"/>
              <a:t>ANZ SQL Premier Field Engineer</a:t>
            </a:r>
          </a:p>
          <a:p>
            <a:r>
              <a:rPr lang="en-US" dirty="0" smtClean="0"/>
              <a:t>Microsoft N.Z.</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90800" y="1676400"/>
            <a:ext cx="2027238" cy="369888"/>
          </a:xfrm>
          <a:prstGeom prst="rect">
            <a:avLst/>
          </a:prstGeom>
          <a:noFill/>
          <a:ln w="9525">
            <a:noFill/>
            <a:miter lim="800000"/>
            <a:headEnd/>
            <a:tailEnd/>
          </a:ln>
        </p:spPr>
        <p:txBody>
          <a:bodyPr wrap="none">
            <a:spAutoFit/>
          </a:bodyPr>
          <a:lstStyle/>
          <a:p>
            <a:r>
              <a:rPr lang="en-US" dirty="0">
                <a:solidFill>
                  <a:schemeClr val="accent1"/>
                </a:solidFill>
              </a:rPr>
              <a:t>Data Source View</a:t>
            </a:r>
            <a:endParaRPr lang="en-US" dirty="0">
              <a:solidFill>
                <a:schemeClr val="accent1"/>
              </a:solidFill>
              <a:latin typeface="Segoe"/>
            </a:endParaRPr>
          </a:p>
        </p:txBody>
      </p:sp>
      <p:sp>
        <p:nvSpPr>
          <p:cNvPr id="4" name="TextBox 3"/>
          <p:cNvSpPr txBox="1"/>
          <p:nvPr/>
        </p:nvSpPr>
        <p:spPr>
          <a:xfrm>
            <a:off x="3352800" y="3124200"/>
            <a:ext cx="2903538" cy="369888"/>
          </a:xfrm>
          <a:prstGeom prst="rect">
            <a:avLst/>
          </a:prstGeom>
          <a:noFill/>
        </p:spPr>
        <p:txBody>
          <a:bodyPr wrap="none">
            <a:spAutoFit/>
          </a:bodyPr>
          <a:lstStyle/>
          <a:p>
            <a:pPr marL="0" lvl="1" fontAlgn="auto">
              <a:spcBef>
                <a:spcPts val="0"/>
              </a:spcBef>
              <a:spcAft>
                <a:spcPts val="0"/>
              </a:spcAft>
              <a:defRPr/>
            </a:pPr>
            <a:r>
              <a:rPr lang="en-US" dirty="0">
                <a:solidFill>
                  <a:schemeClr val="accent3"/>
                </a:solidFill>
              </a:rPr>
              <a:t>Attribute-based Dimension</a:t>
            </a:r>
          </a:p>
        </p:txBody>
      </p:sp>
      <p:sp>
        <p:nvSpPr>
          <p:cNvPr id="5" name="TextBox 4"/>
          <p:cNvSpPr txBox="1"/>
          <p:nvPr/>
        </p:nvSpPr>
        <p:spPr>
          <a:xfrm>
            <a:off x="2209800" y="4648200"/>
            <a:ext cx="3843338" cy="369888"/>
          </a:xfrm>
          <a:prstGeom prst="rect">
            <a:avLst/>
          </a:prstGeom>
          <a:noFill/>
        </p:spPr>
        <p:txBody>
          <a:bodyPr wrap="none">
            <a:spAutoFit/>
          </a:bodyPr>
          <a:lstStyle/>
          <a:p>
            <a:pPr fontAlgn="auto">
              <a:spcBef>
                <a:spcPts val="0"/>
              </a:spcBef>
              <a:spcAft>
                <a:spcPts val="0"/>
              </a:spcAft>
              <a:defRPr/>
            </a:pPr>
            <a:r>
              <a:rPr lang="en-US" dirty="0">
                <a:solidFill>
                  <a:schemeClr val="accent4"/>
                </a:solidFill>
              </a:rPr>
              <a:t>Meta Data </a:t>
            </a:r>
            <a:r>
              <a:rPr lang="en-US" dirty="0" err="1" smtClean="0">
                <a:solidFill>
                  <a:schemeClr val="accent4"/>
                </a:solidFill>
              </a:rPr>
              <a:t>Globalisation</a:t>
            </a:r>
            <a:r>
              <a:rPr lang="en-US" dirty="0" smtClean="0">
                <a:solidFill>
                  <a:schemeClr val="accent4"/>
                </a:solidFill>
              </a:rPr>
              <a:t>/Translation</a:t>
            </a:r>
            <a:endParaRPr lang="en-US" dirty="0">
              <a:solidFill>
                <a:schemeClr val="accent4"/>
              </a:solidFill>
            </a:endParaRPr>
          </a:p>
        </p:txBody>
      </p:sp>
      <p:sp>
        <p:nvSpPr>
          <p:cNvPr id="6" name="TextBox 5"/>
          <p:cNvSpPr txBox="1"/>
          <p:nvPr/>
        </p:nvSpPr>
        <p:spPr>
          <a:xfrm>
            <a:off x="1295400" y="2819400"/>
            <a:ext cx="2057400" cy="369888"/>
          </a:xfrm>
          <a:prstGeom prst="rect">
            <a:avLst/>
          </a:prstGeom>
          <a:noFill/>
        </p:spPr>
        <p:txBody>
          <a:bodyPr wrap="none">
            <a:spAutoFit/>
          </a:bodyPr>
          <a:lstStyle/>
          <a:p>
            <a:pPr fontAlgn="auto">
              <a:spcBef>
                <a:spcPts val="0"/>
              </a:spcBef>
              <a:spcAft>
                <a:spcPts val="0"/>
              </a:spcAft>
              <a:defRPr/>
            </a:pPr>
            <a:r>
              <a:rPr lang="en-US" dirty="0">
                <a:solidFill>
                  <a:schemeClr val="accent4"/>
                </a:solidFill>
              </a:rPr>
              <a:t>Proactive Caching</a:t>
            </a:r>
            <a:endParaRPr lang="en-US" dirty="0">
              <a:solidFill>
                <a:schemeClr val="accent4"/>
              </a:solidFill>
              <a:latin typeface="+mn-lt"/>
            </a:endParaRPr>
          </a:p>
        </p:txBody>
      </p:sp>
      <p:sp>
        <p:nvSpPr>
          <p:cNvPr id="7" name="TextBox 6"/>
          <p:cNvSpPr txBox="1">
            <a:spLocks noChangeArrowheads="1"/>
          </p:cNvSpPr>
          <p:nvPr/>
        </p:nvSpPr>
        <p:spPr bwMode="auto">
          <a:xfrm>
            <a:off x="6096000" y="1828800"/>
            <a:ext cx="2171700" cy="369888"/>
          </a:xfrm>
          <a:prstGeom prst="rect">
            <a:avLst/>
          </a:prstGeom>
          <a:noFill/>
          <a:ln w="9525">
            <a:noFill/>
            <a:miter lim="800000"/>
            <a:headEnd/>
            <a:tailEnd/>
          </a:ln>
        </p:spPr>
        <p:txBody>
          <a:bodyPr wrap="none">
            <a:spAutoFit/>
          </a:bodyPr>
          <a:lstStyle/>
          <a:p>
            <a:r>
              <a:rPr lang="en-US" dirty="0"/>
              <a:t>Multiple Fact tables</a:t>
            </a:r>
            <a:endParaRPr lang="en-US" dirty="0">
              <a:latin typeface="Segoe"/>
            </a:endParaRPr>
          </a:p>
        </p:txBody>
      </p:sp>
      <p:sp>
        <p:nvSpPr>
          <p:cNvPr id="8" name="TextBox 7"/>
          <p:cNvSpPr txBox="1"/>
          <p:nvPr/>
        </p:nvSpPr>
        <p:spPr>
          <a:xfrm>
            <a:off x="6477000" y="4038600"/>
            <a:ext cx="1504950" cy="369888"/>
          </a:xfrm>
          <a:prstGeom prst="rect">
            <a:avLst/>
          </a:prstGeom>
          <a:noFill/>
        </p:spPr>
        <p:txBody>
          <a:bodyPr wrap="none">
            <a:spAutoFit/>
          </a:bodyPr>
          <a:lstStyle/>
          <a:p>
            <a:pPr fontAlgn="auto">
              <a:spcBef>
                <a:spcPts val="0"/>
              </a:spcBef>
              <a:spcAft>
                <a:spcPts val="0"/>
              </a:spcAft>
              <a:defRPr/>
            </a:pPr>
            <a:r>
              <a:rPr lang="en-US" dirty="0">
                <a:solidFill>
                  <a:schemeClr val="accent3"/>
                </a:solidFill>
              </a:rPr>
              <a:t>Perspectives</a:t>
            </a:r>
          </a:p>
        </p:txBody>
      </p:sp>
      <p:sp>
        <p:nvSpPr>
          <p:cNvPr id="9" name="TextBox 8"/>
          <p:cNvSpPr txBox="1">
            <a:spLocks noChangeArrowheads="1"/>
          </p:cNvSpPr>
          <p:nvPr/>
        </p:nvSpPr>
        <p:spPr bwMode="auto">
          <a:xfrm>
            <a:off x="1295400" y="1143000"/>
            <a:ext cx="3303588" cy="369888"/>
          </a:xfrm>
          <a:prstGeom prst="rect">
            <a:avLst/>
          </a:prstGeom>
          <a:noFill/>
          <a:ln w="9525">
            <a:noFill/>
            <a:miter lim="800000"/>
            <a:headEnd/>
            <a:tailEnd/>
          </a:ln>
        </p:spPr>
        <p:txBody>
          <a:bodyPr wrap="none">
            <a:spAutoFit/>
          </a:bodyPr>
          <a:lstStyle/>
          <a:p>
            <a:r>
              <a:rPr lang="en-US" dirty="0" err="1" smtClean="0"/>
              <a:t>centralised</a:t>
            </a:r>
            <a:r>
              <a:rPr lang="en-US" dirty="0" smtClean="0"/>
              <a:t> </a:t>
            </a:r>
            <a:r>
              <a:rPr lang="en-US" dirty="0"/>
              <a:t>calculations engine</a:t>
            </a:r>
          </a:p>
        </p:txBody>
      </p:sp>
      <p:sp>
        <p:nvSpPr>
          <p:cNvPr id="10" name="TextBox 9"/>
          <p:cNvSpPr txBox="1">
            <a:spLocks noChangeArrowheads="1"/>
          </p:cNvSpPr>
          <p:nvPr/>
        </p:nvSpPr>
        <p:spPr bwMode="auto">
          <a:xfrm>
            <a:off x="533400" y="3962400"/>
            <a:ext cx="3275013" cy="369888"/>
          </a:xfrm>
          <a:prstGeom prst="rect">
            <a:avLst/>
          </a:prstGeom>
          <a:noFill/>
          <a:ln w="9525">
            <a:noFill/>
            <a:miter lim="800000"/>
            <a:headEnd/>
            <a:tailEnd/>
          </a:ln>
        </p:spPr>
        <p:txBody>
          <a:bodyPr wrap="none">
            <a:spAutoFit/>
          </a:bodyPr>
          <a:lstStyle/>
          <a:p>
            <a:r>
              <a:rPr lang="en-US" dirty="0"/>
              <a:t>Disk based dimension storage</a:t>
            </a:r>
          </a:p>
        </p:txBody>
      </p:sp>
      <p:sp>
        <p:nvSpPr>
          <p:cNvPr id="11" name="TextBox 10"/>
          <p:cNvSpPr txBox="1">
            <a:spLocks noChangeArrowheads="1"/>
          </p:cNvSpPr>
          <p:nvPr/>
        </p:nvSpPr>
        <p:spPr bwMode="auto">
          <a:xfrm>
            <a:off x="4267200" y="5562600"/>
            <a:ext cx="2686050" cy="369888"/>
          </a:xfrm>
          <a:prstGeom prst="rect">
            <a:avLst/>
          </a:prstGeom>
          <a:noFill/>
          <a:ln w="9525">
            <a:noFill/>
            <a:miter lim="800000"/>
            <a:headEnd/>
            <a:tailEnd/>
          </a:ln>
        </p:spPr>
        <p:txBody>
          <a:bodyPr wrap="none">
            <a:spAutoFit/>
          </a:bodyPr>
          <a:lstStyle/>
          <a:p>
            <a:r>
              <a:rPr lang="en-US" dirty="0"/>
              <a:t>Role playing dimensions</a:t>
            </a:r>
          </a:p>
        </p:txBody>
      </p:sp>
      <p:sp>
        <p:nvSpPr>
          <p:cNvPr id="12" name="TextBox 11"/>
          <p:cNvSpPr txBox="1"/>
          <p:nvPr/>
        </p:nvSpPr>
        <p:spPr>
          <a:xfrm>
            <a:off x="1143000" y="5715000"/>
            <a:ext cx="2108200" cy="369888"/>
          </a:xfrm>
          <a:prstGeom prst="rect">
            <a:avLst/>
          </a:prstGeom>
          <a:noFill/>
        </p:spPr>
        <p:txBody>
          <a:bodyPr wrap="none">
            <a:spAutoFit/>
          </a:bodyPr>
          <a:lstStyle/>
          <a:p>
            <a:pPr fontAlgn="auto">
              <a:spcBef>
                <a:spcPts val="0"/>
              </a:spcBef>
              <a:spcAft>
                <a:spcPts val="0"/>
              </a:spcAft>
              <a:defRPr/>
            </a:pPr>
            <a:r>
              <a:rPr lang="en-US" dirty="0">
                <a:solidFill>
                  <a:schemeClr val="accent3"/>
                </a:solidFill>
              </a:rPr>
              <a:t>Failover Clustering</a:t>
            </a:r>
          </a:p>
        </p:txBody>
      </p:sp>
      <p:sp>
        <p:nvSpPr>
          <p:cNvPr id="13" name="TextBox 12"/>
          <p:cNvSpPr txBox="1"/>
          <p:nvPr/>
        </p:nvSpPr>
        <p:spPr>
          <a:xfrm>
            <a:off x="5486400" y="1143000"/>
            <a:ext cx="1736725" cy="369888"/>
          </a:xfrm>
          <a:prstGeom prst="rect">
            <a:avLst/>
          </a:prstGeom>
          <a:noFill/>
        </p:spPr>
        <p:txBody>
          <a:bodyPr wrap="none">
            <a:spAutoFit/>
          </a:bodyPr>
          <a:lstStyle/>
          <a:p>
            <a:pPr fontAlgn="auto">
              <a:spcBef>
                <a:spcPts val="0"/>
              </a:spcBef>
              <a:spcAft>
                <a:spcPts val="0"/>
              </a:spcAft>
              <a:defRPr/>
            </a:pPr>
            <a:r>
              <a:rPr lang="en-US" dirty="0">
                <a:solidFill>
                  <a:schemeClr val="accent4"/>
                </a:solidFill>
              </a:rPr>
              <a:t>Multi-Instances</a:t>
            </a:r>
          </a:p>
        </p:txBody>
      </p:sp>
      <p:sp>
        <p:nvSpPr>
          <p:cNvPr id="14" name="TextBox 13"/>
          <p:cNvSpPr txBox="1">
            <a:spLocks noChangeArrowheads="1"/>
          </p:cNvSpPr>
          <p:nvPr/>
        </p:nvSpPr>
        <p:spPr bwMode="auto">
          <a:xfrm>
            <a:off x="6477000" y="2743200"/>
            <a:ext cx="1878013" cy="369888"/>
          </a:xfrm>
          <a:prstGeom prst="rect">
            <a:avLst/>
          </a:prstGeom>
          <a:noFill/>
          <a:ln w="9525">
            <a:noFill/>
            <a:miter lim="800000"/>
            <a:headEnd/>
            <a:tailEnd/>
          </a:ln>
        </p:spPr>
        <p:txBody>
          <a:bodyPr wrap="none">
            <a:spAutoFit/>
          </a:bodyPr>
          <a:lstStyle/>
          <a:p>
            <a:r>
              <a:rPr lang="en-US" dirty="0"/>
              <a:t>Server Synching</a:t>
            </a:r>
          </a:p>
        </p:txBody>
      </p:sp>
      <p:sp>
        <p:nvSpPr>
          <p:cNvPr id="15" name="TextBox 14"/>
          <p:cNvSpPr txBox="1">
            <a:spLocks noChangeArrowheads="1"/>
          </p:cNvSpPr>
          <p:nvPr/>
        </p:nvSpPr>
        <p:spPr bwMode="auto">
          <a:xfrm>
            <a:off x="838200" y="2362200"/>
            <a:ext cx="3262313" cy="369888"/>
          </a:xfrm>
          <a:prstGeom prst="rect">
            <a:avLst/>
          </a:prstGeom>
          <a:noFill/>
          <a:ln w="9525">
            <a:noFill/>
            <a:miter lim="800000"/>
            <a:headEnd/>
            <a:tailEnd/>
          </a:ln>
        </p:spPr>
        <p:txBody>
          <a:bodyPr wrap="none">
            <a:spAutoFit/>
          </a:bodyPr>
          <a:lstStyle/>
          <a:p>
            <a:r>
              <a:rPr lang="en-US" dirty="0"/>
              <a:t>Enhanced backup and restore</a:t>
            </a:r>
          </a:p>
        </p:txBody>
      </p:sp>
      <p:sp>
        <p:nvSpPr>
          <p:cNvPr id="16" name="TextBox 15"/>
          <p:cNvSpPr txBox="1"/>
          <p:nvPr/>
        </p:nvSpPr>
        <p:spPr>
          <a:xfrm>
            <a:off x="4724400" y="3657600"/>
            <a:ext cx="2595563" cy="369888"/>
          </a:xfrm>
          <a:prstGeom prst="rect">
            <a:avLst/>
          </a:prstGeom>
          <a:noFill/>
        </p:spPr>
        <p:txBody>
          <a:bodyPr wrap="none">
            <a:spAutoFit/>
          </a:bodyPr>
          <a:lstStyle/>
          <a:p>
            <a:pPr fontAlgn="auto">
              <a:spcBef>
                <a:spcPts val="0"/>
              </a:spcBef>
              <a:spcAft>
                <a:spcPts val="0"/>
              </a:spcAft>
              <a:defRPr/>
            </a:pPr>
            <a:r>
              <a:rPr lang="en-US" dirty="0">
                <a:solidFill>
                  <a:schemeClr val="accent4"/>
                </a:solidFill>
              </a:rPr>
              <a:t>Integration With Profiler</a:t>
            </a:r>
          </a:p>
        </p:txBody>
      </p:sp>
      <p:sp>
        <p:nvSpPr>
          <p:cNvPr id="17" name="TextBox 16"/>
          <p:cNvSpPr txBox="1">
            <a:spLocks noChangeArrowheads="1"/>
          </p:cNvSpPr>
          <p:nvPr/>
        </p:nvSpPr>
        <p:spPr bwMode="auto">
          <a:xfrm>
            <a:off x="6553200" y="4876800"/>
            <a:ext cx="2236788" cy="369888"/>
          </a:xfrm>
          <a:prstGeom prst="rect">
            <a:avLst/>
          </a:prstGeom>
          <a:noFill/>
          <a:ln w="9525">
            <a:noFill/>
            <a:miter lim="800000"/>
            <a:headEnd/>
            <a:tailEnd/>
          </a:ln>
        </p:spPr>
        <p:txBody>
          <a:bodyPr wrap="none">
            <a:spAutoFit/>
          </a:bodyPr>
          <a:lstStyle/>
          <a:p>
            <a:r>
              <a:rPr lang="en-US" dirty="0">
                <a:solidFill>
                  <a:schemeClr val="accent1"/>
                </a:solidFill>
              </a:rPr>
              <a:t>Capture and Replay</a:t>
            </a:r>
          </a:p>
        </p:txBody>
      </p:sp>
      <p:sp>
        <p:nvSpPr>
          <p:cNvPr id="18" name="TextBox 17"/>
          <p:cNvSpPr txBox="1"/>
          <p:nvPr/>
        </p:nvSpPr>
        <p:spPr>
          <a:xfrm>
            <a:off x="1905000" y="3581400"/>
            <a:ext cx="1266825" cy="369888"/>
          </a:xfrm>
          <a:prstGeom prst="rect">
            <a:avLst/>
          </a:prstGeom>
          <a:noFill/>
        </p:spPr>
        <p:txBody>
          <a:bodyPr wrap="none">
            <a:spAutoFit/>
          </a:bodyPr>
          <a:lstStyle/>
          <a:p>
            <a:pPr fontAlgn="auto">
              <a:spcBef>
                <a:spcPts val="0"/>
              </a:spcBef>
              <a:spcAft>
                <a:spcPts val="0"/>
              </a:spcAft>
              <a:defRPr/>
            </a:pPr>
            <a:r>
              <a:rPr lang="en-US" dirty="0">
                <a:solidFill>
                  <a:schemeClr val="accent3"/>
                </a:solidFill>
              </a:rPr>
              <a:t>Dr Watson</a:t>
            </a:r>
          </a:p>
        </p:txBody>
      </p:sp>
      <p:sp>
        <p:nvSpPr>
          <p:cNvPr id="19" name="TextBox 18"/>
          <p:cNvSpPr txBox="1"/>
          <p:nvPr/>
        </p:nvSpPr>
        <p:spPr>
          <a:xfrm>
            <a:off x="1905000" y="838200"/>
            <a:ext cx="4368800" cy="369888"/>
          </a:xfrm>
          <a:prstGeom prst="rect">
            <a:avLst/>
          </a:prstGeom>
          <a:noFill/>
        </p:spPr>
        <p:txBody>
          <a:bodyPr wrap="none">
            <a:spAutoFit/>
          </a:bodyPr>
          <a:lstStyle/>
          <a:p>
            <a:pPr fontAlgn="auto">
              <a:spcBef>
                <a:spcPts val="0"/>
              </a:spcBef>
              <a:spcAft>
                <a:spcPts val="0"/>
              </a:spcAft>
              <a:defRPr/>
            </a:pPr>
            <a:r>
              <a:rPr lang="en-US" dirty="0">
                <a:solidFill>
                  <a:schemeClr val="accent3"/>
                </a:solidFill>
              </a:rPr>
              <a:t>Integrated Management with SQL Server</a:t>
            </a:r>
          </a:p>
        </p:txBody>
      </p:sp>
      <p:sp>
        <p:nvSpPr>
          <p:cNvPr id="20" name="TextBox 19"/>
          <p:cNvSpPr txBox="1">
            <a:spLocks noChangeArrowheads="1"/>
          </p:cNvSpPr>
          <p:nvPr/>
        </p:nvSpPr>
        <p:spPr bwMode="auto">
          <a:xfrm>
            <a:off x="762000" y="5029200"/>
            <a:ext cx="3340100" cy="369888"/>
          </a:xfrm>
          <a:prstGeom prst="rect">
            <a:avLst/>
          </a:prstGeom>
          <a:noFill/>
          <a:ln w="9525">
            <a:noFill/>
            <a:miter lim="800000"/>
            <a:headEnd/>
            <a:tailEnd/>
          </a:ln>
        </p:spPr>
        <p:txBody>
          <a:bodyPr wrap="none">
            <a:spAutoFit/>
          </a:bodyPr>
          <a:lstStyle/>
          <a:p>
            <a:r>
              <a:rPr lang="en-US" dirty="0"/>
              <a:t>Fine grain administration roles </a:t>
            </a:r>
          </a:p>
        </p:txBody>
      </p:sp>
      <p:sp>
        <p:nvSpPr>
          <p:cNvPr id="21" name="TextBox 20"/>
          <p:cNvSpPr txBox="1"/>
          <p:nvPr/>
        </p:nvSpPr>
        <p:spPr>
          <a:xfrm>
            <a:off x="5334000" y="6019800"/>
            <a:ext cx="2805113" cy="369888"/>
          </a:xfrm>
          <a:prstGeom prst="rect">
            <a:avLst/>
          </a:prstGeom>
          <a:noFill/>
        </p:spPr>
        <p:txBody>
          <a:bodyPr wrap="none">
            <a:spAutoFit/>
          </a:bodyPr>
          <a:lstStyle/>
          <a:p>
            <a:pPr fontAlgn="auto">
              <a:spcBef>
                <a:spcPts val="0"/>
              </a:spcBef>
              <a:spcAft>
                <a:spcPts val="0"/>
              </a:spcAft>
              <a:defRPr/>
            </a:pPr>
            <a:r>
              <a:rPr lang="en-US" dirty="0">
                <a:solidFill>
                  <a:schemeClr val="accent3"/>
                </a:solidFill>
              </a:rPr>
              <a:t>XML-based DDL scripting</a:t>
            </a:r>
          </a:p>
        </p:txBody>
      </p:sp>
      <p:sp>
        <p:nvSpPr>
          <p:cNvPr id="22" name="TextBox 21"/>
          <p:cNvSpPr txBox="1">
            <a:spLocks noChangeArrowheads="1"/>
          </p:cNvSpPr>
          <p:nvPr/>
        </p:nvSpPr>
        <p:spPr bwMode="auto">
          <a:xfrm>
            <a:off x="4191000" y="2286000"/>
            <a:ext cx="2620963" cy="369888"/>
          </a:xfrm>
          <a:prstGeom prst="rect">
            <a:avLst/>
          </a:prstGeom>
          <a:noFill/>
          <a:ln w="9525">
            <a:noFill/>
            <a:miter lim="800000"/>
            <a:headEnd/>
            <a:tailEnd/>
          </a:ln>
        </p:spPr>
        <p:txBody>
          <a:bodyPr wrap="none">
            <a:spAutoFit/>
          </a:bodyPr>
          <a:lstStyle/>
          <a:p>
            <a:r>
              <a:rPr lang="en-US" dirty="0"/>
              <a:t>Auto referential integrity</a:t>
            </a:r>
          </a:p>
        </p:txBody>
      </p:sp>
      <p:sp>
        <p:nvSpPr>
          <p:cNvPr id="23" name="TextBox 22"/>
          <p:cNvSpPr txBox="1"/>
          <p:nvPr/>
        </p:nvSpPr>
        <p:spPr>
          <a:xfrm>
            <a:off x="609600" y="1905000"/>
            <a:ext cx="1466850" cy="369888"/>
          </a:xfrm>
          <a:prstGeom prst="rect">
            <a:avLst/>
          </a:prstGeom>
          <a:noFill/>
        </p:spPr>
        <p:txBody>
          <a:bodyPr wrap="none">
            <a:spAutoFit/>
          </a:bodyPr>
          <a:lstStyle/>
          <a:p>
            <a:pPr fontAlgn="auto">
              <a:spcBef>
                <a:spcPts val="0"/>
              </a:spcBef>
              <a:spcAft>
                <a:spcPts val="0"/>
              </a:spcAft>
              <a:defRPr/>
            </a:pPr>
            <a:r>
              <a:rPr lang="en-US" dirty="0">
                <a:solidFill>
                  <a:schemeClr val="accent4"/>
                </a:solidFill>
              </a:rPr>
              <a:t>MDX Scripts</a:t>
            </a:r>
          </a:p>
        </p:txBody>
      </p:sp>
      <p:sp>
        <p:nvSpPr>
          <p:cNvPr id="24" name="TextBox 23"/>
          <p:cNvSpPr txBox="1">
            <a:spLocks noChangeArrowheads="1"/>
          </p:cNvSpPr>
          <p:nvPr/>
        </p:nvSpPr>
        <p:spPr bwMode="auto">
          <a:xfrm>
            <a:off x="7010400" y="2209800"/>
            <a:ext cx="1774825" cy="369888"/>
          </a:xfrm>
          <a:prstGeom prst="rect">
            <a:avLst/>
          </a:prstGeom>
          <a:noFill/>
          <a:ln w="9525">
            <a:noFill/>
            <a:miter lim="800000"/>
            <a:headEnd/>
            <a:tailEnd/>
          </a:ln>
        </p:spPr>
        <p:txBody>
          <a:bodyPr wrap="none">
            <a:spAutoFit/>
          </a:bodyPr>
          <a:lstStyle/>
          <a:p>
            <a:r>
              <a:rPr lang="en-US" dirty="0">
                <a:solidFill>
                  <a:schemeClr val="accent1"/>
                </a:solidFill>
              </a:rPr>
              <a:t>MDX Debugger</a:t>
            </a:r>
          </a:p>
        </p:txBody>
      </p:sp>
      <p:sp>
        <p:nvSpPr>
          <p:cNvPr id="25" name="TextBox 24"/>
          <p:cNvSpPr txBox="1"/>
          <p:nvPr/>
        </p:nvSpPr>
        <p:spPr>
          <a:xfrm>
            <a:off x="121920" y="5379720"/>
            <a:ext cx="3117850" cy="369888"/>
          </a:xfrm>
          <a:prstGeom prst="rect">
            <a:avLst/>
          </a:prstGeom>
          <a:noFill/>
        </p:spPr>
        <p:txBody>
          <a:bodyPr wrap="none">
            <a:spAutoFit/>
          </a:bodyPr>
          <a:lstStyle/>
          <a:p>
            <a:pPr fontAlgn="auto">
              <a:spcBef>
                <a:spcPts val="0"/>
              </a:spcBef>
              <a:spcAft>
                <a:spcPts val="0"/>
              </a:spcAft>
              <a:defRPr/>
            </a:pPr>
            <a:r>
              <a:rPr lang="en-US" dirty="0" err="1" smtClean="0">
                <a:solidFill>
                  <a:schemeClr val="accent4"/>
                </a:solidFill>
              </a:rPr>
              <a:t>Centralised</a:t>
            </a:r>
            <a:r>
              <a:rPr lang="en-US" dirty="0" smtClean="0">
                <a:solidFill>
                  <a:schemeClr val="accent4"/>
                </a:solidFill>
              </a:rPr>
              <a:t> </a:t>
            </a:r>
            <a:r>
              <a:rPr lang="en-US" dirty="0">
                <a:solidFill>
                  <a:schemeClr val="accent4"/>
                </a:solidFill>
              </a:rPr>
              <a:t>KPI Frame Work</a:t>
            </a:r>
          </a:p>
        </p:txBody>
      </p:sp>
      <p:sp>
        <p:nvSpPr>
          <p:cNvPr id="26" name="TextBox 25"/>
          <p:cNvSpPr txBox="1">
            <a:spLocks noChangeArrowheads="1"/>
          </p:cNvSpPr>
          <p:nvPr/>
        </p:nvSpPr>
        <p:spPr bwMode="auto">
          <a:xfrm>
            <a:off x="7543800" y="3581400"/>
            <a:ext cx="877888" cy="369888"/>
          </a:xfrm>
          <a:prstGeom prst="rect">
            <a:avLst/>
          </a:prstGeom>
          <a:noFill/>
          <a:ln w="9525">
            <a:noFill/>
            <a:miter lim="800000"/>
            <a:headEnd/>
            <a:tailEnd/>
          </a:ln>
        </p:spPr>
        <p:txBody>
          <a:bodyPr wrap="none">
            <a:spAutoFit/>
          </a:bodyPr>
          <a:lstStyle/>
          <a:p>
            <a:r>
              <a:rPr lang="en-US" dirty="0"/>
              <a:t>XML/A</a:t>
            </a:r>
          </a:p>
        </p:txBody>
      </p:sp>
      <p:sp>
        <p:nvSpPr>
          <p:cNvPr id="27" name="TextBox 26"/>
          <p:cNvSpPr txBox="1">
            <a:spLocks noChangeArrowheads="1"/>
          </p:cNvSpPr>
          <p:nvPr/>
        </p:nvSpPr>
        <p:spPr bwMode="auto">
          <a:xfrm>
            <a:off x="609600" y="3352800"/>
            <a:ext cx="711200" cy="369888"/>
          </a:xfrm>
          <a:prstGeom prst="rect">
            <a:avLst/>
          </a:prstGeom>
          <a:noFill/>
          <a:ln w="9525">
            <a:noFill/>
            <a:miter lim="800000"/>
            <a:headEnd/>
            <a:tailEnd/>
          </a:ln>
        </p:spPr>
        <p:txBody>
          <a:bodyPr wrap="none">
            <a:spAutoFit/>
          </a:bodyPr>
          <a:lstStyle/>
          <a:p>
            <a:r>
              <a:rPr lang="en-US" dirty="0">
                <a:solidFill>
                  <a:schemeClr val="accent1"/>
                </a:solidFill>
              </a:rPr>
              <a:t>AMO</a:t>
            </a:r>
          </a:p>
        </p:txBody>
      </p:sp>
      <p:sp>
        <p:nvSpPr>
          <p:cNvPr id="30" name="TextBox 29"/>
          <p:cNvSpPr txBox="1">
            <a:spLocks noChangeArrowheads="1"/>
          </p:cNvSpPr>
          <p:nvPr/>
        </p:nvSpPr>
        <p:spPr bwMode="auto">
          <a:xfrm>
            <a:off x="3733800" y="4267200"/>
            <a:ext cx="2903538" cy="369888"/>
          </a:xfrm>
          <a:prstGeom prst="rect">
            <a:avLst/>
          </a:prstGeom>
          <a:noFill/>
          <a:ln w="9525">
            <a:noFill/>
            <a:miter lim="800000"/>
            <a:headEnd/>
            <a:tailEnd/>
          </a:ln>
        </p:spPr>
        <p:txBody>
          <a:bodyPr wrap="none">
            <a:spAutoFit/>
          </a:bodyPr>
          <a:lstStyle/>
          <a:p>
            <a:r>
              <a:rPr lang="en-US" dirty="0">
                <a:latin typeface="Segoe"/>
              </a:rPr>
              <a:t>Many to Many Dimensions</a:t>
            </a:r>
          </a:p>
        </p:txBody>
      </p:sp>
      <p:sp>
        <p:nvSpPr>
          <p:cNvPr id="32" name="Title 31"/>
          <p:cNvSpPr>
            <a:spLocks noGrp="1"/>
          </p:cNvSpPr>
          <p:nvPr>
            <p:ph type="title"/>
          </p:nvPr>
        </p:nvSpPr>
        <p:spPr>
          <a:xfrm>
            <a:off x="387053" y="228600"/>
            <a:ext cx="8568687" cy="1052596"/>
          </a:xfrm>
        </p:spPr>
        <p:txBody>
          <a:bodyPr/>
          <a:lstStyle/>
          <a:p>
            <a:r>
              <a:rPr lang="en-US" sz="3800" smtClean="0"/>
              <a:t>A Quick Look Back at Analysis Services 2005</a:t>
            </a:r>
            <a:br>
              <a:rPr lang="en-US" sz="3800" smtClean="0"/>
            </a:br>
            <a:endParaRPr lang="en-US" sz="3800"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to="" calcmode="lin" valueType="num">
                                      <p:cBhvr>
                                        <p:cTn id="25" dur="1" fill="hold"/>
                                        <p:tgtEl>
                                          <p:spTgt spid="9"/>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to="" calcmode="lin" valueType="num">
                                      <p:cBhvr>
                                        <p:cTn id="31" dur="1" fill="hold"/>
                                        <p:tgtEl>
                                          <p:spTgt spid="11"/>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to="" calcmode="lin" valueType="num">
                                      <p:cBhvr>
                                        <p:cTn id="34" dur="1" fill="hold"/>
                                        <p:tgtEl>
                                          <p:spTgt spid="12"/>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to="" calcmode="lin" valueType="num">
                                      <p:cBhvr>
                                        <p:cTn id="37" dur="1" fill="hold"/>
                                        <p:tgtEl>
                                          <p:spTgt spid="13"/>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to="" calcmode="lin" valueType="num">
                                      <p:cBhvr>
                                        <p:cTn id="40" dur="1" fill="hold"/>
                                        <p:tgtEl>
                                          <p:spTgt spid="14"/>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to="" calcmode="lin" valueType="num">
                                      <p:cBhvr>
                                        <p:cTn id="43" dur="1" fill="hold"/>
                                        <p:tgtEl>
                                          <p:spTgt spid="15"/>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to="" calcmode="lin" valueType="num">
                                      <p:cBhvr>
                                        <p:cTn id="46" dur="1" fill="hold"/>
                                        <p:tgtEl>
                                          <p:spTgt spid="16"/>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to="" calcmode="lin" valueType="num">
                                      <p:cBhvr>
                                        <p:cTn id="49" dur="1" fill="hold"/>
                                        <p:tgtEl>
                                          <p:spTgt spid="17"/>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to="" calcmode="lin" valueType="num">
                                      <p:cBhvr>
                                        <p:cTn id="52" dur="1" fill="hold"/>
                                        <p:tgtEl>
                                          <p:spTgt spid="18"/>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to="" calcmode="lin" valueType="num">
                                      <p:cBhvr>
                                        <p:cTn id="55" dur="1" fill="hold"/>
                                        <p:tgtEl>
                                          <p:spTgt spid="19"/>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to="" calcmode="lin" valueType="num">
                                      <p:cBhvr>
                                        <p:cTn id="58" dur="1" fill="hold"/>
                                        <p:tgtEl>
                                          <p:spTgt spid="20"/>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to="" calcmode="lin" valueType="num">
                                      <p:cBhvr>
                                        <p:cTn id="61" dur="1" fill="hold"/>
                                        <p:tgtEl>
                                          <p:spTgt spid="21"/>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to="" calcmode="lin" valueType="num">
                                      <p:cBhvr>
                                        <p:cTn id="64" dur="1" fill="hold"/>
                                        <p:tgtEl>
                                          <p:spTgt spid="22"/>
                                        </p:tgtEl>
                                        <p:attrNameLst>
                                          <p:attrName/>
                                        </p:attrNameLst>
                                      </p:cBhvr>
                                    </p:anim>
                                  </p:childTnLst>
                                </p:cTn>
                              </p:par>
                              <p:par>
                                <p:cTn id="65" presetID="24"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to="" calcmode="lin" valueType="num">
                                      <p:cBhvr>
                                        <p:cTn id="67" dur="1" fill="hold"/>
                                        <p:tgtEl>
                                          <p:spTgt spid="23"/>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to="" calcmode="lin" valueType="num">
                                      <p:cBhvr>
                                        <p:cTn id="70" dur="1" fill="hold"/>
                                        <p:tgtEl>
                                          <p:spTgt spid="24"/>
                                        </p:tgtEl>
                                        <p:attrNameLst>
                                          <p:attrName/>
                                        </p:attrNameLst>
                                      </p:cBhvr>
                                    </p:anim>
                                  </p:childTnLst>
                                </p:cTn>
                              </p:par>
                              <p:par>
                                <p:cTn id="71" presetID="24"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to="" calcmode="lin" valueType="num">
                                      <p:cBhvr>
                                        <p:cTn id="73" dur="1" fill="hold"/>
                                        <p:tgtEl>
                                          <p:spTgt spid="25"/>
                                        </p:tgtEl>
                                        <p:attrNameLst>
                                          <p:attrName/>
                                        </p:attrNameLst>
                                      </p:cBhvr>
                                    </p:anim>
                                  </p:childTnLst>
                                </p:cTn>
                              </p:par>
                              <p:par>
                                <p:cTn id="74" presetID="24"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to="" calcmode="lin" valueType="num">
                                      <p:cBhvr>
                                        <p:cTn id="76" dur="1" fill="hold"/>
                                        <p:tgtEl>
                                          <p:spTgt spid="26"/>
                                        </p:tgtEl>
                                        <p:attrNameLst>
                                          <p:attrName/>
                                        </p:attrNameLst>
                                      </p:cBhvr>
                                    </p:anim>
                                  </p:childTnLst>
                                </p:cTn>
                              </p:par>
                              <p:par>
                                <p:cTn id="77" presetID="24"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to="" calcmode="lin" valueType="num">
                                      <p:cBhvr>
                                        <p:cTn id="79" dur="1" fill="hold"/>
                                        <p:tgtEl>
                                          <p:spTgt spid="27"/>
                                        </p:tgtEl>
                                        <p:attrNameLst>
                                          <p:attrName/>
                                        </p:attrNameLst>
                                      </p:cBhvr>
                                    </p:anim>
                                  </p:childTnLst>
                                </p:cTn>
                              </p:par>
                              <p:par>
                                <p:cTn id="80" presetID="24"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to="" calcmode="lin" valueType="num">
                                      <p:cBhvr>
                                        <p:cTn id="82"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Scalable Backup</a:t>
            </a:r>
            <a:endParaRPr lang="en-US" dirty="0"/>
          </a:p>
        </p:txBody>
      </p:sp>
      <p:graphicFrame>
        <p:nvGraphicFramePr>
          <p:cNvPr id="4" name="Table Placeholder 3"/>
          <p:cNvGraphicFramePr>
            <a:graphicFrameLocks noGrp="1"/>
          </p:cNvGraphicFramePr>
          <p:nvPr>
            <p:ph type="tbl" idx="4294967295"/>
          </p:nvPr>
        </p:nvGraphicFramePr>
        <p:xfrm>
          <a:off x="382588" y="1447800"/>
          <a:ext cx="8380412" cy="4876800"/>
        </p:xfrm>
        <a:graphic>
          <a:graphicData uri="http://schemas.openxmlformats.org/drawingml/2006/table">
            <a:tbl>
              <a:tblPr firstRow="1" bandRow="1">
                <a:tableStyleId>{E269D01E-BC32-4049-B463-5C60D7B0CCD2}</a:tableStyleId>
              </a:tblPr>
              <a:tblGrid>
                <a:gridCol w="2055812"/>
                <a:gridCol w="6324600"/>
              </a:tblGrid>
              <a:tr h="370840">
                <a:tc>
                  <a:txBody>
                    <a:bodyPr/>
                    <a:lstStyle/>
                    <a:p>
                      <a:r>
                        <a:rPr kumimoji="0" lang="en-US" sz="2400" u="none" strike="noStrike" kern="1200" cap="none" normalizeH="0" baseline="0" dirty="0" smtClean="0">
                          <a:effectLst>
                            <a:outerShdw blurRad="38100" dist="38100" dir="2700000" algn="tl">
                              <a:srgbClr val="000000">
                                <a:alpha val="43137"/>
                              </a:srgbClr>
                            </a:outerShdw>
                          </a:effectLst>
                        </a:rPr>
                        <a:t>Ask/Need</a:t>
                      </a:r>
                      <a:endParaRPr kumimoji="0" lang="en-US" sz="2400" b="0" i="0" u="none" strike="noStrike" kern="1200" cap="none" normalizeH="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Font typeface="Arial" pitchFamily="34" charset="0"/>
                        <a:buNone/>
                      </a:pPr>
                      <a:r>
                        <a:rPr lang="en-US" sz="2000" dirty="0" smtClean="0">
                          <a:effectLst>
                            <a:outerShdw blurRad="38100" dist="38100" dir="2700000" algn="tl">
                              <a:srgbClr val="000000">
                                <a:alpha val="43137"/>
                              </a:srgbClr>
                            </a:outerShdw>
                          </a:effectLst>
                        </a:rPr>
                        <a:t>Estimated 20% of cubes are greater then 50GB </a:t>
                      </a:r>
                    </a:p>
                    <a:p>
                      <a:pPr marL="228600" lvl="1" indent="-228600">
                        <a:buFont typeface="Arial" pitchFamily="34" charset="0"/>
                        <a:buChar char="•"/>
                      </a:pPr>
                      <a:r>
                        <a:rPr lang="en-US" sz="1800" dirty="0" smtClean="0">
                          <a:effectLst>
                            <a:outerShdw blurRad="38100" dist="38100" dir="2700000" algn="tl">
                              <a:srgbClr val="000000">
                                <a:alpha val="43137"/>
                              </a:srgbClr>
                            </a:outerShdw>
                          </a:effectLst>
                        </a:rPr>
                        <a:t>BI is mission critical to many business </a:t>
                      </a:r>
                    </a:p>
                    <a:p>
                      <a:pPr marL="228600" lvl="1" indent="-228600">
                        <a:buFont typeface="Arial" pitchFamily="34" charset="0"/>
                        <a:buChar char="•"/>
                      </a:pPr>
                      <a:r>
                        <a:rPr lang="en-US" sz="1800" dirty="0" smtClean="0">
                          <a:effectLst>
                            <a:outerShdw blurRad="38100" dist="38100" dir="2700000" algn="tl">
                              <a:srgbClr val="000000">
                                <a:alpha val="43137"/>
                              </a:srgbClr>
                            </a:outerShdw>
                          </a:effectLst>
                        </a:rPr>
                        <a:t>Needs fast and reliable backup</a:t>
                      </a:r>
                    </a:p>
                    <a:p>
                      <a:pPr lvl="0">
                        <a:buFont typeface="Arial" pitchFamily="34" charset="0"/>
                        <a:buNone/>
                      </a:pPr>
                      <a:endParaRPr lang="en-US" sz="1800" dirty="0" smtClean="0">
                        <a:effectLst>
                          <a:outerShdw blurRad="38100" dist="38100" dir="2700000" algn="tl">
                            <a:srgbClr val="000000">
                              <a:alpha val="43137"/>
                            </a:srgbClr>
                          </a:outerShdw>
                        </a:effectLst>
                      </a:endParaRPr>
                    </a:p>
                    <a:p>
                      <a:pPr lvl="0">
                        <a:buFont typeface="Arial" pitchFamily="34" charset="0"/>
                        <a:buNone/>
                      </a:pPr>
                      <a:r>
                        <a:rPr lang="en-US" sz="1800" dirty="0" smtClean="0">
                          <a:effectLst>
                            <a:outerShdw blurRad="38100" dist="38100" dir="2700000" algn="tl">
                              <a:srgbClr val="000000">
                                <a:alpha val="43137"/>
                              </a:srgbClr>
                            </a:outerShdw>
                          </a:effectLst>
                        </a:rPr>
                        <a:t>“ I</a:t>
                      </a:r>
                      <a:r>
                        <a:rPr lang="en-US" sz="1800" baseline="0" dirty="0" smtClean="0">
                          <a:effectLst>
                            <a:outerShdw blurRad="38100" dist="38100" dir="2700000" algn="tl">
                              <a:srgbClr val="000000">
                                <a:alpha val="43137"/>
                              </a:srgbClr>
                            </a:outerShdw>
                          </a:effectLst>
                        </a:rPr>
                        <a:t> need a fast mean of moving /shipping cubes from one </a:t>
                      </a:r>
                      <a:br>
                        <a:rPr lang="en-US" sz="1800" baseline="0" dirty="0" smtClean="0">
                          <a:effectLst>
                            <a:outerShdw blurRad="38100" dist="38100" dir="2700000" algn="tl">
                              <a:srgbClr val="000000">
                                <a:alpha val="43137"/>
                              </a:srgbClr>
                            </a:outerShdw>
                          </a:effectLst>
                        </a:rPr>
                      </a:br>
                      <a:r>
                        <a:rPr lang="en-US" sz="1800" baseline="0" dirty="0" smtClean="0">
                          <a:effectLst>
                            <a:outerShdw blurRad="38100" dist="38100" dir="2700000" algn="tl">
                              <a:srgbClr val="000000">
                                <a:alpha val="43137"/>
                              </a:srgbClr>
                            </a:outerShdw>
                          </a:effectLst>
                        </a:rPr>
                        <a:t>server to another” </a:t>
                      </a:r>
                      <a:endParaRPr lang="en-US" sz="1800"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effectLst>
                            <a:outerShdw blurRad="38100" dist="38100" dir="2700000" algn="tl">
                              <a:srgbClr val="000000">
                                <a:alpha val="43137"/>
                              </a:srgbClr>
                            </a:outerShdw>
                          </a:effectLst>
                        </a:rPr>
                        <a:t>Today's Problem</a:t>
                      </a:r>
                      <a:endParaRPr lang="en-US" sz="2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baseline="0" dirty="0" smtClean="0">
                          <a:effectLst>
                            <a:outerShdw blurRad="38100" dist="38100" dir="2700000" algn="tl">
                              <a:srgbClr val="000000">
                                <a:alpha val="43137"/>
                              </a:srgbClr>
                            </a:outerShdw>
                          </a:effectLst>
                        </a:rPr>
                        <a:t>Analysis Services 2005 backup scales well up to 20GB cubes Beyond 20GB seeing significant performance degradation on backup operation</a:t>
                      </a:r>
                    </a:p>
                    <a:p>
                      <a:endParaRPr lang="en-US" sz="1800" kern="1200" baseline="0" dirty="0" smtClean="0">
                        <a:effectLst>
                          <a:outerShdw blurRad="38100" dist="38100" dir="2700000" algn="tl">
                            <a:srgbClr val="000000">
                              <a:alpha val="43137"/>
                            </a:srgbClr>
                          </a:outerShdw>
                        </a:effectLst>
                      </a:endParaRPr>
                    </a:p>
                    <a:p>
                      <a:r>
                        <a:rPr lang="en-US" sz="1800" kern="1200" baseline="0" dirty="0" smtClean="0">
                          <a:effectLst>
                            <a:outerShdw blurRad="38100" dist="38100" dir="2700000" algn="tl">
                              <a:srgbClr val="000000">
                                <a:alpha val="43137"/>
                              </a:srgbClr>
                            </a:outerShdw>
                          </a:effectLst>
                        </a:rPr>
                        <a:t>Note: 20GB of AS cubes represents ~ 80GB relational data</a:t>
                      </a:r>
                    </a:p>
                    <a:p>
                      <a:endParaRPr lang="en-US" sz="1800" kern="1200" baseline="0" dirty="0" smtClean="0">
                        <a:effectLst>
                          <a:outerShdw blurRad="38100" dist="38100" dir="2700000" algn="tl">
                            <a:srgbClr val="000000">
                              <a:alpha val="43137"/>
                            </a:srgbClr>
                          </a:outerShdw>
                        </a:effectLst>
                      </a:endParaRPr>
                    </a:p>
                    <a:p>
                      <a:pPr marL="0" marR="0" indent="0" algn="l" defTabSz="761910" rtl="0" eaLnBrk="1" fontAlgn="auto" latinLnBrk="0" hangingPunct="1">
                        <a:lnSpc>
                          <a:spcPct val="100000"/>
                        </a:lnSpc>
                        <a:spcBef>
                          <a:spcPts val="0"/>
                        </a:spcBef>
                        <a:spcAft>
                          <a:spcPts val="0"/>
                        </a:spcAft>
                        <a:buClrTx/>
                        <a:buSzTx/>
                        <a:buFontTx/>
                        <a:buNone/>
                        <a:tabLst/>
                        <a:defRPr/>
                      </a:pPr>
                      <a:r>
                        <a:rPr lang="en-US" sz="1800" dirty="0" smtClean="0">
                          <a:effectLst>
                            <a:outerShdw blurRad="38100" dist="38100" dir="2700000" algn="tl">
                              <a:srgbClr val="000000">
                                <a:alpha val="43137"/>
                              </a:srgbClr>
                            </a:outerShdw>
                          </a:effectLst>
                        </a:rPr>
                        <a:t>Today's workaround: File copy of data folder</a:t>
                      </a:r>
                      <a:endParaRPr lang="en-US" sz="1800" kern="1200" baseline="0" dirty="0" smtClean="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effectLst>
                            <a:outerShdw blurRad="38100" dist="38100" dir="2700000" algn="tl">
                              <a:srgbClr val="000000">
                                <a:alpha val="43137"/>
                              </a:srgbClr>
                            </a:outerShdw>
                          </a:effectLst>
                        </a:rPr>
                        <a:t>AS 2008 Solution</a:t>
                      </a:r>
                      <a:endParaRPr lang="en-US" sz="2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effectLst>
                            <a:outerShdw blurRad="38100" dist="38100" dir="2700000" algn="tl">
                              <a:srgbClr val="000000">
                                <a:alpha val="43137"/>
                              </a:srgbClr>
                            </a:outerShdw>
                          </a:effectLst>
                        </a:rPr>
                        <a:t>Out of the box performance that is comparable to the speed of file copy</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Performance - AS 2008</a:t>
            </a:r>
            <a:endParaRPr lang="en-US" dirty="0"/>
          </a:p>
        </p:txBody>
      </p:sp>
      <p:graphicFrame>
        <p:nvGraphicFramePr>
          <p:cNvPr id="4" name="Chart 3"/>
          <p:cNvGraphicFramePr/>
          <p:nvPr/>
        </p:nvGraphicFramePr>
        <p:xfrm>
          <a:off x="609600" y="1447800"/>
          <a:ext cx="8229600" cy="479107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10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10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1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81698"/>
          </a:xfrm>
        </p:spPr>
        <p:txBody>
          <a:bodyPr/>
          <a:lstStyle/>
          <a:p>
            <a:r>
              <a:rPr lang="en-US" sz="4200" dirty="0" smtClean="0"/>
              <a:t>Scalable Shared Databases (Read-only)</a:t>
            </a:r>
            <a:endParaRPr lang="en-US" sz="4200" dirty="0"/>
          </a:p>
        </p:txBody>
      </p:sp>
      <p:graphicFrame>
        <p:nvGraphicFramePr>
          <p:cNvPr id="4" name="Table Placeholder 3"/>
          <p:cNvGraphicFramePr>
            <a:graphicFrameLocks noGrp="1"/>
          </p:cNvGraphicFramePr>
          <p:nvPr>
            <p:ph type="tbl" idx="4294967295"/>
          </p:nvPr>
        </p:nvGraphicFramePr>
        <p:xfrm>
          <a:off x="381000" y="1295400"/>
          <a:ext cx="8380412" cy="5090160"/>
        </p:xfrm>
        <a:graphic>
          <a:graphicData uri="http://schemas.openxmlformats.org/drawingml/2006/table">
            <a:tbl>
              <a:tblPr firstRow="1" bandRow="1">
                <a:tableStyleId>{E269D01E-BC32-4049-B463-5C60D7B0CCD2}</a:tableStyleId>
              </a:tblPr>
              <a:tblGrid>
                <a:gridCol w="2055812"/>
                <a:gridCol w="6324600"/>
              </a:tblGrid>
              <a:tr h="533400">
                <a:tc>
                  <a:txBody>
                    <a:bodyPr/>
                    <a:lstStyle/>
                    <a:p>
                      <a:r>
                        <a:rPr kumimoji="0" lang="en-US" sz="2400" u="none" strike="noStrike" kern="1200" cap="none" normalizeH="0" baseline="0" dirty="0" smtClean="0">
                          <a:effectLst>
                            <a:outerShdw blurRad="38100" dist="38100" dir="2700000" algn="tl">
                              <a:srgbClr val="000000">
                                <a:alpha val="43137"/>
                              </a:srgbClr>
                            </a:outerShdw>
                          </a:effectLst>
                        </a:rPr>
                        <a:t>Ask/Need</a:t>
                      </a:r>
                      <a:endParaRPr kumimoji="0" lang="en-US" sz="2400" b="0" i="0" u="none" strike="noStrike" kern="1200" cap="none" normalizeH="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76191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effectLst>
                            <a:outerShdw blurRad="38100" dist="38100" dir="2700000" algn="tl">
                              <a:srgbClr val="000000">
                                <a:alpha val="43137"/>
                              </a:srgbClr>
                            </a:outerShdw>
                          </a:effectLst>
                        </a:rPr>
                        <a:t>Easy way of scaling out AS data cross multiple machines </a:t>
                      </a:r>
                    </a:p>
                    <a:p>
                      <a:pPr lvl="0">
                        <a:buFont typeface="Arial" pitchFamily="34" charset="0"/>
                        <a:buChar char="•"/>
                      </a:pP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effectLst>
                            <a:outerShdw blurRad="38100" dist="38100" dir="2700000" algn="tl">
                              <a:srgbClr val="000000">
                                <a:alpha val="43137"/>
                              </a:srgbClr>
                            </a:outerShdw>
                          </a:effectLst>
                        </a:rPr>
                        <a:t>Today's Problem</a:t>
                      </a:r>
                      <a:endParaRPr lang="en-US" sz="2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smtClean="0">
                        <a:effectLst>
                          <a:outerShdw blurRad="38100" dist="38100" dir="2700000" algn="tl">
                            <a:srgbClr val="000000">
                              <a:alpha val="43137"/>
                            </a:srgbClr>
                          </a:outerShdw>
                        </a:effectLst>
                      </a:endParaRPr>
                    </a:p>
                    <a:p>
                      <a:pPr lvl="0"/>
                      <a:r>
                        <a:rPr lang="en-US" sz="1800" kern="1200" baseline="0" dirty="0" smtClean="0">
                          <a:effectLst>
                            <a:outerShdw blurRad="38100" dist="38100" dir="2700000" algn="tl">
                              <a:srgbClr val="000000">
                                <a:alpha val="43137"/>
                              </a:srgbClr>
                            </a:outerShdw>
                          </a:effectLst>
                        </a:rPr>
                        <a:t>While MOLAP cubes are Read-Only databases, no two servers are share same data directory.  </a:t>
                      </a:r>
                    </a:p>
                    <a:p>
                      <a:pPr lvl="0"/>
                      <a:endParaRPr lang="en-US" sz="1800" kern="1200" baseline="0" dirty="0" smtClean="0">
                        <a:effectLst>
                          <a:outerShdw blurRad="38100" dist="38100" dir="2700000" algn="tl">
                            <a:srgbClr val="000000">
                              <a:alpha val="43137"/>
                            </a:srgbClr>
                          </a:outerShdw>
                        </a:effectLst>
                      </a:endParaRPr>
                    </a:p>
                    <a:p>
                      <a:pPr lvl="0"/>
                      <a:r>
                        <a:rPr lang="en-US" sz="1800" kern="1200" baseline="0" dirty="0" smtClean="0">
                          <a:effectLst>
                            <a:outerShdw blurRad="38100" dist="38100" dir="2700000" algn="tl">
                              <a:srgbClr val="000000">
                                <a:alpha val="43137"/>
                              </a:srgbClr>
                            </a:outerShdw>
                          </a:effectLst>
                        </a:rPr>
                        <a:t>Cube Sync – works but have latency issues which are not acceptable in LB solutions.</a:t>
                      </a:r>
                      <a:endParaRPr lang="en-US" sz="180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effectLst>
                            <a:outerShdw blurRad="38100" dist="38100" dir="2700000" algn="tl">
                              <a:srgbClr val="000000">
                                <a:alpha val="43137"/>
                              </a:srgbClr>
                            </a:outerShdw>
                          </a:effectLst>
                        </a:rPr>
                        <a:t>AS 2008 Enterprise Edition Solution</a:t>
                      </a:r>
                      <a:endParaRPr lang="en-US" sz="2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en-US" sz="2000" dirty="0" smtClean="0">
                          <a:effectLst>
                            <a:outerShdw blurRad="38100" dist="38100" dir="2700000" algn="tl">
                              <a:srgbClr val="000000">
                                <a:alpha val="43137"/>
                              </a:srgbClr>
                            </a:outerShdw>
                          </a:effectLst>
                        </a:rPr>
                        <a:t>Single read-only copy database is shared between several Analysis Servers.</a:t>
                      </a:r>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p>
                      <a:endParaRPr lang="en-US" sz="16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Group 4"/>
          <p:cNvGrpSpPr>
            <a:grpSpLocks/>
          </p:cNvGrpSpPr>
          <p:nvPr/>
        </p:nvGrpSpPr>
        <p:grpSpPr bwMode="auto">
          <a:xfrm>
            <a:off x="3351212" y="4149725"/>
            <a:ext cx="4621213" cy="2098675"/>
            <a:chOff x="1707641" y="3429000"/>
            <a:chExt cx="6064759" cy="2754836"/>
          </a:xfrm>
        </p:grpSpPr>
        <p:sp>
          <p:nvSpPr>
            <p:cNvPr id="44051" name="TextBox 5"/>
            <p:cNvSpPr txBox="1">
              <a:spLocks noChangeArrowheads="1"/>
            </p:cNvSpPr>
            <p:nvPr/>
          </p:nvSpPr>
          <p:spPr bwMode="auto">
            <a:xfrm>
              <a:off x="5336884" y="4522634"/>
              <a:ext cx="873707" cy="570062"/>
            </a:xfrm>
            <a:prstGeom prst="rect">
              <a:avLst/>
            </a:prstGeom>
            <a:noFill/>
            <a:ln w="9525">
              <a:noFill/>
              <a:miter lim="800000"/>
              <a:headEnd/>
              <a:tailEnd/>
            </a:ln>
          </p:spPr>
          <p:txBody>
            <a:bodyPr>
              <a:spAutoFit/>
            </a:bodyPr>
            <a:lstStyle/>
            <a:p>
              <a:r>
                <a:rPr lang="en-US" sz="3600">
                  <a:latin typeface="Segoe"/>
                </a:rPr>
                <a:t>. . .</a:t>
              </a:r>
            </a:p>
          </p:txBody>
        </p:sp>
        <p:cxnSp>
          <p:nvCxnSpPr>
            <p:cNvPr id="7" name="Straight Arrow Connector 6"/>
            <p:cNvCxnSpPr/>
            <p:nvPr/>
          </p:nvCxnSpPr>
          <p:spPr>
            <a:xfrm>
              <a:off x="2849341" y="5108575"/>
              <a:ext cx="1277121" cy="537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194120" y="5243019"/>
              <a:ext cx="470948" cy="3354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472334" y="5108575"/>
              <a:ext cx="1410457" cy="537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n 9"/>
            <p:cNvSpPr/>
            <p:nvPr/>
          </p:nvSpPr>
          <p:spPr>
            <a:xfrm>
              <a:off x="4059793" y="5646205"/>
              <a:ext cx="1479209" cy="5376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bg1"/>
                  </a:solidFill>
                </a:rPr>
                <a:t>SAN</a:t>
              </a:r>
              <a:r>
                <a:rPr lang="en-US" sz="1400" dirty="0">
                  <a:solidFill>
                    <a:schemeClr val="bg1"/>
                  </a:solidFill>
                </a:rPr>
                <a:t> storage</a:t>
              </a:r>
            </a:p>
          </p:txBody>
        </p:sp>
        <p:cxnSp>
          <p:nvCxnSpPr>
            <p:cNvPr id="11" name="Straight Arrow Connector 10"/>
            <p:cNvCxnSpPr/>
            <p:nvPr/>
          </p:nvCxnSpPr>
          <p:spPr>
            <a:xfrm rot="10800000" flipV="1">
              <a:off x="2716003" y="3764499"/>
              <a:ext cx="2016725" cy="60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61814" y="3797898"/>
              <a:ext cx="604313" cy="53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32728" y="3764499"/>
              <a:ext cx="2083393" cy="537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563938" y="3595707"/>
              <a:ext cx="335499" cy="2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123"/>
            <p:cNvGrpSpPr>
              <a:grpSpLocks/>
            </p:cNvGrpSpPr>
            <p:nvPr/>
          </p:nvGrpSpPr>
          <p:grpSpPr bwMode="auto">
            <a:xfrm>
              <a:off x="1976487" y="4436423"/>
              <a:ext cx="604875" cy="481659"/>
              <a:chOff x="4425" y="1200"/>
              <a:chExt cx="327" cy="392"/>
            </a:xfrm>
          </p:grpSpPr>
          <p:sp>
            <p:nvSpPr>
              <p:cNvPr id="44121" name="Freeform 124"/>
              <p:cNvSpPr>
                <a:spLocks/>
              </p:cNvSpPr>
              <p:nvPr/>
            </p:nvSpPr>
            <p:spPr bwMode="auto">
              <a:xfrm>
                <a:off x="4469" y="1200"/>
                <a:ext cx="247" cy="273"/>
              </a:xfrm>
              <a:custGeom>
                <a:avLst/>
                <a:gdLst>
                  <a:gd name="T0" fmla="*/ 247 w 705"/>
                  <a:gd name="T1" fmla="*/ 0 h 778"/>
                  <a:gd name="T2" fmla="*/ 0 w 705"/>
                  <a:gd name="T3" fmla="*/ 0 h 778"/>
                  <a:gd name="T4" fmla="*/ 0 w 705"/>
                  <a:gd name="T5" fmla="*/ 252 h 778"/>
                  <a:gd name="T6" fmla="*/ 73 w 705"/>
                  <a:gd name="T7" fmla="*/ 252 h 778"/>
                  <a:gd name="T8" fmla="*/ 90 w 705"/>
                  <a:gd name="T9" fmla="*/ 273 h 778"/>
                  <a:gd name="T10" fmla="*/ 159 w 705"/>
                  <a:gd name="T11" fmla="*/ 273 h 778"/>
                  <a:gd name="T12" fmla="*/ 179 w 705"/>
                  <a:gd name="T13" fmla="*/ 252 h 778"/>
                  <a:gd name="T14" fmla="*/ 247 w 705"/>
                  <a:gd name="T15" fmla="*/ 252 h 778"/>
                  <a:gd name="T16" fmla="*/ 247 w 705"/>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778"/>
                  <a:gd name="T29" fmla="*/ 705 w 705"/>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778">
                    <a:moveTo>
                      <a:pt x="705" y="0"/>
                    </a:moveTo>
                    <a:lnTo>
                      <a:pt x="0" y="0"/>
                    </a:lnTo>
                    <a:lnTo>
                      <a:pt x="0" y="718"/>
                    </a:lnTo>
                    <a:lnTo>
                      <a:pt x="207" y="718"/>
                    </a:lnTo>
                    <a:lnTo>
                      <a:pt x="258" y="778"/>
                    </a:lnTo>
                    <a:lnTo>
                      <a:pt x="455" y="778"/>
                    </a:lnTo>
                    <a:lnTo>
                      <a:pt x="510" y="718"/>
                    </a:lnTo>
                    <a:lnTo>
                      <a:pt x="705" y="718"/>
                    </a:lnTo>
                    <a:lnTo>
                      <a:pt x="705" y="0"/>
                    </a:lnTo>
                    <a:close/>
                  </a:path>
                </a:pathLst>
              </a:custGeom>
              <a:solidFill>
                <a:srgbClr val="000000"/>
              </a:solidFill>
              <a:ln w="9525">
                <a:noFill/>
                <a:round/>
                <a:headEnd/>
                <a:tailEnd/>
              </a:ln>
            </p:spPr>
            <p:txBody>
              <a:bodyPr/>
              <a:lstStyle/>
              <a:p>
                <a:endParaRPr lang="en-US">
                  <a:latin typeface="Segoe"/>
                </a:endParaRPr>
              </a:p>
            </p:txBody>
          </p:sp>
          <p:sp>
            <p:nvSpPr>
              <p:cNvPr id="44122" name="Freeform 125"/>
              <p:cNvSpPr>
                <a:spLocks/>
              </p:cNvSpPr>
              <p:nvPr/>
            </p:nvSpPr>
            <p:spPr bwMode="auto">
              <a:xfrm>
                <a:off x="4483" y="1214"/>
                <a:ext cx="219" cy="245"/>
              </a:xfrm>
              <a:custGeom>
                <a:avLst/>
                <a:gdLst>
                  <a:gd name="T0" fmla="*/ 139 w 625"/>
                  <a:gd name="T1" fmla="*/ 245 h 697"/>
                  <a:gd name="T2" fmla="*/ 83 w 625"/>
                  <a:gd name="T3" fmla="*/ 245 h 697"/>
                  <a:gd name="T4" fmla="*/ 65 w 625"/>
                  <a:gd name="T5" fmla="*/ 224 h 697"/>
                  <a:gd name="T6" fmla="*/ 0 w 625"/>
                  <a:gd name="T7" fmla="*/ 224 h 697"/>
                  <a:gd name="T8" fmla="*/ 0 w 625"/>
                  <a:gd name="T9" fmla="*/ 0 h 697"/>
                  <a:gd name="T10" fmla="*/ 219 w 625"/>
                  <a:gd name="T11" fmla="*/ 0 h 697"/>
                  <a:gd name="T12" fmla="*/ 219 w 625"/>
                  <a:gd name="T13" fmla="*/ 224 h 697"/>
                  <a:gd name="T14" fmla="*/ 159 w 625"/>
                  <a:gd name="T15" fmla="*/ 224 h 697"/>
                  <a:gd name="T16" fmla="*/ 139 w 625"/>
                  <a:gd name="T17" fmla="*/ 245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5"/>
                  <a:gd name="T28" fmla="*/ 0 h 697"/>
                  <a:gd name="T29" fmla="*/ 625 w 625"/>
                  <a:gd name="T30" fmla="*/ 697 h 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5" h="697">
                    <a:moveTo>
                      <a:pt x="397" y="697"/>
                    </a:moveTo>
                    <a:lnTo>
                      <a:pt x="236" y="697"/>
                    </a:lnTo>
                    <a:lnTo>
                      <a:pt x="185" y="637"/>
                    </a:lnTo>
                    <a:lnTo>
                      <a:pt x="0" y="637"/>
                    </a:lnTo>
                    <a:lnTo>
                      <a:pt x="0" y="0"/>
                    </a:lnTo>
                    <a:lnTo>
                      <a:pt x="625" y="0"/>
                    </a:lnTo>
                    <a:lnTo>
                      <a:pt x="625" y="637"/>
                    </a:lnTo>
                    <a:lnTo>
                      <a:pt x="453" y="637"/>
                    </a:lnTo>
                    <a:lnTo>
                      <a:pt x="397" y="697"/>
                    </a:lnTo>
                    <a:close/>
                  </a:path>
                </a:pathLst>
              </a:custGeom>
              <a:solidFill>
                <a:srgbClr val="FFFFFF"/>
              </a:solidFill>
              <a:ln w="9525">
                <a:noFill/>
                <a:round/>
                <a:headEnd/>
                <a:tailEnd/>
              </a:ln>
            </p:spPr>
            <p:txBody>
              <a:bodyPr/>
              <a:lstStyle/>
              <a:p>
                <a:endParaRPr lang="en-US">
                  <a:latin typeface="Segoe"/>
                </a:endParaRPr>
              </a:p>
            </p:txBody>
          </p:sp>
          <p:sp>
            <p:nvSpPr>
              <p:cNvPr id="44123" name="Rectangle 126"/>
              <p:cNvSpPr>
                <a:spLocks noChangeArrowheads="1"/>
              </p:cNvSpPr>
              <p:nvPr/>
            </p:nvSpPr>
            <p:spPr bwMode="auto">
              <a:xfrm>
                <a:off x="4507" y="1239"/>
                <a:ext cx="173" cy="166"/>
              </a:xfrm>
              <a:prstGeom prst="rect">
                <a:avLst/>
              </a:prstGeom>
              <a:solidFill>
                <a:srgbClr val="000000"/>
              </a:solidFill>
              <a:ln w="9525">
                <a:noFill/>
                <a:miter lim="800000"/>
                <a:headEnd/>
                <a:tailEnd/>
              </a:ln>
            </p:spPr>
            <p:txBody>
              <a:bodyPr/>
              <a:lstStyle/>
              <a:p>
                <a:endParaRPr lang="en-US">
                  <a:latin typeface="Segoe"/>
                </a:endParaRPr>
              </a:p>
            </p:txBody>
          </p:sp>
          <p:sp>
            <p:nvSpPr>
              <p:cNvPr id="44124" name="Rectangle 127"/>
              <p:cNvSpPr>
                <a:spLocks noChangeArrowheads="1"/>
              </p:cNvSpPr>
              <p:nvPr/>
            </p:nvSpPr>
            <p:spPr bwMode="auto">
              <a:xfrm>
                <a:off x="4425" y="1486"/>
                <a:ext cx="327" cy="106"/>
              </a:xfrm>
              <a:prstGeom prst="rect">
                <a:avLst/>
              </a:prstGeom>
              <a:solidFill>
                <a:srgbClr val="000000"/>
              </a:solidFill>
              <a:ln w="9525">
                <a:noFill/>
                <a:miter lim="800000"/>
                <a:headEnd/>
                <a:tailEnd/>
              </a:ln>
            </p:spPr>
            <p:txBody>
              <a:bodyPr/>
              <a:lstStyle/>
              <a:p>
                <a:endParaRPr lang="en-US">
                  <a:latin typeface="Segoe"/>
                </a:endParaRPr>
              </a:p>
            </p:txBody>
          </p:sp>
          <p:sp>
            <p:nvSpPr>
              <p:cNvPr id="44125" name="Rectangle 128"/>
              <p:cNvSpPr>
                <a:spLocks noChangeArrowheads="1"/>
              </p:cNvSpPr>
              <p:nvPr/>
            </p:nvSpPr>
            <p:spPr bwMode="auto">
              <a:xfrm>
                <a:off x="4439" y="1501"/>
                <a:ext cx="299" cy="77"/>
              </a:xfrm>
              <a:prstGeom prst="rect">
                <a:avLst/>
              </a:prstGeom>
              <a:solidFill>
                <a:srgbClr val="FFFFFF"/>
              </a:solidFill>
              <a:ln w="9525">
                <a:noFill/>
                <a:miter lim="800000"/>
                <a:headEnd/>
                <a:tailEnd/>
              </a:ln>
            </p:spPr>
            <p:txBody>
              <a:bodyPr/>
              <a:lstStyle/>
              <a:p>
                <a:endParaRPr lang="en-US">
                  <a:latin typeface="Segoe"/>
                </a:endParaRPr>
              </a:p>
            </p:txBody>
          </p:sp>
          <p:sp>
            <p:nvSpPr>
              <p:cNvPr id="44126" name="Rectangle 129"/>
              <p:cNvSpPr>
                <a:spLocks noChangeArrowheads="1"/>
              </p:cNvSpPr>
              <p:nvPr/>
            </p:nvSpPr>
            <p:spPr bwMode="auto">
              <a:xfrm>
                <a:off x="4623" y="1527"/>
                <a:ext cx="87" cy="14"/>
              </a:xfrm>
              <a:prstGeom prst="rect">
                <a:avLst/>
              </a:prstGeom>
              <a:solidFill>
                <a:srgbClr val="000000"/>
              </a:solidFill>
              <a:ln w="9525">
                <a:noFill/>
                <a:miter lim="800000"/>
                <a:headEnd/>
                <a:tailEnd/>
              </a:ln>
            </p:spPr>
            <p:txBody>
              <a:bodyPr/>
              <a:lstStyle/>
              <a:p>
                <a:endParaRPr lang="en-US">
                  <a:latin typeface="Segoe"/>
                </a:endParaRPr>
              </a:p>
            </p:txBody>
          </p:sp>
          <p:sp>
            <p:nvSpPr>
              <p:cNvPr id="44127" name="Rectangle 130"/>
              <p:cNvSpPr>
                <a:spLocks noChangeArrowheads="1"/>
              </p:cNvSpPr>
              <p:nvPr/>
            </p:nvSpPr>
            <p:spPr bwMode="auto">
              <a:xfrm>
                <a:off x="4577" y="1433"/>
                <a:ext cx="32" cy="14"/>
              </a:xfrm>
              <a:prstGeom prst="rect">
                <a:avLst/>
              </a:prstGeom>
              <a:solidFill>
                <a:srgbClr val="000000"/>
              </a:solidFill>
              <a:ln w="9525">
                <a:noFill/>
                <a:miter lim="800000"/>
                <a:headEnd/>
                <a:tailEnd/>
              </a:ln>
            </p:spPr>
            <p:txBody>
              <a:bodyPr/>
              <a:lstStyle/>
              <a:p>
                <a:endParaRPr lang="en-US">
                  <a:latin typeface="Segoe"/>
                </a:endParaRPr>
              </a:p>
            </p:txBody>
          </p:sp>
          <p:sp>
            <p:nvSpPr>
              <p:cNvPr id="44128" name="Freeform 131"/>
              <p:cNvSpPr>
                <a:spLocks/>
              </p:cNvSpPr>
              <p:nvPr/>
            </p:nvSpPr>
            <p:spPr bwMode="auto">
              <a:xfrm>
                <a:off x="4615" y="1275"/>
                <a:ext cx="28" cy="41"/>
              </a:xfrm>
              <a:custGeom>
                <a:avLst/>
                <a:gdLst>
                  <a:gd name="T0" fmla="*/ 28 w 83"/>
                  <a:gd name="T1" fmla="*/ 41 h 118"/>
                  <a:gd name="T2" fmla="*/ 11 w 83"/>
                  <a:gd name="T3" fmla="*/ 41 h 118"/>
                  <a:gd name="T4" fmla="*/ 10 w 83"/>
                  <a:gd name="T5" fmla="*/ 29 h 118"/>
                  <a:gd name="T6" fmla="*/ 8 w 83"/>
                  <a:gd name="T7" fmla="*/ 18 h 118"/>
                  <a:gd name="T8" fmla="*/ 4 w 83"/>
                  <a:gd name="T9" fmla="*/ 8 h 118"/>
                  <a:gd name="T10" fmla="*/ 0 w 83"/>
                  <a:gd name="T11" fmla="*/ 0 h 118"/>
                  <a:gd name="T12" fmla="*/ 2 w 83"/>
                  <a:gd name="T13" fmla="*/ 1 h 118"/>
                  <a:gd name="T14" fmla="*/ 4 w 83"/>
                  <a:gd name="T15" fmla="*/ 2 h 118"/>
                  <a:gd name="T16" fmla="*/ 6 w 83"/>
                  <a:gd name="T17" fmla="*/ 3 h 118"/>
                  <a:gd name="T18" fmla="*/ 7 w 83"/>
                  <a:gd name="T19" fmla="*/ 4 h 118"/>
                  <a:gd name="T20" fmla="*/ 9 w 83"/>
                  <a:gd name="T21" fmla="*/ 6 h 118"/>
                  <a:gd name="T22" fmla="*/ 11 w 83"/>
                  <a:gd name="T23" fmla="*/ 7 h 118"/>
                  <a:gd name="T24" fmla="*/ 12 w 83"/>
                  <a:gd name="T25" fmla="*/ 8 h 118"/>
                  <a:gd name="T26" fmla="*/ 14 w 83"/>
                  <a:gd name="T27" fmla="*/ 10 h 118"/>
                  <a:gd name="T28" fmla="*/ 17 w 83"/>
                  <a:gd name="T29" fmla="*/ 13 h 118"/>
                  <a:gd name="T30" fmla="*/ 19 w 83"/>
                  <a:gd name="T31" fmla="*/ 17 h 118"/>
                  <a:gd name="T32" fmla="*/ 22 w 83"/>
                  <a:gd name="T33" fmla="*/ 20 h 118"/>
                  <a:gd name="T34" fmla="*/ 24 w 83"/>
                  <a:gd name="T35" fmla="*/ 24 h 118"/>
                  <a:gd name="T36" fmla="*/ 25 w 83"/>
                  <a:gd name="T37" fmla="*/ 28 h 118"/>
                  <a:gd name="T38" fmla="*/ 27 w 83"/>
                  <a:gd name="T39" fmla="*/ 33 h 118"/>
                  <a:gd name="T40" fmla="*/ 27 w 83"/>
                  <a:gd name="T41" fmla="*/ 36 h 118"/>
                  <a:gd name="T42" fmla="*/ 28 w 83"/>
                  <a:gd name="T43" fmla="*/ 41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18"/>
                  <a:gd name="T68" fmla="*/ 83 w 83"/>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18">
                    <a:moveTo>
                      <a:pt x="83" y="118"/>
                    </a:moveTo>
                    <a:lnTo>
                      <a:pt x="34" y="118"/>
                    </a:lnTo>
                    <a:lnTo>
                      <a:pt x="30" y="83"/>
                    </a:lnTo>
                    <a:lnTo>
                      <a:pt x="23" y="52"/>
                    </a:lnTo>
                    <a:lnTo>
                      <a:pt x="13" y="23"/>
                    </a:lnTo>
                    <a:lnTo>
                      <a:pt x="0" y="0"/>
                    </a:lnTo>
                    <a:lnTo>
                      <a:pt x="6" y="3"/>
                    </a:lnTo>
                    <a:lnTo>
                      <a:pt x="12" y="6"/>
                    </a:lnTo>
                    <a:lnTo>
                      <a:pt x="17" y="10"/>
                    </a:lnTo>
                    <a:lnTo>
                      <a:pt x="22" y="12"/>
                    </a:lnTo>
                    <a:lnTo>
                      <a:pt x="27" y="16"/>
                    </a:lnTo>
                    <a:lnTo>
                      <a:pt x="32" y="20"/>
                    </a:lnTo>
                    <a:lnTo>
                      <a:pt x="36" y="23"/>
                    </a:lnTo>
                    <a:lnTo>
                      <a:pt x="41" y="28"/>
                    </a:lnTo>
                    <a:lnTo>
                      <a:pt x="49" y="37"/>
                    </a:lnTo>
                    <a:lnTo>
                      <a:pt x="57" y="48"/>
                    </a:lnTo>
                    <a:lnTo>
                      <a:pt x="64" y="58"/>
                    </a:lnTo>
                    <a:lnTo>
                      <a:pt x="70" y="69"/>
                    </a:lnTo>
                    <a:lnTo>
                      <a:pt x="75" y="81"/>
                    </a:lnTo>
                    <a:lnTo>
                      <a:pt x="79" y="94"/>
                    </a:lnTo>
                    <a:lnTo>
                      <a:pt x="81" y="105"/>
                    </a:lnTo>
                    <a:lnTo>
                      <a:pt x="83" y="118"/>
                    </a:lnTo>
                    <a:close/>
                  </a:path>
                </a:pathLst>
              </a:custGeom>
              <a:solidFill>
                <a:srgbClr val="000000"/>
              </a:solidFill>
              <a:ln w="9525">
                <a:noFill/>
                <a:round/>
                <a:headEnd/>
                <a:tailEnd/>
              </a:ln>
            </p:spPr>
            <p:txBody>
              <a:bodyPr/>
              <a:lstStyle/>
              <a:p>
                <a:endParaRPr lang="en-US">
                  <a:latin typeface="Segoe"/>
                </a:endParaRPr>
              </a:p>
            </p:txBody>
          </p:sp>
          <p:sp>
            <p:nvSpPr>
              <p:cNvPr id="44129" name="Freeform 132"/>
              <p:cNvSpPr>
                <a:spLocks/>
              </p:cNvSpPr>
              <p:nvPr/>
            </p:nvSpPr>
            <p:spPr bwMode="auto">
              <a:xfrm>
                <a:off x="4596" y="1325"/>
                <a:ext cx="21" cy="48"/>
              </a:xfrm>
              <a:custGeom>
                <a:avLst/>
                <a:gdLst>
                  <a:gd name="T0" fmla="*/ 4 w 60"/>
                  <a:gd name="T1" fmla="*/ 48 h 137"/>
                  <a:gd name="T2" fmla="*/ 3 w 60"/>
                  <a:gd name="T3" fmla="*/ 48 h 137"/>
                  <a:gd name="T4" fmla="*/ 2 w 60"/>
                  <a:gd name="T5" fmla="*/ 48 h 137"/>
                  <a:gd name="T6" fmla="*/ 1 w 60"/>
                  <a:gd name="T7" fmla="*/ 48 h 137"/>
                  <a:gd name="T8" fmla="*/ 0 w 60"/>
                  <a:gd name="T9" fmla="*/ 48 h 137"/>
                  <a:gd name="T10" fmla="*/ 0 w 60"/>
                  <a:gd name="T11" fmla="*/ 0 h 137"/>
                  <a:gd name="T12" fmla="*/ 21 w 60"/>
                  <a:gd name="T13" fmla="*/ 0 h 137"/>
                  <a:gd name="T14" fmla="*/ 21 w 60"/>
                  <a:gd name="T15" fmla="*/ 9 h 137"/>
                  <a:gd name="T16" fmla="*/ 19 w 60"/>
                  <a:gd name="T17" fmla="*/ 17 h 137"/>
                  <a:gd name="T18" fmla="*/ 18 w 60"/>
                  <a:gd name="T19" fmla="*/ 24 h 137"/>
                  <a:gd name="T20" fmla="*/ 16 w 60"/>
                  <a:gd name="T21" fmla="*/ 31 h 137"/>
                  <a:gd name="T22" fmla="*/ 13 w 60"/>
                  <a:gd name="T23" fmla="*/ 37 h 137"/>
                  <a:gd name="T24" fmla="*/ 11 w 60"/>
                  <a:gd name="T25" fmla="*/ 42 h 137"/>
                  <a:gd name="T26" fmla="*/ 7 w 60"/>
                  <a:gd name="T27" fmla="*/ 45 h 137"/>
                  <a:gd name="T28" fmla="*/ 4 w 60"/>
                  <a:gd name="T29" fmla="*/ 4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7"/>
                  <a:gd name="T47" fmla="*/ 60 w 6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7">
                    <a:moveTo>
                      <a:pt x="11" y="136"/>
                    </a:moveTo>
                    <a:lnTo>
                      <a:pt x="9" y="136"/>
                    </a:lnTo>
                    <a:lnTo>
                      <a:pt x="6" y="136"/>
                    </a:lnTo>
                    <a:lnTo>
                      <a:pt x="2" y="137"/>
                    </a:lnTo>
                    <a:lnTo>
                      <a:pt x="0" y="137"/>
                    </a:lnTo>
                    <a:lnTo>
                      <a:pt x="0" y="0"/>
                    </a:lnTo>
                    <a:lnTo>
                      <a:pt x="60" y="0"/>
                    </a:lnTo>
                    <a:lnTo>
                      <a:pt x="59" y="25"/>
                    </a:lnTo>
                    <a:lnTo>
                      <a:pt x="55" y="48"/>
                    </a:lnTo>
                    <a:lnTo>
                      <a:pt x="50" y="69"/>
                    </a:lnTo>
                    <a:lnTo>
                      <a:pt x="45" y="89"/>
                    </a:lnTo>
                    <a:lnTo>
                      <a:pt x="38" y="105"/>
                    </a:lnTo>
                    <a:lnTo>
                      <a:pt x="30" y="119"/>
                    </a:lnTo>
                    <a:lnTo>
                      <a:pt x="20" y="129"/>
                    </a:lnTo>
                    <a:lnTo>
                      <a:pt x="11" y="136"/>
                    </a:lnTo>
                    <a:close/>
                  </a:path>
                </a:pathLst>
              </a:custGeom>
              <a:solidFill>
                <a:srgbClr val="000000"/>
              </a:solidFill>
              <a:ln w="9525">
                <a:noFill/>
                <a:round/>
                <a:headEnd/>
                <a:tailEnd/>
              </a:ln>
            </p:spPr>
            <p:txBody>
              <a:bodyPr/>
              <a:lstStyle/>
              <a:p>
                <a:endParaRPr lang="en-US">
                  <a:latin typeface="Segoe"/>
                </a:endParaRPr>
              </a:p>
            </p:txBody>
          </p:sp>
          <p:sp>
            <p:nvSpPr>
              <p:cNvPr id="44130" name="Freeform 133"/>
              <p:cNvSpPr>
                <a:spLocks/>
              </p:cNvSpPr>
              <p:nvPr/>
            </p:nvSpPr>
            <p:spPr bwMode="auto">
              <a:xfrm>
                <a:off x="4568" y="1325"/>
                <a:ext cx="20" cy="48"/>
              </a:xfrm>
              <a:custGeom>
                <a:avLst/>
                <a:gdLst>
                  <a:gd name="T0" fmla="*/ 14 w 57"/>
                  <a:gd name="T1" fmla="*/ 45 h 137"/>
                  <a:gd name="T2" fmla="*/ 11 w 57"/>
                  <a:gd name="T3" fmla="*/ 41 h 137"/>
                  <a:gd name="T4" fmla="*/ 8 w 57"/>
                  <a:gd name="T5" fmla="*/ 37 h 137"/>
                  <a:gd name="T6" fmla="*/ 6 w 57"/>
                  <a:gd name="T7" fmla="*/ 32 h 137"/>
                  <a:gd name="T8" fmla="*/ 4 w 57"/>
                  <a:gd name="T9" fmla="*/ 27 h 137"/>
                  <a:gd name="T10" fmla="*/ 2 w 57"/>
                  <a:gd name="T11" fmla="*/ 21 h 137"/>
                  <a:gd name="T12" fmla="*/ 1 w 57"/>
                  <a:gd name="T13" fmla="*/ 14 h 137"/>
                  <a:gd name="T14" fmla="*/ 0 w 57"/>
                  <a:gd name="T15" fmla="*/ 7 h 137"/>
                  <a:gd name="T16" fmla="*/ 0 w 57"/>
                  <a:gd name="T17" fmla="*/ 0 h 137"/>
                  <a:gd name="T18" fmla="*/ 20 w 57"/>
                  <a:gd name="T19" fmla="*/ 0 h 137"/>
                  <a:gd name="T20" fmla="*/ 20 w 57"/>
                  <a:gd name="T21" fmla="*/ 48 h 137"/>
                  <a:gd name="T22" fmla="*/ 18 w 57"/>
                  <a:gd name="T23" fmla="*/ 48 h 137"/>
                  <a:gd name="T24" fmla="*/ 16 w 57"/>
                  <a:gd name="T25" fmla="*/ 47 h 137"/>
                  <a:gd name="T26" fmla="*/ 15 w 57"/>
                  <a:gd name="T27" fmla="*/ 46 h 137"/>
                  <a:gd name="T28" fmla="*/ 14 w 57"/>
                  <a:gd name="T29" fmla="*/ 45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7"/>
                  <a:gd name="T47" fmla="*/ 57 w 5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7">
                    <a:moveTo>
                      <a:pt x="39" y="128"/>
                    </a:moveTo>
                    <a:lnTo>
                      <a:pt x="31" y="118"/>
                    </a:lnTo>
                    <a:lnTo>
                      <a:pt x="23" y="106"/>
                    </a:lnTo>
                    <a:lnTo>
                      <a:pt x="17" y="92"/>
                    </a:lnTo>
                    <a:lnTo>
                      <a:pt x="12" y="76"/>
                    </a:lnTo>
                    <a:lnTo>
                      <a:pt x="7" y="59"/>
                    </a:lnTo>
                    <a:lnTo>
                      <a:pt x="4" y="40"/>
                    </a:lnTo>
                    <a:lnTo>
                      <a:pt x="1" y="21"/>
                    </a:lnTo>
                    <a:lnTo>
                      <a:pt x="0" y="0"/>
                    </a:lnTo>
                    <a:lnTo>
                      <a:pt x="57" y="0"/>
                    </a:lnTo>
                    <a:lnTo>
                      <a:pt x="57" y="137"/>
                    </a:lnTo>
                    <a:lnTo>
                      <a:pt x="52" y="136"/>
                    </a:lnTo>
                    <a:lnTo>
                      <a:pt x="47" y="135"/>
                    </a:lnTo>
                    <a:lnTo>
                      <a:pt x="44" y="131"/>
                    </a:lnTo>
                    <a:lnTo>
                      <a:pt x="39" y="128"/>
                    </a:lnTo>
                    <a:close/>
                  </a:path>
                </a:pathLst>
              </a:custGeom>
              <a:solidFill>
                <a:srgbClr val="000000"/>
              </a:solidFill>
              <a:ln w="9525">
                <a:noFill/>
                <a:round/>
                <a:headEnd/>
                <a:tailEnd/>
              </a:ln>
            </p:spPr>
            <p:txBody>
              <a:bodyPr/>
              <a:lstStyle/>
              <a:p>
                <a:endParaRPr lang="en-US">
                  <a:latin typeface="Segoe"/>
                </a:endParaRPr>
              </a:p>
            </p:txBody>
          </p:sp>
          <p:sp>
            <p:nvSpPr>
              <p:cNvPr id="44131" name="Freeform 134"/>
              <p:cNvSpPr>
                <a:spLocks/>
              </p:cNvSpPr>
              <p:nvPr/>
            </p:nvSpPr>
            <p:spPr bwMode="auto">
              <a:xfrm>
                <a:off x="4568" y="1271"/>
                <a:ext cx="20" cy="45"/>
              </a:xfrm>
              <a:custGeom>
                <a:avLst/>
                <a:gdLst>
                  <a:gd name="T0" fmla="*/ 20 w 57"/>
                  <a:gd name="T1" fmla="*/ 0 h 129"/>
                  <a:gd name="T2" fmla="*/ 20 w 57"/>
                  <a:gd name="T3" fmla="*/ 45 h 129"/>
                  <a:gd name="T4" fmla="*/ 0 w 57"/>
                  <a:gd name="T5" fmla="*/ 45 h 129"/>
                  <a:gd name="T6" fmla="*/ 0 w 57"/>
                  <a:gd name="T7" fmla="*/ 38 h 129"/>
                  <a:gd name="T8" fmla="*/ 1 w 57"/>
                  <a:gd name="T9" fmla="*/ 32 h 129"/>
                  <a:gd name="T10" fmla="*/ 3 w 57"/>
                  <a:gd name="T11" fmla="*/ 26 h 129"/>
                  <a:gd name="T12" fmla="*/ 5 w 57"/>
                  <a:gd name="T13" fmla="*/ 21 h 129"/>
                  <a:gd name="T14" fmla="*/ 6 w 57"/>
                  <a:gd name="T15" fmla="*/ 16 h 129"/>
                  <a:gd name="T16" fmla="*/ 8 w 57"/>
                  <a:gd name="T17" fmla="*/ 11 h 129"/>
                  <a:gd name="T18" fmla="*/ 11 w 57"/>
                  <a:gd name="T19" fmla="*/ 7 h 129"/>
                  <a:gd name="T20" fmla="*/ 14 w 57"/>
                  <a:gd name="T21" fmla="*/ 4 h 129"/>
                  <a:gd name="T22" fmla="*/ 15 w 57"/>
                  <a:gd name="T23" fmla="*/ 3 h 129"/>
                  <a:gd name="T24" fmla="*/ 17 w 57"/>
                  <a:gd name="T25" fmla="*/ 1 h 129"/>
                  <a:gd name="T26" fmla="*/ 18 w 57"/>
                  <a:gd name="T27" fmla="*/ 1 h 129"/>
                  <a:gd name="T28" fmla="*/ 20 w 57"/>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29"/>
                  <a:gd name="T47" fmla="*/ 57 w 57"/>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29">
                    <a:moveTo>
                      <a:pt x="57" y="0"/>
                    </a:moveTo>
                    <a:lnTo>
                      <a:pt x="57" y="129"/>
                    </a:lnTo>
                    <a:lnTo>
                      <a:pt x="0" y="129"/>
                    </a:lnTo>
                    <a:lnTo>
                      <a:pt x="1" y="110"/>
                    </a:lnTo>
                    <a:lnTo>
                      <a:pt x="4" y="92"/>
                    </a:lnTo>
                    <a:lnTo>
                      <a:pt x="8" y="75"/>
                    </a:lnTo>
                    <a:lnTo>
                      <a:pt x="13" y="60"/>
                    </a:lnTo>
                    <a:lnTo>
                      <a:pt x="17" y="45"/>
                    </a:lnTo>
                    <a:lnTo>
                      <a:pt x="24" y="32"/>
                    </a:lnTo>
                    <a:lnTo>
                      <a:pt x="31" y="21"/>
                    </a:lnTo>
                    <a:lnTo>
                      <a:pt x="39" y="11"/>
                    </a:lnTo>
                    <a:lnTo>
                      <a:pt x="44" y="8"/>
                    </a:lnTo>
                    <a:lnTo>
                      <a:pt x="49" y="4"/>
                    </a:lnTo>
                    <a:lnTo>
                      <a:pt x="52" y="2"/>
                    </a:lnTo>
                    <a:lnTo>
                      <a:pt x="57" y="0"/>
                    </a:lnTo>
                    <a:close/>
                  </a:path>
                </a:pathLst>
              </a:custGeom>
              <a:solidFill>
                <a:srgbClr val="000000"/>
              </a:solidFill>
              <a:ln w="9525">
                <a:noFill/>
                <a:round/>
                <a:headEnd/>
                <a:tailEnd/>
              </a:ln>
            </p:spPr>
            <p:txBody>
              <a:bodyPr/>
              <a:lstStyle/>
              <a:p>
                <a:endParaRPr lang="en-US">
                  <a:latin typeface="Segoe"/>
                </a:endParaRPr>
              </a:p>
            </p:txBody>
          </p:sp>
          <p:sp>
            <p:nvSpPr>
              <p:cNvPr id="44132" name="Freeform 135"/>
              <p:cNvSpPr>
                <a:spLocks/>
              </p:cNvSpPr>
              <p:nvPr/>
            </p:nvSpPr>
            <p:spPr bwMode="auto">
              <a:xfrm>
                <a:off x="4596" y="1271"/>
                <a:ext cx="21" cy="45"/>
              </a:xfrm>
              <a:custGeom>
                <a:avLst/>
                <a:gdLst>
                  <a:gd name="T0" fmla="*/ 0 w 60"/>
                  <a:gd name="T1" fmla="*/ 45 h 130"/>
                  <a:gd name="T2" fmla="*/ 0 w 60"/>
                  <a:gd name="T3" fmla="*/ 0 h 130"/>
                  <a:gd name="T4" fmla="*/ 2 w 60"/>
                  <a:gd name="T5" fmla="*/ 0 h 130"/>
                  <a:gd name="T6" fmla="*/ 4 w 60"/>
                  <a:gd name="T7" fmla="*/ 1 h 130"/>
                  <a:gd name="T8" fmla="*/ 6 w 60"/>
                  <a:gd name="T9" fmla="*/ 2 h 130"/>
                  <a:gd name="T10" fmla="*/ 8 w 60"/>
                  <a:gd name="T11" fmla="*/ 4 h 130"/>
                  <a:gd name="T12" fmla="*/ 11 w 60"/>
                  <a:gd name="T13" fmla="*/ 8 h 130"/>
                  <a:gd name="T14" fmla="*/ 13 w 60"/>
                  <a:gd name="T15" fmla="*/ 11 h 130"/>
                  <a:gd name="T16" fmla="*/ 15 w 60"/>
                  <a:gd name="T17" fmla="*/ 16 h 130"/>
                  <a:gd name="T18" fmla="*/ 17 w 60"/>
                  <a:gd name="T19" fmla="*/ 21 h 130"/>
                  <a:gd name="T20" fmla="*/ 19 w 60"/>
                  <a:gd name="T21" fmla="*/ 26 h 130"/>
                  <a:gd name="T22" fmla="*/ 20 w 60"/>
                  <a:gd name="T23" fmla="*/ 32 h 130"/>
                  <a:gd name="T24" fmla="*/ 21 w 60"/>
                  <a:gd name="T25" fmla="*/ 38 h 130"/>
                  <a:gd name="T26" fmla="*/ 21 w 60"/>
                  <a:gd name="T27" fmla="*/ 45 h 130"/>
                  <a:gd name="T28" fmla="*/ 0 w 60"/>
                  <a:gd name="T29" fmla="*/ 45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0"/>
                  <a:gd name="T47" fmla="*/ 60 w 6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0">
                    <a:moveTo>
                      <a:pt x="0" y="130"/>
                    </a:moveTo>
                    <a:lnTo>
                      <a:pt x="0" y="0"/>
                    </a:lnTo>
                    <a:lnTo>
                      <a:pt x="6" y="1"/>
                    </a:lnTo>
                    <a:lnTo>
                      <a:pt x="11" y="3"/>
                    </a:lnTo>
                    <a:lnTo>
                      <a:pt x="16" y="7"/>
                    </a:lnTo>
                    <a:lnTo>
                      <a:pt x="22" y="12"/>
                    </a:lnTo>
                    <a:lnTo>
                      <a:pt x="30" y="22"/>
                    </a:lnTo>
                    <a:lnTo>
                      <a:pt x="37" y="33"/>
                    </a:lnTo>
                    <a:lnTo>
                      <a:pt x="42" y="46"/>
                    </a:lnTo>
                    <a:lnTo>
                      <a:pt x="48" y="61"/>
                    </a:lnTo>
                    <a:lnTo>
                      <a:pt x="53" y="76"/>
                    </a:lnTo>
                    <a:lnTo>
                      <a:pt x="56" y="93"/>
                    </a:lnTo>
                    <a:lnTo>
                      <a:pt x="59" y="111"/>
                    </a:lnTo>
                    <a:lnTo>
                      <a:pt x="60" y="130"/>
                    </a:lnTo>
                    <a:lnTo>
                      <a:pt x="0" y="130"/>
                    </a:lnTo>
                    <a:close/>
                  </a:path>
                </a:pathLst>
              </a:custGeom>
              <a:solidFill>
                <a:srgbClr val="000000"/>
              </a:solidFill>
              <a:ln w="9525">
                <a:noFill/>
                <a:round/>
                <a:headEnd/>
                <a:tailEnd/>
              </a:ln>
            </p:spPr>
            <p:txBody>
              <a:bodyPr/>
              <a:lstStyle/>
              <a:p>
                <a:endParaRPr lang="en-US">
                  <a:latin typeface="Segoe"/>
                </a:endParaRPr>
              </a:p>
            </p:txBody>
          </p:sp>
          <p:sp>
            <p:nvSpPr>
              <p:cNvPr id="44133" name="Freeform 136"/>
              <p:cNvSpPr>
                <a:spLocks/>
              </p:cNvSpPr>
              <p:nvPr/>
            </p:nvSpPr>
            <p:spPr bwMode="auto">
              <a:xfrm>
                <a:off x="4541" y="1274"/>
                <a:ext cx="31" cy="42"/>
              </a:xfrm>
              <a:custGeom>
                <a:avLst/>
                <a:gdLst>
                  <a:gd name="T0" fmla="*/ 14 w 90"/>
                  <a:gd name="T1" fmla="*/ 11 h 121"/>
                  <a:gd name="T2" fmla="*/ 17 w 90"/>
                  <a:gd name="T3" fmla="*/ 9 h 121"/>
                  <a:gd name="T4" fmla="*/ 18 w 90"/>
                  <a:gd name="T5" fmla="*/ 8 h 121"/>
                  <a:gd name="T6" fmla="*/ 20 w 90"/>
                  <a:gd name="T7" fmla="*/ 6 h 121"/>
                  <a:gd name="T8" fmla="*/ 22 w 90"/>
                  <a:gd name="T9" fmla="*/ 5 h 121"/>
                  <a:gd name="T10" fmla="*/ 24 w 90"/>
                  <a:gd name="T11" fmla="*/ 3 h 121"/>
                  <a:gd name="T12" fmla="*/ 27 w 90"/>
                  <a:gd name="T13" fmla="*/ 2 h 121"/>
                  <a:gd name="T14" fmla="*/ 29 w 90"/>
                  <a:gd name="T15" fmla="*/ 1 h 121"/>
                  <a:gd name="T16" fmla="*/ 31 w 90"/>
                  <a:gd name="T17" fmla="*/ 0 h 121"/>
                  <a:gd name="T18" fmla="*/ 29 w 90"/>
                  <a:gd name="T19" fmla="*/ 4 h 121"/>
                  <a:gd name="T20" fmla="*/ 26 w 90"/>
                  <a:gd name="T21" fmla="*/ 8 h 121"/>
                  <a:gd name="T22" fmla="*/ 24 w 90"/>
                  <a:gd name="T23" fmla="*/ 13 h 121"/>
                  <a:gd name="T24" fmla="*/ 22 w 90"/>
                  <a:gd name="T25" fmla="*/ 18 h 121"/>
                  <a:gd name="T26" fmla="*/ 21 w 90"/>
                  <a:gd name="T27" fmla="*/ 24 h 121"/>
                  <a:gd name="T28" fmla="*/ 20 w 90"/>
                  <a:gd name="T29" fmla="*/ 29 h 121"/>
                  <a:gd name="T30" fmla="*/ 19 w 90"/>
                  <a:gd name="T31" fmla="*/ 35 h 121"/>
                  <a:gd name="T32" fmla="*/ 19 w 90"/>
                  <a:gd name="T33" fmla="*/ 42 h 121"/>
                  <a:gd name="T34" fmla="*/ 0 w 90"/>
                  <a:gd name="T35" fmla="*/ 42 h 121"/>
                  <a:gd name="T36" fmla="*/ 1 w 90"/>
                  <a:gd name="T37" fmla="*/ 37 h 121"/>
                  <a:gd name="T38" fmla="*/ 1 w 90"/>
                  <a:gd name="T39" fmla="*/ 34 h 121"/>
                  <a:gd name="T40" fmla="*/ 3 w 90"/>
                  <a:gd name="T41" fmla="*/ 29 h 121"/>
                  <a:gd name="T42" fmla="*/ 5 w 90"/>
                  <a:gd name="T43" fmla="*/ 25 h 121"/>
                  <a:gd name="T44" fmla="*/ 7 w 90"/>
                  <a:gd name="T45" fmla="*/ 21 h 121"/>
                  <a:gd name="T46" fmla="*/ 9 w 90"/>
                  <a:gd name="T47" fmla="*/ 18 h 121"/>
                  <a:gd name="T48" fmla="*/ 12 w 90"/>
                  <a:gd name="T49" fmla="*/ 14 h 121"/>
                  <a:gd name="T50" fmla="*/ 14 w 90"/>
                  <a:gd name="T51" fmla="*/ 1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21"/>
                  <a:gd name="T80" fmla="*/ 90 w 9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21">
                    <a:moveTo>
                      <a:pt x="42" y="31"/>
                    </a:moveTo>
                    <a:lnTo>
                      <a:pt x="48" y="26"/>
                    </a:lnTo>
                    <a:lnTo>
                      <a:pt x="53" y="22"/>
                    </a:lnTo>
                    <a:lnTo>
                      <a:pt x="59" y="17"/>
                    </a:lnTo>
                    <a:lnTo>
                      <a:pt x="64" y="13"/>
                    </a:lnTo>
                    <a:lnTo>
                      <a:pt x="71" y="9"/>
                    </a:lnTo>
                    <a:lnTo>
                      <a:pt x="77" y="6"/>
                    </a:lnTo>
                    <a:lnTo>
                      <a:pt x="83" y="2"/>
                    </a:lnTo>
                    <a:lnTo>
                      <a:pt x="90" y="0"/>
                    </a:lnTo>
                    <a:lnTo>
                      <a:pt x="83" y="11"/>
                    </a:lnTo>
                    <a:lnTo>
                      <a:pt x="76" y="23"/>
                    </a:lnTo>
                    <a:lnTo>
                      <a:pt x="70" y="37"/>
                    </a:lnTo>
                    <a:lnTo>
                      <a:pt x="65" y="52"/>
                    </a:lnTo>
                    <a:lnTo>
                      <a:pt x="61" y="68"/>
                    </a:lnTo>
                    <a:lnTo>
                      <a:pt x="57" y="84"/>
                    </a:lnTo>
                    <a:lnTo>
                      <a:pt x="55" y="102"/>
                    </a:lnTo>
                    <a:lnTo>
                      <a:pt x="54" y="121"/>
                    </a:lnTo>
                    <a:lnTo>
                      <a:pt x="0" y="121"/>
                    </a:lnTo>
                    <a:lnTo>
                      <a:pt x="2" y="108"/>
                    </a:lnTo>
                    <a:lnTo>
                      <a:pt x="4" y="97"/>
                    </a:lnTo>
                    <a:lnTo>
                      <a:pt x="8" y="84"/>
                    </a:lnTo>
                    <a:lnTo>
                      <a:pt x="14" y="72"/>
                    </a:lnTo>
                    <a:lnTo>
                      <a:pt x="19" y="61"/>
                    </a:lnTo>
                    <a:lnTo>
                      <a:pt x="26" y="51"/>
                    </a:lnTo>
                    <a:lnTo>
                      <a:pt x="34" y="40"/>
                    </a:lnTo>
                    <a:lnTo>
                      <a:pt x="42" y="31"/>
                    </a:lnTo>
                    <a:close/>
                  </a:path>
                </a:pathLst>
              </a:custGeom>
              <a:solidFill>
                <a:srgbClr val="000000"/>
              </a:solidFill>
              <a:ln w="9525">
                <a:noFill/>
                <a:round/>
                <a:headEnd/>
                <a:tailEnd/>
              </a:ln>
            </p:spPr>
            <p:txBody>
              <a:bodyPr/>
              <a:lstStyle/>
              <a:p>
                <a:endParaRPr lang="en-US">
                  <a:latin typeface="Segoe"/>
                </a:endParaRPr>
              </a:p>
            </p:txBody>
          </p:sp>
          <p:sp>
            <p:nvSpPr>
              <p:cNvPr id="44134" name="Freeform 137"/>
              <p:cNvSpPr>
                <a:spLocks/>
              </p:cNvSpPr>
              <p:nvPr/>
            </p:nvSpPr>
            <p:spPr bwMode="auto">
              <a:xfrm>
                <a:off x="4541" y="1325"/>
                <a:ext cx="30" cy="43"/>
              </a:xfrm>
              <a:custGeom>
                <a:avLst/>
                <a:gdLst>
                  <a:gd name="T0" fmla="*/ 0 w 85"/>
                  <a:gd name="T1" fmla="*/ 0 h 124"/>
                  <a:gd name="T2" fmla="*/ 19 w 85"/>
                  <a:gd name="T3" fmla="*/ 0 h 124"/>
                  <a:gd name="T4" fmla="*/ 20 w 85"/>
                  <a:gd name="T5" fmla="*/ 12 h 124"/>
                  <a:gd name="T6" fmla="*/ 22 w 85"/>
                  <a:gd name="T7" fmla="*/ 24 h 124"/>
                  <a:gd name="T8" fmla="*/ 25 w 85"/>
                  <a:gd name="T9" fmla="*/ 34 h 124"/>
                  <a:gd name="T10" fmla="*/ 30 w 85"/>
                  <a:gd name="T11" fmla="*/ 43 h 124"/>
                  <a:gd name="T12" fmla="*/ 28 w 85"/>
                  <a:gd name="T13" fmla="*/ 42 h 124"/>
                  <a:gd name="T14" fmla="*/ 26 w 85"/>
                  <a:gd name="T15" fmla="*/ 41 h 124"/>
                  <a:gd name="T16" fmla="*/ 24 w 85"/>
                  <a:gd name="T17" fmla="*/ 40 h 124"/>
                  <a:gd name="T18" fmla="*/ 22 w 85"/>
                  <a:gd name="T19" fmla="*/ 39 h 124"/>
                  <a:gd name="T20" fmla="*/ 20 w 85"/>
                  <a:gd name="T21" fmla="*/ 37 h 124"/>
                  <a:gd name="T22" fmla="*/ 18 w 85"/>
                  <a:gd name="T23" fmla="*/ 36 h 124"/>
                  <a:gd name="T24" fmla="*/ 17 w 85"/>
                  <a:gd name="T25" fmla="*/ 34 h 124"/>
                  <a:gd name="T26" fmla="*/ 15 w 85"/>
                  <a:gd name="T27" fmla="*/ 33 h 124"/>
                  <a:gd name="T28" fmla="*/ 12 w 85"/>
                  <a:gd name="T29" fmla="*/ 29 h 124"/>
                  <a:gd name="T30" fmla="*/ 9 w 85"/>
                  <a:gd name="T31" fmla="*/ 26 h 124"/>
                  <a:gd name="T32" fmla="*/ 6 w 85"/>
                  <a:gd name="T33" fmla="*/ 22 h 124"/>
                  <a:gd name="T34" fmla="*/ 4 w 85"/>
                  <a:gd name="T35" fmla="*/ 18 h 124"/>
                  <a:gd name="T36" fmla="*/ 3 w 85"/>
                  <a:gd name="T37" fmla="*/ 14 h 124"/>
                  <a:gd name="T38" fmla="*/ 1 w 85"/>
                  <a:gd name="T39" fmla="*/ 9 h 124"/>
                  <a:gd name="T40" fmla="*/ 0 w 85"/>
                  <a:gd name="T41" fmla="*/ 5 h 124"/>
                  <a:gd name="T42" fmla="*/ 0 w 85"/>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24"/>
                  <a:gd name="T68" fmla="*/ 85 w 85"/>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24">
                    <a:moveTo>
                      <a:pt x="0" y="0"/>
                    </a:moveTo>
                    <a:lnTo>
                      <a:pt x="54" y="0"/>
                    </a:lnTo>
                    <a:lnTo>
                      <a:pt x="56" y="36"/>
                    </a:lnTo>
                    <a:lnTo>
                      <a:pt x="63" y="69"/>
                    </a:lnTo>
                    <a:lnTo>
                      <a:pt x="72" y="99"/>
                    </a:lnTo>
                    <a:lnTo>
                      <a:pt x="85" y="124"/>
                    </a:lnTo>
                    <a:lnTo>
                      <a:pt x="79" y="122"/>
                    </a:lnTo>
                    <a:lnTo>
                      <a:pt x="74" y="119"/>
                    </a:lnTo>
                    <a:lnTo>
                      <a:pt x="68" y="115"/>
                    </a:lnTo>
                    <a:lnTo>
                      <a:pt x="62" y="112"/>
                    </a:lnTo>
                    <a:lnTo>
                      <a:pt x="57" y="107"/>
                    </a:lnTo>
                    <a:lnTo>
                      <a:pt x="52" y="104"/>
                    </a:lnTo>
                    <a:lnTo>
                      <a:pt x="47" y="99"/>
                    </a:lnTo>
                    <a:lnTo>
                      <a:pt x="42" y="95"/>
                    </a:lnTo>
                    <a:lnTo>
                      <a:pt x="33" y="84"/>
                    </a:lnTo>
                    <a:lnTo>
                      <a:pt x="25" y="74"/>
                    </a:lnTo>
                    <a:lnTo>
                      <a:pt x="18" y="63"/>
                    </a:lnTo>
                    <a:lnTo>
                      <a:pt x="12" y="51"/>
                    </a:lnTo>
                    <a:lnTo>
                      <a:pt x="8" y="39"/>
                    </a:lnTo>
                    <a:lnTo>
                      <a:pt x="3" y="27"/>
                    </a:lnTo>
                    <a:lnTo>
                      <a:pt x="1" y="14"/>
                    </a:lnTo>
                    <a:lnTo>
                      <a:pt x="0" y="0"/>
                    </a:lnTo>
                    <a:close/>
                  </a:path>
                </a:pathLst>
              </a:custGeom>
              <a:solidFill>
                <a:srgbClr val="000000"/>
              </a:solidFill>
              <a:ln w="9525">
                <a:noFill/>
                <a:round/>
                <a:headEnd/>
                <a:tailEnd/>
              </a:ln>
            </p:spPr>
            <p:txBody>
              <a:bodyPr/>
              <a:lstStyle/>
              <a:p>
                <a:endParaRPr lang="en-US">
                  <a:latin typeface="Segoe"/>
                </a:endParaRPr>
              </a:p>
            </p:txBody>
          </p:sp>
          <p:sp>
            <p:nvSpPr>
              <p:cNvPr id="44135" name="Freeform 138"/>
              <p:cNvSpPr>
                <a:spLocks/>
              </p:cNvSpPr>
              <p:nvPr/>
            </p:nvSpPr>
            <p:spPr bwMode="auto">
              <a:xfrm>
                <a:off x="4616" y="1325"/>
                <a:ext cx="27" cy="43"/>
              </a:xfrm>
              <a:custGeom>
                <a:avLst/>
                <a:gdLst>
                  <a:gd name="T0" fmla="*/ 0 w 78"/>
                  <a:gd name="T1" fmla="*/ 43 h 121"/>
                  <a:gd name="T2" fmla="*/ 4 w 78"/>
                  <a:gd name="T3" fmla="*/ 34 h 121"/>
                  <a:gd name="T4" fmla="*/ 7 w 78"/>
                  <a:gd name="T5" fmla="*/ 24 h 121"/>
                  <a:gd name="T6" fmla="*/ 9 w 78"/>
                  <a:gd name="T7" fmla="*/ 12 h 121"/>
                  <a:gd name="T8" fmla="*/ 10 w 78"/>
                  <a:gd name="T9" fmla="*/ 0 h 121"/>
                  <a:gd name="T10" fmla="*/ 27 w 78"/>
                  <a:gd name="T11" fmla="*/ 0 h 121"/>
                  <a:gd name="T12" fmla="*/ 26 w 78"/>
                  <a:gd name="T13" fmla="*/ 7 h 121"/>
                  <a:gd name="T14" fmla="*/ 24 w 78"/>
                  <a:gd name="T15" fmla="*/ 13 h 121"/>
                  <a:gd name="T16" fmla="*/ 22 w 78"/>
                  <a:gd name="T17" fmla="*/ 19 h 121"/>
                  <a:gd name="T18" fmla="*/ 19 w 78"/>
                  <a:gd name="T19" fmla="*/ 25 h 121"/>
                  <a:gd name="T20" fmla="*/ 15 w 78"/>
                  <a:gd name="T21" fmla="*/ 30 h 121"/>
                  <a:gd name="T22" fmla="*/ 10 w 78"/>
                  <a:gd name="T23" fmla="*/ 35 h 121"/>
                  <a:gd name="T24" fmla="*/ 6 w 78"/>
                  <a:gd name="T25" fmla="*/ 39 h 121"/>
                  <a:gd name="T26" fmla="*/ 0 w 78"/>
                  <a:gd name="T27" fmla="*/ 43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21"/>
                  <a:gd name="T44" fmla="*/ 78 w 7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21">
                    <a:moveTo>
                      <a:pt x="0" y="121"/>
                    </a:moveTo>
                    <a:lnTo>
                      <a:pt x="12" y="96"/>
                    </a:lnTo>
                    <a:lnTo>
                      <a:pt x="21" y="67"/>
                    </a:lnTo>
                    <a:lnTo>
                      <a:pt x="27" y="35"/>
                    </a:lnTo>
                    <a:lnTo>
                      <a:pt x="29" y="0"/>
                    </a:lnTo>
                    <a:lnTo>
                      <a:pt x="78" y="0"/>
                    </a:lnTo>
                    <a:lnTo>
                      <a:pt x="76" y="20"/>
                    </a:lnTo>
                    <a:lnTo>
                      <a:pt x="70" y="37"/>
                    </a:lnTo>
                    <a:lnTo>
                      <a:pt x="63" y="54"/>
                    </a:lnTo>
                    <a:lnTo>
                      <a:pt x="54" y="70"/>
                    </a:lnTo>
                    <a:lnTo>
                      <a:pt x="43" y="85"/>
                    </a:lnTo>
                    <a:lnTo>
                      <a:pt x="30" y="99"/>
                    </a:lnTo>
                    <a:lnTo>
                      <a:pt x="16" y="111"/>
                    </a:lnTo>
                    <a:lnTo>
                      <a:pt x="0" y="121"/>
                    </a:lnTo>
                    <a:close/>
                  </a:path>
                </a:pathLst>
              </a:custGeom>
              <a:solidFill>
                <a:srgbClr val="000000"/>
              </a:solidFill>
              <a:ln w="9525">
                <a:noFill/>
                <a:round/>
                <a:headEnd/>
                <a:tailEnd/>
              </a:ln>
            </p:spPr>
            <p:txBody>
              <a:bodyPr/>
              <a:lstStyle/>
              <a:p>
                <a:endParaRPr lang="en-US">
                  <a:latin typeface="Segoe"/>
                </a:endParaRPr>
              </a:p>
            </p:txBody>
          </p:sp>
          <p:sp>
            <p:nvSpPr>
              <p:cNvPr id="44136" name="Freeform 139"/>
              <p:cNvSpPr>
                <a:spLocks/>
              </p:cNvSpPr>
              <p:nvPr/>
            </p:nvSpPr>
            <p:spPr bwMode="auto">
              <a:xfrm>
                <a:off x="4455" y="1513"/>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37" name="Freeform 140"/>
              <p:cNvSpPr>
                <a:spLocks/>
              </p:cNvSpPr>
              <p:nvPr/>
            </p:nvSpPr>
            <p:spPr bwMode="auto">
              <a:xfrm>
                <a:off x="4478" y="1513"/>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38" name="Freeform 141"/>
              <p:cNvSpPr>
                <a:spLocks/>
              </p:cNvSpPr>
              <p:nvPr/>
            </p:nvSpPr>
            <p:spPr bwMode="auto">
              <a:xfrm>
                <a:off x="4500" y="1513"/>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39" name="Freeform 142"/>
              <p:cNvSpPr>
                <a:spLocks/>
              </p:cNvSpPr>
              <p:nvPr/>
            </p:nvSpPr>
            <p:spPr bwMode="auto">
              <a:xfrm>
                <a:off x="4523" y="1513"/>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40" name="Freeform 143"/>
              <p:cNvSpPr>
                <a:spLocks/>
              </p:cNvSpPr>
              <p:nvPr/>
            </p:nvSpPr>
            <p:spPr bwMode="auto">
              <a:xfrm>
                <a:off x="4455" y="1534"/>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41" name="Freeform 144"/>
              <p:cNvSpPr>
                <a:spLocks/>
              </p:cNvSpPr>
              <p:nvPr/>
            </p:nvSpPr>
            <p:spPr bwMode="auto">
              <a:xfrm>
                <a:off x="4478" y="1534"/>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42" name="Freeform 145"/>
              <p:cNvSpPr>
                <a:spLocks/>
              </p:cNvSpPr>
              <p:nvPr/>
            </p:nvSpPr>
            <p:spPr bwMode="auto">
              <a:xfrm>
                <a:off x="4500" y="1534"/>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43" name="Freeform 146"/>
              <p:cNvSpPr>
                <a:spLocks/>
              </p:cNvSpPr>
              <p:nvPr/>
            </p:nvSpPr>
            <p:spPr bwMode="auto">
              <a:xfrm>
                <a:off x="4523" y="1534"/>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44" name="Freeform 147"/>
              <p:cNvSpPr>
                <a:spLocks/>
              </p:cNvSpPr>
              <p:nvPr/>
            </p:nvSpPr>
            <p:spPr bwMode="auto">
              <a:xfrm>
                <a:off x="4455" y="1555"/>
                <a:ext cx="12" cy="12"/>
              </a:xfrm>
              <a:custGeom>
                <a:avLst/>
                <a:gdLst>
                  <a:gd name="T0" fmla="*/ 6 w 33"/>
                  <a:gd name="T1" fmla="*/ 12 h 33"/>
                  <a:gd name="T2" fmla="*/ 8 w 33"/>
                  <a:gd name="T3" fmla="*/ 12 h 33"/>
                  <a:gd name="T4" fmla="*/ 11 w 33"/>
                  <a:gd name="T5" fmla="*/ 10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8"/>
                    </a:lnTo>
                    <a:lnTo>
                      <a:pt x="32" y="24"/>
                    </a:lnTo>
                    <a:lnTo>
                      <a:pt x="33" y="17"/>
                    </a:lnTo>
                    <a:lnTo>
                      <a:pt x="32" y="10"/>
                    </a:lnTo>
                    <a:lnTo>
                      <a:pt x="29"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45" name="Freeform 148"/>
              <p:cNvSpPr>
                <a:spLocks/>
              </p:cNvSpPr>
              <p:nvPr/>
            </p:nvSpPr>
            <p:spPr bwMode="auto">
              <a:xfrm>
                <a:off x="4478" y="1555"/>
                <a:ext cx="12" cy="12"/>
              </a:xfrm>
              <a:custGeom>
                <a:avLst/>
                <a:gdLst>
                  <a:gd name="T0" fmla="*/ 6 w 35"/>
                  <a:gd name="T1" fmla="*/ 12 h 33"/>
                  <a:gd name="T2" fmla="*/ 8 w 35"/>
                  <a:gd name="T3" fmla="*/ 12 h 33"/>
                  <a:gd name="T4" fmla="*/ 10 w 35"/>
                  <a:gd name="T5" fmla="*/ 10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4" y="24"/>
                    </a:lnTo>
                    <a:lnTo>
                      <a:pt x="35" y="17"/>
                    </a:lnTo>
                    <a:lnTo>
                      <a:pt x="34"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46" name="Freeform 149"/>
              <p:cNvSpPr>
                <a:spLocks/>
              </p:cNvSpPr>
              <p:nvPr/>
            </p:nvSpPr>
            <p:spPr bwMode="auto">
              <a:xfrm>
                <a:off x="4500" y="1555"/>
                <a:ext cx="12" cy="12"/>
              </a:xfrm>
              <a:custGeom>
                <a:avLst/>
                <a:gdLst>
                  <a:gd name="T0" fmla="*/ 6 w 33"/>
                  <a:gd name="T1" fmla="*/ 12 h 33"/>
                  <a:gd name="T2" fmla="*/ 8 w 33"/>
                  <a:gd name="T3" fmla="*/ 12 h 33"/>
                  <a:gd name="T4" fmla="*/ 10 w 33"/>
                  <a:gd name="T5" fmla="*/ 10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47" name="Freeform 150"/>
              <p:cNvSpPr>
                <a:spLocks/>
              </p:cNvSpPr>
              <p:nvPr/>
            </p:nvSpPr>
            <p:spPr bwMode="auto">
              <a:xfrm>
                <a:off x="4523" y="1555"/>
                <a:ext cx="12" cy="12"/>
              </a:xfrm>
              <a:custGeom>
                <a:avLst/>
                <a:gdLst>
                  <a:gd name="T0" fmla="*/ 6 w 35"/>
                  <a:gd name="T1" fmla="*/ 12 h 33"/>
                  <a:gd name="T2" fmla="*/ 8 w 35"/>
                  <a:gd name="T3" fmla="*/ 12 h 33"/>
                  <a:gd name="T4" fmla="*/ 10 w 35"/>
                  <a:gd name="T5" fmla="*/ 10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grpSp>
        <p:sp>
          <p:nvSpPr>
            <p:cNvPr id="44061" name="Text Box 151"/>
            <p:cNvSpPr txBox="1">
              <a:spLocks noChangeArrowheads="1"/>
            </p:cNvSpPr>
            <p:nvPr/>
          </p:nvSpPr>
          <p:spPr bwMode="auto">
            <a:xfrm>
              <a:off x="1707641" y="4906880"/>
              <a:ext cx="1158561" cy="271459"/>
            </a:xfrm>
            <a:prstGeom prst="rect">
              <a:avLst/>
            </a:prstGeom>
            <a:noFill/>
            <a:ln w="9525">
              <a:noFill/>
              <a:miter lim="800000"/>
              <a:headEnd/>
              <a:tailEnd/>
            </a:ln>
          </p:spPr>
          <p:txBody>
            <a:bodyPr wrap="none">
              <a:spAutoFit/>
            </a:bodyPr>
            <a:lstStyle/>
            <a:p>
              <a:r>
                <a:rPr lang="en-US" sz="1400">
                  <a:latin typeface="Segoe"/>
                </a:rPr>
                <a:t>Analysis Server</a:t>
              </a:r>
            </a:p>
          </p:txBody>
        </p:sp>
        <p:grpSp>
          <p:nvGrpSpPr>
            <p:cNvPr id="6" name="Group 123"/>
            <p:cNvGrpSpPr>
              <a:grpSpLocks/>
            </p:cNvGrpSpPr>
            <p:nvPr/>
          </p:nvGrpSpPr>
          <p:grpSpPr bwMode="auto">
            <a:xfrm>
              <a:off x="3791108" y="4436423"/>
              <a:ext cx="604875" cy="481659"/>
              <a:chOff x="4425" y="1200"/>
              <a:chExt cx="327" cy="392"/>
            </a:xfrm>
          </p:grpSpPr>
          <p:sp>
            <p:nvSpPr>
              <p:cNvPr id="44094" name="Freeform 124"/>
              <p:cNvSpPr>
                <a:spLocks/>
              </p:cNvSpPr>
              <p:nvPr/>
            </p:nvSpPr>
            <p:spPr bwMode="auto">
              <a:xfrm>
                <a:off x="4469" y="1200"/>
                <a:ext cx="247" cy="273"/>
              </a:xfrm>
              <a:custGeom>
                <a:avLst/>
                <a:gdLst>
                  <a:gd name="T0" fmla="*/ 247 w 705"/>
                  <a:gd name="T1" fmla="*/ 0 h 778"/>
                  <a:gd name="T2" fmla="*/ 0 w 705"/>
                  <a:gd name="T3" fmla="*/ 0 h 778"/>
                  <a:gd name="T4" fmla="*/ 0 w 705"/>
                  <a:gd name="T5" fmla="*/ 252 h 778"/>
                  <a:gd name="T6" fmla="*/ 73 w 705"/>
                  <a:gd name="T7" fmla="*/ 252 h 778"/>
                  <a:gd name="T8" fmla="*/ 90 w 705"/>
                  <a:gd name="T9" fmla="*/ 273 h 778"/>
                  <a:gd name="T10" fmla="*/ 159 w 705"/>
                  <a:gd name="T11" fmla="*/ 273 h 778"/>
                  <a:gd name="T12" fmla="*/ 179 w 705"/>
                  <a:gd name="T13" fmla="*/ 252 h 778"/>
                  <a:gd name="T14" fmla="*/ 247 w 705"/>
                  <a:gd name="T15" fmla="*/ 252 h 778"/>
                  <a:gd name="T16" fmla="*/ 247 w 705"/>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778"/>
                  <a:gd name="T29" fmla="*/ 705 w 705"/>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778">
                    <a:moveTo>
                      <a:pt x="705" y="0"/>
                    </a:moveTo>
                    <a:lnTo>
                      <a:pt x="0" y="0"/>
                    </a:lnTo>
                    <a:lnTo>
                      <a:pt x="0" y="718"/>
                    </a:lnTo>
                    <a:lnTo>
                      <a:pt x="207" y="718"/>
                    </a:lnTo>
                    <a:lnTo>
                      <a:pt x="258" y="778"/>
                    </a:lnTo>
                    <a:lnTo>
                      <a:pt x="455" y="778"/>
                    </a:lnTo>
                    <a:lnTo>
                      <a:pt x="510" y="718"/>
                    </a:lnTo>
                    <a:lnTo>
                      <a:pt x="705" y="718"/>
                    </a:lnTo>
                    <a:lnTo>
                      <a:pt x="705" y="0"/>
                    </a:lnTo>
                    <a:close/>
                  </a:path>
                </a:pathLst>
              </a:custGeom>
              <a:solidFill>
                <a:srgbClr val="000000"/>
              </a:solidFill>
              <a:ln w="9525">
                <a:noFill/>
                <a:round/>
                <a:headEnd/>
                <a:tailEnd/>
              </a:ln>
            </p:spPr>
            <p:txBody>
              <a:bodyPr/>
              <a:lstStyle/>
              <a:p>
                <a:endParaRPr lang="en-US">
                  <a:latin typeface="Segoe"/>
                </a:endParaRPr>
              </a:p>
            </p:txBody>
          </p:sp>
          <p:sp>
            <p:nvSpPr>
              <p:cNvPr id="44095" name="Freeform 125"/>
              <p:cNvSpPr>
                <a:spLocks/>
              </p:cNvSpPr>
              <p:nvPr/>
            </p:nvSpPr>
            <p:spPr bwMode="auto">
              <a:xfrm>
                <a:off x="4483" y="1214"/>
                <a:ext cx="219" cy="245"/>
              </a:xfrm>
              <a:custGeom>
                <a:avLst/>
                <a:gdLst>
                  <a:gd name="T0" fmla="*/ 139 w 625"/>
                  <a:gd name="T1" fmla="*/ 245 h 697"/>
                  <a:gd name="T2" fmla="*/ 83 w 625"/>
                  <a:gd name="T3" fmla="*/ 245 h 697"/>
                  <a:gd name="T4" fmla="*/ 65 w 625"/>
                  <a:gd name="T5" fmla="*/ 224 h 697"/>
                  <a:gd name="T6" fmla="*/ 0 w 625"/>
                  <a:gd name="T7" fmla="*/ 224 h 697"/>
                  <a:gd name="T8" fmla="*/ 0 w 625"/>
                  <a:gd name="T9" fmla="*/ 0 h 697"/>
                  <a:gd name="T10" fmla="*/ 219 w 625"/>
                  <a:gd name="T11" fmla="*/ 0 h 697"/>
                  <a:gd name="T12" fmla="*/ 219 w 625"/>
                  <a:gd name="T13" fmla="*/ 224 h 697"/>
                  <a:gd name="T14" fmla="*/ 159 w 625"/>
                  <a:gd name="T15" fmla="*/ 224 h 697"/>
                  <a:gd name="T16" fmla="*/ 139 w 625"/>
                  <a:gd name="T17" fmla="*/ 245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5"/>
                  <a:gd name="T28" fmla="*/ 0 h 697"/>
                  <a:gd name="T29" fmla="*/ 625 w 625"/>
                  <a:gd name="T30" fmla="*/ 697 h 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5" h="697">
                    <a:moveTo>
                      <a:pt x="397" y="697"/>
                    </a:moveTo>
                    <a:lnTo>
                      <a:pt x="236" y="697"/>
                    </a:lnTo>
                    <a:lnTo>
                      <a:pt x="185" y="637"/>
                    </a:lnTo>
                    <a:lnTo>
                      <a:pt x="0" y="637"/>
                    </a:lnTo>
                    <a:lnTo>
                      <a:pt x="0" y="0"/>
                    </a:lnTo>
                    <a:lnTo>
                      <a:pt x="625" y="0"/>
                    </a:lnTo>
                    <a:lnTo>
                      <a:pt x="625" y="637"/>
                    </a:lnTo>
                    <a:lnTo>
                      <a:pt x="453" y="637"/>
                    </a:lnTo>
                    <a:lnTo>
                      <a:pt x="397" y="697"/>
                    </a:lnTo>
                    <a:close/>
                  </a:path>
                </a:pathLst>
              </a:custGeom>
              <a:solidFill>
                <a:srgbClr val="FFFFFF"/>
              </a:solidFill>
              <a:ln w="9525">
                <a:noFill/>
                <a:round/>
                <a:headEnd/>
                <a:tailEnd/>
              </a:ln>
            </p:spPr>
            <p:txBody>
              <a:bodyPr/>
              <a:lstStyle/>
              <a:p>
                <a:endParaRPr lang="en-US">
                  <a:latin typeface="Segoe"/>
                </a:endParaRPr>
              </a:p>
            </p:txBody>
          </p:sp>
          <p:sp>
            <p:nvSpPr>
              <p:cNvPr id="44096" name="Rectangle 126"/>
              <p:cNvSpPr>
                <a:spLocks noChangeArrowheads="1"/>
              </p:cNvSpPr>
              <p:nvPr/>
            </p:nvSpPr>
            <p:spPr bwMode="auto">
              <a:xfrm>
                <a:off x="4507" y="1239"/>
                <a:ext cx="173" cy="166"/>
              </a:xfrm>
              <a:prstGeom prst="rect">
                <a:avLst/>
              </a:prstGeom>
              <a:solidFill>
                <a:srgbClr val="000000"/>
              </a:solidFill>
              <a:ln w="9525">
                <a:noFill/>
                <a:miter lim="800000"/>
                <a:headEnd/>
                <a:tailEnd/>
              </a:ln>
            </p:spPr>
            <p:txBody>
              <a:bodyPr/>
              <a:lstStyle/>
              <a:p>
                <a:endParaRPr lang="en-US">
                  <a:latin typeface="Segoe"/>
                </a:endParaRPr>
              </a:p>
            </p:txBody>
          </p:sp>
          <p:sp>
            <p:nvSpPr>
              <p:cNvPr id="44097" name="Rectangle 127"/>
              <p:cNvSpPr>
                <a:spLocks noChangeArrowheads="1"/>
              </p:cNvSpPr>
              <p:nvPr/>
            </p:nvSpPr>
            <p:spPr bwMode="auto">
              <a:xfrm>
                <a:off x="4425" y="1486"/>
                <a:ext cx="327" cy="106"/>
              </a:xfrm>
              <a:prstGeom prst="rect">
                <a:avLst/>
              </a:prstGeom>
              <a:solidFill>
                <a:srgbClr val="000000"/>
              </a:solidFill>
              <a:ln w="9525">
                <a:noFill/>
                <a:miter lim="800000"/>
                <a:headEnd/>
                <a:tailEnd/>
              </a:ln>
            </p:spPr>
            <p:txBody>
              <a:bodyPr/>
              <a:lstStyle/>
              <a:p>
                <a:endParaRPr lang="en-US">
                  <a:latin typeface="Segoe"/>
                </a:endParaRPr>
              </a:p>
            </p:txBody>
          </p:sp>
          <p:sp>
            <p:nvSpPr>
              <p:cNvPr id="44098" name="Rectangle 128"/>
              <p:cNvSpPr>
                <a:spLocks noChangeArrowheads="1"/>
              </p:cNvSpPr>
              <p:nvPr/>
            </p:nvSpPr>
            <p:spPr bwMode="auto">
              <a:xfrm>
                <a:off x="4439" y="1501"/>
                <a:ext cx="299" cy="77"/>
              </a:xfrm>
              <a:prstGeom prst="rect">
                <a:avLst/>
              </a:prstGeom>
              <a:solidFill>
                <a:srgbClr val="FFFFFF"/>
              </a:solidFill>
              <a:ln w="9525">
                <a:noFill/>
                <a:miter lim="800000"/>
                <a:headEnd/>
                <a:tailEnd/>
              </a:ln>
            </p:spPr>
            <p:txBody>
              <a:bodyPr/>
              <a:lstStyle/>
              <a:p>
                <a:endParaRPr lang="en-US">
                  <a:latin typeface="Segoe"/>
                </a:endParaRPr>
              </a:p>
            </p:txBody>
          </p:sp>
          <p:sp>
            <p:nvSpPr>
              <p:cNvPr id="44099" name="Rectangle 129"/>
              <p:cNvSpPr>
                <a:spLocks noChangeArrowheads="1"/>
              </p:cNvSpPr>
              <p:nvPr/>
            </p:nvSpPr>
            <p:spPr bwMode="auto">
              <a:xfrm>
                <a:off x="4623" y="1527"/>
                <a:ext cx="87" cy="14"/>
              </a:xfrm>
              <a:prstGeom prst="rect">
                <a:avLst/>
              </a:prstGeom>
              <a:solidFill>
                <a:srgbClr val="000000"/>
              </a:solidFill>
              <a:ln w="9525">
                <a:noFill/>
                <a:miter lim="800000"/>
                <a:headEnd/>
                <a:tailEnd/>
              </a:ln>
            </p:spPr>
            <p:txBody>
              <a:bodyPr/>
              <a:lstStyle/>
              <a:p>
                <a:endParaRPr lang="en-US">
                  <a:latin typeface="Segoe"/>
                </a:endParaRPr>
              </a:p>
            </p:txBody>
          </p:sp>
          <p:sp>
            <p:nvSpPr>
              <p:cNvPr id="44100" name="Rectangle 130"/>
              <p:cNvSpPr>
                <a:spLocks noChangeArrowheads="1"/>
              </p:cNvSpPr>
              <p:nvPr/>
            </p:nvSpPr>
            <p:spPr bwMode="auto">
              <a:xfrm>
                <a:off x="4577" y="1433"/>
                <a:ext cx="32" cy="14"/>
              </a:xfrm>
              <a:prstGeom prst="rect">
                <a:avLst/>
              </a:prstGeom>
              <a:solidFill>
                <a:srgbClr val="000000"/>
              </a:solidFill>
              <a:ln w="9525">
                <a:noFill/>
                <a:miter lim="800000"/>
                <a:headEnd/>
                <a:tailEnd/>
              </a:ln>
            </p:spPr>
            <p:txBody>
              <a:bodyPr/>
              <a:lstStyle/>
              <a:p>
                <a:endParaRPr lang="en-US">
                  <a:latin typeface="Segoe"/>
                </a:endParaRPr>
              </a:p>
            </p:txBody>
          </p:sp>
          <p:sp>
            <p:nvSpPr>
              <p:cNvPr id="44101" name="Freeform 131"/>
              <p:cNvSpPr>
                <a:spLocks/>
              </p:cNvSpPr>
              <p:nvPr/>
            </p:nvSpPr>
            <p:spPr bwMode="auto">
              <a:xfrm>
                <a:off x="4615" y="1275"/>
                <a:ext cx="28" cy="41"/>
              </a:xfrm>
              <a:custGeom>
                <a:avLst/>
                <a:gdLst>
                  <a:gd name="T0" fmla="*/ 28 w 83"/>
                  <a:gd name="T1" fmla="*/ 41 h 118"/>
                  <a:gd name="T2" fmla="*/ 11 w 83"/>
                  <a:gd name="T3" fmla="*/ 41 h 118"/>
                  <a:gd name="T4" fmla="*/ 10 w 83"/>
                  <a:gd name="T5" fmla="*/ 29 h 118"/>
                  <a:gd name="T6" fmla="*/ 8 w 83"/>
                  <a:gd name="T7" fmla="*/ 18 h 118"/>
                  <a:gd name="T8" fmla="*/ 4 w 83"/>
                  <a:gd name="T9" fmla="*/ 8 h 118"/>
                  <a:gd name="T10" fmla="*/ 0 w 83"/>
                  <a:gd name="T11" fmla="*/ 0 h 118"/>
                  <a:gd name="T12" fmla="*/ 2 w 83"/>
                  <a:gd name="T13" fmla="*/ 1 h 118"/>
                  <a:gd name="T14" fmla="*/ 4 w 83"/>
                  <a:gd name="T15" fmla="*/ 2 h 118"/>
                  <a:gd name="T16" fmla="*/ 6 w 83"/>
                  <a:gd name="T17" fmla="*/ 3 h 118"/>
                  <a:gd name="T18" fmla="*/ 7 w 83"/>
                  <a:gd name="T19" fmla="*/ 4 h 118"/>
                  <a:gd name="T20" fmla="*/ 9 w 83"/>
                  <a:gd name="T21" fmla="*/ 6 h 118"/>
                  <a:gd name="T22" fmla="*/ 11 w 83"/>
                  <a:gd name="T23" fmla="*/ 7 h 118"/>
                  <a:gd name="T24" fmla="*/ 12 w 83"/>
                  <a:gd name="T25" fmla="*/ 8 h 118"/>
                  <a:gd name="T26" fmla="*/ 14 w 83"/>
                  <a:gd name="T27" fmla="*/ 10 h 118"/>
                  <a:gd name="T28" fmla="*/ 17 w 83"/>
                  <a:gd name="T29" fmla="*/ 13 h 118"/>
                  <a:gd name="T30" fmla="*/ 19 w 83"/>
                  <a:gd name="T31" fmla="*/ 17 h 118"/>
                  <a:gd name="T32" fmla="*/ 22 w 83"/>
                  <a:gd name="T33" fmla="*/ 20 h 118"/>
                  <a:gd name="T34" fmla="*/ 24 w 83"/>
                  <a:gd name="T35" fmla="*/ 24 h 118"/>
                  <a:gd name="T36" fmla="*/ 25 w 83"/>
                  <a:gd name="T37" fmla="*/ 28 h 118"/>
                  <a:gd name="T38" fmla="*/ 27 w 83"/>
                  <a:gd name="T39" fmla="*/ 33 h 118"/>
                  <a:gd name="T40" fmla="*/ 27 w 83"/>
                  <a:gd name="T41" fmla="*/ 36 h 118"/>
                  <a:gd name="T42" fmla="*/ 28 w 83"/>
                  <a:gd name="T43" fmla="*/ 41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18"/>
                  <a:gd name="T68" fmla="*/ 83 w 83"/>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18">
                    <a:moveTo>
                      <a:pt x="83" y="118"/>
                    </a:moveTo>
                    <a:lnTo>
                      <a:pt x="34" y="118"/>
                    </a:lnTo>
                    <a:lnTo>
                      <a:pt x="30" y="83"/>
                    </a:lnTo>
                    <a:lnTo>
                      <a:pt x="23" y="52"/>
                    </a:lnTo>
                    <a:lnTo>
                      <a:pt x="13" y="23"/>
                    </a:lnTo>
                    <a:lnTo>
                      <a:pt x="0" y="0"/>
                    </a:lnTo>
                    <a:lnTo>
                      <a:pt x="6" y="3"/>
                    </a:lnTo>
                    <a:lnTo>
                      <a:pt x="12" y="6"/>
                    </a:lnTo>
                    <a:lnTo>
                      <a:pt x="17" y="10"/>
                    </a:lnTo>
                    <a:lnTo>
                      <a:pt x="22" y="12"/>
                    </a:lnTo>
                    <a:lnTo>
                      <a:pt x="27" y="16"/>
                    </a:lnTo>
                    <a:lnTo>
                      <a:pt x="32" y="20"/>
                    </a:lnTo>
                    <a:lnTo>
                      <a:pt x="36" y="23"/>
                    </a:lnTo>
                    <a:lnTo>
                      <a:pt x="41" y="28"/>
                    </a:lnTo>
                    <a:lnTo>
                      <a:pt x="49" y="37"/>
                    </a:lnTo>
                    <a:lnTo>
                      <a:pt x="57" y="48"/>
                    </a:lnTo>
                    <a:lnTo>
                      <a:pt x="64" y="58"/>
                    </a:lnTo>
                    <a:lnTo>
                      <a:pt x="70" y="69"/>
                    </a:lnTo>
                    <a:lnTo>
                      <a:pt x="75" y="81"/>
                    </a:lnTo>
                    <a:lnTo>
                      <a:pt x="79" y="94"/>
                    </a:lnTo>
                    <a:lnTo>
                      <a:pt x="81" y="105"/>
                    </a:lnTo>
                    <a:lnTo>
                      <a:pt x="83" y="118"/>
                    </a:lnTo>
                    <a:close/>
                  </a:path>
                </a:pathLst>
              </a:custGeom>
              <a:solidFill>
                <a:srgbClr val="000000"/>
              </a:solidFill>
              <a:ln w="9525">
                <a:noFill/>
                <a:round/>
                <a:headEnd/>
                <a:tailEnd/>
              </a:ln>
            </p:spPr>
            <p:txBody>
              <a:bodyPr/>
              <a:lstStyle/>
              <a:p>
                <a:endParaRPr lang="en-US">
                  <a:latin typeface="Segoe"/>
                </a:endParaRPr>
              </a:p>
            </p:txBody>
          </p:sp>
          <p:sp>
            <p:nvSpPr>
              <p:cNvPr id="44102" name="Freeform 132"/>
              <p:cNvSpPr>
                <a:spLocks/>
              </p:cNvSpPr>
              <p:nvPr/>
            </p:nvSpPr>
            <p:spPr bwMode="auto">
              <a:xfrm>
                <a:off x="4596" y="1325"/>
                <a:ext cx="21" cy="48"/>
              </a:xfrm>
              <a:custGeom>
                <a:avLst/>
                <a:gdLst>
                  <a:gd name="T0" fmla="*/ 4 w 60"/>
                  <a:gd name="T1" fmla="*/ 48 h 137"/>
                  <a:gd name="T2" fmla="*/ 3 w 60"/>
                  <a:gd name="T3" fmla="*/ 48 h 137"/>
                  <a:gd name="T4" fmla="*/ 2 w 60"/>
                  <a:gd name="T5" fmla="*/ 48 h 137"/>
                  <a:gd name="T6" fmla="*/ 1 w 60"/>
                  <a:gd name="T7" fmla="*/ 48 h 137"/>
                  <a:gd name="T8" fmla="*/ 0 w 60"/>
                  <a:gd name="T9" fmla="*/ 48 h 137"/>
                  <a:gd name="T10" fmla="*/ 0 w 60"/>
                  <a:gd name="T11" fmla="*/ 0 h 137"/>
                  <a:gd name="T12" fmla="*/ 21 w 60"/>
                  <a:gd name="T13" fmla="*/ 0 h 137"/>
                  <a:gd name="T14" fmla="*/ 21 w 60"/>
                  <a:gd name="T15" fmla="*/ 9 h 137"/>
                  <a:gd name="T16" fmla="*/ 19 w 60"/>
                  <a:gd name="T17" fmla="*/ 17 h 137"/>
                  <a:gd name="T18" fmla="*/ 18 w 60"/>
                  <a:gd name="T19" fmla="*/ 24 h 137"/>
                  <a:gd name="T20" fmla="*/ 16 w 60"/>
                  <a:gd name="T21" fmla="*/ 31 h 137"/>
                  <a:gd name="T22" fmla="*/ 13 w 60"/>
                  <a:gd name="T23" fmla="*/ 37 h 137"/>
                  <a:gd name="T24" fmla="*/ 11 w 60"/>
                  <a:gd name="T25" fmla="*/ 42 h 137"/>
                  <a:gd name="T26" fmla="*/ 7 w 60"/>
                  <a:gd name="T27" fmla="*/ 45 h 137"/>
                  <a:gd name="T28" fmla="*/ 4 w 60"/>
                  <a:gd name="T29" fmla="*/ 4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7"/>
                  <a:gd name="T47" fmla="*/ 60 w 6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7">
                    <a:moveTo>
                      <a:pt x="11" y="136"/>
                    </a:moveTo>
                    <a:lnTo>
                      <a:pt x="9" y="136"/>
                    </a:lnTo>
                    <a:lnTo>
                      <a:pt x="6" y="136"/>
                    </a:lnTo>
                    <a:lnTo>
                      <a:pt x="2" y="137"/>
                    </a:lnTo>
                    <a:lnTo>
                      <a:pt x="0" y="137"/>
                    </a:lnTo>
                    <a:lnTo>
                      <a:pt x="0" y="0"/>
                    </a:lnTo>
                    <a:lnTo>
                      <a:pt x="60" y="0"/>
                    </a:lnTo>
                    <a:lnTo>
                      <a:pt x="59" y="25"/>
                    </a:lnTo>
                    <a:lnTo>
                      <a:pt x="55" y="48"/>
                    </a:lnTo>
                    <a:lnTo>
                      <a:pt x="50" y="69"/>
                    </a:lnTo>
                    <a:lnTo>
                      <a:pt x="45" y="89"/>
                    </a:lnTo>
                    <a:lnTo>
                      <a:pt x="38" y="105"/>
                    </a:lnTo>
                    <a:lnTo>
                      <a:pt x="30" y="119"/>
                    </a:lnTo>
                    <a:lnTo>
                      <a:pt x="20" y="129"/>
                    </a:lnTo>
                    <a:lnTo>
                      <a:pt x="11" y="136"/>
                    </a:lnTo>
                    <a:close/>
                  </a:path>
                </a:pathLst>
              </a:custGeom>
              <a:solidFill>
                <a:srgbClr val="000000"/>
              </a:solidFill>
              <a:ln w="9525">
                <a:noFill/>
                <a:round/>
                <a:headEnd/>
                <a:tailEnd/>
              </a:ln>
            </p:spPr>
            <p:txBody>
              <a:bodyPr/>
              <a:lstStyle/>
              <a:p>
                <a:endParaRPr lang="en-US">
                  <a:latin typeface="Segoe"/>
                </a:endParaRPr>
              </a:p>
            </p:txBody>
          </p:sp>
          <p:sp>
            <p:nvSpPr>
              <p:cNvPr id="44103" name="Freeform 133"/>
              <p:cNvSpPr>
                <a:spLocks/>
              </p:cNvSpPr>
              <p:nvPr/>
            </p:nvSpPr>
            <p:spPr bwMode="auto">
              <a:xfrm>
                <a:off x="4568" y="1325"/>
                <a:ext cx="20" cy="48"/>
              </a:xfrm>
              <a:custGeom>
                <a:avLst/>
                <a:gdLst>
                  <a:gd name="T0" fmla="*/ 14 w 57"/>
                  <a:gd name="T1" fmla="*/ 45 h 137"/>
                  <a:gd name="T2" fmla="*/ 11 w 57"/>
                  <a:gd name="T3" fmla="*/ 41 h 137"/>
                  <a:gd name="T4" fmla="*/ 8 w 57"/>
                  <a:gd name="T5" fmla="*/ 37 h 137"/>
                  <a:gd name="T6" fmla="*/ 6 w 57"/>
                  <a:gd name="T7" fmla="*/ 32 h 137"/>
                  <a:gd name="T8" fmla="*/ 4 w 57"/>
                  <a:gd name="T9" fmla="*/ 27 h 137"/>
                  <a:gd name="T10" fmla="*/ 2 w 57"/>
                  <a:gd name="T11" fmla="*/ 21 h 137"/>
                  <a:gd name="T12" fmla="*/ 1 w 57"/>
                  <a:gd name="T13" fmla="*/ 14 h 137"/>
                  <a:gd name="T14" fmla="*/ 0 w 57"/>
                  <a:gd name="T15" fmla="*/ 7 h 137"/>
                  <a:gd name="T16" fmla="*/ 0 w 57"/>
                  <a:gd name="T17" fmla="*/ 0 h 137"/>
                  <a:gd name="T18" fmla="*/ 20 w 57"/>
                  <a:gd name="T19" fmla="*/ 0 h 137"/>
                  <a:gd name="T20" fmla="*/ 20 w 57"/>
                  <a:gd name="T21" fmla="*/ 48 h 137"/>
                  <a:gd name="T22" fmla="*/ 18 w 57"/>
                  <a:gd name="T23" fmla="*/ 48 h 137"/>
                  <a:gd name="T24" fmla="*/ 16 w 57"/>
                  <a:gd name="T25" fmla="*/ 47 h 137"/>
                  <a:gd name="T26" fmla="*/ 15 w 57"/>
                  <a:gd name="T27" fmla="*/ 46 h 137"/>
                  <a:gd name="T28" fmla="*/ 14 w 57"/>
                  <a:gd name="T29" fmla="*/ 45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7"/>
                  <a:gd name="T47" fmla="*/ 57 w 5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7">
                    <a:moveTo>
                      <a:pt x="39" y="128"/>
                    </a:moveTo>
                    <a:lnTo>
                      <a:pt x="31" y="118"/>
                    </a:lnTo>
                    <a:lnTo>
                      <a:pt x="23" y="106"/>
                    </a:lnTo>
                    <a:lnTo>
                      <a:pt x="17" y="92"/>
                    </a:lnTo>
                    <a:lnTo>
                      <a:pt x="12" y="76"/>
                    </a:lnTo>
                    <a:lnTo>
                      <a:pt x="7" y="59"/>
                    </a:lnTo>
                    <a:lnTo>
                      <a:pt x="4" y="40"/>
                    </a:lnTo>
                    <a:lnTo>
                      <a:pt x="1" y="21"/>
                    </a:lnTo>
                    <a:lnTo>
                      <a:pt x="0" y="0"/>
                    </a:lnTo>
                    <a:lnTo>
                      <a:pt x="57" y="0"/>
                    </a:lnTo>
                    <a:lnTo>
                      <a:pt x="57" y="137"/>
                    </a:lnTo>
                    <a:lnTo>
                      <a:pt x="52" y="136"/>
                    </a:lnTo>
                    <a:lnTo>
                      <a:pt x="47" y="135"/>
                    </a:lnTo>
                    <a:lnTo>
                      <a:pt x="44" y="131"/>
                    </a:lnTo>
                    <a:lnTo>
                      <a:pt x="39" y="128"/>
                    </a:lnTo>
                    <a:close/>
                  </a:path>
                </a:pathLst>
              </a:custGeom>
              <a:solidFill>
                <a:srgbClr val="000000"/>
              </a:solidFill>
              <a:ln w="9525">
                <a:noFill/>
                <a:round/>
                <a:headEnd/>
                <a:tailEnd/>
              </a:ln>
            </p:spPr>
            <p:txBody>
              <a:bodyPr/>
              <a:lstStyle/>
              <a:p>
                <a:endParaRPr lang="en-US">
                  <a:latin typeface="Segoe"/>
                </a:endParaRPr>
              </a:p>
            </p:txBody>
          </p:sp>
          <p:sp>
            <p:nvSpPr>
              <p:cNvPr id="44104" name="Freeform 134"/>
              <p:cNvSpPr>
                <a:spLocks/>
              </p:cNvSpPr>
              <p:nvPr/>
            </p:nvSpPr>
            <p:spPr bwMode="auto">
              <a:xfrm>
                <a:off x="4568" y="1271"/>
                <a:ext cx="20" cy="45"/>
              </a:xfrm>
              <a:custGeom>
                <a:avLst/>
                <a:gdLst>
                  <a:gd name="T0" fmla="*/ 20 w 57"/>
                  <a:gd name="T1" fmla="*/ 0 h 129"/>
                  <a:gd name="T2" fmla="*/ 20 w 57"/>
                  <a:gd name="T3" fmla="*/ 45 h 129"/>
                  <a:gd name="T4" fmla="*/ 0 w 57"/>
                  <a:gd name="T5" fmla="*/ 45 h 129"/>
                  <a:gd name="T6" fmla="*/ 0 w 57"/>
                  <a:gd name="T7" fmla="*/ 38 h 129"/>
                  <a:gd name="T8" fmla="*/ 1 w 57"/>
                  <a:gd name="T9" fmla="*/ 32 h 129"/>
                  <a:gd name="T10" fmla="*/ 3 w 57"/>
                  <a:gd name="T11" fmla="*/ 26 h 129"/>
                  <a:gd name="T12" fmla="*/ 5 w 57"/>
                  <a:gd name="T13" fmla="*/ 21 h 129"/>
                  <a:gd name="T14" fmla="*/ 6 w 57"/>
                  <a:gd name="T15" fmla="*/ 16 h 129"/>
                  <a:gd name="T16" fmla="*/ 8 w 57"/>
                  <a:gd name="T17" fmla="*/ 11 h 129"/>
                  <a:gd name="T18" fmla="*/ 11 w 57"/>
                  <a:gd name="T19" fmla="*/ 7 h 129"/>
                  <a:gd name="T20" fmla="*/ 14 w 57"/>
                  <a:gd name="T21" fmla="*/ 4 h 129"/>
                  <a:gd name="T22" fmla="*/ 15 w 57"/>
                  <a:gd name="T23" fmla="*/ 3 h 129"/>
                  <a:gd name="T24" fmla="*/ 17 w 57"/>
                  <a:gd name="T25" fmla="*/ 1 h 129"/>
                  <a:gd name="T26" fmla="*/ 18 w 57"/>
                  <a:gd name="T27" fmla="*/ 1 h 129"/>
                  <a:gd name="T28" fmla="*/ 20 w 57"/>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29"/>
                  <a:gd name="T47" fmla="*/ 57 w 57"/>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29">
                    <a:moveTo>
                      <a:pt x="57" y="0"/>
                    </a:moveTo>
                    <a:lnTo>
                      <a:pt x="57" y="129"/>
                    </a:lnTo>
                    <a:lnTo>
                      <a:pt x="0" y="129"/>
                    </a:lnTo>
                    <a:lnTo>
                      <a:pt x="1" y="110"/>
                    </a:lnTo>
                    <a:lnTo>
                      <a:pt x="4" y="92"/>
                    </a:lnTo>
                    <a:lnTo>
                      <a:pt x="8" y="75"/>
                    </a:lnTo>
                    <a:lnTo>
                      <a:pt x="13" y="60"/>
                    </a:lnTo>
                    <a:lnTo>
                      <a:pt x="17" y="45"/>
                    </a:lnTo>
                    <a:lnTo>
                      <a:pt x="24" y="32"/>
                    </a:lnTo>
                    <a:lnTo>
                      <a:pt x="31" y="21"/>
                    </a:lnTo>
                    <a:lnTo>
                      <a:pt x="39" y="11"/>
                    </a:lnTo>
                    <a:lnTo>
                      <a:pt x="44" y="8"/>
                    </a:lnTo>
                    <a:lnTo>
                      <a:pt x="49" y="4"/>
                    </a:lnTo>
                    <a:lnTo>
                      <a:pt x="52" y="2"/>
                    </a:lnTo>
                    <a:lnTo>
                      <a:pt x="57" y="0"/>
                    </a:lnTo>
                    <a:close/>
                  </a:path>
                </a:pathLst>
              </a:custGeom>
              <a:solidFill>
                <a:srgbClr val="000000"/>
              </a:solidFill>
              <a:ln w="9525">
                <a:noFill/>
                <a:round/>
                <a:headEnd/>
                <a:tailEnd/>
              </a:ln>
            </p:spPr>
            <p:txBody>
              <a:bodyPr/>
              <a:lstStyle/>
              <a:p>
                <a:endParaRPr lang="en-US">
                  <a:latin typeface="Segoe"/>
                </a:endParaRPr>
              </a:p>
            </p:txBody>
          </p:sp>
          <p:sp>
            <p:nvSpPr>
              <p:cNvPr id="44105" name="Freeform 135"/>
              <p:cNvSpPr>
                <a:spLocks/>
              </p:cNvSpPr>
              <p:nvPr/>
            </p:nvSpPr>
            <p:spPr bwMode="auto">
              <a:xfrm>
                <a:off x="4596" y="1271"/>
                <a:ext cx="21" cy="45"/>
              </a:xfrm>
              <a:custGeom>
                <a:avLst/>
                <a:gdLst>
                  <a:gd name="T0" fmla="*/ 0 w 60"/>
                  <a:gd name="T1" fmla="*/ 45 h 130"/>
                  <a:gd name="T2" fmla="*/ 0 w 60"/>
                  <a:gd name="T3" fmla="*/ 0 h 130"/>
                  <a:gd name="T4" fmla="*/ 2 w 60"/>
                  <a:gd name="T5" fmla="*/ 0 h 130"/>
                  <a:gd name="T6" fmla="*/ 4 w 60"/>
                  <a:gd name="T7" fmla="*/ 1 h 130"/>
                  <a:gd name="T8" fmla="*/ 6 w 60"/>
                  <a:gd name="T9" fmla="*/ 2 h 130"/>
                  <a:gd name="T10" fmla="*/ 8 w 60"/>
                  <a:gd name="T11" fmla="*/ 4 h 130"/>
                  <a:gd name="T12" fmla="*/ 11 w 60"/>
                  <a:gd name="T13" fmla="*/ 8 h 130"/>
                  <a:gd name="T14" fmla="*/ 13 w 60"/>
                  <a:gd name="T15" fmla="*/ 11 h 130"/>
                  <a:gd name="T16" fmla="*/ 15 w 60"/>
                  <a:gd name="T17" fmla="*/ 16 h 130"/>
                  <a:gd name="T18" fmla="*/ 17 w 60"/>
                  <a:gd name="T19" fmla="*/ 21 h 130"/>
                  <a:gd name="T20" fmla="*/ 19 w 60"/>
                  <a:gd name="T21" fmla="*/ 26 h 130"/>
                  <a:gd name="T22" fmla="*/ 20 w 60"/>
                  <a:gd name="T23" fmla="*/ 32 h 130"/>
                  <a:gd name="T24" fmla="*/ 21 w 60"/>
                  <a:gd name="T25" fmla="*/ 38 h 130"/>
                  <a:gd name="T26" fmla="*/ 21 w 60"/>
                  <a:gd name="T27" fmla="*/ 45 h 130"/>
                  <a:gd name="T28" fmla="*/ 0 w 60"/>
                  <a:gd name="T29" fmla="*/ 45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0"/>
                  <a:gd name="T47" fmla="*/ 60 w 6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0">
                    <a:moveTo>
                      <a:pt x="0" y="130"/>
                    </a:moveTo>
                    <a:lnTo>
                      <a:pt x="0" y="0"/>
                    </a:lnTo>
                    <a:lnTo>
                      <a:pt x="6" y="1"/>
                    </a:lnTo>
                    <a:lnTo>
                      <a:pt x="11" y="3"/>
                    </a:lnTo>
                    <a:lnTo>
                      <a:pt x="16" y="7"/>
                    </a:lnTo>
                    <a:lnTo>
                      <a:pt x="22" y="12"/>
                    </a:lnTo>
                    <a:lnTo>
                      <a:pt x="30" y="22"/>
                    </a:lnTo>
                    <a:lnTo>
                      <a:pt x="37" y="33"/>
                    </a:lnTo>
                    <a:lnTo>
                      <a:pt x="42" y="46"/>
                    </a:lnTo>
                    <a:lnTo>
                      <a:pt x="48" y="61"/>
                    </a:lnTo>
                    <a:lnTo>
                      <a:pt x="53" y="76"/>
                    </a:lnTo>
                    <a:lnTo>
                      <a:pt x="56" y="93"/>
                    </a:lnTo>
                    <a:lnTo>
                      <a:pt x="59" y="111"/>
                    </a:lnTo>
                    <a:lnTo>
                      <a:pt x="60" y="130"/>
                    </a:lnTo>
                    <a:lnTo>
                      <a:pt x="0" y="130"/>
                    </a:lnTo>
                    <a:close/>
                  </a:path>
                </a:pathLst>
              </a:custGeom>
              <a:solidFill>
                <a:srgbClr val="000000"/>
              </a:solidFill>
              <a:ln w="9525">
                <a:noFill/>
                <a:round/>
                <a:headEnd/>
                <a:tailEnd/>
              </a:ln>
            </p:spPr>
            <p:txBody>
              <a:bodyPr/>
              <a:lstStyle/>
              <a:p>
                <a:endParaRPr lang="en-US">
                  <a:latin typeface="Segoe"/>
                </a:endParaRPr>
              </a:p>
            </p:txBody>
          </p:sp>
          <p:sp>
            <p:nvSpPr>
              <p:cNvPr id="44106" name="Freeform 136"/>
              <p:cNvSpPr>
                <a:spLocks/>
              </p:cNvSpPr>
              <p:nvPr/>
            </p:nvSpPr>
            <p:spPr bwMode="auto">
              <a:xfrm>
                <a:off x="4541" y="1274"/>
                <a:ext cx="31" cy="42"/>
              </a:xfrm>
              <a:custGeom>
                <a:avLst/>
                <a:gdLst>
                  <a:gd name="T0" fmla="*/ 14 w 90"/>
                  <a:gd name="T1" fmla="*/ 11 h 121"/>
                  <a:gd name="T2" fmla="*/ 17 w 90"/>
                  <a:gd name="T3" fmla="*/ 9 h 121"/>
                  <a:gd name="T4" fmla="*/ 18 w 90"/>
                  <a:gd name="T5" fmla="*/ 8 h 121"/>
                  <a:gd name="T6" fmla="*/ 20 w 90"/>
                  <a:gd name="T7" fmla="*/ 6 h 121"/>
                  <a:gd name="T8" fmla="*/ 22 w 90"/>
                  <a:gd name="T9" fmla="*/ 5 h 121"/>
                  <a:gd name="T10" fmla="*/ 24 w 90"/>
                  <a:gd name="T11" fmla="*/ 3 h 121"/>
                  <a:gd name="T12" fmla="*/ 27 w 90"/>
                  <a:gd name="T13" fmla="*/ 2 h 121"/>
                  <a:gd name="T14" fmla="*/ 29 w 90"/>
                  <a:gd name="T15" fmla="*/ 1 h 121"/>
                  <a:gd name="T16" fmla="*/ 31 w 90"/>
                  <a:gd name="T17" fmla="*/ 0 h 121"/>
                  <a:gd name="T18" fmla="*/ 29 w 90"/>
                  <a:gd name="T19" fmla="*/ 4 h 121"/>
                  <a:gd name="T20" fmla="*/ 26 w 90"/>
                  <a:gd name="T21" fmla="*/ 8 h 121"/>
                  <a:gd name="T22" fmla="*/ 24 w 90"/>
                  <a:gd name="T23" fmla="*/ 13 h 121"/>
                  <a:gd name="T24" fmla="*/ 22 w 90"/>
                  <a:gd name="T25" fmla="*/ 18 h 121"/>
                  <a:gd name="T26" fmla="*/ 21 w 90"/>
                  <a:gd name="T27" fmla="*/ 24 h 121"/>
                  <a:gd name="T28" fmla="*/ 20 w 90"/>
                  <a:gd name="T29" fmla="*/ 29 h 121"/>
                  <a:gd name="T30" fmla="*/ 19 w 90"/>
                  <a:gd name="T31" fmla="*/ 35 h 121"/>
                  <a:gd name="T32" fmla="*/ 19 w 90"/>
                  <a:gd name="T33" fmla="*/ 42 h 121"/>
                  <a:gd name="T34" fmla="*/ 0 w 90"/>
                  <a:gd name="T35" fmla="*/ 42 h 121"/>
                  <a:gd name="T36" fmla="*/ 1 w 90"/>
                  <a:gd name="T37" fmla="*/ 37 h 121"/>
                  <a:gd name="T38" fmla="*/ 1 w 90"/>
                  <a:gd name="T39" fmla="*/ 34 h 121"/>
                  <a:gd name="T40" fmla="*/ 3 w 90"/>
                  <a:gd name="T41" fmla="*/ 29 h 121"/>
                  <a:gd name="T42" fmla="*/ 5 w 90"/>
                  <a:gd name="T43" fmla="*/ 25 h 121"/>
                  <a:gd name="T44" fmla="*/ 7 w 90"/>
                  <a:gd name="T45" fmla="*/ 21 h 121"/>
                  <a:gd name="T46" fmla="*/ 9 w 90"/>
                  <a:gd name="T47" fmla="*/ 18 h 121"/>
                  <a:gd name="T48" fmla="*/ 12 w 90"/>
                  <a:gd name="T49" fmla="*/ 14 h 121"/>
                  <a:gd name="T50" fmla="*/ 14 w 90"/>
                  <a:gd name="T51" fmla="*/ 1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21"/>
                  <a:gd name="T80" fmla="*/ 90 w 9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21">
                    <a:moveTo>
                      <a:pt x="42" y="31"/>
                    </a:moveTo>
                    <a:lnTo>
                      <a:pt x="48" y="26"/>
                    </a:lnTo>
                    <a:lnTo>
                      <a:pt x="53" y="22"/>
                    </a:lnTo>
                    <a:lnTo>
                      <a:pt x="59" y="17"/>
                    </a:lnTo>
                    <a:lnTo>
                      <a:pt x="64" y="13"/>
                    </a:lnTo>
                    <a:lnTo>
                      <a:pt x="71" y="9"/>
                    </a:lnTo>
                    <a:lnTo>
                      <a:pt x="77" y="6"/>
                    </a:lnTo>
                    <a:lnTo>
                      <a:pt x="83" y="2"/>
                    </a:lnTo>
                    <a:lnTo>
                      <a:pt x="90" y="0"/>
                    </a:lnTo>
                    <a:lnTo>
                      <a:pt x="83" y="11"/>
                    </a:lnTo>
                    <a:lnTo>
                      <a:pt x="76" y="23"/>
                    </a:lnTo>
                    <a:lnTo>
                      <a:pt x="70" y="37"/>
                    </a:lnTo>
                    <a:lnTo>
                      <a:pt x="65" y="52"/>
                    </a:lnTo>
                    <a:lnTo>
                      <a:pt x="61" y="68"/>
                    </a:lnTo>
                    <a:lnTo>
                      <a:pt x="57" y="84"/>
                    </a:lnTo>
                    <a:lnTo>
                      <a:pt x="55" y="102"/>
                    </a:lnTo>
                    <a:lnTo>
                      <a:pt x="54" y="121"/>
                    </a:lnTo>
                    <a:lnTo>
                      <a:pt x="0" y="121"/>
                    </a:lnTo>
                    <a:lnTo>
                      <a:pt x="2" y="108"/>
                    </a:lnTo>
                    <a:lnTo>
                      <a:pt x="4" y="97"/>
                    </a:lnTo>
                    <a:lnTo>
                      <a:pt x="8" y="84"/>
                    </a:lnTo>
                    <a:lnTo>
                      <a:pt x="14" y="72"/>
                    </a:lnTo>
                    <a:lnTo>
                      <a:pt x="19" y="61"/>
                    </a:lnTo>
                    <a:lnTo>
                      <a:pt x="26" y="51"/>
                    </a:lnTo>
                    <a:lnTo>
                      <a:pt x="34" y="40"/>
                    </a:lnTo>
                    <a:lnTo>
                      <a:pt x="42" y="31"/>
                    </a:lnTo>
                    <a:close/>
                  </a:path>
                </a:pathLst>
              </a:custGeom>
              <a:solidFill>
                <a:srgbClr val="000000"/>
              </a:solidFill>
              <a:ln w="9525">
                <a:noFill/>
                <a:round/>
                <a:headEnd/>
                <a:tailEnd/>
              </a:ln>
            </p:spPr>
            <p:txBody>
              <a:bodyPr/>
              <a:lstStyle/>
              <a:p>
                <a:endParaRPr lang="en-US">
                  <a:latin typeface="Segoe"/>
                </a:endParaRPr>
              </a:p>
            </p:txBody>
          </p:sp>
          <p:sp>
            <p:nvSpPr>
              <p:cNvPr id="44107" name="Freeform 137"/>
              <p:cNvSpPr>
                <a:spLocks/>
              </p:cNvSpPr>
              <p:nvPr/>
            </p:nvSpPr>
            <p:spPr bwMode="auto">
              <a:xfrm>
                <a:off x="4541" y="1325"/>
                <a:ext cx="30" cy="43"/>
              </a:xfrm>
              <a:custGeom>
                <a:avLst/>
                <a:gdLst>
                  <a:gd name="T0" fmla="*/ 0 w 85"/>
                  <a:gd name="T1" fmla="*/ 0 h 124"/>
                  <a:gd name="T2" fmla="*/ 19 w 85"/>
                  <a:gd name="T3" fmla="*/ 0 h 124"/>
                  <a:gd name="T4" fmla="*/ 20 w 85"/>
                  <a:gd name="T5" fmla="*/ 12 h 124"/>
                  <a:gd name="T6" fmla="*/ 22 w 85"/>
                  <a:gd name="T7" fmla="*/ 24 h 124"/>
                  <a:gd name="T8" fmla="*/ 25 w 85"/>
                  <a:gd name="T9" fmla="*/ 34 h 124"/>
                  <a:gd name="T10" fmla="*/ 30 w 85"/>
                  <a:gd name="T11" fmla="*/ 43 h 124"/>
                  <a:gd name="T12" fmla="*/ 28 w 85"/>
                  <a:gd name="T13" fmla="*/ 42 h 124"/>
                  <a:gd name="T14" fmla="*/ 26 w 85"/>
                  <a:gd name="T15" fmla="*/ 41 h 124"/>
                  <a:gd name="T16" fmla="*/ 24 w 85"/>
                  <a:gd name="T17" fmla="*/ 40 h 124"/>
                  <a:gd name="T18" fmla="*/ 22 w 85"/>
                  <a:gd name="T19" fmla="*/ 39 h 124"/>
                  <a:gd name="T20" fmla="*/ 20 w 85"/>
                  <a:gd name="T21" fmla="*/ 37 h 124"/>
                  <a:gd name="T22" fmla="*/ 18 w 85"/>
                  <a:gd name="T23" fmla="*/ 36 h 124"/>
                  <a:gd name="T24" fmla="*/ 17 w 85"/>
                  <a:gd name="T25" fmla="*/ 34 h 124"/>
                  <a:gd name="T26" fmla="*/ 15 w 85"/>
                  <a:gd name="T27" fmla="*/ 33 h 124"/>
                  <a:gd name="T28" fmla="*/ 12 w 85"/>
                  <a:gd name="T29" fmla="*/ 29 h 124"/>
                  <a:gd name="T30" fmla="*/ 9 w 85"/>
                  <a:gd name="T31" fmla="*/ 26 h 124"/>
                  <a:gd name="T32" fmla="*/ 6 w 85"/>
                  <a:gd name="T33" fmla="*/ 22 h 124"/>
                  <a:gd name="T34" fmla="*/ 4 w 85"/>
                  <a:gd name="T35" fmla="*/ 18 h 124"/>
                  <a:gd name="T36" fmla="*/ 3 w 85"/>
                  <a:gd name="T37" fmla="*/ 14 h 124"/>
                  <a:gd name="T38" fmla="*/ 1 w 85"/>
                  <a:gd name="T39" fmla="*/ 9 h 124"/>
                  <a:gd name="T40" fmla="*/ 0 w 85"/>
                  <a:gd name="T41" fmla="*/ 5 h 124"/>
                  <a:gd name="T42" fmla="*/ 0 w 85"/>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24"/>
                  <a:gd name="T68" fmla="*/ 85 w 85"/>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24">
                    <a:moveTo>
                      <a:pt x="0" y="0"/>
                    </a:moveTo>
                    <a:lnTo>
                      <a:pt x="54" y="0"/>
                    </a:lnTo>
                    <a:lnTo>
                      <a:pt x="56" y="36"/>
                    </a:lnTo>
                    <a:lnTo>
                      <a:pt x="63" y="69"/>
                    </a:lnTo>
                    <a:lnTo>
                      <a:pt x="72" y="99"/>
                    </a:lnTo>
                    <a:lnTo>
                      <a:pt x="85" y="124"/>
                    </a:lnTo>
                    <a:lnTo>
                      <a:pt x="79" y="122"/>
                    </a:lnTo>
                    <a:lnTo>
                      <a:pt x="74" y="119"/>
                    </a:lnTo>
                    <a:lnTo>
                      <a:pt x="68" y="115"/>
                    </a:lnTo>
                    <a:lnTo>
                      <a:pt x="62" y="112"/>
                    </a:lnTo>
                    <a:lnTo>
                      <a:pt x="57" y="107"/>
                    </a:lnTo>
                    <a:lnTo>
                      <a:pt x="52" y="104"/>
                    </a:lnTo>
                    <a:lnTo>
                      <a:pt x="47" y="99"/>
                    </a:lnTo>
                    <a:lnTo>
                      <a:pt x="42" y="95"/>
                    </a:lnTo>
                    <a:lnTo>
                      <a:pt x="33" y="84"/>
                    </a:lnTo>
                    <a:lnTo>
                      <a:pt x="25" y="74"/>
                    </a:lnTo>
                    <a:lnTo>
                      <a:pt x="18" y="63"/>
                    </a:lnTo>
                    <a:lnTo>
                      <a:pt x="12" y="51"/>
                    </a:lnTo>
                    <a:lnTo>
                      <a:pt x="8" y="39"/>
                    </a:lnTo>
                    <a:lnTo>
                      <a:pt x="3" y="27"/>
                    </a:lnTo>
                    <a:lnTo>
                      <a:pt x="1" y="14"/>
                    </a:lnTo>
                    <a:lnTo>
                      <a:pt x="0" y="0"/>
                    </a:lnTo>
                    <a:close/>
                  </a:path>
                </a:pathLst>
              </a:custGeom>
              <a:solidFill>
                <a:srgbClr val="000000"/>
              </a:solidFill>
              <a:ln w="9525">
                <a:noFill/>
                <a:round/>
                <a:headEnd/>
                <a:tailEnd/>
              </a:ln>
            </p:spPr>
            <p:txBody>
              <a:bodyPr/>
              <a:lstStyle/>
              <a:p>
                <a:endParaRPr lang="en-US">
                  <a:latin typeface="Segoe"/>
                </a:endParaRPr>
              </a:p>
            </p:txBody>
          </p:sp>
          <p:sp>
            <p:nvSpPr>
              <p:cNvPr id="44108" name="Freeform 138"/>
              <p:cNvSpPr>
                <a:spLocks/>
              </p:cNvSpPr>
              <p:nvPr/>
            </p:nvSpPr>
            <p:spPr bwMode="auto">
              <a:xfrm>
                <a:off x="4616" y="1325"/>
                <a:ext cx="27" cy="43"/>
              </a:xfrm>
              <a:custGeom>
                <a:avLst/>
                <a:gdLst>
                  <a:gd name="T0" fmla="*/ 0 w 78"/>
                  <a:gd name="T1" fmla="*/ 43 h 121"/>
                  <a:gd name="T2" fmla="*/ 4 w 78"/>
                  <a:gd name="T3" fmla="*/ 34 h 121"/>
                  <a:gd name="T4" fmla="*/ 7 w 78"/>
                  <a:gd name="T5" fmla="*/ 24 h 121"/>
                  <a:gd name="T6" fmla="*/ 9 w 78"/>
                  <a:gd name="T7" fmla="*/ 12 h 121"/>
                  <a:gd name="T8" fmla="*/ 10 w 78"/>
                  <a:gd name="T9" fmla="*/ 0 h 121"/>
                  <a:gd name="T10" fmla="*/ 27 w 78"/>
                  <a:gd name="T11" fmla="*/ 0 h 121"/>
                  <a:gd name="T12" fmla="*/ 26 w 78"/>
                  <a:gd name="T13" fmla="*/ 7 h 121"/>
                  <a:gd name="T14" fmla="*/ 24 w 78"/>
                  <a:gd name="T15" fmla="*/ 13 h 121"/>
                  <a:gd name="T16" fmla="*/ 22 w 78"/>
                  <a:gd name="T17" fmla="*/ 19 h 121"/>
                  <a:gd name="T18" fmla="*/ 19 w 78"/>
                  <a:gd name="T19" fmla="*/ 25 h 121"/>
                  <a:gd name="T20" fmla="*/ 15 w 78"/>
                  <a:gd name="T21" fmla="*/ 30 h 121"/>
                  <a:gd name="T22" fmla="*/ 10 w 78"/>
                  <a:gd name="T23" fmla="*/ 35 h 121"/>
                  <a:gd name="T24" fmla="*/ 6 w 78"/>
                  <a:gd name="T25" fmla="*/ 39 h 121"/>
                  <a:gd name="T26" fmla="*/ 0 w 78"/>
                  <a:gd name="T27" fmla="*/ 43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21"/>
                  <a:gd name="T44" fmla="*/ 78 w 7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21">
                    <a:moveTo>
                      <a:pt x="0" y="121"/>
                    </a:moveTo>
                    <a:lnTo>
                      <a:pt x="12" y="96"/>
                    </a:lnTo>
                    <a:lnTo>
                      <a:pt x="21" y="67"/>
                    </a:lnTo>
                    <a:lnTo>
                      <a:pt x="27" y="35"/>
                    </a:lnTo>
                    <a:lnTo>
                      <a:pt x="29" y="0"/>
                    </a:lnTo>
                    <a:lnTo>
                      <a:pt x="78" y="0"/>
                    </a:lnTo>
                    <a:lnTo>
                      <a:pt x="76" y="20"/>
                    </a:lnTo>
                    <a:lnTo>
                      <a:pt x="70" y="37"/>
                    </a:lnTo>
                    <a:lnTo>
                      <a:pt x="63" y="54"/>
                    </a:lnTo>
                    <a:lnTo>
                      <a:pt x="54" y="70"/>
                    </a:lnTo>
                    <a:lnTo>
                      <a:pt x="43" y="85"/>
                    </a:lnTo>
                    <a:lnTo>
                      <a:pt x="30" y="99"/>
                    </a:lnTo>
                    <a:lnTo>
                      <a:pt x="16" y="111"/>
                    </a:lnTo>
                    <a:lnTo>
                      <a:pt x="0" y="121"/>
                    </a:lnTo>
                    <a:close/>
                  </a:path>
                </a:pathLst>
              </a:custGeom>
              <a:solidFill>
                <a:srgbClr val="000000"/>
              </a:solidFill>
              <a:ln w="9525">
                <a:noFill/>
                <a:round/>
                <a:headEnd/>
                <a:tailEnd/>
              </a:ln>
            </p:spPr>
            <p:txBody>
              <a:bodyPr/>
              <a:lstStyle/>
              <a:p>
                <a:endParaRPr lang="en-US">
                  <a:latin typeface="Segoe"/>
                </a:endParaRPr>
              </a:p>
            </p:txBody>
          </p:sp>
          <p:sp>
            <p:nvSpPr>
              <p:cNvPr id="44109" name="Freeform 139"/>
              <p:cNvSpPr>
                <a:spLocks/>
              </p:cNvSpPr>
              <p:nvPr/>
            </p:nvSpPr>
            <p:spPr bwMode="auto">
              <a:xfrm>
                <a:off x="4455" y="1513"/>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10" name="Freeform 140"/>
              <p:cNvSpPr>
                <a:spLocks/>
              </p:cNvSpPr>
              <p:nvPr/>
            </p:nvSpPr>
            <p:spPr bwMode="auto">
              <a:xfrm>
                <a:off x="4478" y="1513"/>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11" name="Freeform 141"/>
              <p:cNvSpPr>
                <a:spLocks/>
              </p:cNvSpPr>
              <p:nvPr/>
            </p:nvSpPr>
            <p:spPr bwMode="auto">
              <a:xfrm>
                <a:off x="4500" y="1513"/>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12" name="Freeform 142"/>
              <p:cNvSpPr>
                <a:spLocks/>
              </p:cNvSpPr>
              <p:nvPr/>
            </p:nvSpPr>
            <p:spPr bwMode="auto">
              <a:xfrm>
                <a:off x="4523" y="1513"/>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13" name="Freeform 143"/>
              <p:cNvSpPr>
                <a:spLocks/>
              </p:cNvSpPr>
              <p:nvPr/>
            </p:nvSpPr>
            <p:spPr bwMode="auto">
              <a:xfrm>
                <a:off x="4455" y="1534"/>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14" name="Freeform 144"/>
              <p:cNvSpPr>
                <a:spLocks/>
              </p:cNvSpPr>
              <p:nvPr/>
            </p:nvSpPr>
            <p:spPr bwMode="auto">
              <a:xfrm>
                <a:off x="4478" y="1534"/>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15" name="Freeform 145"/>
              <p:cNvSpPr>
                <a:spLocks/>
              </p:cNvSpPr>
              <p:nvPr/>
            </p:nvSpPr>
            <p:spPr bwMode="auto">
              <a:xfrm>
                <a:off x="4500" y="1534"/>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16" name="Freeform 146"/>
              <p:cNvSpPr>
                <a:spLocks/>
              </p:cNvSpPr>
              <p:nvPr/>
            </p:nvSpPr>
            <p:spPr bwMode="auto">
              <a:xfrm>
                <a:off x="4523" y="1534"/>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17" name="Freeform 147"/>
              <p:cNvSpPr>
                <a:spLocks/>
              </p:cNvSpPr>
              <p:nvPr/>
            </p:nvSpPr>
            <p:spPr bwMode="auto">
              <a:xfrm>
                <a:off x="4455" y="1555"/>
                <a:ext cx="12" cy="12"/>
              </a:xfrm>
              <a:custGeom>
                <a:avLst/>
                <a:gdLst>
                  <a:gd name="T0" fmla="*/ 6 w 33"/>
                  <a:gd name="T1" fmla="*/ 12 h 33"/>
                  <a:gd name="T2" fmla="*/ 8 w 33"/>
                  <a:gd name="T3" fmla="*/ 12 h 33"/>
                  <a:gd name="T4" fmla="*/ 11 w 33"/>
                  <a:gd name="T5" fmla="*/ 10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8"/>
                    </a:lnTo>
                    <a:lnTo>
                      <a:pt x="32" y="24"/>
                    </a:lnTo>
                    <a:lnTo>
                      <a:pt x="33" y="17"/>
                    </a:lnTo>
                    <a:lnTo>
                      <a:pt x="32" y="10"/>
                    </a:lnTo>
                    <a:lnTo>
                      <a:pt x="29"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18" name="Freeform 148"/>
              <p:cNvSpPr>
                <a:spLocks/>
              </p:cNvSpPr>
              <p:nvPr/>
            </p:nvSpPr>
            <p:spPr bwMode="auto">
              <a:xfrm>
                <a:off x="4478" y="1555"/>
                <a:ext cx="12" cy="12"/>
              </a:xfrm>
              <a:custGeom>
                <a:avLst/>
                <a:gdLst>
                  <a:gd name="T0" fmla="*/ 6 w 35"/>
                  <a:gd name="T1" fmla="*/ 12 h 33"/>
                  <a:gd name="T2" fmla="*/ 8 w 35"/>
                  <a:gd name="T3" fmla="*/ 12 h 33"/>
                  <a:gd name="T4" fmla="*/ 10 w 35"/>
                  <a:gd name="T5" fmla="*/ 10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4" y="24"/>
                    </a:lnTo>
                    <a:lnTo>
                      <a:pt x="35" y="17"/>
                    </a:lnTo>
                    <a:lnTo>
                      <a:pt x="34"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119" name="Freeform 149"/>
              <p:cNvSpPr>
                <a:spLocks/>
              </p:cNvSpPr>
              <p:nvPr/>
            </p:nvSpPr>
            <p:spPr bwMode="auto">
              <a:xfrm>
                <a:off x="4500" y="1555"/>
                <a:ext cx="12" cy="12"/>
              </a:xfrm>
              <a:custGeom>
                <a:avLst/>
                <a:gdLst>
                  <a:gd name="T0" fmla="*/ 6 w 33"/>
                  <a:gd name="T1" fmla="*/ 12 h 33"/>
                  <a:gd name="T2" fmla="*/ 8 w 33"/>
                  <a:gd name="T3" fmla="*/ 12 h 33"/>
                  <a:gd name="T4" fmla="*/ 10 w 33"/>
                  <a:gd name="T5" fmla="*/ 10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120" name="Freeform 150"/>
              <p:cNvSpPr>
                <a:spLocks/>
              </p:cNvSpPr>
              <p:nvPr/>
            </p:nvSpPr>
            <p:spPr bwMode="auto">
              <a:xfrm>
                <a:off x="4523" y="1555"/>
                <a:ext cx="12" cy="12"/>
              </a:xfrm>
              <a:custGeom>
                <a:avLst/>
                <a:gdLst>
                  <a:gd name="T0" fmla="*/ 6 w 35"/>
                  <a:gd name="T1" fmla="*/ 12 h 33"/>
                  <a:gd name="T2" fmla="*/ 8 w 35"/>
                  <a:gd name="T3" fmla="*/ 12 h 33"/>
                  <a:gd name="T4" fmla="*/ 10 w 35"/>
                  <a:gd name="T5" fmla="*/ 10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grpSp>
        <p:sp>
          <p:nvSpPr>
            <p:cNvPr id="44063" name="Text Box 151"/>
            <p:cNvSpPr txBox="1">
              <a:spLocks noChangeArrowheads="1"/>
            </p:cNvSpPr>
            <p:nvPr/>
          </p:nvSpPr>
          <p:spPr bwMode="auto">
            <a:xfrm>
              <a:off x="3522262" y="4906880"/>
              <a:ext cx="1158561" cy="271459"/>
            </a:xfrm>
            <a:prstGeom prst="rect">
              <a:avLst/>
            </a:prstGeom>
            <a:noFill/>
            <a:ln w="9525">
              <a:noFill/>
              <a:miter lim="800000"/>
              <a:headEnd/>
              <a:tailEnd/>
            </a:ln>
          </p:spPr>
          <p:txBody>
            <a:bodyPr wrap="none">
              <a:spAutoFit/>
            </a:bodyPr>
            <a:lstStyle/>
            <a:p>
              <a:r>
                <a:rPr lang="en-US" sz="1400">
                  <a:latin typeface="Segoe"/>
                </a:rPr>
                <a:t>Analysis Server</a:t>
              </a:r>
            </a:p>
          </p:txBody>
        </p:sp>
        <p:grpSp>
          <p:nvGrpSpPr>
            <p:cNvPr id="15" name="Group 123"/>
            <p:cNvGrpSpPr>
              <a:grpSpLocks/>
            </p:cNvGrpSpPr>
            <p:nvPr/>
          </p:nvGrpSpPr>
          <p:grpSpPr bwMode="auto">
            <a:xfrm>
              <a:off x="6882685" y="4369215"/>
              <a:ext cx="604875" cy="481659"/>
              <a:chOff x="4425" y="1200"/>
              <a:chExt cx="327" cy="392"/>
            </a:xfrm>
          </p:grpSpPr>
          <p:sp>
            <p:nvSpPr>
              <p:cNvPr id="44067" name="Freeform 124"/>
              <p:cNvSpPr>
                <a:spLocks/>
              </p:cNvSpPr>
              <p:nvPr/>
            </p:nvSpPr>
            <p:spPr bwMode="auto">
              <a:xfrm>
                <a:off x="4469" y="1200"/>
                <a:ext cx="247" cy="273"/>
              </a:xfrm>
              <a:custGeom>
                <a:avLst/>
                <a:gdLst>
                  <a:gd name="T0" fmla="*/ 247 w 705"/>
                  <a:gd name="T1" fmla="*/ 0 h 778"/>
                  <a:gd name="T2" fmla="*/ 0 w 705"/>
                  <a:gd name="T3" fmla="*/ 0 h 778"/>
                  <a:gd name="T4" fmla="*/ 0 w 705"/>
                  <a:gd name="T5" fmla="*/ 252 h 778"/>
                  <a:gd name="T6" fmla="*/ 73 w 705"/>
                  <a:gd name="T7" fmla="*/ 252 h 778"/>
                  <a:gd name="T8" fmla="*/ 90 w 705"/>
                  <a:gd name="T9" fmla="*/ 273 h 778"/>
                  <a:gd name="T10" fmla="*/ 159 w 705"/>
                  <a:gd name="T11" fmla="*/ 273 h 778"/>
                  <a:gd name="T12" fmla="*/ 179 w 705"/>
                  <a:gd name="T13" fmla="*/ 252 h 778"/>
                  <a:gd name="T14" fmla="*/ 247 w 705"/>
                  <a:gd name="T15" fmla="*/ 252 h 778"/>
                  <a:gd name="T16" fmla="*/ 247 w 705"/>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778"/>
                  <a:gd name="T29" fmla="*/ 705 w 705"/>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778">
                    <a:moveTo>
                      <a:pt x="705" y="0"/>
                    </a:moveTo>
                    <a:lnTo>
                      <a:pt x="0" y="0"/>
                    </a:lnTo>
                    <a:lnTo>
                      <a:pt x="0" y="718"/>
                    </a:lnTo>
                    <a:lnTo>
                      <a:pt x="207" y="718"/>
                    </a:lnTo>
                    <a:lnTo>
                      <a:pt x="258" y="778"/>
                    </a:lnTo>
                    <a:lnTo>
                      <a:pt x="455" y="778"/>
                    </a:lnTo>
                    <a:lnTo>
                      <a:pt x="510" y="718"/>
                    </a:lnTo>
                    <a:lnTo>
                      <a:pt x="705" y="718"/>
                    </a:lnTo>
                    <a:lnTo>
                      <a:pt x="705" y="0"/>
                    </a:lnTo>
                    <a:close/>
                  </a:path>
                </a:pathLst>
              </a:custGeom>
              <a:solidFill>
                <a:srgbClr val="000000"/>
              </a:solidFill>
              <a:ln w="9525">
                <a:noFill/>
                <a:round/>
                <a:headEnd/>
                <a:tailEnd/>
              </a:ln>
            </p:spPr>
            <p:txBody>
              <a:bodyPr/>
              <a:lstStyle/>
              <a:p>
                <a:endParaRPr lang="en-US">
                  <a:latin typeface="Segoe"/>
                </a:endParaRPr>
              </a:p>
            </p:txBody>
          </p:sp>
          <p:sp>
            <p:nvSpPr>
              <p:cNvPr id="44068" name="Freeform 125"/>
              <p:cNvSpPr>
                <a:spLocks/>
              </p:cNvSpPr>
              <p:nvPr/>
            </p:nvSpPr>
            <p:spPr bwMode="auto">
              <a:xfrm>
                <a:off x="4483" y="1214"/>
                <a:ext cx="219" cy="245"/>
              </a:xfrm>
              <a:custGeom>
                <a:avLst/>
                <a:gdLst>
                  <a:gd name="T0" fmla="*/ 139 w 625"/>
                  <a:gd name="T1" fmla="*/ 245 h 697"/>
                  <a:gd name="T2" fmla="*/ 83 w 625"/>
                  <a:gd name="T3" fmla="*/ 245 h 697"/>
                  <a:gd name="T4" fmla="*/ 65 w 625"/>
                  <a:gd name="T5" fmla="*/ 224 h 697"/>
                  <a:gd name="T6" fmla="*/ 0 w 625"/>
                  <a:gd name="T7" fmla="*/ 224 h 697"/>
                  <a:gd name="T8" fmla="*/ 0 w 625"/>
                  <a:gd name="T9" fmla="*/ 0 h 697"/>
                  <a:gd name="T10" fmla="*/ 219 w 625"/>
                  <a:gd name="T11" fmla="*/ 0 h 697"/>
                  <a:gd name="T12" fmla="*/ 219 w 625"/>
                  <a:gd name="T13" fmla="*/ 224 h 697"/>
                  <a:gd name="T14" fmla="*/ 159 w 625"/>
                  <a:gd name="T15" fmla="*/ 224 h 697"/>
                  <a:gd name="T16" fmla="*/ 139 w 625"/>
                  <a:gd name="T17" fmla="*/ 245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5"/>
                  <a:gd name="T28" fmla="*/ 0 h 697"/>
                  <a:gd name="T29" fmla="*/ 625 w 625"/>
                  <a:gd name="T30" fmla="*/ 697 h 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5" h="697">
                    <a:moveTo>
                      <a:pt x="397" y="697"/>
                    </a:moveTo>
                    <a:lnTo>
                      <a:pt x="236" y="697"/>
                    </a:lnTo>
                    <a:lnTo>
                      <a:pt x="185" y="637"/>
                    </a:lnTo>
                    <a:lnTo>
                      <a:pt x="0" y="637"/>
                    </a:lnTo>
                    <a:lnTo>
                      <a:pt x="0" y="0"/>
                    </a:lnTo>
                    <a:lnTo>
                      <a:pt x="625" y="0"/>
                    </a:lnTo>
                    <a:lnTo>
                      <a:pt x="625" y="637"/>
                    </a:lnTo>
                    <a:lnTo>
                      <a:pt x="453" y="637"/>
                    </a:lnTo>
                    <a:lnTo>
                      <a:pt x="397" y="697"/>
                    </a:lnTo>
                    <a:close/>
                  </a:path>
                </a:pathLst>
              </a:custGeom>
              <a:solidFill>
                <a:srgbClr val="FFFFFF"/>
              </a:solidFill>
              <a:ln w="9525">
                <a:noFill/>
                <a:round/>
                <a:headEnd/>
                <a:tailEnd/>
              </a:ln>
            </p:spPr>
            <p:txBody>
              <a:bodyPr/>
              <a:lstStyle/>
              <a:p>
                <a:endParaRPr lang="en-US">
                  <a:latin typeface="Segoe"/>
                </a:endParaRPr>
              </a:p>
            </p:txBody>
          </p:sp>
          <p:sp>
            <p:nvSpPr>
              <p:cNvPr id="44069" name="Rectangle 126"/>
              <p:cNvSpPr>
                <a:spLocks noChangeArrowheads="1"/>
              </p:cNvSpPr>
              <p:nvPr/>
            </p:nvSpPr>
            <p:spPr bwMode="auto">
              <a:xfrm>
                <a:off x="4507" y="1239"/>
                <a:ext cx="173" cy="166"/>
              </a:xfrm>
              <a:prstGeom prst="rect">
                <a:avLst/>
              </a:prstGeom>
              <a:solidFill>
                <a:srgbClr val="000000"/>
              </a:solidFill>
              <a:ln w="9525">
                <a:noFill/>
                <a:miter lim="800000"/>
                <a:headEnd/>
                <a:tailEnd/>
              </a:ln>
            </p:spPr>
            <p:txBody>
              <a:bodyPr/>
              <a:lstStyle/>
              <a:p>
                <a:endParaRPr lang="en-US">
                  <a:latin typeface="Segoe"/>
                </a:endParaRPr>
              </a:p>
            </p:txBody>
          </p:sp>
          <p:sp>
            <p:nvSpPr>
              <p:cNvPr id="44070" name="Rectangle 127"/>
              <p:cNvSpPr>
                <a:spLocks noChangeArrowheads="1"/>
              </p:cNvSpPr>
              <p:nvPr/>
            </p:nvSpPr>
            <p:spPr bwMode="auto">
              <a:xfrm>
                <a:off x="4425" y="1486"/>
                <a:ext cx="327" cy="106"/>
              </a:xfrm>
              <a:prstGeom prst="rect">
                <a:avLst/>
              </a:prstGeom>
              <a:solidFill>
                <a:srgbClr val="000000"/>
              </a:solidFill>
              <a:ln w="9525">
                <a:noFill/>
                <a:miter lim="800000"/>
                <a:headEnd/>
                <a:tailEnd/>
              </a:ln>
            </p:spPr>
            <p:txBody>
              <a:bodyPr/>
              <a:lstStyle/>
              <a:p>
                <a:endParaRPr lang="en-US">
                  <a:latin typeface="Segoe"/>
                </a:endParaRPr>
              </a:p>
            </p:txBody>
          </p:sp>
          <p:sp>
            <p:nvSpPr>
              <p:cNvPr id="44071" name="Rectangle 128"/>
              <p:cNvSpPr>
                <a:spLocks noChangeArrowheads="1"/>
              </p:cNvSpPr>
              <p:nvPr/>
            </p:nvSpPr>
            <p:spPr bwMode="auto">
              <a:xfrm>
                <a:off x="4439" y="1501"/>
                <a:ext cx="299" cy="77"/>
              </a:xfrm>
              <a:prstGeom prst="rect">
                <a:avLst/>
              </a:prstGeom>
              <a:solidFill>
                <a:srgbClr val="FFFFFF"/>
              </a:solidFill>
              <a:ln w="9525">
                <a:noFill/>
                <a:miter lim="800000"/>
                <a:headEnd/>
                <a:tailEnd/>
              </a:ln>
            </p:spPr>
            <p:txBody>
              <a:bodyPr/>
              <a:lstStyle/>
              <a:p>
                <a:endParaRPr lang="en-US">
                  <a:latin typeface="Segoe"/>
                </a:endParaRPr>
              </a:p>
            </p:txBody>
          </p:sp>
          <p:sp>
            <p:nvSpPr>
              <p:cNvPr id="44072" name="Rectangle 129"/>
              <p:cNvSpPr>
                <a:spLocks noChangeArrowheads="1"/>
              </p:cNvSpPr>
              <p:nvPr/>
            </p:nvSpPr>
            <p:spPr bwMode="auto">
              <a:xfrm>
                <a:off x="4623" y="1527"/>
                <a:ext cx="87" cy="14"/>
              </a:xfrm>
              <a:prstGeom prst="rect">
                <a:avLst/>
              </a:prstGeom>
              <a:solidFill>
                <a:srgbClr val="000000"/>
              </a:solidFill>
              <a:ln w="9525">
                <a:noFill/>
                <a:miter lim="800000"/>
                <a:headEnd/>
                <a:tailEnd/>
              </a:ln>
            </p:spPr>
            <p:txBody>
              <a:bodyPr/>
              <a:lstStyle/>
              <a:p>
                <a:endParaRPr lang="en-US">
                  <a:latin typeface="Segoe"/>
                </a:endParaRPr>
              </a:p>
            </p:txBody>
          </p:sp>
          <p:sp>
            <p:nvSpPr>
              <p:cNvPr id="44073" name="Rectangle 130"/>
              <p:cNvSpPr>
                <a:spLocks noChangeArrowheads="1"/>
              </p:cNvSpPr>
              <p:nvPr/>
            </p:nvSpPr>
            <p:spPr bwMode="auto">
              <a:xfrm>
                <a:off x="4577" y="1433"/>
                <a:ext cx="32" cy="14"/>
              </a:xfrm>
              <a:prstGeom prst="rect">
                <a:avLst/>
              </a:prstGeom>
              <a:solidFill>
                <a:srgbClr val="000000"/>
              </a:solidFill>
              <a:ln w="9525">
                <a:noFill/>
                <a:miter lim="800000"/>
                <a:headEnd/>
                <a:tailEnd/>
              </a:ln>
            </p:spPr>
            <p:txBody>
              <a:bodyPr/>
              <a:lstStyle/>
              <a:p>
                <a:endParaRPr lang="en-US">
                  <a:latin typeface="Segoe"/>
                </a:endParaRPr>
              </a:p>
            </p:txBody>
          </p:sp>
          <p:sp>
            <p:nvSpPr>
              <p:cNvPr id="44074" name="Freeform 131"/>
              <p:cNvSpPr>
                <a:spLocks/>
              </p:cNvSpPr>
              <p:nvPr/>
            </p:nvSpPr>
            <p:spPr bwMode="auto">
              <a:xfrm>
                <a:off x="4615" y="1275"/>
                <a:ext cx="28" cy="41"/>
              </a:xfrm>
              <a:custGeom>
                <a:avLst/>
                <a:gdLst>
                  <a:gd name="T0" fmla="*/ 28 w 83"/>
                  <a:gd name="T1" fmla="*/ 41 h 118"/>
                  <a:gd name="T2" fmla="*/ 11 w 83"/>
                  <a:gd name="T3" fmla="*/ 41 h 118"/>
                  <a:gd name="T4" fmla="*/ 10 w 83"/>
                  <a:gd name="T5" fmla="*/ 29 h 118"/>
                  <a:gd name="T6" fmla="*/ 8 w 83"/>
                  <a:gd name="T7" fmla="*/ 18 h 118"/>
                  <a:gd name="T8" fmla="*/ 4 w 83"/>
                  <a:gd name="T9" fmla="*/ 8 h 118"/>
                  <a:gd name="T10" fmla="*/ 0 w 83"/>
                  <a:gd name="T11" fmla="*/ 0 h 118"/>
                  <a:gd name="T12" fmla="*/ 2 w 83"/>
                  <a:gd name="T13" fmla="*/ 1 h 118"/>
                  <a:gd name="T14" fmla="*/ 4 w 83"/>
                  <a:gd name="T15" fmla="*/ 2 h 118"/>
                  <a:gd name="T16" fmla="*/ 6 w 83"/>
                  <a:gd name="T17" fmla="*/ 3 h 118"/>
                  <a:gd name="T18" fmla="*/ 7 w 83"/>
                  <a:gd name="T19" fmla="*/ 4 h 118"/>
                  <a:gd name="T20" fmla="*/ 9 w 83"/>
                  <a:gd name="T21" fmla="*/ 6 h 118"/>
                  <a:gd name="T22" fmla="*/ 11 w 83"/>
                  <a:gd name="T23" fmla="*/ 7 h 118"/>
                  <a:gd name="T24" fmla="*/ 12 w 83"/>
                  <a:gd name="T25" fmla="*/ 8 h 118"/>
                  <a:gd name="T26" fmla="*/ 14 w 83"/>
                  <a:gd name="T27" fmla="*/ 10 h 118"/>
                  <a:gd name="T28" fmla="*/ 17 w 83"/>
                  <a:gd name="T29" fmla="*/ 13 h 118"/>
                  <a:gd name="T30" fmla="*/ 19 w 83"/>
                  <a:gd name="T31" fmla="*/ 17 h 118"/>
                  <a:gd name="T32" fmla="*/ 22 w 83"/>
                  <a:gd name="T33" fmla="*/ 20 h 118"/>
                  <a:gd name="T34" fmla="*/ 24 w 83"/>
                  <a:gd name="T35" fmla="*/ 24 h 118"/>
                  <a:gd name="T36" fmla="*/ 25 w 83"/>
                  <a:gd name="T37" fmla="*/ 28 h 118"/>
                  <a:gd name="T38" fmla="*/ 27 w 83"/>
                  <a:gd name="T39" fmla="*/ 33 h 118"/>
                  <a:gd name="T40" fmla="*/ 27 w 83"/>
                  <a:gd name="T41" fmla="*/ 36 h 118"/>
                  <a:gd name="T42" fmla="*/ 28 w 83"/>
                  <a:gd name="T43" fmla="*/ 41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18"/>
                  <a:gd name="T68" fmla="*/ 83 w 83"/>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18">
                    <a:moveTo>
                      <a:pt x="83" y="118"/>
                    </a:moveTo>
                    <a:lnTo>
                      <a:pt x="34" y="118"/>
                    </a:lnTo>
                    <a:lnTo>
                      <a:pt x="30" y="83"/>
                    </a:lnTo>
                    <a:lnTo>
                      <a:pt x="23" y="52"/>
                    </a:lnTo>
                    <a:lnTo>
                      <a:pt x="13" y="23"/>
                    </a:lnTo>
                    <a:lnTo>
                      <a:pt x="0" y="0"/>
                    </a:lnTo>
                    <a:lnTo>
                      <a:pt x="6" y="3"/>
                    </a:lnTo>
                    <a:lnTo>
                      <a:pt x="12" y="6"/>
                    </a:lnTo>
                    <a:lnTo>
                      <a:pt x="17" y="10"/>
                    </a:lnTo>
                    <a:lnTo>
                      <a:pt x="22" y="12"/>
                    </a:lnTo>
                    <a:lnTo>
                      <a:pt x="27" y="16"/>
                    </a:lnTo>
                    <a:lnTo>
                      <a:pt x="32" y="20"/>
                    </a:lnTo>
                    <a:lnTo>
                      <a:pt x="36" y="23"/>
                    </a:lnTo>
                    <a:lnTo>
                      <a:pt x="41" y="28"/>
                    </a:lnTo>
                    <a:lnTo>
                      <a:pt x="49" y="37"/>
                    </a:lnTo>
                    <a:lnTo>
                      <a:pt x="57" y="48"/>
                    </a:lnTo>
                    <a:lnTo>
                      <a:pt x="64" y="58"/>
                    </a:lnTo>
                    <a:lnTo>
                      <a:pt x="70" y="69"/>
                    </a:lnTo>
                    <a:lnTo>
                      <a:pt x="75" y="81"/>
                    </a:lnTo>
                    <a:lnTo>
                      <a:pt x="79" y="94"/>
                    </a:lnTo>
                    <a:lnTo>
                      <a:pt x="81" y="105"/>
                    </a:lnTo>
                    <a:lnTo>
                      <a:pt x="83" y="118"/>
                    </a:lnTo>
                    <a:close/>
                  </a:path>
                </a:pathLst>
              </a:custGeom>
              <a:solidFill>
                <a:srgbClr val="000000"/>
              </a:solidFill>
              <a:ln w="9525">
                <a:noFill/>
                <a:round/>
                <a:headEnd/>
                <a:tailEnd/>
              </a:ln>
            </p:spPr>
            <p:txBody>
              <a:bodyPr/>
              <a:lstStyle/>
              <a:p>
                <a:endParaRPr lang="en-US">
                  <a:latin typeface="Segoe"/>
                </a:endParaRPr>
              </a:p>
            </p:txBody>
          </p:sp>
          <p:sp>
            <p:nvSpPr>
              <p:cNvPr id="44075" name="Freeform 132"/>
              <p:cNvSpPr>
                <a:spLocks/>
              </p:cNvSpPr>
              <p:nvPr/>
            </p:nvSpPr>
            <p:spPr bwMode="auto">
              <a:xfrm>
                <a:off x="4596" y="1325"/>
                <a:ext cx="21" cy="48"/>
              </a:xfrm>
              <a:custGeom>
                <a:avLst/>
                <a:gdLst>
                  <a:gd name="T0" fmla="*/ 4 w 60"/>
                  <a:gd name="T1" fmla="*/ 48 h 137"/>
                  <a:gd name="T2" fmla="*/ 3 w 60"/>
                  <a:gd name="T3" fmla="*/ 48 h 137"/>
                  <a:gd name="T4" fmla="*/ 2 w 60"/>
                  <a:gd name="T5" fmla="*/ 48 h 137"/>
                  <a:gd name="T6" fmla="*/ 1 w 60"/>
                  <a:gd name="T7" fmla="*/ 48 h 137"/>
                  <a:gd name="T8" fmla="*/ 0 w 60"/>
                  <a:gd name="T9" fmla="*/ 48 h 137"/>
                  <a:gd name="T10" fmla="*/ 0 w 60"/>
                  <a:gd name="T11" fmla="*/ 0 h 137"/>
                  <a:gd name="T12" fmla="*/ 21 w 60"/>
                  <a:gd name="T13" fmla="*/ 0 h 137"/>
                  <a:gd name="T14" fmla="*/ 21 w 60"/>
                  <a:gd name="T15" fmla="*/ 9 h 137"/>
                  <a:gd name="T16" fmla="*/ 19 w 60"/>
                  <a:gd name="T17" fmla="*/ 17 h 137"/>
                  <a:gd name="T18" fmla="*/ 18 w 60"/>
                  <a:gd name="T19" fmla="*/ 24 h 137"/>
                  <a:gd name="T20" fmla="*/ 16 w 60"/>
                  <a:gd name="T21" fmla="*/ 31 h 137"/>
                  <a:gd name="T22" fmla="*/ 13 w 60"/>
                  <a:gd name="T23" fmla="*/ 37 h 137"/>
                  <a:gd name="T24" fmla="*/ 11 w 60"/>
                  <a:gd name="T25" fmla="*/ 42 h 137"/>
                  <a:gd name="T26" fmla="*/ 7 w 60"/>
                  <a:gd name="T27" fmla="*/ 45 h 137"/>
                  <a:gd name="T28" fmla="*/ 4 w 60"/>
                  <a:gd name="T29" fmla="*/ 4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7"/>
                  <a:gd name="T47" fmla="*/ 60 w 6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7">
                    <a:moveTo>
                      <a:pt x="11" y="136"/>
                    </a:moveTo>
                    <a:lnTo>
                      <a:pt x="9" y="136"/>
                    </a:lnTo>
                    <a:lnTo>
                      <a:pt x="6" y="136"/>
                    </a:lnTo>
                    <a:lnTo>
                      <a:pt x="2" y="137"/>
                    </a:lnTo>
                    <a:lnTo>
                      <a:pt x="0" y="137"/>
                    </a:lnTo>
                    <a:lnTo>
                      <a:pt x="0" y="0"/>
                    </a:lnTo>
                    <a:lnTo>
                      <a:pt x="60" y="0"/>
                    </a:lnTo>
                    <a:lnTo>
                      <a:pt x="59" y="25"/>
                    </a:lnTo>
                    <a:lnTo>
                      <a:pt x="55" y="48"/>
                    </a:lnTo>
                    <a:lnTo>
                      <a:pt x="50" y="69"/>
                    </a:lnTo>
                    <a:lnTo>
                      <a:pt x="45" y="89"/>
                    </a:lnTo>
                    <a:lnTo>
                      <a:pt x="38" y="105"/>
                    </a:lnTo>
                    <a:lnTo>
                      <a:pt x="30" y="119"/>
                    </a:lnTo>
                    <a:lnTo>
                      <a:pt x="20" y="129"/>
                    </a:lnTo>
                    <a:lnTo>
                      <a:pt x="11" y="136"/>
                    </a:lnTo>
                    <a:close/>
                  </a:path>
                </a:pathLst>
              </a:custGeom>
              <a:solidFill>
                <a:srgbClr val="000000"/>
              </a:solidFill>
              <a:ln w="9525">
                <a:noFill/>
                <a:round/>
                <a:headEnd/>
                <a:tailEnd/>
              </a:ln>
            </p:spPr>
            <p:txBody>
              <a:bodyPr/>
              <a:lstStyle/>
              <a:p>
                <a:endParaRPr lang="en-US">
                  <a:latin typeface="Segoe"/>
                </a:endParaRPr>
              </a:p>
            </p:txBody>
          </p:sp>
          <p:sp>
            <p:nvSpPr>
              <p:cNvPr id="44076" name="Freeform 133"/>
              <p:cNvSpPr>
                <a:spLocks/>
              </p:cNvSpPr>
              <p:nvPr/>
            </p:nvSpPr>
            <p:spPr bwMode="auto">
              <a:xfrm>
                <a:off x="4568" y="1325"/>
                <a:ext cx="20" cy="48"/>
              </a:xfrm>
              <a:custGeom>
                <a:avLst/>
                <a:gdLst>
                  <a:gd name="T0" fmla="*/ 14 w 57"/>
                  <a:gd name="T1" fmla="*/ 45 h 137"/>
                  <a:gd name="T2" fmla="*/ 11 w 57"/>
                  <a:gd name="T3" fmla="*/ 41 h 137"/>
                  <a:gd name="T4" fmla="*/ 8 w 57"/>
                  <a:gd name="T5" fmla="*/ 37 h 137"/>
                  <a:gd name="T6" fmla="*/ 6 w 57"/>
                  <a:gd name="T7" fmla="*/ 32 h 137"/>
                  <a:gd name="T8" fmla="*/ 4 w 57"/>
                  <a:gd name="T9" fmla="*/ 27 h 137"/>
                  <a:gd name="T10" fmla="*/ 2 w 57"/>
                  <a:gd name="T11" fmla="*/ 21 h 137"/>
                  <a:gd name="T12" fmla="*/ 1 w 57"/>
                  <a:gd name="T13" fmla="*/ 14 h 137"/>
                  <a:gd name="T14" fmla="*/ 0 w 57"/>
                  <a:gd name="T15" fmla="*/ 7 h 137"/>
                  <a:gd name="T16" fmla="*/ 0 w 57"/>
                  <a:gd name="T17" fmla="*/ 0 h 137"/>
                  <a:gd name="T18" fmla="*/ 20 w 57"/>
                  <a:gd name="T19" fmla="*/ 0 h 137"/>
                  <a:gd name="T20" fmla="*/ 20 w 57"/>
                  <a:gd name="T21" fmla="*/ 48 h 137"/>
                  <a:gd name="T22" fmla="*/ 18 w 57"/>
                  <a:gd name="T23" fmla="*/ 48 h 137"/>
                  <a:gd name="T24" fmla="*/ 16 w 57"/>
                  <a:gd name="T25" fmla="*/ 47 h 137"/>
                  <a:gd name="T26" fmla="*/ 15 w 57"/>
                  <a:gd name="T27" fmla="*/ 46 h 137"/>
                  <a:gd name="T28" fmla="*/ 14 w 57"/>
                  <a:gd name="T29" fmla="*/ 45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7"/>
                  <a:gd name="T47" fmla="*/ 57 w 5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7">
                    <a:moveTo>
                      <a:pt x="39" y="128"/>
                    </a:moveTo>
                    <a:lnTo>
                      <a:pt x="31" y="118"/>
                    </a:lnTo>
                    <a:lnTo>
                      <a:pt x="23" y="106"/>
                    </a:lnTo>
                    <a:lnTo>
                      <a:pt x="17" y="92"/>
                    </a:lnTo>
                    <a:lnTo>
                      <a:pt x="12" y="76"/>
                    </a:lnTo>
                    <a:lnTo>
                      <a:pt x="7" y="59"/>
                    </a:lnTo>
                    <a:lnTo>
                      <a:pt x="4" y="40"/>
                    </a:lnTo>
                    <a:lnTo>
                      <a:pt x="1" y="21"/>
                    </a:lnTo>
                    <a:lnTo>
                      <a:pt x="0" y="0"/>
                    </a:lnTo>
                    <a:lnTo>
                      <a:pt x="57" y="0"/>
                    </a:lnTo>
                    <a:lnTo>
                      <a:pt x="57" y="137"/>
                    </a:lnTo>
                    <a:lnTo>
                      <a:pt x="52" y="136"/>
                    </a:lnTo>
                    <a:lnTo>
                      <a:pt x="47" y="135"/>
                    </a:lnTo>
                    <a:lnTo>
                      <a:pt x="44" y="131"/>
                    </a:lnTo>
                    <a:lnTo>
                      <a:pt x="39" y="128"/>
                    </a:lnTo>
                    <a:close/>
                  </a:path>
                </a:pathLst>
              </a:custGeom>
              <a:solidFill>
                <a:srgbClr val="000000"/>
              </a:solidFill>
              <a:ln w="9525">
                <a:noFill/>
                <a:round/>
                <a:headEnd/>
                <a:tailEnd/>
              </a:ln>
            </p:spPr>
            <p:txBody>
              <a:bodyPr/>
              <a:lstStyle/>
              <a:p>
                <a:endParaRPr lang="en-US">
                  <a:latin typeface="Segoe"/>
                </a:endParaRPr>
              </a:p>
            </p:txBody>
          </p:sp>
          <p:sp>
            <p:nvSpPr>
              <p:cNvPr id="44077" name="Freeform 134"/>
              <p:cNvSpPr>
                <a:spLocks/>
              </p:cNvSpPr>
              <p:nvPr/>
            </p:nvSpPr>
            <p:spPr bwMode="auto">
              <a:xfrm>
                <a:off x="4568" y="1271"/>
                <a:ext cx="20" cy="45"/>
              </a:xfrm>
              <a:custGeom>
                <a:avLst/>
                <a:gdLst>
                  <a:gd name="T0" fmla="*/ 20 w 57"/>
                  <a:gd name="T1" fmla="*/ 0 h 129"/>
                  <a:gd name="T2" fmla="*/ 20 w 57"/>
                  <a:gd name="T3" fmla="*/ 45 h 129"/>
                  <a:gd name="T4" fmla="*/ 0 w 57"/>
                  <a:gd name="T5" fmla="*/ 45 h 129"/>
                  <a:gd name="T6" fmla="*/ 0 w 57"/>
                  <a:gd name="T7" fmla="*/ 38 h 129"/>
                  <a:gd name="T8" fmla="*/ 1 w 57"/>
                  <a:gd name="T9" fmla="*/ 32 h 129"/>
                  <a:gd name="T10" fmla="*/ 3 w 57"/>
                  <a:gd name="T11" fmla="*/ 26 h 129"/>
                  <a:gd name="T12" fmla="*/ 5 w 57"/>
                  <a:gd name="T13" fmla="*/ 21 h 129"/>
                  <a:gd name="T14" fmla="*/ 6 w 57"/>
                  <a:gd name="T15" fmla="*/ 16 h 129"/>
                  <a:gd name="T16" fmla="*/ 8 w 57"/>
                  <a:gd name="T17" fmla="*/ 11 h 129"/>
                  <a:gd name="T18" fmla="*/ 11 w 57"/>
                  <a:gd name="T19" fmla="*/ 7 h 129"/>
                  <a:gd name="T20" fmla="*/ 14 w 57"/>
                  <a:gd name="T21" fmla="*/ 4 h 129"/>
                  <a:gd name="T22" fmla="*/ 15 w 57"/>
                  <a:gd name="T23" fmla="*/ 3 h 129"/>
                  <a:gd name="T24" fmla="*/ 17 w 57"/>
                  <a:gd name="T25" fmla="*/ 1 h 129"/>
                  <a:gd name="T26" fmla="*/ 18 w 57"/>
                  <a:gd name="T27" fmla="*/ 1 h 129"/>
                  <a:gd name="T28" fmla="*/ 20 w 57"/>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29"/>
                  <a:gd name="T47" fmla="*/ 57 w 57"/>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29">
                    <a:moveTo>
                      <a:pt x="57" y="0"/>
                    </a:moveTo>
                    <a:lnTo>
                      <a:pt x="57" y="129"/>
                    </a:lnTo>
                    <a:lnTo>
                      <a:pt x="0" y="129"/>
                    </a:lnTo>
                    <a:lnTo>
                      <a:pt x="1" y="110"/>
                    </a:lnTo>
                    <a:lnTo>
                      <a:pt x="4" y="92"/>
                    </a:lnTo>
                    <a:lnTo>
                      <a:pt x="8" y="75"/>
                    </a:lnTo>
                    <a:lnTo>
                      <a:pt x="13" y="60"/>
                    </a:lnTo>
                    <a:lnTo>
                      <a:pt x="17" y="45"/>
                    </a:lnTo>
                    <a:lnTo>
                      <a:pt x="24" y="32"/>
                    </a:lnTo>
                    <a:lnTo>
                      <a:pt x="31" y="21"/>
                    </a:lnTo>
                    <a:lnTo>
                      <a:pt x="39" y="11"/>
                    </a:lnTo>
                    <a:lnTo>
                      <a:pt x="44" y="8"/>
                    </a:lnTo>
                    <a:lnTo>
                      <a:pt x="49" y="4"/>
                    </a:lnTo>
                    <a:lnTo>
                      <a:pt x="52" y="2"/>
                    </a:lnTo>
                    <a:lnTo>
                      <a:pt x="57" y="0"/>
                    </a:lnTo>
                    <a:close/>
                  </a:path>
                </a:pathLst>
              </a:custGeom>
              <a:solidFill>
                <a:srgbClr val="000000"/>
              </a:solidFill>
              <a:ln w="9525">
                <a:noFill/>
                <a:round/>
                <a:headEnd/>
                <a:tailEnd/>
              </a:ln>
            </p:spPr>
            <p:txBody>
              <a:bodyPr/>
              <a:lstStyle/>
              <a:p>
                <a:endParaRPr lang="en-US">
                  <a:latin typeface="Segoe"/>
                </a:endParaRPr>
              </a:p>
            </p:txBody>
          </p:sp>
          <p:sp>
            <p:nvSpPr>
              <p:cNvPr id="44078" name="Freeform 135"/>
              <p:cNvSpPr>
                <a:spLocks/>
              </p:cNvSpPr>
              <p:nvPr/>
            </p:nvSpPr>
            <p:spPr bwMode="auto">
              <a:xfrm>
                <a:off x="4596" y="1271"/>
                <a:ext cx="21" cy="45"/>
              </a:xfrm>
              <a:custGeom>
                <a:avLst/>
                <a:gdLst>
                  <a:gd name="T0" fmla="*/ 0 w 60"/>
                  <a:gd name="T1" fmla="*/ 45 h 130"/>
                  <a:gd name="T2" fmla="*/ 0 w 60"/>
                  <a:gd name="T3" fmla="*/ 0 h 130"/>
                  <a:gd name="T4" fmla="*/ 2 w 60"/>
                  <a:gd name="T5" fmla="*/ 0 h 130"/>
                  <a:gd name="T6" fmla="*/ 4 w 60"/>
                  <a:gd name="T7" fmla="*/ 1 h 130"/>
                  <a:gd name="T8" fmla="*/ 6 w 60"/>
                  <a:gd name="T9" fmla="*/ 2 h 130"/>
                  <a:gd name="T10" fmla="*/ 8 w 60"/>
                  <a:gd name="T11" fmla="*/ 4 h 130"/>
                  <a:gd name="T12" fmla="*/ 11 w 60"/>
                  <a:gd name="T13" fmla="*/ 8 h 130"/>
                  <a:gd name="T14" fmla="*/ 13 w 60"/>
                  <a:gd name="T15" fmla="*/ 11 h 130"/>
                  <a:gd name="T16" fmla="*/ 15 w 60"/>
                  <a:gd name="T17" fmla="*/ 16 h 130"/>
                  <a:gd name="T18" fmla="*/ 17 w 60"/>
                  <a:gd name="T19" fmla="*/ 21 h 130"/>
                  <a:gd name="T20" fmla="*/ 19 w 60"/>
                  <a:gd name="T21" fmla="*/ 26 h 130"/>
                  <a:gd name="T22" fmla="*/ 20 w 60"/>
                  <a:gd name="T23" fmla="*/ 32 h 130"/>
                  <a:gd name="T24" fmla="*/ 21 w 60"/>
                  <a:gd name="T25" fmla="*/ 38 h 130"/>
                  <a:gd name="T26" fmla="*/ 21 w 60"/>
                  <a:gd name="T27" fmla="*/ 45 h 130"/>
                  <a:gd name="T28" fmla="*/ 0 w 60"/>
                  <a:gd name="T29" fmla="*/ 45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0"/>
                  <a:gd name="T47" fmla="*/ 60 w 6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0">
                    <a:moveTo>
                      <a:pt x="0" y="130"/>
                    </a:moveTo>
                    <a:lnTo>
                      <a:pt x="0" y="0"/>
                    </a:lnTo>
                    <a:lnTo>
                      <a:pt x="6" y="1"/>
                    </a:lnTo>
                    <a:lnTo>
                      <a:pt x="11" y="3"/>
                    </a:lnTo>
                    <a:lnTo>
                      <a:pt x="16" y="7"/>
                    </a:lnTo>
                    <a:lnTo>
                      <a:pt x="22" y="12"/>
                    </a:lnTo>
                    <a:lnTo>
                      <a:pt x="30" y="22"/>
                    </a:lnTo>
                    <a:lnTo>
                      <a:pt x="37" y="33"/>
                    </a:lnTo>
                    <a:lnTo>
                      <a:pt x="42" y="46"/>
                    </a:lnTo>
                    <a:lnTo>
                      <a:pt x="48" y="61"/>
                    </a:lnTo>
                    <a:lnTo>
                      <a:pt x="53" y="76"/>
                    </a:lnTo>
                    <a:lnTo>
                      <a:pt x="56" y="93"/>
                    </a:lnTo>
                    <a:lnTo>
                      <a:pt x="59" y="111"/>
                    </a:lnTo>
                    <a:lnTo>
                      <a:pt x="60" y="130"/>
                    </a:lnTo>
                    <a:lnTo>
                      <a:pt x="0" y="130"/>
                    </a:lnTo>
                    <a:close/>
                  </a:path>
                </a:pathLst>
              </a:custGeom>
              <a:solidFill>
                <a:srgbClr val="000000"/>
              </a:solidFill>
              <a:ln w="9525">
                <a:noFill/>
                <a:round/>
                <a:headEnd/>
                <a:tailEnd/>
              </a:ln>
            </p:spPr>
            <p:txBody>
              <a:bodyPr/>
              <a:lstStyle/>
              <a:p>
                <a:endParaRPr lang="en-US">
                  <a:latin typeface="Segoe"/>
                </a:endParaRPr>
              </a:p>
            </p:txBody>
          </p:sp>
          <p:sp>
            <p:nvSpPr>
              <p:cNvPr id="44079" name="Freeform 136"/>
              <p:cNvSpPr>
                <a:spLocks/>
              </p:cNvSpPr>
              <p:nvPr/>
            </p:nvSpPr>
            <p:spPr bwMode="auto">
              <a:xfrm>
                <a:off x="4541" y="1274"/>
                <a:ext cx="31" cy="42"/>
              </a:xfrm>
              <a:custGeom>
                <a:avLst/>
                <a:gdLst>
                  <a:gd name="T0" fmla="*/ 14 w 90"/>
                  <a:gd name="T1" fmla="*/ 11 h 121"/>
                  <a:gd name="T2" fmla="*/ 17 w 90"/>
                  <a:gd name="T3" fmla="*/ 9 h 121"/>
                  <a:gd name="T4" fmla="*/ 18 w 90"/>
                  <a:gd name="T5" fmla="*/ 8 h 121"/>
                  <a:gd name="T6" fmla="*/ 20 w 90"/>
                  <a:gd name="T7" fmla="*/ 6 h 121"/>
                  <a:gd name="T8" fmla="*/ 22 w 90"/>
                  <a:gd name="T9" fmla="*/ 5 h 121"/>
                  <a:gd name="T10" fmla="*/ 24 w 90"/>
                  <a:gd name="T11" fmla="*/ 3 h 121"/>
                  <a:gd name="T12" fmla="*/ 27 w 90"/>
                  <a:gd name="T13" fmla="*/ 2 h 121"/>
                  <a:gd name="T14" fmla="*/ 29 w 90"/>
                  <a:gd name="T15" fmla="*/ 1 h 121"/>
                  <a:gd name="T16" fmla="*/ 31 w 90"/>
                  <a:gd name="T17" fmla="*/ 0 h 121"/>
                  <a:gd name="T18" fmla="*/ 29 w 90"/>
                  <a:gd name="T19" fmla="*/ 4 h 121"/>
                  <a:gd name="T20" fmla="*/ 26 w 90"/>
                  <a:gd name="T21" fmla="*/ 8 h 121"/>
                  <a:gd name="T22" fmla="*/ 24 w 90"/>
                  <a:gd name="T23" fmla="*/ 13 h 121"/>
                  <a:gd name="T24" fmla="*/ 22 w 90"/>
                  <a:gd name="T25" fmla="*/ 18 h 121"/>
                  <a:gd name="T26" fmla="*/ 21 w 90"/>
                  <a:gd name="T27" fmla="*/ 24 h 121"/>
                  <a:gd name="T28" fmla="*/ 20 w 90"/>
                  <a:gd name="T29" fmla="*/ 29 h 121"/>
                  <a:gd name="T30" fmla="*/ 19 w 90"/>
                  <a:gd name="T31" fmla="*/ 35 h 121"/>
                  <a:gd name="T32" fmla="*/ 19 w 90"/>
                  <a:gd name="T33" fmla="*/ 42 h 121"/>
                  <a:gd name="T34" fmla="*/ 0 w 90"/>
                  <a:gd name="T35" fmla="*/ 42 h 121"/>
                  <a:gd name="T36" fmla="*/ 1 w 90"/>
                  <a:gd name="T37" fmla="*/ 37 h 121"/>
                  <a:gd name="T38" fmla="*/ 1 w 90"/>
                  <a:gd name="T39" fmla="*/ 34 h 121"/>
                  <a:gd name="T40" fmla="*/ 3 w 90"/>
                  <a:gd name="T41" fmla="*/ 29 h 121"/>
                  <a:gd name="T42" fmla="*/ 5 w 90"/>
                  <a:gd name="T43" fmla="*/ 25 h 121"/>
                  <a:gd name="T44" fmla="*/ 7 w 90"/>
                  <a:gd name="T45" fmla="*/ 21 h 121"/>
                  <a:gd name="T46" fmla="*/ 9 w 90"/>
                  <a:gd name="T47" fmla="*/ 18 h 121"/>
                  <a:gd name="T48" fmla="*/ 12 w 90"/>
                  <a:gd name="T49" fmla="*/ 14 h 121"/>
                  <a:gd name="T50" fmla="*/ 14 w 90"/>
                  <a:gd name="T51" fmla="*/ 1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21"/>
                  <a:gd name="T80" fmla="*/ 90 w 9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21">
                    <a:moveTo>
                      <a:pt x="42" y="31"/>
                    </a:moveTo>
                    <a:lnTo>
                      <a:pt x="48" y="26"/>
                    </a:lnTo>
                    <a:lnTo>
                      <a:pt x="53" y="22"/>
                    </a:lnTo>
                    <a:lnTo>
                      <a:pt x="59" y="17"/>
                    </a:lnTo>
                    <a:lnTo>
                      <a:pt x="64" y="13"/>
                    </a:lnTo>
                    <a:lnTo>
                      <a:pt x="71" y="9"/>
                    </a:lnTo>
                    <a:lnTo>
                      <a:pt x="77" y="6"/>
                    </a:lnTo>
                    <a:lnTo>
                      <a:pt x="83" y="2"/>
                    </a:lnTo>
                    <a:lnTo>
                      <a:pt x="90" y="0"/>
                    </a:lnTo>
                    <a:lnTo>
                      <a:pt x="83" y="11"/>
                    </a:lnTo>
                    <a:lnTo>
                      <a:pt x="76" y="23"/>
                    </a:lnTo>
                    <a:lnTo>
                      <a:pt x="70" y="37"/>
                    </a:lnTo>
                    <a:lnTo>
                      <a:pt x="65" y="52"/>
                    </a:lnTo>
                    <a:lnTo>
                      <a:pt x="61" y="68"/>
                    </a:lnTo>
                    <a:lnTo>
                      <a:pt x="57" y="84"/>
                    </a:lnTo>
                    <a:lnTo>
                      <a:pt x="55" y="102"/>
                    </a:lnTo>
                    <a:lnTo>
                      <a:pt x="54" y="121"/>
                    </a:lnTo>
                    <a:lnTo>
                      <a:pt x="0" y="121"/>
                    </a:lnTo>
                    <a:lnTo>
                      <a:pt x="2" y="108"/>
                    </a:lnTo>
                    <a:lnTo>
                      <a:pt x="4" y="97"/>
                    </a:lnTo>
                    <a:lnTo>
                      <a:pt x="8" y="84"/>
                    </a:lnTo>
                    <a:lnTo>
                      <a:pt x="14" y="72"/>
                    </a:lnTo>
                    <a:lnTo>
                      <a:pt x="19" y="61"/>
                    </a:lnTo>
                    <a:lnTo>
                      <a:pt x="26" y="51"/>
                    </a:lnTo>
                    <a:lnTo>
                      <a:pt x="34" y="40"/>
                    </a:lnTo>
                    <a:lnTo>
                      <a:pt x="42" y="31"/>
                    </a:lnTo>
                    <a:close/>
                  </a:path>
                </a:pathLst>
              </a:custGeom>
              <a:solidFill>
                <a:srgbClr val="000000"/>
              </a:solidFill>
              <a:ln w="9525">
                <a:noFill/>
                <a:round/>
                <a:headEnd/>
                <a:tailEnd/>
              </a:ln>
            </p:spPr>
            <p:txBody>
              <a:bodyPr/>
              <a:lstStyle/>
              <a:p>
                <a:endParaRPr lang="en-US">
                  <a:latin typeface="Segoe"/>
                </a:endParaRPr>
              </a:p>
            </p:txBody>
          </p:sp>
          <p:sp>
            <p:nvSpPr>
              <p:cNvPr id="44080" name="Freeform 137"/>
              <p:cNvSpPr>
                <a:spLocks/>
              </p:cNvSpPr>
              <p:nvPr/>
            </p:nvSpPr>
            <p:spPr bwMode="auto">
              <a:xfrm>
                <a:off x="4541" y="1325"/>
                <a:ext cx="30" cy="43"/>
              </a:xfrm>
              <a:custGeom>
                <a:avLst/>
                <a:gdLst>
                  <a:gd name="T0" fmla="*/ 0 w 85"/>
                  <a:gd name="T1" fmla="*/ 0 h 124"/>
                  <a:gd name="T2" fmla="*/ 19 w 85"/>
                  <a:gd name="T3" fmla="*/ 0 h 124"/>
                  <a:gd name="T4" fmla="*/ 20 w 85"/>
                  <a:gd name="T5" fmla="*/ 12 h 124"/>
                  <a:gd name="T6" fmla="*/ 22 w 85"/>
                  <a:gd name="T7" fmla="*/ 24 h 124"/>
                  <a:gd name="T8" fmla="*/ 25 w 85"/>
                  <a:gd name="T9" fmla="*/ 34 h 124"/>
                  <a:gd name="T10" fmla="*/ 30 w 85"/>
                  <a:gd name="T11" fmla="*/ 43 h 124"/>
                  <a:gd name="T12" fmla="*/ 28 w 85"/>
                  <a:gd name="T13" fmla="*/ 42 h 124"/>
                  <a:gd name="T14" fmla="*/ 26 w 85"/>
                  <a:gd name="T15" fmla="*/ 41 h 124"/>
                  <a:gd name="T16" fmla="*/ 24 w 85"/>
                  <a:gd name="T17" fmla="*/ 40 h 124"/>
                  <a:gd name="T18" fmla="*/ 22 w 85"/>
                  <a:gd name="T19" fmla="*/ 39 h 124"/>
                  <a:gd name="T20" fmla="*/ 20 w 85"/>
                  <a:gd name="T21" fmla="*/ 37 h 124"/>
                  <a:gd name="T22" fmla="*/ 18 w 85"/>
                  <a:gd name="T23" fmla="*/ 36 h 124"/>
                  <a:gd name="T24" fmla="*/ 17 w 85"/>
                  <a:gd name="T25" fmla="*/ 34 h 124"/>
                  <a:gd name="T26" fmla="*/ 15 w 85"/>
                  <a:gd name="T27" fmla="*/ 33 h 124"/>
                  <a:gd name="T28" fmla="*/ 12 w 85"/>
                  <a:gd name="T29" fmla="*/ 29 h 124"/>
                  <a:gd name="T30" fmla="*/ 9 w 85"/>
                  <a:gd name="T31" fmla="*/ 26 h 124"/>
                  <a:gd name="T32" fmla="*/ 6 w 85"/>
                  <a:gd name="T33" fmla="*/ 22 h 124"/>
                  <a:gd name="T34" fmla="*/ 4 w 85"/>
                  <a:gd name="T35" fmla="*/ 18 h 124"/>
                  <a:gd name="T36" fmla="*/ 3 w 85"/>
                  <a:gd name="T37" fmla="*/ 14 h 124"/>
                  <a:gd name="T38" fmla="*/ 1 w 85"/>
                  <a:gd name="T39" fmla="*/ 9 h 124"/>
                  <a:gd name="T40" fmla="*/ 0 w 85"/>
                  <a:gd name="T41" fmla="*/ 5 h 124"/>
                  <a:gd name="T42" fmla="*/ 0 w 85"/>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24"/>
                  <a:gd name="T68" fmla="*/ 85 w 85"/>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24">
                    <a:moveTo>
                      <a:pt x="0" y="0"/>
                    </a:moveTo>
                    <a:lnTo>
                      <a:pt x="54" y="0"/>
                    </a:lnTo>
                    <a:lnTo>
                      <a:pt x="56" y="36"/>
                    </a:lnTo>
                    <a:lnTo>
                      <a:pt x="63" y="69"/>
                    </a:lnTo>
                    <a:lnTo>
                      <a:pt x="72" y="99"/>
                    </a:lnTo>
                    <a:lnTo>
                      <a:pt x="85" y="124"/>
                    </a:lnTo>
                    <a:lnTo>
                      <a:pt x="79" y="122"/>
                    </a:lnTo>
                    <a:lnTo>
                      <a:pt x="74" y="119"/>
                    </a:lnTo>
                    <a:lnTo>
                      <a:pt x="68" y="115"/>
                    </a:lnTo>
                    <a:lnTo>
                      <a:pt x="62" y="112"/>
                    </a:lnTo>
                    <a:lnTo>
                      <a:pt x="57" y="107"/>
                    </a:lnTo>
                    <a:lnTo>
                      <a:pt x="52" y="104"/>
                    </a:lnTo>
                    <a:lnTo>
                      <a:pt x="47" y="99"/>
                    </a:lnTo>
                    <a:lnTo>
                      <a:pt x="42" y="95"/>
                    </a:lnTo>
                    <a:lnTo>
                      <a:pt x="33" y="84"/>
                    </a:lnTo>
                    <a:lnTo>
                      <a:pt x="25" y="74"/>
                    </a:lnTo>
                    <a:lnTo>
                      <a:pt x="18" y="63"/>
                    </a:lnTo>
                    <a:lnTo>
                      <a:pt x="12" y="51"/>
                    </a:lnTo>
                    <a:lnTo>
                      <a:pt x="8" y="39"/>
                    </a:lnTo>
                    <a:lnTo>
                      <a:pt x="3" y="27"/>
                    </a:lnTo>
                    <a:lnTo>
                      <a:pt x="1" y="14"/>
                    </a:lnTo>
                    <a:lnTo>
                      <a:pt x="0" y="0"/>
                    </a:lnTo>
                    <a:close/>
                  </a:path>
                </a:pathLst>
              </a:custGeom>
              <a:solidFill>
                <a:srgbClr val="000000"/>
              </a:solidFill>
              <a:ln w="9525">
                <a:noFill/>
                <a:round/>
                <a:headEnd/>
                <a:tailEnd/>
              </a:ln>
            </p:spPr>
            <p:txBody>
              <a:bodyPr/>
              <a:lstStyle/>
              <a:p>
                <a:endParaRPr lang="en-US">
                  <a:latin typeface="Segoe"/>
                </a:endParaRPr>
              </a:p>
            </p:txBody>
          </p:sp>
          <p:sp>
            <p:nvSpPr>
              <p:cNvPr id="44081" name="Freeform 138"/>
              <p:cNvSpPr>
                <a:spLocks/>
              </p:cNvSpPr>
              <p:nvPr/>
            </p:nvSpPr>
            <p:spPr bwMode="auto">
              <a:xfrm>
                <a:off x="4616" y="1325"/>
                <a:ext cx="27" cy="43"/>
              </a:xfrm>
              <a:custGeom>
                <a:avLst/>
                <a:gdLst>
                  <a:gd name="T0" fmla="*/ 0 w 78"/>
                  <a:gd name="T1" fmla="*/ 43 h 121"/>
                  <a:gd name="T2" fmla="*/ 4 w 78"/>
                  <a:gd name="T3" fmla="*/ 34 h 121"/>
                  <a:gd name="T4" fmla="*/ 7 w 78"/>
                  <a:gd name="T5" fmla="*/ 24 h 121"/>
                  <a:gd name="T6" fmla="*/ 9 w 78"/>
                  <a:gd name="T7" fmla="*/ 12 h 121"/>
                  <a:gd name="T8" fmla="*/ 10 w 78"/>
                  <a:gd name="T9" fmla="*/ 0 h 121"/>
                  <a:gd name="T10" fmla="*/ 27 w 78"/>
                  <a:gd name="T11" fmla="*/ 0 h 121"/>
                  <a:gd name="T12" fmla="*/ 26 w 78"/>
                  <a:gd name="T13" fmla="*/ 7 h 121"/>
                  <a:gd name="T14" fmla="*/ 24 w 78"/>
                  <a:gd name="T15" fmla="*/ 13 h 121"/>
                  <a:gd name="T16" fmla="*/ 22 w 78"/>
                  <a:gd name="T17" fmla="*/ 19 h 121"/>
                  <a:gd name="T18" fmla="*/ 19 w 78"/>
                  <a:gd name="T19" fmla="*/ 25 h 121"/>
                  <a:gd name="T20" fmla="*/ 15 w 78"/>
                  <a:gd name="T21" fmla="*/ 30 h 121"/>
                  <a:gd name="T22" fmla="*/ 10 w 78"/>
                  <a:gd name="T23" fmla="*/ 35 h 121"/>
                  <a:gd name="T24" fmla="*/ 6 w 78"/>
                  <a:gd name="T25" fmla="*/ 39 h 121"/>
                  <a:gd name="T26" fmla="*/ 0 w 78"/>
                  <a:gd name="T27" fmla="*/ 43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21"/>
                  <a:gd name="T44" fmla="*/ 78 w 7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21">
                    <a:moveTo>
                      <a:pt x="0" y="121"/>
                    </a:moveTo>
                    <a:lnTo>
                      <a:pt x="12" y="96"/>
                    </a:lnTo>
                    <a:lnTo>
                      <a:pt x="21" y="67"/>
                    </a:lnTo>
                    <a:lnTo>
                      <a:pt x="27" y="35"/>
                    </a:lnTo>
                    <a:lnTo>
                      <a:pt x="29" y="0"/>
                    </a:lnTo>
                    <a:lnTo>
                      <a:pt x="78" y="0"/>
                    </a:lnTo>
                    <a:lnTo>
                      <a:pt x="76" y="20"/>
                    </a:lnTo>
                    <a:lnTo>
                      <a:pt x="70" y="37"/>
                    </a:lnTo>
                    <a:lnTo>
                      <a:pt x="63" y="54"/>
                    </a:lnTo>
                    <a:lnTo>
                      <a:pt x="54" y="70"/>
                    </a:lnTo>
                    <a:lnTo>
                      <a:pt x="43" y="85"/>
                    </a:lnTo>
                    <a:lnTo>
                      <a:pt x="30" y="99"/>
                    </a:lnTo>
                    <a:lnTo>
                      <a:pt x="16" y="111"/>
                    </a:lnTo>
                    <a:lnTo>
                      <a:pt x="0" y="121"/>
                    </a:lnTo>
                    <a:close/>
                  </a:path>
                </a:pathLst>
              </a:custGeom>
              <a:solidFill>
                <a:srgbClr val="000000"/>
              </a:solidFill>
              <a:ln w="9525">
                <a:noFill/>
                <a:round/>
                <a:headEnd/>
                <a:tailEnd/>
              </a:ln>
            </p:spPr>
            <p:txBody>
              <a:bodyPr/>
              <a:lstStyle/>
              <a:p>
                <a:endParaRPr lang="en-US">
                  <a:latin typeface="Segoe"/>
                </a:endParaRPr>
              </a:p>
            </p:txBody>
          </p:sp>
          <p:sp>
            <p:nvSpPr>
              <p:cNvPr id="44082" name="Freeform 139"/>
              <p:cNvSpPr>
                <a:spLocks/>
              </p:cNvSpPr>
              <p:nvPr/>
            </p:nvSpPr>
            <p:spPr bwMode="auto">
              <a:xfrm>
                <a:off x="4455" y="1513"/>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083" name="Freeform 140"/>
              <p:cNvSpPr>
                <a:spLocks/>
              </p:cNvSpPr>
              <p:nvPr/>
            </p:nvSpPr>
            <p:spPr bwMode="auto">
              <a:xfrm>
                <a:off x="4478" y="1513"/>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084" name="Freeform 141"/>
              <p:cNvSpPr>
                <a:spLocks/>
              </p:cNvSpPr>
              <p:nvPr/>
            </p:nvSpPr>
            <p:spPr bwMode="auto">
              <a:xfrm>
                <a:off x="4500" y="1513"/>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085" name="Freeform 142"/>
              <p:cNvSpPr>
                <a:spLocks/>
              </p:cNvSpPr>
              <p:nvPr/>
            </p:nvSpPr>
            <p:spPr bwMode="auto">
              <a:xfrm>
                <a:off x="4523" y="1513"/>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086" name="Freeform 143"/>
              <p:cNvSpPr>
                <a:spLocks/>
              </p:cNvSpPr>
              <p:nvPr/>
            </p:nvSpPr>
            <p:spPr bwMode="auto">
              <a:xfrm>
                <a:off x="4455" y="1534"/>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087" name="Freeform 144"/>
              <p:cNvSpPr>
                <a:spLocks/>
              </p:cNvSpPr>
              <p:nvPr/>
            </p:nvSpPr>
            <p:spPr bwMode="auto">
              <a:xfrm>
                <a:off x="4478" y="1534"/>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088" name="Freeform 145"/>
              <p:cNvSpPr>
                <a:spLocks/>
              </p:cNvSpPr>
              <p:nvPr/>
            </p:nvSpPr>
            <p:spPr bwMode="auto">
              <a:xfrm>
                <a:off x="4500" y="1534"/>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089" name="Freeform 146"/>
              <p:cNvSpPr>
                <a:spLocks/>
              </p:cNvSpPr>
              <p:nvPr/>
            </p:nvSpPr>
            <p:spPr bwMode="auto">
              <a:xfrm>
                <a:off x="4523" y="1534"/>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090" name="Freeform 147"/>
              <p:cNvSpPr>
                <a:spLocks/>
              </p:cNvSpPr>
              <p:nvPr/>
            </p:nvSpPr>
            <p:spPr bwMode="auto">
              <a:xfrm>
                <a:off x="4455" y="1555"/>
                <a:ext cx="12" cy="12"/>
              </a:xfrm>
              <a:custGeom>
                <a:avLst/>
                <a:gdLst>
                  <a:gd name="T0" fmla="*/ 6 w 33"/>
                  <a:gd name="T1" fmla="*/ 12 h 33"/>
                  <a:gd name="T2" fmla="*/ 8 w 33"/>
                  <a:gd name="T3" fmla="*/ 12 h 33"/>
                  <a:gd name="T4" fmla="*/ 11 w 33"/>
                  <a:gd name="T5" fmla="*/ 10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8"/>
                    </a:lnTo>
                    <a:lnTo>
                      <a:pt x="32" y="24"/>
                    </a:lnTo>
                    <a:lnTo>
                      <a:pt x="33" y="17"/>
                    </a:lnTo>
                    <a:lnTo>
                      <a:pt x="32" y="10"/>
                    </a:lnTo>
                    <a:lnTo>
                      <a:pt x="29"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091" name="Freeform 148"/>
              <p:cNvSpPr>
                <a:spLocks/>
              </p:cNvSpPr>
              <p:nvPr/>
            </p:nvSpPr>
            <p:spPr bwMode="auto">
              <a:xfrm>
                <a:off x="4478" y="1555"/>
                <a:ext cx="12" cy="12"/>
              </a:xfrm>
              <a:custGeom>
                <a:avLst/>
                <a:gdLst>
                  <a:gd name="T0" fmla="*/ 6 w 35"/>
                  <a:gd name="T1" fmla="*/ 12 h 33"/>
                  <a:gd name="T2" fmla="*/ 8 w 35"/>
                  <a:gd name="T3" fmla="*/ 12 h 33"/>
                  <a:gd name="T4" fmla="*/ 10 w 35"/>
                  <a:gd name="T5" fmla="*/ 10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4" y="24"/>
                    </a:lnTo>
                    <a:lnTo>
                      <a:pt x="35" y="17"/>
                    </a:lnTo>
                    <a:lnTo>
                      <a:pt x="34"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092" name="Freeform 149"/>
              <p:cNvSpPr>
                <a:spLocks/>
              </p:cNvSpPr>
              <p:nvPr/>
            </p:nvSpPr>
            <p:spPr bwMode="auto">
              <a:xfrm>
                <a:off x="4500" y="1555"/>
                <a:ext cx="12" cy="12"/>
              </a:xfrm>
              <a:custGeom>
                <a:avLst/>
                <a:gdLst>
                  <a:gd name="T0" fmla="*/ 6 w 33"/>
                  <a:gd name="T1" fmla="*/ 12 h 33"/>
                  <a:gd name="T2" fmla="*/ 8 w 33"/>
                  <a:gd name="T3" fmla="*/ 12 h 33"/>
                  <a:gd name="T4" fmla="*/ 10 w 33"/>
                  <a:gd name="T5" fmla="*/ 10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4093" name="Freeform 150"/>
              <p:cNvSpPr>
                <a:spLocks/>
              </p:cNvSpPr>
              <p:nvPr/>
            </p:nvSpPr>
            <p:spPr bwMode="auto">
              <a:xfrm>
                <a:off x="4523" y="1555"/>
                <a:ext cx="12" cy="12"/>
              </a:xfrm>
              <a:custGeom>
                <a:avLst/>
                <a:gdLst>
                  <a:gd name="T0" fmla="*/ 6 w 35"/>
                  <a:gd name="T1" fmla="*/ 12 h 33"/>
                  <a:gd name="T2" fmla="*/ 8 w 35"/>
                  <a:gd name="T3" fmla="*/ 12 h 33"/>
                  <a:gd name="T4" fmla="*/ 10 w 35"/>
                  <a:gd name="T5" fmla="*/ 10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grpSp>
        <p:sp>
          <p:nvSpPr>
            <p:cNvPr id="44065" name="Text Box 151"/>
            <p:cNvSpPr txBox="1">
              <a:spLocks noChangeArrowheads="1"/>
            </p:cNvSpPr>
            <p:nvPr/>
          </p:nvSpPr>
          <p:spPr bwMode="auto">
            <a:xfrm>
              <a:off x="6613839" y="4839672"/>
              <a:ext cx="1158561" cy="271459"/>
            </a:xfrm>
            <a:prstGeom prst="rect">
              <a:avLst/>
            </a:prstGeom>
            <a:noFill/>
            <a:ln w="9525">
              <a:noFill/>
              <a:miter lim="800000"/>
              <a:headEnd/>
              <a:tailEnd/>
            </a:ln>
          </p:spPr>
          <p:txBody>
            <a:bodyPr wrap="none">
              <a:spAutoFit/>
            </a:bodyPr>
            <a:lstStyle/>
            <a:p>
              <a:r>
                <a:rPr lang="en-US" sz="1400">
                  <a:latin typeface="Segoe"/>
                </a:rPr>
                <a:t>Analysis Server</a:t>
              </a:r>
            </a:p>
          </p:txBody>
        </p:sp>
        <p:sp>
          <p:nvSpPr>
            <p:cNvPr id="44066" name="TextBox 21"/>
            <p:cNvSpPr txBox="1">
              <a:spLocks noChangeArrowheads="1"/>
            </p:cNvSpPr>
            <p:nvPr/>
          </p:nvSpPr>
          <p:spPr bwMode="auto">
            <a:xfrm>
              <a:off x="4876800" y="3429000"/>
              <a:ext cx="1012906" cy="338554"/>
            </a:xfrm>
            <a:prstGeom prst="rect">
              <a:avLst/>
            </a:prstGeom>
            <a:noFill/>
            <a:ln w="9525">
              <a:noFill/>
              <a:miter lim="800000"/>
              <a:headEnd/>
              <a:tailEnd/>
            </a:ln>
          </p:spPr>
          <p:txBody>
            <a:bodyPr wrap="none">
              <a:spAutoFit/>
            </a:bodyPr>
            <a:lstStyle/>
            <a:p>
              <a:r>
                <a:rPr lang="en-US" sz="1600">
                  <a:latin typeface="Segoe"/>
                </a:rPr>
                <a:t>Virtual IP</a:t>
              </a: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6152"/>
          <p:cNvPicPr>
            <a:picLocks noChangeAspect="1"/>
          </p:cNvPicPr>
          <p:nvPr/>
        </p:nvPicPr>
        <p:blipFill>
          <a:blip r:embed="rId4"/>
          <a:srcRect/>
          <a:stretch>
            <a:fillRect/>
          </a:stretch>
        </p:blipFill>
        <p:spPr bwMode="auto">
          <a:xfrm>
            <a:off x="3015145" y="820339"/>
            <a:ext cx="877474" cy="876067"/>
          </a:xfrm>
          <a:prstGeom prst="rect">
            <a:avLst/>
          </a:prstGeom>
          <a:noFill/>
          <a:ln w="9525">
            <a:noFill/>
            <a:miter lim="800000"/>
            <a:headEnd/>
            <a:tailEnd/>
          </a:ln>
        </p:spPr>
      </p:pic>
      <p:pic>
        <p:nvPicPr>
          <p:cNvPr id="4" name="Rectangle 6152"/>
          <p:cNvPicPr>
            <a:picLocks noChangeAspect="1"/>
          </p:cNvPicPr>
          <p:nvPr/>
        </p:nvPicPr>
        <p:blipFill>
          <a:blip r:embed="rId4"/>
          <a:srcRect/>
          <a:stretch>
            <a:fillRect/>
          </a:stretch>
        </p:blipFill>
        <p:spPr bwMode="auto">
          <a:xfrm>
            <a:off x="4350393" y="846904"/>
            <a:ext cx="877474" cy="876067"/>
          </a:xfrm>
          <a:prstGeom prst="rect">
            <a:avLst/>
          </a:prstGeom>
          <a:noFill/>
          <a:ln w="9525">
            <a:noFill/>
            <a:miter lim="800000"/>
            <a:headEnd/>
            <a:tailEnd/>
          </a:ln>
        </p:spPr>
      </p:pic>
      <p:pic>
        <p:nvPicPr>
          <p:cNvPr id="5" name="Rectangle 6152"/>
          <p:cNvPicPr>
            <a:picLocks noChangeAspect="1"/>
          </p:cNvPicPr>
          <p:nvPr/>
        </p:nvPicPr>
        <p:blipFill>
          <a:blip r:embed="rId4"/>
          <a:srcRect/>
          <a:stretch>
            <a:fillRect/>
          </a:stretch>
        </p:blipFill>
        <p:spPr bwMode="auto">
          <a:xfrm>
            <a:off x="5652085" y="831524"/>
            <a:ext cx="877474" cy="876067"/>
          </a:xfrm>
          <a:prstGeom prst="rect">
            <a:avLst/>
          </a:prstGeom>
          <a:noFill/>
          <a:ln w="9525">
            <a:noFill/>
            <a:miter lim="800000"/>
            <a:headEnd/>
            <a:tailEnd/>
          </a:ln>
        </p:spPr>
      </p:pic>
      <p:pic>
        <p:nvPicPr>
          <p:cNvPr id="6" name="Rectangle 6152"/>
          <p:cNvPicPr>
            <a:picLocks noChangeAspect="1"/>
          </p:cNvPicPr>
          <p:nvPr/>
        </p:nvPicPr>
        <p:blipFill>
          <a:blip r:embed="rId4"/>
          <a:srcRect/>
          <a:stretch>
            <a:fillRect/>
          </a:stretch>
        </p:blipFill>
        <p:spPr bwMode="auto">
          <a:xfrm>
            <a:off x="6895054" y="824533"/>
            <a:ext cx="877474" cy="876067"/>
          </a:xfrm>
          <a:prstGeom prst="rect">
            <a:avLst/>
          </a:prstGeom>
          <a:noFill/>
          <a:ln w="9525">
            <a:noFill/>
            <a:miter lim="800000"/>
            <a:headEnd/>
            <a:tailEnd/>
          </a:ln>
        </p:spPr>
      </p:pic>
      <p:sp>
        <p:nvSpPr>
          <p:cNvPr id="7" name="Shape 4294967295"/>
          <p:cNvSpPr>
            <a:spLocks noChangeAspect="1" noEditPoints="1" noChangeArrowheads="1"/>
          </p:cNvSpPr>
          <p:nvPr/>
        </p:nvSpPr>
        <p:spPr bwMode="auto">
          <a:xfrm>
            <a:off x="3456264" y="2258862"/>
            <a:ext cx="4026716" cy="72145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8575" algn="ctr">
            <a:solidFill>
              <a:schemeClr val="folHlink"/>
            </a:solidFill>
            <a:miter lim="800000"/>
            <a:headEnd/>
            <a:tailEnd/>
          </a:ln>
        </p:spPr>
        <p:txBody>
          <a:bodyPr/>
          <a:lstStyle/>
          <a:p>
            <a:pPr algn="ctr" eaLnBrk="0" hangingPunct="0">
              <a:lnSpc>
                <a:spcPct val="100000"/>
              </a:lnSpc>
              <a:spcBef>
                <a:spcPct val="0"/>
              </a:spcBef>
              <a:defRPr/>
            </a:pPr>
            <a:r>
              <a:rPr lang="en-US" sz="2400" dirty="0" smtClean="0">
                <a:solidFill>
                  <a:srgbClr val="FFFF00"/>
                </a:solidFill>
                <a:effectLst/>
                <a:cs typeface="+mn-cs"/>
              </a:rPr>
              <a:t>		</a:t>
            </a:r>
            <a:endParaRPr lang="en-US" sz="2400" dirty="0">
              <a:solidFill>
                <a:srgbClr val="FFFF00"/>
              </a:solidFill>
              <a:effectLst/>
              <a:cs typeface="+mn-cs"/>
            </a:endParaRPr>
          </a:p>
        </p:txBody>
      </p:sp>
      <p:pic>
        <p:nvPicPr>
          <p:cNvPr id="8" name="Rectangle 6170"/>
          <p:cNvPicPr>
            <a:picLocks noChangeAspect="1"/>
          </p:cNvPicPr>
          <p:nvPr/>
        </p:nvPicPr>
        <p:blipFill>
          <a:blip r:embed="rId5"/>
          <a:srcRect/>
          <a:stretch>
            <a:fillRect/>
          </a:stretch>
        </p:blipFill>
        <p:spPr bwMode="auto">
          <a:xfrm>
            <a:off x="2692430" y="3657728"/>
            <a:ext cx="874427" cy="1010048"/>
          </a:xfrm>
          <a:prstGeom prst="rect">
            <a:avLst/>
          </a:prstGeom>
          <a:noFill/>
          <a:ln w="9525">
            <a:noFill/>
            <a:miter lim="800000"/>
            <a:headEnd/>
            <a:tailEnd/>
          </a:ln>
        </p:spPr>
      </p:pic>
      <p:pic>
        <p:nvPicPr>
          <p:cNvPr id="22" name="Rectangle 6170"/>
          <p:cNvPicPr>
            <a:picLocks noChangeAspect="1"/>
          </p:cNvPicPr>
          <p:nvPr/>
        </p:nvPicPr>
        <p:blipFill>
          <a:blip r:embed="rId5"/>
          <a:srcRect/>
          <a:stretch>
            <a:fillRect/>
          </a:stretch>
        </p:blipFill>
        <p:spPr bwMode="auto">
          <a:xfrm>
            <a:off x="4228713" y="3662346"/>
            <a:ext cx="874427" cy="1010048"/>
          </a:xfrm>
          <a:prstGeom prst="rect">
            <a:avLst/>
          </a:prstGeom>
          <a:noFill/>
          <a:ln w="9525">
            <a:noFill/>
            <a:miter lim="800000"/>
            <a:headEnd/>
            <a:tailEnd/>
          </a:ln>
        </p:spPr>
      </p:pic>
      <p:pic>
        <p:nvPicPr>
          <p:cNvPr id="23" name="Rectangle 6183"/>
          <p:cNvPicPr>
            <a:picLocks noChangeAspect="1"/>
          </p:cNvPicPr>
          <p:nvPr/>
        </p:nvPicPr>
        <p:blipFill>
          <a:blip r:embed="rId6"/>
          <a:srcRect/>
          <a:stretch>
            <a:fillRect/>
          </a:stretch>
        </p:blipFill>
        <p:spPr bwMode="auto">
          <a:xfrm>
            <a:off x="5099488" y="5025350"/>
            <a:ext cx="691712" cy="1027790"/>
          </a:xfrm>
          <a:prstGeom prst="rect">
            <a:avLst/>
          </a:prstGeom>
          <a:noFill/>
          <a:ln w="9525">
            <a:noFill/>
            <a:miter lim="800000"/>
            <a:headEnd/>
            <a:tailEnd/>
          </a:ln>
        </p:spPr>
      </p:pic>
      <p:pic>
        <p:nvPicPr>
          <p:cNvPr id="26" name="Rectangle 6170"/>
          <p:cNvPicPr>
            <a:picLocks noChangeAspect="1"/>
          </p:cNvPicPr>
          <p:nvPr/>
        </p:nvPicPr>
        <p:blipFill>
          <a:blip r:embed="rId5"/>
          <a:srcRect/>
          <a:stretch>
            <a:fillRect/>
          </a:stretch>
        </p:blipFill>
        <p:spPr bwMode="auto">
          <a:xfrm>
            <a:off x="5746952" y="3690060"/>
            <a:ext cx="874427" cy="1010048"/>
          </a:xfrm>
          <a:prstGeom prst="rect">
            <a:avLst/>
          </a:prstGeom>
          <a:noFill/>
          <a:ln w="9525">
            <a:noFill/>
            <a:miter lim="800000"/>
            <a:headEnd/>
            <a:tailEnd/>
          </a:ln>
        </p:spPr>
      </p:pic>
      <p:pic>
        <p:nvPicPr>
          <p:cNvPr id="30" name="Rectangle 6170"/>
          <p:cNvPicPr>
            <a:picLocks noChangeAspect="1"/>
          </p:cNvPicPr>
          <p:nvPr/>
        </p:nvPicPr>
        <p:blipFill>
          <a:blip r:embed="rId5"/>
          <a:srcRect/>
          <a:stretch>
            <a:fillRect/>
          </a:stretch>
        </p:blipFill>
        <p:spPr bwMode="auto">
          <a:xfrm>
            <a:off x="7281984" y="3693448"/>
            <a:ext cx="874427" cy="1010048"/>
          </a:xfrm>
          <a:prstGeom prst="rect">
            <a:avLst/>
          </a:prstGeom>
          <a:noFill/>
          <a:ln w="9525">
            <a:noFill/>
            <a:miter lim="800000"/>
            <a:headEnd/>
            <a:tailEnd/>
          </a:ln>
        </p:spPr>
      </p:pic>
      <p:pic>
        <p:nvPicPr>
          <p:cNvPr id="34" name="Rectangle 6170"/>
          <p:cNvPicPr>
            <a:picLocks noChangeAspect="1"/>
          </p:cNvPicPr>
          <p:nvPr/>
        </p:nvPicPr>
        <p:blipFill>
          <a:blip r:embed="rId5"/>
          <a:srcRect/>
          <a:stretch>
            <a:fillRect/>
          </a:stretch>
        </p:blipFill>
        <p:spPr bwMode="auto">
          <a:xfrm>
            <a:off x="772747" y="3659126"/>
            <a:ext cx="874427" cy="1010048"/>
          </a:xfrm>
          <a:prstGeom prst="rect">
            <a:avLst/>
          </a:prstGeom>
          <a:noFill/>
          <a:ln w="9525">
            <a:noFill/>
            <a:miter lim="800000"/>
            <a:headEnd/>
            <a:tailEnd/>
          </a:ln>
        </p:spPr>
      </p:pic>
      <p:pic>
        <p:nvPicPr>
          <p:cNvPr id="35" name="Rectangle 6183"/>
          <p:cNvPicPr>
            <a:picLocks noChangeAspect="1"/>
          </p:cNvPicPr>
          <p:nvPr/>
        </p:nvPicPr>
        <p:blipFill>
          <a:blip r:embed="rId6"/>
          <a:srcRect/>
          <a:stretch>
            <a:fillRect/>
          </a:stretch>
        </p:blipFill>
        <p:spPr bwMode="auto">
          <a:xfrm>
            <a:off x="850027" y="5022130"/>
            <a:ext cx="691712" cy="1027790"/>
          </a:xfrm>
          <a:prstGeom prst="rect">
            <a:avLst/>
          </a:prstGeom>
          <a:noFill/>
          <a:ln w="9525">
            <a:noFill/>
            <a:miter lim="800000"/>
            <a:headEnd/>
            <a:tailEnd/>
          </a:ln>
        </p:spPr>
      </p:pic>
      <p:pic>
        <p:nvPicPr>
          <p:cNvPr id="37" name="Rectangle 6172"/>
          <p:cNvPicPr>
            <a:picLocks noChangeAspect="1"/>
          </p:cNvPicPr>
          <p:nvPr/>
        </p:nvPicPr>
        <p:blipFill>
          <a:blip r:embed="rId7">
            <a:duotone>
              <a:prstClr val="black"/>
              <a:schemeClr val="accent2">
                <a:tint val="45000"/>
                <a:satMod val="400000"/>
              </a:schemeClr>
            </a:duotone>
          </a:blip>
          <a:srcRect/>
          <a:stretch>
            <a:fillRect/>
          </a:stretch>
        </p:blipFill>
        <p:spPr bwMode="auto">
          <a:xfrm>
            <a:off x="1059348" y="5425055"/>
            <a:ext cx="313364" cy="359813"/>
          </a:xfrm>
          <a:prstGeom prst="rect">
            <a:avLst/>
          </a:prstGeom>
          <a:noFill/>
          <a:ln w="9525">
            <a:noFill/>
            <a:miter lim="800000"/>
            <a:headEnd/>
            <a:tailEnd/>
          </a:ln>
        </p:spPr>
      </p:pic>
      <p:cxnSp>
        <p:nvCxnSpPr>
          <p:cNvPr id="42" name="Straight Connector 41"/>
          <p:cNvCxnSpPr>
            <a:stCxn id="3" idx="2"/>
          </p:cNvCxnSpPr>
          <p:nvPr/>
        </p:nvCxnSpPr>
        <p:spPr>
          <a:xfrm rot="5400000">
            <a:off x="3333235" y="1811047"/>
            <a:ext cx="235288" cy="600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47875" y="1948469"/>
            <a:ext cx="3884103" cy="158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4676874" y="1826838"/>
            <a:ext cx="225501" cy="98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 idx="2"/>
          </p:cNvCxnSpPr>
          <p:nvPr/>
        </p:nvCxnSpPr>
        <p:spPr>
          <a:xfrm rot="5400000">
            <a:off x="5978565" y="1819434"/>
            <a:ext cx="224100" cy="41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 idx="2"/>
          </p:cNvCxnSpPr>
          <p:nvPr/>
        </p:nvCxnSpPr>
        <p:spPr>
          <a:xfrm rot="5400000">
            <a:off x="7208949" y="1823630"/>
            <a:ext cx="247872" cy="1813"/>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137483" y="3307485"/>
            <a:ext cx="4580389" cy="8389"/>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5293456" y="2107860"/>
            <a:ext cx="318781" cy="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5297651" y="3143903"/>
            <a:ext cx="313192" cy="2799"/>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8" idx="0"/>
          </p:cNvCxnSpPr>
          <p:nvPr/>
        </p:nvCxnSpPr>
        <p:spPr>
          <a:xfrm rot="16200000" flipH="1">
            <a:off x="2958442" y="3486526"/>
            <a:ext cx="341854" cy="5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22" idx="0"/>
          </p:cNvCxnSpPr>
          <p:nvPr/>
        </p:nvCxnSpPr>
        <p:spPr>
          <a:xfrm rot="16200000" flipH="1">
            <a:off x="4496062" y="3492480"/>
            <a:ext cx="338083" cy="164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26" idx="0"/>
          </p:cNvCxnSpPr>
          <p:nvPr/>
        </p:nvCxnSpPr>
        <p:spPr>
          <a:xfrm rot="16200000" flipH="1">
            <a:off x="6000528" y="3506421"/>
            <a:ext cx="365797" cy="148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0" idx="0"/>
          </p:cNvCxnSpPr>
          <p:nvPr/>
        </p:nvCxnSpPr>
        <p:spPr>
          <a:xfrm rot="16200000" flipH="1">
            <a:off x="7529751" y="3504000"/>
            <a:ext cx="377571" cy="1323"/>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8" idx="2"/>
            <a:endCxn id="24" idx="0"/>
          </p:cNvCxnSpPr>
          <p:nvPr/>
        </p:nvCxnSpPr>
        <p:spPr>
          <a:xfrm rot="16200000" flipH="1">
            <a:off x="4082470" y="3714950"/>
            <a:ext cx="437624" cy="23432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22" idx="2"/>
            <a:endCxn id="24" idx="0"/>
          </p:cNvCxnSpPr>
          <p:nvPr/>
        </p:nvCxnSpPr>
        <p:spPr>
          <a:xfrm rot="16200000" flipH="1">
            <a:off x="4852920" y="4485400"/>
            <a:ext cx="433006" cy="8069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6" idx="2"/>
            <a:endCxn id="24" idx="0"/>
          </p:cNvCxnSpPr>
          <p:nvPr/>
        </p:nvCxnSpPr>
        <p:spPr>
          <a:xfrm rot="5400000">
            <a:off x="5625897" y="4547131"/>
            <a:ext cx="405292" cy="71124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0" idx="2"/>
            <a:endCxn id="24" idx="0"/>
          </p:cNvCxnSpPr>
          <p:nvPr/>
        </p:nvCxnSpPr>
        <p:spPr>
          <a:xfrm rot="5400000">
            <a:off x="6395107" y="3781309"/>
            <a:ext cx="401904" cy="22462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34" idx="2"/>
            <a:endCxn id="37" idx="0"/>
          </p:cNvCxnSpPr>
          <p:nvPr/>
        </p:nvCxnSpPr>
        <p:spPr>
          <a:xfrm rot="16200000" flipH="1">
            <a:off x="835055" y="5044079"/>
            <a:ext cx="755881" cy="6069"/>
          </a:xfrm>
          <a:prstGeom prst="line">
            <a:avLst/>
          </a:prstGeom>
          <a:ln w="2222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219200" y="6394634"/>
            <a:ext cx="4253218" cy="616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37" idx="2"/>
          </p:cNvCxnSpPr>
          <p:nvPr/>
        </p:nvCxnSpPr>
        <p:spPr>
          <a:xfrm rot="16200000" flipH="1">
            <a:off x="911334" y="6089563"/>
            <a:ext cx="609769" cy="377"/>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25" idx="2"/>
          </p:cNvCxnSpPr>
          <p:nvPr/>
        </p:nvCxnSpPr>
        <p:spPr>
          <a:xfrm rot="16200000" flipV="1">
            <a:off x="5265773" y="6179109"/>
            <a:ext cx="414998" cy="2072"/>
          </a:xfrm>
          <a:prstGeom prst="straightConnector1">
            <a:avLst/>
          </a:prstGeom>
          <a:ln w="22225">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167" name="Rectangle 6172"/>
          <p:cNvPicPr>
            <a:picLocks noChangeAspect="1"/>
          </p:cNvPicPr>
          <p:nvPr/>
        </p:nvPicPr>
        <p:blipFill>
          <a:blip r:embed="rId7">
            <a:duotone>
              <a:prstClr val="black"/>
              <a:srgbClr val="FF0000">
                <a:tint val="45000"/>
                <a:satMod val="400000"/>
              </a:srgbClr>
            </a:duotone>
          </a:blip>
          <a:srcRect/>
          <a:stretch>
            <a:fillRect/>
          </a:stretch>
        </p:blipFill>
        <p:spPr bwMode="auto">
          <a:xfrm>
            <a:off x="1062654" y="5417196"/>
            <a:ext cx="313364" cy="359813"/>
          </a:xfrm>
          <a:prstGeom prst="rect">
            <a:avLst/>
          </a:prstGeom>
          <a:noFill/>
          <a:ln w="9525">
            <a:noFill/>
            <a:miter lim="800000"/>
            <a:headEnd/>
            <a:tailEnd/>
          </a:ln>
        </p:spPr>
      </p:pic>
      <p:pic>
        <p:nvPicPr>
          <p:cNvPr id="170" name="Rectangle 6172"/>
          <p:cNvPicPr>
            <a:picLocks noChangeAspect="1"/>
          </p:cNvPicPr>
          <p:nvPr/>
        </p:nvPicPr>
        <p:blipFill>
          <a:blip r:embed="rId7">
            <a:duotone>
              <a:prstClr val="black"/>
              <a:srgbClr val="FF0000">
                <a:tint val="45000"/>
                <a:satMod val="400000"/>
              </a:srgbClr>
            </a:duotone>
          </a:blip>
          <a:srcRect/>
          <a:stretch>
            <a:fillRect/>
          </a:stretch>
        </p:blipFill>
        <p:spPr bwMode="auto">
          <a:xfrm>
            <a:off x="5306077" y="5105400"/>
            <a:ext cx="313364" cy="359813"/>
          </a:xfrm>
          <a:prstGeom prst="rect">
            <a:avLst/>
          </a:prstGeom>
          <a:noFill/>
          <a:ln w="9525">
            <a:noFill/>
            <a:miter lim="800000"/>
            <a:headEnd/>
            <a:tailEnd/>
          </a:ln>
        </p:spPr>
      </p:pic>
      <p:pic>
        <p:nvPicPr>
          <p:cNvPr id="171" name="Rectangle 6172"/>
          <p:cNvPicPr>
            <a:picLocks noChangeAspect="1"/>
          </p:cNvPicPr>
          <p:nvPr/>
        </p:nvPicPr>
        <p:blipFill>
          <a:blip r:embed="rId7">
            <a:duotone>
              <a:prstClr val="black"/>
              <a:srgbClr val="92D050">
                <a:tint val="45000"/>
                <a:satMod val="400000"/>
              </a:srgbClr>
            </a:duotone>
          </a:blip>
          <a:srcRect/>
          <a:stretch>
            <a:fillRect/>
          </a:stretch>
        </p:blipFill>
        <p:spPr bwMode="auto">
          <a:xfrm>
            <a:off x="5310695" y="5619210"/>
            <a:ext cx="313364" cy="359813"/>
          </a:xfrm>
          <a:prstGeom prst="rect">
            <a:avLst/>
          </a:prstGeom>
          <a:noFill/>
          <a:ln w="9525">
            <a:noFill/>
            <a:miter lim="800000"/>
            <a:headEnd/>
            <a:tailEnd/>
          </a:ln>
        </p:spPr>
      </p:pic>
      <p:pic>
        <p:nvPicPr>
          <p:cNvPr id="24" name="Rectangle 6172"/>
          <p:cNvPicPr>
            <a:picLocks noChangeAspect="1"/>
          </p:cNvPicPr>
          <p:nvPr/>
        </p:nvPicPr>
        <p:blipFill>
          <a:blip r:embed="rId7">
            <a:duotone>
              <a:prstClr val="black"/>
              <a:srgbClr val="92D050">
                <a:tint val="45000"/>
                <a:satMod val="400000"/>
              </a:srgbClr>
            </a:duotone>
          </a:blip>
          <a:srcRect/>
          <a:stretch>
            <a:fillRect/>
          </a:stretch>
        </p:blipFill>
        <p:spPr bwMode="auto">
          <a:xfrm>
            <a:off x="5316238" y="5105400"/>
            <a:ext cx="313364" cy="359813"/>
          </a:xfrm>
          <a:prstGeom prst="rect">
            <a:avLst/>
          </a:prstGeom>
          <a:noFill/>
          <a:ln w="9525">
            <a:noFill/>
            <a:miter lim="800000"/>
            <a:headEnd/>
            <a:tailEnd/>
          </a:ln>
        </p:spPr>
      </p:pic>
      <p:pic>
        <p:nvPicPr>
          <p:cNvPr id="25" name="Rectangle 6172"/>
          <p:cNvPicPr>
            <a:picLocks noChangeAspect="1"/>
          </p:cNvPicPr>
          <p:nvPr/>
        </p:nvPicPr>
        <p:blipFill>
          <a:blip r:embed="rId7">
            <a:duotone>
              <a:prstClr val="black"/>
              <a:srgbClr val="FF0000">
                <a:tint val="45000"/>
                <a:satMod val="400000"/>
              </a:srgbClr>
            </a:duotone>
          </a:blip>
          <a:srcRect/>
          <a:stretch>
            <a:fillRect/>
          </a:stretch>
        </p:blipFill>
        <p:spPr bwMode="auto">
          <a:xfrm>
            <a:off x="5315554" y="5612833"/>
            <a:ext cx="313364" cy="359813"/>
          </a:xfrm>
          <a:prstGeom prst="rect">
            <a:avLst/>
          </a:prstGeom>
          <a:noFill/>
          <a:ln w="9525">
            <a:noFill/>
            <a:miter lim="800000"/>
            <a:headEnd/>
            <a:tailEnd/>
          </a:ln>
        </p:spPr>
      </p:pic>
      <p:sp>
        <p:nvSpPr>
          <p:cNvPr id="78" name="TextBox 77"/>
          <p:cNvSpPr txBox="1"/>
          <p:nvPr/>
        </p:nvSpPr>
        <p:spPr>
          <a:xfrm>
            <a:off x="142613" y="3248762"/>
            <a:ext cx="1199626" cy="584775"/>
          </a:xfrm>
          <a:prstGeom prst="rect">
            <a:avLst/>
          </a:prstGeom>
          <a:noFill/>
        </p:spPr>
        <p:txBody>
          <a:bodyPr wrap="square" rtlCol="0">
            <a:spAutoFit/>
          </a:bodyPr>
          <a:lstStyle/>
          <a:p>
            <a:r>
              <a:rPr lang="en-US" sz="1600" dirty="0" smtClean="0">
                <a:solidFill>
                  <a:srgbClr val="FFFF00"/>
                </a:solidFill>
              </a:rPr>
              <a:t>Processing Server</a:t>
            </a:r>
            <a:endParaRPr lang="en-US" sz="1600" dirty="0">
              <a:solidFill>
                <a:srgbClr val="FFFF00"/>
              </a:solidFill>
            </a:endParaRPr>
          </a:p>
        </p:txBody>
      </p:sp>
      <p:sp>
        <p:nvSpPr>
          <p:cNvPr id="79" name="TextBox 78"/>
          <p:cNvSpPr txBox="1"/>
          <p:nvPr/>
        </p:nvSpPr>
        <p:spPr>
          <a:xfrm>
            <a:off x="2172750" y="3216604"/>
            <a:ext cx="939566" cy="584775"/>
          </a:xfrm>
          <a:prstGeom prst="rect">
            <a:avLst/>
          </a:prstGeom>
          <a:noFill/>
        </p:spPr>
        <p:txBody>
          <a:bodyPr wrap="square" rtlCol="0">
            <a:spAutoFit/>
          </a:bodyPr>
          <a:lstStyle/>
          <a:p>
            <a:r>
              <a:rPr lang="en-US" sz="1600" dirty="0" smtClean="0">
                <a:solidFill>
                  <a:srgbClr val="FFFF00"/>
                </a:solidFill>
              </a:rPr>
              <a:t>Query Servers</a:t>
            </a:r>
            <a:endParaRPr lang="en-US" sz="1600" dirty="0">
              <a:solidFill>
                <a:srgbClr val="FFFF00"/>
              </a:solidFill>
            </a:endParaRPr>
          </a:p>
        </p:txBody>
      </p:sp>
      <p:sp>
        <p:nvSpPr>
          <p:cNvPr id="80" name="TextBox 79"/>
          <p:cNvSpPr txBox="1"/>
          <p:nvPr/>
        </p:nvSpPr>
        <p:spPr>
          <a:xfrm>
            <a:off x="497941" y="976744"/>
            <a:ext cx="2689876" cy="830997"/>
          </a:xfrm>
          <a:prstGeom prst="rect">
            <a:avLst/>
          </a:prstGeom>
          <a:noFill/>
        </p:spPr>
        <p:txBody>
          <a:bodyPr wrap="square" rtlCol="0">
            <a:spAutoFit/>
          </a:bodyPr>
          <a:lstStyle/>
          <a:p>
            <a:r>
              <a:rPr lang="en-US" sz="1600" dirty="0" smtClean="0">
                <a:solidFill>
                  <a:srgbClr val="FFFF00"/>
                </a:solidFill>
              </a:rPr>
              <a:t>Clients: Excel, </a:t>
            </a:r>
            <a:r>
              <a:rPr lang="en-US" sz="1600" dirty="0" err="1" smtClean="0">
                <a:solidFill>
                  <a:srgbClr val="FFFF00"/>
                </a:solidFill>
              </a:rPr>
              <a:t>Proclarity</a:t>
            </a:r>
            <a:r>
              <a:rPr lang="en-US" sz="1600" dirty="0" smtClean="0">
                <a:solidFill>
                  <a:srgbClr val="FFFF00"/>
                </a:solidFill>
              </a:rPr>
              <a:t>, Internet Explorer</a:t>
            </a:r>
            <a:endParaRPr lang="en-US" sz="1600" dirty="0">
              <a:solidFill>
                <a:srgbClr val="FFFF00"/>
              </a:solidFill>
            </a:endParaRPr>
          </a:p>
        </p:txBody>
      </p:sp>
      <p:sp>
        <p:nvSpPr>
          <p:cNvPr id="81" name="TextBox 80"/>
          <p:cNvSpPr txBox="1"/>
          <p:nvPr/>
        </p:nvSpPr>
        <p:spPr>
          <a:xfrm>
            <a:off x="4169328" y="2337159"/>
            <a:ext cx="2608977" cy="523220"/>
          </a:xfrm>
          <a:prstGeom prst="rect">
            <a:avLst/>
          </a:prstGeom>
          <a:noFill/>
        </p:spPr>
        <p:txBody>
          <a:bodyPr wrap="square" rtlCol="0">
            <a:spAutoFit/>
          </a:bodyPr>
          <a:lstStyle/>
          <a:p>
            <a:pPr algn="ctr"/>
            <a:r>
              <a:rPr lang="en-US" sz="1400" dirty="0" smtClean="0">
                <a:solidFill>
                  <a:srgbClr val="FFFF00"/>
                </a:solidFill>
              </a:rPr>
              <a:t>Load Balancer – NLB, F5, Custom ASP.NET</a:t>
            </a:r>
            <a:endParaRPr lang="en-US" sz="1400" dirty="0">
              <a:solidFill>
                <a:srgbClr val="FFFF00"/>
              </a:solidFill>
            </a:endParaRPr>
          </a:p>
        </p:txBody>
      </p:sp>
      <p:sp>
        <p:nvSpPr>
          <p:cNvPr id="82" name="TextBox 81"/>
          <p:cNvSpPr txBox="1"/>
          <p:nvPr/>
        </p:nvSpPr>
        <p:spPr>
          <a:xfrm>
            <a:off x="1469471" y="5305463"/>
            <a:ext cx="1199626" cy="523220"/>
          </a:xfrm>
          <a:prstGeom prst="rect">
            <a:avLst/>
          </a:prstGeom>
          <a:noFill/>
        </p:spPr>
        <p:txBody>
          <a:bodyPr wrap="square" rtlCol="0">
            <a:spAutoFit/>
          </a:bodyPr>
          <a:lstStyle/>
          <a:p>
            <a:r>
              <a:rPr lang="en-US" sz="1400" dirty="0" smtClean="0">
                <a:solidFill>
                  <a:srgbClr val="FFFF00"/>
                </a:solidFill>
              </a:rPr>
              <a:t>Cube Processing</a:t>
            </a:r>
            <a:endParaRPr lang="en-US" sz="1400" dirty="0">
              <a:solidFill>
                <a:srgbClr val="FFFF00"/>
              </a:solidFill>
            </a:endParaRPr>
          </a:p>
        </p:txBody>
      </p:sp>
      <p:sp>
        <p:nvSpPr>
          <p:cNvPr id="83" name="TextBox 82"/>
          <p:cNvSpPr txBox="1"/>
          <p:nvPr/>
        </p:nvSpPr>
        <p:spPr>
          <a:xfrm>
            <a:off x="2742499" y="6137372"/>
            <a:ext cx="1448501" cy="523220"/>
          </a:xfrm>
          <a:prstGeom prst="rect">
            <a:avLst/>
          </a:prstGeom>
          <a:noFill/>
        </p:spPr>
        <p:txBody>
          <a:bodyPr wrap="square" rtlCol="0">
            <a:spAutoFit/>
          </a:bodyPr>
          <a:lstStyle/>
          <a:p>
            <a:r>
              <a:rPr lang="en-US" sz="1400" dirty="0" smtClean="0">
                <a:solidFill>
                  <a:srgbClr val="FFFF00"/>
                </a:solidFill>
              </a:rPr>
              <a:t>Detach &amp; Attach</a:t>
            </a:r>
            <a:endParaRPr lang="en-US" sz="1400" dirty="0">
              <a:solidFill>
                <a:srgbClr val="FFFF00"/>
              </a:solidFill>
            </a:endParaRPr>
          </a:p>
        </p:txBody>
      </p:sp>
      <p:cxnSp>
        <p:nvCxnSpPr>
          <p:cNvPr id="88" name="Straight Connector 87"/>
          <p:cNvCxnSpPr>
            <a:stCxn id="8" idx="2"/>
            <a:endCxn id="25" idx="0"/>
          </p:cNvCxnSpPr>
          <p:nvPr/>
        </p:nvCxnSpPr>
        <p:spPr>
          <a:xfrm rot="16200000" flipH="1">
            <a:off x="3828412" y="3969008"/>
            <a:ext cx="945057" cy="23425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22" idx="2"/>
            <a:endCxn id="25" idx="0"/>
          </p:cNvCxnSpPr>
          <p:nvPr/>
        </p:nvCxnSpPr>
        <p:spPr>
          <a:xfrm rot="16200000" flipH="1">
            <a:off x="4598862" y="4739458"/>
            <a:ext cx="940439" cy="8063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26" idx="2"/>
            <a:endCxn id="25" idx="0"/>
          </p:cNvCxnSpPr>
          <p:nvPr/>
        </p:nvCxnSpPr>
        <p:spPr>
          <a:xfrm rot="5400000">
            <a:off x="5371839" y="4800505"/>
            <a:ext cx="912725" cy="71193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0" idx="2"/>
            <a:endCxn id="25" idx="0"/>
          </p:cNvCxnSpPr>
          <p:nvPr/>
        </p:nvCxnSpPr>
        <p:spPr>
          <a:xfrm rot="5400000">
            <a:off x="6141049" y="4034683"/>
            <a:ext cx="909337" cy="22469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99" y="5648980"/>
            <a:ext cx="1919281" cy="523220"/>
          </a:xfrm>
          <a:prstGeom prst="rect">
            <a:avLst/>
          </a:prstGeom>
          <a:noFill/>
        </p:spPr>
        <p:txBody>
          <a:bodyPr wrap="square" rtlCol="0">
            <a:spAutoFit/>
          </a:bodyPr>
          <a:lstStyle/>
          <a:p>
            <a:r>
              <a:rPr lang="en-US" sz="1400" dirty="0" smtClean="0">
                <a:solidFill>
                  <a:srgbClr val="FFFF00"/>
                </a:solidFill>
              </a:rPr>
              <a:t>Read Only DB on </a:t>
            </a:r>
          </a:p>
          <a:p>
            <a:r>
              <a:rPr lang="en-US" sz="1400" dirty="0" smtClean="0">
                <a:solidFill>
                  <a:srgbClr val="FFFF00"/>
                </a:solidFill>
              </a:rPr>
              <a:t>Shared SAN Drive</a:t>
            </a:r>
            <a:endParaRPr lang="en-US" sz="1400" dirty="0">
              <a:solidFill>
                <a:srgbClr val="FFFF00"/>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67"/>
                                        </p:tgtEl>
                                      </p:cBhvr>
                                    </p:animEffect>
                                    <p:set>
                                      <p:cBhvr>
                                        <p:cTn id="7" dur="1" fill="hold">
                                          <p:stCondLst>
                                            <p:cond delay="499"/>
                                          </p:stCondLst>
                                        </p:cTn>
                                        <p:tgtEl>
                                          <p:spTgt spid="167"/>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ox(in)">
                                      <p:cBhvr>
                                        <p:cTn id="10" dur="500"/>
                                        <p:tgtEl>
                                          <p:spTgt spid="3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dissolve">
                                      <p:cBhvr>
                                        <p:cTn id="17" dur="500"/>
                                        <p:tgtEl>
                                          <p:spTgt spid="146"/>
                                        </p:tgtEl>
                                      </p:cBhvr>
                                    </p:animEffect>
                                  </p:childTnLst>
                                </p:cTn>
                              </p:par>
                              <p:par>
                                <p:cTn id="18" presetID="9" presetClass="entr" presetSubtype="0" fill="hold" nodeType="with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dissolve">
                                      <p:cBhvr>
                                        <p:cTn id="20" dur="500"/>
                                        <p:tgtEl>
                                          <p:spTgt spid="133"/>
                                        </p:tgtEl>
                                      </p:cBhvr>
                                    </p:animEffect>
                                  </p:childTnLst>
                                </p:cTn>
                              </p:par>
                              <p:par>
                                <p:cTn id="21" presetID="9" presetClass="entr" presetSubtype="0" fill="hold" nodeType="with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dissolve">
                                      <p:cBhvr>
                                        <p:cTn id="23" dur="500"/>
                                        <p:tgtEl>
                                          <p:spTgt spid="156"/>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8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4" presetClass="entr" presetSubtype="16" fill="hold" nodeType="withEffect">
                                  <p:stCondLst>
                                    <p:cond delay="0"/>
                                  </p:stCondLst>
                                  <p:childTnLst>
                                    <p:set>
                                      <p:cBhvr>
                                        <p:cTn id="37" dur="1" fill="hold">
                                          <p:stCondLst>
                                            <p:cond delay="0"/>
                                          </p:stCondLst>
                                        </p:cTn>
                                        <p:tgtEl>
                                          <p:spTgt spid="170"/>
                                        </p:tgtEl>
                                        <p:attrNameLst>
                                          <p:attrName>style.visibility</p:attrName>
                                        </p:attrNameLst>
                                      </p:cBhvr>
                                      <p:to>
                                        <p:strVal val="visible"/>
                                      </p:to>
                                    </p:set>
                                    <p:animEffect transition="in" filter="box(in)">
                                      <p:cBhvr>
                                        <p:cTn id="38" dur="500"/>
                                        <p:tgtEl>
                                          <p:spTgt spid="170"/>
                                        </p:tgtEl>
                                      </p:cBhvr>
                                    </p:animEffect>
                                  </p:childTnLst>
                                </p:cTn>
                              </p:par>
                              <p:par>
                                <p:cTn id="39" presetID="4" presetClass="entr" presetSubtype="16" fill="hold" nodeType="withEffect">
                                  <p:stCondLst>
                                    <p:cond delay="0"/>
                                  </p:stCondLst>
                                  <p:childTnLst>
                                    <p:set>
                                      <p:cBhvr>
                                        <p:cTn id="40" dur="1" fill="hold">
                                          <p:stCondLst>
                                            <p:cond delay="0"/>
                                          </p:stCondLst>
                                        </p:cTn>
                                        <p:tgtEl>
                                          <p:spTgt spid="171"/>
                                        </p:tgtEl>
                                        <p:attrNameLst>
                                          <p:attrName>style.visibility</p:attrName>
                                        </p:attrNameLst>
                                      </p:cBhvr>
                                      <p:to>
                                        <p:strVal val="visible"/>
                                      </p:to>
                                    </p:set>
                                    <p:animEffect transition="in" filter="box(in)">
                                      <p:cBhvr>
                                        <p:cTn id="41" dur="500"/>
                                        <p:tgtEl>
                                          <p:spTgt spid="17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11"/>
                                        </p:tgtEl>
                                      </p:cBhvr>
                                    </p:animEffect>
                                    <p:set>
                                      <p:cBhvr>
                                        <p:cTn id="46" dur="1" fill="hold">
                                          <p:stCondLst>
                                            <p:cond delay="499"/>
                                          </p:stCondLst>
                                        </p:cTn>
                                        <p:tgtEl>
                                          <p:spTgt spid="111"/>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13"/>
                                        </p:tgtEl>
                                      </p:cBhvr>
                                    </p:animEffect>
                                    <p:set>
                                      <p:cBhvr>
                                        <p:cTn id="49" dur="1" fill="hold">
                                          <p:stCondLst>
                                            <p:cond delay="499"/>
                                          </p:stCondLst>
                                        </p:cTn>
                                        <p:tgtEl>
                                          <p:spTgt spid="113"/>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15"/>
                                        </p:tgtEl>
                                      </p:cBhvr>
                                    </p:animEffect>
                                    <p:set>
                                      <p:cBhvr>
                                        <p:cTn id="52" dur="1" fill="hold">
                                          <p:stCondLst>
                                            <p:cond delay="499"/>
                                          </p:stCondLst>
                                        </p:cTn>
                                        <p:tgtEl>
                                          <p:spTgt spid="115"/>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17"/>
                                        </p:tgtEl>
                                      </p:cBhvr>
                                    </p:animEffect>
                                    <p:set>
                                      <p:cBhvr>
                                        <p:cTn id="55" dur="1" fill="hold">
                                          <p:stCondLst>
                                            <p:cond delay="499"/>
                                          </p:stCondLst>
                                        </p:cTn>
                                        <p:tgtEl>
                                          <p:spTgt spid="117"/>
                                        </p:tgtEl>
                                        <p:attrNameLst>
                                          <p:attrName>style.visibility</p:attrName>
                                        </p:attrNameLst>
                                      </p:cBhvr>
                                      <p:to>
                                        <p:strVal val="hidden"/>
                                      </p:to>
                                    </p:set>
                                  </p:childTnLst>
                                </p:cTn>
                              </p:par>
                              <p:par>
                                <p:cTn id="56" presetID="9" presetClass="entr" presetSubtype="0"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dissolve">
                                      <p:cBhvr>
                                        <p:cTn id="58" dur="500"/>
                                        <p:tgtEl>
                                          <p:spTgt spid="88"/>
                                        </p:tgtEl>
                                      </p:cBhvr>
                                    </p:animEffect>
                                  </p:childTnLst>
                                </p:cTn>
                              </p:par>
                              <p:par>
                                <p:cTn id="59" presetID="9"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dissolve">
                                      <p:cBhvr>
                                        <p:cTn id="61" dur="500"/>
                                        <p:tgtEl>
                                          <p:spTgt spid="92"/>
                                        </p:tgtEl>
                                      </p:cBhvr>
                                    </p:animEffect>
                                  </p:childTnLst>
                                </p:cTn>
                              </p:par>
                              <p:par>
                                <p:cTn id="62" presetID="9" presetClass="entr" presetSubtype="0"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dissolve">
                                      <p:cBhvr>
                                        <p:cTn id="64" dur="500"/>
                                        <p:tgtEl>
                                          <p:spTgt spid="96"/>
                                        </p:tgtEl>
                                      </p:cBhvr>
                                    </p:animEffect>
                                  </p:childTnLst>
                                </p:cTn>
                              </p:par>
                              <p:par>
                                <p:cTn id="65" presetID="9"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dissolve">
                                      <p:cBhvr>
                                        <p:cTn id="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p:txBody>
          <a:bodyPr/>
          <a:lstStyle/>
          <a:p>
            <a:r>
              <a:rPr lang="en-US" smtClean="0"/>
              <a:t>Session Summary</a:t>
            </a:r>
            <a:endParaRPr lang="en-US"/>
          </a:p>
        </p:txBody>
      </p:sp>
      <p:sp>
        <p:nvSpPr>
          <p:cNvPr id="214023" name="Rectangle 7"/>
          <p:cNvSpPr>
            <a:spLocks noGrp="1" noChangeArrowheads="1"/>
          </p:cNvSpPr>
          <p:nvPr>
            <p:ph idx="1"/>
          </p:nvPr>
        </p:nvSpPr>
        <p:spPr>
          <a:xfrm>
            <a:off x="228600" y="1412875"/>
            <a:ext cx="8686800" cy="2068259"/>
          </a:xfrm>
        </p:spPr>
        <p:txBody>
          <a:bodyPr/>
          <a:lstStyle/>
          <a:p>
            <a:r>
              <a:rPr lang="en-GB" smtClean="0"/>
              <a:t>SSAS 2008 helps you “design to perform”</a:t>
            </a:r>
          </a:p>
          <a:p>
            <a:r>
              <a:rPr lang="en-GB" smtClean="0"/>
              <a:t>Performance monitoring enhances manageability</a:t>
            </a:r>
          </a:p>
          <a:p>
            <a:r>
              <a:rPr lang="en-GB" smtClean="0"/>
              <a:t>Engine improvements increase performance</a:t>
            </a:r>
          </a:p>
          <a:p>
            <a:r>
              <a:rPr lang="en-GB" smtClean="0"/>
              <a:t>Backup and shared scalable database support</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4" name="Picture 33" descr="MSB08_Ida_01.png"/>
          <p:cNvPicPr>
            <a:picLocks noChangeAspect="1"/>
          </p:cNvPicPr>
          <p:nvPr/>
        </p:nvPicPr>
        <p:blipFill>
          <a:blip r:embed="rId3"/>
          <a:srcRect b="19672"/>
          <a:stretch>
            <a:fillRect/>
          </a:stretch>
        </p:blipFill>
        <p:spPr>
          <a:xfrm>
            <a:off x="3390900" y="-304800"/>
            <a:ext cx="6972300" cy="3733800"/>
          </a:xfrm>
          <a:prstGeom prst="rect">
            <a:avLst/>
          </a:prstGeom>
        </p:spPr>
      </p:pic>
      <p:sp>
        <p:nvSpPr>
          <p:cNvPr id="49" name="Rounded Rectangle 48"/>
          <p:cNvSpPr/>
          <p:nvPr/>
        </p:nvSpPr>
        <p:spPr bwMode="auto">
          <a:xfrm>
            <a:off x="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4"/>
          <a:stretch>
            <a:fillRect/>
          </a:stretch>
        </p:blipFill>
        <p:spPr>
          <a:xfrm>
            <a:off x="762000" y="3529168"/>
            <a:ext cx="3624263" cy="738032"/>
          </a:xfrm>
          <a:prstGeom prst="rect">
            <a:avLst/>
          </a:prstGeom>
        </p:spPr>
      </p:pic>
      <p:grpSp>
        <p:nvGrpSpPr>
          <p:cNvPr id="3" name="Group 29"/>
          <p:cNvGrpSpPr/>
          <p:nvPr/>
        </p:nvGrpSpPr>
        <p:grpSpPr>
          <a:xfrm>
            <a:off x="276225" y="1238250"/>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 name="Title 1"/>
          <p:cNvSpPr>
            <a:spLocks noGrp="1"/>
          </p:cNvSpPr>
          <p:nvPr>
            <p:ph type="title"/>
          </p:nvPr>
        </p:nvSpPr>
        <p:spPr/>
        <p:txBody>
          <a:bodyPr>
            <a:normAutofit/>
          </a:bodyPr>
          <a:lstStyle/>
          <a:p>
            <a:r>
              <a:rPr smtClean="0"/>
              <a:t>Resources</a:t>
            </a:r>
            <a:endParaRPr lang="en-US" dirty="0"/>
          </a:p>
        </p:txBody>
      </p:sp>
      <p:sp>
        <p:nvSpPr>
          <p:cNvPr id="42" name="Oval 41"/>
          <p:cNvSpPr/>
          <p:nvPr/>
        </p:nvSpPr>
        <p:spPr bwMode="auto">
          <a:xfrm>
            <a:off x="1238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286000"/>
            <a:ext cx="4572000" cy="954107"/>
          </a:xfrm>
          <a:prstGeom prst="rect">
            <a:avLst/>
          </a:prstGeom>
        </p:spPr>
        <p:txBody>
          <a:bodyPr>
            <a:spAutoFit/>
          </a:bodyPr>
          <a:lstStyle/>
          <a:p>
            <a:pPr>
              <a:spcBef>
                <a:spcPts val="600"/>
              </a:spcBef>
            </a:pPr>
            <a:r>
              <a:rPr lang="en-US" sz="2000" dirty="0" smtClean="0">
                <a:hlinkClick r:id="rId5"/>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48" name="Rectangle 47"/>
          <p:cNvSpPr/>
          <p:nvPr/>
        </p:nvSpPr>
        <p:spPr>
          <a:xfrm>
            <a:off x="838200" y="4419600"/>
            <a:ext cx="37338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6"/>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products, and MORE!</a:t>
            </a:r>
          </a:p>
        </p:txBody>
      </p:sp>
      <p:pic>
        <p:nvPicPr>
          <p:cNvPr id="25" name="Picture 24" descr="TechEd_online.png"/>
          <p:cNvPicPr>
            <a:picLocks noChangeAspect="1"/>
          </p:cNvPicPr>
          <p:nvPr/>
        </p:nvPicPr>
        <p:blipFill>
          <a:blip r:embed="rId7"/>
          <a:stretch>
            <a:fillRect/>
          </a:stretch>
        </p:blipFill>
        <p:spPr>
          <a:xfrm>
            <a:off x="914400" y="1209675"/>
            <a:ext cx="2409825" cy="1076325"/>
          </a:xfrm>
          <a:prstGeom prst="rect">
            <a:avLst/>
          </a:prstGeom>
        </p:spPr>
      </p:pic>
      <p:sp>
        <p:nvSpPr>
          <p:cNvPr id="22" name="Rounded Rectangle 21"/>
          <p:cNvSpPr/>
          <p:nvPr/>
        </p:nvSpPr>
        <p:spPr bwMode="auto">
          <a:xfrm>
            <a:off x="457200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8"/>
          <a:stretch>
            <a:fillRect/>
          </a:stretch>
        </p:blipFill>
        <p:spPr>
          <a:xfrm>
            <a:off x="5410200" y="3505200"/>
            <a:ext cx="1857375" cy="942975"/>
          </a:xfrm>
          <a:prstGeom prst="rect">
            <a:avLst/>
          </a:prstGeom>
        </p:spPr>
      </p:pic>
      <p:sp>
        <p:nvSpPr>
          <p:cNvPr id="28" name="Rectangle 27"/>
          <p:cNvSpPr/>
          <p:nvPr/>
        </p:nvSpPr>
        <p:spPr>
          <a:xfrm>
            <a:off x="5410200" y="4419600"/>
            <a:ext cx="3352800" cy="1354217"/>
          </a:xfrm>
          <a:prstGeom prst="rect">
            <a:avLst/>
          </a:prstGeom>
        </p:spPr>
        <p:txBody>
          <a:bodyPr wrap="square">
            <a:spAutoFit/>
          </a:bodyPr>
          <a:lstStyle/>
          <a:p>
            <a:pPr>
              <a:spcBef>
                <a:spcPts val="600"/>
              </a:spcBef>
              <a:tabLst>
                <a:tab pos="1828800" algn="l"/>
              </a:tabLst>
            </a:pPr>
            <a:r>
              <a:rPr lang="en-US" sz="2000" dirty="0" smtClean="0">
                <a:hlinkClick r:id="rId9"/>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t>
            </a:r>
            <a:br>
              <a:rPr lang="en-US" sz="2000" dirty="0" smtClean="0"/>
            </a:br>
            <a:r>
              <a:rPr lang="en-US" sz="2000" dirty="0" smtClean="0"/>
              <a:t>and MORE!</a:t>
            </a:r>
          </a:p>
        </p:txBody>
      </p:sp>
      <p:grpSp>
        <p:nvGrpSpPr>
          <p:cNvPr id="30" name="Group 29"/>
          <p:cNvGrpSpPr/>
          <p:nvPr/>
        </p:nvGrpSpPr>
        <p:grpSpPr>
          <a:xfrm>
            <a:off x="276225" y="36576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4" name="Group 43"/>
          <p:cNvGrpSpPr/>
          <p:nvPr/>
        </p:nvGrpSpPr>
        <p:grpSpPr>
          <a:xfrm>
            <a:off x="4800600" y="36576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a:p>
        </p:txBody>
      </p:sp>
      <p:sp>
        <p:nvSpPr>
          <p:cNvPr id="7" name="Content Placeholder 6"/>
          <p:cNvSpPr>
            <a:spLocks noGrp="1"/>
          </p:cNvSpPr>
          <p:nvPr>
            <p:ph sz="quarter" idx="10"/>
          </p:nvPr>
        </p:nvSpPr>
        <p:spPr>
          <a:xfrm>
            <a:off x="475596" y="815352"/>
            <a:ext cx="8385048" cy="5561249"/>
          </a:xfrm>
        </p:spPr>
        <p:txBody>
          <a:bodyPr/>
          <a:lstStyle/>
          <a:p>
            <a:r>
              <a:rPr lang="en-NZ" smtClean="0"/>
              <a:t>DAT361 SQL Server 2008 Security Deep Dive </a:t>
            </a:r>
            <a:br>
              <a:rPr lang="en-NZ" smtClean="0"/>
            </a:br>
            <a:endParaRPr lang="en-NZ" smtClean="0"/>
          </a:p>
          <a:p>
            <a:r>
              <a:rPr lang="en-NZ" smtClean="0"/>
              <a:t>BIN309 SQL Server 2008 ETL drill down</a:t>
            </a:r>
            <a:br>
              <a:rPr lang="en-NZ" smtClean="0"/>
            </a:br>
            <a:endParaRPr lang="en-NZ" smtClean="0"/>
          </a:p>
          <a:p>
            <a:r>
              <a:rPr lang="en-NZ" smtClean="0"/>
              <a:t>BIN310 SQL Server 2008 Analysis Server (SSAS) enhancements </a:t>
            </a:r>
            <a:br>
              <a:rPr lang="en-NZ" smtClean="0"/>
            </a:br>
            <a:endParaRPr lang="en-NZ" smtClean="0"/>
          </a:p>
          <a:p>
            <a:r>
              <a:rPr lang="en-NZ" smtClean="0"/>
              <a:t>DAT362 SQL Server Spatial in the Spotlight </a:t>
            </a:r>
            <a:br>
              <a:rPr lang="en-NZ" smtClean="0"/>
            </a:br>
            <a:endParaRPr lang="en-NZ" smtClean="0"/>
          </a:p>
          <a:p>
            <a:r>
              <a:rPr lang="en-NZ" smtClean="0"/>
              <a:t>BIN352 Microsoft SQL Server 2008 Reporting Services: Architecture Overview </a:t>
            </a:r>
            <a:br>
              <a:rPr lang="en-NZ" smtClean="0"/>
            </a:br>
            <a:endParaRPr lang="en-NZ" smtClean="0"/>
          </a:p>
          <a:p>
            <a:r>
              <a:rPr lang="en-NZ" smtClean="0"/>
              <a:t>BIN311 Advanced Dashboard Creation with MOSS 2007</a:t>
            </a:r>
            <a:br>
              <a:rPr lang="en-NZ" smtClean="0"/>
            </a:br>
            <a:endParaRPr lang="en-NZ" smtClean="0"/>
          </a:p>
          <a:p>
            <a:r>
              <a:rPr lang="en-NZ" smtClean="0"/>
              <a:t>DAT364 End-to-End Troubleshooting for Microsoft SQL Server 2005/2008 </a:t>
            </a:r>
            <a:br>
              <a:rPr lang="en-NZ" smtClean="0"/>
            </a:br>
            <a:endParaRPr lang="en-NZ" smtClean="0"/>
          </a:p>
          <a:p>
            <a:r>
              <a:rPr lang="en-NZ" smtClean="0"/>
              <a:t>BIN401 Optimising Query Performance in SQL Server 2008 Analysis Services</a:t>
            </a:r>
            <a:br>
              <a:rPr lang="en-NZ" smtClean="0"/>
            </a:br>
            <a:endParaRPr lang="en-NZ" smtClean="0"/>
          </a:p>
          <a:p>
            <a:r>
              <a:rPr lang="en-NZ" smtClean="0"/>
              <a:t>DAT355 Upgrading to Microsoft SQL Server 2008: Notes from Early Adopters </a:t>
            </a:r>
            <a:br>
              <a:rPr lang="en-NZ" smtClean="0"/>
            </a:br>
            <a:endParaRPr lang="en-NZ" smtClean="0"/>
          </a:p>
          <a:p>
            <a:r>
              <a:rPr lang="en-NZ" smtClean="0"/>
              <a:t>BIN402 Building and Deploying Advanced MOSS 2007 Planning Applications </a:t>
            </a:r>
            <a:endParaRPr lang="en-NZ"/>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7" name="Picture 6" descr="Services Slide.gif"/>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34"/>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Please 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1189" eaLnBrk="1" hangingPunct="1">
              <a:defRPr/>
            </a:pPr>
            <a:r>
              <a:rPr smtClean="0"/>
              <a:t>AS Enhancements in </a:t>
            </a:r>
            <a:r>
              <a:rPr lang="en-US" dirty="0" smtClean="0"/>
              <a:t>SQL 2008</a:t>
            </a:r>
            <a:endParaRPr/>
          </a:p>
        </p:txBody>
      </p:sp>
      <p:graphicFrame>
        <p:nvGraphicFramePr>
          <p:cNvPr id="4" name="Content Placeholder 3"/>
          <p:cNvGraphicFramePr>
            <a:graphicFrameLocks noGrp="1"/>
          </p:cNvGraphicFramePr>
          <p:nvPr>
            <p:ph idx="1"/>
          </p:nvPr>
        </p:nvGraphicFramePr>
        <p:xfrm>
          <a:off x="6096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905000"/>
            <a:ext cx="2590800" cy="1676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231775" indent="-231775" defTabSz="914099">
              <a:lnSpc>
                <a:spcPct val="90000"/>
              </a:lnSpc>
              <a:spcBef>
                <a:spcPts val="600"/>
              </a:spcBef>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Block Computation</a:t>
            </a:r>
          </a:p>
          <a:p>
            <a:pPr marL="231775" indent="-231775" defTabSz="914099">
              <a:lnSpc>
                <a:spcPct val="90000"/>
              </a:lnSpc>
              <a:spcBef>
                <a:spcPts val="600"/>
              </a:spcBef>
              <a:buFont typeface="Arial" pitchFamily="34" charset="0"/>
              <a:buChar char="•"/>
              <a:defRPr/>
            </a:pPr>
            <a:r>
              <a:rPr lang="en-US" sz="1600" dirty="0" smtClean="0">
                <a:solidFill>
                  <a:srgbClr val="FFFFFF"/>
                </a:solidFill>
                <a:effectLst>
                  <a:outerShdw blurRad="38100" dist="38100" dir="2700000" algn="tl">
                    <a:srgbClr val="000000">
                      <a:alpha val="43137"/>
                    </a:srgbClr>
                  </a:outerShdw>
                </a:effectLst>
                <a:latin typeface="Calibri" pitchFamily="34" charset="0"/>
              </a:rPr>
              <a:t>Backup </a:t>
            </a:r>
            <a:r>
              <a:rPr lang="en-US" sz="1600" dirty="0">
                <a:solidFill>
                  <a:srgbClr val="FFFFFF"/>
                </a:solidFill>
                <a:effectLst>
                  <a:outerShdw blurRad="38100" dist="38100" dir="2700000" algn="tl">
                    <a:srgbClr val="000000">
                      <a:alpha val="43137"/>
                    </a:srgbClr>
                  </a:outerShdw>
                </a:effectLst>
                <a:latin typeface="Calibri" pitchFamily="34" charset="0"/>
              </a:rPr>
              <a:t>scalability</a:t>
            </a:r>
          </a:p>
          <a:p>
            <a:pPr marL="231775" indent="-231775" defTabSz="914099">
              <a:lnSpc>
                <a:spcPct val="90000"/>
              </a:lnSpc>
              <a:spcBef>
                <a:spcPts val="600"/>
              </a:spcBef>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Read-Only DB for </a:t>
            </a:r>
            <a:r>
              <a:rPr lang="en-US" sz="1600" dirty="0" smtClean="0">
                <a:solidFill>
                  <a:srgbClr val="FFFFFF"/>
                </a:solidFill>
                <a:effectLst>
                  <a:outerShdw blurRad="38100" dist="38100" dir="2700000" algn="tl">
                    <a:srgbClr val="000000">
                      <a:alpha val="43137"/>
                    </a:srgbClr>
                  </a:outerShdw>
                </a:effectLst>
                <a:latin typeface="Calibri" pitchFamily="34" charset="0"/>
              </a:rPr>
              <a:t/>
            </a:r>
            <a:br>
              <a:rPr lang="en-US" sz="1600" dirty="0" smtClean="0">
                <a:solidFill>
                  <a:srgbClr val="FFFFFF"/>
                </a:solidFill>
                <a:effectLst>
                  <a:outerShdw blurRad="38100" dist="38100" dir="2700000" algn="tl">
                    <a:srgbClr val="000000">
                      <a:alpha val="43137"/>
                    </a:srgbClr>
                  </a:outerShdw>
                </a:effectLst>
                <a:latin typeface="Calibri" pitchFamily="34" charset="0"/>
              </a:rPr>
            </a:br>
            <a:r>
              <a:rPr lang="en-US" sz="1600" dirty="0" smtClean="0">
                <a:solidFill>
                  <a:srgbClr val="FFFFFF"/>
                </a:solidFill>
                <a:effectLst>
                  <a:outerShdw blurRad="38100" dist="38100" dir="2700000" algn="tl">
                    <a:srgbClr val="000000">
                      <a:alpha val="43137"/>
                    </a:srgbClr>
                  </a:outerShdw>
                </a:effectLst>
                <a:latin typeface="Calibri" pitchFamily="34" charset="0"/>
              </a:rPr>
              <a:t>scale </a:t>
            </a:r>
            <a:r>
              <a:rPr lang="en-US" sz="1600" dirty="0">
                <a:solidFill>
                  <a:srgbClr val="FFFFFF"/>
                </a:solidFill>
                <a:effectLst>
                  <a:outerShdw blurRad="38100" dist="38100" dir="2700000" algn="tl">
                    <a:srgbClr val="000000">
                      <a:alpha val="43137"/>
                    </a:srgbClr>
                  </a:outerShdw>
                </a:effectLst>
                <a:latin typeface="Calibri" pitchFamily="34" charset="0"/>
              </a:rPr>
              <a:t>out</a:t>
            </a:r>
          </a:p>
        </p:txBody>
      </p:sp>
      <p:sp>
        <p:nvSpPr>
          <p:cNvPr id="6" name="TextBox 5"/>
          <p:cNvSpPr txBox="1"/>
          <p:nvPr/>
        </p:nvSpPr>
        <p:spPr>
          <a:xfrm>
            <a:off x="3657600" y="5715000"/>
            <a:ext cx="2159000" cy="457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231775" indent="-231775" defTabSz="914099">
              <a:lnSpc>
                <a:spcPct val="90000"/>
              </a:lnSpc>
              <a:spcBef>
                <a:spcPts val="600"/>
              </a:spcBef>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Resource </a:t>
            </a:r>
            <a:r>
              <a:rPr lang="en-US" sz="1600" dirty="0" smtClean="0">
                <a:solidFill>
                  <a:srgbClr val="FFFFFF"/>
                </a:solidFill>
                <a:effectLst>
                  <a:outerShdw blurRad="38100" dist="38100" dir="2700000" algn="tl">
                    <a:srgbClr val="000000">
                      <a:alpha val="43137"/>
                    </a:srgbClr>
                  </a:outerShdw>
                </a:effectLst>
                <a:latin typeface="Calibri" pitchFamily="34" charset="0"/>
              </a:rPr>
              <a:t>Monitoring</a:t>
            </a:r>
            <a:endParaRPr lang="en-US" sz="1600" dirty="0">
              <a:solidFill>
                <a:srgbClr val="FFFFFF"/>
              </a:solidFill>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6629400" y="2438400"/>
            <a:ext cx="2362200" cy="116211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231775" indent="-231775" defTabSz="914099">
              <a:lnSpc>
                <a:spcPct val="90000"/>
              </a:lnSpc>
              <a:spcBef>
                <a:spcPts val="600"/>
              </a:spcBef>
              <a:buFont typeface="Arial" pitchFamily="34" charset="0"/>
              <a:buChar char="•"/>
              <a:defRPr/>
            </a:pPr>
            <a:r>
              <a:rPr lang="en-US" sz="1600" dirty="0" smtClean="0">
                <a:solidFill>
                  <a:srgbClr val="FFFFFF"/>
                </a:solidFill>
                <a:effectLst>
                  <a:outerShdw blurRad="38100" dist="38100" dir="2700000" algn="tl">
                    <a:srgbClr val="000000">
                      <a:alpha val="43137"/>
                    </a:srgbClr>
                  </a:outerShdw>
                </a:effectLst>
                <a:latin typeface="Calibri" pitchFamily="34" charset="0"/>
              </a:rPr>
              <a:t> AMO Warnings </a:t>
            </a:r>
          </a:p>
          <a:p>
            <a:pPr marL="231775" indent="-231775" defTabSz="914099">
              <a:lnSpc>
                <a:spcPct val="90000"/>
              </a:lnSpc>
              <a:spcBef>
                <a:spcPts val="600"/>
              </a:spcBef>
              <a:buFont typeface="Arial" pitchFamily="34" charset="0"/>
              <a:buChar char="•"/>
              <a:defRPr/>
            </a:pPr>
            <a:r>
              <a:rPr lang="en-US" sz="1600" dirty="0" smtClean="0">
                <a:solidFill>
                  <a:srgbClr val="FFFFFF"/>
                </a:solidFill>
                <a:effectLst>
                  <a:outerShdw blurRad="38100" dist="38100" dir="2700000" algn="tl">
                    <a:srgbClr val="000000">
                      <a:alpha val="43137"/>
                    </a:srgbClr>
                  </a:outerShdw>
                </a:effectLst>
                <a:latin typeface="Calibri" pitchFamily="34" charset="0"/>
              </a:rPr>
              <a:t>Dimension Design</a:t>
            </a:r>
          </a:p>
          <a:p>
            <a:pPr marL="231775" indent="-231775" defTabSz="914099">
              <a:lnSpc>
                <a:spcPct val="90000"/>
              </a:lnSpc>
              <a:spcBef>
                <a:spcPts val="600"/>
              </a:spcBef>
              <a:buFont typeface="Arial" pitchFamily="34" charset="0"/>
              <a:buChar char="•"/>
              <a:defRPr/>
            </a:pPr>
            <a:r>
              <a:rPr lang="en-US" sz="1600" dirty="0" smtClean="0">
                <a:solidFill>
                  <a:srgbClr val="FFFFFF"/>
                </a:solidFill>
                <a:effectLst>
                  <a:outerShdw blurRad="38100" dist="38100" dir="2700000" algn="tl">
                    <a:srgbClr val="000000">
                      <a:alpha val="43137"/>
                    </a:srgbClr>
                  </a:outerShdw>
                </a:effectLst>
                <a:latin typeface="Calibri" pitchFamily="34" charset="0"/>
              </a:rPr>
              <a:t>Cube Design</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Peformance: "Design It Right"</a:t>
            </a:r>
            <a:endParaRPr lang="en-US"/>
          </a:p>
        </p:txBody>
      </p:sp>
      <p:graphicFrame>
        <p:nvGraphicFramePr>
          <p:cNvPr id="11" name="Content Placeholder 3"/>
          <p:cNvGraphicFramePr>
            <a:graphicFrameLocks/>
          </p:cNvGraphicFramePr>
          <p:nvPr/>
        </p:nvGraphicFramePr>
        <p:xfrm>
          <a:off x="6096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6629400" y="1981200"/>
            <a:ext cx="2362200" cy="1905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246063" indent="-246063" defTabSz="914099" fontAlgn="auto">
              <a:lnSpc>
                <a:spcPct val="150000"/>
              </a:lnSpc>
              <a:spcBef>
                <a:spcPts val="0"/>
              </a:spcBef>
              <a:spcAft>
                <a:spcPts val="0"/>
              </a:spcAft>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 AMO Warnings </a:t>
            </a:r>
          </a:p>
          <a:p>
            <a:pPr marL="246063" indent="-246063" defTabSz="914099" fontAlgn="auto">
              <a:lnSpc>
                <a:spcPct val="150000"/>
              </a:lnSpc>
              <a:spcBef>
                <a:spcPts val="0"/>
              </a:spcBef>
              <a:spcAft>
                <a:spcPts val="0"/>
              </a:spcAft>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Dimension Design</a:t>
            </a:r>
          </a:p>
          <a:p>
            <a:pPr marL="246063" indent="-246063" defTabSz="914099" fontAlgn="auto">
              <a:lnSpc>
                <a:spcPct val="150000"/>
              </a:lnSpc>
              <a:spcBef>
                <a:spcPts val="0"/>
              </a:spcBef>
              <a:spcAft>
                <a:spcPts val="0"/>
              </a:spcAft>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Cube Design</a:t>
            </a:r>
          </a:p>
          <a:p>
            <a:pPr marL="246063" indent="-246063" defTabSz="914099" fontAlgn="auto">
              <a:lnSpc>
                <a:spcPct val="150000"/>
              </a:lnSpc>
              <a:spcBef>
                <a:spcPts val="0"/>
              </a:spcBef>
              <a:spcAft>
                <a:spcPts val="0"/>
              </a:spcAft>
              <a:buFont typeface="Arial" pitchFamily="34" charset="0"/>
              <a:buChar char="•"/>
              <a:defRPr/>
            </a:pPr>
            <a:r>
              <a:rPr lang="en-US" sz="1600" dirty="0">
                <a:solidFill>
                  <a:srgbClr val="FFFFFF"/>
                </a:solidFill>
                <a:effectLst>
                  <a:outerShdw blurRad="38100" dist="38100" dir="2700000" algn="tl">
                    <a:srgbClr val="000000">
                      <a:alpha val="43137"/>
                    </a:srgbClr>
                  </a:outerShdw>
                </a:effectLst>
                <a:latin typeface="Calibri" pitchFamily="34" charset="0"/>
              </a:rPr>
              <a:t>Aggregation Designer + Improved algorithms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 Tools in SQL 2008: </a:t>
            </a:r>
            <a:br>
              <a:rPr lang="en-US" smtClean="0"/>
            </a:br>
            <a:r>
              <a:rPr lang="en-US" smtClean="0"/>
              <a:t>Design it Right the First Time!</a:t>
            </a:r>
            <a:endParaRPr lang="en-US"/>
          </a:p>
        </p:txBody>
      </p:sp>
      <p:sp>
        <p:nvSpPr>
          <p:cNvPr id="20483" name="Content Placeholder 6"/>
          <p:cNvSpPr>
            <a:spLocks noGrp="1"/>
          </p:cNvSpPr>
          <p:nvPr>
            <p:ph idx="1"/>
          </p:nvPr>
        </p:nvSpPr>
        <p:spPr>
          <a:xfrm>
            <a:off x="381000" y="1905000"/>
            <a:ext cx="8382000" cy="3816429"/>
          </a:xfrm>
        </p:spPr>
        <p:txBody>
          <a:bodyPr/>
          <a:lstStyle/>
          <a:p>
            <a:r>
              <a:rPr lang="en-US" sz="2800" dirty="0" smtClean="0"/>
              <a:t>Background</a:t>
            </a:r>
          </a:p>
          <a:p>
            <a:pPr lvl="1"/>
            <a:r>
              <a:rPr lang="en-US" sz="2400" dirty="0" smtClean="0"/>
              <a:t>OLAP models can be quite complex, with many interdependencies between objects</a:t>
            </a:r>
          </a:p>
          <a:p>
            <a:pPr lvl="1"/>
            <a:r>
              <a:rPr lang="en-US" sz="2400" dirty="0" smtClean="0"/>
              <a:t>Best practices and performance tuning trips are not generally well known and scattered </a:t>
            </a:r>
          </a:p>
          <a:p>
            <a:r>
              <a:rPr lang="en-US" sz="2800" dirty="0" smtClean="0"/>
              <a:t>AS 2008 Focus</a:t>
            </a:r>
          </a:p>
          <a:p>
            <a:pPr lvl="1"/>
            <a:r>
              <a:rPr lang="en-US" sz="2400" dirty="0" smtClean="0"/>
              <a:t>Embed best practices and performance tuning tricks into the object model and user interface</a:t>
            </a:r>
          </a:p>
          <a:p>
            <a:pPr lvl="1"/>
            <a:r>
              <a:rPr lang="en-US" sz="2400" dirty="0" smtClean="0"/>
              <a:t>Modify design of key areas of the interface so that an optimal design is the natural outcome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Top Performance Tips</a:t>
            </a:r>
            <a:endParaRPr lang="en-NZ" dirty="0"/>
          </a:p>
        </p:txBody>
      </p:sp>
      <p:sp>
        <p:nvSpPr>
          <p:cNvPr id="3" name="Content Placeholder 2"/>
          <p:cNvSpPr>
            <a:spLocks noGrp="1"/>
          </p:cNvSpPr>
          <p:nvPr>
            <p:ph idx="1"/>
          </p:nvPr>
        </p:nvSpPr>
        <p:spPr>
          <a:xfrm>
            <a:off x="381000" y="1412875"/>
            <a:ext cx="8382000" cy="1526572"/>
          </a:xfrm>
        </p:spPr>
        <p:txBody>
          <a:bodyPr/>
          <a:lstStyle/>
          <a:p>
            <a:r>
              <a:rPr lang="en-NZ" dirty="0" smtClean="0"/>
              <a:t>Attribute Relationships</a:t>
            </a:r>
          </a:p>
          <a:p>
            <a:r>
              <a:rPr lang="en-NZ" dirty="0" smtClean="0"/>
              <a:t>Aggregation Design</a:t>
            </a:r>
          </a:p>
          <a:p>
            <a:r>
              <a:rPr lang="en-NZ" dirty="0" smtClean="0"/>
              <a:t>Cube Design</a:t>
            </a:r>
            <a:endParaRPr lang="en-NZ"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lstStyle/>
          <a:p>
            <a:r>
              <a:rPr lang="en-US" smtClean="0"/>
              <a:t>Attribute Relationships</a:t>
            </a:r>
            <a:endParaRPr lang="en-US" dirty="0" smtClean="0"/>
          </a:p>
        </p:txBody>
      </p:sp>
      <p:sp>
        <p:nvSpPr>
          <p:cNvPr id="21511" name="Rectangle 7"/>
          <p:cNvSpPr>
            <a:spLocks noGrp="1" noChangeArrowheads="1"/>
          </p:cNvSpPr>
          <p:nvPr>
            <p:ph idx="1"/>
          </p:nvPr>
        </p:nvSpPr>
        <p:spPr/>
        <p:txBody>
          <a:bodyPr>
            <a:normAutofit/>
          </a:bodyPr>
          <a:lstStyle/>
          <a:p>
            <a:r>
              <a:rPr lang="en-US" b="1" dirty="0" smtClean="0">
                <a:solidFill>
                  <a:schemeClr val="accent1"/>
                </a:solidFill>
              </a:rPr>
              <a:t>1-n</a:t>
            </a:r>
            <a:r>
              <a:rPr lang="en-US" dirty="0" smtClean="0"/>
              <a:t> relationships between attributes</a:t>
            </a:r>
          </a:p>
          <a:p>
            <a:pPr lvl="1"/>
            <a:r>
              <a:rPr lang="en-US" dirty="0" smtClean="0"/>
              <a:t>Server simply “works better”</a:t>
            </a:r>
            <a:endParaRPr lang="en-US" sz="2600" dirty="0" smtClean="0">
              <a:sym typeface="Wingdings" pitchFamily="2" charset="2"/>
            </a:endParaRPr>
          </a:p>
        </p:txBody>
      </p:sp>
      <p:grpSp>
        <p:nvGrpSpPr>
          <p:cNvPr id="2" name="Group 20"/>
          <p:cNvGrpSpPr/>
          <p:nvPr/>
        </p:nvGrpSpPr>
        <p:grpSpPr>
          <a:xfrm>
            <a:off x="1219200" y="2664619"/>
            <a:ext cx="1492250" cy="3213100"/>
            <a:chOff x="1219200" y="2667000"/>
            <a:chExt cx="1492250" cy="3213100"/>
          </a:xfrm>
        </p:grpSpPr>
        <p:sp>
          <p:nvSpPr>
            <p:cNvPr id="4" name="Rectangle 4294967295"/>
            <p:cNvSpPr>
              <a:spLocks noChangeArrowheads="1"/>
            </p:cNvSpPr>
            <p:nvPr/>
          </p:nvSpPr>
          <p:spPr bwMode="black">
            <a:xfrm>
              <a:off x="1219200" y="542131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5" name="TextBox 4294967295"/>
            <p:cNvSpPr txBox="1">
              <a:spLocks noChangeArrowheads="1"/>
            </p:cNvSpPr>
            <p:nvPr/>
          </p:nvSpPr>
          <p:spPr bwMode="white">
            <a:xfrm>
              <a:off x="1333500" y="5502275"/>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City</a:t>
              </a:r>
            </a:p>
          </p:txBody>
        </p:sp>
        <p:sp>
          <p:nvSpPr>
            <p:cNvPr id="6" name="Rectangle 4294967295"/>
            <p:cNvSpPr>
              <a:spLocks noChangeArrowheads="1"/>
            </p:cNvSpPr>
            <p:nvPr/>
          </p:nvSpPr>
          <p:spPr bwMode="black">
            <a:xfrm>
              <a:off x="1219200" y="4043362"/>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7" name="TextBox 4294967295"/>
            <p:cNvSpPr txBox="1">
              <a:spLocks noChangeArrowheads="1"/>
            </p:cNvSpPr>
            <p:nvPr/>
          </p:nvSpPr>
          <p:spPr bwMode="white">
            <a:xfrm>
              <a:off x="1333500" y="4127500"/>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a:effectLst/>
                </a:rPr>
                <a:t>State</a:t>
              </a:r>
            </a:p>
          </p:txBody>
        </p:sp>
        <p:sp>
          <p:nvSpPr>
            <p:cNvPr id="8" name="Rectangle 4294967295"/>
            <p:cNvSpPr>
              <a:spLocks noChangeArrowheads="1"/>
            </p:cNvSpPr>
            <p:nvPr/>
          </p:nvSpPr>
          <p:spPr bwMode="black">
            <a:xfrm>
              <a:off x="1219200" y="2667000"/>
              <a:ext cx="1492250" cy="4587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9" name="TextBox 4294967295"/>
            <p:cNvSpPr txBox="1">
              <a:spLocks noChangeArrowheads="1"/>
            </p:cNvSpPr>
            <p:nvPr/>
          </p:nvSpPr>
          <p:spPr bwMode="white">
            <a:xfrm>
              <a:off x="1333500" y="2747962"/>
              <a:ext cx="1262063" cy="2769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nchorCtr="1">
              <a:spAutoFit/>
            </a:bodyPr>
            <a:lstStyle/>
            <a:p>
              <a:pPr algn="l" eaLnBrk="0" hangingPunct="0">
                <a:lnSpc>
                  <a:spcPct val="100000"/>
                </a:lnSpc>
                <a:spcBef>
                  <a:spcPct val="50000"/>
                </a:spcBef>
              </a:pPr>
              <a:r>
                <a:rPr lang="en-US" sz="1200" b="1" dirty="0">
                  <a:effectLst/>
                </a:rPr>
                <a:t>Country</a:t>
              </a:r>
            </a:p>
          </p:txBody>
        </p:sp>
        <p:sp>
          <p:nvSpPr>
            <p:cNvPr id="10" name="Straight Connector 4294967295"/>
            <p:cNvSpPr>
              <a:spLocks noChangeShapeType="1"/>
            </p:cNvSpPr>
            <p:nvPr/>
          </p:nvSpPr>
          <p:spPr bwMode="auto">
            <a:xfrm flipV="1">
              <a:off x="1981200" y="4618037"/>
              <a:ext cx="1588" cy="687388"/>
            </a:xfrm>
            <a:prstGeom prst="line">
              <a:avLst/>
            </a:prstGeom>
            <a:ln>
              <a:headEnd/>
              <a:tailEnd type="triangle" w="med" len="med"/>
            </a:ln>
            <a:effectLst>
              <a:glow rad="635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txBody>
            <a:bodyPr/>
            <a:lstStyle/>
            <a:p>
              <a:pPr>
                <a:defRPr/>
              </a:pPr>
              <a:endParaRPr lang="en-US" sz="2800">
                <a:cs typeface="+mn-cs"/>
              </a:endParaRPr>
            </a:p>
          </p:txBody>
        </p:sp>
        <p:sp>
          <p:nvSpPr>
            <p:cNvPr id="11" name="Straight Connector 4294967295"/>
            <p:cNvSpPr>
              <a:spLocks noChangeShapeType="1"/>
            </p:cNvSpPr>
            <p:nvPr/>
          </p:nvSpPr>
          <p:spPr bwMode="auto">
            <a:xfrm flipV="1">
              <a:off x="1981200" y="3240087"/>
              <a:ext cx="1588" cy="688975"/>
            </a:xfrm>
            <a:prstGeom prst="line">
              <a:avLst/>
            </a:prstGeom>
            <a:ln>
              <a:headEnd/>
              <a:tailEnd type="triangle" w="med" len="med"/>
            </a:ln>
            <a:effectLst>
              <a:glow rad="635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txBody>
            <a:bodyPr/>
            <a:lstStyle/>
            <a:p>
              <a:pPr>
                <a:defRPr/>
              </a:pPr>
              <a:endParaRPr lang="en-US" sz="2800">
                <a:cs typeface="+mn-cs"/>
              </a:endParaRPr>
            </a:p>
          </p:txBody>
        </p:sp>
      </p:grpSp>
      <p:grpSp>
        <p:nvGrpSpPr>
          <p:cNvPr id="3" name="Group 26"/>
          <p:cNvGrpSpPr/>
          <p:nvPr/>
        </p:nvGrpSpPr>
        <p:grpSpPr>
          <a:xfrm>
            <a:off x="4149725" y="4747948"/>
            <a:ext cx="1492250" cy="458788"/>
            <a:chOff x="4152900" y="4722812"/>
            <a:chExt cx="1492250" cy="458788"/>
          </a:xfrm>
        </p:grpSpPr>
        <p:sp>
          <p:nvSpPr>
            <p:cNvPr id="12" name="Rectangle 4294967295"/>
            <p:cNvSpPr>
              <a:spLocks noChangeArrowheads="1"/>
            </p:cNvSpPr>
            <p:nvPr/>
          </p:nvSpPr>
          <p:spPr bwMode="black">
            <a:xfrm>
              <a:off x="4152900" y="472281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3" name="TextBox 4294967295"/>
            <p:cNvSpPr txBox="1">
              <a:spLocks noChangeArrowheads="1"/>
            </p:cNvSpPr>
            <p:nvPr/>
          </p:nvSpPr>
          <p:spPr bwMode="white">
            <a:xfrm>
              <a:off x="4267200" y="4803775"/>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Month</a:t>
              </a:r>
              <a:endParaRPr lang="en-US" sz="1200" b="1" dirty="0">
                <a:effectLst/>
              </a:endParaRPr>
            </a:p>
          </p:txBody>
        </p:sp>
      </p:grpSp>
      <p:grpSp>
        <p:nvGrpSpPr>
          <p:cNvPr id="18" name="Group 25"/>
          <p:cNvGrpSpPr/>
          <p:nvPr/>
        </p:nvGrpSpPr>
        <p:grpSpPr>
          <a:xfrm>
            <a:off x="4149725" y="3706283"/>
            <a:ext cx="1492250" cy="458788"/>
            <a:chOff x="4152900" y="3725862"/>
            <a:chExt cx="1492250" cy="458788"/>
          </a:xfrm>
        </p:grpSpPr>
        <p:sp>
          <p:nvSpPr>
            <p:cNvPr id="14" name="Rectangle 4294967295"/>
            <p:cNvSpPr>
              <a:spLocks noChangeArrowheads="1"/>
            </p:cNvSpPr>
            <p:nvPr/>
          </p:nvSpPr>
          <p:spPr bwMode="black">
            <a:xfrm>
              <a:off x="4152900" y="372586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5" name="TextBox 4294967295"/>
            <p:cNvSpPr txBox="1">
              <a:spLocks noChangeArrowheads="1"/>
            </p:cNvSpPr>
            <p:nvPr/>
          </p:nvSpPr>
          <p:spPr bwMode="white">
            <a:xfrm>
              <a:off x="4267200" y="38100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t>Quarter</a:t>
              </a:r>
              <a:endParaRPr lang="en-US" sz="1200" b="1" dirty="0">
                <a:effectLst/>
              </a:endParaRPr>
            </a:p>
          </p:txBody>
        </p:sp>
      </p:grpSp>
      <p:grpSp>
        <p:nvGrpSpPr>
          <p:cNvPr id="20" name="Group 24"/>
          <p:cNvGrpSpPr/>
          <p:nvPr/>
        </p:nvGrpSpPr>
        <p:grpSpPr>
          <a:xfrm>
            <a:off x="4149725" y="2664619"/>
            <a:ext cx="1492250" cy="458787"/>
            <a:chOff x="4152900" y="2664619"/>
            <a:chExt cx="1492250" cy="458787"/>
          </a:xfrm>
        </p:grpSpPr>
        <p:sp>
          <p:nvSpPr>
            <p:cNvPr id="16" name="Rectangle 4294967295"/>
            <p:cNvSpPr>
              <a:spLocks noChangeArrowheads="1"/>
            </p:cNvSpPr>
            <p:nvPr/>
          </p:nvSpPr>
          <p:spPr bwMode="black">
            <a:xfrm>
              <a:off x="4152900" y="2664619"/>
              <a:ext cx="1492250" cy="4587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17" name="TextBox 4294967295"/>
            <p:cNvSpPr txBox="1">
              <a:spLocks noChangeArrowheads="1"/>
            </p:cNvSpPr>
            <p:nvPr/>
          </p:nvSpPr>
          <p:spPr bwMode="white">
            <a:xfrm>
              <a:off x="4267200" y="2745581"/>
              <a:ext cx="1262063" cy="276999"/>
            </a:xfrm>
            <a:prstGeom prst="rect">
              <a:avLst/>
            </a:prstGeom>
            <a:ln>
              <a:noFill/>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Year</a:t>
              </a:r>
              <a:endParaRPr lang="en-US" sz="1200" b="1" dirty="0">
                <a:effectLst/>
              </a:endParaRPr>
            </a:p>
          </p:txBody>
        </p:sp>
      </p:grpSp>
      <p:sp>
        <p:nvSpPr>
          <p:cNvPr id="19" name="Straight Connector 4294967295"/>
          <p:cNvSpPr>
            <a:spLocks noChangeShapeType="1"/>
          </p:cNvSpPr>
          <p:nvPr/>
        </p:nvSpPr>
        <p:spPr bwMode="auto">
          <a:xfrm rot="-420000" flipV="1">
            <a:off x="4876800" y="3236201"/>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grpSp>
        <p:nvGrpSpPr>
          <p:cNvPr id="21" name="Group 27"/>
          <p:cNvGrpSpPr/>
          <p:nvPr/>
        </p:nvGrpSpPr>
        <p:grpSpPr>
          <a:xfrm>
            <a:off x="4149725" y="5789612"/>
            <a:ext cx="1492250" cy="458788"/>
            <a:chOff x="4146550" y="5789612"/>
            <a:chExt cx="1492250" cy="458788"/>
          </a:xfrm>
        </p:grpSpPr>
        <p:sp>
          <p:nvSpPr>
            <p:cNvPr id="22" name="Rectangle 4294967295"/>
            <p:cNvSpPr>
              <a:spLocks noChangeArrowheads="1"/>
            </p:cNvSpPr>
            <p:nvPr/>
          </p:nvSpPr>
          <p:spPr bwMode="black">
            <a:xfrm>
              <a:off x="4146550" y="5789612"/>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3" name="TextBox 4294967295"/>
            <p:cNvSpPr txBox="1">
              <a:spLocks noChangeArrowheads="1"/>
            </p:cNvSpPr>
            <p:nvPr/>
          </p:nvSpPr>
          <p:spPr bwMode="white">
            <a:xfrm>
              <a:off x="4256087" y="5867400"/>
              <a:ext cx="1262063" cy="276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l" eaLnBrk="0" hangingPunct="0">
                <a:lnSpc>
                  <a:spcPct val="100000"/>
                </a:lnSpc>
                <a:spcBef>
                  <a:spcPct val="50000"/>
                </a:spcBef>
              </a:pPr>
              <a:r>
                <a:rPr lang="en-US" sz="1200" b="1" dirty="0" smtClean="0">
                  <a:effectLst/>
                </a:rPr>
                <a:t>Date</a:t>
              </a:r>
              <a:endParaRPr lang="en-US" sz="1200" b="1" dirty="0">
                <a:effectLst/>
              </a:endParaRPr>
            </a:p>
          </p:txBody>
        </p:sp>
      </p:grpSp>
      <p:sp>
        <p:nvSpPr>
          <p:cNvPr id="29" name="Straight Connector 4294967295"/>
          <p:cNvSpPr>
            <a:spLocks noChangeShapeType="1"/>
          </p:cNvSpPr>
          <p:nvPr/>
        </p:nvSpPr>
        <p:spPr bwMode="auto">
          <a:xfrm rot="-420000" flipV="1">
            <a:off x="4886508" y="4268705"/>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sp>
        <p:nvSpPr>
          <p:cNvPr id="30" name="Straight Connector 4294967295"/>
          <p:cNvSpPr>
            <a:spLocks noChangeShapeType="1"/>
          </p:cNvSpPr>
          <p:nvPr/>
        </p:nvSpPr>
        <p:spPr bwMode="auto">
          <a:xfrm rot="-420000" flipV="1">
            <a:off x="4886508" y="5293601"/>
            <a:ext cx="45719" cy="343694"/>
          </a:xfrm>
          <a:prstGeom prst="line">
            <a:avLst/>
          </a:prstGeom>
          <a:ln>
            <a:headEnd/>
            <a:tailEnd type="triangle" w="med" len="med"/>
          </a:ln>
          <a:effectLst>
            <a:glow rad="63500">
              <a:schemeClr val="accent5">
                <a:satMod val="175000"/>
                <a:alpha val="40000"/>
              </a:schemeClr>
            </a:glow>
          </a:effectLst>
        </p:spPr>
        <p:style>
          <a:lnRef idx="1">
            <a:schemeClr val="accent3"/>
          </a:lnRef>
          <a:fillRef idx="0">
            <a:schemeClr val="accent3"/>
          </a:fillRef>
          <a:effectRef idx="0">
            <a:schemeClr val="accent3"/>
          </a:effectRef>
          <a:fontRef idx="minor">
            <a:schemeClr val="tx1"/>
          </a:fontRef>
        </p:style>
        <p:txBody>
          <a:bodyPr/>
          <a:lstStyle/>
          <a:p>
            <a:pPr>
              <a:defRPr/>
            </a:pPr>
            <a:endParaRPr lang="en-US" sz="2800">
              <a:cs typeface="+mn-cs"/>
            </a:endParaRPr>
          </a:p>
        </p:txBody>
      </p:sp>
      <p:sp>
        <p:nvSpPr>
          <p:cNvPr id="32" name="Rounded Rectangle 31"/>
          <p:cNvSpPr/>
          <p:nvPr/>
        </p:nvSpPr>
        <p:spPr bwMode="auto">
          <a:xfrm>
            <a:off x="7772400" y="0"/>
            <a:ext cx="13716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Dimension Design</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
</p:tagLst>
</file>

<file path=ppt/tags/tag2.xml><?xml version="1.0" encoding="utf-8"?>
<p:tagLst xmlns:a="http://schemas.openxmlformats.org/drawingml/2006/main" xmlns:r="http://schemas.openxmlformats.org/officeDocument/2006/relationships" xmlns:p="http://schemas.openxmlformats.org/presentationml/2006/main">
  <p:tag name="TIMING" val="|3.8|.5|.5"/>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2.1|.7|3.2|1.1|.6|.5|39.1"/>
</p:tagLst>
</file>

<file path=ppt/tags/tag5.xml><?xml version="1.0" encoding="utf-8"?>
<p:tagLst xmlns:a="http://schemas.openxmlformats.org/drawingml/2006/main" xmlns:r="http://schemas.openxmlformats.org/officeDocument/2006/relationships" xmlns:p="http://schemas.openxmlformats.org/presentationml/2006/main">
  <p:tag name="TIMING" val="|45.1|20|.9|0|9|0|0|63.3|3.7|.9|0|.5|0|6.4|1.2|0|.5|0|.5|0|78.2"/>
</p:tagLst>
</file>

<file path=ppt/tags/tag6.xml><?xml version="1.0" encoding="utf-8"?>
<p:tagLst xmlns:a="http://schemas.openxmlformats.org/drawingml/2006/main" xmlns:r="http://schemas.openxmlformats.org/officeDocument/2006/relationships" xmlns:p="http://schemas.openxmlformats.org/presentationml/2006/main">
  <p:tag name="TIMING" val="|5.4|15.4|30.6"/>
</p:tagLst>
</file>

<file path=ppt/tags/tag7.xml><?xml version="1.0" encoding="utf-8"?>
<p:tagLst xmlns:a="http://schemas.openxmlformats.org/drawingml/2006/main" xmlns:r="http://schemas.openxmlformats.org/officeDocument/2006/relationships" xmlns:p="http://schemas.openxmlformats.org/presentationml/2006/main">
  <p:tag name="TIMING" val="|.3|21.7|1|1.7"/>
</p:tagLst>
</file>

<file path=ppt/theme/theme1.xml><?xml version="1.0" encoding="utf-8"?>
<a:theme xmlns:a="http://schemas.openxmlformats.org/drawingml/2006/main" name="TechEd 2008 4-3 template">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3117</Words>
  <Application>Microsoft Office PowerPoint</Application>
  <PresentationFormat>On-screen Show (4:3)</PresentationFormat>
  <Paragraphs>802</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TechEd 2008 4-3 template</vt:lpstr>
      <vt:lpstr>Slide 1</vt:lpstr>
      <vt:lpstr>Microsoft SQL Server 2008 Analysis Services enhancements</vt:lpstr>
      <vt:lpstr>What We Will Cover</vt:lpstr>
      <vt:lpstr>A Quick Look Back at Analysis Services 2005 </vt:lpstr>
      <vt:lpstr>AS Enhancements in SQL 2008</vt:lpstr>
      <vt:lpstr>Peformance: "Design It Right"</vt:lpstr>
      <vt:lpstr>AS Tools in SQL 2008:  Design it Right the First Time!</vt:lpstr>
      <vt:lpstr>Top Performance Tips</vt:lpstr>
      <vt:lpstr>Attribute Relationships</vt:lpstr>
      <vt:lpstr>Rigid versus Flexible Relationships</vt:lpstr>
      <vt:lpstr>Relationships And The Key Attribute</vt:lpstr>
      <vt:lpstr>Redundant Relationships</vt:lpstr>
      <vt:lpstr>Natural Hierarchies</vt:lpstr>
      <vt:lpstr>Hierarchies And Performance</vt:lpstr>
      <vt:lpstr>Attribute Relationship Designer</vt:lpstr>
      <vt:lpstr>Dimension Wizard</vt:lpstr>
      <vt:lpstr>Development Experience</vt:lpstr>
      <vt:lpstr>Analysis Services 2008 Design Tools Dimension Design</vt:lpstr>
      <vt:lpstr>Aggregation Design</vt:lpstr>
      <vt:lpstr>What Is An Aggregation?</vt:lpstr>
      <vt:lpstr>How Big Is An Aggregation?</vt:lpstr>
      <vt:lpstr>Aggregations And Performance</vt:lpstr>
      <vt:lpstr>Some Hints For Aggregations</vt:lpstr>
      <vt:lpstr>7-steps In Aggregation Design</vt:lpstr>
      <vt:lpstr>New UBO Algorithm</vt:lpstr>
      <vt:lpstr>New UBO Algorithm</vt:lpstr>
      <vt:lpstr>2008 Aggregation Design Tools</vt:lpstr>
      <vt:lpstr>Analysis Services 2008 Design Tools Aggregation Design</vt:lpstr>
      <vt:lpstr>Peformance: Monitoring</vt:lpstr>
      <vt:lpstr>Resource Monitoring (DMV)</vt:lpstr>
      <vt:lpstr>Analysis Services DMV Schema</vt:lpstr>
      <vt:lpstr>Dynamic Management Views</vt:lpstr>
      <vt:lpstr>Performance: "Run"</vt:lpstr>
      <vt:lpstr>MDX Query Performance:  Subspace Computation</vt:lpstr>
      <vt:lpstr>An Example</vt:lpstr>
      <vt:lpstr>Cell-by-cell Computation</vt:lpstr>
      <vt:lpstr>Block Computing Goals</vt:lpstr>
      <vt:lpstr>Block Computing</vt:lpstr>
      <vt:lpstr>Subspace Computation</vt:lpstr>
      <vt:lpstr>Scalable Backup</vt:lpstr>
      <vt:lpstr>Backup Performance - AS 2008</vt:lpstr>
      <vt:lpstr>Scalable Shared Databases (Read-only)</vt:lpstr>
      <vt:lpstr>Slide 43</vt:lpstr>
      <vt:lpstr>Session Summary</vt:lpstr>
      <vt:lpstr>Slide 45</vt:lpstr>
      <vt:lpstr>Resources</vt:lpstr>
      <vt:lpstr>Related Content</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2008-09-01T23:21:16Z</dcterms:created>
  <dcterms:modified xsi:type="dcterms:W3CDTF">2008-09-01T23:22:19Z</dcterms:modified>
</cp:coreProperties>
</file>