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6" r:id="rId5"/>
  </p:sldMasterIdLst>
  <p:notesMasterIdLst>
    <p:notesMasterId r:id="rId74"/>
  </p:notesMasterIdLst>
  <p:handoutMasterIdLst>
    <p:handoutMasterId r:id="rId75"/>
  </p:handoutMasterIdLst>
  <p:sldIdLst>
    <p:sldId id="605" r:id="rId6"/>
    <p:sldId id="666" r:id="rId7"/>
    <p:sldId id="582" r:id="rId8"/>
    <p:sldId id="637" r:id="rId9"/>
    <p:sldId id="584" r:id="rId10"/>
    <p:sldId id="655" r:id="rId11"/>
    <p:sldId id="516" r:id="rId12"/>
    <p:sldId id="633" r:id="rId13"/>
    <p:sldId id="526" r:id="rId14"/>
    <p:sldId id="518" r:id="rId15"/>
    <p:sldId id="631" r:id="rId16"/>
    <p:sldId id="519" r:id="rId17"/>
    <p:sldId id="590" r:id="rId18"/>
    <p:sldId id="585" r:id="rId19"/>
    <p:sldId id="656" r:id="rId20"/>
    <p:sldId id="615" r:id="rId21"/>
    <p:sldId id="523" r:id="rId22"/>
    <p:sldId id="600" r:id="rId23"/>
    <p:sldId id="601" r:id="rId24"/>
    <p:sldId id="521" r:id="rId25"/>
    <p:sldId id="645" r:id="rId26"/>
    <p:sldId id="643" r:id="rId27"/>
    <p:sldId id="587" r:id="rId28"/>
    <p:sldId id="657" r:id="rId29"/>
    <p:sldId id="634" r:id="rId30"/>
    <p:sldId id="531" r:id="rId31"/>
    <p:sldId id="530" r:id="rId32"/>
    <p:sldId id="532" r:id="rId33"/>
    <p:sldId id="586" r:id="rId34"/>
    <p:sldId id="658" r:id="rId35"/>
    <p:sldId id="641" r:id="rId36"/>
    <p:sldId id="520" r:id="rId37"/>
    <p:sldId id="507" r:id="rId38"/>
    <p:sldId id="527" r:id="rId39"/>
    <p:sldId id="589" r:id="rId40"/>
    <p:sldId id="659" r:id="rId41"/>
    <p:sldId id="660" r:id="rId42"/>
    <p:sldId id="602" r:id="rId43"/>
    <p:sldId id="603" r:id="rId44"/>
    <p:sldId id="541" r:id="rId45"/>
    <p:sldId id="594" r:id="rId46"/>
    <p:sldId id="644" r:id="rId47"/>
    <p:sldId id="540" r:id="rId48"/>
    <p:sldId id="544" r:id="rId49"/>
    <p:sldId id="667" r:id="rId50"/>
    <p:sldId id="661" r:id="rId51"/>
    <p:sldId id="636" r:id="rId52"/>
    <p:sldId id="542" r:id="rId53"/>
    <p:sldId id="662" r:id="rId54"/>
    <p:sldId id="621" r:id="rId55"/>
    <p:sldId id="663" r:id="rId56"/>
    <p:sldId id="596" r:id="rId57"/>
    <p:sldId id="664" r:id="rId58"/>
    <p:sldId id="638" r:id="rId59"/>
    <p:sldId id="626" r:id="rId60"/>
    <p:sldId id="598" r:id="rId61"/>
    <p:sldId id="599" r:id="rId62"/>
    <p:sldId id="665" r:id="rId63"/>
    <p:sldId id="337" r:id="rId64"/>
    <p:sldId id="343" r:id="rId65"/>
    <p:sldId id="646" r:id="rId66"/>
    <p:sldId id="647" r:id="rId67"/>
    <p:sldId id="648" r:id="rId68"/>
    <p:sldId id="650" r:id="rId69"/>
    <p:sldId id="649" r:id="rId70"/>
    <p:sldId id="651" r:id="rId71"/>
    <p:sldId id="652" r:id="rId72"/>
    <p:sldId id="653" r:id="rId73"/>
  </p:sldIdLst>
  <p:sldSz cx="9144000" cy="6858000" type="screen4x3"/>
  <p:notesSz cx="7077075" cy="9051925"/>
  <p:embeddedFontLst>
    <p:embeddedFont>
      <p:font typeface="Segoe Light" charset="0"/>
      <p:regular r:id="rId76"/>
      <p:italic r:id="rId77"/>
    </p:embeddedFont>
    <p:embeddedFont>
      <p:font typeface="Segoe" charset="0"/>
      <p:regular r:id="rId78"/>
      <p:bold r:id="rId79"/>
      <p:italic r:id="rId80"/>
      <p:boldItalic r:id="rId81"/>
    </p:embeddedFont>
    <p:embeddedFont>
      <p:font typeface="Calibri" pitchFamily="34" charset="0"/>
      <p:regular r:id="rId82"/>
      <p:bold r:id="rId83"/>
      <p:italic r:id="rId84"/>
      <p:boldItalic r:id="rId85"/>
    </p:embeddedFont>
    <p:embeddedFont>
      <p:font typeface="ＭＳ Ｐゴシック" pitchFamily="34" charset="-128"/>
      <p:regular r:id="rId86"/>
    </p:embeddedFont>
    <p:embeddedFont>
      <p:font typeface="メイリオ" pitchFamily="34" charset="-128"/>
      <p:regular r:id="rId87"/>
      <p:bold r:id="rId88"/>
      <p:italic r:id="rId89"/>
      <p:boldItalic r:id="rId90"/>
    </p:embeddedFont>
    <p:embeddedFont>
      <p:font typeface="Segoe Semibold" charset="0"/>
      <p:bold r:id="rId91"/>
      <p:boldItalic r:id="rId9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 lastIdx="11" clrIdx="0"/>
  <p:cmAuthor id="1" name="Niraj Nagrani" initials="" lastIdx="10" clrIdx="1"/>
  <p:cmAuthor id="2" name="Graeme Malcolm" initials="" lastIdx="2" clrIdx="2"/>
  <p:cmAuthor id="3" name="Diane Tibbott" initials="djt" lastIdx="1" clrIdx="3"/>
  <p:cmAuthor id="4" name="Scott.Golightly" initials="SG" lastIdx="124" clrIdx="4"/>
  <p:cmAuthor id="5" name="pratyush.mishra" initials="p" lastIdx="19" clrIdx="5"/>
  <p:cmAuthor id="6" name="meredith.olson" initials="m" lastIdx="9" clrIdx="6"/>
  <p:cmAuthor id="7" name="Jeff House" initials="JH" lastIdx="8" clrIdx="7"/>
  <p:cmAuthor id="8" name="Jeff" initials="J" lastIdx="14" clrIdx="8"/>
  <p:cmAuthor id="9" name="Pam.Collier" initials="PC" lastIdx="29" clrIdx="9"/>
  <p:cmAuthor id="10" name="Scott Golightly" initials="SJG" lastIdx="152" clrIdx="10"/>
  <p:cmAuthor id="11" name="santosh.patel" initials="s" lastIdx="1" clrIdx="11"/>
  <p:cmAuthor id="12" name="andrea.bench" initials="a" lastIdx="19" clrIdx="12"/>
  <p:cmAuthor id="13" name="Kamlesh" initials="K" lastIdx="0" clrIdx="13"/>
  <p:cmAuthor id="14" name="Ashish.Joshi"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659984" mc:Ignorable=""/>
    <a:srgbClr xmlns:mc="http://schemas.openxmlformats.org/markup-compatibility/2006" xmlns:a14="http://schemas.microsoft.com/office/drawing/2007/7/7/main" val="91A15D" mc:Ignorable=""/>
    <a:srgbClr xmlns:mc="http://schemas.openxmlformats.org/markup-compatibility/2006" xmlns:a14="http://schemas.microsoft.com/office/drawing/2007/7/7/main" val="956976" mc:Ignorable=""/>
    <a:srgbClr xmlns:mc="http://schemas.openxmlformats.org/markup-compatibility/2006" xmlns:a14="http://schemas.microsoft.com/office/drawing/2007/7/7/main" val="9A8464" mc:Ignorable=""/>
    <a:srgbClr xmlns:mc="http://schemas.openxmlformats.org/markup-compatibility/2006" xmlns:a14="http://schemas.microsoft.com/office/drawing/2007/7/7/main" val="3E5B33" mc:Ignorable=""/>
    <a:srgbClr xmlns:mc="http://schemas.openxmlformats.org/markup-compatibility/2006" xmlns:a14="http://schemas.microsoft.com/office/drawing/2007/7/7/main" val="395546" mc:Ignorable=""/>
    <a:srgbClr xmlns:mc="http://schemas.openxmlformats.org/markup-compatibility/2006" xmlns:a14="http://schemas.microsoft.com/office/drawing/2007/7/7/main" val="43543A" mc:Ignorable=""/>
    <a:srgbClr xmlns:mc="http://schemas.openxmlformats.org/markup-compatibility/2006" xmlns:a14="http://schemas.microsoft.com/office/drawing/2007/7/7/main" val="869D61" mc:Ignorable=""/>
    <a:srgbClr xmlns:mc="http://schemas.openxmlformats.org/markup-compatibility/2006" xmlns:a14="http://schemas.microsoft.com/office/drawing/2007/7/7/main" val="594F35" mc:Ignorable=""/>
    <a:srgbClr xmlns:mc="http://schemas.openxmlformats.org/markup-compatibility/2006" xmlns:a14="http://schemas.microsoft.com/office/drawing/2007/7/7/main" val="5A3434"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89" autoAdjust="0"/>
    <p:restoredTop sz="48075" autoAdjust="0"/>
  </p:normalViewPr>
  <p:slideViewPr>
    <p:cSldViewPr snapToGrid="0">
      <p:cViewPr varScale="1">
        <p:scale>
          <a:sx n="106" d="100"/>
          <a:sy n="106" d="100"/>
        </p:scale>
        <p:origin x="-96" y="-276"/>
      </p:cViewPr>
      <p:guideLst>
        <p:guide orient="horz" pos="432"/>
        <p:guide orient="horz" pos="3473"/>
        <p:guide orient="horz" pos="4004"/>
        <p:guide pos="294"/>
        <p:guide pos="3628"/>
        <p:guide pos="2742"/>
      </p:guideLst>
    </p:cSldViewPr>
  </p:slideViewPr>
  <p:outlineViewPr>
    <p:cViewPr>
      <p:scale>
        <a:sx n="33" d="100"/>
        <a:sy n="33" d="100"/>
      </p:scale>
      <p:origin x="48" y="55032"/>
    </p:cViewPr>
  </p:outlineViewPr>
  <p:notesTextViewPr>
    <p:cViewPr>
      <p:scale>
        <a:sx n="66" d="100"/>
        <a:sy n="66" d="100"/>
      </p:scale>
      <p:origin x="0" y="0"/>
    </p:cViewPr>
  </p:notesTextViewPr>
  <p:sorterViewPr>
    <p:cViewPr>
      <p:scale>
        <a:sx n="100" d="100"/>
        <a:sy n="100" d="100"/>
      </p:scale>
      <p:origin x="0" y="10230"/>
    </p:cViewPr>
  </p:sorterViewPr>
  <p:notesViewPr>
    <p:cSldViewPr snapToGrid="0">
      <p:cViewPr>
        <p:scale>
          <a:sx n="90" d="100"/>
          <a:sy n="90" d="100"/>
        </p:scale>
        <p:origin x="-1794" y="-72"/>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font" Target="fonts/font14.fntdata"/><Relationship Id="rId97"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font" Target="fonts/font7.fntdata"/><Relationship Id="rId90" Type="http://schemas.openxmlformats.org/officeDocument/2006/relationships/font" Target="fonts/font15.fntdata"/><Relationship Id="rId95"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4008705" y="0"/>
            <a:ext cx="3066733" cy="45259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008F381-71D2-40B5-99EF-CC42F6A0CFD3}" type="datetimeFigureOut">
              <a:rPr lang="en-US"/>
              <a:pPr>
                <a:defRPr/>
              </a:pPr>
              <a:t>4/1/2010</a:t>
            </a:fld>
            <a:endParaRPr lang="en-US" dirty="0"/>
          </a:p>
        </p:txBody>
      </p:sp>
      <p:sp>
        <p:nvSpPr>
          <p:cNvPr id="4" name="Footer Placeholder 3"/>
          <p:cNvSpPr>
            <a:spLocks noGrp="1"/>
          </p:cNvSpPr>
          <p:nvPr>
            <p:ph type="ftr" sz="quarter" idx="2"/>
          </p:nvPr>
        </p:nvSpPr>
        <p:spPr>
          <a:xfrm>
            <a:off x="0" y="8597758"/>
            <a:ext cx="3066733" cy="45259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008705" y="8597758"/>
            <a:ext cx="3066733" cy="452596"/>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88169D-EF28-4D7C-882C-997A7445BC5B}" type="slidenum">
              <a:rPr lang="en-US"/>
              <a:pPr>
                <a:defRPr/>
              </a:pPr>
              <a:t>‹#›</a:t>
            </a:fld>
            <a:endParaRPr lang="en-US" dirty="0"/>
          </a:p>
        </p:txBody>
      </p:sp>
    </p:spTree>
    <p:extLst>
      <p:ext uri="{BB962C8B-B14F-4D97-AF65-F5344CB8AC3E}">
        <p14:creationId xmlns:p14="http://schemas.microsoft.com/office/powerpoint/2007/7/12/main" val="2469020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C4F70A-C88C-4495-BAAC-9E7600966C22}" type="datetimeFigureOut">
              <a:rPr lang="en-US"/>
              <a:pPr>
                <a:defRPr/>
              </a:pPr>
              <a:t>4/1/2010</a:t>
            </a:fld>
            <a:endParaRPr lang="en-US" dirty="0"/>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D75B0E5-5D68-451A-A53F-D5C39AD66427}" type="slidenum">
              <a:rPr lang="en-US"/>
              <a:pPr>
                <a:defRPr/>
              </a:pPr>
              <a:t>‹#›</a:t>
            </a:fld>
            <a:endParaRPr lang="en-US" dirty="0"/>
          </a:p>
        </p:txBody>
      </p:sp>
    </p:spTree>
    <p:extLst>
      <p:ext uri="{BB962C8B-B14F-4D97-AF65-F5344CB8AC3E}">
        <p14:creationId xmlns:p14="http://schemas.microsoft.com/office/powerpoint/2007/7/12/main" val="3832794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indent="-223838" algn="l" rtl="0" fontAlgn="base">
      <a:spcBef>
        <a:spcPct val="30000"/>
      </a:spcBef>
      <a:spcAft>
        <a:spcPct val="0"/>
      </a:spcAft>
      <a:defRPr sz="1000" kern="1200">
        <a:solidFill>
          <a:schemeClr val="tx1"/>
        </a:solidFill>
        <a:latin typeface="+mn-lt"/>
        <a:ea typeface="+mn-ea"/>
        <a:cs typeface="+mn-cs"/>
      </a:defRPr>
    </a:lvl2pPr>
    <a:lvl3pPr marL="681038" indent="-233363" algn="l" rtl="0" fontAlgn="base">
      <a:spcBef>
        <a:spcPct val="30000"/>
      </a:spcBef>
      <a:spcAft>
        <a:spcPct val="0"/>
      </a:spcAft>
      <a:defRPr sz="1000" kern="1200">
        <a:solidFill>
          <a:schemeClr val="tx1"/>
        </a:solidFill>
        <a:latin typeface="+mn-lt"/>
        <a:ea typeface="+mn-ea"/>
        <a:cs typeface="+mn-cs"/>
      </a:defRPr>
    </a:lvl3pPr>
    <a:lvl4pPr marL="914400" indent="-233363" algn="l" rtl="0" fontAlgn="base">
      <a:spcBef>
        <a:spcPct val="30000"/>
      </a:spcBef>
      <a:spcAft>
        <a:spcPct val="0"/>
      </a:spcAft>
      <a:defRPr sz="1000" kern="1200">
        <a:solidFill>
          <a:schemeClr val="tx1"/>
        </a:solidFill>
        <a:latin typeface="+mn-lt"/>
        <a:ea typeface="+mn-ea"/>
        <a:cs typeface="+mn-cs"/>
      </a:defRPr>
    </a:lvl4pPr>
    <a:lvl5pPr marL="1147763" indent="-233363"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echnet.microsoft.com/en-us/library/ms177442.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echnet.microsoft.com/en-us/library/bb964703.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arsenalcontent/ContentDetail.aspx?ContentID=122429&amp;view=folder" TargetMode="External"/><Relationship Id="rId4" Type="http://schemas.openxmlformats.org/officeDocument/2006/relationships/hyperlink" Target="http://technet.microsoft.com/en-us/library/ms175490.aspx"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echnet.microsoft.com/en-us/library/ms151196.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85908" TargetMode="External"/><Relationship Id="rId5" Type="http://schemas.openxmlformats.org/officeDocument/2006/relationships/hyperlink" Target="http://arsenalcontent/ContentDetail.aspx?ContentID=125965&amp;view=folder" TargetMode="External"/><Relationship Id="rId4" Type="http://schemas.openxmlformats.org/officeDocument/2006/relationships/hyperlink" Target="http://www.microsoft.com/casestudies/casestudy.aspx?casestudyid=400000146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echnet.microsoft.com/en-us/library/ms178065.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rsenalcontent/ContentDetail.aspx?ContentID=118518&amp;view=fold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infoweb2007/academy/catalog/webcastsessions/SQL37PAL.htm"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arsenalcontent/ContentDetail.aspx?ContentID=125965&amp;view=folder" TargetMode="External"/><Relationship Id="rId3" Type="http://schemas.openxmlformats.org/officeDocument/2006/relationships/hyperlink" Target="http://www.microsoft.com/virtualization/default.mspx" TargetMode="External"/><Relationship Id="rId7" Type="http://schemas.openxmlformats.org/officeDocument/2006/relationships/hyperlink" Target="http://www.microsoft.com/presspass/press/2008/apr08/04-29BankVirtualizationPR.mspx"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microsoft.com/presspass/events/msretail/casestudies.mspx" TargetMode="External"/><Relationship Id="rId5" Type="http://schemas.openxmlformats.org/officeDocument/2006/relationships/hyperlink" Target="http://www.microsoft.com/presspass/press/2008/apr08/04-29RetailVirtualizationPR.mspx" TargetMode="External"/><Relationship Id="rId10" Type="http://schemas.openxmlformats.org/officeDocument/2006/relationships/hyperlink" Target="http://infoweb2007/academy/catalog/webcastsessions/SQL58AL.htm" TargetMode="External"/><Relationship Id="rId4" Type="http://schemas.openxmlformats.org/officeDocument/2006/relationships/hyperlink" Target="http://www.microsoft.com/windowsserver2008/en/us/hyperv.aspx" TargetMode="External"/><Relationship Id="rId9" Type="http://schemas.openxmlformats.org/officeDocument/2006/relationships/hyperlink" Target="http://voyager/aspen/lang-en/management/LMS_TrainLedInfo.asp?UserMode=0&amp;LEDefId=18806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voyager/aspen/lang-en/management/LMS_TrainLedInfo.asp?UserMode=0&amp;LEDefId=190553"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voyager/aspen/lang-en/management/LMS_CNT_LaunchCourse.asp?UserMode=0&amp;iLedefID=188059&amp;EventI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echnet.microsoft.com/en-us/library/ms188706.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arsenalcontent/ContentDetail.aspx?ContentID=122429&amp;view=fold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technet.microsoft.com/en-us/library/cc280526.aspx"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90554" TargetMode="External"/><Relationship Id="rId5" Type="http://schemas.openxmlformats.org/officeDocument/2006/relationships/hyperlink" Target="http://arsenalcontent/ContentDetail.aspx?ContentID=123738&amp;view=folder" TargetMode="External"/><Relationship Id="rId4" Type="http://schemas.openxmlformats.org/officeDocument/2006/relationships/hyperlink" Target="http://www.microsoft.com/casestudies/casestudy.aspx?casestudyid=4000001003"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technet.microsoft.com/en-us/library/bb934049.aspx"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90554" TargetMode="External"/><Relationship Id="rId5" Type="http://schemas.openxmlformats.org/officeDocument/2006/relationships/hyperlink" Target="http://arsenalcontent/ContentDetail.aspx?ContentID=123738&amp;view=folder" TargetMode="External"/><Relationship Id="rId4" Type="http://schemas.openxmlformats.org/officeDocument/2006/relationships/hyperlink" Target="http://www.microsoft.com/casestudies/casestudy.aspx?casestudyid=4000001003"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technet.microsoft.com/en-us/library/bb895340.aspx"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90554" TargetMode="External"/><Relationship Id="rId5" Type="http://schemas.openxmlformats.org/officeDocument/2006/relationships/hyperlink" Target="http://arsenalcontent/ContentDetail.aspx?ContentID=123738&amp;view=folder" TargetMode="External"/><Relationship Id="rId4" Type="http://schemas.openxmlformats.org/officeDocument/2006/relationships/hyperlink" Target="http://www.microsoft.com/casestudies/casestudy.aspx?casestudyid=4000001003"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technet.microsoft.com/en-us/library/ms188706.as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arsenalcontent/ContentDetail.aspx?ContentID=122429&amp;view=folder"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technet.microsoft.com/en-us/library/bb933866.aspx"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arsenalcontent/ContentDetail.aspx?ContentID=122429&amp;view=folder" TargetMode="External"/><Relationship Id="rId4" Type="http://schemas.openxmlformats.org/officeDocument/2006/relationships/hyperlink" Target="http://www.microsoft.com/casestudies/casestudy.aspx?casestudyid=4000001474"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ownload.microsoft.com/download/a/c/d/acd8e043-d69b-4f09-bc9e-4168b65aaa71/SQL2008HA.docx"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voyager/aspen/lang-en/management/LMS_TrainLedInfo.asp?UserMode=0&amp;LEDefId=19055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voyager/aspen/lang-en/management/LMS_CNT_LaunchCourse.asp?UserMode=0&amp;iLedefID=188059&amp;EventID=0"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technet.microsoft.com/en-us/library/ms188706.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arsenalcontent/ContentDetail.aspx?ContentID=122429&amp;view=folder"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arsenalcontent/ContentDetail.aspx?ContentID=118397&amp;view=folder"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technet.microsoft.com/en-us/library/bb933866.aspx"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arsenalcontent/ContentDetail.aspx?ContentID=122429&amp;view=folder" TargetMode="External"/><Relationship Id="rId4" Type="http://schemas.openxmlformats.org/officeDocument/2006/relationships/hyperlink" Target="http://www.microsoft.com/casestudies/casestudy.aspx?casestudyid=4000001474"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icrosoft.com/casestudies/casestudy.aspx?casestudyid=4000001193"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microsoft.com/casestudies/casestudy.aspx?casestudyid=4000001007"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technet.microsoft.com/en-us/library/ms140358.aspx"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technet.microsoft.com/en-us/library/cc280427.aspx"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8" Type="http://schemas.openxmlformats.org/officeDocument/2006/relationships/hyperlink" Target="http://arsenalcontent/ContentDetail.aspx?ContentID=125965&amp;view=folder" TargetMode="External"/><Relationship Id="rId3" Type="http://schemas.openxmlformats.org/officeDocument/2006/relationships/hyperlink" Target="http://www.microsoft.com/virtualization/default.mspx" TargetMode="External"/><Relationship Id="rId7" Type="http://schemas.openxmlformats.org/officeDocument/2006/relationships/hyperlink" Target="http://www.microsoft.com/presspass/press/2008/apr08/04-29BankVirtualizationPR.mspx"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microsoft.com/presspass/events/msretail/casestudies.mspx" TargetMode="External"/><Relationship Id="rId5" Type="http://schemas.openxmlformats.org/officeDocument/2006/relationships/hyperlink" Target="http://www.microsoft.com/presspass/press/2008/apr08/04-29RetailVirtualizationPR.mspx" TargetMode="External"/><Relationship Id="rId10" Type="http://schemas.openxmlformats.org/officeDocument/2006/relationships/hyperlink" Target="http://infoweb2007/academy/catalog/webcastsessions/SQL58AL.htm" TargetMode="External"/><Relationship Id="rId4" Type="http://schemas.openxmlformats.org/officeDocument/2006/relationships/hyperlink" Target="http://www.microsoft.com/windowsserver2008/en/us/hyperv.aspx" TargetMode="External"/><Relationship Id="rId9" Type="http://schemas.openxmlformats.org/officeDocument/2006/relationships/hyperlink" Target="http://voyager/aspen/lang-en/management/LMS_TrainLedInfo.asp?UserMode=0&amp;LEDefId=188061"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voyager/aspen/lang-en/management/LMS_TrainLedInfo.asp?UserMode=0&amp;LEDefId=190553"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voyager/aspen/lang-en/management/LMS_CNT_LaunchCourse.asp?UserMode=0&amp;iLedefID=188059&amp;EventID=0"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technet.microsoft.com/en-us/library/ms189134.aspx"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88061" TargetMode="External"/><Relationship Id="rId5" Type="http://schemas.openxmlformats.org/officeDocument/2006/relationships/hyperlink" Target="http://arsenalcontent/ContentDetail.aspx?ContentID=125965&amp;view=folder" TargetMode="External"/><Relationship Id="rId4" Type="http://schemas.openxmlformats.org/officeDocument/2006/relationships/hyperlink" Target="http://www.microsoft.com/casestudies/casestudy.aspx?casestudyid=4000001625"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echnet.microsoft.com/en-us/library/ms189134.aspx"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88061" TargetMode="External"/><Relationship Id="rId5" Type="http://schemas.openxmlformats.org/officeDocument/2006/relationships/hyperlink" Target="http://arsenalcontent/ContentDetail.aspx?ContentID=125965&amp;view=folder" TargetMode="External"/><Relationship Id="rId4" Type="http://schemas.openxmlformats.org/officeDocument/2006/relationships/hyperlink" Target="http://www.microsoft.com/casestudies/casestudy.aspx?casestudyid=40000016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echnet.microsoft.com/en-us/library/ms175158.asp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voyager/aspen/lang-en/management/LMS_TrainLedInfo.asp?UserMode=0&amp;LEDefId=188061" TargetMode="External"/><Relationship Id="rId5" Type="http://schemas.openxmlformats.org/officeDocument/2006/relationships/hyperlink" Target="http://arsenalcontent/ContentDetail.aspx?ContentID=125965&amp;view=folder" TargetMode="External"/><Relationship Id="rId4" Type="http://schemas.openxmlformats.org/officeDocument/2006/relationships/hyperlink" Target="http://articles.techrepublic.com.com/5100-10878_11-614691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Talk Track:</a:t>
            </a:r>
            <a:endParaRPr lang="en-US" b="0" dirty="0" smtClean="0"/>
          </a:p>
          <a:p>
            <a:r>
              <a:rPr lang="en-US" sz="1000" kern="1200" dirty="0" smtClean="0">
                <a:solidFill>
                  <a:schemeClr val="tx1"/>
                </a:solidFill>
                <a:latin typeface="+mn-lt"/>
                <a:ea typeface="+mn-ea"/>
                <a:cs typeface="+mn-cs"/>
              </a:rPr>
              <a:t>Hello, my name is &lt;insert name&gt;. Today we are going to talk about how you can use SQL Server Enterprise to optimize the way you collect, store, retrieve, and report on data.</a:t>
            </a:r>
          </a:p>
          <a:p>
            <a:r>
              <a:rPr lang="en-US" sz="1000" b="0" kern="1200" dirty="0" smtClean="0">
                <a:solidFill>
                  <a:schemeClr val="tx1"/>
                </a:solidFill>
                <a:latin typeface="+mn-lt"/>
                <a:ea typeface="+mn-ea"/>
                <a:cs typeface="+mn-cs"/>
              </a:rPr>
              <a:t>The key points are:</a:t>
            </a:r>
          </a:p>
          <a:p>
            <a:pPr>
              <a:buFont typeface="Arial" pitchFamily="34" charset="0"/>
              <a:buChar char="•"/>
            </a:pPr>
            <a:r>
              <a:rPr lang="en-US" dirty="0" smtClean="0"/>
              <a:t>SQL Server is the foundation of the Microsoft Enterprise Data Platform.</a:t>
            </a:r>
            <a:r>
              <a:rPr lang="en-US" baseline="0" dirty="0" smtClean="0"/>
              <a:t>   </a:t>
            </a:r>
          </a:p>
          <a:p>
            <a:pPr>
              <a:buFont typeface="Arial" pitchFamily="34" charset="0"/>
              <a:buChar char="•"/>
            </a:pPr>
            <a:r>
              <a:rPr lang="en-US" baseline="0" dirty="0" smtClean="0"/>
              <a:t>SQL Server 2008 provides a trusted, intelligent and productive Data Platform that meets the needs of the Largest Enterprises down to the smallest handheld device. </a:t>
            </a:r>
            <a:endParaRPr lang="en-US" dirty="0" smtClean="0"/>
          </a:p>
          <a:p>
            <a:pPr>
              <a:buFont typeface="Arial" pitchFamily="34" charset="0"/>
              <a:buChar char="•"/>
            </a:pPr>
            <a:r>
              <a:rPr lang="en-US" baseline="0" dirty="0" smtClean="0"/>
              <a:t>he objective for today is communicate the value prop of SQL Server 2008 Enterprise Edition. SQL Server 2008 provides a comprehensive data management solution that can manages all your data and provide an Enterprise Data Platform.</a:t>
            </a:r>
          </a:p>
          <a:p>
            <a:pPr>
              <a:buFont typeface="Arial" pitchFamily="34" charset="0"/>
              <a:buChar char="•"/>
            </a:pPr>
            <a:r>
              <a:rPr lang="en-US" baseline="0" dirty="0" smtClean="0"/>
              <a:t>There are many different editions of SQL Server and each edition is right for a certain audience. This deck will explain some common scenarios and business needs where Enterprise Edition is the correct edition of SQL Server and how Enterprise Edition will help to optimize your customer’s investment in their Enterprise Data Platform.</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table and the physical layout of its index is shown. The logical order of rows in the index is always in order but the physical (disk) storage of the index is not guaranteed to be stored in order or even near the other rows on the disk. When the physical order is different than the logical order there is index fragmentation. There is no index fragmentation and all of the pages for the index are ordered correctly.</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New rows are added, existing rows are updated, and this causes the physical storage of the index to change. Especially disruptive are "page splits" where an index page is full and must be split in 2. One part will remain where it is and the other page will be placed somewhere else on disk. Over time the index is fragmented</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Rows are deleted from the table and at some point it is possible that the index page for those rows are no longer needed. The end result of all the changes to the database is that the index fragmentation gets worse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An online index rebuild is started. The users can still add and change data.</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users can also continue to delete data while the online index rebuild is continuing.</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When the online index operation has finished the table and index have no more fragmentation. The free space is combined to provide for additional growth to the table.</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In Standard</a:t>
            </a:r>
            <a:r>
              <a:rPr lang="en-US" sz="1000" kern="1200" baseline="0" dirty="0" smtClean="0">
                <a:solidFill>
                  <a:schemeClr val="tx1"/>
                </a:solidFill>
                <a:latin typeface="+mn-lt"/>
                <a:ea typeface="+mn-ea"/>
                <a:cs typeface="+mn-cs"/>
              </a:rPr>
              <a:t> edition and previous versions of SQL Server maintaining indexes would keep users from doing anything with the table and would  effectively make the application unavailable. This meant that maintenance had to be performed only during the regularly scheduled maintenance windows. Performance could noticeably degrade between maintenance windows.  With SQL Server Enterprise edition the operations can be run and still allow the users to work with the table so  performance can be kept at peak levels.</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Online Operations:</a:t>
            </a:r>
          </a:p>
          <a:p>
            <a:r>
              <a:rPr lang="en-US" sz="1000" kern="1200" dirty="0" smtClean="0">
                <a:solidFill>
                  <a:schemeClr val="tx1"/>
                </a:solidFill>
                <a:latin typeface="+mn-lt"/>
                <a:ea typeface="+mn-ea"/>
                <a:cs typeface="+mn-cs"/>
              </a:rPr>
              <a:t>You can create, rebuild, or delete indexes while maintaining the availability of the index and the underlying table. Instead of acquiring exclusive locks and completing the operation as the only user of the table the online option acquires shared locks and keeps duplicate copies of the index while it is being rebuilt. Because the server must keep track of the changes to the index in a copy while the old index is still being used the online operation will require additional disk space and can require more memory and processing power as it gets and releases locks.</a:t>
            </a:r>
          </a:p>
          <a:p>
            <a:r>
              <a:rPr lang="en-US" sz="1000" kern="1200" dirty="0" smtClean="0">
                <a:solidFill>
                  <a:schemeClr val="tx1"/>
                </a:solidFill>
                <a:latin typeface="+mn-lt"/>
                <a:ea typeface="+mn-ea"/>
                <a:cs typeface="+mn-cs"/>
              </a:rPr>
              <a:t>Technical information on online operations can be found in SQL Books Online at </a:t>
            </a:r>
            <a:r>
              <a:rPr lang="en-US" sz="1000" kern="1200" dirty="0" smtClean="0">
                <a:solidFill>
                  <a:schemeClr val="tx1"/>
                </a:solidFill>
                <a:latin typeface="+mn-lt"/>
                <a:ea typeface="+mn-ea"/>
                <a:cs typeface="+mn-cs"/>
                <a:hlinkClick r:id="rId3"/>
              </a:rPr>
              <a:t>http://technet.microsoft.com/en-us/library/ms177442.aspx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taken from </a:t>
            </a:r>
            <a:r>
              <a:rPr lang="en-US" sz="1000" kern="1200" dirty="0" smtClean="0">
                <a:solidFill>
                  <a:schemeClr val="tx1"/>
                </a:solidFill>
                <a:latin typeface="+mn-lt"/>
                <a:ea typeface="+mn-ea"/>
                <a:cs typeface="+mn-cs"/>
                <a:hlinkClick r:id="rId3"/>
              </a:rPr>
              <a:t>http://technet.microsoft.com/en-us/library/ms177442.aspx</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host server with two virtual servers is</a:t>
            </a:r>
            <a:r>
              <a:rPr lang="en-US" sz="1000" kern="1200" baseline="0" dirty="0" smtClean="0">
                <a:solidFill>
                  <a:schemeClr val="tx1"/>
                </a:solidFill>
                <a:latin typeface="+mn-lt"/>
                <a:ea typeface="+mn-ea"/>
                <a:cs typeface="+mn-cs"/>
              </a:rPr>
              <a:t> running.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red virtual server is used for reporting and is about to experience an increase in workload. To prepare for the increase the virtual machine will be migrated to a different host server. The virtual server is migrated to a new host.  The traffic is automatically redirected. The virtual machine on the original host server can be removed. This frees resources for other virtual machines on the host.</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With</a:t>
            </a:r>
            <a:r>
              <a:rPr lang="en-US" sz="1000" kern="1200" baseline="0" dirty="0" smtClean="0">
                <a:solidFill>
                  <a:schemeClr val="tx1"/>
                </a:solidFill>
                <a:latin typeface="+mn-lt"/>
                <a:ea typeface="+mn-ea"/>
                <a:cs typeface="+mn-cs"/>
              </a:rPr>
              <a:t> Windows Server 2008 R2 Hyper-V hypervisor resources can be migrated between host servers with a minimum amount of interruption. This allows organizations to migrate running SQL Server virtual machines between hosts to perform maintenance on the host machine or O/S with a minimum amount of downtime. This also could be used to balance the workload on physical servers if one server sees an unexpected spike in workload. The virtual machine (or others on the same host) could be migrated to hosts that are not experiencing the spike in workload.</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Live Migration:</a:t>
            </a:r>
          </a:p>
          <a:p>
            <a:r>
              <a:rPr lang="en-US" sz="1000" kern="1200" dirty="0" smtClean="0">
                <a:solidFill>
                  <a:schemeClr val="tx1"/>
                </a:solidFill>
                <a:latin typeface="+mn-lt"/>
                <a:ea typeface="+mn-ea"/>
                <a:cs typeface="+mn-cs"/>
              </a:rPr>
              <a:t>Live</a:t>
            </a:r>
            <a:r>
              <a:rPr lang="en-US" sz="1000" kern="1200" baseline="0" dirty="0" smtClean="0">
                <a:solidFill>
                  <a:schemeClr val="tx1"/>
                </a:solidFill>
                <a:latin typeface="+mn-lt"/>
                <a:ea typeface="+mn-ea"/>
                <a:cs typeface="+mn-cs"/>
              </a:rPr>
              <a:t> migration brings up a copy of the virtual machine on a different host. Once the new virtual machine is running the traffic is redirected to the new virtual machine. When all client traffic is running from the new virtual machine the old virtual machine will be shut down.</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from case study at http://www.microsoft.com/casestudies/Case_Study_Detail.aspx?casestudyid=4000005268.</a:t>
            </a:r>
          </a:p>
          <a:p>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Two servers are connected to the applications and business logic servers</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 is read and written to the servers. The server on the left has an additional CPU added. The server on the right has RAM added. Both servers are able to continue to server user requests as the hardware is upgraded.</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When database</a:t>
            </a:r>
            <a:r>
              <a:rPr lang="en-US" sz="1000" kern="1200" baseline="0" dirty="0" smtClean="0">
                <a:solidFill>
                  <a:schemeClr val="tx1"/>
                </a:solidFill>
                <a:latin typeface="+mn-lt"/>
                <a:ea typeface="+mn-ea"/>
                <a:cs typeface="+mn-cs"/>
              </a:rPr>
              <a:t> usage spikes it affects all of the databases on a server. Moving the busy database is usually unacceptable due to the downtime needed to move the database. Moving other databases to free up resources meant downtime for several other applications. By taking advantage of the support for adding additional CPUs and RAM without bringing down the server lets you scale up your hardware to handle the increased load without having to bring down any of your servers.</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Hot Add CPU and RAM:</a:t>
            </a:r>
          </a:p>
          <a:p>
            <a:r>
              <a:rPr lang="en-US" sz="1000" kern="1200" dirty="0" smtClean="0">
                <a:solidFill>
                  <a:schemeClr val="tx1"/>
                </a:solidFill>
                <a:latin typeface="+mn-lt"/>
                <a:ea typeface="+mn-ea"/>
                <a:cs typeface="+mn-cs"/>
              </a:rPr>
              <a:t>Hot add CPU and RAM require hardware and OS support for adding in the hardware. Once the hardware is added SQL Server needs to be configured to use the new hardware. SQL Server does not automatically start using the hardware because you may want to use that hardware for other workloads on the server.</a:t>
            </a:r>
          </a:p>
          <a:p>
            <a:r>
              <a:rPr lang="en-US" sz="1000" kern="1200" dirty="0" smtClean="0">
                <a:solidFill>
                  <a:schemeClr val="tx1"/>
                </a:solidFill>
                <a:latin typeface="+mn-lt"/>
                <a:ea typeface="+mn-ea"/>
                <a:cs typeface="+mn-cs"/>
              </a:rPr>
              <a:t>The</a:t>
            </a:r>
            <a:r>
              <a:rPr lang="en-US" sz="1000" kern="1200" baseline="0" dirty="0" smtClean="0">
                <a:solidFill>
                  <a:schemeClr val="tx1"/>
                </a:solidFill>
                <a:latin typeface="+mn-lt"/>
                <a:ea typeface="+mn-ea"/>
                <a:cs typeface="+mn-cs"/>
              </a:rPr>
              <a:t> CPU and RAM can be either physical or additional resources added to a virtual machine.  The virtualization layer must and the OS must support the addition of CPU or RAM while the virtual machine is running. With this support SQL server can add the additional resources into a virtual machine without having to restart the server.</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Technical details of hot add CPU can be found in SQL Books Online at </a:t>
            </a:r>
            <a:r>
              <a:rPr lang="en-US" sz="1000" kern="1200" dirty="0" smtClean="0">
                <a:solidFill>
                  <a:schemeClr val="tx1"/>
                </a:solidFill>
                <a:latin typeface="+mn-lt"/>
                <a:ea typeface="+mn-ea"/>
                <a:cs typeface="+mn-cs"/>
                <a:hlinkClick r:id="rId3"/>
              </a:rPr>
              <a:t>http://technet.microsoft.com/en-us/library/bb964703.aspx</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Technical details of hot add RAM can be found in SQL Books Online at </a:t>
            </a:r>
            <a:r>
              <a:rPr lang="en-US" sz="1000" kern="1200" dirty="0" smtClean="0">
                <a:solidFill>
                  <a:schemeClr val="tx1"/>
                </a:solidFill>
                <a:latin typeface="+mn-lt"/>
                <a:ea typeface="+mn-ea"/>
                <a:cs typeface="+mn-cs"/>
                <a:hlinkClick r:id="rId4"/>
              </a:rPr>
              <a:t>http://technet.microsoft.com/en-us/library/ms175490.aspx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from </a:t>
            </a:r>
            <a:r>
              <a:rPr lang="en-US" sz="1000" kern="1200" dirty="0" smtClean="0">
                <a:solidFill>
                  <a:schemeClr val="tx1"/>
                </a:solidFill>
                <a:latin typeface="+mn-lt"/>
                <a:ea typeface="+mn-ea"/>
                <a:cs typeface="+mn-cs"/>
                <a:hlinkClick r:id="rId3"/>
              </a:rPr>
              <a:t>http://technet.microsoft.com/en-us/library/bb964703.aspx</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rId5"/>
              </a:rPr>
              <a:t>http://arsenalcontent/ContentDetail.aspx?ContentID=122429&amp;view=folder</a:t>
            </a:r>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Data is written to two different servers and replicated to the other server.</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Peer-to-peer replication</a:t>
            </a:r>
            <a:r>
              <a:rPr lang="en-US" sz="1000" kern="1200" baseline="0" dirty="0" smtClean="0">
                <a:solidFill>
                  <a:schemeClr val="tx1"/>
                </a:solidFill>
                <a:latin typeface="+mn-lt"/>
                <a:ea typeface="+mn-ea"/>
                <a:cs typeface="+mn-cs"/>
              </a:rPr>
              <a:t> enables administrators and users to easily set up replication where nodes can be added or removed without affecting the other nodes in the replication topology. Because replication supports WAN links or slow network connections it is ideal for copying a database to branch offices or other locations where the users have slow connections. Applications can be configured to access the data locally but if that server is not available because of maintenance to automatically connect to a different server with a replicated copy of the database so users can continue to work even if a server is down because of planned maintenance.</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Peer-to-peer replication:</a:t>
            </a:r>
          </a:p>
          <a:p>
            <a:r>
              <a:rPr lang="en-US" sz="1000" kern="1200" dirty="0" smtClean="0">
                <a:solidFill>
                  <a:schemeClr val="tx1"/>
                </a:solidFill>
                <a:latin typeface="+mn-lt"/>
                <a:ea typeface="+mn-ea"/>
                <a:cs typeface="+mn-cs"/>
              </a:rPr>
              <a:t>Peer-to-peer replication is an extension of the transactional replication functionality that is available in SQL Server. Peer-to-peer replication allows machines to be set up in a replication topology that allows new nodes to be added and current nodes to be removed without affecting the replication between the other nodes. Because of the ease of adding and removing nodes peer-to-peer replication can be used to set up replication where advanced IT knowledge is not necessary.</a:t>
            </a:r>
          </a:p>
          <a:p>
            <a:r>
              <a:rPr lang="en-US" sz="1000" kern="1200" dirty="0" smtClean="0">
                <a:solidFill>
                  <a:schemeClr val="tx1"/>
                </a:solidFill>
                <a:latin typeface="+mn-lt"/>
                <a:ea typeface="+mn-ea"/>
                <a:cs typeface="+mn-cs"/>
              </a:rPr>
              <a:t>SQL Server 2008 provides a wizard interface that makes creating peer-to-peer replication topologies easier. The Configure Topology page of the wizard includes a topology viewer that enables you to perform common configuration tasks, such as adding new nodes, deleting nodes, and adding new connections between existing nodes.</a:t>
            </a:r>
          </a:p>
          <a:p>
            <a:r>
              <a:rPr lang="en-US" sz="1000" kern="1200" dirty="0" smtClean="0">
                <a:solidFill>
                  <a:schemeClr val="tx1"/>
                </a:solidFill>
                <a:latin typeface="+mn-lt"/>
                <a:ea typeface="+mn-ea"/>
                <a:cs typeface="+mn-cs"/>
              </a:rPr>
              <a:t>Technical details on peer-to-peer replication can be found in SQL Books Online at </a:t>
            </a:r>
            <a:r>
              <a:rPr lang="en-US" sz="1000" kern="1200" dirty="0" smtClean="0">
                <a:solidFill>
                  <a:schemeClr val="tx1"/>
                </a:solidFill>
                <a:latin typeface="+mn-lt"/>
                <a:ea typeface="+mn-ea"/>
                <a:cs typeface="+mn-cs"/>
                <a:hlinkClick r:id="rId3"/>
              </a:rPr>
              <a:t>http://technet.microsoft.com/en-us/library/ms151196.aspx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Customer quote from case study at </a:t>
            </a:r>
            <a:r>
              <a:rPr lang="en-US" sz="1000" kern="1200" dirty="0" smtClean="0">
                <a:solidFill>
                  <a:schemeClr val="tx1"/>
                </a:solidFill>
                <a:latin typeface="+mn-lt"/>
                <a:ea typeface="+mn-ea"/>
                <a:cs typeface="+mn-cs"/>
                <a:hlinkClick r:id="rId4"/>
              </a:rPr>
              <a:t>http://www.microsoft.com/casestudies/casestudy.aspx?casestudyid=4000001468</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High Availability TDM Deck</a:t>
            </a:r>
          </a:p>
          <a:p>
            <a:r>
              <a:rPr lang="en-US" sz="1000" u="sng" kern="1200" dirty="0" smtClean="0">
                <a:solidFill>
                  <a:schemeClr val="tx1"/>
                </a:solidFill>
                <a:latin typeface="+mn-lt"/>
                <a:ea typeface="+mn-ea"/>
                <a:cs typeface="+mn-cs"/>
                <a:hlinkClick r:id="rId5"/>
              </a:rPr>
              <a:t>http://arsenalcontent/ContentDetail.aspx?ContentID=125965&amp;view=folder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Peer-Peer Replication: New features in SQL Server 2008 and best practices  (TechReady 6 DBCT308-R2) </a:t>
            </a:r>
          </a:p>
          <a:p>
            <a:r>
              <a:rPr lang="en-US" sz="1000" u="sng" kern="1200" dirty="0" smtClean="0">
                <a:solidFill>
                  <a:schemeClr val="tx1"/>
                </a:solidFill>
                <a:latin typeface="+mn-lt"/>
                <a:ea typeface="+mn-ea"/>
                <a:cs typeface="+mn-cs"/>
                <a:hlinkClick r:id="rId6"/>
              </a:rPr>
              <a:t>http://voyager/aspen/lang-en/management/LMS_TrainLedInfo.asp?UserMode=0&amp;LEDefId=185908</a:t>
            </a:r>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a:bodyPr>
          <a:lstStyle/>
          <a:p>
            <a:r>
              <a:rPr lang="en-US" sz="1000" b="1" dirty="0" smtClean="0"/>
              <a:t>Animation</a:t>
            </a:r>
            <a:r>
              <a:rPr lang="en-US" sz="1000" b="1" baseline="0" dirty="0" smtClean="0"/>
              <a:t>:</a:t>
            </a:r>
            <a:endParaRPr lang="en-US" sz="1000"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Segoe" pitchFamily="34" charset="0"/>
                <a:ea typeface="+mn-ea"/>
                <a:cs typeface="+mn-cs"/>
              </a:rPr>
              <a:t>SQL Server standard supports only 4 processors</a:t>
            </a:r>
            <a:r>
              <a:rPr lang="en-US" sz="1000" kern="1200" baseline="0" dirty="0" smtClean="0">
                <a:solidFill>
                  <a:schemeClr val="tx1"/>
                </a:solidFill>
                <a:latin typeface="Segoe" pitchFamily="34" charset="0"/>
                <a:ea typeface="+mn-ea"/>
                <a:cs typeface="+mn-cs"/>
              </a:rPr>
              <a:t>. SQL Server Enterprise supports up to 512. In index operation only 1 processor will be utilized for standard edition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Segoe"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baseline="0" dirty="0" smtClean="0">
                <a:solidFill>
                  <a:schemeClr val="tx1"/>
                </a:solidFill>
                <a:latin typeface="Segoe" pitchFamily="34" charset="0"/>
                <a:ea typeface="+mn-ea"/>
                <a:cs typeface="+mn-cs"/>
              </a:rPr>
              <a:t>Talk Track:</a:t>
            </a:r>
            <a:endParaRPr lang="en-US" sz="1000" b="0" kern="1200" baseline="0" dirty="0" smtClean="0">
              <a:solidFill>
                <a:schemeClr val="tx1"/>
              </a:solidFill>
              <a:latin typeface="Segoe"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kern="1200" baseline="0" dirty="0" smtClean="0">
                <a:solidFill>
                  <a:schemeClr val="tx1"/>
                </a:solidFill>
                <a:latin typeface="Segoe" pitchFamily="34" charset="0"/>
                <a:ea typeface="+mn-ea"/>
                <a:cs typeface="+mn-cs"/>
              </a:rPr>
              <a:t>With SQL Server 2008 Enterprise the database engine will use all of the available cores (up to 512) in the machine. Index and consistency operations as well as queries will be executed in parallel when the optimizer determines that will help them to execute faster. With standard edition parallel queries are limited to 4 CPUs and index and consistency check operations always run on a single CPU so organizations that run these frequently should see a lot faster processing.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1" kern="1200" baseline="0" dirty="0" smtClean="0">
              <a:solidFill>
                <a:schemeClr val="tx1"/>
              </a:solidFill>
              <a:latin typeface="Segoe" pitchFamily="34" charset="0"/>
              <a:ea typeface="+mn-ea"/>
              <a:cs typeface="+mn-cs"/>
            </a:endParaRPr>
          </a:p>
          <a:p>
            <a:r>
              <a:rPr lang="en-US" sz="1000" b="1" kern="1200" dirty="0" smtClean="0">
                <a:solidFill>
                  <a:schemeClr val="tx1"/>
                </a:solidFill>
                <a:latin typeface="Segoe" pitchFamily="34" charset="0"/>
                <a:ea typeface="+mn-ea"/>
                <a:cs typeface="+mn-cs"/>
              </a:rPr>
              <a:t>CPU Support:</a:t>
            </a:r>
          </a:p>
          <a:p>
            <a:r>
              <a:rPr lang="en-US" sz="1000" kern="1200" dirty="0" smtClean="0">
                <a:solidFill>
                  <a:schemeClr val="tx1"/>
                </a:solidFill>
                <a:latin typeface="Segoe" pitchFamily="34" charset="0"/>
                <a:ea typeface="+mn-ea"/>
                <a:cs typeface="+mn-cs"/>
              </a:rPr>
              <a:t>SQL Server allows you to configure how many CPUs it will use. In Standard edition there is a limit of 4 processors. In Enterprise edition you can configure SQL server to use up to 256 cores. With</a:t>
            </a:r>
            <a:r>
              <a:rPr lang="en-US" sz="1000" kern="1200" baseline="0" dirty="0" smtClean="0">
                <a:solidFill>
                  <a:schemeClr val="tx1"/>
                </a:solidFill>
                <a:latin typeface="Segoe" pitchFamily="34" charset="0"/>
                <a:ea typeface="+mn-ea"/>
                <a:cs typeface="+mn-cs"/>
              </a:rPr>
              <a:t> the current availability of 4 cores per CPU standard edition will support up to 16 cores while enterprise edition will support up to 512 cores</a:t>
            </a:r>
            <a:endParaRPr lang="en-US" sz="1000" kern="1200" dirty="0" smtClean="0">
              <a:solidFill>
                <a:schemeClr val="tx1"/>
              </a:solidFill>
              <a:latin typeface="Segoe" pitchFamily="34" charset="0"/>
              <a:ea typeface="+mn-ea"/>
              <a:cs typeface="+mn-cs"/>
            </a:endParaRPr>
          </a:p>
          <a:p>
            <a:r>
              <a:rPr lang="en-US" sz="1000" kern="1200" dirty="0" smtClean="0">
                <a:solidFill>
                  <a:schemeClr val="tx1"/>
                </a:solidFill>
                <a:latin typeface="Segoe" pitchFamily="34" charset="0"/>
                <a:ea typeface="+mn-ea"/>
                <a:cs typeface="+mn-cs"/>
              </a:rPr>
              <a:t>There are many different types of operations that can be run in parallel including but not limited to queries, index maintenance, ETL, and data mining. As operations are executed the query optimizer determines if it should run the operation on one processor or multiple processors. The number of processors used depends on the ability of the server to make the operation parallel and the overhead of running operations in parallel. Because of this not all parallel operations will use the maximum number of CPUs.</a:t>
            </a:r>
          </a:p>
          <a:p>
            <a:r>
              <a:rPr lang="en-US" sz="1000" kern="1200" dirty="0" smtClean="0">
                <a:solidFill>
                  <a:schemeClr val="tx1"/>
                </a:solidFill>
                <a:latin typeface="Segoe" pitchFamily="34" charset="0"/>
                <a:ea typeface="+mn-ea"/>
                <a:cs typeface="+mn-cs"/>
              </a:rPr>
              <a:t>Technical details can be found in SQL Books Online at </a:t>
            </a:r>
            <a:r>
              <a:rPr lang="en-US" sz="1000" kern="1200" dirty="0" smtClean="0">
                <a:solidFill>
                  <a:schemeClr val="tx1"/>
                </a:solidFill>
                <a:latin typeface="Segoe" pitchFamily="34" charset="0"/>
                <a:ea typeface="+mn-ea"/>
                <a:cs typeface="+mn-cs"/>
                <a:hlinkClick r:id="rId3"/>
              </a:rPr>
              <a:t>http://technet.microsoft.com/en-us/library/ms178065.aspx</a:t>
            </a:r>
            <a:endParaRPr lang="en-US" sz="1000" kern="1200" dirty="0" smtClean="0">
              <a:solidFill>
                <a:schemeClr val="tx1"/>
              </a:solidFill>
              <a:latin typeface="Segoe"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Segoe" pitchFamily="34" charset="0"/>
              <a:ea typeface="+mn-ea"/>
              <a:cs typeface="+mn-cs"/>
            </a:endParaRPr>
          </a:p>
          <a:p>
            <a:r>
              <a:rPr lang="en-US" sz="1000" b="1" kern="1200" dirty="0" smtClean="0">
                <a:solidFill>
                  <a:schemeClr val="tx1"/>
                </a:solidFill>
                <a:latin typeface="Segoe" pitchFamily="34" charset="0"/>
                <a:ea typeface="+mn-ea"/>
                <a:cs typeface="+mn-cs"/>
              </a:rPr>
              <a:t>Evidence:</a:t>
            </a:r>
          </a:p>
          <a:p>
            <a:r>
              <a:rPr lang="en-US" sz="1000" kern="1200" dirty="0" smtClean="0">
                <a:solidFill>
                  <a:schemeClr val="tx1"/>
                </a:solidFill>
                <a:latin typeface="Segoe" pitchFamily="34" charset="0"/>
                <a:ea typeface="+mn-ea"/>
                <a:cs typeface="+mn-cs"/>
              </a:rPr>
              <a:t>Evidence</a:t>
            </a:r>
            <a:r>
              <a:rPr lang="en-US" sz="1000" kern="1200" baseline="0" dirty="0" smtClean="0">
                <a:solidFill>
                  <a:schemeClr val="tx1"/>
                </a:solidFill>
                <a:latin typeface="Segoe" pitchFamily="34" charset="0"/>
                <a:ea typeface="+mn-ea"/>
                <a:cs typeface="+mn-cs"/>
              </a:rPr>
              <a:t> quote from </a:t>
            </a:r>
            <a:r>
              <a:rPr lang="en-US" sz="1000" kern="1200" dirty="0" smtClean="0">
                <a:solidFill>
                  <a:schemeClr val="tx1"/>
                </a:solidFill>
                <a:latin typeface="Segoe" pitchFamily="34" charset="0"/>
                <a:ea typeface="+mn-ea"/>
                <a:cs typeface="+mn-cs"/>
              </a:rPr>
              <a:t>http://blogs.msdn.com/craigfr/archive/2006/10/11/introduction-to-parallel-query-execution.aspx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1" kern="1200" dirty="0" smtClean="0">
              <a:solidFill>
                <a:schemeClr val="tx1"/>
              </a:solidFill>
              <a:latin typeface="Segoe" pitchFamily="34" charset="0"/>
              <a:ea typeface="+mn-ea"/>
              <a:cs typeface="+mn-cs"/>
            </a:endParaRPr>
          </a:p>
          <a:p>
            <a:endParaRPr lang="en-US" sz="1000" kern="1200" dirty="0">
              <a:solidFill>
                <a:schemeClr val="tx1"/>
              </a:solidFill>
              <a:latin typeface="Segoe"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Animation:</a:t>
            </a:r>
            <a:endParaRPr lang="en-US" b="0" dirty="0" smtClean="0"/>
          </a:p>
          <a:p>
            <a:r>
              <a:rPr lang="en-US" b="0" dirty="0" smtClean="0"/>
              <a:t>None</a:t>
            </a:r>
          </a:p>
          <a:p>
            <a:endParaRPr lang="en-US" b="0" dirty="0" smtClean="0"/>
          </a:p>
          <a:p>
            <a:r>
              <a:rPr lang="en-US" b="1" dirty="0" smtClean="0"/>
              <a:t>Talk Track:</a:t>
            </a:r>
            <a:endParaRPr lang="en-US" b="0" dirty="0" smtClean="0"/>
          </a:p>
          <a:p>
            <a:r>
              <a:rPr lang="en-US" sz="1000" kern="1200" dirty="0" smtClean="0">
                <a:solidFill>
                  <a:schemeClr val="tx1"/>
                </a:solidFill>
                <a:latin typeface="+mn-lt"/>
                <a:ea typeface="+mn-ea"/>
                <a:cs typeface="+mn-cs"/>
              </a:rPr>
              <a:t>SQL Server Enterprise will allow up to 50 named instances to run on the same server. Each named server has its own set of users and resources so they are isolated from each other. This allows administrators</a:t>
            </a:r>
            <a:r>
              <a:rPr lang="en-US" sz="1000" kern="1200" baseline="0" dirty="0" smtClean="0">
                <a:solidFill>
                  <a:schemeClr val="tx1"/>
                </a:solidFill>
                <a:latin typeface="+mn-lt"/>
                <a:ea typeface="+mn-ea"/>
                <a:cs typeface="+mn-cs"/>
              </a:rPr>
              <a:t> to plan maintenance and downtime for each instance separate from the other instances.</a:t>
            </a:r>
            <a:endParaRPr lang="en-US" sz="1000" kern="1200" dirty="0" smtClean="0">
              <a:solidFill>
                <a:schemeClr val="tx1"/>
              </a:solidFill>
              <a:latin typeface="+mn-lt"/>
              <a:ea typeface="+mn-ea"/>
              <a:cs typeface="+mn-cs"/>
            </a:endParaRPr>
          </a:p>
          <a:p>
            <a:endParaRPr lang="en-US" b="1" dirty="0" smtClean="0"/>
          </a:p>
          <a:p>
            <a:r>
              <a:rPr lang="en-US" b="1" dirty="0" smtClean="0"/>
              <a:t>Multiple Instances:</a:t>
            </a:r>
            <a:endParaRPr lang="en-US" b="0" dirty="0" smtClean="0"/>
          </a:p>
          <a:p>
            <a:r>
              <a:rPr lang="en-US" b="0" dirty="0" smtClean="0"/>
              <a:t>An instance, whether default or named, has its own set of program and data files, as well as a set of common files shared between all instances of SQL Server on the computer. The</a:t>
            </a:r>
            <a:r>
              <a:rPr lang="en-US" b="0" baseline="0" dirty="0" smtClean="0"/>
              <a:t> Database Engine, Analysis Services, and Reporting Services  can have instances.  Each instance has its own security context with its own set of accounts and  permissions.</a:t>
            </a:r>
          </a:p>
          <a:p>
            <a:r>
              <a:rPr lang="en-US" b="0" baseline="0" dirty="0" smtClean="0"/>
              <a:t>With servers typically having a low utilization rate and relatively high numbers of processors/cores and memory many instances of SQL server can be consolidated onto a larger server. Not only do you save money in hardware and software costs but also save money for energy and HVAC costs.  The optimal utilization for a server should be around 50% to allow for growth of individual databases and spikes in usage. Having the ability to put up to 50 named instances on a single server allows you to consolidate the database servers onto a more efficient server.</a:t>
            </a:r>
          </a:p>
          <a:p>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Evidence:</a:t>
            </a:r>
            <a:endParaRPr lang="en-US" sz="1000" b="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kern="1200" dirty="0" smtClean="0">
                <a:solidFill>
                  <a:schemeClr val="tx1"/>
                </a:solidFill>
                <a:latin typeface="+mn-lt"/>
                <a:ea typeface="+mn-ea"/>
                <a:cs typeface="+mn-cs"/>
              </a:rPr>
              <a:t>Statistics</a:t>
            </a:r>
            <a:r>
              <a:rPr lang="en-US" sz="1000" b="0" kern="1200" baseline="0" dirty="0" smtClean="0">
                <a:solidFill>
                  <a:schemeClr val="tx1"/>
                </a:solidFill>
                <a:latin typeface="+mn-lt"/>
                <a:ea typeface="+mn-ea"/>
                <a:cs typeface="+mn-cs"/>
              </a:rPr>
              <a:t> on server usage taken from report at http://queue.acm.org/detail.cfm?id=1348590 and PDF page 22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Case</a:t>
            </a:r>
            <a:r>
              <a:rPr lang="en-US" sz="1000" b="1" kern="1200" baseline="0" dirty="0" smtClean="0">
                <a:solidFill>
                  <a:schemeClr val="tx1"/>
                </a:solidFill>
                <a:latin typeface="+mn-lt"/>
                <a:ea typeface="+mn-ea"/>
                <a:cs typeface="+mn-cs"/>
              </a:rPr>
              <a:t> Study: http://h71028.www7.hp.com/ERC/downloads/4AA2-3208ENW.pdf</a:t>
            </a:r>
          </a:p>
          <a:p>
            <a:r>
              <a:rPr lang="en-US" sz="1000" b="0" kern="1200" baseline="0" dirty="0" smtClean="0">
                <a:solidFill>
                  <a:schemeClr val="tx1"/>
                </a:solidFill>
                <a:latin typeface="+mn-lt"/>
                <a:ea typeface="+mn-ea"/>
                <a:cs typeface="+mn-cs"/>
              </a:rPr>
              <a:t>On a 64-bit Itanium II Processor, the study found that server consolidation brought down the TCO by 12.4% in a 3 year period.</a:t>
            </a:r>
          </a:p>
          <a:p>
            <a:endParaRPr lang="en-US" sz="1000" b="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In order to reduce operating costs and improve service levels the organization conducted a study on consolidating 84 servers running various versions of Microsoft SQL Server. The goal was to bring as many of these databases as possible together into a single datacenter with standard practices for high availability and reliability.</a:t>
            </a:r>
            <a:endParaRPr lang="en-US" sz="1000" b="0" kern="1200" baseline="0" dirty="0" smtClean="0">
              <a:solidFill>
                <a:schemeClr val="tx1"/>
              </a:solidFill>
              <a:latin typeface="+mn-lt"/>
              <a:ea typeface="+mn-ea"/>
              <a:cs typeface="+mn-cs"/>
            </a:endParaRPr>
          </a:p>
          <a:p>
            <a:endParaRPr lang="en-US" sz="1000" b="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study examined all costs associated with the acquisition and operation of the two alternatives over a three year analysis period. Hard (or direct) costs included hardware and software initial purchases, and annual maintenance, internal labor and professional  services fees for installation, configuration, migration and on-going systems support, and facilities costs for power, cooling and datacenter floor space. Soft (or indirect) costs included employee productivity and revenue losses from downtime and opportunity costs related to business agility. Table 1 below shows that over the three year analysis period the HP Integrity solution yielded a 12.4% or $800,692 lower total cost of ownership compared to the x86 based server solution.</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consolidation deck </a:t>
            </a:r>
          </a:p>
          <a:p>
            <a:r>
              <a:rPr lang="en-US" sz="1000" u="sng" kern="1200" dirty="0" smtClean="0">
                <a:solidFill>
                  <a:schemeClr val="tx1"/>
                </a:solidFill>
                <a:latin typeface="+mn-lt"/>
                <a:ea typeface="+mn-ea"/>
                <a:cs typeface="+mn-cs"/>
                <a:hlinkClick r:id="rId3"/>
              </a:rPr>
              <a:t>http://arsenalcontent/ContentDetail.aspx?ContentID=118518&amp;view=folder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level 300-400 slides please check SQL Server 2008 Server Consolidation TDM Deck (SQL37PAL) </a:t>
            </a:r>
          </a:p>
          <a:p>
            <a:r>
              <a:rPr lang="en-US" sz="1000" u="sng" kern="1200" dirty="0" smtClean="0">
                <a:solidFill>
                  <a:schemeClr val="tx1"/>
                </a:solidFill>
                <a:latin typeface="+mn-lt"/>
                <a:ea typeface="+mn-ea"/>
                <a:cs typeface="+mn-cs"/>
                <a:hlinkClick r:id="rId4"/>
              </a:rPr>
              <a:t>http://infoweb2007/academy/catalog/webcastsessions/SQL37PAL.htm</a:t>
            </a:r>
            <a:endParaRPr lang="en-US" sz="1000" kern="1200" dirty="0" smtClean="0">
              <a:solidFill>
                <a:schemeClr val="tx1"/>
              </a:solidFill>
              <a:latin typeface="+mn-lt"/>
              <a:ea typeface="+mn-ea"/>
              <a:cs typeface="+mn-cs"/>
            </a:endParaRPr>
          </a:p>
          <a:p>
            <a:endParaRPr lang="en-US" sz="1000" kern="1200" baseline="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The three database servers depicted on the slide are running in separate virtual machines. Because SQL Server does not need to change to run in a virtual environment the connections to the applications and business logic servers are unaffected by whether the SQL server is running in a virtual machine or on physical hardware.</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A lot of organizations are looking to a virtualized environment</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to</a:t>
            </a:r>
            <a:r>
              <a:rPr lang="en-US" sz="1000" kern="1200" baseline="0" dirty="0" smtClean="0">
                <a:solidFill>
                  <a:schemeClr val="tx1"/>
                </a:solidFill>
                <a:latin typeface="+mn-lt"/>
                <a:ea typeface="+mn-ea"/>
                <a:cs typeface="+mn-cs"/>
              </a:rPr>
              <a:t> consolidate multiple physical servers on to a single server. The virtualized environment provides advantages in server utilization and power savings. For SQL Server a virtualized environment can save money on licensing costs  if the physical servers are licensed then up to 4 virtual SQL processors can be run without paying for more SQL licenses.  Enterprise edition also has the advantage of allowing virtual machines to be moved between servers in a server farm so you can balance the load on physical servers.</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Virtualization:</a:t>
            </a:r>
          </a:p>
          <a:p>
            <a:r>
              <a:rPr lang="en-US" sz="1000" kern="1200" dirty="0" smtClean="0">
                <a:solidFill>
                  <a:schemeClr val="tx1"/>
                </a:solidFill>
                <a:latin typeface="+mn-lt"/>
                <a:ea typeface="+mn-ea"/>
                <a:cs typeface="+mn-cs"/>
              </a:rPr>
              <a:t>Many organizations are using virtualization to increase server utilization and provide greater server availability. Because all of the resources and attributes associated with the SQL Server are contained within the virtual server, the virtual machine can be moved between different physical machines without having to change anything in the applications that access that SQL server. With virtualized SQL Servers several common tasks become easier. It is easy to back up an entire server by taking a “snapshot” of the virtual machine.  This snapshot can then be moved to another machine to provide a stand by server in case of a failure. If the virtual machine resides on a disk external to the machine running the virtualization software then the virtual machine can be started on a different host machine if the original host machine fails. This give up to the second recovery of all committed database transactions. The only work that would need to be redone is the work that wasn’t completed when the original host machine crashed. With newer virtualization technology (Microsoft Hyper-V on Windows Server 2008 R2) the restarting of a virtual machine on a different host can be automated to eliminate the delay caused when a person has to be notified that a virtual machine has stopped responding and to restart the virtual machine on a different server. In addition virtual</a:t>
            </a:r>
            <a:r>
              <a:rPr lang="en-US" sz="1000" kern="1200" baseline="0" dirty="0" smtClean="0">
                <a:solidFill>
                  <a:schemeClr val="tx1"/>
                </a:solidFill>
                <a:latin typeface="+mn-lt"/>
                <a:ea typeface="+mn-ea"/>
                <a:cs typeface="+mn-cs"/>
              </a:rPr>
              <a:t> machines can be moved from one host server to another while continuing to run and respond to user queries.</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Virtualization can be used not only for unplanned downtime but for migrating servers from one physical server to another as hardware is upgraded. You can move licenses across a server farm with flexibility. There is no longer a 90 day waiting period between moves. With Enterprise Edition, up to 4 virtual machines can be run on a server for each physical processors on that server that are licensed for Enterprise Edition. (There will be costs to license Windows and other software in the virtual machine but that is outside the scope of this discussion).</a:t>
            </a:r>
          </a:p>
          <a:p>
            <a:r>
              <a:rPr lang="en-US" sz="1000" kern="1200" dirty="0" smtClean="0">
                <a:solidFill>
                  <a:schemeClr val="tx1"/>
                </a:solidFill>
                <a:latin typeface="+mn-lt"/>
                <a:ea typeface="+mn-ea"/>
                <a:cs typeface="+mn-cs"/>
              </a:rPr>
              <a:t>Information on Hyper-v can be found at </a:t>
            </a:r>
            <a:r>
              <a:rPr lang="en-US" sz="1000" kern="1200" dirty="0" smtClean="0">
                <a:solidFill>
                  <a:schemeClr val="tx1"/>
                </a:solidFill>
                <a:latin typeface="+mn-lt"/>
                <a:ea typeface="+mn-ea"/>
                <a:cs typeface="+mn-cs"/>
                <a:hlinkClick r:id="rId3"/>
              </a:rPr>
              <a:t>http://www.microsoft.com/virtualization/default.mspx</a:t>
            </a:r>
            <a:r>
              <a:rPr lang="en-US" sz="1000" kern="1200" dirty="0" smtClean="0">
                <a:solidFill>
                  <a:schemeClr val="tx1"/>
                </a:solidFill>
                <a:latin typeface="+mn-lt"/>
                <a:ea typeface="+mn-ea"/>
                <a:cs typeface="+mn-cs"/>
              </a:rPr>
              <a:t> and </a:t>
            </a:r>
            <a:r>
              <a:rPr lang="en-US" sz="1000" kern="1200" dirty="0" smtClean="0">
                <a:solidFill>
                  <a:schemeClr val="tx1"/>
                </a:solidFill>
                <a:latin typeface="+mn-lt"/>
                <a:ea typeface="+mn-ea"/>
                <a:cs typeface="+mn-cs"/>
                <a:hlinkClick r:id="rId4"/>
              </a:rPr>
              <a:t>http://www.microsoft.com/windowsserver2008/en/us/hyperv.aspx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Virtualization in Retail Study data came from press release at </a:t>
            </a:r>
            <a:r>
              <a:rPr lang="en-US" sz="1000" kern="1200" dirty="0" smtClean="0">
                <a:solidFill>
                  <a:schemeClr val="tx1"/>
                </a:solidFill>
                <a:latin typeface="+mn-lt"/>
                <a:ea typeface="+mn-ea"/>
                <a:cs typeface="+mn-cs"/>
                <a:hlinkClick r:id="rId5"/>
              </a:rPr>
              <a:t>http://www.microsoft.com/presspass/press/2008/apr08/04-29RetailVirtualizationPR.mspx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Microsoft Retail VPR case studies at </a:t>
            </a:r>
            <a:r>
              <a:rPr lang="en-US" sz="1000" kern="1200" dirty="0" smtClean="0">
                <a:solidFill>
                  <a:schemeClr val="tx1"/>
                </a:solidFill>
                <a:latin typeface="+mn-lt"/>
                <a:ea typeface="+mn-ea"/>
                <a:cs typeface="+mn-cs"/>
                <a:hlinkClick r:id="rId6"/>
              </a:rPr>
              <a:t>http://www.microsoft.com/presspass/events/msretail/casestudies.mspx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Virtualization in Banking Survey 2008 press release at </a:t>
            </a:r>
            <a:r>
              <a:rPr lang="en-US" sz="1000" kern="1200" dirty="0" smtClean="0">
                <a:solidFill>
                  <a:schemeClr val="tx1"/>
                </a:solidFill>
                <a:latin typeface="+mn-lt"/>
                <a:ea typeface="+mn-ea"/>
                <a:cs typeface="+mn-cs"/>
                <a:hlinkClick r:id="rId7"/>
              </a:rPr>
              <a:t>http://www.microsoft.com/presspass/press/2008/apr08/04-29BankVirtualizationPR.mspx</a:t>
            </a:r>
            <a:endParaRPr lang="en-US" sz="1000" kern="1200" dirty="0" smtClean="0">
              <a:solidFill>
                <a:schemeClr val="tx1"/>
              </a:solidFill>
              <a:latin typeface="+mn-lt"/>
              <a:ea typeface="+mn-ea"/>
              <a:cs typeface="+mn-cs"/>
            </a:endParaRPr>
          </a:p>
          <a:p>
            <a:r>
              <a:rPr lang="en-US" sz="1000" kern="1200" dirty="0" err="1" smtClean="0">
                <a:solidFill>
                  <a:schemeClr val="tx1"/>
                </a:solidFill>
                <a:latin typeface="+mn-lt"/>
                <a:ea typeface="+mn-ea"/>
                <a:cs typeface="+mn-cs"/>
              </a:rPr>
              <a:t>CIO|Insight</a:t>
            </a:r>
            <a:r>
              <a:rPr lang="en-US" sz="1000" kern="1200" dirty="0" smtClean="0">
                <a:solidFill>
                  <a:schemeClr val="tx1"/>
                </a:solidFill>
                <a:latin typeface="+mn-lt"/>
                <a:ea typeface="+mn-ea"/>
                <a:cs typeface="+mn-cs"/>
              </a:rPr>
              <a:t> Top IT Spending Priorities Report for 2009 - http://www.cioinsight.com/c/a/IT-Management/Top-IT-Spending-Priorities-for-2009</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High Availability TDM Deck</a:t>
            </a:r>
          </a:p>
          <a:p>
            <a:r>
              <a:rPr lang="en-US" sz="1000" u="sng" kern="1200" dirty="0" smtClean="0">
                <a:solidFill>
                  <a:schemeClr val="tx1"/>
                </a:solidFill>
                <a:latin typeface="+mn-lt"/>
                <a:ea typeface="+mn-ea"/>
                <a:cs typeface="+mn-cs"/>
                <a:hlinkClick r:id="rId8"/>
              </a:rPr>
              <a:t>http://arsenalcontent/ContentDetail.aspx?ContentID=125965&amp;view=folder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Failover clustering training check  (TechReady7 DB317) </a:t>
            </a:r>
          </a:p>
          <a:p>
            <a:r>
              <a:rPr lang="en-US" sz="1000" u="sng" kern="1200" dirty="0" smtClean="0">
                <a:solidFill>
                  <a:schemeClr val="tx1"/>
                </a:solidFill>
                <a:latin typeface="+mn-lt"/>
                <a:ea typeface="+mn-ea"/>
                <a:cs typeface="+mn-cs"/>
                <a:hlinkClick r:id="rId9"/>
              </a:rPr>
              <a:t>http://voyager/aspen/lang-en/management/LMS_TrainLedInfo.asp?UserMode=0&amp;LEDefId=188061</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licensing advantages of EE in virtualization scenarios please check  SQL Server Licensing a new look recording (Academy Live)</a:t>
            </a:r>
          </a:p>
          <a:p>
            <a:r>
              <a:rPr lang="en-US" sz="1000" u="sng" kern="1200" dirty="0" smtClean="0">
                <a:solidFill>
                  <a:schemeClr val="tx1"/>
                </a:solidFill>
                <a:latin typeface="+mn-lt"/>
                <a:ea typeface="+mn-ea"/>
                <a:cs typeface="+mn-cs"/>
                <a:hlinkClick r:id="rId10"/>
              </a:rPr>
              <a:t>http://infoweb2007/academy/catalog/webcastsessions/SQL58AL.htm</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licensing advantages of EE in Server mobility scenarios please check  SQL Server Licensing a new look recording (Academy Live)</a:t>
            </a:r>
          </a:p>
          <a:p>
            <a:r>
              <a:rPr lang="en-US" sz="1000" u="sng" kern="1200" dirty="0" smtClean="0">
                <a:solidFill>
                  <a:schemeClr val="tx1"/>
                </a:solidFill>
                <a:latin typeface="+mn-lt"/>
                <a:ea typeface="+mn-ea"/>
                <a:cs typeface="+mn-cs"/>
                <a:hlinkClick r:id="rId10"/>
              </a:rPr>
              <a:t>http://infoweb2007/academy/catalog/webcastsessions/SQL58AL.htm</a:t>
            </a:r>
            <a:r>
              <a:rPr lang="en-US" sz="1000" kern="1200" dirty="0" smtClean="0">
                <a:solidFill>
                  <a:schemeClr val="tx1"/>
                </a:solidFill>
                <a:latin typeface="+mn-lt"/>
                <a:ea typeface="+mn-ea"/>
                <a:cs typeface="+mn-cs"/>
              </a:rPr>
              <a:t> </a:t>
            </a:r>
          </a:p>
          <a:p>
            <a:endParaRPr lang="en-US" sz="1000" u="sng"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is</a:t>
            </a:r>
            <a:r>
              <a:rPr lang="en-US" sz="1000" kern="1200" baseline="0" dirty="0" smtClean="0">
                <a:solidFill>
                  <a:schemeClr val="tx1"/>
                </a:solidFill>
                <a:latin typeface="+mn-lt"/>
                <a:ea typeface="+mn-ea"/>
                <a:cs typeface="+mn-cs"/>
              </a:rPr>
              <a:t> shown.</a:t>
            </a:r>
          </a:p>
          <a:p>
            <a:r>
              <a:rPr lang="en-US" sz="1000" kern="1200" baseline="0" dirty="0" smtClean="0">
                <a:solidFill>
                  <a:schemeClr val="tx1"/>
                </a:solidFill>
                <a:latin typeface="+mn-lt"/>
                <a:ea typeface="+mn-ea"/>
                <a:cs typeface="+mn-cs"/>
              </a:rPr>
              <a:t>As data compression is enabled either on the row or page level the size of the database on disk shrinks.</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When</a:t>
            </a:r>
            <a:r>
              <a:rPr lang="en-US" sz="1000" b="0" kern="1200" baseline="0" dirty="0" smtClean="0">
                <a:solidFill>
                  <a:schemeClr val="tx1"/>
                </a:solidFill>
                <a:latin typeface="+mn-lt"/>
                <a:ea typeface="+mn-ea"/>
                <a:cs typeface="+mn-cs"/>
              </a:rPr>
              <a:t> dealing with reliable, high speed disk and backup resources you can quickly find that they are not “cheap”.  Reducing the amount of disk or tape needed for storing data can show an immediate return on investment. In addition to the cost savings with compressed data you can also see performance benefits as it takes less time to move data to and from disk. With SQL Server 2008 R2 Unicode data encoded with UCS-2 can also be compressed, increasing the number of scenarios where data compression will help save disk space.</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 Compression:</a:t>
            </a:r>
          </a:p>
          <a:p>
            <a:r>
              <a:rPr lang="en-US" dirty="0" smtClean="0"/>
              <a:t>Data compression reduces the amount of storage space needed to store tables and indexes, which enables more efficient storage of data. Data Compression does not require changes be made to applications in order to be enabled. </a:t>
            </a:r>
          </a:p>
          <a:p>
            <a:r>
              <a:rPr lang="en-US" dirty="0" smtClean="0"/>
              <a:t>With</a:t>
            </a:r>
            <a:r>
              <a:rPr lang="en-US" baseline="0" dirty="0" smtClean="0"/>
              <a:t> SQL Server 2008 R2 data compression is now enabled for customers who utilize Unicode UCS-2. This will result in additional space savings.</a:t>
            </a:r>
            <a:endParaRPr lang="en-US" dirty="0" smtClean="0"/>
          </a:p>
          <a:p>
            <a:r>
              <a:rPr lang="en-US" sz="1000" kern="1200" dirty="0" smtClean="0">
                <a:solidFill>
                  <a:schemeClr val="tx1"/>
                </a:solidFill>
                <a:latin typeface="+mn-lt"/>
                <a:ea typeface="+mn-ea"/>
                <a:cs typeface="+mn-cs"/>
              </a:rPr>
              <a:t>Technical information on data compression can be found in SQL Books Online at http://technet.microsoft.com/en-us/library/cc280449.aspx</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Technical Slides</a:t>
            </a:r>
          </a:p>
          <a:p>
            <a:r>
              <a:rPr lang="en-US" sz="1000" kern="1200" dirty="0" smtClean="0">
                <a:solidFill>
                  <a:schemeClr val="tx1"/>
                </a:solidFill>
                <a:latin typeface="+mn-lt"/>
                <a:ea typeface="+mn-ea"/>
                <a:cs typeface="+mn-cs"/>
              </a:rPr>
              <a:t>For technical slides and training on SQL Server 2008 Compression please check  SQLCAT - Data Compression &amp; Backup Compression Lessons Learned from Customer Deployments (techReady8 DB314) </a:t>
            </a:r>
          </a:p>
          <a:p>
            <a:r>
              <a:rPr lang="en-US" sz="1000" u="sng" kern="1200" dirty="0" smtClean="0">
                <a:solidFill>
                  <a:schemeClr val="tx1"/>
                </a:solidFill>
                <a:latin typeface="+mn-lt"/>
                <a:ea typeface="+mn-ea"/>
                <a:cs typeface="+mn-cs"/>
                <a:hlinkClick r:id="rId3"/>
              </a:rPr>
              <a:t>http://voyager/aspen/lang-en/management/LMS_TrainLedInfo.asp?UserMode=0&amp;LEDefId=190553</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And Reducing Storage cost in SQL Server 2008 (TechReady7 DB315) </a:t>
            </a:r>
          </a:p>
          <a:p>
            <a:r>
              <a:rPr lang="en-US" sz="1000" u="sng" kern="1200" dirty="0" smtClean="0">
                <a:solidFill>
                  <a:schemeClr val="tx1"/>
                </a:solidFill>
                <a:latin typeface="+mn-lt"/>
                <a:ea typeface="+mn-ea"/>
                <a:cs typeface="+mn-cs"/>
                <a:hlinkClick r:id="rId4"/>
              </a:rPr>
              <a:t>http://voyager/aspen/lang-en/management/LMS_CNT_LaunchCourse.asp?UserMode=0&amp;iLedefID=188059&amp;EventID=0</a:t>
            </a:r>
            <a:r>
              <a:rPr lang="en-US" sz="1000" kern="1200" dirty="0" smtClean="0">
                <a:solidFill>
                  <a:schemeClr val="tx1"/>
                </a:solidFill>
                <a:latin typeface="+mn-lt"/>
                <a:ea typeface="+mn-ea"/>
                <a:cs typeface="+mn-cs"/>
              </a:rPr>
              <a:t> </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Quote comes from case study at http://www.microsoft.com/casestudies/Case_Study_Detail.aspx?CaseStudyID=4000003962</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67399-C6B6-4F22-AD3B-737FD2B271EA}" type="slidenum">
              <a:rPr lang="en-US">
                <a:solidFill>
                  <a:prstClr val="black"/>
                </a:solidFill>
                <a:latin typeface="Calibri"/>
              </a:rPr>
              <a:pPr/>
              <a:t>2</a:t>
            </a:fld>
            <a:endParaRPr lang="en-US" dirty="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 A single table is partitioned into separate filegroups on</a:t>
            </a:r>
            <a:r>
              <a:rPr lang="en-US" sz="1000" kern="1200" baseline="0" dirty="0" smtClean="0">
                <a:solidFill>
                  <a:schemeClr val="tx1"/>
                </a:solidFill>
                <a:latin typeface="+mn-lt"/>
                <a:ea typeface="+mn-ea"/>
                <a:cs typeface="+mn-cs"/>
              </a:rPr>
              <a:t> the same server. The division into filegroups allows the server to take advantage of enhancements for parallel processing to read or write the data in parallel.</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When a table is partitioned across multiple</a:t>
            </a:r>
            <a:r>
              <a:rPr lang="en-US" sz="1000" b="0" kern="1200" baseline="0" dirty="0" smtClean="0">
                <a:solidFill>
                  <a:schemeClr val="tx1"/>
                </a:solidFill>
                <a:latin typeface="+mn-lt"/>
                <a:ea typeface="+mn-ea"/>
                <a:cs typeface="+mn-cs"/>
              </a:rPr>
              <a:t> file groups the query analyzer will look at running queries in parallel against those partitions for various queries. This can result in significantly faster processing and might even reduce the amount of data examined to return the results. As queries are run in parallel all of the CPUs in the machine can be used to speed the processing.</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Table Partitioning:</a:t>
            </a:r>
          </a:p>
          <a:p>
            <a:r>
              <a:rPr lang="en-US" sz="1000" kern="1200" dirty="0" smtClean="0">
                <a:solidFill>
                  <a:schemeClr val="tx1"/>
                </a:solidFill>
                <a:latin typeface="+mn-lt"/>
                <a:ea typeface="+mn-ea"/>
                <a:cs typeface="+mn-cs"/>
              </a:rPr>
              <a:t>Partitioning makes large tables or indexes more manageable, because partitioning enables you to manage and access subsets of data quickly and efficiently, while maintaining the integrity of a data collection. By using partitioning, an operation such as loading data from an OLTP to an OLAP system takes only seconds, instead of the minutes and hours the operation takes in earlier versions of SQL Server. Maintenance operations that are performed on subsets of data are also performed more efficiently because these operations target only the data that is required, instead of the whole table.</a:t>
            </a:r>
          </a:p>
          <a:p>
            <a:r>
              <a:rPr lang="en-US" sz="1000" kern="1200" dirty="0" smtClean="0">
                <a:solidFill>
                  <a:schemeClr val="tx1"/>
                </a:solidFill>
                <a:latin typeface="+mn-lt"/>
                <a:ea typeface="+mn-ea"/>
                <a:cs typeface="+mn-cs"/>
              </a:rPr>
              <a:t>The data of partitioned tables and indexes is divided into units that can be spread across more than one filegroup in a database. The data is partitioned horizontally, so that groups of rows are mapped into individual partitions. The table or index is treated as a single logical entity when queries or updates are performed on the data. All partitions of a single index or table must reside in the same database.</a:t>
            </a:r>
          </a:p>
          <a:p>
            <a:r>
              <a:rPr lang="en-US" sz="1000" kern="1200" dirty="0" smtClean="0">
                <a:solidFill>
                  <a:schemeClr val="tx1"/>
                </a:solidFill>
                <a:latin typeface="+mn-lt"/>
                <a:ea typeface="+mn-ea"/>
                <a:cs typeface="+mn-cs"/>
              </a:rPr>
              <a:t>Partitioned tables and indexes support all the properties and features associated with designing and querying standard tables and indexes, including constraints, defaults, identity and timestamp values, and triggers. Therefore, if you want to implement a partitioned view that is local to one server, you might want to implement a partitioned table instead.</a:t>
            </a:r>
          </a:p>
          <a:p>
            <a:r>
              <a:rPr lang="en-US" sz="1000" kern="1200" dirty="0" smtClean="0">
                <a:solidFill>
                  <a:schemeClr val="tx1"/>
                </a:solidFill>
                <a:latin typeface="+mn-lt"/>
                <a:ea typeface="+mn-ea"/>
                <a:cs typeface="+mn-cs"/>
              </a:rPr>
              <a:t>Deciding whether to implement partitioning depends primarily on how large your table is or how large it will become, how it is being used, and how well it is performing against user queries and maintenance operations.</a:t>
            </a:r>
          </a:p>
          <a:p>
            <a:r>
              <a:rPr lang="en-US" sz="1000" kern="1200" dirty="0" smtClean="0">
                <a:solidFill>
                  <a:schemeClr val="tx1"/>
                </a:solidFill>
                <a:latin typeface="+mn-lt"/>
                <a:ea typeface="+mn-ea"/>
                <a:cs typeface="+mn-cs"/>
              </a:rPr>
              <a:t>Generally, a large table might be appropriate for partitioning if both of the following are true: </a:t>
            </a:r>
          </a:p>
          <a:p>
            <a:r>
              <a:rPr lang="en-US" sz="1000" kern="1200" dirty="0" smtClean="0">
                <a:solidFill>
                  <a:schemeClr val="tx1"/>
                </a:solidFill>
                <a:latin typeface="+mn-lt"/>
                <a:ea typeface="+mn-ea"/>
                <a:cs typeface="+mn-cs"/>
              </a:rPr>
              <a:t>1 The table contains, or is expected to contain, lots of data that are used in different ways. </a:t>
            </a:r>
          </a:p>
          <a:p>
            <a:r>
              <a:rPr lang="en-US" sz="1000" kern="1200" dirty="0" smtClean="0">
                <a:solidFill>
                  <a:schemeClr val="tx1"/>
                </a:solidFill>
                <a:latin typeface="+mn-lt"/>
                <a:ea typeface="+mn-ea"/>
                <a:cs typeface="+mn-cs"/>
              </a:rPr>
              <a:t>2 Queries or updates against the table are not performing as intended, or maintenance costs exceed predefined maintenance periods. </a:t>
            </a:r>
          </a:p>
          <a:p>
            <a:r>
              <a:rPr lang="en-US" sz="1000" kern="1200" dirty="0" smtClean="0">
                <a:solidFill>
                  <a:schemeClr val="tx1"/>
                </a:solidFill>
                <a:latin typeface="+mn-lt"/>
                <a:ea typeface="+mn-ea"/>
                <a:cs typeface="+mn-cs"/>
              </a:rPr>
              <a:t>Technical details on table partitioning can be found in SQL Books Online at </a:t>
            </a:r>
            <a:r>
              <a:rPr lang="en-US" sz="1000" kern="1200" dirty="0" smtClean="0">
                <a:solidFill>
                  <a:schemeClr val="tx1"/>
                </a:solidFill>
                <a:latin typeface="+mn-lt"/>
                <a:ea typeface="+mn-ea"/>
                <a:cs typeface="+mn-cs"/>
                <a:hlinkClick r:id="rId3"/>
              </a:rPr>
              <a:t>http://technet.microsoft.com/en-us/library/ms188706.aspx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Evidence: </a:t>
            </a:r>
            <a:r>
              <a:rPr lang="en-US" sz="1000" kern="1200" dirty="0" smtClean="0">
                <a:solidFill>
                  <a:schemeClr val="tx1"/>
                </a:solidFill>
                <a:latin typeface="+mn-lt"/>
                <a:ea typeface="+mn-ea"/>
                <a:cs typeface="+mn-cs"/>
              </a:rPr>
              <a:t>TechNet: http://technet.microsoft.com/en-us/magazine/2008.04.overview.aspx</a:t>
            </a:r>
          </a:p>
          <a:p>
            <a:endParaRPr lang="en-US"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SQL Server 2008 works with the table partitioning mechanism (which was introduced in SQL Server 2005) to allow the SQL Server engine to escalate locks to the partition level before the table level. This intermediary level of locking can dramatically reduce the effects of lock escalation on systems that have to process hundreds and thousands of transactions per second.</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offers several new query processor improvements for when the query interacts with partitioned tables. The query optimizer can now perform query seeks against partitions as it would against individual indexes by only working with the partition ID and not the partitioning mechanism at the table level. </a:t>
            </a:r>
          </a:p>
          <a:p>
            <a:r>
              <a:rPr lang="en-US" sz="1000" b="1" kern="1200" dirty="0" smtClean="0">
                <a:solidFill>
                  <a:schemeClr val="tx1"/>
                </a:solidFill>
                <a:latin typeface="+mn-lt"/>
                <a:ea typeface="+mn-ea"/>
                <a:cs typeface="+mn-cs"/>
              </a:rPr>
              <a:t>- Randy Dyess</a:t>
            </a:r>
            <a:r>
              <a:rPr lang="en-US" sz="1000" b="0" kern="1200" dirty="0" smtClean="0">
                <a:solidFill>
                  <a:schemeClr val="tx1"/>
                </a:solidFill>
                <a:latin typeface="+mn-lt"/>
                <a:ea typeface="+mn-ea"/>
                <a:cs typeface="+mn-cs"/>
              </a:rPr>
              <a:t>,</a:t>
            </a:r>
            <a:r>
              <a:rPr lang="en-US" sz="1000" b="0" kern="1200" baseline="0" dirty="0" smtClean="0">
                <a:solidFill>
                  <a:schemeClr val="tx1"/>
                </a:solidFill>
                <a:latin typeface="+mn-lt"/>
                <a:ea typeface="+mn-ea"/>
                <a:cs typeface="+mn-cs"/>
              </a:rPr>
              <a:t> SQL Server Mentor</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rId4"/>
              </a:rPr>
              <a:t>http://arsenalcontent/ContentDetail.aspx?ContentID=122429&amp;view=folder</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Animation</a:t>
            </a:r>
            <a:r>
              <a:rPr lang="en-US" b="1" baseline="0" dirty="0" smtClean="0"/>
              <a:t>:</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None.</a:t>
            </a: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r>
              <a:rPr lang="en-US" b="1" dirty="0" smtClean="0"/>
              <a:t>Talk Track:</a:t>
            </a:r>
            <a:endParaRPr lang="en-US" b="0" dirty="0" smtClean="0"/>
          </a:p>
          <a:p>
            <a:r>
              <a:rPr lang="en-US" sz="1000" kern="1200" baseline="0" dirty="0" smtClean="0">
                <a:solidFill>
                  <a:schemeClr val="tx1"/>
                </a:solidFill>
                <a:latin typeface="+mn-lt"/>
                <a:ea typeface="+mn-ea"/>
                <a:cs typeface="+mn-cs"/>
              </a:rPr>
              <a:t>StreamInsight allows an organization to take data from stock tickers, oil &amp; gas pipeline pressure readings, RFID sensors, web analytics or other streams of data. The complex event processing engine is able to receive the event, process it, combine it with reference data, and produce output that can be easily consumed via an alert such as a pager or message, show data trends on dashboards, display data in real time for human consumption, or be stored in a database for further analysis. You can create new KPIs and continuously refine existing KPIs by mining historical and current data streams using the same query.</a:t>
            </a:r>
            <a:endParaRPr lang="en-US" sz="1000" kern="1200" dirty="0" smtClean="0">
              <a:solidFill>
                <a:schemeClr val="tx1"/>
              </a:solidFill>
              <a:latin typeface="+mn-lt"/>
              <a:ea typeface="+mn-ea"/>
              <a:cs typeface="+mn-cs"/>
            </a:endParaRP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Complex event handling with</a:t>
            </a:r>
            <a:r>
              <a:rPr lang="en-US" sz="1000" b="1" kern="1200" baseline="0" dirty="0" smtClean="0">
                <a:solidFill>
                  <a:schemeClr val="tx1"/>
                </a:solidFill>
                <a:latin typeface="+mn-lt"/>
                <a:ea typeface="+mn-ea"/>
                <a:cs typeface="+mn-cs"/>
              </a:rPr>
              <a:t> StreamInsight</a:t>
            </a:r>
            <a:r>
              <a:rPr lang="en-US" sz="1000" b="1"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SQL Server 2008 R2 with Stream Insight handles the exploding data volumes</a:t>
            </a:r>
            <a:r>
              <a:rPr lang="en-US" sz="1000" kern="1200" baseline="0" dirty="0" smtClean="0">
                <a:solidFill>
                  <a:schemeClr val="tx1"/>
                </a:solidFill>
                <a:latin typeface="+mn-lt"/>
                <a:ea typeface="+mn-ea"/>
                <a:cs typeface="+mn-cs"/>
              </a:rPr>
              <a:t> associated with data streaming from sources like RFID, sensors, web logs, stock quotes, pipeline pressure information, and other data sources. With the complex event processing technology from Microsoft, the ability to monitor, analyze, and act on the data in motion provides significant opportunity to make more informed business decisions in near real-time. </a:t>
            </a:r>
            <a:r>
              <a:rPr lang="en-US" sz="1000" kern="1200" baseline="0" dirty="0" err="1" smtClean="0">
                <a:solidFill>
                  <a:schemeClr val="tx1"/>
                </a:solidFill>
                <a:latin typeface="+mn-lt"/>
                <a:ea typeface="+mn-ea"/>
                <a:cs typeface="+mn-cs"/>
              </a:rPr>
              <a:t>SteamInsight</a:t>
            </a:r>
            <a:r>
              <a:rPr lang="en-US" sz="1000" kern="1200" baseline="0" dirty="0" smtClean="0">
                <a:solidFill>
                  <a:schemeClr val="tx1"/>
                </a:solidFill>
                <a:latin typeface="+mn-lt"/>
                <a:ea typeface="+mn-ea"/>
                <a:cs typeface="+mn-cs"/>
              </a:rPr>
              <a:t> enables you to process a large volume of events across multiple data streams in less than a second. Combining the real-time event streams with historical data seamlessly using the same queries provides better business insight. StreamInsight provides support for out of order event handling, rich query semantics, and the ability to reuse exiting .NET skills. All of this is built in to a product that provides flexible deployment options and an easy to manage package.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a:t>
            </a:r>
            <a:r>
              <a:rPr lang="en-US" sz="1000" kern="1200" baseline="0" dirty="0" smtClean="0">
                <a:solidFill>
                  <a:schemeClr val="tx1"/>
                </a:solidFill>
                <a:latin typeface="+mn-lt"/>
                <a:ea typeface="+mn-ea"/>
                <a:cs typeface="+mn-cs"/>
              </a:rPr>
              <a:t> quote from </a:t>
            </a:r>
            <a:r>
              <a:rPr lang="en-US" sz="1000" kern="1200" dirty="0" smtClean="0">
                <a:solidFill>
                  <a:schemeClr val="tx1"/>
                </a:solidFill>
                <a:latin typeface="+mn-lt"/>
                <a:ea typeface="+mn-ea"/>
                <a:cs typeface="+mn-cs"/>
              </a:rPr>
              <a:t>http://technet.microsoft.com/en-us/sqlserver/ee476990.aspx</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1"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Animation</a:t>
            </a:r>
            <a:r>
              <a:rPr lang="en-US" b="1" baseline="0" dirty="0" smtClean="0"/>
              <a:t>:</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The database</a:t>
            </a:r>
            <a:r>
              <a:rPr lang="en-US" sz="1000" kern="1200" baseline="0" dirty="0" smtClean="0">
                <a:solidFill>
                  <a:schemeClr val="tx1"/>
                </a:solidFill>
                <a:latin typeface="+mn-lt"/>
                <a:ea typeface="+mn-ea"/>
                <a:cs typeface="+mn-cs"/>
              </a:rPr>
              <a:t> is divided across three file groups.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mn-lt"/>
                <a:ea typeface="+mn-ea"/>
                <a:cs typeface="+mn-cs"/>
              </a:rPr>
              <a:t>When a query is issued against the data mining model the query analyzer divides up the work across all three filegroups. This reduces the amount of time that it takes to return the complete data to the user.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r>
              <a:rPr lang="en-US" b="1" dirty="0" smtClean="0"/>
              <a:t>Talk Track:</a:t>
            </a:r>
            <a:endParaRPr lang="en-US" b="0" dirty="0" smtClean="0"/>
          </a:p>
          <a:p>
            <a:r>
              <a:rPr lang="en-US" sz="1000" kern="1200" dirty="0" smtClean="0">
                <a:solidFill>
                  <a:schemeClr val="tx1"/>
                </a:solidFill>
                <a:latin typeface="+mn-lt"/>
                <a:ea typeface="+mn-ea"/>
                <a:cs typeface="+mn-cs"/>
              </a:rPr>
              <a:t>When querying data the query optimizer in Enterprise edition will determine if there are parts of the query that can be run in parallel. By running operations in parallel the overall time needed to complete</a:t>
            </a:r>
            <a:r>
              <a:rPr lang="en-US" sz="1000" kern="1200" baseline="0" dirty="0" smtClean="0">
                <a:solidFill>
                  <a:schemeClr val="tx1"/>
                </a:solidFill>
                <a:latin typeface="+mn-lt"/>
                <a:ea typeface="+mn-ea"/>
                <a:cs typeface="+mn-cs"/>
              </a:rPr>
              <a:t> the query is reduced.</a:t>
            </a:r>
            <a:endParaRPr lang="en-US" sz="1000" kern="1200" dirty="0" smtClean="0">
              <a:solidFill>
                <a:schemeClr val="tx1"/>
              </a:solidFill>
              <a:latin typeface="+mn-lt"/>
              <a:ea typeface="+mn-ea"/>
              <a:cs typeface="+mn-cs"/>
            </a:endParaRP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Parallelism:</a:t>
            </a:r>
          </a:p>
          <a:p>
            <a:r>
              <a:rPr lang="en-US" sz="1000" kern="1200" dirty="0" smtClean="0">
                <a:solidFill>
                  <a:schemeClr val="tx1"/>
                </a:solidFill>
                <a:latin typeface="+mn-lt"/>
                <a:ea typeface="+mn-ea"/>
                <a:cs typeface="+mn-cs"/>
              </a:rPr>
              <a:t>SQL Server 2008 has expanded the scenarios where operations can run in parallel. In particular the ETL functions of a data warehouse can be run in parallel so lookups in dimension tables can happen at the time of data load instead of having to load the data into a staging area and then perform the lookup on it.</a:t>
            </a:r>
          </a:p>
          <a:p>
            <a:r>
              <a:rPr lang="en-US" sz="1000" kern="1200" dirty="0" smtClean="0">
                <a:solidFill>
                  <a:schemeClr val="tx1"/>
                </a:solidFill>
                <a:latin typeface="+mn-lt"/>
                <a:ea typeface="+mn-ea"/>
                <a:cs typeface="+mn-cs"/>
              </a:rPr>
              <a:t>Additionally by processing parts of the data mining model in parallel more data can be examined and the results will be better because you have more input into the model. SQL Server Standard Edition can only use 4 processors but Enterprise Edition can use all of the processors supported by the OS.</a:t>
            </a:r>
          </a:p>
          <a:p>
            <a:r>
              <a:rPr lang="en-US" sz="1000" kern="1200" dirty="0" smtClean="0">
                <a:solidFill>
                  <a:schemeClr val="tx1"/>
                </a:solidFill>
                <a:latin typeface="+mn-lt"/>
                <a:ea typeface="+mn-ea"/>
                <a:cs typeface="+mn-cs"/>
              </a:rPr>
              <a:t>Technical data on parallel operations can be found in SQL Books Online at http://technet.microsoft.com/en-us/library/ms174880.aspx</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a:t>
            </a:r>
            <a:r>
              <a:rPr lang="en-US" sz="1000" kern="1200" baseline="0" dirty="0" smtClean="0">
                <a:solidFill>
                  <a:schemeClr val="tx1"/>
                </a:solidFill>
                <a:latin typeface="+mn-lt"/>
                <a:ea typeface="+mn-ea"/>
                <a:cs typeface="+mn-cs"/>
              </a:rPr>
              <a:t> quote from </a:t>
            </a:r>
            <a:r>
              <a:rPr lang="en-US" sz="1000" kern="1200" dirty="0" smtClean="0">
                <a:solidFill>
                  <a:schemeClr val="tx1"/>
                </a:solidFill>
                <a:latin typeface="+mn-lt"/>
                <a:ea typeface="+mn-ea"/>
                <a:cs typeface="+mn-cs"/>
              </a:rPr>
              <a:t>http://blogs.msdn.com/craigfr/archive/2006/10/11/introduction-to-parallel-query-execution.aspx</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most large queries SQL Server generally scales linearly or nearly linearly. For speed up, this means that if we double the number of CPUs, we see the response time drop in half." </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
              </a:rPr>
              <a:t>http://arsenalcontent/ContentDetail.aspx?ContentID=122429&amp;view=folder</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1"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Checkboxes</a:t>
            </a:r>
            <a:r>
              <a:rPr lang="en-US" sz="1000" kern="1200" baseline="0" dirty="0" smtClean="0">
                <a:solidFill>
                  <a:schemeClr val="tx1"/>
                </a:solidFill>
                <a:latin typeface="+mn-lt"/>
                <a:ea typeface="+mn-ea"/>
                <a:cs typeface="+mn-cs"/>
              </a:rPr>
              <a:t> are added to the table.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Common Criteria Compliance:</a:t>
            </a:r>
          </a:p>
          <a:p>
            <a:r>
              <a:rPr lang="en-US" sz="1000" kern="1200" dirty="0" smtClean="0">
                <a:solidFill>
                  <a:schemeClr val="tx1"/>
                </a:solidFill>
                <a:latin typeface="+mn-lt"/>
                <a:ea typeface="+mn-ea"/>
                <a:cs typeface="+mn-cs"/>
              </a:rPr>
              <a:t>Common Criteria Compliance can be turned on via a database option and will enable the 3 items listed in the slide.</a:t>
            </a:r>
          </a:p>
          <a:p>
            <a:pPr marL="228600" indent="-228600">
              <a:buFont typeface="Arial" pitchFamily="34" charset="0"/>
              <a:buChar char="•"/>
            </a:pPr>
            <a:r>
              <a:rPr lang="en-US" sz="1000" b="1" kern="1200" dirty="0" smtClean="0">
                <a:solidFill>
                  <a:schemeClr val="tx1"/>
                </a:solidFill>
                <a:latin typeface="+mn-lt"/>
                <a:ea typeface="+mn-ea"/>
                <a:cs typeface="+mn-cs"/>
              </a:rPr>
              <a:t>Security Functions: </a:t>
            </a:r>
            <a:r>
              <a:rPr lang="en-US" sz="1000" kern="1200" dirty="0" smtClean="0">
                <a:solidFill>
                  <a:schemeClr val="tx1"/>
                </a:solidFill>
                <a:latin typeface="+mn-lt"/>
                <a:ea typeface="+mn-ea"/>
                <a:cs typeface="+mn-cs"/>
              </a:rPr>
              <a:t>For security functionalities, NSA DBMS Protection Profile v1.2 is the list. A certified</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DBMS has every security functionality on the list and as described on the list. We evaluate all the major security functions in SQL Server 2008 at EAL4+ and EAL1+. Enabling Common Criteria compliance options provides added security like overwriting memory with a known bit pattern before it is reallocated, login auditing of previous successful login and attempts since are logged and made available, and table-level deny taking precedence of column-level deny, making table-level deny absolute denial. Note that this deny is a change of behavior that might affect or break some applications, so application testing should occur before changing this option in a production system.</a:t>
            </a:r>
          </a:p>
          <a:p>
            <a:pPr marL="228600" indent="-228600">
              <a:buFont typeface="Arial" pitchFamily="34" charset="0"/>
              <a:buChar char="•"/>
            </a:pPr>
            <a:r>
              <a:rPr lang="en-US" sz="1000" b="1" kern="1200" dirty="0" smtClean="0">
                <a:solidFill>
                  <a:schemeClr val="tx1"/>
                </a:solidFill>
                <a:latin typeface="+mn-lt"/>
                <a:ea typeface="+mn-ea"/>
                <a:cs typeface="+mn-cs"/>
              </a:rPr>
              <a:t>Assurance Components: </a:t>
            </a:r>
            <a:r>
              <a:rPr lang="en-US" sz="1000" kern="1200" dirty="0" smtClean="0">
                <a:solidFill>
                  <a:schemeClr val="tx1"/>
                </a:solidFill>
                <a:latin typeface="+mn-lt"/>
                <a:ea typeface="+mn-ea"/>
                <a:cs typeface="+mn-cs"/>
              </a:rPr>
              <a:t>For assurance, NSA picked an established Common Criteria level, EAL2. We picked EAL1+ and EAL4+ because it encompasses EAL2 and because it’s the highest assurance the 25 country agreement recognizes. The increases between Basic Assurance (EAL1+) and High Assurance (EAL4+) are increases in assurance and the length of the evaluation. Higher assurance comes from evaluating more documents used for the design and testing of SQL Server 2008, in verifying with site visits that such documents are followed in practice, in evaluating the use of development tools, processes, and physical security, and in added vulnerability testing done by an independent testing facility. </a:t>
            </a:r>
          </a:p>
          <a:p>
            <a:pPr marL="228600" indent="-228600">
              <a:buFont typeface="Arial" pitchFamily="34" charset="0"/>
              <a:buChar char="•"/>
            </a:pPr>
            <a:r>
              <a:rPr lang="en-US" sz="1000" b="1" kern="1200" dirty="0" smtClean="0">
                <a:solidFill>
                  <a:schemeClr val="tx1"/>
                </a:solidFill>
                <a:latin typeface="+mn-lt"/>
                <a:ea typeface="+mn-ea"/>
                <a:cs typeface="+mn-cs"/>
              </a:rPr>
              <a:t>Environment:  </a:t>
            </a:r>
            <a:r>
              <a:rPr lang="en-US" sz="1000" kern="1200" dirty="0" smtClean="0">
                <a:solidFill>
                  <a:schemeClr val="tx1"/>
                </a:solidFill>
                <a:latin typeface="+mn-lt"/>
                <a:ea typeface="+mn-ea"/>
                <a:cs typeface="+mn-cs"/>
              </a:rPr>
              <a:t>Not all security can be provided by the application. The evaluated product provides the environment requirements, listing the needs (including at EAL4+ a CC certified OS, which was part of the evaluation testing) and providing the guidance documents specific to the evaluation to operate compliantly.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Technical information on Common Criteria Certification is available in SQL Books Online at http://technet.microsoft.com/en-us/library/bb153837.aspx and</a:t>
            </a:r>
            <a:r>
              <a:rPr lang="en-US" sz="1000" kern="1200" baseline="0" dirty="0" smtClean="0">
                <a:solidFill>
                  <a:schemeClr val="tx1"/>
                </a:solidFill>
                <a:latin typeface="+mn-lt"/>
                <a:ea typeface="+mn-ea"/>
                <a:cs typeface="+mn-cs"/>
              </a:rPr>
              <a:t> http://technet.microsoft.com/en-us/library/bb326650.aspx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Common</a:t>
            </a:r>
            <a:r>
              <a:rPr lang="en-US" sz="1000" b="1" kern="1200" baseline="0" dirty="0" smtClean="0">
                <a:solidFill>
                  <a:schemeClr val="tx1"/>
                </a:solidFill>
                <a:latin typeface="+mn-lt"/>
                <a:ea typeface="+mn-ea"/>
                <a:cs typeface="+mn-cs"/>
              </a:rPr>
              <a:t> Criteria Certification</a:t>
            </a:r>
          </a:p>
          <a:p>
            <a:pPr marL="228600" indent="-228600">
              <a:buFont typeface="+mj-lt"/>
              <a:buAutoNum type="arabicPeriod"/>
            </a:pPr>
            <a:r>
              <a:rPr lang="en-US" sz="1000" kern="1200" dirty="0" smtClean="0">
                <a:solidFill>
                  <a:schemeClr val="tx1"/>
                </a:solidFill>
                <a:latin typeface="+mn-lt"/>
                <a:ea typeface="+mn-ea"/>
                <a:cs typeface="+mn-cs"/>
              </a:rPr>
              <a:t>As</a:t>
            </a:r>
            <a:r>
              <a:rPr lang="en-US" sz="1000" kern="1200" baseline="0" dirty="0" smtClean="0">
                <a:solidFill>
                  <a:schemeClr val="tx1"/>
                </a:solidFill>
                <a:latin typeface="+mn-lt"/>
                <a:ea typeface="+mn-ea"/>
                <a:cs typeface="+mn-cs"/>
              </a:rPr>
              <a:t> part of the common criteria recognition arrangement, this global security certification is recognized by 25 countries</a:t>
            </a:r>
          </a:p>
          <a:p>
            <a:pPr marL="228600" indent="-228600">
              <a:buFont typeface="+mj-lt"/>
              <a:buAutoNum type="arabicPeriod"/>
            </a:pPr>
            <a:r>
              <a:rPr lang="en-US" sz="1000" kern="1200" dirty="0" smtClean="0">
                <a:solidFill>
                  <a:schemeClr val="tx1"/>
                </a:solidFill>
                <a:latin typeface="+mn-lt"/>
                <a:ea typeface="+mn-ea"/>
                <a:cs typeface="+mn-cs"/>
              </a:rPr>
              <a:t>SQL Server 2008 Enterprise achieved</a:t>
            </a:r>
            <a:r>
              <a:rPr lang="en-US" sz="1000" kern="1200" baseline="0" dirty="0" smtClean="0">
                <a:solidFill>
                  <a:schemeClr val="tx1"/>
                </a:solidFill>
                <a:latin typeface="+mn-lt"/>
                <a:ea typeface="+mn-ea"/>
                <a:cs typeface="+mn-cs"/>
              </a:rPr>
              <a:t> the Common Criteria certification at the EAL1+ level (criteria ranges from 1 lowest to 7 highest)</a:t>
            </a:r>
          </a:p>
          <a:p>
            <a:pPr marL="228600" indent="-228600">
              <a:buFont typeface="+mj-lt"/>
              <a:buAutoNum type="arabicPeriod"/>
            </a:pPr>
            <a:r>
              <a:rPr lang="en-US" sz="1000" kern="1200" baseline="0" dirty="0" smtClean="0">
                <a:solidFill>
                  <a:schemeClr val="tx1"/>
                </a:solidFill>
                <a:latin typeface="+mn-lt"/>
                <a:ea typeface="+mn-ea"/>
                <a:cs typeface="+mn-cs"/>
              </a:rPr>
              <a:t>SQL Server 2005 received two certificates. This is the first for SQL Server 2008 and a first for the 64-bit version of Enterprise Edition. </a:t>
            </a:r>
          </a:p>
          <a:p>
            <a:pPr marL="228600" indent="-228600">
              <a:buFont typeface="+mj-lt"/>
              <a:buAutoNum type="arabicPeriod"/>
            </a:pPr>
            <a:r>
              <a:rPr lang="en-US" sz="1000" kern="1200" baseline="0" dirty="0" smtClean="0">
                <a:solidFill>
                  <a:schemeClr val="tx1"/>
                </a:solidFill>
                <a:latin typeface="+mn-lt"/>
                <a:ea typeface="+mn-ea"/>
                <a:cs typeface="+mn-cs"/>
              </a:rPr>
              <a:t>Currently under evaluation is </a:t>
            </a:r>
            <a:r>
              <a:rPr lang="en-US" sz="1000" kern="1200" dirty="0" smtClean="0">
                <a:solidFill>
                  <a:schemeClr val="tx1"/>
                </a:solidFill>
                <a:latin typeface="+mn-lt"/>
                <a:ea typeface="+mn-ea"/>
                <a:cs typeface="+mn-cs"/>
              </a:rPr>
              <a:t>SQL Server 2008 at EAL4+ and compliant w/Nation</a:t>
            </a:r>
            <a:r>
              <a:rPr lang="en-US" sz="1000" kern="1200" baseline="0" dirty="0" smtClean="0">
                <a:solidFill>
                  <a:schemeClr val="tx1"/>
                </a:solidFill>
                <a:latin typeface="+mn-lt"/>
                <a:ea typeface="+mn-ea"/>
                <a:cs typeface="+mn-cs"/>
              </a:rPr>
              <a:t>al Security </a:t>
            </a:r>
            <a:r>
              <a:rPr lang="en-US" sz="1000" kern="1200" dirty="0" smtClean="0">
                <a:solidFill>
                  <a:schemeClr val="tx1"/>
                </a:solidFill>
                <a:latin typeface="+mn-lt"/>
                <a:ea typeface="+mn-ea"/>
                <a:cs typeface="+mn-cs"/>
              </a:rPr>
              <a:t>Administration</a:t>
            </a:r>
            <a:r>
              <a:rPr lang="en-US" sz="1000" kern="1200" baseline="0" dirty="0" smtClean="0">
                <a:solidFill>
                  <a:schemeClr val="tx1"/>
                </a:solidFill>
                <a:latin typeface="+mn-lt"/>
                <a:ea typeface="+mn-ea"/>
                <a:cs typeface="+mn-cs"/>
              </a:rPr>
              <a:t> (NSA)</a:t>
            </a:r>
            <a:r>
              <a:rPr lang="en-US" sz="1000" kern="1200" dirty="0" smtClean="0">
                <a:solidFill>
                  <a:schemeClr val="tx1"/>
                </a:solidFill>
                <a:latin typeface="+mn-lt"/>
                <a:ea typeface="+mn-ea"/>
                <a:cs typeface="+mn-cs"/>
              </a:rPr>
              <a:t> DBMS PP V1.2 (32 &amp; 64 bit Enterprise Edition). Having</a:t>
            </a:r>
            <a:r>
              <a:rPr lang="en-US" sz="1000" kern="1200" baseline="0" dirty="0" smtClean="0">
                <a:solidFill>
                  <a:schemeClr val="tx1"/>
                </a:solidFill>
                <a:latin typeface="+mn-lt"/>
                <a:ea typeface="+mn-ea"/>
                <a:cs typeface="+mn-cs"/>
              </a:rPr>
              <a:t> this certification completed brings a tremendous amount of global credibility, as many governments trust the United States NSA security compliance policies.</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Common Criteria Compliance Pharmaceutical:</a:t>
            </a:r>
          </a:p>
          <a:p>
            <a:r>
              <a:rPr lang="en-US" sz="1000" kern="1200" dirty="0" smtClean="0">
                <a:solidFill>
                  <a:schemeClr val="tx1"/>
                </a:solidFill>
                <a:latin typeface="+mn-lt"/>
                <a:ea typeface="+mn-ea"/>
                <a:cs typeface="+mn-cs"/>
              </a:rPr>
              <a:t>The pharmaceutical company could use the ability to turn on Common Criteria compliance along with other security measures to ensure that sensitive data is given</a:t>
            </a:r>
            <a:r>
              <a:rPr lang="en-US" sz="1000" kern="1200" baseline="0" dirty="0" smtClean="0">
                <a:solidFill>
                  <a:schemeClr val="tx1"/>
                </a:solidFill>
                <a:latin typeface="+mn-lt"/>
                <a:ea typeface="+mn-ea"/>
                <a:cs typeface="+mn-cs"/>
              </a:rPr>
              <a:t> the highest level of protection. Also due to the regulatory environment that the company works in they need to be able to show auditors that they are following mandated security procedures. Since Microsoft has gone to the effort to get SQL Server certified it saves the pharmaceutical company valuable time and money doing their own testing and justifying it to the regulators.</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from SQL Books Online article at http://technet.microsoft.com/en-us/library/bb153837.aspx</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Security TDM Deck</a:t>
            </a:r>
          </a:p>
          <a:p>
            <a:r>
              <a:rPr lang="en-US" sz="1000" u="sng" kern="1200" dirty="0" smtClean="0">
                <a:solidFill>
                  <a:schemeClr val="tx1"/>
                </a:solidFill>
                <a:latin typeface="+mn-lt"/>
                <a:ea typeface="+mn-ea"/>
                <a:cs typeface="+mn-cs"/>
                <a:hlinkClick r:id=""/>
              </a:rPr>
              <a:t>http://arsenalcontent/ContentDetail.aspx?ContentID=123738&amp;view=folder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training  please check Security (Auditing, Encryption) -- Data Security, Admin Security (techReady8 DB315) </a:t>
            </a:r>
          </a:p>
          <a:p>
            <a:r>
              <a:rPr lang="en-US" sz="1000" u="sng" kern="1200" dirty="0" smtClean="0">
                <a:solidFill>
                  <a:schemeClr val="tx1"/>
                </a:solidFill>
                <a:latin typeface="+mn-lt"/>
                <a:ea typeface="+mn-ea"/>
                <a:cs typeface="+mn-cs"/>
                <a:hlinkClick r:id=""/>
              </a:rPr>
              <a:t>http://voyager/aspen/lang-en/management/LMS_TrainLedInfo.asp?UserMode=0&amp;LEDefId=190554</a:t>
            </a:r>
            <a:endParaRPr lang="en-US" dirty="0" smtClean="0"/>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has a table and an audit table shown.</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 is written to the table. SQL Auditing writes a record into the audit table about the change and who did it.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 is read from the table. A new audit record is created telling what data was read and who did it.</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Other auditing solutions require</a:t>
            </a:r>
            <a:r>
              <a:rPr lang="en-US" sz="1000" kern="1200" baseline="0" dirty="0" smtClean="0">
                <a:solidFill>
                  <a:schemeClr val="tx1"/>
                </a:solidFill>
                <a:latin typeface="+mn-lt"/>
                <a:ea typeface="+mn-ea"/>
                <a:cs typeface="+mn-cs"/>
              </a:rPr>
              <a:t>  writing triggers or using external programs to audit database access. These solutions require maintenance and risk losing data if the third part application isn’t running. By having auditing part of the database engine Enterprise edition ensures that all actions, including selects, can be audited.</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Database Auditing:</a:t>
            </a:r>
          </a:p>
          <a:p>
            <a:r>
              <a:rPr lang="en-US" sz="1000" kern="1200" dirty="0" smtClean="0">
                <a:solidFill>
                  <a:schemeClr val="tx1"/>
                </a:solidFill>
                <a:latin typeface="+mn-lt"/>
                <a:ea typeface="+mn-ea"/>
                <a:cs typeface="+mn-cs"/>
              </a:rPr>
              <a:t>With SQL Server 2008 you can create audits that will allow you to analyze the data usage patterns for the data in your database. Most auditing solutions will show changes to data but will not let you know who is accessing data. For databases with sensitive information this is a must have feature. With SQL Server 2008 EE you can audit not only changes to data but also which users are reading data. From a security standpoint this will allow you to see when a user who would normally have access to a certain set of data is accessing more than they should. This will allow you to take corrective action. You can also determine if data is accessed where there is no real need to know the information.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mn-lt"/>
                <a:ea typeface="+mn-ea"/>
                <a:cs typeface="+mn-cs"/>
              </a:rPr>
              <a:t>A popular method of auditing data is to use triggers to track changes to data. The triggers will only let you know when data is changed not when it is accessed. </a:t>
            </a:r>
            <a:r>
              <a:rPr lang="en-US" sz="1000" kern="1200" dirty="0" smtClean="0">
                <a:solidFill>
                  <a:schemeClr val="tx1"/>
                </a:solidFill>
                <a:latin typeface="+mn-lt"/>
                <a:ea typeface="+mn-ea"/>
                <a:cs typeface="+mn-cs"/>
              </a:rPr>
              <a:t>With</a:t>
            </a:r>
            <a:r>
              <a:rPr lang="en-US" sz="1000" kern="1200" baseline="0" dirty="0" smtClean="0">
                <a:solidFill>
                  <a:schemeClr val="tx1"/>
                </a:solidFill>
                <a:latin typeface="+mn-lt"/>
                <a:ea typeface="+mn-ea"/>
                <a:cs typeface="+mn-cs"/>
              </a:rPr>
              <a:t> other editions of SQL Server you would have to run a SQL Profiler session or use another tool to track data reads. Since these tools run outside the database engine you can not guarantee that they will be able to track all data when a server is started. </a:t>
            </a:r>
          </a:p>
          <a:p>
            <a:r>
              <a:rPr lang="en-US" sz="1000" kern="1200" dirty="0" smtClean="0">
                <a:solidFill>
                  <a:schemeClr val="tx1"/>
                </a:solidFill>
                <a:latin typeface="+mn-lt"/>
                <a:ea typeface="+mn-ea"/>
                <a:cs typeface="+mn-cs"/>
              </a:rPr>
              <a:t>The auditing features of SQL Server 2008 are robust . If desired, you can set up the system to not allow a database to run if the auditing fails. This ensures that there is no unauthorized access that goes undetected due to a server problem.</a:t>
            </a:r>
          </a:p>
          <a:p>
            <a:r>
              <a:rPr lang="en-US" sz="1000" kern="1200" dirty="0" smtClean="0">
                <a:solidFill>
                  <a:schemeClr val="tx1"/>
                </a:solidFill>
                <a:latin typeface="+mn-lt"/>
                <a:ea typeface="+mn-ea"/>
                <a:cs typeface="+mn-cs"/>
              </a:rPr>
              <a:t>The auditing in SQL Server 2008 does not store before and after values of database updates so you can not use it as a means to reconstruct your database but it does track the SQL statements so you can see who added or changed the data in the database.</a:t>
            </a:r>
          </a:p>
          <a:p>
            <a:r>
              <a:rPr lang="en-US" sz="1000" kern="1200" dirty="0" smtClean="0">
                <a:solidFill>
                  <a:schemeClr val="tx1"/>
                </a:solidFill>
                <a:latin typeface="+mn-lt"/>
                <a:ea typeface="+mn-ea"/>
                <a:cs typeface="+mn-cs"/>
              </a:rPr>
              <a:t>Technical information on database auditing available in SQL Books Online at </a:t>
            </a:r>
            <a:r>
              <a:rPr lang="en-US" sz="1000" kern="1200" dirty="0" smtClean="0">
                <a:solidFill>
                  <a:schemeClr val="tx1"/>
                </a:solidFill>
                <a:latin typeface="+mn-lt"/>
                <a:ea typeface="+mn-ea"/>
                <a:cs typeface="+mn-cs"/>
                <a:hlinkClick r:id="rId3"/>
              </a:rPr>
              <a:t>http://technet.microsoft.com/en-us/library/cc280526.aspx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comes from Microsoft case study at </a:t>
            </a:r>
            <a:r>
              <a:rPr lang="en-US" sz="1000" kern="1200" dirty="0" smtClean="0">
                <a:solidFill>
                  <a:schemeClr val="tx1"/>
                </a:solidFill>
                <a:latin typeface="+mn-lt"/>
                <a:ea typeface="+mn-ea"/>
                <a:cs typeface="+mn-cs"/>
                <a:hlinkClick r:id="rId4"/>
              </a:rPr>
              <a:t>http://www.microsoft.com/casestudies/casestudy.aspx?casestudyid=4000001003</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Security TDM Deck</a:t>
            </a:r>
          </a:p>
          <a:p>
            <a:r>
              <a:rPr lang="en-US" sz="1000" u="sng" kern="1200" dirty="0" smtClean="0">
                <a:solidFill>
                  <a:schemeClr val="tx1"/>
                </a:solidFill>
                <a:latin typeface="+mn-lt"/>
                <a:ea typeface="+mn-ea"/>
                <a:cs typeface="+mn-cs"/>
                <a:hlinkClick r:id="rId5"/>
              </a:rPr>
              <a:t>http://arsenalcontent/ContentDetail.aspx?ContentID=123738&amp;view=folder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training  please check Security (Auditing, Encryption) -- Data Security, Admin Security (techReady8 DB315) </a:t>
            </a:r>
          </a:p>
          <a:p>
            <a:r>
              <a:rPr lang="en-US" sz="1000" u="sng" kern="1200" dirty="0" smtClean="0">
                <a:solidFill>
                  <a:schemeClr val="tx1"/>
                </a:solidFill>
                <a:latin typeface="+mn-lt"/>
                <a:ea typeface="+mn-ea"/>
                <a:cs typeface="+mn-cs"/>
                <a:hlinkClick r:id="rId6"/>
              </a:rPr>
              <a:t>http://voyager/aspen/lang-en/management/LMS_TrainLedInfo.asp?UserMode=0&amp;LEDefId=190554</a:t>
            </a:r>
            <a:endParaRPr lang="en-US" dirty="0" smtClean="0"/>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The database has TDE enabled.</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 is written to the database. TDE encrypts the data and changes it from something human readable into seemingly random data. When the data is backed up (the blue cylinder) it is written in encrypted form.</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Previously encrypting data in the database involved changing data</a:t>
            </a:r>
            <a:r>
              <a:rPr lang="en-US" sz="1000" kern="1200" baseline="0" dirty="0" smtClean="0">
                <a:solidFill>
                  <a:schemeClr val="tx1"/>
                </a:solidFill>
                <a:latin typeface="+mn-lt"/>
                <a:ea typeface="+mn-ea"/>
                <a:cs typeface="+mn-cs"/>
              </a:rPr>
              <a:t> types, application code, and managing keys. With Enterprise edition and transparent data encryption you don’t have to change a thing. SQL Server will encrypt data when it is written to disk and decrypt it when it is read back in memory so the applications and users do not know that the data is encrypted. The data is encrypted when it is “at rest”.</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Transparent Data Encryption:</a:t>
            </a:r>
          </a:p>
          <a:p>
            <a:r>
              <a:rPr lang="en-US" sz="1000" kern="1200" dirty="0" smtClean="0">
                <a:solidFill>
                  <a:schemeClr val="tx1"/>
                </a:solidFill>
                <a:latin typeface="+mn-lt"/>
                <a:ea typeface="+mn-ea"/>
                <a:cs typeface="+mn-cs"/>
              </a:rPr>
              <a:t>Implementing encryption in a database traditionally involves complicated application changes such as modifying table schemas, removing functionality, and significant performance degradations. Ranged and equality searches are not allowed; and the application must call built-ins (or stored procedures or views that automatically use these built-ins) to handle encryption and decryption, all of which slow query performance. TDE solves these problems by simply encrypting everything. Thus, all data types, keys, indexes, and so on can be used to their full potential without sacrificing security or leaking information on the disk. </a:t>
            </a:r>
          </a:p>
          <a:p>
            <a:r>
              <a:rPr lang="en-US" sz="1000" kern="1200" dirty="0" smtClean="0">
                <a:solidFill>
                  <a:schemeClr val="tx1"/>
                </a:solidFill>
                <a:latin typeface="+mn-lt"/>
                <a:ea typeface="+mn-ea"/>
                <a:cs typeface="+mn-cs"/>
              </a:rPr>
              <a:t>TDE operates at the I/O level through the buffer pool. Thus, any data that is written into the database file (*.mdf) is encrypted. Snapshots and backups are also designed to take advantage of the encryption provided by TDE so these are encrypted on disk as well. Data that is in use, however, is not encrypted because TDE does not provide protection at the memory or transit level. The transaction log is also protected, but additional caveats apply.</a:t>
            </a:r>
          </a:p>
          <a:p>
            <a:r>
              <a:rPr lang="en-US" sz="1000" kern="1200" dirty="0" smtClean="0">
                <a:solidFill>
                  <a:schemeClr val="tx1"/>
                </a:solidFill>
                <a:latin typeface="+mn-lt"/>
                <a:ea typeface="+mn-ea"/>
                <a:cs typeface="+mn-cs"/>
              </a:rPr>
              <a:t>Data in transit is not protected because the information is already decrypted before it reaches this point; SSL should be enabled to protect communication between the server and any clients.</a:t>
            </a:r>
          </a:p>
          <a:p>
            <a:r>
              <a:rPr lang="en-US" sz="1000" kern="1200" dirty="0" smtClean="0">
                <a:solidFill>
                  <a:schemeClr val="tx1"/>
                </a:solidFill>
                <a:latin typeface="+mn-lt"/>
                <a:ea typeface="+mn-ea"/>
                <a:cs typeface="+mn-cs"/>
              </a:rPr>
              <a:t>Encrypting at the I/O level also allows the snapshots and backups to be encrypted, thus all snapshots and backups created by the database will be encrypted by TDE. The certificate that was used to protect the Data Encryption Key when the file was written must be on the server for these files to be restored or reloaded. Thus, you must maintain backups for all certificates used, not just the most current certificate.</a:t>
            </a:r>
          </a:p>
          <a:p>
            <a:r>
              <a:rPr lang="en-US" sz="1000" kern="1200" dirty="0" smtClean="0">
                <a:solidFill>
                  <a:schemeClr val="tx1"/>
                </a:solidFill>
                <a:latin typeface="+mn-lt"/>
                <a:ea typeface="+mn-ea"/>
                <a:cs typeface="+mn-cs"/>
              </a:rPr>
              <a:t>Encryption is CPU intensive and is performed at I/O. Therefore, servers with low I/O and a low CPU load will have the least performance impact.</a:t>
            </a:r>
          </a:p>
          <a:p>
            <a:r>
              <a:rPr lang="en-US" sz="1000" kern="1200" dirty="0" smtClean="0">
                <a:solidFill>
                  <a:schemeClr val="tx1"/>
                </a:solidFill>
                <a:latin typeface="+mn-lt"/>
                <a:ea typeface="+mn-ea"/>
                <a:cs typeface="+mn-cs"/>
              </a:rPr>
              <a:t>In general, TDE and cell-level encryption accomplish two different objectives. If the amount of data that must be encrypted is very small or if the application can be custom designed to use it (or if the application has custom design requirements) and performance is not a concern, cell-level encryption is recommended over TDE. Otherwise, TDE is recommended for encrypting existing applications or for performance sensitive applications</a:t>
            </a:r>
          </a:p>
          <a:p>
            <a:r>
              <a:rPr lang="en-US" sz="1000" kern="1200" dirty="0" smtClean="0">
                <a:solidFill>
                  <a:schemeClr val="tx1"/>
                </a:solidFill>
                <a:latin typeface="+mn-lt"/>
                <a:ea typeface="+mn-ea"/>
                <a:cs typeface="+mn-cs"/>
              </a:rPr>
              <a:t>Technical details on transparent data encryption are available on SQL Books Online at </a:t>
            </a:r>
            <a:r>
              <a:rPr lang="en-US" sz="1000" kern="1200" dirty="0" smtClean="0">
                <a:solidFill>
                  <a:schemeClr val="tx1"/>
                </a:solidFill>
                <a:latin typeface="+mn-lt"/>
                <a:ea typeface="+mn-ea"/>
                <a:cs typeface="+mn-cs"/>
                <a:hlinkClick r:id="rId3"/>
              </a:rPr>
              <a:t>http://technet.microsoft.com/en-us/library/bb934049.aspx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comes from Microsoft case study at </a:t>
            </a:r>
            <a:r>
              <a:rPr lang="en-US" sz="1000" kern="1200" dirty="0" smtClean="0">
                <a:solidFill>
                  <a:schemeClr val="tx1"/>
                </a:solidFill>
                <a:latin typeface="+mn-lt"/>
                <a:ea typeface="+mn-ea"/>
                <a:cs typeface="+mn-cs"/>
                <a:hlinkClick r:id="rId4"/>
              </a:rPr>
              <a:t>http://www.microsoft.com/casestudies/casestudy.aspx?casestudyid=4000001003</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Security TDM Deck</a:t>
            </a:r>
          </a:p>
          <a:p>
            <a:r>
              <a:rPr lang="en-US" sz="1000" u="sng" kern="1200" dirty="0" smtClean="0">
                <a:solidFill>
                  <a:schemeClr val="tx1"/>
                </a:solidFill>
                <a:latin typeface="+mn-lt"/>
                <a:ea typeface="+mn-ea"/>
                <a:cs typeface="+mn-cs"/>
                <a:hlinkClick r:id="rId5"/>
              </a:rPr>
              <a:t>http://arsenalcontent/ContentDetail.aspx?ContentID=123738&amp;view=folder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training  please check Security (Auditing, Encryption) -- Data Security, Admin Security (techReady8 DB315) </a:t>
            </a:r>
          </a:p>
          <a:p>
            <a:r>
              <a:rPr lang="en-US" sz="1000" u="sng" kern="1200" dirty="0" smtClean="0">
                <a:solidFill>
                  <a:schemeClr val="tx1"/>
                </a:solidFill>
                <a:latin typeface="+mn-lt"/>
                <a:ea typeface="+mn-ea"/>
                <a:cs typeface="+mn-cs"/>
                <a:hlinkClick r:id="rId6"/>
              </a:rPr>
              <a:t>http://voyager/aspen/lang-en/management/LMS_TrainLedInfo.asp?UserMode=0&amp;LEDefId=190554</a:t>
            </a:r>
            <a:endParaRPr lang="en-US" dirty="0" smtClean="0"/>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is shown</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 USB key is used to store the keys used for encryption. When data is written to the database Transparent Data Encryption uses the key stored on the USB key to encrypt the data and write it to disk.</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Encryption doesn’t protect</a:t>
            </a:r>
            <a:r>
              <a:rPr lang="en-US" sz="1000" kern="1200" baseline="0" dirty="0" smtClean="0">
                <a:solidFill>
                  <a:schemeClr val="tx1"/>
                </a:solidFill>
                <a:latin typeface="+mn-lt"/>
                <a:ea typeface="+mn-ea"/>
                <a:cs typeface="+mn-cs"/>
              </a:rPr>
              <a:t> your data if the attacker can get to the key. By having the key kept in a different location than the data it adds an additional level of protection. In addition hardware security modules can quickly create and maintain different keys. The encrypted data could be kept secret from a DBA who would otherwise be able to see all of the data in the database.  A typical use of this functionality might be to hide salary information from the DBA group so only HR can decrypt the data. The encryption key management could even be outsourced to a company that specializes in encryption keys.</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Extensible Key Management:</a:t>
            </a:r>
          </a:p>
          <a:p>
            <a:r>
              <a:rPr lang="en-US" sz="1000" kern="1200" dirty="0" smtClean="0">
                <a:solidFill>
                  <a:schemeClr val="tx1"/>
                </a:solidFill>
                <a:latin typeface="+mn-lt"/>
                <a:ea typeface="+mn-ea"/>
                <a:cs typeface="+mn-cs"/>
              </a:rPr>
              <a:t>Extensible key management works with transparent data encryption to separate the encryption key from the database.</a:t>
            </a:r>
          </a:p>
          <a:p>
            <a:r>
              <a:rPr lang="en-US" sz="1000" kern="1200" dirty="0" smtClean="0">
                <a:solidFill>
                  <a:schemeClr val="tx1"/>
                </a:solidFill>
                <a:latin typeface="+mn-lt"/>
                <a:ea typeface="+mn-ea"/>
                <a:cs typeface="+mn-cs"/>
              </a:rPr>
              <a:t>With the growing demand for regulatory compliance and concern for data privacy, organizations are taking advantage of encryption as a way to provide a "defense in depth" solution. This approach is often impractical using only database encryption management tools. Hardware vendors provide products that address enterprise key management by using Hardware Security Modules (HSM). HSM devices store encryption keys on hardware or software modules. This is a more secure solution because the encryption keys do not reside with encryption data.</a:t>
            </a:r>
          </a:p>
          <a:p>
            <a:r>
              <a:rPr lang="en-US" sz="1000" kern="1200" dirty="0" smtClean="0">
                <a:solidFill>
                  <a:schemeClr val="tx1"/>
                </a:solidFill>
                <a:latin typeface="+mn-lt"/>
                <a:ea typeface="+mn-ea"/>
                <a:cs typeface="+mn-cs"/>
              </a:rPr>
              <a:t>Extensible Key Management also provides the following benefits:</a:t>
            </a:r>
          </a:p>
          <a:p>
            <a:r>
              <a:rPr lang="en-US" sz="1000" kern="1200" dirty="0" smtClean="0">
                <a:solidFill>
                  <a:schemeClr val="tx1"/>
                </a:solidFill>
                <a:latin typeface="+mn-lt"/>
                <a:ea typeface="+mn-ea"/>
                <a:cs typeface="+mn-cs"/>
              </a:rPr>
              <a:t>1. Additional authorization check (enabling separation of duties).</a:t>
            </a:r>
          </a:p>
          <a:p>
            <a:r>
              <a:rPr lang="en-US" sz="1000" kern="1200" dirty="0" smtClean="0">
                <a:solidFill>
                  <a:schemeClr val="tx1"/>
                </a:solidFill>
                <a:latin typeface="+mn-lt"/>
                <a:ea typeface="+mn-ea"/>
                <a:cs typeface="+mn-cs"/>
              </a:rPr>
              <a:t>2. Higher performance for hardware-based encryption/decryption.</a:t>
            </a:r>
          </a:p>
          <a:p>
            <a:r>
              <a:rPr lang="en-US" sz="1000" kern="1200" dirty="0" smtClean="0">
                <a:solidFill>
                  <a:schemeClr val="tx1"/>
                </a:solidFill>
                <a:latin typeface="+mn-lt"/>
                <a:ea typeface="+mn-ea"/>
                <a:cs typeface="+mn-cs"/>
              </a:rPr>
              <a:t>3. External encryption key generation. </a:t>
            </a:r>
          </a:p>
          <a:p>
            <a:r>
              <a:rPr lang="en-US" sz="1000" kern="1200" dirty="0" smtClean="0">
                <a:solidFill>
                  <a:schemeClr val="tx1"/>
                </a:solidFill>
                <a:latin typeface="+mn-lt"/>
                <a:ea typeface="+mn-ea"/>
                <a:cs typeface="+mn-cs"/>
              </a:rPr>
              <a:t>4. External encryption key storage (physical separation of data and keys).</a:t>
            </a:r>
          </a:p>
          <a:p>
            <a:r>
              <a:rPr lang="en-US" sz="1000" kern="1200" dirty="0" smtClean="0">
                <a:solidFill>
                  <a:schemeClr val="tx1"/>
                </a:solidFill>
                <a:latin typeface="+mn-lt"/>
                <a:ea typeface="+mn-ea"/>
                <a:cs typeface="+mn-cs"/>
              </a:rPr>
              <a:t>5. Encryption key retrieval. </a:t>
            </a:r>
          </a:p>
          <a:p>
            <a:r>
              <a:rPr lang="en-US" sz="1000" kern="1200" dirty="0" smtClean="0">
                <a:solidFill>
                  <a:schemeClr val="tx1"/>
                </a:solidFill>
                <a:latin typeface="+mn-lt"/>
                <a:ea typeface="+mn-ea"/>
                <a:cs typeface="+mn-cs"/>
              </a:rPr>
              <a:t>6. External encryption key retention (enables encryption key rotation).</a:t>
            </a:r>
          </a:p>
          <a:p>
            <a:r>
              <a:rPr lang="en-US" sz="1000" kern="1200" dirty="0" smtClean="0">
                <a:solidFill>
                  <a:schemeClr val="tx1"/>
                </a:solidFill>
                <a:latin typeface="+mn-lt"/>
                <a:ea typeface="+mn-ea"/>
                <a:cs typeface="+mn-cs"/>
              </a:rPr>
              <a:t>7. Easier encryption key recovery.</a:t>
            </a:r>
          </a:p>
          <a:p>
            <a:r>
              <a:rPr lang="en-US" sz="1000" kern="1200" dirty="0" smtClean="0">
                <a:solidFill>
                  <a:schemeClr val="tx1"/>
                </a:solidFill>
                <a:latin typeface="+mn-lt"/>
                <a:ea typeface="+mn-ea"/>
                <a:cs typeface="+mn-cs"/>
              </a:rPr>
              <a:t>8. Manageable encryption key distribution. </a:t>
            </a:r>
          </a:p>
          <a:p>
            <a:r>
              <a:rPr lang="en-US" sz="1000" kern="1200" dirty="0" smtClean="0">
                <a:solidFill>
                  <a:schemeClr val="tx1"/>
                </a:solidFill>
                <a:latin typeface="+mn-lt"/>
                <a:ea typeface="+mn-ea"/>
                <a:cs typeface="+mn-cs"/>
              </a:rPr>
              <a:t>9. Secure encryption key disposal.</a:t>
            </a:r>
          </a:p>
          <a:p>
            <a:r>
              <a:rPr lang="en-US" sz="1000" kern="1200" dirty="0" smtClean="0">
                <a:solidFill>
                  <a:schemeClr val="tx1"/>
                </a:solidFill>
                <a:latin typeface="+mn-lt"/>
                <a:ea typeface="+mn-ea"/>
                <a:cs typeface="+mn-cs"/>
              </a:rPr>
              <a:t>Technical information on Extensible Key Management available in SQL Books Online at </a:t>
            </a:r>
            <a:r>
              <a:rPr lang="en-US" sz="1000" kern="1200" dirty="0" smtClean="0">
                <a:solidFill>
                  <a:schemeClr val="tx1"/>
                </a:solidFill>
                <a:latin typeface="+mn-lt"/>
                <a:ea typeface="+mn-ea"/>
                <a:cs typeface="+mn-cs"/>
                <a:hlinkClick r:id="rId3"/>
              </a:rPr>
              <a:t>http://technet.microsoft.com/en-us/library/bb895340.aspx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from case study at </a:t>
            </a:r>
            <a:r>
              <a:rPr lang="en-US" sz="1000" kern="1200" dirty="0" smtClean="0">
                <a:solidFill>
                  <a:schemeClr val="tx1"/>
                </a:solidFill>
                <a:latin typeface="+mn-lt"/>
                <a:ea typeface="+mn-ea"/>
                <a:cs typeface="+mn-cs"/>
                <a:hlinkClick r:id="rId4"/>
              </a:rPr>
              <a:t>http://www.microsoft.com/casestudies/casestudy.aspx?casestudyid=4000001003</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transparent encryption built into SQL Server 2008 helps CareGroup comply with HIPPA data encryption requirements and address overall concerns for data privacy. SQL Server 2008 delivers an excellent solution to this growing need, by supporting third-party key management and hardware security module products."</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Security TDM Deck</a:t>
            </a:r>
          </a:p>
          <a:p>
            <a:r>
              <a:rPr lang="en-US" sz="1000" u="sng" kern="1200" dirty="0" smtClean="0">
                <a:solidFill>
                  <a:schemeClr val="tx1"/>
                </a:solidFill>
                <a:latin typeface="+mn-lt"/>
                <a:ea typeface="+mn-ea"/>
                <a:cs typeface="+mn-cs"/>
                <a:hlinkClick r:id="rId5"/>
              </a:rPr>
              <a:t>http://arsenalcontent/ContentDetail.aspx?ContentID=123738&amp;view=folder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training  please check Security (Auditing, Encryption) -- Data Security, Admin Security (techReady8 DB315) </a:t>
            </a:r>
          </a:p>
          <a:p>
            <a:r>
              <a:rPr lang="en-US" sz="1000" u="sng" kern="1200" dirty="0" smtClean="0">
                <a:solidFill>
                  <a:schemeClr val="tx1"/>
                </a:solidFill>
                <a:latin typeface="+mn-lt"/>
                <a:ea typeface="+mn-ea"/>
                <a:cs typeface="+mn-cs"/>
                <a:hlinkClick r:id="rId6"/>
              </a:rPr>
              <a:t>http://voyager/aspen/lang-en/management/LMS_TrainLedInfo.asp?UserMode=0&amp;LEDefId=190554</a:t>
            </a:r>
            <a:endParaRPr lang="en-US" dirty="0" smtClean="0"/>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800" b="1" dirty="0" smtClean="0"/>
              <a:t>Talk Track:</a:t>
            </a:r>
            <a:endParaRPr lang="en-US" sz="800" b="0" dirty="0" smtClean="0"/>
          </a:p>
          <a:p>
            <a:r>
              <a:rPr lang="en-US" sz="1000" kern="1200" dirty="0" smtClean="0">
                <a:solidFill>
                  <a:schemeClr val="tx1"/>
                </a:solidFill>
                <a:latin typeface="+mn-lt"/>
                <a:ea typeface="+mn-ea"/>
                <a:cs typeface="+mn-cs"/>
              </a:rPr>
              <a:t>SQL Server 2008 Enterprise edition has many features that provide value for organizations of every size. The features can be grouped into the following categories:</a:t>
            </a:r>
          </a:p>
          <a:p>
            <a:r>
              <a:rPr lang="en-US" sz="1000" b="1" kern="1200" dirty="0" smtClean="0">
                <a:solidFill>
                  <a:schemeClr val="tx1"/>
                </a:solidFill>
                <a:latin typeface="+mn-lt"/>
                <a:ea typeface="+mn-ea"/>
                <a:cs typeface="+mn-cs"/>
              </a:rPr>
              <a:t>High Availability:</a:t>
            </a:r>
            <a:r>
              <a:rPr lang="en-US" sz="1000" kern="1200" dirty="0" smtClean="0">
                <a:solidFill>
                  <a:schemeClr val="tx1"/>
                </a:solidFill>
                <a:latin typeface="+mn-lt"/>
                <a:ea typeface="+mn-ea"/>
                <a:cs typeface="+mn-cs"/>
              </a:rPr>
              <a:t> </a:t>
            </a:r>
          </a:p>
          <a:p>
            <a:pPr lvl="0">
              <a:buFont typeface="Arial" pitchFamily="34" charset="0"/>
              <a:buChar char="•"/>
            </a:pPr>
            <a:r>
              <a:rPr lang="en-US" sz="1000" kern="1200" dirty="0" smtClean="0">
                <a:solidFill>
                  <a:schemeClr val="tx1"/>
                </a:solidFill>
                <a:latin typeface="+mn-lt"/>
                <a:ea typeface="+mn-ea"/>
                <a:cs typeface="+mn-cs"/>
              </a:rPr>
              <a:t>Provide data to the systems and users who need it when they need it. </a:t>
            </a:r>
          </a:p>
          <a:p>
            <a:pPr lvl="0">
              <a:buFont typeface="Arial" pitchFamily="34" charset="0"/>
              <a:buChar char="•"/>
            </a:pPr>
            <a:r>
              <a:rPr lang="en-US" sz="1000" kern="1200" dirty="0" smtClean="0">
                <a:solidFill>
                  <a:schemeClr val="tx1"/>
                </a:solidFill>
                <a:latin typeface="+mn-lt"/>
                <a:ea typeface="+mn-ea"/>
                <a:cs typeface="+mn-cs"/>
              </a:rPr>
              <a:t>Avoid down time and errors.</a:t>
            </a:r>
          </a:p>
          <a:p>
            <a:r>
              <a:rPr lang="en-US" sz="1000" b="1" kern="1200" dirty="0" smtClean="0">
                <a:solidFill>
                  <a:schemeClr val="tx1"/>
                </a:solidFill>
                <a:latin typeface="+mn-lt"/>
                <a:ea typeface="+mn-ea"/>
                <a:cs typeface="+mn-cs"/>
              </a:rPr>
              <a:t>Security:</a:t>
            </a:r>
            <a:r>
              <a:rPr lang="en-US" sz="1000" kern="1200" dirty="0" smtClean="0">
                <a:solidFill>
                  <a:schemeClr val="tx1"/>
                </a:solidFill>
                <a:latin typeface="+mn-lt"/>
                <a:ea typeface="+mn-ea"/>
                <a:cs typeface="+mn-cs"/>
              </a:rPr>
              <a:t> </a:t>
            </a:r>
          </a:p>
          <a:p>
            <a:pPr lvl="0">
              <a:buFont typeface="Arial" pitchFamily="34" charset="0"/>
              <a:buChar char="•"/>
            </a:pPr>
            <a:r>
              <a:rPr lang="en-US" sz="1000" kern="1200" dirty="0" smtClean="0">
                <a:solidFill>
                  <a:schemeClr val="tx1"/>
                </a:solidFill>
                <a:latin typeface="+mn-lt"/>
                <a:ea typeface="+mn-ea"/>
                <a:cs typeface="+mn-cs"/>
              </a:rPr>
              <a:t>Audit and understand who is accessing and changing data. </a:t>
            </a:r>
          </a:p>
          <a:p>
            <a:pPr lvl="0">
              <a:buFont typeface="Arial" pitchFamily="34" charset="0"/>
              <a:buChar char="•"/>
            </a:pPr>
            <a:r>
              <a:rPr lang="en-US" sz="1000" kern="1200" dirty="0" smtClean="0">
                <a:solidFill>
                  <a:schemeClr val="tx1"/>
                </a:solidFill>
                <a:latin typeface="+mn-lt"/>
                <a:ea typeface="+mn-ea"/>
                <a:cs typeface="+mn-cs"/>
              </a:rPr>
              <a:t>Protect sensitive data through configuration and encryption. </a:t>
            </a:r>
          </a:p>
          <a:p>
            <a:r>
              <a:rPr lang="en-US" sz="1000" b="1" kern="1200" dirty="0" smtClean="0">
                <a:solidFill>
                  <a:schemeClr val="tx1"/>
                </a:solidFill>
                <a:latin typeface="+mn-lt"/>
                <a:ea typeface="+mn-ea"/>
                <a:cs typeface="+mn-cs"/>
              </a:rPr>
              <a:t>Manageability:</a:t>
            </a:r>
            <a:r>
              <a:rPr lang="en-US" sz="1000" kern="1200" dirty="0" smtClean="0">
                <a:solidFill>
                  <a:schemeClr val="tx1"/>
                </a:solidFill>
                <a:latin typeface="+mn-lt"/>
                <a:ea typeface="+mn-ea"/>
                <a:cs typeface="+mn-cs"/>
              </a:rPr>
              <a:t> </a:t>
            </a:r>
          </a:p>
          <a:p>
            <a:pPr lvl="0">
              <a:buFont typeface="Arial" pitchFamily="34" charset="0"/>
              <a:buChar char="•"/>
            </a:pPr>
            <a:r>
              <a:rPr lang="en-US" sz="1000" kern="1200" dirty="0" smtClean="0">
                <a:solidFill>
                  <a:schemeClr val="tx1"/>
                </a:solidFill>
                <a:latin typeface="+mn-lt"/>
                <a:ea typeface="+mn-ea"/>
                <a:cs typeface="+mn-cs"/>
              </a:rPr>
              <a:t>Designers and policy based management make common and repetitive management tasks easier. </a:t>
            </a:r>
          </a:p>
          <a:p>
            <a:pPr lvl="0">
              <a:buFont typeface="Arial" pitchFamily="34" charset="0"/>
              <a:buChar char="•"/>
            </a:pPr>
            <a:r>
              <a:rPr lang="en-US" sz="1000" kern="1200" dirty="0" smtClean="0">
                <a:solidFill>
                  <a:schemeClr val="tx1"/>
                </a:solidFill>
                <a:latin typeface="+mn-lt"/>
                <a:ea typeface="+mn-ea"/>
                <a:cs typeface="+mn-cs"/>
              </a:rPr>
              <a:t>Server consolidation leads to fewer servers to manage.</a:t>
            </a:r>
          </a:p>
          <a:p>
            <a:r>
              <a:rPr lang="en-US" sz="1000" b="1" kern="1200" dirty="0" smtClean="0">
                <a:solidFill>
                  <a:schemeClr val="tx1"/>
                </a:solidFill>
                <a:latin typeface="+mn-lt"/>
                <a:ea typeface="+mn-ea"/>
                <a:cs typeface="+mn-cs"/>
              </a:rPr>
              <a:t>Scalability and Performance:</a:t>
            </a:r>
            <a:r>
              <a:rPr lang="en-US" sz="1000" kern="1200" dirty="0" smtClean="0">
                <a:solidFill>
                  <a:schemeClr val="tx1"/>
                </a:solidFill>
                <a:latin typeface="+mn-lt"/>
                <a:ea typeface="+mn-ea"/>
                <a:cs typeface="+mn-cs"/>
              </a:rPr>
              <a:t> </a:t>
            </a:r>
          </a:p>
          <a:p>
            <a:pPr lvl="0">
              <a:buFont typeface="Arial" pitchFamily="34" charset="0"/>
              <a:buChar char="•"/>
            </a:pPr>
            <a:r>
              <a:rPr lang="en-US" sz="1000" kern="1200" dirty="0" smtClean="0">
                <a:solidFill>
                  <a:schemeClr val="tx1"/>
                </a:solidFill>
                <a:latin typeface="+mn-lt"/>
                <a:ea typeface="+mn-ea"/>
                <a:cs typeface="+mn-cs"/>
              </a:rPr>
              <a:t>Enterprise edition takes advantage of all the hardware on the server. </a:t>
            </a:r>
          </a:p>
          <a:p>
            <a:pPr lvl="0">
              <a:buFont typeface="Arial" pitchFamily="34" charset="0"/>
              <a:buChar char="•"/>
            </a:pPr>
            <a:r>
              <a:rPr lang="en-US" sz="1000" kern="1200" dirty="0" smtClean="0">
                <a:solidFill>
                  <a:schemeClr val="tx1"/>
                </a:solidFill>
                <a:latin typeface="+mn-lt"/>
                <a:ea typeface="+mn-ea"/>
                <a:cs typeface="+mn-cs"/>
              </a:rPr>
              <a:t>Parallel operations allow more data to be processed in a shorter time.</a:t>
            </a:r>
          </a:p>
          <a:p>
            <a:r>
              <a:rPr lang="en-US" sz="1000" b="1" kern="1200" dirty="0" smtClean="0">
                <a:solidFill>
                  <a:schemeClr val="tx1"/>
                </a:solidFill>
                <a:latin typeface="+mn-lt"/>
                <a:ea typeface="+mn-ea"/>
                <a:cs typeface="+mn-cs"/>
              </a:rPr>
              <a:t>Business Intelligence:</a:t>
            </a:r>
            <a:r>
              <a:rPr lang="en-US" sz="1000" kern="1200" dirty="0" smtClean="0">
                <a:solidFill>
                  <a:schemeClr val="tx1"/>
                </a:solidFill>
                <a:latin typeface="+mn-lt"/>
                <a:ea typeface="+mn-ea"/>
                <a:cs typeface="+mn-cs"/>
              </a:rPr>
              <a:t> </a:t>
            </a:r>
          </a:p>
          <a:p>
            <a:pPr lvl="0">
              <a:buFont typeface="Arial" pitchFamily="34" charset="0"/>
              <a:buChar char="•"/>
            </a:pPr>
            <a:r>
              <a:rPr lang="en-US" sz="1000" kern="1200" dirty="0" smtClean="0">
                <a:solidFill>
                  <a:schemeClr val="tx1"/>
                </a:solidFill>
                <a:latin typeface="+mn-lt"/>
                <a:ea typeface="+mn-ea"/>
                <a:cs typeface="+mn-cs"/>
              </a:rPr>
              <a:t>Optimizations for common database architectures and tasks. </a:t>
            </a:r>
          </a:p>
          <a:p>
            <a:pPr lvl="0">
              <a:buFont typeface="Arial" pitchFamily="34" charset="0"/>
              <a:buChar char="•"/>
            </a:pPr>
            <a:r>
              <a:rPr lang="en-US" sz="1000" kern="1200" dirty="0" smtClean="0">
                <a:solidFill>
                  <a:schemeClr val="tx1"/>
                </a:solidFill>
                <a:latin typeface="+mn-lt"/>
                <a:ea typeface="+mn-ea"/>
                <a:cs typeface="+mn-cs"/>
              </a:rPr>
              <a:t>Enhanced algorithms to find relevant data.</a:t>
            </a:r>
          </a:p>
          <a:p>
            <a:r>
              <a:rPr lang="en-US" sz="1000" b="1" kern="1200" dirty="0" smtClean="0">
                <a:solidFill>
                  <a:schemeClr val="tx1"/>
                </a:solidFill>
                <a:latin typeface="+mn-lt"/>
                <a:ea typeface="+mn-ea"/>
                <a:cs typeface="+mn-cs"/>
              </a:rPr>
              <a:t>Cost Savings:</a:t>
            </a:r>
            <a:r>
              <a:rPr lang="en-US" sz="1000" kern="1200" dirty="0" smtClean="0">
                <a:solidFill>
                  <a:schemeClr val="tx1"/>
                </a:solidFill>
                <a:latin typeface="+mn-lt"/>
                <a:ea typeface="+mn-ea"/>
                <a:cs typeface="+mn-cs"/>
              </a:rPr>
              <a:t> </a:t>
            </a:r>
          </a:p>
          <a:p>
            <a:pPr lvl="0">
              <a:buFont typeface="Arial" pitchFamily="34" charset="0"/>
              <a:buChar char="•"/>
            </a:pPr>
            <a:r>
              <a:rPr lang="en-US" sz="1000" kern="1200" dirty="0" smtClean="0">
                <a:solidFill>
                  <a:schemeClr val="tx1"/>
                </a:solidFill>
                <a:latin typeface="+mn-lt"/>
                <a:ea typeface="+mn-ea"/>
                <a:cs typeface="+mn-cs"/>
              </a:rPr>
              <a:t>Virtualization Licensing, higher productivity, and lower management costs save time and money. </a:t>
            </a:r>
          </a:p>
          <a:p>
            <a:pPr>
              <a:buFont typeface="Arial" pitchFamily="34" charset="0"/>
              <a:buChar char="•"/>
            </a:pPr>
            <a:r>
              <a:rPr lang="en-US" sz="1000" kern="1200" dirty="0" smtClean="0">
                <a:solidFill>
                  <a:schemeClr val="tx1"/>
                </a:solidFill>
                <a:latin typeface="+mn-lt"/>
                <a:ea typeface="+mn-ea"/>
                <a:cs typeface="+mn-cs"/>
              </a:rPr>
              <a:t>Reduced needs for 3rd party products eliminate additional licensing costs.</a:t>
            </a:r>
            <a:endParaRPr lang="en-US" b="0"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The DAC is defined by the data tier developer and through the central management server is pushed to the servers in the “finance” group. The client can connect</a:t>
            </a:r>
            <a:r>
              <a:rPr lang="en-US" sz="1000" b="0" kern="1200" baseline="0" dirty="0" smtClean="0">
                <a:solidFill>
                  <a:schemeClr val="tx1"/>
                </a:solidFill>
                <a:latin typeface="+mn-lt"/>
                <a:ea typeface="+mn-ea"/>
                <a:cs typeface="+mn-cs"/>
              </a:rPr>
              <a:t> to the servers in the group and the DAC will be applied. When the client connects to a different server the same DAC is applied.</a:t>
            </a:r>
          </a:p>
          <a:p>
            <a:endParaRPr lang="en-US" sz="1000" b="0" kern="1200" baseline="0" dirty="0" smtClean="0">
              <a:solidFill>
                <a:schemeClr val="tx1"/>
              </a:solidFill>
              <a:latin typeface="+mn-lt"/>
              <a:ea typeface="+mn-ea"/>
              <a:cs typeface="+mn-cs"/>
            </a:endParaRPr>
          </a:p>
          <a:p>
            <a:r>
              <a:rPr lang="en-US" sz="1000" b="1" kern="1200" baseline="0" dirty="0" smtClean="0">
                <a:solidFill>
                  <a:schemeClr val="tx1"/>
                </a:solidFill>
                <a:latin typeface="+mn-lt"/>
                <a:ea typeface="+mn-ea"/>
                <a:cs typeface="+mn-cs"/>
              </a:rPr>
              <a:t>Talk Track:</a:t>
            </a:r>
            <a:endParaRPr lang="en-US" sz="1000" b="0" kern="1200" baseline="0" dirty="0" smtClean="0">
              <a:solidFill>
                <a:schemeClr val="tx1"/>
              </a:solidFill>
              <a:latin typeface="+mn-lt"/>
              <a:ea typeface="+mn-ea"/>
              <a:cs typeface="+mn-cs"/>
            </a:endParaRPr>
          </a:p>
          <a:p>
            <a:r>
              <a:rPr lang="en-US" sz="1000" b="0" kern="1200" baseline="0" dirty="0" smtClean="0">
                <a:solidFill>
                  <a:schemeClr val="tx1"/>
                </a:solidFill>
                <a:latin typeface="+mn-lt"/>
                <a:ea typeface="+mn-ea"/>
                <a:cs typeface="+mn-cs"/>
              </a:rPr>
              <a:t>When managing a large number of servers the effort needed to make sure that all servers are performing correctly and aggregating that information into a single result can become a large part of an administrator’s workload. By using Application and Multi-Server Management the administrator can accomplish the things she needs to in a minimum amount of time.</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Application and Multi-Server</a:t>
            </a:r>
            <a:r>
              <a:rPr lang="en-US" sz="1000" b="1" kern="1200" baseline="0" dirty="0" smtClean="0">
                <a:solidFill>
                  <a:schemeClr val="tx1"/>
                </a:solidFill>
                <a:latin typeface="+mn-lt"/>
                <a:ea typeface="+mn-ea"/>
                <a:cs typeface="+mn-cs"/>
              </a:rPr>
              <a:t> Management (AMM)</a:t>
            </a:r>
            <a:r>
              <a:rPr lang="en-US" sz="1000" b="1"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Application and Multi-Server Management (AMM) models an organization’s SQL Server instances in a unified view. The SQL Server Control Point provides the central point for assessing SQL Server resource utilization. Once a Control Point is established, it provides a dashboard and summary for each enrolled instance as well as registered data-tier applications across a variety of dimensions. Administrators can also drill down into details for enrolled instances and data-tier applications to troubleshoot or simply gather more detailed information. By comparing performance data to policies, administrators can then identify bottlenecks and consolidation opportunities.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Technical details on AMM can be found in SQL Books Online at </a:t>
            </a:r>
            <a:r>
              <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http://technet.microsoft.com/en-us/library/ee210557(SQL.105).aspx</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 A single table is partitioned into separate filegroups on</a:t>
            </a:r>
            <a:r>
              <a:rPr lang="en-US" sz="1000" kern="1200" baseline="0" dirty="0" smtClean="0">
                <a:solidFill>
                  <a:schemeClr val="tx1"/>
                </a:solidFill>
                <a:latin typeface="+mn-lt"/>
                <a:ea typeface="+mn-ea"/>
                <a:cs typeface="+mn-cs"/>
              </a:rPr>
              <a:t> the same server. The division into filegroups allows the server to take advantage of enhancements for parallel processing to read or write the data in parallel.</a:t>
            </a:r>
          </a:p>
          <a:p>
            <a:endParaRPr lang="en-US" sz="1000" kern="1200" dirty="0" smtClean="0">
              <a:solidFill>
                <a:schemeClr val="tx1"/>
              </a:solidFill>
              <a:latin typeface="+mn-lt"/>
              <a:ea typeface="+mn-ea"/>
              <a:cs typeface="+mn-cs"/>
            </a:endParaRPr>
          </a:p>
          <a:p>
            <a:r>
              <a:rPr lang="en-US" b="1" dirty="0" smtClean="0"/>
              <a:t>Talk Track:</a:t>
            </a:r>
            <a:endParaRPr lang="en-US" b="0" dirty="0" smtClean="0"/>
          </a:p>
          <a:p>
            <a:r>
              <a:rPr lang="en-US" sz="1000" kern="1200" dirty="0" smtClean="0">
                <a:solidFill>
                  <a:schemeClr val="tx1"/>
                </a:solidFill>
                <a:latin typeface="+mn-lt"/>
                <a:ea typeface="+mn-ea"/>
                <a:cs typeface="+mn-cs"/>
              </a:rPr>
              <a:t>Enterprise edition will parallelize</a:t>
            </a:r>
            <a:r>
              <a:rPr lang="en-US" sz="1000" kern="1200" baseline="0" dirty="0" smtClean="0">
                <a:solidFill>
                  <a:schemeClr val="tx1"/>
                </a:solidFill>
                <a:latin typeface="+mn-lt"/>
                <a:ea typeface="+mn-ea"/>
                <a:cs typeface="+mn-cs"/>
              </a:rPr>
              <a:t> certain operations on tables that are split across file groups. The parallel operations complete faster and can take advantage of the resources in the server.</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Table Partitioning:</a:t>
            </a:r>
          </a:p>
          <a:p>
            <a:r>
              <a:rPr lang="en-US" sz="1000" kern="1200" dirty="0" smtClean="0">
                <a:solidFill>
                  <a:schemeClr val="tx1"/>
                </a:solidFill>
                <a:latin typeface="+mn-lt"/>
                <a:ea typeface="+mn-ea"/>
                <a:cs typeface="+mn-cs"/>
              </a:rPr>
              <a:t>Partitioning makes large tables or indexes more manageable, because partitioning enables you to manage and access subsets of data quickly and efficiently, while maintaining the integrity of a data collection. By using partitioning, an operation such as loading data from an OLTP to an OLAP system takes only seconds, instead of the minutes and hours the operation takes in earlier versions of SQL Server. Maintenance operations that are performed on subsets of data are also performed more efficiently because these operations target only the data that is required, instead of the whole table.</a:t>
            </a:r>
          </a:p>
          <a:p>
            <a:r>
              <a:rPr lang="en-US" sz="1000" kern="1200" dirty="0" smtClean="0">
                <a:solidFill>
                  <a:schemeClr val="tx1"/>
                </a:solidFill>
                <a:latin typeface="+mn-lt"/>
                <a:ea typeface="+mn-ea"/>
                <a:cs typeface="+mn-cs"/>
              </a:rPr>
              <a:t>The data of partitioned tables and indexes is divided into units that can be spread across more than one filegroup in a database. The data is partitioned horizontally, so that groups of rows are mapped into individual partitions. The table or index is treated as a single logical entity when queries or updates are performed on the data. All partitions of a single index or table must reside in the same database.</a:t>
            </a:r>
          </a:p>
          <a:p>
            <a:r>
              <a:rPr lang="en-US" sz="1000" kern="1200" dirty="0" smtClean="0">
                <a:solidFill>
                  <a:schemeClr val="tx1"/>
                </a:solidFill>
                <a:latin typeface="+mn-lt"/>
                <a:ea typeface="+mn-ea"/>
                <a:cs typeface="+mn-cs"/>
              </a:rPr>
              <a:t>Partitioned tables and indexes support all the properties and features associated with designing and querying standard tables and indexes, including constraints, defaults, identity and timestamp values, and triggers. Therefore, if you want to implement a partitioned view that is local to one server, you might want to implement a partitioned table instead.</a:t>
            </a:r>
          </a:p>
          <a:p>
            <a:r>
              <a:rPr lang="en-US" sz="1000" kern="1200" dirty="0" smtClean="0">
                <a:solidFill>
                  <a:schemeClr val="tx1"/>
                </a:solidFill>
                <a:latin typeface="+mn-lt"/>
                <a:ea typeface="+mn-ea"/>
                <a:cs typeface="+mn-cs"/>
              </a:rPr>
              <a:t>Deciding whether to implement partitioning depends primarily on how large your table is or how large it will become, how it is being used, and how well it is performing against user queries and maintenance operations.</a:t>
            </a:r>
          </a:p>
          <a:p>
            <a:r>
              <a:rPr lang="en-US" sz="1000" kern="1200" dirty="0" smtClean="0">
                <a:solidFill>
                  <a:schemeClr val="tx1"/>
                </a:solidFill>
                <a:latin typeface="+mn-lt"/>
                <a:ea typeface="+mn-ea"/>
                <a:cs typeface="+mn-cs"/>
              </a:rPr>
              <a:t>Generally, a large table might be appropriate for partitioning if both of the following are true: </a:t>
            </a:r>
          </a:p>
          <a:p>
            <a:r>
              <a:rPr lang="en-US" sz="1000" kern="1200" dirty="0" smtClean="0">
                <a:solidFill>
                  <a:schemeClr val="tx1"/>
                </a:solidFill>
                <a:latin typeface="+mn-lt"/>
                <a:ea typeface="+mn-ea"/>
                <a:cs typeface="+mn-cs"/>
              </a:rPr>
              <a:t>1 The table contains, or is expected to contain, lots of data that are used in different ways. </a:t>
            </a:r>
          </a:p>
          <a:p>
            <a:r>
              <a:rPr lang="en-US" sz="1000" kern="1200" dirty="0" smtClean="0">
                <a:solidFill>
                  <a:schemeClr val="tx1"/>
                </a:solidFill>
                <a:latin typeface="+mn-lt"/>
                <a:ea typeface="+mn-ea"/>
                <a:cs typeface="+mn-cs"/>
              </a:rPr>
              <a:t>2 Queries or updates against the table are not performing as intended, or maintenance costs exceed predefined maintenance periods. </a:t>
            </a:r>
          </a:p>
          <a:p>
            <a:r>
              <a:rPr lang="en-US" sz="1000" kern="1200" dirty="0" smtClean="0">
                <a:solidFill>
                  <a:schemeClr val="tx1"/>
                </a:solidFill>
                <a:latin typeface="+mn-lt"/>
                <a:ea typeface="+mn-ea"/>
                <a:cs typeface="+mn-cs"/>
              </a:rPr>
              <a:t>Technical details on table partitioning can be found in SQL Books Online at </a:t>
            </a:r>
            <a:r>
              <a:rPr lang="en-US" sz="1000" kern="1200" dirty="0" smtClean="0">
                <a:solidFill>
                  <a:schemeClr val="tx1"/>
                </a:solidFill>
                <a:latin typeface="+mn-lt"/>
                <a:ea typeface="+mn-ea"/>
                <a:cs typeface="+mn-cs"/>
                <a:hlinkClick r:id="rId3"/>
              </a:rPr>
              <a:t>http://technet.microsoft.com/en-us/library/ms188706.aspx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Evidence: </a:t>
            </a:r>
            <a:r>
              <a:rPr lang="en-US" sz="1000" kern="1200" dirty="0" smtClean="0">
                <a:solidFill>
                  <a:schemeClr val="tx1"/>
                </a:solidFill>
                <a:latin typeface="+mn-lt"/>
                <a:ea typeface="+mn-ea"/>
                <a:cs typeface="+mn-cs"/>
              </a:rPr>
              <a:t>TechNet: http://technet.microsoft.com/en-us/magazine/2008.04.overview.aspx</a:t>
            </a:r>
          </a:p>
          <a:p>
            <a:endParaRPr lang="en-US"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SQL Server 2008 works with the table partitioning mechanism (which was introduced in SQL Server 2005) to allow the SQL Server engine to escalate locks to the partition level before the table level. This intermediary level of locking can dramatically reduce the effects of lock escalation on systems that have to process hundreds and thousands of transactions per second.</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offers several new query processor improvements for when the query interacts with partitioned tables. The query optimizer can now perform query seeks against partitions as it would against individual indexes by only working with the partition ID and not the partitioning mechanism at the table level. </a:t>
            </a:r>
          </a:p>
          <a:p>
            <a:r>
              <a:rPr lang="en-US" sz="1000" b="1" kern="1200" dirty="0" smtClean="0">
                <a:solidFill>
                  <a:schemeClr val="tx1"/>
                </a:solidFill>
                <a:latin typeface="+mn-lt"/>
                <a:ea typeface="+mn-ea"/>
                <a:cs typeface="+mn-cs"/>
              </a:rPr>
              <a:t>- Randy Dyess</a:t>
            </a:r>
            <a:r>
              <a:rPr lang="en-US" sz="1000" b="0" kern="1200" dirty="0" smtClean="0">
                <a:solidFill>
                  <a:schemeClr val="tx1"/>
                </a:solidFill>
                <a:latin typeface="+mn-lt"/>
                <a:ea typeface="+mn-ea"/>
                <a:cs typeface="+mn-cs"/>
              </a:rPr>
              <a:t>,</a:t>
            </a:r>
            <a:r>
              <a:rPr lang="en-US" sz="1000" b="0" kern="1200" baseline="0" dirty="0" smtClean="0">
                <a:solidFill>
                  <a:schemeClr val="tx1"/>
                </a:solidFill>
                <a:latin typeface="+mn-lt"/>
                <a:ea typeface="+mn-ea"/>
                <a:cs typeface="+mn-cs"/>
              </a:rPr>
              <a:t> SQL Server Mentor</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rId4"/>
              </a:rPr>
              <a:t>http://arsenalcontent/ContentDetail.aspx?ContentID=122429&amp;view=folder</a:t>
            </a:r>
            <a:r>
              <a:rPr lang="en-US" sz="1000" kern="1200" dirty="0" smtClean="0">
                <a:solidFill>
                  <a:schemeClr val="tx1"/>
                </a:solidFill>
                <a:latin typeface="+mn-lt"/>
                <a:ea typeface="+mn-ea"/>
                <a:cs typeface="+mn-cs"/>
              </a:rPr>
              <a:t> </a:t>
            </a:r>
          </a:p>
          <a:p>
            <a:endParaRPr lang="en-US" sz="1000" b="0" kern="1200" baseline="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As user connections come into the server they are partitioned into different resource pools</a:t>
            </a:r>
            <a:r>
              <a:rPr lang="en-US" sz="1000" kern="1200" baseline="0" dirty="0" smtClean="0">
                <a:solidFill>
                  <a:schemeClr val="tx1"/>
                </a:solidFill>
                <a:latin typeface="+mn-lt"/>
                <a:ea typeface="+mn-ea"/>
                <a:cs typeface="+mn-cs"/>
              </a:rPr>
              <a:t> based on some attribute in the connection.  Within each pool there are limits on CPU. The first query comes in and places a load on the server.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second connection goes to a different pool and then executes a command. The load exceeds the limit for the pool and would over burden the server so SQL server limits the amount of CPU that the command can take until it completes. The command will eventually complete but will be slower than before it ran in this pool.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next command executed in the same pool doesn’t exceed the limit for the pool and can finish without being restricted.</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Reducing maintenance costs</a:t>
            </a:r>
            <a:r>
              <a:rPr lang="en-US" sz="1000" kern="1200" baseline="0" dirty="0" smtClean="0">
                <a:solidFill>
                  <a:schemeClr val="tx1"/>
                </a:solidFill>
                <a:latin typeface="+mn-lt"/>
                <a:ea typeface="+mn-ea"/>
                <a:cs typeface="+mn-cs"/>
              </a:rPr>
              <a:t> in many cases means consolidating databases from different applications onto a single server. When this happens there can sometimes be unintended consequences. For instance month end reports could impact the performance of your order taking system. To reduce the impact, ensure that databases can be consolidated, and that high priority workloads are not impacted by lower priority workloads, resource governor allows administrators to limit the resources available to the application and ensure that high priority workloads have the resources they need to complete in a consistent manner.</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Resource Governor:</a:t>
            </a:r>
          </a:p>
          <a:p>
            <a:r>
              <a:rPr lang="en-US" sz="1000" kern="1200" dirty="0" smtClean="0">
                <a:solidFill>
                  <a:schemeClr val="tx1"/>
                </a:solidFill>
                <a:latin typeface="+mn-lt"/>
                <a:ea typeface="+mn-ea"/>
                <a:cs typeface="+mn-cs"/>
              </a:rPr>
              <a:t>The resource governor allows an administrator to create a function that will divide workloads into different pools. Each pool can have a minimum or maximum value for memory and CPU usage set up to ensure that a certain set of resources are available for the pool. As a connection is made to the SQL Server it is put into a pool and will use the resources assigned to that pool. A runaway query can not monopolize all the resources on the server and all users will have a more consistent  experience. The monitoring tools built into Windows and SQL Server allow you to monitor the resource usage by each pool so you can further fine tune the limits for each pool.</a:t>
            </a:r>
          </a:p>
          <a:p>
            <a:r>
              <a:rPr lang="en-US" sz="1000" kern="1200" dirty="0" smtClean="0">
                <a:solidFill>
                  <a:schemeClr val="tx1"/>
                </a:solidFill>
                <a:latin typeface="+mn-lt"/>
                <a:ea typeface="+mn-ea"/>
                <a:cs typeface="+mn-cs"/>
              </a:rPr>
              <a:t>Technical details of the resource governor can be found at SQL Books Online at </a:t>
            </a:r>
            <a:r>
              <a:rPr lang="en-US" sz="1000" kern="1200" dirty="0" smtClean="0">
                <a:solidFill>
                  <a:schemeClr val="tx1"/>
                </a:solidFill>
                <a:latin typeface="+mn-lt"/>
                <a:ea typeface="+mn-ea"/>
                <a:cs typeface="+mn-cs"/>
                <a:hlinkClick r:id="rId3"/>
              </a:rPr>
              <a:t>http://technet.microsoft.com/en-us/library/bb933866.aspx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quote comes from Microsoft case study at </a:t>
            </a:r>
            <a:r>
              <a:rPr lang="en-US" sz="1000" kern="1200" dirty="0" smtClean="0">
                <a:solidFill>
                  <a:schemeClr val="tx1"/>
                </a:solidFill>
                <a:latin typeface="+mn-lt"/>
                <a:ea typeface="+mn-ea"/>
                <a:cs typeface="+mn-cs"/>
                <a:hlinkClick r:id="rId4"/>
              </a:rPr>
              <a:t>http://www.microsoft.com/casestudies/casestudy.aspx?casestudyid=4000001474</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rId5"/>
              </a:rPr>
              <a:t>http://arsenalcontent/ContentDetail.aspx?ContentID=122429&amp;view=folder</a:t>
            </a:r>
            <a:r>
              <a:rPr lang="en-US" sz="1000" kern="1200" dirty="0" smtClean="0">
                <a:solidFill>
                  <a:schemeClr val="tx1"/>
                </a:solidFill>
                <a:latin typeface="+mn-lt"/>
                <a:ea typeface="+mn-ea"/>
                <a:cs typeface="+mn-cs"/>
              </a:rPr>
              <a:t> </a:t>
            </a: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The data in the</a:t>
            </a:r>
            <a:r>
              <a:rPr lang="en-US" sz="1000" kern="1200" baseline="0" dirty="0" smtClean="0">
                <a:solidFill>
                  <a:schemeClr val="tx1"/>
                </a:solidFill>
                <a:latin typeface="+mn-lt"/>
                <a:ea typeface="+mn-ea"/>
                <a:cs typeface="+mn-cs"/>
              </a:rPr>
              <a:t> database is backed up to  the middle backup device.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backup is mirrored to the other 2 backup devices so that the customer is protected against the loss of a single backup device.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Backup mirrors reduce the impact of a media failure in a backup. By having multiple copies of the backup the failed media can be replaced by a mirrored copy. In addition if the mirror copy is available online when the backup is restored the corrupt data can automatically be read from the mirror so the administrator does not have to do anything to allow the restore to continue.</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Backup Mirrors:</a:t>
            </a:r>
          </a:p>
          <a:p>
            <a:r>
              <a:rPr lang="en-US" sz="1000" kern="1200" dirty="0" smtClean="0">
                <a:solidFill>
                  <a:schemeClr val="tx1"/>
                </a:solidFill>
                <a:latin typeface="+mn-lt"/>
                <a:ea typeface="+mn-ea"/>
                <a:cs typeface="+mn-cs"/>
              </a:rPr>
              <a:t>Backups are the last line of defense when a disaster strikes and you need to get your data back. Backup mirrors allow you to mirror the backup onto additional media. SQL Server is aware that the backup has been mirrored. All of the backup devices need to be available when the backup is made but when the data is restored only one set of the backup media needs to be available. If an error is discovered in the backup media SQL Server will automatically attempt to read from one of the mirrors to allow the restore to continue.</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quote comes from whitepaper available at </a:t>
            </a:r>
            <a:r>
              <a:rPr lang="en-US" sz="1000" kern="1200" dirty="0" smtClean="0">
                <a:solidFill>
                  <a:schemeClr val="tx1"/>
                </a:solidFill>
                <a:latin typeface="+mn-lt"/>
                <a:ea typeface="+mn-ea"/>
                <a:cs typeface="+mn-cs"/>
                <a:hlinkClick r:id="rId3"/>
              </a:rPr>
              <a:t>http://download.microsoft.com/download/a/c/d/acd8e043-d69b-4f09-bc9e-4168b65aaa71/SQL2008HA.docx</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is</a:t>
            </a:r>
            <a:r>
              <a:rPr lang="en-US" sz="1000" kern="1200" baseline="0" dirty="0" smtClean="0">
                <a:solidFill>
                  <a:schemeClr val="tx1"/>
                </a:solidFill>
                <a:latin typeface="+mn-lt"/>
                <a:ea typeface="+mn-ea"/>
                <a:cs typeface="+mn-cs"/>
              </a:rPr>
              <a:t> shown.</a:t>
            </a:r>
          </a:p>
          <a:p>
            <a:r>
              <a:rPr lang="en-US" sz="1000" kern="1200" baseline="0" dirty="0" smtClean="0">
                <a:solidFill>
                  <a:schemeClr val="tx1"/>
                </a:solidFill>
                <a:latin typeface="+mn-lt"/>
                <a:ea typeface="+mn-ea"/>
                <a:cs typeface="+mn-cs"/>
              </a:rPr>
              <a:t>As data compression is enabled either on the row or page level the size of the database on disk shrinks.</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When</a:t>
            </a:r>
            <a:r>
              <a:rPr lang="en-US" sz="1000" b="0" kern="1200" baseline="0" dirty="0" smtClean="0">
                <a:solidFill>
                  <a:schemeClr val="tx1"/>
                </a:solidFill>
                <a:latin typeface="+mn-lt"/>
                <a:ea typeface="+mn-ea"/>
                <a:cs typeface="+mn-cs"/>
              </a:rPr>
              <a:t> dealing with reliable, high speed disk and backup resources you can quickly find that they are not “cheap”.  Reducing the amount of disk or tape needed for storing data can show an immediate return on investment. In addition to the cost savings with compressed data you can also see performance benefits as it takes less time to move data to and from disk.</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 Compression:</a:t>
            </a:r>
          </a:p>
          <a:p>
            <a:r>
              <a:rPr lang="en-US" dirty="0" smtClean="0"/>
              <a:t>Data compression reduces the amount of storage space needed to store tables and indexes, which enables more efficient storage of data. Data Compression does not require changes be made to applications in order to be enabled.</a:t>
            </a:r>
            <a:r>
              <a:rPr lang="en-US" baseline="0" dirty="0" smtClean="0"/>
              <a:t> With SQL Server 2008 R2 compression for Unicode data in UCS-2 format is also supported so additional space savings are realized.</a:t>
            </a:r>
            <a:endParaRPr lang="en-US" dirty="0" smtClean="0"/>
          </a:p>
          <a:p>
            <a:r>
              <a:rPr lang="en-US" sz="1000" kern="1200" dirty="0" smtClean="0">
                <a:solidFill>
                  <a:schemeClr val="tx1"/>
                </a:solidFill>
                <a:latin typeface="+mn-lt"/>
                <a:ea typeface="+mn-ea"/>
                <a:cs typeface="+mn-cs"/>
              </a:rPr>
              <a:t>Technical information on data compression can be found in SQL Books Online at http://technet.microsoft.com/en-us/library/cc280449.aspx</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Technical Slides</a:t>
            </a:r>
          </a:p>
          <a:p>
            <a:r>
              <a:rPr lang="en-US" sz="1000" kern="1200" dirty="0" smtClean="0">
                <a:solidFill>
                  <a:schemeClr val="tx1"/>
                </a:solidFill>
                <a:latin typeface="+mn-lt"/>
                <a:ea typeface="+mn-ea"/>
                <a:cs typeface="+mn-cs"/>
              </a:rPr>
              <a:t>For technical slides and training on SQL Server 2008 Compression please check  SQLCAT - Data Compression &amp; Backup Compression Lessons Learned from Customer Deployments (techReady8 DB314) </a:t>
            </a:r>
          </a:p>
          <a:p>
            <a:r>
              <a:rPr lang="en-US" sz="1000" u="sng" kern="1200" dirty="0" smtClean="0">
                <a:solidFill>
                  <a:schemeClr val="tx1"/>
                </a:solidFill>
                <a:latin typeface="+mn-lt"/>
                <a:ea typeface="+mn-ea"/>
                <a:cs typeface="+mn-cs"/>
                <a:hlinkClick r:id="rId3"/>
              </a:rPr>
              <a:t>http://voyager/aspen/lang-en/management/LMS_TrainLedInfo.asp?UserMode=0&amp;LEDefId=190553</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And Reducing Storage cost in SQL Server 2008 (TechReady7 DB315) </a:t>
            </a:r>
          </a:p>
          <a:p>
            <a:r>
              <a:rPr lang="en-US" sz="1000" u="sng" kern="1200" dirty="0" smtClean="0">
                <a:solidFill>
                  <a:schemeClr val="tx1"/>
                </a:solidFill>
                <a:latin typeface="+mn-lt"/>
                <a:ea typeface="+mn-ea"/>
                <a:cs typeface="+mn-cs"/>
                <a:hlinkClick r:id="rId4"/>
              </a:rPr>
              <a:t>http://voyager/aspen/lang-en/management/LMS_CNT_LaunchCourse.asp?UserMode=0&amp;iLedefID=188059&amp;EventID=0</a:t>
            </a:r>
            <a:r>
              <a:rPr lang="en-US" sz="1000" kern="1200" dirty="0" smtClean="0">
                <a:solidFill>
                  <a:schemeClr val="tx1"/>
                </a:solidFill>
                <a:latin typeface="+mn-lt"/>
                <a:ea typeface="+mn-ea"/>
                <a:cs typeface="+mn-cs"/>
              </a:rPr>
              <a:t> </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Quote comes from case study at http://www.microsoft.com/casestudies/Case_Study_Detail.aspx?CaseStudyID=4000003962</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 A single table is partitioned into separate filegroups on</a:t>
            </a:r>
            <a:r>
              <a:rPr lang="en-US" sz="1000" kern="1200" baseline="0" dirty="0" smtClean="0">
                <a:solidFill>
                  <a:schemeClr val="tx1"/>
                </a:solidFill>
                <a:latin typeface="+mn-lt"/>
                <a:ea typeface="+mn-ea"/>
                <a:cs typeface="+mn-cs"/>
              </a:rPr>
              <a:t> the same server. The division into filegroups allows the server to take advantage of enhancements for parallel processing to read or write the data in parallel.</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When a table is partitioned across multiple</a:t>
            </a:r>
            <a:r>
              <a:rPr lang="en-US" sz="1000" b="0" kern="1200" baseline="0" dirty="0" smtClean="0">
                <a:solidFill>
                  <a:schemeClr val="tx1"/>
                </a:solidFill>
                <a:latin typeface="+mn-lt"/>
                <a:ea typeface="+mn-ea"/>
                <a:cs typeface="+mn-cs"/>
              </a:rPr>
              <a:t> file groups the query analyzer will look at running queries in parallel against those partitions for various queries. This can result in significantly faster processing and might even reduce the amount of data examined to return the results. As queries are run in parallel all of the CPUs in the machine can be used to speed the processing.</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Table Partitioning:</a:t>
            </a:r>
          </a:p>
          <a:p>
            <a:r>
              <a:rPr lang="en-US" sz="1000" kern="1200" dirty="0" smtClean="0">
                <a:solidFill>
                  <a:schemeClr val="tx1"/>
                </a:solidFill>
                <a:latin typeface="+mn-lt"/>
                <a:ea typeface="+mn-ea"/>
                <a:cs typeface="+mn-cs"/>
              </a:rPr>
              <a:t>Partitioning makes large tables or indexes more manageable, because partitioning enables you to manage and access subsets of data quickly and efficiently, while maintaining the integrity of a data collection. By using partitioning, an operation such as loading data from an OLTP to an OLAP system takes only seconds, instead of the minutes and hours the operation takes in earlier versions of SQL Server. Maintenance operations that are performed on subsets of data are also performed more efficiently because these operations target only the data that is required, instead of the whole table.</a:t>
            </a:r>
          </a:p>
          <a:p>
            <a:r>
              <a:rPr lang="en-US" sz="1000" kern="1200" dirty="0" smtClean="0">
                <a:solidFill>
                  <a:schemeClr val="tx1"/>
                </a:solidFill>
                <a:latin typeface="+mn-lt"/>
                <a:ea typeface="+mn-ea"/>
                <a:cs typeface="+mn-cs"/>
              </a:rPr>
              <a:t>The data of partitioned tables and indexes is divided into units that can be spread across more than one filegroup in a database. The data is partitioned horizontally, so that groups of rows are mapped into individual partitions. The table or index is treated as a single logical entity when queries or updates are performed on the data. All partitions of a single index or table must reside in the same database.</a:t>
            </a:r>
          </a:p>
          <a:p>
            <a:r>
              <a:rPr lang="en-US" sz="1000" kern="1200" dirty="0" smtClean="0">
                <a:solidFill>
                  <a:schemeClr val="tx1"/>
                </a:solidFill>
                <a:latin typeface="+mn-lt"/>
                <a:ea typeface="+mn-ea"/>
                <a:cs typeface="+mn-cs"/>
              </a:rPr>
              <a:t>Partitioned tables and indexes support all the properties and features associated with designing and querying standard tables and indexes, including constraints, defaults, identity and timestamp values, and triggers. Therefore, if you want to implement a partitioned view that is local to one server, you might want to implement a partitioned table instead.</a:t>
            </a:r>
          </a:p>
          <a:p>
            <a:r>
              <a:rPr lang="en-US" sz="1000" kern="1200" dirty="0" smtClean="0">
                <a:solidFill>
                  <a:schemeClr val="tx1"/>
                </a:solidFill>
                <a:latin typeface="+mn-lt"/>
                <a:ea typeface="+mn-ea"/>
                <a:cs typeface="+mn-cs"/>
              </a:rPr>
              <a:t>Deciding whether to implement partitioning depends primarily on how large your table is or how large it will become, how it is being used, and how well it is performing against user queries and maintenance operations.</a:t>
            </a:r>
          </a:p>
          <a:p>
            <a:r>
              <a:rPr lang="en-US" sz="1000" kern="1200" dirty="0" smtClean="0">
                <a:solidFill>
                  <a:schemeClr val="tx1"/>
                </a:solidFill>
                <a:latin typeface="+mn-lt"/>
                <a:ea typeface="+mn-ea"/>
                <a:cs typeface="+mn-cs"/>
              </a:rPr>
              <a:t>Generally, a large table might be appropriate for partitioning if both of the following are true: </a:t>
            </a:r>
          </a:p>
          <a:p>
            <a:r>
              <a:rPr lang="en-US" sz="1000" kern="1200" dirty="0" smtClean="0">
                <a:solidFill>
                  <a:schemeClr val="tx1"/>
                </a:solidFill>
                <a:latin typeface="+mn-lt"/>
                <a:ea typeface="+mn-ea"/>
                <a:cs typeface="+mn-cs"/>
              </a:rPr>
              <a:t>1 The table contains, or is expected to contain, lots of data that are used in different ways. </a:t>
            </a:r>
          </a:p>
          <a:p>
            <a:r>
              <a:rPr lang="en-US" sz="1000" kern="1200" dirty="0" smtClean="0">
                <a:solidFill>
                  <a:schemeClr val="tx1"/>
                </a:solidFill>
                <a:latin typeface="+mn-lt"/>
                <a:ea typeface="+mn-ea"/>
                <a:cs typeface="+mn-cs"/>
              </a:rPr>
              <a:t>2 Queries or updates against the table are not performing as intended, or maintenance costs exceed predefined maintenance periods. </a:t>
            </a:r>
          </a:p>
          <a:p>
            <a:r>
              <a:rPr lang="en-US" sz="1000" kern="1200" dirty="0" smtClean="0">
                <a:solidFill>
                  <a:schemeClr val="tx1"/>
                </a:solidFill>
                <a:latin typeface="+mn-lt"/>
                <a:ea typeface="+mn-ea"/>
                <a:cs typeface="+mn-cs"/>
              </a:rPr>
              <a:t>Technical details on table partitioning can be found in SQL Books Online at </a:t>
            </a:r>
            <a:r>
              <a:rPr lang="en-US" sz="1000" kern="1200" dirty="0" smtClean="0">
                <a:solidFill>
                  <a:schemeClr val="tx1"/>
                </a:solidFill>
                <a:latin typeface="+mn-lt"/>
                <a:ea typeface="+mn-ea"/>
                <a:cs typeface="+mn-cs"/>
                <a:hlinkClick r:id="rId3"/>
              </a:rPr>
              <a:t>http://technet.microsoft.com/en-us/library/ms188706.aspx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dirty="0" smtClean="0">
                <a:solidFill>
                  <a:schemeClr val="tx1"/>
                </a:solidFill>
                <a:latin typeface="+mn-lt"/>
                <a:ea typeface="+mn-ea"/>
                <a:cs typeface="+mn-cs"/>
              </a:rPr>
              <a:t>Evidence: </a:t>
            </a:r>
            <a:r>
              <a:rPr lang="en-US" sz="1000" kern="1200" dirty="0" smtClean="0">
                <a:solidFill>
                  <a:schemeClr val="tx1"/>
                </a:solidFill>
                <a:latin typeface="+mn-lt"/>
                <a:ea typeface="+mn-ea"/>
                <a:cs typeface="+mn-cs"/>
              </a:rPr>
              <a:t>TechNet: http://technet.microsoft.com/en-us/magazine/2008.04.overview.aspx</a:t>
            </a:r>
          </a:p>
          <a:p>
            <a:endParaRPr lang="en-US" sz="1000" b="1"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SQL Server 2008 works with the table partitioning mechanism (which was introduced in SQL Server 2005) to allow the SQL Server engine to escalate locks to the partition level before the table level. This intermediary level of locking can dramatically reduce the effects of lock escalation on systems that have to process hundreds and thousands of transactions per second.</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offers several new query processor improvements for when the query interacts with partitioned tables. The query optimizer can now perform query seeks against partitions as it would against individual indexes by only working with the partition ID and not the partitioning mechanism at the table level. </a:t>
            </a:r>
          </a:p>
          <a:p>
            <a:r>
              <a:rPr lang="en-US" sz="1000" b="1" kern="1200" dirty="0" smtClean="0">
                <a:solidFill>
                  <a:schemeClr val="tx1"/>
                </a:solidFill>
                <a:latin typeface="+mn-lt"/>
                <a:ea typeface="+mn-ea"/>
                <a:cs typeface="+mn-cs"/>
              </a:rPr>
              <a:t>- Randy Dyess</a:t>
            </a:r>
            <a:r>
              <a:rPr lang="en-US" sz="1000" b="0" kern="1200" dirty="0" smtClean="0">
                <a:solidFill>
                  <a:schemeClr val="tx1"/>
                </a:solidFill>
                <a:latin typeface="+mn-lt"/>
                <a:ea typeface="+mn-ea"/>
                <a:cs typeface="+mn-cs"/>
              </a:rPr>
              <a:t>,</a:t>
            </a:r>
            <a:r>
              <a:rPr lang="en-US" sz="1000" b="0" kern="1200" baseline="0" dirty="0" smtClean="0">
                <a:solidFill>
                  <a:schemeClr val="tx1"/>
                </a:solidFill>
                <a:latin typeface="+mn-lt"/>
                <a:ea typeface="+mn-ea"/>
                <a:cs typeface="+mn-cs"/>
              </a:rPr>
              <a:t> SQL Server Mentor</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rId4"/>
              </a:rPr>
              <a:t>http://arsenalcontent/ContentDetail.aspx?ContentID=122429&amp;view=folder</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Animation</a:t>
            </a:r>
            <a:r>
              <a:rPr lang="en-US" b="1" baseline="0" dirty="0" smtClean="0"/>
              <a:t>:</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mn-lt"/>
                <a:ea typeface="+mn-ea"/>
                <a:cs typeface="+mn-cs"/>
              </a:rPr>
              <a:t>With Star Join Query Optimizations rows are eliminated faster and fewer rows are processed to return the same results.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baseline="0" dirty="0" smtClean="0">
                <a:solidFill>
                  <a:schemeClr val="tx1"/>
                </a:solidFill>
                <a:latin typeface="+mn-lt"/>
                <a:ea typeface="+mn-ea"/>
                <a:cs typeface="+mn-cs"/>
              </a:rPr>
              <a:t>Talk Track:</a:t>
            </a:r>
            <a:endParaRPr lang="en-US" sz="10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kern="1200" baseline="0" dirty="0" smtClean="0">
                <a:solidFill>
                  <a:schemeClr val="tx1"/>
                </a:solidFill>
                <a:latin typeface="+mn-lt"/>
                <a:ea typeface="+mn-ea"/>
                <a:cs typeface="+mn-cs"/>
              </a:rPr>
              <a:t>The star schema is very common in a data warehouse. With Enterprise there are optimizations that help to eliminate rows from the result set faster. By eliminating rows those rows do not need to be processed in subsequent joins and the overall effort to return the results is reduced.</a:t>
            </a:r>
            <a:endParaRPr lang="en-US" sz="1000" b="1"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baseline="0" dirty="0" smtClean="0">
                <a:solidFill>
                  <a:schemeClr val="tx1"/>
                </a:solidFill>
                <a:latin typeface="+mn-lt"/>
                <a:ea typeface="+mn-ea"/>
                <a:cs typeface="+mn-cs"/>
              </a:rPr>
              <a:t>Star Join Optimization:</a:t>
            </a:r>
            <a:endParaRPr lang="en-US" sz="10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SQL Server 2008, bitmap filtering can be introduced in the query plan after optimization, as in SQL Server 2005, or introduced dynamically by the query optimizer during query plan generation. When the filter is introduced dynamically, it is referred to as an </a:t>
            </a:r>
            <a:r>
              <a:rPr lang="en-US" i="1" dirty="0" smtClean="0"/>
              <a:t>optimized bitmap filter</a:t>
            </a:r>
            <a:r>
              <a:rPr lang="en-US" dirty="0" smtClean="0"/>
              <a:t>. Optimized bitmap filtering can significantly improve the performance of data warehouse queries that use star schemas by removing non-qualifying rows from the fact table early in the query plan. Without optimized bitmap filtering, all rows in the fact table are processed through some part of the operator tree before the join operation with the dimension tables removes the non-qualifying rows. When optimized bitmap filtering is applied, the non-qualifying rows in the fact table are eliminated immediately.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kern="1200" baseline="0" dirty="0" smtClean="0">
                <a:solidFill>
                  <a:schemeClr val="tx1"/>
                </a:solidFill>
                <a:latin typeface="+mn-lt"/>
                <a:ea typeface="+mn-ea"/>
                <a:cs typeface="+mn-cs"/>
              </a:rPr>
              <a:t>Bitmap filtering and optimized bitmap filtering are implemented in the query plan by using the bitmap showplan operator. Bitmap filtering is applied only in parallel query plans in which hash or merge joins are used. Optimized bitmap filtering is applicable only to parallel query plans in which hash joins are used. In both cases, the bitmap filter is created on the build input (the dimension table) side of a hash join; however, the actual filtering is typically done within the Parallelism operator, which is on the probe input (the fact table) side of the hash join. When the join is based on an integer column, the filter can be applied directly to the initial table or index scan operation rather than the Parallelism operator. This technique is called in-row optimization.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kern="1200" baseline="0" dirty="0" smtClean="0">
                <a:solidFill>
                  <a:schemeClr val="tx1"/>
                </a:solidFill>
                <a:latin typeface="+mn-lt"/>
                <a:ea typeface="+mn-ea"/>
                <a:cs typeface="+mn-cs"/>
              </a:rPr>
              <a:t>Technical information on bitmap filtering can be found in SQL Books Online at http://technet.microsoft.com/en-us/library/bb522541.aspx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1" kern="1200" baseline="0" dirty="0" smtClean="0">
                <a:solidFill>
                  <a:schemeClr val="tx1"/>
                </a:solidFill>
                <a:latin typeface="+mn-lt"/>
                <a:ea typeface="+mn-ea"/>
                <a:cs typeface="+mn-cs"/>
              </a:rPr>
              <a:t>Evidence:</a:t>
            </a:r>
            <a:endParaRPr lang="en-US" sz="1000" b="0" kern="1200" baseline="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Evidence</a:t>
            </a:r>
            <a:r>
              <a:rPr lang="en-US" sz="1000" b="0" kern="1200" baseline="0" dirty="0" smtClean="0">
                <a:solidFill>
                  <a:schemeClr val="tx1"/>
                </a:solidFill>
                <a:latin typeface="+mn-lt"/>
                <a:ea typeface="+mn-ea"/>
                <a:cs typeface="+mn-cs"/>
              </a:rPr>
              <a:t> quote comes from case study at http://www.microsoft.com/casestudies/casestudy.aspx?casestudyid=4000001193</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Data Warehousing TDM Deck</a:t>
            </a:r>
          </a:p>
          <a:p>
            <a:r>
              <a:rPr lang="en-US" sz="1000" u="sng" kern="1200" dirty="0" smtClean="0">
                <a:solidFill>
                  <a:schemeClr val="tx1"/>
                </a:solidFill>
                <a:latin typeface="+mn-lt"/>
                <a:ea typeface="+mn-ea"/>
                <a:cs typeface="+mn-cs"/>
                <a:hlinkClick r:id="rId3"/>
              </a:rPr>
              <a:t>http://arsenalcontent/ContentDetail.aspx?ContentID=118397&amp;view=folder</a:t>
            </a:r>
            <a:endParaRPr lang="en-US" sz="1000" b="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a:bodyPr>
          <a:lstStyle/>
          <a:p>
            <a:r>
              <a:rPr lang="en-US" b="1" dirty="0" smtClean="0"/>
              <a:t>Talk</a:t>
            </a:r>
            <a:r>
              <a:rPr lang="en-US" b="1" baseline="0" dirty="0" smtClean="0"/>
              <a:t> Track:</a:t>
            </a:r>
            <a:endParaRPr lang="en-US" b="0" baseline="0" dirty="0" smtClean="0"/>
          </a:p>
          <a:p>
            <a:r>
              <a:rPr lang="en-US" sz="1000" kern="1200" dirty="0" smtClean="0">
                <a:solidFill>
                  <a:schemeClr val="tx1"/>
                </a:solidFill>
                <a:latin typeface="+mn-lt"/>
                <a:ea typeface="+mn-ea"/>
                <a:cs typeface="+mn-cs"/>
              </a:rPr>
              <a:t>This slide lists some of the many features in Enterprise edition that make up each of the categories. As you can see there are a lot of features that are exclusive to Enterprise edition.</a:t>
            </a:r>
            <a:endParaRPr lang="en-US" b="1"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4</a:t>
            </a:fld>
            <a:endParaRPr lang="en-US" dirty="0">
              <a:latin typeface="Segoe"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As user connections come into the server they are partitioned into different resource pools</a:t>
            </a:r>
            <a:r>
              <a:rPr lang="en-US" sz="1000" kern="1200" baseline="0" dirty="0" smtClean="0">
                <a:solidFill>
                  <a:schemeClr val="tx1"/>
                </a:solidFill>
                <a:latin typeface="+mn-lt"/>
                <a:ea typeface="+mn-ea"/>
                <a:cs typeface="+mn-cs"/>
              </a:rPr>
              <a:t> based on some attribute in the connection.  Within each pool there are limits on CPU. The first query comes in and places a load on the server.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second connection goes to a different pool and then executes a command. The load exceeds the limit for the pool and would over burden the server so SQL server limits the amount of CPU that the command can take until it completes. The command will eventually complete but will be slower than before it ran in this pool.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next command executed in the same pool doesn’t exceed the limit for the pool and can finish without being restricted.</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Resource Governor:</a:t>
            </a:r>
          </a:p>
          <a:p>
            <a:r>
              <a:rPr lang="en-US" sz="1000" kern="1200" dirty="0" smtClean="0">
                <a:solidFill>
                  <a:schemeClr val="tx1"/>
                </a:solidFill>
                <a:latin typeface="+mn-lt"/>
                <a:ea typeface="+mn-ea"/>
                <a:cs typeface="+mn-cs"/>
              </a:rPr>
              <a:t>The resource governor allows an administrator to create a function that will divide workloads into different pools. Each pool can have a minimum or maximum value for memory and CPU usage set up to ensure that a certain set of resources are available for the pool. As a connection is made to the SQL Server it is put into a pool and will use the resources assigned to that pool. A runaway query can not monopolize all the resources on the server and all users will have a more consistent  experience. The monitoring tools built into Windows and SQL Server allow you to monitor the resource usage by each pool so you can further fine tune the limits for each pool.</a:t>
            </a:r>
          </a:p>
          <a:p>
            <a:r>
              <a:rPr lang="en-US" sz="1000" kern="1200" dirty="0" smtClean="0">
                <a:solidFill>
                  <a:schemeClr val="tx1"/>
                </a:solidFill>
                <a:latin typeface="+mn-lt"/>
                <a:ea typeface="+mn-ea"/>
                <a:cs typeface="+mn-cs"/>
              </a:rPr>
              <a:t>Technical details of the resource governor can be found at SQL Books Online at </a:t>
            </a:r>
            <a:r>
              <a:rPr lang="en-US" sz="1000" kern="1200" dirty="0" smtClean="0">
                <a:solidFill>
                  <a:schemeClr val="tx1"/>
                </a:solidFill>
                <a:latin typeface="+mn-lt"/>
                <a:ea typeface="+mn-ea"/>
                <a:cs typeface="+mn-cs"/>
                <a:hlinkClick r:id="rId3"/>
              </a:rPr>
              <a:t>http://technet.microsoft.com/en-us/library/bb933866.aspx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quote comes from Microsoft case study at </a:t>
            </a:r>
            <a:r>
              <a:rPr lang="en-US" sz="1000" kern="1200" dirty="0" smtClean="0">
                <a:solidFill>
                  <a:schemeClr val="tx1"/>
                </a:solidFill>
                <a:latin typeface="+mn-lt"/>
                <a:ea typeface="+mn-ea"/>
                <a:cs typeface="+mn-cs"/>
                <a:hlinkClick r:id="rId4"/>
              </a:rPr>
              <a:t>http://www.microsoft.com/casestudies/casestudy.aspx?casestudyid=4000001474</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Performance and Scalability TDM Deck</a:t>
            </a:r>
          </a:p>
          <a:p>
            <a:r>
              <a:rPr lang="en-US" sz="1000" u="sng" kern="1200" dirty="0" smtClean="0">
                <a:solidFill>
                  <a:schemeClr val="tx1"/>
                </a:solidFill>
                <a:latin typeface="+mn-lt"/>
                <a:ea typeface="+mn-ea"/>
                <a:cs typeface="+mn-cs"/>
                <a:hlinkClick r:id="rId5"/>
              </a:rPr>
              <a:t>http://arsenalcontent/ContentDetail.aspx?ContentID=122429&amp;view=folder</a:t>
            </a:r>
            <a:r>
              <a:rPr lang="en-US" sz="1000" kern="1200" dirty="0" smtClean="0">
                <a:solidFill>
                  <a:schemeClr val="tx1"/>
                </a:solidFill>
                <a:latin typeface="+mn-lt"/>
                <a:ea typeface="+mn-ea"/>
                <a:cs typeface="+mn-cs"/>
              </a:rPr>
              <a:t> </a:t>
            </a: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a:bodyPr>
          <a:lstStyle/>
          <a:p>
            <a:r>
              <a:rPr lang="en-US" b="1" dirty="0" smtClean="0"/>
              <a:t>Animation:</a:t>
            </a:r>
            <a:endParaRPr lang="en-US" b="0" dirty="0" smtClean="0"/>
          </a:p>
          <a:p>
            <a:r>
              <a:rPr lang="en-US" b="0" dirty="0" smtClean="0"/>
              <a:t>Master data comes from different</a:t>
            </a:r>
            <a:r>
              <a:rPr lang="en-US" b="0" baseline="0" dirty="0" smtClean="0"/>
              <a:t> systems.  The master data service examines the data and hierarchies. For all data that meets the requirements the data is then sent to other servers. If the data is incorrect a workflow is started that alerts someone to fix the issues.</a:t>
            </a:r>
            <a:endParaRPr lang="en-US" b="0" dirty="0" smtClean="0"/>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One of the things that holds back businesses</a:t>
            </a:r>
            <a:r>
              <a:rPr lang="en-US" sz="1000" b="0" kern="1200" baseline="0" dirty="0" smtClean="0">
                <a:solidFill>
                  <a:schemeClr val="tx1"/>
                </a:solidFill>
                <a:latin typeface="+mn-lt"/>
                <a:ea typeface="+mn-ea"/>
                <a:cs typeface="+mn-cs"/>
              </a:rPr>
              <a:t> from making decisions on their data is the lack of a ‘single source of truth”. When shared data comes from many different sources it can be in slightly different formats and have different values. By using a master data management scheme all data can be checked against the standard and made to conform to company policies.</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Master Data Services:</a:t>
            </a:r>
          </a:p>
          <a:p>
            <a:r>
              <a:rPr lang="en-US" sz="1000" kern="1200" dirty="0" smtClean="0">
                <a:solidFill>
                  <a:schemeClr val="tx1"/>
                </a:solidFill>
                <a:effectLst/>
                <a:latin typeface="+mn-lt"/>
                <a:ea typeface="+mn-ea"/>
                <a:cs typeface="+mn-cs"/>
              </a:rPr>
              <a:t>With SQL Server 2008 R2 Enterprise, organizations can deploy a master data management solution. Master Data Services allow a server to act as a data hub with the ability to manage the data entities and hierarchies. Administrators can define the data model and then adapt it as business needs change. With a powerful rules engine and integration with workflow, data owners can be notified if data that violates the rules is loaded into the system. By providing central management of business critical data, organizations can ensure that users have access to the correct data.</a:t>
            </a:r>
          </a:p>
          <a:p>
            <a:r>
              <a:rPr lang="en-US" sz="1000" kern="1200" dirty="0" smtClean="0">
                <a:solidFill>
                  <a:schemeClr val="tx1"/>
                </a:solidFill>
                <a:latin typeface="+mn-lt"/>
                <a:ea typeface="+mn-ea"/>
                <a:cs typeface="+mn-cs"/>
              </a:rPr>
              <a:t>Technical information on master data management is available in TechNet at http://technet.microsoft.com/en-us/library/bb190163.aspx</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Quote comes from</a:t>
            </a:r>
            <a:r>
              <a:rPr lang="en-US" sz="1000" kern="1200" baseline="0" dirty="0" smtClean="0">
                <a:solidFill>
                  <a:schemeClr val="tx1"/>
                </a:solidFill>
                <a:latin typeface="+mn-lt"/>
                <a:ea typeface="+mn-ea"/>
                <a:cs typeface="+mn-cs"/>
              </a:rPr>
              <a:t> blog at http://blogs.technet.com/dataplatforminsider/archive/2009/05/13/master-data-services-what-s-the-big-deal.aspx</a:t>
            </a:r>
            <a:r>
              <a:rPr lang="en-US" sz="1000" kern="1200" dirty="0" smtClean="0">
                <a:solidFill>
                  <a:schemeClr val="tx1"/>
                </a:solidFill>
                <a:latin typeface="+mn-lt"/>
                <a:ea typeface="+mn-ea"/>
                <a:cs typeface="+mn-cs"/>
              </a:rPr>
              <a:t>.</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Animation</a:t>
            </a:r>
            <a:r>
              <a:rPr lang="en-US" b="1" baseline="0" dirty="0" smtClean="0"/>
              <a:t>:</a:t>
            </a:r>
            <a:endParaRPr lang="en-US" b="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Data from the table is loaded into the data warehouse. Change data capture is enabled for the database and also for this table.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mn-lt"/>
                <a:ea typeface="+mn-ea"/>
                <a:cs typeface="+mn-cs"/>
              </a:rPr>
              <a:t>A new row is added.  That is logged in the change table.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mn-lt"/>
                <a:ea typeface="+mn-ea"/>
                <a:cs typeface="+mn-cs"/>
              </a:rPr>
              <a:t>A row is updated. The change is also logged in the change table.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baseline="0" dirty="0" smtClean="0">
                <a:solidFill>
                  <a:schemeClr val="tx1"/>
                </a:solidFill>
                <a:latin typeface="+mn-lt"/>
                <a:ea typeface="+mn-ea"/>
                <a:cs typeface="+mn-cs"/>
              </a:rPr>
              <a:t>The ETL process runs again. This time the data will come from the change table and go through the same ETL process to update the data warehouse.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kern="1200" dirty="0" smtClean="0">
              <a:solidFill>
                <a:schemeClr val="tx1"/>
              </a:solidFill>
              <a:latin typeface="+mn-lt"/>
              <a:ea typeface="+mn-ea"/>
              <a:cs typeface="+mn-cs"/>
            </a:endParaRPr>
          </a:p>
          <a:p>
            <a:r>
              <a:rPr lang="en-US" b="1" dirty="0" smtClean="0"/>
              <a:t>Talk Track:</a:t>
            </a:r>
            <a:endParaRPr lang="en-US" b="0" dirty="0" smtClean="0"/>
          </a:p>
          <a:p>
            <a:r>
              <a:rPr lang="en-US" sz="1000" kern="1200" dirty="0" smtClean="0">
                <a:solidFill>
                  <a:schemeClr val="tx1"/>
                </a:solidFill>
                <a:latin typeface="+mn-lt"/>
                <a:ea typeface="+mn-ea"/>
                <a:cs typeface="+mn-cs"/>
              </a:rPr>
              <a:t>One of the challenges of a data warehouse</a:t>
            </a:r>
            <a:r>
              <a:rPr lang="en-US" sz="1000" kern="1200" baseline="0" dirty="0" smtClean="0">
                <a:solidFill>
                  <a:schemeClr val="tx1"/>
                </a:solidFill>
                <a:latin typeface="+mn-lt"/>
                <a:ea typeface="+mn-ea"/>
                <a:cs typeface="+mn-cs"/>
              </a:rPr>
              <a:t> is to keep the data updated as the source data changes. Most solutions involve writing procedures or triggers to store the changed data in separate tables in the database. These are effective but slow down the server and need to be maintained as tables are changed. Change data capture works with the database engine to provide high performance which does not require additional user maintenance.</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Change Data Capture:</a:t>
            </a:r>
          </a:p>
          <a:p>
            <a:r>
              <a:rPr lang="en-US" sz="1000" kern="1200" dirty="0" smtClean="0">
                <a:solidFill>
                  <a:schemeClr val="tx1"/>
                </a:solidFill>
                <a:latin typeface="+mn-lt"/>
                <a:ea typeface="+mn-ea"/>
                <a:cs typeface="+mn-cs"/>
              </a:rPr>
              <a:t>SQL Server 2008 change data capture uses a separate process to read the transaction log and record any data changes into a table, called the change table, that mirrors the structure of the source table. The process that reads the log data runs asynchronously so there is very little impact on the server. SQL Server also produces table valued functions that retrieve the data from the change table. The functions can return all changes or just the net changes for the period desired. The ability to retrieve net changes can reduce the time spent updating the data warehouse or reporting data with data that will be overwritten later on in the load process.  </a:t>
            </a:r>
          </a:p>
          <a:p>
            <a:r>
              <a:rPr lang="en-US" sz="1000" kern="1200" dirty="0" smtClean="0">
                <a:solidFill>
                  <a:schemeClr val="tx1"/>
                </a:solidFill>
                <a:latin typeface="+mn-lt"/>
                <a:ea typeface="+mn-ea"/>
                <a:cs typeface="+mn-cs"/>
              </a:rPr>
              <a:t>The database needs to be enabled for change data capture and individual tables configured for change data capture before SQL Server will track changes on the table. Also to limit the size of the change table a time limit for retaining data in the change tables should be set.</a:t>
            </a:r>
          </a:p>
          <a:p>
            <a:r>
              <a:rPr lang="en-US" sz="1000" kern="1200" dirty="0" smtClean="0">
                <a:solidFill>
                  <a:schemeClr val="tx1"/>
                </a:solidFill>
                <a:latin typeface="+mn-lt"/>
                <a:ea typeface="+mn-ea"/>
                <a:cs typeface="+mn-cs"/>
              </a:rPr>
              <a:t>Technical information on change</a:t>
            </a:r>
            <a:r>
              <a:rPr lang="en-US" sz="1000" kern="1200" baseline="0" dirty="0" smtClean="0">
                <a:solidFill>
                  <a:schemeClr val="tx1"/>
                </a:solidFill>
                <a:latin typeface="+mn-lt"/>
                <a:ea typeface="+mn-ea"/>
                <a:cs typeface="+mn-cs"/>
              </a:rPr>
              <a:t> data capture can be found in SQL Books Online at http://technet.microsoft.com/en-us/library/bb522489.aspx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Case Study:</a:t>
            </a:r>
          </a:p>
          <a:p>
            <a:pPr marL="228600" indent="-228600">
              <a:buAutoNum type="arabicPeriod"/>
            </a:pPr>
            <a:r>
              <a:rPr lang="en-US" sz="1000" u="none" strike="noStrike" kern="1200" dirty="0" smtClean="0">
                <a:solidFill>
                  <a:schemeClr val="tx1"/>
                </a:solidFill>
                <a:latin typeface="+mn-lt"/>
                <a:ea typeface="+mn-ea"/>
                <a:cs typeface="+mn-cs"/>
                <a:hlinkClick r:id="rId3"/>
              </a:rPr>
              <a:t>http://www.microsoft.com/casestudies/casestudy.aspx?casestudyid=4000001193</a:t>
            </a:r>
            <a:endParaRPr lang="en-US" sz="1000" u="none" strike="noStrike"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2. </a:t>
            </a:r>
            <a:r>
              <a:rPr lang="en-US" sz="1000" u="none" strike="noStrike" kern="1200" dirty="0" smtClean="0">
                <a:solidFill>
                  <a:schemeClr val="tx1"/>
                </a:solidFill>
                <a:latin typeface="+mn-lt"/>
                <a:ea typeface="+mn-ea"/>
                <a:cs typeface="+mn-cs"/>
                <a:hlinkClick r:id="rId4"/>
              </a:rPr>
              <a:t>http://www.microsoft.com/casestudies/casestudy.aspx?casestudyid=4000001007</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“We’re eager to make use of the Change Data Capture feature in SQL Server 2008 because we had actually been handling this with our own custom code that used a mirrored table to log every creation, modification, or deletion of a record,” says Joe Snitker, Database Developer at CyberSavvy. “The Change Data Capture feature uses the same philosophy, but does so on a much broader scale. It provides a huge benefit for our customers.”</a:t>
            </a:r>
            <a:r>
              <a:rPr lang="en-US" sz="1000" kern="1200" baseline="0" dirty="0" smtClean="0">
                <a:solidFill>
                  <a:schemeClr val="tx1"/>
                </a:solidFill>
                <a:latin typeface="+mn-lt"/>
                <a:ea typeface="+mn-ea"/>
                <a:cs typeface="+mn-cs"/>
              </a:rPr>
              <a:t>  </a:t>
            </a:r>
            <a:r>
              <a:rPr lang="en-US" sz="1000" b="1" kern="1200" dirty="0" smtClean="0">
                <a:solidFill>
                  <a:schemeClr val="tx1"/>
                </a:solidFill>
                <a:latin typeface="+mn-lt"/>
                <a:ea typeface="+mn-ea"/>
                <a:cs typeface="+mn-cs"/>
              </a:rPr>
              <a:t>Joe Snitker,</a:t>
            </a:r>
            <a:r>
              <a:rPr lang="en-US" sz="1000" b="1"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Database Developer, CyberSavvy</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There are more products</a:t>
            </a:r>
            <a:r>
              <a:rPr lang="en-US" sz="1000" b="0" kern="1200" baseline="0" dirty="0" smtClean="0">
                <a:solidFill>
                  <a:schemeClr val="tx1"/>
                </a:solidFill>
                <a:latin typeface="+mn-lt"/>
                <a:ea typeface="+mn-ea"/>
                <a:cs typeface="+mn-cs"/>
              </a:rPr>
              <a:t> and technologies that help  you speed up loading data into your data warehouse.</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High Speed Connectors:</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Download the SSIS connector at http://www.microsoft.com/downloadS/details.aspx?FamilyID=d9cb21fe-32e9-4d34-a381-6f9231d84f1e&amp;displaylang=en</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Pipeline data and text mining:</a:t>
            </a:r>
          </a:p>
          <a:p>
            <a:r>
              <a:rPr lang="en-US" sz="1000" kern="1200" dirty="0" smtClean="0">
                <a:solidFill>
                  <a:schemeClr val="tx1"/>
                </a:solidFill>
                <a:latin typeface="+mn-lt"/>
                <a:ea typeface="+mn-ea"/>
                <a:cs typeface="+mn-cs"/>
              </a:rPr>
              <a:t>Using different transformations you can lookup the foreign key relationships as data is loaded into the data warehouse. This can run in parallel with the load and does not cause a lot of overhead. The ability to find foreign key values as data is loaded can bypass the need for storing data in a staging area on the server and executing a second step to complete the load. The ability to run the query  against the data mining model can help with predicting the outcome.</a:t>
            </a:r>
          </a:p>
          <a:p>
            <a:r>
              <a:rPr lang="en-US" sz="1000" kern="1200" dirty="0" smtClean="0">
                <a:solidFill>
                  <a:schemeClr val="tx1"/>
                </a:solidFill>
                <a:latin typeface="+mn-lt"/>
                <a:ea typeface="+mn-ea"/>
                <a:cs typeface="+mn-cs"/>
              </a:rPr>
              <a:t>Technical details of the lookup data mining lookup transformation can be found in SQL Books Online at </a:t>
            </a:r>
            <a:r>
              <a:rPr lang="en-US" sz="1000" kern="1200" dirty="0" smtClean="0">
                <a:solidFill>
                  <a:schemeClr val="tx1"/>
                </a:solidFill>
                <a:latin typeface="+mn-lt"/>
                <a:ea typeface="+mn-ea"/>
                <a:cs typeface="+mn-cs"/>
                <a:hlinkClick r:id="rId3"/>
              </a:rPr>
              <a:t>http://technet.microsoft.com/en-us/library/ms140358.aspx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endParaRPr lang="en-US" sz="10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lvl="0"/>
            <a:r>
              <a:rPr lang="en-US" b="1" dirty="0" smtClean="0">
                <a:latin typeface="Segoe Semibold" pitchFamily="48" charset="0"/>
              </a:rPr>
              <a:t>Reference Architecture:</a:t>
            </a:r>
          </a:p>
          <a:p>
            <a:pPr marL="342900" lvl="0" indent="-342900" eaLnBrk="0" hangingPunct="0">
              <a:spcBef>
                <a:spcPct val="20000"/>
              </a:spcBef>
              <a:buFont typeface="Arial" pitchFamily="34" charset="0"/>
              <a:buChar char="•"/>
              <a:defRPr/>
            </a:pPr>
            <a:r>
              <a:rPr kumimoji="0" lang="en-US" sz="1400" b="0" i="0" u="none" strike="noStrike" kern="0" cap="none" spc="0" normalizeH="0" baseline="0" noProof="0" dirty="0" smtClean="0">
                <a:ln>
                  <a:noFill/>
                </a:ln>
                <a:solidFill>
                  <a:schemeClr val="accent3"/>
                </a:solidFill>
                <a:effectLst/>
                <a:uLnTx/>
                <a:uFillTx/>
                <a:latin typeface="Calibri" pitchFamily="34" charset="0"/>
              </a:rPr>
              <a:t>Reference</a:t>
            </a:r>
            <a:r>
              <a:rPr kumimoji="0" lang="en-US" sz="1400" b="0" i="0" u="none" strike="noStrike" kern="0" cap="none" spc="0" normalizeH="0" noProof="0" dirty="0" smtClean="0">
                <a:ln>
                  <a:noFill/>
                </a:ln>
                <a:solidFill>
                  <a:schemeClr val="accent3"/>
                </a:solidFill>
                <a:effectLst/>
                <a:uLnTx/>
                <a:uFillTx/>
                <a:latin typeface="Calibri" pitchFamily="34" charset="0"/>
              </a:rPr>
              <a:t> Architectures for scale-up data warehousing on SQL Server 2008</a:t>
            </a:r>
          </a:p>
          <a:p>
            <a:pPr marL="342900" lvl="0" indent="-342900" eaLnBrk="0" hangingPunct="0">
              <a:spcBef>
                <a:spcPct val="20000"/>
              </a:spcBef>
              <a:buFont typeface="Arial" pitchFamily="34" charset="0"/>
              <a:buChar char="•"/>
              <a:defRPr/>
            </a:pPr>
            <a:r>
              <a:rPr kumimoji="0" lang="en-US" sz="1400" b="0" i="0" u="none" strike="noStrike" kern="0" cap="none" spc="0" normalizeH="0" baseline="0" noProof="0" dirty="0" smtClean="0">
                <a:ln>
                  <a:noFill/>
                </a:ln>
                <a:solidFill>
                  <a:schemeClr val="accent3"/>
                </a:solidFill>
                <a:effectLst/>
                <a:uLnTx/>
                <a:uFillTx/>
                <a:latin typeface="Calibri" pitchFamily="34" charset="0"/>
              </a:rPr>
              <a:t>Each Reference Architecture has an</a:t>
            </a:r>
            <a:r>
              <a:rPr kumimoji="0" lang="en-US" sz="1400" b="0" i="0" u="none" strike="noStrike" kern="0" cap="none" spc="0" normalizeH="0" noProof="0" dirty="0" smtClean="0">
                <a:ln>
                  <a:noFill/>
                </a:ln>
                <a:solidFill>
                  <a:schemeClr val="accent3"/>
                </a:solidFill>
                <a:effectLst/>
                <a:uLnTx/>
                <a:uFillTx/>
                <a:latin typeface="Calibri" pitchFamily="34" charset="0"/>
              </a:rPr>
              <a:t> optimized set of</a:t>
            </a:r>
            <a:r>
              <a:rPr kumimoji="0" lang="en-US" sz="1400" b="0" i="0" u="none" strike="noStrike" kern="0" cap="none" spc="0" normalizeH="0" baseline="0" noProof="0" dirty="0" smtClean="0">
                <a:ln>
                  <a:noFill/>
                </a:ln>
                <a:solidFill>
                  <a:schemeClr val="accent3"/>
                </a:solidFill>
                <a:effectLst/>
                <a:uLnTx/>
                <a:uFillTx/>
                <a:latin typeface="Calibri" pitchFamily="34" charset="0"/>
              </a:rPr>
              <a:t> Hardware  from </a:t>
            </a:r>
            <a:r>
              <a:rPr lang="en-US" sz="1400" kern="0" dirty="0" smtClean="0">
                <a:solidFill>
                  <a:schemeClr val="accent3"/>
                </a:solidFill>
                <a:latin typeface="Calibri" pitchFamily="34" charset="0"/>
              </a:rPr>
              <a:t>key </a:t>
            </a:r>
            <a:r>
              <a:rPr kumimoji="0" lang="en-US" sz="1400" b="0" i="0" u="none" strike="noStrike" kern="0" cap="none" spc="0" normalizeH="0" baseline="0" noProof="0" dirty="0" smtClean="0">
                <a:ln>
                  <a:noFill/>
                </a:ln>
                <a:solidFill>
                  <a:schemeClr val="accent3"/>
                </a:solidFill>
                <a:effectLst/>
                <a:uLnTx/>
                <a:uFillTx/>
                <a:latin typeface="Calibri" pitchFamily="34" charset="0"/>
              </a:rPr>
              <a:t>HW Partners – HP, Dell</a:t>
            </a:r>
            <a:r>
              <a:rPr kumimoji="0" lang="en-US" sz="1400" b="0" i="0" u="none" strike="noStrike" kern="0" cap="none" spc="0" normalizeH="0" noProof="0" dirty="0" smtClean="0">
                <a:ln>
                  <a:noFill/>
                </a:ln>
                <a:solidFill>
                  <a:schemeClr val="accent3"/>
                </a:solidFill>
                <a:effectLst/>
                <a:uLnTx/>
                <a:uFillTx/>
                <a:latin typeface="Calibri" pitchFamily="34" charset="0"/>
              </a:rPr>
              <a:t> &amp; Bull</a:t>
            </a:r>
          </a:p>
          <a:p>
            <a:pPr marL="342900" lvl="0" indent="-342900" eaLnBrk="0" hangingPunct="0">
              <a:spcBef>
                <a:spcPct val="20000"/>
              </a:spcBef>
              <a:buFont typeface="Arial" pitchFamily="34" charset="0"/>
              <a:buChar char="•"/>
              <a:defRPr/>
            </a:pPr>
            <a:r>
              <a:rPr lang="en-US" sz="1400" kern="0" noProof="0" dirty="0" smtClean="0">
                <a:solidFill>
                  <a:schemeClr val="accent3"/>
                </a:solidFill>
                <a:latin typeface="Calibri" pitchFamily="34" charset="0"/>
              </a:rPr>
              <a:t>10 Reference configurations:</a:t>
            </a:r>
          </a:p>
          <a:p>
            <a:pPr marL="800100" lvl="1" indent="-342900" eaLnBrk="0" hangingPunct="0">
              <a:spcBef>
                <a:spcPct val="20000"/>
              </a:spcBef>
              <a:buFont typeface="Arial" pitchFamily="34" charset="0"/>
              <a:buChar char="•"/>
              <a:defRPr/>
            </a:pPr>
            <a:r>
              <a:rPr lang="en-US" sz="1400" kern="0" noProof="0" dirty="0" smtClean="0">
                <a:solidFill>
                  <a:schemeClr val="accent3"/>
                </a:solidFill>
                <a:latin typeface="Calibri" pitchFamily="34" charset="0"/>
              </a:rPr>
              <a:t>HP:  3 reference configurations tested – Small (2-proc server), Medium (4-proc server) and Large  (8-proc server)</a:t>
            </a:r>
          </a:p>
          <a:p>
            <a:pPr marL="800100" lvl="1"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Dell:  2 Reference configurations tested - 2-proc and 4-proc server based</a:t>
            </a:r>
            <a:endParaRPr kumimoji="0" lang="en-US" sz="1400" b="0" i="0" u="none" strike="noStrike" kern="0" cap="none" spc="0" normalizeH="0" noProof="0" dirty="0" smtClean="0">
              <a:ln>
                <a:noFill/>
              </a:ln>
              <a:solidFill>
                <a:schemeClr val="accent3"/>
              </a:solidFill>
              <a:effectLst/>
              <a:uLnTx/>
              <a:uFillTx/>
              <a:latin typeface="Calibri" pitchFamily="34" charset="0"/>
            </a:endParaRPr>
          </a:p>
          <a:p>
            <a:pPr marL="800100" lvl="1"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Bull:  2 Reference configurations: 2-proc and 4-proc server based</a:t>
            </a:r>
          </a:p>
          <a:p>
            <a:pPr marL="800100" lvl="1"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IBM: 3 new Reference configurations: 2-proc, 6-proc and 8-proc</a:t>
            </a:r>
          </a:p>
          <a:p>
            <a:pPr marL="800100" lvl="1" indent="-342900" eaLnBrk="0" hangingPunct="0">
              <a:spcBef>
                <a:spcPct val="20000"/>
              </a:spcBef>
              <a:buFont typeface="Arial" pitchFamily="34" charset="0"/>
              <a:buChar char="•"/>
              <a:defRPr/>
            </a:pPr>
            <a:endParaRPr lang="en-US" sz="1400" kern="0" dirty="0" smtClean="0">
              <a:solidFill>
                <a:schemeClr val="accent3"/>
              </a:solidFill>
              <a:latin typeface="Calibri" pitchFamily="34" charset="0"/>
            </a:endParaRPr>
          </a:p>
          <a:p>
            <a:pPr marL="800100" lvl="1" indent="-342900" eaLnBrk="0" hangingPunct="0">
              <a:spcBef>
                <a:spcPct val="20000"/>
              </a:spcBef>
              <a:buFont typeface="Arial" pitchFamily="34" charset="0"/>
              <a:buChar char="•"/>
              <a:defRPr/>
            </a:pPr>
            <a:endParaRPr lang="en-US" sz="1400" kern="0" dirty="0" smtClean="0">
              <a:solidFill>
                <a:schemeClr val="accent3"/>
              </a:solidFill>
              <a:latin typeface="Calibri" pitchFamily="34" charset="0"/>
            </a:endParaRPr>
          </a:p>
          <a:p>
            <a:pPr lvl="0"/>
            <a:r>
              <a:rPr lang="en-US" b="1" dirty="0" smtClean="0">
                <a:latin typeface="Segoe Semibold" pitchFamily="48" charset="0"/>
              </a:rPr>
              <a:t>SI Solution</a:t>
            </a:r>
            <a:r>
              <a:rPr lang="en-US" b="1" baseline="0" dirty="0" smtClean="0">
                <a:latin typeface="Segoe Semibold" pitchFamily="48" charset="0"/>
              </a:rPr>
              <a:t> Templates:</a:t>
            </a:r>
          </a:p>
          <a:p>
            <a:pPr marL="342900"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Industry or Horizontal templates to jump start Data Warehouse design </a:t>
            </a:r>
          </a:p>
          <a:p>
            <a:pPr marL="342900"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SI Partners will tailor their Data Warehouse templates for new Reference Architectures</a:t>
            </a:r>
          </a:p>
          <a:p>
            <a:pPr marL="800100" lvl="1"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E.g. industry solutions for Telecom or Retail</a:t>
            </a:r>
          </a:p>
          <a:p>
            <a:pPr marL="342900"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3 SI’s announcing solutions at TDWI:</a:t>
            </a:r>
          </a:p>
          <a:p>
            <a:pPr marL="800100" lvl="1" indent="-342900" eaLnBrk="0" hangingPunct="0">
              <a:spcBef>
                <a:spcPct val="20000"/>
              </a:spcBef>
              <a:buFont typeface="Arial" pitchFamily="34" charset="0"/>
              <a:buChar char="•"/>
              <a:defRPr/>
            </a:pPr>
            <a:r>
              <a:rPr lang="en-US" sz="1400" kern="0" dirty="0" smtClean="0">
                <a:solidFill>
                  <a:schemeClr val="accent3"/>
                </a:solidFill>
                <a:latin typeface="Calibri" pitchFamily="34" charset="0"/>
              </a:rPr>
              <a:t>Accenture-Avanade, Hitachi Consulting and </a:t>
            </a:r>
            <a:r>
              <a:rPr lang="en-US" sz="1400" kern="0" dirty="0" err="1" smtClean="0">
                <a:solidFill>
                  <a:schemeClr val="accent3"/>
                </a:solidFill>
                <a:latin typeface="Calibri" pitchFamily="34" charset="0"/>
              </a:rPr>
              <a:t>Congnizant</a:t>
            </a:r>
            <a:endParaRPr lang="en-US" sz="1400" kern="0" dirty="0" smtClean="0">
              <a:solidFill>
                <a:schemeClr val="accent3"/>
              </a:solidFill>
              <a:latin typeface="Calibri" pitchFamily="34" charset="0"/>
            </a:endParaRPr>
          </a:p>
          <a:p>
            <a:pPr marL="177800" indent="-177800" eaLnBrk="0" hangingPunct="0">
              <a:buClr>
                <a:srgbClr xmlns:mc="http://schemas.openxmlformats.org/markup-compatibility/2006" xmlns:a14="http://schemas.microsoft.com/office/drawing/2007/7/7/main" val="002060" mc:Ignorable=""/>
              </a:buClr>
            </a:pPr>
            <a:endParaRPr lang="en-US" sz="1400" kern="0" dirty="0" smtClean="0">
              <a:solidFill>
                <a:schemeClr val="accent3"/>
              </a:solidFill>
              <a:latin typeface="Calibri" pitchFamily="34" charset="0"/>
            </a:endParaRPr>
          </a:p>
          <a:p>
            <a:pPr lvl="0"/>
            <a:endParaRPr lang="en-US" b="1" dirty="0" smtClean="0">
              <a:latin typeface="Segoe Semibold" pitchFamily="4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a:bodyPr>
          <a:lstStyle/>
          <a:p>
            <a:r>
              <a:rPr lang="en-US" b="1" dirty="0" smtClean="0"/>
              <a:t>Animation:</a:t>
            </a:r>
            <a:endParaRPr lang="en-US" b="0" dirty="0" smtClean="0"/>
          </a:p>
          <a:p>
            <a:r>
              <a:rPr lang="en-US" b="0" dirty="0" smtClean="0"/>
              <a:t>None</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There</a:t>
            </a:r>
            <a:r>
              <a:rPr lang="en-US" sz="1000" b="0" kern="1200" baseline="0" dirty="0" smtClean="0">
                <a:solidFill>
                  <a:schemeClr val="tx1"/>
                </a:solidFill>
                <a:latin typeface="+mn-lt"/>
                <a:ea typeface="+mn-ea"/>
                <a:cs typeface="+mn-cs"/>
              </a:rPr>
              <a:t> are several additional features that help with analyzing and reporting on the data in your data warehouse to ensure that your employees have the information that they need when they need it.</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Scalable Shared Database:</a:t>
            </a:r>
          </a:p>
          <a:p>
            <a:r>
              <a:rPr lang="en-US" sz="1000" kern="1200" dirty="0" smtClean="0">
                <a:solidFill>
                  <a:schemeClr val="tx1"/>
                </a:solidFill>
                <a:latin typeface="+mn-lt"/>
                <a:ea typeface="+mn-ea"/>
                <a:cs typeface="+mn-cs"/>
              </a:rPr>
              <a:t>The scalable shared database allows a company to copy its data to a storage area network (SAN) where it will be marked read only and used for reporting. When data changes the shared database needs to be updated.</a:t>
            </a:r>
          </a:p>
          <a:p>
            <a:r>
              <a:rPr lang="en-US" sz="1000" kern="1200" dirty="0" smtClean="0">
                <a:solidFill>
                  <a:schemeClr val="tx1"/>
                </a:solidFill>
                <a:latin typeface="+mn-lt"/>
                <a:ea typeface="+mn-ea"/>
                <a:cs typeface="+mn-cs"/>
              </a:rPr>
              <a:t>The scalable shared database is updated in 3 stages (detach, refresh, attach):</a:t>
            </a:r>
          </a:p>
          <a:p>
            <a:r>
              <a:rPr lang="en-US" sz="1000" kern="1200" dirty="0" smtClean="0">
                <a:solidFill>
                  <a:schemeClr val="tx1"/>
                </a:solidFill>
                <a:latin typeface="+mn-lt"/>
                <a:ea typeface="+mn-ea"/>
                <a:cs typeface="+mn-cs"/>
              </a:rPr>
              <a:t>1 The workload is stopped on the reporting servers and the reporting volume database is detached.</a:t>
            </a:r>
          </a:p>
          <a:p>
            <a:r>
              <a:rPr lang="en-US" sz="1000" kern="1200" dirty="0" smtClean="0">
                <a:solidFill>
                  <a:schemeClr val="tx1"/>
                </a:solidFill>
                <a:latin typeface="+mn-lt"/>
                <a:ea typeface="+mn-ea"/>
                <a:cs typeface="+mn-cs"/>
              </a:rPr>
              <a:t>2 The data is refreshed from the source server</a:t>
            </a:r>
          </a:p>
          <a:p>
            <a:r>
              <a:rPr lang="en-US" sz="1000" kern="1200" dirty="0" smtClean="0">
                <a:solidFill>
                  <a:schemeClr val="tx1"/>
                </a:solidFill>
                <a:latin typeface="+mn-lt"/>
                <a:ea typeface="+mn-ea"/>
                <a:cs typeface="+mn-cs"/>
              </a:rPr>
              <a:t>3 The reporting volume is attached to the reporting database and the workload is started on the reporting server again.</a:t>
            </a:r>
          </a:p>
          <a:p>
            <a:r>
              <a:rPr lang="en-US" sz="1000" kern="1200" dirty="0" smtClean="0">
                <a:solidFill>
                  <a:schemeClr val="tx1"/>
                </a:solidFill>
                <a:latin typeface="+mn-lt"/>
                <a:ea typeface="+mn-ea"/>
                <a:cs typeface="+mn-cs"/>
              </a:rPr>
              <a:t>Technical information on scalable shared databases is available in SQL Books Online at </a:t>
            </a:r>
            <a:r>
              <a:rPr lang="en-US" sz="1000" kern="1200" dirty="0" smtClean="0">
                <a:solidFill>
                  <a:schemeClr val="tx1"/>
                </a:solidFill>
                <a:latin typeface="+mn-lt"/>
                <a:ea typeface="+mn-ea"/>
                <a:cs typeface="+mn-cs"/>
                <a:hlinkClick r:id=""/>
              </a:rPr>
              <a:t>http://technet.microsoft.com/en-us/library/ms345392.aspx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quote comes from SQL Server Books Online at </a:t>
            </a:r>
            <a:r>
              <a:rPr lang="en-US" sz="1000" kern="1200" dirty="0" smtClean="0">
                <a:solidFill>
                  <a:schemeClr val="tx1"/>
                </a:solidFill>
                <a:latin typeface="+mn-lt"/>
                <a:ea typeface="+mn-ea"/>
                <a:cs typeface="+mn-cs"/>
                <a:hlinkClick r:id=""/>
              </a:rPr>
              <a:t>http://technet.microsoft.com/en-us/library/bb933866.aspx</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 The data mining query uses an</a:t>
            </a:r>
            <a:r>
              <a:rPr lang="en-US" sz="1000" kern="1200" baseline="0" dirty="0" smtClean="0">
                <a:solidFill>
                  <a:schemeClr val="tx1"/>
                </a:solidFill>
                <a:latin typeface="+mn-lt"/>
                <a:ea typeface="+mn-ea"/>
                <a:cs typeface="+mn-cs"/>
              </a:rPr>
              <a:t> algorithm that comes with SQL Server 2008. It is created by Microsoft Research and does a good job of finding clusters in the data.  The clusters are represented by the larger circles. The organization believes that they can see different patterns and would like to modify the algorithm to ensure that it provides the information they want.</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organization extends the algorithm and they see different  clusters. In this case the clusters are represented by the double green lines. The organization can use the new clusters to drive their business and provide them an advantage that their competitors do not have.</a:t>
            </a:r>
          </a:p>
          <a:p>
            <a:endParaRPr lang="en-US" sz="1000" kern="1200" dirty="0" smtClean="0">
              <a:solidFill>
                <a:schemeClr val="tx1"/>
              </a:solidFill>
              <a:latin typeface="+mn-lt"/>
              <a:ea typeface="+mn-ea"/>
              <a:cs typeface="+mn-cs"/>
            </a:endParaRPr>
          </a:p>
          <a:p>
            <a:r>
              <a:rPr lang="en-US" b="1" dirty="0" smtClean="0"/>
              <a:t>Talk Track:</a:t>
            </a:r>
            <a:endParaRPr lang="en-US" b="0" dirty="0" smtClean="0"/>
          </a:p>
          <a:p>
            <a:r>
              <a:rPr lang="en-US" sz="1000" kern="1200" dirty="0" smtClean="0">
                <a:solidFill>
                  <a:schemeClr val="tx1"/>
                </a:solidFill>
                <a:latin typeface="+mn-lt"/>
                <a:ea typeface="+mn-ea"/>
                <a:cs typeface="+mn-cs"/>
              </a:rPr>
              <a:t>Enterprise edition ships with a variety</a:t>
            </a:r>
            <a:r>
              <a:rPr lang="en-US" sz="1000" kern="1200" baseline="0" dirty="0" smtClean="0">
                <a:solidFill>
                  <a:schemeClr val="tx1"/>
                </a:solidFill>
                <a:latin typeface="+mn-lt"/>
                <a:ea typeface="+mn-ea"/>
                <a:cs typeface="+mn-cs"/>
              </a:rPr>
              <a:t> of algorithms to mine data for patterns and insight. In some cases the algorithms may not exactly match what the organization wants. In these situations the organization can customize an existing algorithm to come up with results that are more relevant to the questions being asked.</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Algorithm Extensibility:</a:t>
            </a:r>
          </a:p>
          <a:p>
            <a:r>
              <a:rPr lang="en-US" sz="1000" kern="1200" dirty="0" smtClean="0">
                <a:solidFill>
                  <a:schemeClr val="tx1"/>
                </a:solidFill>
                <a:latin typeface="+mn-lt"/>
                <a:ea typeface="+mn-ea"/>
                <a:cs typeface="+mn-cs"/>
              </a:rPr>
              <a:t>SQL Server 2008 comes with many different data mining algorithms that let you discover information in your data. At times the built in models do not provide all the information that you want. After you have selected an algorithm that meets your business needs, you can customize the mining model in the following ways to potentially improve results. </a:t>
            </a:r>
          </a:p>
          <a:p>
            <a:pPr rtl="0" fontAlgn="ctr">
              <a:buFont typeface="Arial" pitchFamily="34" charset="0"/>
              <a:buChar char="•"/>
            </a:pPr>
            <a:r>
              <a:rPr lang="en-US" sz="1000" kern="1200" dirty="0" smtClean="0">
                <a:solidFill>
                  <a:schemeClr val="tx1"/>
                </a:solidFill>
                <a:latin typeface="+mn-lt"/>
                <a:ea typeface="+mn-ea"/>
                <a:cs typeface="+mn-cs"/>
              </a:rPr>
              <a:t>Use different columns of data in the model, or change the usage or content types of the columns.</a:t>
            </a:r>
          </a:p>
          <a:p>
            <a:pPr rtl="0" fontAlgn="ctr">
              <a:buFont typeface="Arial" pitchFamily="34" charset="0"/>
              <a:buChar char="•"/>
            </a:pPr>
            <a:r>
              <a:rPr lang="en-US" sz="1000" kern="1200" dirty="0" smtClean="0">
                <a:solidFill>
                  <a:schemeClr val="tx1"/>
                </a:solidFill>
                <a:latin typeface="+mn-lt"/>
                <a:ea typeface="+mn-ea"/>
                <a:cs typeface="+mn-cs"/>
              </a:rPr>
              <a:t>Create filters on the mining model to restrict the data used in training the model.</a:t>
            </a:r>
          </a:p>
          <a:p>
            <a:pPr rtl="0" fontAlgn="ctr">
              <a:buFont typeface="Arial" pitchFamily="34" charset="0"/>
              <a:buChar char="•"/>
            </a:pPr>
            <a:r>
              <a:rPr lang="en-US" sz="1000" kern="1200" dirty="0" smtClean="0">
                <a:solidFill>
                  <a:schemeClr val="tx1"/>
                </a:solidFill>
                <a:latin typeface="+mn-lt"/>
                <a:ea typeface="+mn-ea"/>
                <a:cs typeface="+mn-cs"/>
              </a:rPr>
              <a:t>Set algorithm parameters to control thresholds, tree splits, and other conditions.</a:t>
            </a:r>
          </a:p>
          <a:p>
            <a:pPr rtl="0" fontAlgn="ctr">
              <a:buFont typeface="Arial" pitchFamily="34" charset="0"/>
              <a:buChar char="•"/>
            </a:pPr>
            <a:r>
              <a:rPr lang="en-US" sz="1000" kern="1200" dirty="0" smtClean="0">
                <a:solidFill>
                  <a:schemeClr val="tx1"/>
                </a:solidFill>
                <a:latin typeface="+mn-lt"/>
                <a:ea typeface="+mn-ea"/>
                <a:cs typeface="+mn-cs"/>
              </a:rPr>
              <a:t>Change the default algorithm that is used to analyze data or make predictions.</a:t>
            </a:r>
          </a:p>
          <a:p>
            <a:r>
              <a:rPr lang="en-US" sz="1000" kern="1200" dirty="0" smtClean="0">
                <a:solidFill>
                  <a:schemeClr val="tx1"/>
                </a:solidFill>
                <a:latin typeface="+mn-lt"/>
                <a:ea typeface="+mn-ea"/>
                <a:cs typeface="+mn-cs"/>
              </a:rPr>
              <a:t>Technical information on algorithm extensibility can be found in SQL Books Online at </a:t>
            </a:r>
            <a:r>
              <a:rPr lang="en-US" sz="1000" kern="1200" dirty="0" smtClean="0">
                <a:solidFill>
                  <a:schemeClr val="tx1"/>
                </a:solidFill>
                <a:latin typeface="+mn-lt"/>
                <a:ea typeface="+mn-ea"/>
                <a:cs typeface="+mn-cs"/>
                <a:hlinkClick r:id="rId3"/>
              </a:rPr>
              <a:t>http://technet.microsoft.com/en-us/library/cc280427.aspx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endParaRPr lang="en-US" sz="1000" b="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kern="1200" dirty="0" smtClean="0">
                <a:solidFill>
                  <a:schemeClr val="tx1"/>
                </a:solidFill>
                <a:latin typeface="+mn-lt"/>
                <a:ea typeface="+mn-ea"/>
                <a:cs typeface="+mn-cs"/>
              </a:rPr>
              <a:t>Quote</a:t>
            </a:r>
            <a:r>
              <a:rPr lang="en-US" sz="1000" b="0" kern="1200" baseline="0" dirty="0" smtClean="0">
                <a:solidFill>
                  <a:schemeClr val="tx1"/>
                </a:solidFill>
                <a:latin typeface="+mn-lt"/>
                <a:ea typeface="+mn-ea"/>
                <a:cs typeface="+mn-cs"/>
              </a:rPr>
              <a:t> take n from white paper available at http://download.microsoft.com/download/6/9/D/69D1FEA7-5B42-437A-B3BA-A4AD13E34EF6/SQL2008PredictAnalysis.docx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fontScale="92500"/>
          </a:bodyPr>
          <a:lstStyle/>
          <a:p>
            <a:r>
              <a:rPr lang="en-US" b="1" dirty="0" smtClean="0"/>
              <a:t>Animation:</a:t>
            </a:r>
            <a:endParaRPr lang="en-US" b="0" dirty="0" smtClean="0"/>
          </a:p>
          <a:p>
            <a:r>
              <a:rPr lang="en-US" b="0" dirty="0" smtClean="0"/>
              <a:t>Data</a:t>
            </a:r>
            <a:r>
              <a:rPr lang="en-US" b="0" baseline="0" dirty="0" smtClean="0"/>
              <a:t> from the database is used in PowerPivot for SharePoint 2010 to enable analyzing the data in the manner that the user wants or in a SQL Server Reporting Services report to show the data plotted on a map.</a:t>
            </a:r>
            <a:endParaRPr lang="en-US" b="0" dirty="0" smtClean="0"/>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baseline="0" dirty="0" smtClean="0">
                <a:solidFill>
                  <a:schemeClr val="tx1"/>
                </a:solidFill>
                <a:latin typeface="+mn-lt"/>
                <a:ea typeface="+mn-ea"/>
                <a:cs typeface="+mn-cs"/>
              </a:rPr>
              <a:t>For analysis to make a difference in a business the data must be accessible and actionable. With SQL Server 2008 R2 there are new options for examining and reporting on the data. With PowerPivot users can look at data in Excel and use the familiar interface and tools such as macros to look at the data in the way that they want. When integrating with SharePoint users can collaborate on the data and come to a consensus decision. When visualizing the data it can now be shown on a map. This can help to find the shortest route that goes to a set of points, understand how many customers live within a certain radius of your store, or helps you to see locations in an aerial or 3-D view.</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PowerPivot</a:t>
            </a:r>
            <a:r>
              <a:rPr lang="en-US" sz="1000" b="1" kern="1200" baseline="0" dirty="0" smtClean="0">
                <a:solidFill>
                  <a:schemeClr val="tx1"/>
                </a:solidFill>
                <a:latin typeface="+mn-lt"/>
                <a:ea typeface="+mn-ea"/>
                <a:cs typeface="+mn-cs"/>
              </a:rPr>
              <a:t> for SharePoint 2010</a:t>
            </a:r>
            <a:r>
              <a:rPr lang="en-US" sz="1000" b="1" kern="1200" dirty="0" smtClean="0">
                <a:solidFill>
                  <a:schemeClr val="tx1"/>
                </a:solidFill>
                <a:latin typeface="+mn-lt"/>
                <a:ea typeface="+mn-ea"/>
                <a:cs typeface="+mn-cs"/>
              </a:rPr>
              <a:t>:</a:t>
            </a:r>
          </a:p>
          <a:p>
            <a:r>
              <a:rPr lang="en-US" sz="1000" kern="1200" dirty="0" smtClean="0">
                <a:solidFill>
                  <a:schemeClr val="tx1"/>
                </a:solidFill>
                <a:effectLst/>
                <a:latin typeface="+mn-lt"/>
                <a:ea typeface="+mn-ea"/>
                <a:cs typeface="+mn-cs"/>
              </a:rPr>
              <a:t>PowerPivot for SharePoint 2010 is a data analysis tool that works with Excel 2010 to help business users analyze large amounts of data with a familiar tool. PowerPivot works seamlessly with SQL Server and SharePoint 2010 to give users the power to gain deep insight into their data and make informed decisions quickly. SharePoint 2010 also provides collaboration and workflow features to help users share data and gain consensus from multiple people. Additionally, the PowerPivot Management Dashboard allows IT organizations to manage the performance, availability, and quality of service.</a:t>
            </a:r>
          </a:p>
          <a:p>
            <a:r>
              <a:rPr lang="en-US" sz="1000" kern="1200" dirty="0" smtClean="0">
                <a:solidFill>
                  <a:schemeClr val="tx1"/>
                </a:solidFill>
                <a:latin typeface="+mn-lt"/>
                <a:ea typeface="+mn-ea"/>
                <a:cs typeface="+mn-cs"/>
              </a:rPr>
              <a:t>More information on PowerPivot is available at http://www.powerpivot.com</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Geospatial Visualization:</a:t>
            </a:r>
            <a:endParaRPr lang="en-US" sz="1000" b="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effectLst/>
                <a:latin typeface="+mn-lt"/>
                <a:ea typeface="+mn-ea"/>
                <a:cs typeface="+mn-cs"/>
              </a:rPr>
              <a:t>SQL Server 2008 R2 Enterprise includes improvements to SQL Server Reporting Services. Users can now create reports with geospatial data in Report Builder 3.0. The geospatial visualization feature includes mapping, routing, and custom shapes to help users put geospatial data into context. Additionally, users can enhance location-based data reports with Bing Maps in Report Builder 3.0.</a:t>
            </a:r>
          </a:p>
          <a:p>
            <a:endParaRPr lang="en-US" sz="10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a:bodyPr>
          <a:lstStyle/>
          <a:p>
            <a:r>
              <a:rPr lang="en-US" b="1" dirty="0" smtClean="0"/>
              <a:t>Animation:</a:t>
            </a:r>
            <a:endParaRPr lang="en-US" b="0" dirty="0" smtClean="0"/>
          </a:p>
          <a:p>
            <a:r>
              <a:rPr lang="en-US" b="0" dirty="0" smtClean="0"/>
              <a:t>None</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There</a:t>
            </a:r>
            <a:r>
              <a:rPr lang="en-US" sz="1000" b="0" kern="1200" baseline="0" dirty="0" smtClean="0">
                <a:solidFill>
                  <a:schemeClr val="tx1"/>
                </a:solidFill>
                <a:latin typeface="+mn-lt"/>
                <a:ea typeface="+mn-ea"/>
                <a:cs typeface="+mn-cs"/>
              </a:rPr>
              <a:t> are several additional features that help with analyzing and reporting on the data in your data warehouse to ensure that your employees have the information that they need when they need it.</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Scalable Shared Database:</a:t>
            </a:r>
          </a:p>
          <a:p>
            <a:r>
              <a:rPr lang="en-US" sz="1000" kern="1200" dirty="0" smtClean="0">
                <a:solidFill>
                  <a:schemeClr val="tx1"/>
                </a:solidFill>
                <a:latin typeface="+mn-lt"/>
                <a:ea typeface="+mn-ea"/>
                <a:cs typeface="+mn-cs"/>
              </a:rPr>
              <a:t>The scalable shared database allows a company to copy its data to a storage area network (SAN) where it will be marked read only and used for reporting. When data changes the shared database needs to be updated.</a:t>
            </a:r>
          </a:p>
          <a:p>
            <a:r>
              <a:rPr lang="en-US" sz="1000" kern="1200" dirty="0" smtClean="0">
                <a:solidFill>
                  <a:schemeClr val="tx1"/>
                </a:solidFill>
                <a:latin typeface="+mn-lt"/>
                <a:ea typeface="+mn-ea"/>
                <a:cs typeface="+mn-cs"/>
              </a:rPr>
              <a:t>The scalable shared database is updated in 3 stages (detach, refresh, attach):</a:t>
            </a:r>
          </a:p>
          <a:p>
            <a:r>
              <a:rPr lang="en-US" sz="1000" kern="1200" dirty="0" smtClean="0">
                <a:solidFill>
                  <a:schemeClr val="tx1"/>
                </a:solidFill>
                <a:latin typeface="+mn-lt"/>
                <a:ea typeface="+mn-ea"/>
                <a:cs typeface="+mn-cs"/>
              </a:rPr>
              <a:t>1 The workload is stopped on the reporting servers and the reporting volume database is detached.</a:t>
            </a:r>
          </a:p>
          <a:p>
            <a:r>
              <a:rPr lang="en-US" sz="1000" kern="1200" dirty="0" smtClean="0">
                <a:solidFill>
                  <a:schemeClr val="tx1"/>
                </a:solidFill>
                <a:latin typeface="+mn-lt"/>
                <a:ea typeface="+mn-ea"/>
                <a:cs typeface="+mn-cs"/>
              </a:rPr>
              <a:t>2 The data is refreshed from the source server</a:t>
            </a:r>
          </a:p>
          <a:p>
            <a:r>
              <a:rPr lang="en-US" sz="1000" kern="1200" dirty="0" smtClean="0">
                <a:solidFill>
                  <a:schemeClr val="tx1"/>
                </a:solidFill>
                <a:latin typeface="+mn-lt"/>
                <a:ea typeface="+mn-ea"/>
                <a:cs typeface="+mn-cs"/>
              </a:rPr>
              <a:t>3 The reporting volume is attached to the reporting database and the workload is started on the reporting server again.</a:t>
            </a:r>
          </a:p>
          <a:p>
            <a:r>
              <a:rPr lang="en-US" sz="1000" kern="1200" dirty="0" smtClean="0">
                <a:solidFill>
                  <a:schemeClr val="tx1"/>
                </a:solidFill>
                <a:latin typeface="+mn-lt"/>
                <a:ea typeface="+mn-ea"/>
                <a:cs typeface="+mn-cs"/>
              </a:rPr>
              <a:t>Technical information on scalable shared databases is available in SQL Books Online at </a:t>
            </a:r>
            <a:r>
              <a:rPr lang="en-US" sz="1000" kern="1200" dirty="0" smtClean="0">
                <a:solidFill>
                  <a:schemeClr val="tx1"/>
                </a:solidFill>
                <a:latin typeface="+mn-lt"/>
                <a:ea typeface="+mn-ea"/>
                <a:cs typeface="+mn-cs"/>
                <a:hlinkClick r:id=""/>
              </a:rPr>
              <a:t>http://technet.microsoft.com/en-us/library/ms345392.aspx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quote comes from SQL Server Books Online at </a:t>
            </a:r>
            <a:r>
              <a:rPr lang="en-US" sz="1000" kern="1200" dirty="0" smtClean="0">
                <a:solidFill>
                  <a:schemeClr val="tx1"/>
                </a:solidFill>
                <a:latin typeface="+mn-lt"/>
                <a:ea typeface="+mn-ea"/>
                <a:cs typeface="+mn-cs"/>
                <a:hlinkClick r:id=""/>
              </a:rPr>
              <a:t>http://technet.microsoft.com/en-us/library/bb933866.aspx</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The three database servers depicted on the slide are running in separate virtual machines. Because SQL Server does not need to change to run in a virtual environment the connections to the applications and business logic servers are unaffected by whether the SQL server is running in a virtual machine or on physical hardware.</a:t>
            </a: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A lot of organizations are looking to a virtualized environment</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to</a:t>
            </a:r>
            <a:r>
              <a:rPr lang="en-US" sz="1000" kern="1200" baseline="0" dirty="0" smtClean="0">
                <a:solidFill>
                  <a:schemeClr val="tx1"/>
                </a:solidFill>
                <a:latin typeface="+mn-lt"/>
                <a:ea typeface="+mn-ea"/>
                <a:cs typeface="+mn-cs"/>
              </a:rPr>
              <a:t> consolidate multiple physical servers on to a single server. The virtualized environment provides advantages in server utilization and power savings. For SQL Server a virtualized environment can save money on licensing costs  if the physical servers are licensed then up to 4 virtual SQL processors can be run without paying for more SQL licenses.  Enterprise edition also has the advantage of allowing virtual machines to be moved between servers in a server farm so you can balance the load on physical servers.</a:t>
            </a:r>
            <a:endParaRPr lang="en-US" sz="1000" kern="1200" dirty="0" smtClean="0">
              <a:solidFill>
                <a:schemeClr val="tx1"/>
              </a:solidFill>
              <a:latin typeface="+mn-lt"/>
              <a:ea typeface="+mn-ea"/>
              <a:cs typeface="+mn-cs"/>
            </a:endParaRPr>
          </a:p>
          <a:p>
            <a:endParaRPr lang="en-US" b="1" dirty="0" smtClean="0"/>
          </a:p>
          <a:p>
            <a:r>
              <a:rPr lang="en-US" sz="1000" b="1" kern="1200" dirty="0" smtClean="0">
                <a:solidFill>
                  <a:schemeClr val="tx1"/>
                </a:solidFill>
                <a:latin typeface="+mn-lt"/>
                <a:ea typeface="+mn-ea"/>
                <a:cs typeface="+mn-cs"/>
              </a:rPr>
              <a:t>Virtualization:</a:t>
            </a:r>
          </a:p>
          <a:p>
            <a:r>
              <a:rPr lang="en-US" sz="1000" kern="1200" dirty="0" smtClean="0">
                <a:solidFill>
                  <a:schemeClr val="tx1"/>
                </a:solidFill>
                <a:latin typeface="+mn-lt"/>
                <a:ea typeface="+mn-ea"/>
                <a:cs typeface="+mn-cs"/>
              </a:rPr>
              <a:t>Many organizations are using virtualization to increase server utilization and provide greater server availability. Because all of the resources and attributes associated with the SQL Server are contained within the virtual server, the virtual machine can be moved between different physical machines without having to change anything in the applications that access that SQL server. With virtualized SQL Servers several common tasks become easier. It is easy to back up an entire server by taking a “snapshot” of the virtual machine.  This snapshot can then be moved to another machine to provide a stand by server in case of a failure. If the virtual machine resides on a disk external to the machine running the virtualization software then the virtual machine can be started on a different host machine if the original host machine fails. This give up to the second recovery of all committed database transactions. The only work that would need to be redone is the work that wasn’t completed when the original host machine crashed. With newer virtualization technology (Microsoft Hyper-V in Windows Server 2008) the restarting of a virtual machine on a different host can be automated to eliminate the delay caused when a person has to be notified that a virtual machine has stopped responding and to restart the virtual machine on a different server. Virtual machines can also be migrated between physical hosts without</a:t>
            </a:r>
            <a:r>
              <a:rPr lang="en-US" sz="1000" kern="1200" baseline="0" dirty="0" smtClean="0">
                <a:solidFill>
                  <a:schemeClr val="tx1"/>
                </a:solidFill>
                <a:latin typeface="+mn-lt"/>
                <a:ea typeface="+mn-ea"/>
                <a:cs typeface="+mn-cs"/>
              </a:rPr>
              <a:t> any downtime.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Virtualization can be used not only for unplanned downtime but for migrating servers from one physical server to another as hardware is upgraded. You can move licenses across a server farm with flexibility. There is no longer a 90 day waiting period between moves. With Enterprise Edition, an unlimited number of virtual machines can be run on a server if all the physical processors on that server are licensed for Enterprise Edition. (There will be costs to license Windows and other software in the virtual machine but that is outside the scope of this discussion).</a:t>
            </a:r>
          </a:p>
          <a:p>
            <a:r>
              <a:rPr lang="en-US" sz="1000" kern="1200" dirty="0" smtClean="0">
                <a:solidFill>
                  <a:schemeClr val="tx1"/>
                </a:solidFill>
                <a:latin typeface="+mn-lt"/>
                <a:ea typeface="+mn-ea"/>
                <a:cs typeface="+mn-cs"/>
              </a:rPr>
              <a:t>Information on Hyper-v can be found at </a:t>
            </a:r>
            <a:r>
              <a:rPr lang="en-US" sz="1000" kern="1200" dirty="0" smtClean="0">
                <a:solidFill>
                  <a:schemeClr val="tx1"/>
                </a:solidFill>
                <a:latin typeface="+mn-lt"/>
                <a:ea typeface="+mn-ea"/>
                <a:cs typeface="+mn-cs"/>
                <a:hlinkClick r:id="rId3"/>
              </a:rPr>
              <a:t>http://www.microsoft.com/virtualization/default.mspx</a:t>
            </a:r>
            <a:r>
              <a:rPr lang="en-US" sz="1000" kern="1200" dirty="0" smtClean="0">
                <a:solidFill>
                  <a:schemeClr val="tx1"/>
                </a:solidFill>
                <a:latin typeface="+mn-lt"/>
                <a:ea typeface="+mn-ea"/>
                <a:cs typeface="+mn-cs"/>
              </a:rPr>
              <a:t> and </a:t>
            </a:r>
            <a:r>
              <a:rPr lang="en-US" sz="1000" kern="1200" dirty="0" smtClean="0">
                <a:solidFill>
                  <a:schemeClr val="tx1"/>
                </a:solidFill>
                <a:latin typeface="+mn-lt"/>
                <a:ea typeface="+mn-ea"/>
                <a:cs typeface="+mn-cs"/>
                <a:hlinkClick r:id="rId4"/>
              </a:rPr>
              <a:t>http://www.microsoft.com/windowsserver2008/en/us/hyperv.aspx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Virtualization in Retail Study data came from press release at </a:t>
            </a:r>
            <a:r>
              <a:rPr lang="en-US" sz="1000" kern="1200" dirty="0" smtClean="0">
                <a:solidFill>
                  <a:schemeClr val="tx1"/>
                </a:solidFill>
                <a:latin typeface="+mn-lt"/>
                <a:ea typeface="+mn-ea"/>
                <a:cs typeface="+mn-cs"/>
                <a:hlinkClick r:id="rId5"/>
              </a:rPr>
              <a:t>http://www.microsoft.com/presspass/press/2008/apr08/04-29RetailVirtualizationPR.mspx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Microsoft Retail VPR case studies at </a:t>
            </a:r>
            <a:r>
              <a:rPr lang="en-US" sz="1000" kern="1200" dirty="0" smtClean="0">
                <a:solidFill>
                  <a:schemeClr val="tx1"/>
                </a:solidFill>
                <a:latin typeface="+mn-lt"/>
                <a:ea typeface="+mn-ea"/>
                <a:cs typeface="+mn-cs"/>
                <a:hlinkClick r:id="rId6"/>
              </a:rPr>
              <a:t>http://www.microsoft.com/presspass/events/msretail/casestudies.mspx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Virtualization in Banking Survey 2008 press release at </a:t>
            </a:r>
            <a:r>
              <a:rPr lang="en-US" sz="1000" kern="1200" dirty="0" smtClean="0">
                <a:solidFill>
                  <a:schemeClr val="tx1"/>
                </a:solidFill>
                <a:latin typeface="+mn-lt"/>
                <a:ea typeface="+mn-ea"/>
                <a:cs typeface="+mn-cs"/>
                <a:hlinkClick r:id="rId7"/>
              </a:rPr>
              <a:t>http://www.microsoft.com/presspass/press/2008/apr08/04-29BankVirtualizationPR.mspx</a:t>
            </a:r>
            <a:endParaRPr lang="en-US" sz="10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err="1" smtClean="0">
                <a:solidFill>
                  <a:schemeClr val="tx1"/>
                </a:solidFill>
                <a:latin typeface="+mn-lt"/>
                <a:ea typeface="+mn-ea"/>
                <a:cs typeface="+mn-cs"/>
              </a:rPr>
              <a:t>CIO|Insight</a:t>
            </a:r>
            <a:r>
              <a:rPr lang="en-US" sz="1000" kern="1200" dirty="0" smtClean="0">
                <a:solidFill>
                  <a:schemeClr val="tx1"/>
                </a:solidFill>
                <a:latin typeface="+mn-lt"/>
                <a:ea typeface="+mn-ea"/>
                <a:cs typeface="+mn-cs"/>
              </a:rPr>
              <a:t> Top IT Spending Priorities Report for 2009 - http://www.cioinsight.com/c/a/IT-Management/Top-IT-Spending-Priorities-for-2009</a:t>
            </a: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High Availability TDM Deck</a:t>
            </a:r>
          </a:p>
          <a:p>
            <a:r>
              <a:rPr lang="en-US" sz="1000" u="sng" kern="1200" dirty="0" smtClean="0">
                <a:solidFill>
                  <a:schemeClr val="tx1"/>
                </a:solidFill>
                <a:latin typeface="+mn-lt"/>
                <a:ea typeface="+mn-ea"/>
                <a:cs typeface="+mn-cs"/>
                <a:hlinkClick r:id="rId8"/>
              </a:rPr>
              <a:t>http://arsenalcontent/ContentDetail.aspx?ContentID=125965&amp;view=folder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Failover clustering training check  (TechReady7 DB317) </a:t>
            </a:r>
          </a:p>
          <a:p>
            <a:r>
              <a:rPr lang="en-US" sz="1000" u="sng" kern="1200" dirty="0" smtClean="0">
                <a:solidFill>
                  <a:schemeClr val="tx1"/>
                </a:solidFill>
                <a:latin typeface="+mn-lt"/>
                <a:ea typeface="+mn-ea"/>
                <a:cs typeface="+mn-cs"/>
                <a:hlinkClick r:id="rId9"/>
              </a:rPr>
              <a:t>http://voyager/aspen/lang-en/management/LMS_TrainLedInfo.asp?UserMode=0&amp;LEDefId=188061</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licensing advantages of EE in virtualization scenarios please check  SQL Server Licensing a new look recording (Academy Live)</a:t>
            </a:r>
          </a:p>
          <a:p>
            <a:r>
              <a:rPr lang="en-US" sz="1000" u="sng" kern="1200" dirty="0" smtClean="0">
                <a:solidFill>
                  <a:schemeClr val="tx1"/>
                </a:solidFill>
                <a:latin typeface="+mn-lt"/>
                <a:ea typeface="+mn-ea"/>
                <a:cs typeface="+mn-cs"/>
                <a:hlinkClick r:id="rId10"/>
              </a:rPr>
              <a:t>http://infoweb2007/academy/catalog/webcastsessions/SQL58AL.htm</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For licensing advantages of EE in Server mobility scenarios please check  SQL Server Licensing a new look recording (Academy Live)</a:t>
            </a:r>
          </a:p>
          <a:p>
            <a:r>
              <a:rPr lang="en-US" sz="1000" u="sng" kern="1200" dirty="0" smtClean="0">
                <a:solidFill>
                  <a:schemeClr val="tx1"/>
                </a:solidFill>
                <a:latin typeface="+mn-lt"/>
                <a:ea typeface="+mn-ea"/>
                <a:cs typeface="+mn-cs"/>
                <a:hlinkClick r:id="rId10"/>
              </a:rPr>
              <a:t>http://infoweb2007/academy/catalog/webcastsessions/SQL58AL.htm</a:t>
            </a:r>
            <a:r>
              <a:rPr lang="en-US" sz="1000" kern="1200" dirty="0" smtClean="0">
                <a:solidFill>
                  <a:schemeClr val="tx1"/>
                </a:solidFill>
                <a:latin typeface="+mn-lt"/>
                <a:ea typeface="+mn-ea"/>
                <a:cs typeface="+mn-cs"/>
              </a:rPr>
              <a:t> </a:t>
            </a:r>
          </a:p>
          <a:p>
            <a:endParaRPr lang="en-US" sz="1000" u="sng"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The DAC is defined by the data tier developer and through the central management server is pushed to the servers in the “finance” group. The client can connect</a:t>
            </a:r>
            <a:r>
              <a:rPr lang="en-US" sz="1000" b="0" kern="1200" baseline="0" dirty="0" smtClean="0">
                <a:solidFill>
                  <a:schemeClr val="tx1"/>
                </a:solidFill>
                <a:latin typeface="+mn-lt"/>
                <a:ea typeface="+mn-ea"/>
                <a:cs typeface="+mn-cs"/>
              </a:rPr>
              <a:t> to the servers in the group and the DAC will be applied. When the client connects to a different server the same DAC is applied.</a:t>
            </a:r>
          </a:p>
          <a:p>
            <a:endParaRPr lang="en-US" sz="1000" b="0" kern="1200" baseline="0" dirty="0" smtClean="0">
              <a:solidFill>
                <a:schemeClr val="tx1"/>
              </a:solidFill>
              <a:latin typeface="+mn-lt"/>
              <a:ea typeface="+mn-ea"/>
              <a:cs typeface="+mn-cs"/>
            </a:endParaRPr>
          </a:p>
          <a:p>
            <a:r>
              <a:rPr lang="en-US" sz="1000" b="1" kern="1200" baseline="0" dirty="0" smtClean="0">
                <a:solidFill>
                  <a:schemeClr val="tx1"/>
                </a:solidFill>
                <a:latin typeface="+mn-lt"/>
                <a:ea typeface="+mn-ea"/>
                <a:cs typeface="+mn-cs"/>
              </a:rPr>
              <a:t>Talk Track:</a:t>
            </a:r>
            <a:endParaRPr lang="en-US" sz="1000" b="0" kern="1200" baseline="0" dirty="0" smtClean="0">
              <a:solidFill>
                <a:schemeClr val="tx1"/>
              </a:solidFill>
              <a:latin typeface="+mn-lt"/>
              <a:ea typeface="+mn-ea"/>
              <a:cs typeface="+mn-cs"/>
            </a:endParaRPr>
          </a:p>
          <a:p>
            <a:r>
              <a:rPr lang="en-US" sz="1000" b="0" kern="1200" baseline="0" dirty="0" smtClean="0">
                <a:solidFill>
                  <a:schemeClr val="tx1"/>
                </a:solidFill>
                <a:latin typeface="+mn-lt"/>
                <a:ea typeface="+mn-ea"/>
                <a:cs typeface="+mn-cs"/>
              </a:rPr>
              <a:t>When managing a large number of servers the effort needed to make sure that all servers are performing correctly and aggregating that information into a single result can become a large part of an administrator’s workload. By using Application and Multi-Server Management the administrator can accomplish the things she needs to in a minimum amount of time.</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Application and Multi-Server</a:t>
            </a:r>
            <a:r>
              <a:rPr lang="en-US" sz="1000" b="1" kern="1200" baseline="0" dirty="0" smtClean="0">
                <a:solidFill>
                  <a:schemeClr val="tx1"/>
                </a:solidFill>
                <a:latin typeface="+mn-lt"/>
                <a:ea typeface="+mn-ea"/>
                <a:cs typeface="+mn-cs"/>
              </a:rPr>
              <a:t> Management (AMM)</a:t>
            </a:r>
            <a:r>
              <a:rPr lang="en-US" sz="1000" b="1"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Application and Multi-Server Management (AMM) models an organization’s SQL Server instances in a unified view. The SQL Server Control Point provides the central point for assessing SQL Server resource utilization. Once a Control Point is established, it provides a dashboard and summary for each enrolled instance as well as registered data-tier applications across a variety of dimensions. Administrators can also drill down into details for enrolled instances and data-tier applications to troubleshoot or simply gather more detailed information. By comparing performance data to policies, administrators can then identify bottlenecks and consolidation opportunities.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latin typeface="+mn-lt"/>
                <a:ea typeface="+mn-ea"/>
                <a:cs typeface="+mn-cs"/>
              </a:rPr>
              <a:t>Technical details on AMM can be found in SQL Books Online at </a:t>
            </a:r>
            <a:r>
              <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http://technet.microsoft.com/en-us/library/ee210557(SQL.105).aspx</a:t>
            </a: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is</a:t>
            </a:r>
            <a:r>
              <a:rPr lang="en-US" sz="1000" kern="1200" baseline="0" dirty="0" smtClean="0">
                <a:solidFill>
                  <a:schemeClr val="tx1"/>
                </a:solidFill>
                <a:latin typeface="+mn-lt"/>
                <a:ea typeface="+mn-ea"/>
                <a:cs typeface="+mn-cs"/>
              </a:rPr>
              <a:t> shown.</a:t>
            </a:r>
          </a:p>
          <a:p>
            <a:r>
              <a:rPr lang="en-US" sz="1000" kern="1200" baseline="0" dirty="0" smtClean="0">
                <a:solidFill>
                  <a:schemeClr val="tx1"/>
                </a:solidFill>
                <a:latin typeface="+mn-lt"/>
                <a:ea typeface="+mn-ea"/>
                <a:cs typeface="+mn-cs"/>
              </a:rPr>
              <a:t>As data compression is enabled either on the row or page level the size of the database on disk shrinks.</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When</a:t>
            </a:r>
            <a:r>
              <a:rPr lang="en-US" sz="1000" b="0" kern="1200" baseline="0" dirty="0" smtClean="0">
                <a:solidFill>
                  <a:schemeClr val="tx1"/>
                </a:solidFill>
                <a:latin typeface="+mn-lt"/>
                <a:ea typeface="+mn-ea"/>
                <a:cs typeface="+mn-cs"/>
              </a:rPr>
              <a:t> dealing with reliable, high speed disk and backup resources you can quickly find that they are not “cheap”.  Reducing the amount of disk or tape needed for storing data can show an immediate return on investment. In addition to the cost savings with compressed data you can also see performance benefits as it takes less time to move data to and from disk.</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 Compression:</a:t>
            </a:r>
          </a:p>
          <a:p>
            <a:r>
              <a:rPr lang="en-US" dirty="0" smtClean="0"/>
              <a:t>Data compression reduces the amount of storage space needed to store tables and indexes, which enables more efficient storage of data. Data Compression does not require changes be made to applications in order to be enabled. </a:t>
            </a:r>
          </a:p>
          <a:p>
            <a:r>
              <a:rPr lang="en-US" sz="1000" kern="1200" dirty="0" smtClean="0">
                <a:solidFill>
                  <a:schemeClr val="tx1"/>
                </a:solidFill>
                <a:latin typeface="+mn-lt"/>
                <a:ea typeface="+mn-ea"/>
                <a:cs typeface="+mn-cs"/>
              </a:rPr>
              <a:t>Technical information on data compression can be found in SQL Books Online at http://technet.microsoft.com/en-us/library/cc280449.aspx</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Technical Slides</a:t>
            </a:r>
          </a:p>
          <a:p>
            <a:r>
              <a:rPr lang="en-US" sz="1000" kern="1200" dirty="0" smtClean="0">
                <a:solidFill>
                  <a:schemeClr val="tx1"/>
                </a:solidFill>
                <a:latin typeface="+mn-lt"/>
                <a:ea typeface="+mn-ea"/>
                <a:cs typeface="+mn-cs"/>
              </a:rPr>
              <a:t>For technical slides and training on SQL Server 2008 Compression please check  SQLCAT - Data Compression &amp; Backup Compression Lessons Learned from Customer Deployments (techReady8 DB314) </a:t>
            </a:r>
          </a:p>
          <a:p>
            <a:r>
              <a:rPr lang="en-US" sz="1000" u="sng" kern="1200" dirty="0" smtClean="0">
                <a:solidFill>
                  <a:schemeClr val="tx1"/>
                </a:solidFill>
                <a:latin typeface="+mn-lt"/>
                <a:ea typeface="+mn-ea"/>
                <a:cs typeface="+mn-cs"/>
                <a:hlinkClick r:id="rId3"/>
              </a:rPr>
              <a:t>http://voyager/aspen/lang-en/management/LMS_TrainLedInfo.asp?UserMode=0&amp;LEDefId=190553</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And Reducing Storage cost in SQL Server 2008 (TechReady7 DB315) </a:t>
            </a:r>
          </a:p>
          <a:p>
            <a:r>
              <a:rPr lang="en-US" sz="1000" u="sng" kern="1200" dirty="0" smtClean="0">
                <a:solidFill>
                  <a:schemeClr val="tx1"/>
                </a:solidFill>
                <a:latin typeface="+mn-lt"/>
                <a:ea typeface="+mn-ea"/>
                <a:cs typeface="+mn-cs"/>
                <a:hlinkClick r:id="rId4"/>
              </a:rPr>
              <a:t>http://voyager/aspen/lang-en/management/LMS_CNT_LaunchCourse.asp?UserMode=0&amp;iLedefID=188059&amp;EventID=0</a:t>
            </a:r>
            <a:r>
              <a:rPr lang="en-US" sz="1000" kern="1200" dirty="0" smtClean="0">
                <a:solidFill>
                  <a:schemeClr val="tx1"/>
                </a:solidFill>
                <a:latin typeface="+mn-lt"/>
                <a:ea typeface="+mn-ea"/>
                <a:cs typeface="+mn-cs"/>
              </a:rPr>
              <a:t> </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Quote comes from case study at http://www.microsoft.com/casestudies/Case_Study_Detail.aspx?CaseStudyID=4000003962</a:t>
            </a:r>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56</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cluster is set up with the network connections for data shown in grey and the network connections for the heartbeat to allow the cluster to know which servers are available and which ones have experienced a problem.</a:t>
            </a:r>
          </a:p>
          <a:p>
            <a:r>
              <a:rPr lang="en-US" sz="1000" kern="1200" dirty="0" smtClean="0">
                <a:solidFill>
                  <a:schemeClr val="tx1"/>
                </a:solidFill>
                <a:latin typeface="+mn-lt"/>
                <a:ea typeface="+mn-ea"/>
                <a:cs typeface="+mn-cs"/>
              </a:rPr>
              <a:t>Data is written to the shared disk through the primary server</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primary server fails. This is detected and the failover server takes over the operation of the database server.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 different application writes</a:t>
            </a:r>
            <a:r>
              <a:rPr lang="en-US" sz="1000" kern="1200" baseline="0" dirty="0" smtClean="0">
                <a:solidFill>
                  <a:schemeClr val="tx1"/>
                </a:solidFill>
                <a:latin typeface="+mn-lt"/>
                <a:ea typeface="+mn-ea"/>
                <a:cs typeface="+mn-cs"/>
              </a:rPr>
              <a:t> d</a:t>
            </a:r>
            <a:r>
              <a:rPr lang="en-US" sz="1000" kern="1200" dirty="0" smtClean="0">
                <a:solidFill>
                  <a:schemeClr val="tx1"/>
                </a:solidFill>
                <a:latin typeface="+mn-lt"/>
                <a:ea typeface="+mn-ea"/>
                <a:cs typeface="+mn-cs"/>
              </a:rPr>
              <a:t>ata to the shared disk through a different primary server. If that primary server were to fail it would fail to the same</a:t>
            </a:r>
            <a:r>
              <a:rPr lang="en-US" sz="1000" kern="1200" baseline="0" dirty="0" smtClean="0">
                <a:solidFill>
                  <a:schemeClr val="tx1"/>
                </a:solidFill>
                <a:latin typeface="+mn-lt"/>
                <a:ea typeface="+mn-ea"/>
                <a:cs typeface="+mn-cs"/>
              </a:rPr>
              <a:t> failover server as the first application.</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b="1" dirty="0" smtClean="0"/>
              <a:t>Talk Track:</a:t>
            </a:r>
            <a:endParaRPr lang="en-US" b="0" dirty="0" smtClean="0"/>
          </a:p>
          <a:p>
            <a:r>
              <a:rPr lang="en-US" sz="1000" kern="1200" dirty="0" smtClean="0">
                <a:solidFill>
                  <a:schemeClr val="tx1"/>
                </a:solidFill>
                <a:latin typeface="+mn-lt"/>
                <a:ea typeface="+mn-ea"/>
                <a:cs typeface="+mn-cs"/>
              </a:rPr>
              <a:t>By allowing multiple</a:t>
            </a:r>
            <a:r>
              <a:rPr lang="en-US" sz="1000" kern="1200" baseline="0" dirty="0" smtClean="0">
                <a:solidFill>
                  <a:schemeClr val="tx1"/>
                </a:solidFill>
                <a:latin typeface="+mn-lt"/>
                <a:ea typeface="+mn-ea"/>
                <a:cs typeface="+mn-cs"/>
              </a:rPr>
              <a:t> nodes in the cluster to use the same failover node you can increase the overall utilization of nodes in the database cluster so your price per active node goes down.  The failover from an active node to the failover node happens when the cluster determines that the active server is down. The failover is relatively fast (actual time depends on many factors) and will allow your applications to continue running after a short delay. Another advantage of the multiple node clusters is that the failover nodes can be “chained” so if multiple nodes experience failure, including the failover node there can be other nodes that will take over the load.</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Database Clustering:</a:t>
            </a:r>
          </a:p>
          <a:p>
            <a:r>
              <a:rPr lang="en-US" sz="1000" kern="1200" dirty="0" smtClean="0">
                <a:solidFill>
                  <a:schemeClr val="tx1"/>
                </a:solidFill>
                <a:latin typeface="+mn-lt"/>
                <a:ea typeface="+mn-ea"/>
                <a:cs typeface="+mn-cs"/>
              </a:rPr>
              <a:t>Database clustering is one of the most mature technologies for providing high availability in SQL server. Failover clustering works with the database engine, analysis services, and full text indexing. With SQL Server 2008 Enterprise Edition the cluster could have up to 16 nodes. This provides tremendous flexibility in creating failover scenarios. Depending on the configuration of the cluster some servers could be set up to be standby servers which would not incur any additional licensing costs. Another option is to analyze the workload of the various machines in the cluster and configure the cluster to set up failover in a manner that would allow different workloads to fail over to servers that could handle the additional load. A third option could be to designate one or more servers in the cluster as failover servers. Multiple active servers could share the same failover server. When a machine fails it would fail to its designated failover server. By having multiple active nodes share the same failover node customers can reduce the cost for hardware and software that is idle most of the time waiting for a failure. Having</a:t>
            </a:r>
            <a:r>
              <a:rPr lang="en-US" sz="1000" kern="1200" baseline="0" dirty="0" smtClean="0">
                <a:solidFill>
                  <a:schemeClr val="tx1"/>
                </a:solidFill>
                <a:latin typeface="+mn-lt"/>
                <a:ea typeface="+mn-ea"/>
                <a:cs typeface="+mn-cs"/>
              </a:rPr>
              <a:t> a multi-node failover cluster allows you flexibility in planning your workloads on the various cluster nodes to optimize utilization while maintaining high availability.</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Technical details on database clustering are available in SQL Books Online at </a:t>
            </a:r>
            <a:r>
              <a:rPr lang="en-US" sz="1000" kern="1200" dirty="0" smtClean="0">
                <a:solidFill>
                  <a:schemeClr val="tx1"/>
                </a:solidFill>
                <a:latin typeface="+mn-lt"/>
                <a:ea typeface="+mn-ea"/>
                <a:cs typeface="+mn-cs"/>
                <a:hlinkClick r:id="rId3"/>
              </a:rPr>
              <a:t>http://technet.microsoft.com/en-us/library/ms189134.aspx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The evidence came from </a:t>
            </a:r>
            <a:r>
              <a:rPr lang="en-US" sz="1000" kern="1200" dirty="0" smtClean="0">
                <a:solidFill>
                  <a:schemeClr val="tx1"/>
                </a:solidFill>
                <a:latin typeface="+mn-lt"/>
                <a:ea typeface="+mn-ea"/>
                <a:cs typeface="+mn-cs"/>
                <a:hlinkClick r:id="rId4"/>
              </a:rPr>
              <a:t>http://www.microsoft.com/casestudies/casestudy.aspx?casestudyid=4000001625</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High Availability TDM Deck</a:t>
            </a:r>
          </a:p>
          <a:p>
            <a:r>
              <a:rPr lang="en-US" sz="1000" u="sng" kern="1200" dirty="0" smtClean="0">
                <a:solidFill>
                  <a:schemeClr val="tx1"/>
                </a:solidFill>
                <a:latin typeface="+mn-lt"/>
                <a:ea typeface="+mn-ea"/>
                <a:cs typeface="+mn-cs"/>
                <a:hlinkClick r:id="rId5"/>
              </a:rPr>
              <a:t>http://arsenalcontent/ContentDetail.aspx?ContentID=125965&amp;view=folder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Failover clustering training check  (TechReady7 DB317) </a:t>
            </a:r>
          </a:p>
          <a:p>
            <a:r>
              <a:rPr lang="en-US" sz="1000" u="sng" kern="1200" dirty="0" smtClean="0">
                <a:solidFill>
                  <a:schemeClr val="tx1"/>
                </a:solidFill>
                <a:latin typeface="+mn-lt"/>
                <a:ea typeface="+mn-ea"/>
                <a:cs typeface="+mn-cs"/>
                <a:hlinkClick r:id="rId6"/>
              </a:rPr>
              <a:t>http://voyager/aspen/lang-en/management/LMS_TrainLedInfo.asp?UserMode=0&amp;LEDefId=188061</a:t>
            </a:r>
            <a:endParaRPr lang="en-US" sz="1000" u="sng"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5"/>
            <a:ext cx="5661660" cy="4073366"/>
          </a:xfrm>
          <a:prstGeom prst="rect">
            <a:avLst/>
          </a:prstGeom>
        </p:spPr>
        <p:txBody>
          <a:bodyPr>
            <a:normAutofit/>
          </a:bodyPr>
          <a:lstStyle/>
          <a:p>
            <a:r>
              <a:rPr lang="en-US" b="1" dirty="0" smtClean="0"/>
              <a:t>Talk</a:t>
            </a:r>
            <a:r>
              <a:rPr lang="en-US" b="1" baseline="0" dirty="0" smtClean="0"/>
              <a:t> Track:</a:t>
            </a:r>
            <a:endParaRPr lang="en-US" b="0" baseline="0" dirty="0" smtClean="0"/>
          </a:p>
          <a:p>
            <a:r>
              <a:rPr lang="en-US" sz="1000" kern="1200" dirty="0" smtClean="0">
                <a:solidFill>
                  <a:schemeClr val="tx1"/>
                </a:solidFill>
                <a:latin typeface="+mn-lt"/>
                <a:ea typeface="+mn-ea"/>
                <a:cs typeface="+mn-cs"/>
              </a:rPr>
              <a:t>This slide lists some of the many features in Enterprise edition that make up each of the categories. As you can see there are a lot of features that are exclusive to Enterprise edition.</a:t>
            </a:r>
            <a:endParaRPr lang="en-US" b="1"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58</a:t>
            </a:fld>
            <a:endParaRPr lang="en-US" dirty="0">
              <a:latin typeface="Segoe"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59</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9697"/>
          <p:cNvSpPr>
            <a:spLocks noGrp="1" noChangeArrowheads="1"/>
          </p:cNvSpPr>
          <p:nvPr>
            <p:ph type="hdr" sz="quarter"/>
          </p:nvPr>
        </p:nvSpPr>
        <p:spPr>
          <a:noFill/>
        </p:spPr>
        <p:txBody>
          <a:bodyPr/>
          <a:lstStyle/>
          <a:p>
            <a:r>
              <a:rPr lang="en-US" dirty="0" smtClean="0"/>
              <a:t>Platform Strategy Review 2006</a:t>
            </a:r>
          </a:p>
        </p:txBody>
      </p:sp>
      <p:sp>
        <p:nvSpPr>
          <p:cNvPr id="49155" name="Rectangle 4"/>
          <p:cNvSpPr>
            <a:spLocks noGrp="1" noChangeArrowheads="1"/>
          </p:cNvSpPr>
          <p:nvPr>
            <p:ph type="dt" sz="quarter" idx="1"/>
          </p:nvPr>
        </p:nvSpPr>
        <p:spPr>
          <a:noFill/>
          <a:ln>
            <a:headEnd/>
            <a:tailEnd/>
          </a:ln>
        </p:spPr>
        <p:txBody>
          <a:bodyPr/>
          <a:lstStyle/>
          <a:p>
            <a:fld id="{9F407888-0ABB-49ED-B681-7516B92F4348}" type="datetime3">
              <a:rPr lang="en-US" smtClean="0"/>
              <a:pPr/>
              <a:t>1 April 2010</a:t>
            </a:fld>
            <a:endParaRPr lang="en-US" dirty="0" smtClean="0"/>
          </a:p>
        </p:txBody>
      </p:sp>
      <p:sp>
        <p:nvSpPr>
          <p:cNvPr id="49156" name="Rectangle 5"/>
          <p:cNvSpPr>
            <a:spLocks noGrp="1" noChangeArrowheads="1"/>
          </p:cNvSpPr>
          <p:nvPr>
            <p:ph type="ftr" sz="quarter" idx="4"/>
          </p:nvPr>
        </p:nvSpPr>
        <p:spPr>
          <a:noFill/>
          <a:ln>
            <a:headEnd/>
            <a:tailEnd/>
          </a:ln>
        </p:spPr>
        <p:txBody>
          <a:bodyPr/>
          <a:lstStyle/>
          <a:p>
            <a:r>
              <a:rPr lang="en-US" dirty="0" smtClean="0"/>
              <a:t>MICROSOFT CONFIDENTIAL. Provided under the terms of your non-disclosure agreement with Microsoft.</a:t>
            </a:r>
          </a:p>
          <a:p>
            <a:r>
              <a:rPr lang="en-US" dirty="0" smtClean="0"/>
              <a:t>©2006 Microsoft Corporation. All rights reserved.</a:t>
            </a:r>
          </a:p>
          <a:p>
            <a:r>
              <a:rPr lang="en-US" dirty="0" smtClean="0"/>
              <a:t>This presentation is for informational purposes only. Microsoft makes no warranties, express or implied, in this summary.</a:t>
            </a:r>
          </a:p>
        </p:txBody>
      </p:sp>
      <p:sp>
        <p:nvSpPr>
          <p:cNvPr id="49157" name="Rectangle 6"/>
          <p:cNvSpPr>
            <a:spLocks noGrp="1" noChangeArrowheads="1"/>
          </p:cNvSpPr>
          <p:nvPr>
            <p:ph type="sldNum" sz="quarter" idx="5"/>
          </p:nvPr>
        </p:nvSpPr>
        <p:spPr>
          <a:noFill/>
          <a:ln>
            <a:headEnd/>
            <a:tailEnd/>
          </a:ln>
        </p:spPr>
        <p:txBody>
          <a:bodyPr/>
          <a:lstStyle/>
          <a:p>
            <a:fld id="{4E2D35F9-5786-4948-BF47-1C292A21A9BB}" type="slidenum">
              <a:rPr lang="en-US" smtClean="0"/>
              <a:pPr/>
              <a:t>60</a:t>
            </a:fld>
            <a:endParaRPr lang="en-US" dirty="0" smtClean="0"/>
          </a:p>
        </p:txBody>
      </p:sp>
      <p:sp>
        <p:nvSpPr>
          <p:cNvPr id="49158" name="Rectangle 28672"/>
          <p:cNvSpPr>
            <a:spLocks noGrp="1" noRot="1" noChangeAspect="1" noTextEdit="1"/>
          </p:cNvSpPr>
          <p:nvPr>
            <p:ph type="sldImg"/>
          </p:nvPr>
        </p:nvSpPr>
        <p:spPr>
          <a:ln w="12700" cap="flat">
            <a:headEnd type="none" w="med" len="med"/>
            <a:tailEnd type="none" w="med" len="med"/>
          </a:ln>
        </p:spPr>
      </p:sp>
      <p:sp>
        <p:nvSpPr>
          <p:cNvPr id="41987" name="Rectangle 28673"/>
          <p:cNvSpPr>
            <a:spLocks noGrp="1"/>
          </p:cNvSpPr>
          <p:nvPr>
            <p:ph type="body" idx="1"/>
          </p:nvPr>
        </p:nvSpPr>
        <p:spPr/>
        <p:txBody>
          <a:bodyPr lIns="94933" tIns="47467" rIns="94933" bIns="47467"/>
          <a:lstStyle/>
          <a:p>
            <a:pPr>
              <a:spcBef>
                <a:spcPct val="0"/>
              </a:spcBef>
              <a:defRPr/>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4/1/2010</a:t>
            </a:fld>
            <a:endParaRPr lang="en-US" dirty="0"/>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61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63</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64</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65</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66</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67</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6" y="4298950"/>
            <a:ext cx="5661025" cy="4073525"/>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68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cluster is set up with the network connections for data shown in grey and the network connections for the heartbeat to allow the cluster to know which servers are available and which ones have experienced a problem.</a:t>
            </a:r>
          </a:p>
          <a:p>
            <a:r>
              <a:rPr lang="en-US" sz="1000" kern="1200" dirty="0" smtClean="0">
                <a:solidFill>
                  <a:schemeClr val="tx1"/>
                </a:solidFill>
                <a:latin typeface="+mn-lt"/>
                <a:ea typeface="+mn-ea"/>
                <a:cs typeface="+mn-cs"/>
              </a:rPr>
              <a:t>Data is written to the shared disk through the primary server</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The primary server fails. This is detected and the failover server takes over the operation of the database server.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 different application writes</a:t>
            </a:r>
            <a:r>
              <a:rPr lang="en-US" sz="1000" kern="1200" baseline="0" dirty="0" smtClean="0">
                <a:solidFill>
                  <a:schemeClr val="tx1"/>
                </a:solidFill>
                <a:latin typeface="+mn-lt"/>
                <a:ea typeface="+mn-ea"/>
                <a:cs typeface="+mn-cs"/>
              </a:rPr>
              <a:t> d</a:t>
            </a:r>
            <a:r>
              <a:rPr lang="en-US" sz="1000" kern="1200" dirty="0" smtClean="0">
                <a:solidFill>
                  <a:schemeClr val="tx1"/>
                </a:solidFill>
                <a:latin typeface="+mn-lt"/>
                <a:ea typeface="+mn-ea"/>
                <a:cs typeface="+mn-cs"/>
              </a:rPr>
              <a:t>ata to the shared disk through a different primary server. If that primary server were to fail it would fail to the same</a:t>
            </a:r>
            <a:r>
              <a:rPr lang="en-US" sz="1000" kern="1200" baseline="0" dirty="0" smtClean="0">
                <a:solidFill>
                  <a:schemeClr val="tx1"/>
                </a:solidFill>
                <a:latin typeface="+mn-lt"/>
                <a:ea typeface="+mn-ea"/>
                <a:cs typeface="+mn-cs"/>
              </a:rPr>
              <a:t> failover server as the first application.</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b="1" dirty="0" smtClean="0"/>
              <a:t>Talk Track:</a:t>
            </a:r>
            <a:endParaRPr lang="en-US" b="0" dirty="0" smtClean="0"/>
          </a:p>
          <a:p>
            <a:r>
              <a:rPr lang="en-US" sz="1000" kern="1200" dirty="0" smtClean="0">
                <a:solidFill>
                  <a:schemeClr val="tx1"/>
                </a:solidFill>
                <a:latin typeface="+mn-lt"/>
                <a:ea typeface="+mn-ea"/>
                <a:cs typeface="+mn-cs"/>
              </a:rPr>
              <a:t>By allowing multiple</a:t>
            </a:r>
            <a:r>
              <a:rPr lang="en-US" sz="1000" kern="1200" baseline="0" dirty="0" smtClean="0">
                <a:solidFill>
                  <a:schemeClr val="tx1"/>
                </a:solidFill>
                <a:latin typeface="+mn-lt"/>
                <a:ea typeface="+mn-ea"/>
                <a:cs typeface="+mn-cs"/>
              </a:rPr>
              <a:t> nodes in the cluster to use the same failover node you can increase the overall utilization of nodes in the database cluster so your price per active node goes down.  The failover from an active node to the failover node happens when the cluster determines that the active server is down. The failover is relatively fast (actual time depends on many factors) and will allow your applications to continue running after a short delay. Another advantage of the multiple node clusters is that the failover nodes can be “chained” so if multiple nodes experience failure, including the failover node there can be other nodes that will take over the load.</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Database Clustering:</a:t>
            </a:r>
          </a:p>
          <a:p>
            <a:r>
              <a:rPr lang="en-US" sz="1000" kern="1200" dirty="0" smtClean="0">
                <a:solidFill>
                  <a:schemeClr val="tx1"/>
                </a:solidFill>
                <a:latin typeface="+mn-lt"/>
                <a:ea typeface="+mn-ea"/>
                <a:cs typeface="+mn-cs"/>
              </a:rPr>
              <a:t>Database clustering is one of the most mature technologies for providing high availability in SQL server. Failover clustering works with the database engine, analysis services, and full text indexing. With SQL Server 2008 Enterprise Edition the cluster could have up to 16 nodes. This provides tremendous flexibility in creating failover scenarios. Depending on the configuration of the cluster some servers could be set up to be standby servers which would not incur any additional licensing costs. Another option is to analyze the workload of the various machines in the cluster and configure the cluster to set up failover in a manner that would allow different workloads to fail over to servers that could handle the additional load. A third option could be to designate one or more servers in the cluster as failover servers. Multiple active servers could share the same failover server. When a machine fails it would fail to its designated failover server. By having multiple active nodes share the same failover node customers can reduce the cost for hardware and software that is idle most of the time waiting for a failure. Having</a:t>
            </a:r>
            <a:r>
              <a:rPr lang="en-US" sz="1000" kern="1200" baseline="0" dirty="0" smtClean="0">
                <a:solidFill>
                  <a:schemeClr val="tx1"/>
                </a:solidFill>
                <a:latin typeface="+mn-lt"/>
                <a:ea typeface="+mn-ea"/>
                <a:cs typeface="+mn-cs"/>
              </a:rPr>
              <a:t> a multi-node failover cluster allows you flexibility in planning your workloads on the various cluster nodes to optimize utilization while maintaining high availability.</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Technical details on database clustering are available in SQL Books Online at </a:t>
            </a:r>
            <a:r>
              <a:rPr lang="en-US" sz="1000" kern="1200" dirty="0" smtClean="0">
                <a:solidFill>
                  <a:schemeClr val="tx1"/>
                </a:solidFill>
                <a:latin typeface="+mn-lt"/>
                <a:ea typeface="+mn-ea"/>
                <a:cs typeface="+mn-cs"/>
                <a:hlinkClick r:id="rId3"/>
              </a:rPr>
              <a:t>http://technet.microsoft.com/en-us/library/ms189134.aspx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The evidence came from </a:t>
            </a:r>
            <a:r>
              <a:rPr lang="en-US" sz="1000" kern="1200" dirty="0" smtClean="0">
                <a:solidFill>
                  <a:schemeClr val="tx1"/>
                </a:solidFill>
                <a:latin typeface="+mn-lt"/>
                <a:ea typeface="+mn-ea"/>
                <a:cs typeface="+mn-cs"/>
                <a:hlinkClick r:id="rId4"/>
              </a:rPr>
              <a:t>http://www.microsoft.com/casestudies/casestudy.aspx?casestudyid=4000001625</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High Availability TDM Deck</a:t>
            </a:r>
          </a:p>
          <a:p>
            <a:r>
              <a:rPr lang="en-US" sz="1000" u="sng" kern="1200" dirty="0" smtClean="0">
                <a:solidFill>
                  <a:schemeClr val="tx1"/>
                </a:solidFill>
                <a:latin typeface="+mn-lt"/>
                <a:ea typeface="+mn-ea"/>
                <a:cs typeface="+mn-cs"/>
                <a:hlinkClick r:id="rId5"/>
              </a:rPr>
              <a:t>http://arsenalcontent/ContentDetail.aspx?ContentID=125965&amp;view=folder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Failover clustering training check  (TechReady7 DB317) </a:t>
            </a:r>
          </a:p>
          <a:p>
            <a:r>
              <a:rPr lang="en-US" sz="1000" u="sng" kern="1200" dirty="0" smtClean="0">
                <a:solidFill>
                  <a:schemeClr val="tx1"/>
                </a:solidFill>
                <a:latin typeface="+mn-lt"/>
                <a:ea typeface="+mn-ea"/>
                <a:cs typeface="+mn-cs"/>
                <a:hlinkClick r:id="rId6"/>
              </a:rPr>
              <a:t>http://voyager/aspen/lang-en/management/LMS_TrainLedInfo.asp?UserMode=0&amp;LEDefId=188061</a:t>
            </a:r>
            <a:endParaRPr lang="en-US" sz="1000" u="sng"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is mirrored onto another server</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 page on the principal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server is returning a 823 error</a:t>
            </a:r>
          </a:p>
          <a:p>
            <a:r>
              <a:rPr lang="en-US" sz="1000" kern="1200" dirty="0" smtClean="0">
                <a:solidFill>
                  <a:schemeClr val="tx1"/>
                </a:solidFill>
                <a:latin typeface="+mn-lt"/>
                <a:ea typeface="+mn-ea"/>
                <a:cs typeface="+mn-cs"/>
              </a:rPr>
              <a:t>The damaged page is automatically retrieved from the mirror and updated on the principal server so it no longer returns a 823 error</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By taking </a:t>
            </a:r>
            <a:r>
              <a:rPr lang="en-US" sz="1000" kern="1200" dirty="0" smtClean="0">
                <a:solidFill>
                  <a:schemeClr val="tx1"/>
                </a:solidFill>
                <a:latin typeface="+mn-lt"/>
                <a:ea typeface="+mn-ea"/>
                <a:cs typeface="+mn-cs"/>
              </a:rPr>
              <a:t>advantage of the redundant copy of the database that a database mirror provides, when a torn page is detected the damage page can be retrieved asynchronously from the mirrored copy. The application will receive an error but by adding a minimal amount of code to the application or training the users to try again, the operation can be repeated. </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Automatic Page Repair:</a:t>
            </a:r>
          </a:p>
          <a:p>
            <a:r>
              <a:rPr lang="en-US" sz="1000" kern="1200" dirty="0" smtClean="0">
                <a:solidFill>
                  <a:schemeClr val="tx1"/>
                </a:solidFill>
                <a:latin typeface="+mn-lt"/>
                <a:ea typeface="+mn-ea"/>
                <a:cs typeface="+mn-cs"/>
              </a:rPr>
              <a:t>Automatic page repair only works with database mirroring. When the server detects SQL Server errors 823, 824, and 829 it will start an asynchronous process to retrieve the page from the mirror. The page repair works on both the primary and mirrored server. The application will not be notified when the page is repaired so it will either need to poll the database, read from the mirror, retry the read after a period of time, or return the error to the user and ask them to retry the operation.</a:t>
            </a:r>
          </a:p>
          <a:p>
            <a:r>
              <a:rPr lang="en-US" sz="1000" kern="1200" dirty="0" smtClean="0">
                <a:solidFill>
                  <a:schemeClr val="tx1"/>
                </a:solidFill>
                <a:latin typeface="+mn-lt"/>
                <a:ea typeface="+mn-ea"/>
                <a:cs typeface="+mn-cs"/>
              </a:rPr>
              <a:t>Technical details of automatic page repair can be found in SQL Books online at </a:t>
            </a:r>
            <a:r>
              <a:rPr lang="en-US" sz="1000" kern="1200" dirty="0" smtClean="0">
                <a:solidFill>
                  <a:schemeClr val="tx1"/>
                </a:solidFill>
                <a:latin typeface="+mn-lt"/>
                <a:ea typeface="+mn-ea"/>
                <a:cs typeface="+mn-cs"/>
                <a:hlinkClick r:id=""/>
              </a:rPr>
              <a:t>http://msdn.microsoft.com/en-us/library/bb677167.aspx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comes from the case study at </a:t>
            </a:r>
            <a:r>
              <a:rPr lang="en-US" sz="1000" kern="1200" dirty="0" smtClean="0">
                <a:solidFill>
                  <a:schemeClr val="tx1"/>
                </a:solidFill>
                <a:latin typeface="+mn-lt"/>
                <a:ea typeface="+mn-ea"/>
                <a:cs typeface="+mn-cs"/>
                <a:hlinkClick r:id=""/>
              </a:rPr>
              <a:t>http://www.microsoft.com/casestudies/casestudy.aspx?casestudyid=4000002409</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"This is a really powerful enhancement because prior to this if you detected corruption you would have to run DBCC CHECKDB to try to repair the data, and that would likely mean taking downtime… With SQL Server 2008 Database Mirroring you can avoid the effort and downtime."</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CD75B0E5-5D68-451A-A53F-D5C39AD66427}" type="slidenum">
              <a:rPr lang="en-US" sz="1200" kern="1200">
                <a:solidFill>
                  <a:prstClr val="black"/>
                </a:solidFill>
                <a:latin typeface="Arial" charset="0"/>
                <a:ea typeface="+mn-ea"/>
                <a:cs typeface="Arial" charset="0"/>
              </a:rPr>
              <a:pPr algn="r" rtl="0" fontAlgn="base">
                <a:spcBef>
                  <a:spcPct val="0"/>
                </a:spcBef>
                <a:spcAft>
                  <a:spcPct val="0"/>
                </a:spcAft>
                <a:defRPr/>
              </a:pPr>
              <a:t>8</a:t>
            </a:fld>
            <a:endParaRPr lang="en-US" sz="1200" kern="1200" dirty="0">
              <a:solidFill>
                <a:prstClr val="black"/>
              </a:solidFill>
              <a:latin typeface="Arial"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latin typeface="+mn-lt"/>
                <a:ea typeface="+mn-ea"/>
                <a:cs typeface="+mn-cs"/>
              </a:rPr>
              <a:t>Animation:</a:t>
            </a:r>
          </a:p>
          <a:p>
            <a:r>
              <a:rPr lang="en-US" sz="1000" kern="1200" dirty="0" smtClean="0">
                <a:solidFill>
                  <a:schemeClr val="tx1"/>
                </a:solidFill>
                <a:latin typeface="+mn-lt"/>
                <a:ea typeface="+mn-ea"/>
                <a:cs typeface="+mn-cs"/>
              </a:rPr>
              <a:t>A database table with several rows is shown.</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Database snapshots are enabled. The snapshot of a table will have the same structure as the original. It will contain the original version of any changed rows.</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 row is updated. The original data is stored in the snapshot and the updated values are placed in the source table.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 is read from the table. The snapshot is consulted but the requested data has not been changed so it is read from the source table.</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Data is read from the table. This time the row has been changed so it is read from the snapshot and the table is not read.</a:t>
            </a: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Talk Track:</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A database snapshot can protect against</a:t>
            </a:r>
            <a:r>
              <a:rPr lang="en-US" sz="1000" b="0" kern="1200" baseline="0" dirty="0" smtClean="0">
                <a:solidFill>
                  <a:schemeClr val="tx1"/>
                </a:solidFill>
                <a:latin typeface="+mn-lt"/>
                <a:ea typeface="+mn-ea"/>
                <a:cs typeface="+mn-cs"/>
              </a:rPr>
              <a:t> user error. If a user inadvertently deletes a row from a table the original row can be retrieved from the database snapshot and inserted back into the source table. If the row had been updated after the snapshot was taken but before it was deleted those changes would be lost. In addition to helping recover from user errors, database snapshots can be created against the mirrored database in a mirrored pair to better utilize the mirrored server.</a:t>
            </a:r>
          </a:p>
          <a:p>
            <a:endParaRPr lang="en-US" sz="1000" b="1"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Database Snapshots:</a:t>
            </a:r>
          </a:p>
          <a:p>
            <a:r>
              <a:rPr lang="en-US" sz="1000" kern="1200" dirty="0" smtClean="0">
                <a:solidFill>
                  <a:schemeClr val="tx1"/>
                </a:solidFill>
                <a:latin typeface="+mn-lt"/>
                <a:ea typeface="+mn-ea"/>
                <a:cs typeface="+mn-cs"/>
              </a:rPr>
              <a:t>Database snapshots allow you to see the state of a database as it existed at a period in time. Multiple snapshots can be made of the same tables but each snapshot will need to be updated whenever data in the source table changes. Having multiple snapshots will require more disk space and will slow down data modification statements. </a:t>
            </a:r>
          </a:p>
          <a:p>
            <a:r>
              <a:rPr lang="en-US" sz="1000" kern="1200" dirty="0" smtClean="0">
                <a:solidFill>
                  <a:schemeClr val="tx1"/>
                </a:solidFill>
                <a:latin typeface="+mn-lt"/>
                <a:ea typeface="+mn-ea"/>
                <a:cs typeface="+mn-cs"/>
              </a:rPr>
              <a:t>Technical details on database snapshots can be found in SQL Books Online at </a:t>
            </a:r>
            <a:r>
              <a:rPr lang="en-US" sz="1000" kern="1200" dirty="0" smtClean="0">
                <a:solidFill>
                  <a:schemeClr val="tx1"/>
                </a:solidFill>
                <a:latin typeface="+mn-lt"/>
                <a:ea typeface="+mn-ea"/>
                <a:cs typeface="+mn-cs"/>
                <a:hlinkClick r:id="rId3"/>
              </a:rPr>
              <a:t>http://technet.microsoft.com/en-us/library/ms175158.aspx</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b="1" kern="1200" dirty="0" smtClean="0">
                <a:solidFill>
                  <a:schemeClr val="tx1"/>
                </a:solidFill>
                <a:latin typeface="+mn-lt"/>
                <a:ea typeface="+mn-ea"/>
                <a:cs typeface="+mn-cs"/>
              </a:rPr>
              <a:t>Evidence:</a:t>
            </a:r>
          </a:p>
          <a:p>
            <a:r>
              <a:rPr lang="en-US" sz="1000" kern="1200" dirty="0" smtClean="0">
                <a:solidFill>
                  <a:schemeClr val="tx1"/>
                </a:solidFill>
                <a:latin typeface="+mn-lt"/>
                <a:ea typeface="+mn-ea"/>
                <a:cs typeface="+mn-cs"/>
              </a:rPr>
              <a:t>Evidence came from TechRepublic article at </a:t>
            </a:r>
            <a:r>
              <a:rPr lang="en-US" sz="1000" kern="1200" dirty="0" smtClean="0">
                <a:solidFill>
                  <a:schemeClr val="tx1"/>
                </a:solidFill>
                <a:latin typeface="+mn-lt"/>
                <a:ea typeface="+mn-ea"/>
                <a:cs typeface="+mn-cs"/>
                <a:hlinkClick r:id="rId4"/>
              </a:rPr>
              <a:t>http://articles.techrepublic.com.com/5100-10878_11-6146916.html</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b="1" kern="1200" dirty="0" smtClean="0">
                <a:solidFill>
                  <a:schemeClr val="tx1"/>
                </a:solidFill>
                <a:latin typeface="+mn-lt"/>
                <a:ea typeface="+mn-ea"/>
                <a:cs typeface="+mn-cs"/>
              </a:rPr>
              <a:t>Additional Information:</a:t>
            </a:r>
            <a:endParaRPr lang="en-US" sz="1000" b="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Technical Slides please check SQL Server 2008 High Availability TDM Deck</a:t>
            </a:r>
          </a:p>
          <a:p>
            <a:r>
              <a:rPr lang="en-US" sz="1000" u="sng" kern="1200" dirty="0" smtClean="0">
                <a:solidFill>
                  <a:schemeClr val="tx1"/>
                </a:solidFill>
                <a:latin typeface="+mn-lt"/>
                <a:ea typeface="+mn-ea"/>
                <a:cs typeface="+mn-cs"/>
                <a:hlinkClick r:id="rId5"/>
              </a:rPr>
              <a:t>http://arsenalcontent/ContentDetail.aspx?ContentID=125965&amp;view=folder</a:t>
            </a:r>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SQL Server 2008 Failover clustering training check  (TechReady7 DB317) </a:t>
            </a:r>
          </a:p>
          <a:p>
            <a:r>
              <a:rPr lang="en-US" sz="1000" u="sng" kern="1200" dirty="0" smtClean="0">
                <a:solidFill>
                  <a:schemeClr val="tx1"/>
                </a:solidFill>
                <a:latin typeface="+mn-lt"/>
                <a:ea typeface="+mn-ea"/>
                <a:cs typeface="+mn-cs"/>
                <a:hlinkClick r:id="rId6"/>
              </a:rPr>
              <a:t>http://voyager/aspen/lang-en/management/LMS_TrainLedInfo.asp?UserMode=0&amp;LEDefId=188061</a:t>
            </a:r>
            <a:endParaRPr lang="en-US" sz="1000" u="sng"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D75B0E5-5D68-451A-A53F-D5C39AD6642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baseline="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RED_3.png"/>
          <p:cNvPicPr>
            <a:picLocks noChangeAspect="1"/>
          </p:cNvPicPr>
          <p:nvPr userDrawn="1"/>
        </p:nvPicPr>
        <p:blipFill>
          <a:blip r:embed="rId3" cstate="print"/>
          <a:stretch>
            <a:fillRect/>
          </a:stretch>
        </p:blipFill>
        <p:spPr>
          <a:xfrm>
            <a:off x="730250" y="4117087"/>
            <a:ext cx="8439150" cy="123825"/>
          </a:xfrm>
          <a:prstGeom prst="rect">
            <a:avLst/>
          </a:prstGeom>
        </p:spPr>
      </p:pic>
      <p:pic>
        <p:nvPicPr>
          <p:cNvPr id="6" name="Picture 2" descr="W:\TRANSFER\MBupload\SERVER-new\Logo\BizTalk\BizTalk\BizTalk_h_rgb_r.png"/>
          <p:cNvPicPr>
            <a:picLocks noChangeAspect="1" noChangeArrowheads="1"/>
          </p:cNvPicPr>
          <p:nvPr userDrawn="1"/>
        </p:nvPicPr>
        <p:blipFill>
          <a:blip r:embed="rId4" cstate="print"/>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W:\TRANSFER\MBupload\SERVER-new\Logo\BizTalk\BizTalk\BizTalk_h_rgb_r.png"/>
          <p:cNvPicPr>
            <a:picLocks noChangeAspect="1" noChangeArrowheads="1"/>
          </p:cNvPicPr>
          <p:nvPr userDrawn="1"/>
        </p:nvPicPr>
        <p:blipFill>
          <a:blip r:embed="rId3" cstate="print"/>
          <a:srcRect/>
          <a:stretch>
            <a:fillRect/>
          </a:stretch>
        </p:blipFill>
        <p:spPr bwMode="auto">
          <a:xfrm>
            <a:off x="711200" y="914400"/>
            <a:ext cx="2413000" cy="520826"/>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1674305"/>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sz="1800">
                <a:solidFill>
                  <a:srgbClr xmlns:mc="http://schemas.openxmlformats.org/markup-compatibility/2006" xmlns:a14="http://schemas.microsoft.com/office/drawing/2007/7/7/main" val="FFFFFF" mc:Ignorabl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xmlns:mc="http://schemas.openxmlformats.org/markup-compatibility/2006" xmlns:a14="http://schemas.microsoft.com/office/drawing/2007/7/7/main" val="FFFFFF" mc:Ignorable=""/>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931847"/>
          </a:xfrm>
        </p:spPr>
        <p:txBody>
          <a:bodyPr/>
          <a:lstStyle>
            <a:lvl1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1pPr>
            <a:lvl2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2pPr>
            <a:lvl3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3pPr>
            <a:lvl4pPr>
              <a:buClr>
                <a:srgbClr xmlns:mc="http://schemas.openxmlformats.org/markup-compatibility/2006" xmlns:a14="http://schemas.microsoft.com/office/drawing/2007/7/7/main" val="FFFFFF" mc:Ignorable=""/>
              </a:buClr>
              <a:buSzPct val="70000"/>
              <a:buFont typeface="Wingdings" pitchFamily="2" charset="2"/>
              <a:buChar char="l"/>
              <a:defRPr>
                <a:solidFill>
                  <a:srgbClr xmlns:mc="http://schemas.openxmlformats.org/markup-compatibility/2006" xmlns:a14="http://schemas.microsoft.com/office/drawing/2007/7/7/main" val="FFFFFF" mc:Ignorable=""/>
                </a:solidFill>
              </a:defRPr>
            </a:lvl4pPr>
            <a:lvl5pPr>
              <a:buClr>
                <a:srgbClr xmlns:mc="http://schemas.openxmlformats.org/markup-compatibility/2006" xmlns:a14="http://schemas.microsoft.com/office/drawing/2007/7/7/main" val="FFFFFF" mc:Ignorable=""/>
              </a:buClr>
              <a:buSzPct val="70000"/>
              <a:buFont typeface="Wingdings" pitchFamily="2" charset="2"/>
              <a:buChar char="l"/>
              <a:defRPr sz="1800">
                <a:solidFill>
                  <a:srgbClr xmlns:mc="http://schemas.openxmlformats.org/markup-compatibility/2006" xmlns:a14="http://schemas.microsoft.com/office/drawing/2007/7/7/main" val="FFFFFF" mc:Ignorabl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07/7/7/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07/7/7/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696200" cy="609398"/>
          </a:xfrm>
        </p:spPr>
        <p:txBody>
          <a:bodyPr/>
          <a:lstStyle/>
          <a:p>
            <a:r>
              <a:rPr lang="en-US" dirty="0" smtClean="0"/>
              <a:t>Click to edit Master title style</a:t>
            </a:r>
            <a:endParaRPr lang="en-US" dirty="0"/>
          </a:p>
        </p:txBody>
      </p:sp>
      <p:sp>
        <p:nvSpPr>
          <p:cNvPr id="9" name="Content Placeholder 3"/>
          <p:cNvSpPr>
            <a:spLocks noGrp="1"/>
          </p:cNvSpPr>
          <p:nvPr userDrawn="1">
            <p:ph sz="half" idx="4294967295" hasCustomPrompt="1"/>
          </p:nvPr>
        </p:nvSpPr>
        <p:spPr>
          <a:xfrm>
            <a:off x="415636" y="1117600"/>
            <a:ext cx="4232564" cy="2082800"/>
          </a:xfrm>
        </p:spPr>
        <p:txBody>
          <a:bodyPr/>
          <a:lstStyle>
            <a:lvl1pPr marL="0" marR="0" indent="0" algn="l" defTabSz="914363" rtl="0" eaLnBrk="1" fontAlgn="auto" latinLnBrk="0" hangingPunct="1">
              <a:lnSpc>
                <a:spcPct val="110000"/>
              </a:lnSpc>
              <a:spcBef>
                <a:spcPct val="20000"/>
              </a:spcBef>
              <a:spcAft>
                <a:spcPts val="0"/>
              </a:spcAft>
              <a:buClr>
                <a:schemeClr val="accent4"/>
              </a:buClr>
              <a:buSzPct val="100000"/>
              <a:buFont typeface="Arial" pitchFamily="34" charset="0"/>
              <a:buNone/>
              <a:tabLst/>
              <a:defRPr sz="1600"/>
            </a:lvl1pPr>
          </a:lstStyle>
          <a:p>
            <a:pPr marL="0" indent="0">
              <a:lnSpc>
                <a:spcPct val="110000"/>
              </a:lnSpc>
              <a:buNone/>
            </a:pPr>
            <a:r>
              <a:rPr lang="en-US" sz="1600" dirty="0" smtClean="0"/>
              <a:t>Click to edit Master title style</a:t>
            </a:r>
          </a:p>
        </p:txBody>
      </p:sp>
      <p:sp>
        <p:nvSpPr>
          <p:cNvPr id="10" name="Text Placeholder 2"/>
          <p:cNvSpPr>
            <a:spLocks noGrp="1"/>
          </p:cNvSpPr>
          <p:nvPr>
            <p:ph type="body" idx="11"/>
          </p:nvPr>
        </p:nvSpPr>
        <p:spPr>
          <a:xfrm>
            <a:off x="8153400" y="298186"/>
            <a:ext cx="990600" cy="566928"/>
          </a:xfrm>
          <a:gradFill>
            <a:gsLst>
              <a:gs pos="0">
                <a:schemeClr val="bg1">
                  <a:lumMod val="75000"/>
                </a:schemeClr>
              </a:gs>
              <a:gs pos="60000">
                <a:schemeClr val="tx1">
                  <a:lumMod val="65000"/>
                  <a:lumOff val="35000"/>
                  <a:alpha val="51000"/>
                </a:schemeClr>
              </a:gs>
            </a:gsLst>
            <a:lin ang="5400000" scaled="0"/>
          </a:gradFill>
          <a:ln>
            <a:gradFill>
              <a:gsLst>
                <a:gs pos="0">
                  <a:srgbClr xmlns:mc="http://schemas.openxmlformats.org/markup-compatibility/2006" xmlns:a14="http://schemas.microsoft.com/office/drawing/2007/7/7/main" val="C00000" mc:Ignorable=""/>
                </a:gs>
                <a:gs pos="5000">
                  <a:schemeClr val="accent1">
                    <a:tint val="44500"/>
                    <a:satMod val="160000"/>
                    <a:alpha val="0"/>
                  </a:schemeClr>
                </a:gs>
                <a:gs pos="100000">
                  <a:schemeClr val="accent1">
                    <a:tint val="23500"/>
                    <a:satMod val="160000"/>
                    <a:alpha val="0"/>
                  </a:schemeClr>
                </a:gs>
              </a:gsLst>
              <a:lin ang="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noAutofit/>
          </a:bodyPr>
          <a:lstStyle>
            <a:lvl1pPr marL="0" indent="0">
              <a:lnSpc>
                <a:spcPct val="90000"/>
              </a:lnSpc>
              <a:spcBef>
                <a:spcPts val="0"/>
              </a:spcBef>
              <a:buNone/>
              <a:def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defRPr>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4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0" indent="-396875" algn="l" defTabSz="914400" rtl="0" eaLnBrk="1" fontAlgn="base" latinLnBrk="0" hangingPunct="1">
              <a:lnSpc>
                <a:spcPct val="90000"/>
              </a:lnSpc>
              <a:spcBef>
                <a:spcPct val="20000"/>
              </a:spcBef>
              <a:spcAft>
                <a:spcPct val="0"/>
              </a:spcAft>
              <a:buClr>
                <a:srgbClr xmlns:mc="http://schemas.openxmlformats.org/markup-compatibility/2006" xmlns:a14="http://schemas.microsoft.com/office/drawing/2007/7/7/main" val="777777" mc:Ignorable=""/>
              </a:buClr>
              <a:buSzTx/>
              <a:buFontTx/>
              <a:buNone/>
              <a:tabLst/>
              <a:defRPr/>
            </a:pPr>
            <a:r>
              <a:rPr lang="en-US" dirty="0" smtClean="0"/>
              <a:t>Click to edit Master text styles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162800" cy="609398"/>
          </a:xfrm>
        </p:spPr>
        <p:txBody>
          <a:bodyPr/>
          <a:lstStyle>
            <a:lvl1pPr>
              <a:defRPr spc="-200" baseline="0"/>
            </a:lvl1pPr>
          </a:lstStyle>
          <a:p>
            <a:r>
              <a:rPr lang="en-US" dirty="0" smtClean="0"/>
              <a:t>Click to edit Master title style</a:t>
            </a:r>
            <a:endParaRPr lang="en-US" dirty="0"/>
          </a:p>
        </p:txBody>
      </p:sp>
      <p:sp>
        <p:nvSpPr>
          <p:cNvPr id="4" name="Round Diagonal Corner Rectangle 3"/>
          <p:cNvSpPr/>
          <p:nvPr userDrawn="1"/>
        </p:nvSpPr>
        <p:spPr bwMode="auto">
          <a:xfrm rot="16200000">
            <a:off x="-342903" y="5676902"/>
            <a:ext cx="1371605" cy="685800"/>
          </a:xfrm>
          <a:prstGeom prst="round2DiagRect">
            <a:avLst>
              <a:gd name="adj1" fmla="val 0"/>
              <a:gd name="adj2" fmla="val 0"/>
            </a:avLst>
          </a:prstGeom>
          <a:gradFill>
            <a:gsLst>
              <a:gs pos="0">
                <a:schemeClr val="bg1">
                  <a:lumMod val="95000"/>
                </a:schemeClr>
              </a:gs>
              <a:gs pos="42000">
                <a:schemeClr val="bg1">
                  <a:lumMod val="65000"/>
                </a:schemeClr>
              </a:gs>
              <a:gs pos="100000">
                <a:schemeClr val="bg1">
                  <a:lumMod val="75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91440" numCol="1" rtlCol="0" anchor="b" anchorCtr="0" compatLnSpc="1">
            <a:prstTxWarp prst="textNoShape">
              <a:avLst/>
            </a:prstTxWarp>
          </a:bodyPr>
          <a:lstStyle/>
          <a:p>
            <a:pPr algn="ctr" defTabSz="914099"/>
            <a:r>
              <a:rPr lang="en-US" sz="1400" dirty="0" smtClean="0">
                <a:gradFill>
                  <a:gsLst>
                    <a:gs pos="0">
                      <a:schemeClr val="accent4"/>
                    </a:gs>
                    <a:gs pos="100000">
                      <a:schemeClr val="accent4">
                        <a:lumMod val="75000"/>
                      </a:schemeClr>
                    </a:gs>
                  </a:gsLst>
                  <a:lin ang="10800000" scaled="0"/>
                </a:gradFill>
                <a:effectLst>
                  <a:outerShdw blurRad="76200" dist="50800" dir="10800000" algn="r" rotWithShape="0">
                    <a:prstClr val="black">
                      <a:alpha val="29000"/>
                    </a:prstClr>
                  </a:outerShdw>
                </a:effectLst>
                <a:latin typeface="Segoe" pitchFamily="34" charset="0"/>
              </a:rPr>
              <a:t>EVIDENCE</a:t>
            </a:r>
          </a:p>
        </p:txBody>
      </p:sp>
      <p:sp>
        <p:nvSpPr>
          <p:cNvPr id="6" name="Content Placeholder 3"/>
          <p:cNvSpPr>
            <a:spLocks noGrp="1"/>
          </p:cNvSpPr>
          <p:nvPr userDrawn="1">
            <p:ph sz="half" idx="1"/>
          </p:nvPr>
        </p:nvSpPr>
        <p:spPr>
          <a:xfrm>
            <a:off x="4800600" y="1143079"/>
            <a:ext cx="4038600" cy="3054169"/>
          </a:xfrm>
        </p:spPr>
        <p:txBody>
          <a:bodyPr>
            <a:noAutofit/>
          </a:bodyPr>
          <a:lstStyle>
            <a:lvl1pPr marL="457200" indent="-457200" algn="l" defTabSz="914363" rtl="0" eaLnBrk="1" latinLnBrk="0" hangingPunct="1">
              <a:lnSpc>
                <a:spcPct val="90000"/>
              </a:lnSpc>
              <a:spcBef>
                <a:spcPct val="20000"/>
              </a:spcBef>
              <a:buClr>
                <a:schemeClr val="accent4"/>
              </a:buClr>
              <a:buSzPct val="100000"/>
              <a:buFont typeface="Arial" pitchFamily="34" charset="0"/>
              <a:buNone/>
              <a:defRPr lang="en-US" sz="2400" kern="120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731520" indent="-365760">
              <a:spcBef>
                <a:spcPts val="1200"/>
              </a:spcBef>
              <a:defRPr lang="en-US" sz="1800" kern="1200"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2pPr>
            <a:lvl3pPr>
              <a:buNone/>
              <a:defRPr sz="1400">
                <a:solidFill>
                  <a:schemeClr val="bg1">
                    <a:lumMod val="85000"/>
                  </a:schemeClr>
                </a:solidFill>
              </a:defRPr>
            </a:lvl3pPr>
            <a:lvl4pPr>
              <a:defRPr sz="1400">
                <a:solidFill>
                  <a:schemeClr val="bg1">
                    <a:lumMod val="85000"/>
                  </a:schemeClr>
                </a:solidFill>
              </a:defRPr>
            </a:lvl4pPr>
          </a:lstStyle>
          <a:p>
            <a:pPr lvl="0"/>
            <a:r>
              <a:rPr lang="en-US" dirty="0" smtClean="0"/>
              <a:t>Click to edit Master text styles</a:t>
            </a:r>
          </a:p>
          <a:p>
            <a:pPr marL="365760" lvl="1" indent="-365760" algn="l" defTabSz="914363" rtl="0" eaLnBrk="1" latinLnBrk="0" hangingPunct="1">
              <a:lnSpc>
                <a:spcPct val="90000"/>
              </a:lnSpc>
              <a:spcBef>
                <a:spcPts val="1200"/>
              </a:spcBef>
              <a:buClr>
                <a:schemeClr val="accent4"/>
              </a:buClr>
              <a:buSzPct val="80000"/>
              <a:buFont typeface="Courier New" pitchFamily="49" charset="0"/>
              <a:buChar char="o"/>
            </a:pPr>
            <a:r>
              <a:rPr lang="en-US" dirty="0" smtClean="0"/>
              <a:t>Second level</a:t>
            </a:r>
          </a:p>
        </p:txBody>
      </p:sp>
      <p:sp>
        <p:nvSpPr>
          <p:cNvPr id="9" name="Text Placeholder 2"/>
          <p:cNvSpPr>
            <a:spLocks noGrp="1"/>
          </p:cNvSpPr>
          <p:nvPr>
            <p:ph type="body" idx="10"/>
          </p:nvPr>
        </p:nvSpPr>
        <p:spPr>
          <a:xfrm>
            <a:off x="685800" y="5334000"/>
            <a:ext cx="8458200" cy="1371600"/>
          </a:xfrm>
          <a:gradFill>
            <a:gsLst>
              <a:gs pos="0">
                <a:schemeClr val="tx1">
                  <a:alpha val="52000"/>
                </a:schemeClr>
              </a:gs>
              <a:gs pos="13000">
                <a:schemeClr val="tx1">
                  <a:alpha val="51000"/>
                </a:schemeClr>
              </a:gs>
              <a:gs pos="59000">
                <a:schemeClr val="tx1">
                  <a:alpha val="0"/>
                </a:schemeClr>
              </a:gs>
              <a:gs pos="60000">
                <a:schemeClr val="bg1">
                  <a:alpha val="8000"/>
                </a:schemeClr>
              </a:gs>
              <a:gs pos="94000">
                <a:schemeClr val="bg1">
                  <a:alpha val="58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274320" tIns="182880" rIns="365760" bIns="45718" numCol="1" rtlCol="0" anchor="t" anchorCtr="0" compatLnSpc="1">
            <a:prstTxWarp prst="textNoShape">
              <a:avLst/>
            </a:prstTxWarp>
            <a:noAutofit/>
          </a:bodyPr>
          <a:lstStyle>
            <a:lvl1pPr marL="0" indent="0">
              <a:lnSpc>
                <a:spcPct val="90000"/>
              </a:lnSpc>
              <a:spcBef>
                <a:spcPts val="0"/>
              </a:spcBef>
              <a:buNone/>
              <a:defRPr sz="2500" b="1"/>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8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lvl="1" indent="0" algn="l" defTabSz="914363" rtl="0" eaLnBrk="1" latinLnBrk="0" hangingPunct="1">
              <a:lnSpc>
                <a:spcPct val="90000"/>
              </a:lnSpc>
              <a:spcBef>
                <a:spcPts val="0"/>
              </a:spcBef>
              <a:buClr>
                <a:schemeClr val="accent4"/>
              </a:buClr>
              <a:buSzPct val="80000"/>
              <a:buFontTx/>
              <a:buNone/>
            </a:pPr>
            <a:r>
              <a:rPr lang="en-US" dirty="0" smtClean="0"/>
              <a:t>Click to edit Master text styles</a:t>
            </a:r>
          </a:p>
        </p:txBody>
      </p:sp>
      <p:sp>
        <p:nvSpPr>
          <p:cNvPr id="11" name="Text Placeholder 2"/>
          <p:cNvSpPr>
            <a:spLocks noGrp="1"/>
          </p:cNvSpPr>
          <p:nvPr>
            <p:ph type="body" idx="11"/>
          </p:nvPr>
        </p:nvSpPr>
        <p:spPr>
          <a:xfrm>
            <a:off x="8153400" y="298186"/>
            <a:ext cx="990600" cy="566928"/>
          </a:xfrm>
          <a:gradFill>
            <a:gsLst>
              <a:gs pos="0">
                <a:schemeClr val="bg1">
                  <a:lumMod val="75000"/>
                </a:schemeClr>
              </a:gs>
              <a:gs pos="60000">
                <a:schemeClr val="tx1">
                  <a:lumMod val="65000"/>
                  <a:lumOff val="35000"/>
                  <a:alpha val="51000"/>
                </a:schemeClr>
              </a:gs>
            </a:gsLst>
            <a:lin ang="5400000" scaled="0"/>
          </a:gradFill>
          <a:ln>
            <a:gradFill>
              <a:gsLst>
                <a:gs pos="0">
                  <a:srgbClr xmlns:mc="http://schemas.openxmlformats.org/markup-compatibility/2006" xmlns:a14="http://schemas.microsoft.com/office/drawing/2007/7/7/main" val="C00000" mc:Ignorable=""/>
                </a:gs>
                <a:gs pos="5000">
                  <a:schemeClr val="accent1">
                    <a:tint val="44500"/>
                    <a:satMod val="160000"/>
                    <a:alpha val="0"/>
                  </a:schemeClr>
                </a:gs>
                <a:gs pos="100000">
                  <a:schemeClr val="accent1">
                    <a:tint val="23500"/>
                    <a:satMod val="160000"/>
                    <a:alpha val="0"/>
                  </a:schemeClr>
                </a:gs>
              </a:gsLst>
              <a:lin ang="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noAutofit/>
          </a:bodyPr>
          <a:lstStyle>
            <a:lvl1pPr marL="0" indent="0">
              <a:lnSpc>
                <a:spcPct val="90000"/>
              </a:lnSpc>
              <a:spcBef>
                <a:spcPts val="0"/>
              </a:spcBef>
              <a:buNone/>
              <a:def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defRPr>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4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0" indent="-396875" algn="l" defTabSz="914400" rtl="0" eaLnBrk="1" fontAlgn="base" latinLnBrk="0" hangingPunct="1">
              <a:lnSpc>
                <a:spcPct val="90000"/>
              </a:lnSpc>
              <a:spcBef>
                <a:spcPct val="20000"/>
              </a:spcBef>
              <a:spcAft>
                <a:spcPct val="0"/>
              </a:spcAft>
              <a:buClr>
                <a:srgbClr xmlns:mc="http://schemas.openxmlformats.org/markup-compatibility/2006" xmlns:a14="http://schemas.microsoft.com/office/drawing/2007/7/7/main" val="777777" mc:Ignorable=""/>
              </a:buClr>
              <a:buSzTx/>
              <a:buFontTx/>
              <a:buNone/>
              <a:tabLst/>
              <a:defRPr/>
            </a:pPr>
            <a:r>
              <a:rPr lang="en-US" dirty="0" smtClean="0"/>
              <a:t>Click to edit Master text styles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7162800" cy="609398"/>
          </a:xfrm>
        </p:spPr>
        <p:txBody>
          <a:bodyPr/>
          <a:lstStyle>
            <a:lvl1pPr>
              <a:defRPr spc="-200" baseline="0"/>
            </a:lvl1pPr>
          </a:lstStyle>
          <a:p>
            <a:r>
              <a:rPr lang="en-US" dirty="0" smtClean="0"/>
              <a:t>Click to edit Master title style</a:t>
            </a:r>
            <a:endParaRPr lang="en-US" dirty="0"/>
          </a:p>
        </p:txBody>
      </p:sp>
      <p:sp>
        <p:nvSpPr>
          <p:cNvPr id="4" name="Round Diagonal Corner Rectangle 3"/>
          <p:cNvSpPr/>
          <p:nvPr userDrawn="1"/>
        </p:nvSpPr>
        <p:spPr bwMode="auto">
          <a:xfrm rot="16200000">
            <a:off x="-342903" y="5676902"/>
            <a:ext cx="1371605" cy="685800"/>
          </a:xfrm>
          <a:prstGeom prst="round2DiagRect">
            <a:avLst>
              <a:gd name="adj1" fmla="val 0"/>
              <a:gd name="adj2" fmla="val 0"/>
            </a:avLst>
          </a:prstGeom>
          <a:gradFill>
            <a:gsLst>
              <a:gs pos="0">
                <a:schemeClr val="bg1">
                  <a:lumMod val="95000"/>
                </a:schemeClr>
              </a:gs>
              <a:gs pos="42000">
                <a:schemeClr val="bg1">
                  <a:lumMod val="65000"/>
                </a:schemeClr>
              </a:gs>
              <a:gs pos="100000">
                <a:schemeClr val="bg1">
                  <a:lumMod val="75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91440" numCol="1" rtlCol="0" anchor="b" anchorCtr="0" compatLnSpc="1">
            <a:prstTxWarp prst="textNoShape">
              <a:avLst/>
            </a:prstTxWarp>
          </a:bodyPr>
          <a:lstStyle/>
          <a:p>
            <a:pPr algn="ctr" defTabSz="914099"/>
            <a:endParaRPr lang="en-US" sz="1400" dirty="0" smtClean="0">
              <a:gradFill>
                <a:gsLst>
                  <a:gs pos="0">
                    <a:schemeClr val="accent4"/>
                  </a:gs>
                  <a:gs pos="100000">
                    <a:schemeClr val="accent4">
                      <a:lumMod val="75000"/>
                    </a:schemeClr>
                  </a:gs>
                </a:gsLst>
                <a:lin ang="10800000" scaled="0"/>
              </a:gradFill>
              <a:effectLst>
                <a:outerShdw blurRad="76200" dist="50800" dir="10800000" algn="r" rotWithShape="0">
                  <a:prstClr val="black">
                    <a:alpha val="29000"/>
                  </a:prstClr>
                </a:outerShdw>
              </a:effectLst>
              <a:latin typeface="Segoe" pitchFamily="34" charset="0"/>
            </a:endParaRPr>
          </a:p>
        </p:txBody>
      </p:sp>
      <p:sp>
        <p:nvSpPr>
          <p:cNvPr id="6" name="Content Placeholder 3"/>
          <p:cNvSpPr>
            <a:spLocks noGrp="1"/>
          </p:cNvSpPr>
          <p:nvPr userDrawn="1">
            <p:ph sz="half" idx="1"/>
          </p:nvPr>
        </p:nvSpPr>
        <p:spPr>
          <a:xfrm>
            <a:off x="4800600" y="1143079"/>
            <a:ext cx="4038600" cy="3054169"/>
          </a:xfrm>
        </p:spPr>
        <p:txBody>
          <a:bodyPr>
            <a:noAutofit/>
          </a:bodyPr>
          <a:lstStyle>
            <a:lvl1pPr marL="457200" indent="-457200" algn="l" defTabSz="914363" rtl="0" eaLnBrk="1" latinLnBrk="0" hangingPunct="1">
              <a:lnSpc>
                <a:spcPct val="90000"/>
              </a:lnSpc>
              <a:spcBef>
                <a:spcPct val="20000"/>
              </a:spcBef>
              <a:buClr>
                <a:schemeClr val="accent4"/>
              </a:buClr>
              <a:buSzPct val="100000"/>
              <a:buFont typeface="Arial" pitchFamily="34" charset="0"/>
              <a:buNone/>
              <a:defRPr lang="en-US" sz="2400" kern="120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731520" indent="-365760">
              <a:spcBef>
                <a:spcPts val="1200"/>
              </a:spcBef>
              <a:defRPr lang="en-US" sz="1800" kern="1200"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2pPr>
            <a:lvl3pPr>
              <a:buNone/>
              <a:defRPr sz="1400">
                <a:solidFill>
                  <a:schemeClr val="bg1">
                    <a:lumMod val="85000"/>
                  </a:schemeClr>
                </a:solidFill>
              </a:defRPr>
            </a:lvl3pPr>
            <a:lvl4pPr>
              <a:defRPr sz="1400">
                <a:solidFill>
                  <a:schemeClr val="bg1">
                    <a:lumMod val="85000"/>
                  </a:schemeClr>
                </a:solidFill>
              </a:defRPr>
            </a:lvl4pPr>
          </a:lstStyle>
          <a:p>
            <a:pPr lvl="0"/>
            <a:r>
              <a:rPr lang="en-US" dirty="0" smtClean="0"/>
              <a:t>Click to edit Master text styles</a:t>
            </a:r>
          </a:p>
          <a:p>
            <a:pPr marL="365760" lvl="1" indent="-365760" algn="l" defTabSz="914363" rtl="0" eaLnBrk="1" latinLnBrk="0" hangingPunct="1">
              <a:lnSpc>
                <a:spcPct val="90000"/>
              </a:lnSpc>
              <a:spcBef>
                <a:spcPts val="1200"/>
              </a:spcBef>
              <a:buClr>
                <a:schemeClr val="accent4"/>
              </a:buClr>
              <a:buSzPct val="80000"/>
              <a:buFont typeface="Courier New" pitchFamily="49" charset="0"/>
              <a:buChar char="o"/>
            </a:pPr>
            <a:r>
              <a:rPr lang="en-US" dirty="0" smtClean="0"/>
              <a:t>Second level</a:t>
            </a:r>
          </a:p>
        </p:txBody>
      </p:sp>
      <p:sp>
        <p:nvSpPr>
          <p:cNvPr id="9" name="Text Placeholder 2"/>
          <p:cNvSpPr>
            <a:spLocks noGrp="1"/>
          </p:cNvSpPr>
          <p:nvPr>
            <p:ph type="body" idx="10"/>
          </p:nvPr>
        </p:nvSpPr>
        <p:spPr>
          <a:xfrm>
            <a:off x="685800" y="5334000"/>
            <a:ext cx="8458200" cy="1371600"/>
          </a:xfrm>
          <a:gradFill>
            <a:gsLst>
              <a:gs pos="0">
                <a:schemeClr val="tx1">
                  <a:alpha val="52000"/>
                </a:schemeClr>
              </a:gs>
              <a:gs pos="13000">
                <a:schemeClr val="tx1">
                  <a:alpha val="51000"/>
                </a:schemeClr>
              </a:gs>
              <a:gs pos="59000">
                <a:schemeClr val="tx1">
                  <a:alpha val="0"/>
                </a:schemeClr>
              </a:gs>
              <a:gs pos="60000">
                <a:schemeClr val="bg1">
                  <a:alpha val="8000"/>
                </a:schemeClr>
              </a:gs>
              <a:gs pos="94000">
                <a:schemeClr val="bg1">
                  <a:alpha val="58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274320" tIns="182880" rIns="365760" bIns="45718" numCol="1" rtlCol="0" anchor="t" anchorCtr="0" compatLnSpc="1">
            <a:prstTxWarp prst="textNoShape">
              <a:avLst/>
            </a:prstTxWarp>
            <a:noAutofit/>
          </a:bodyPr>
          <a:lstStyle>
            <a:lvl1pPr marL="0" indent="0">
              <a:lnSpc>
                <a:spcPct val="90000"/>
              </a:lnSpc>
              <a:spcBef>
                <a:spcPts val="0"/>
              </a:spcBef>
              <a:buNone/>
              <a:defRPr sz="2500" b="1"/>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8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lvl="1" indent="0" algn="l" defTabSz="914363" rtl="0" eaLnBrk="1" latinLnBrk="0" hangingPunct="1">
              <a:lnSpc>
                <a:spcPct val="90000"/>
              </a:lnSpc>
              <a:spcBef>
                <a:spcPts val="0"/>
              </a:spcBef>
              <a:buClr>
                <a:schemeClr val="accent4"/>
              </a:buClr>
              <a:buSzPct val="80000"/>
              <a:buFontTx/>
              <a:buNone/>
            </a:pPr>
            <a:r>
              <a:rPr lang="en-US" dirty="0" smtClean="0"/>
              <a:t>Click to edit Master text styles</a:t>
            </a:r>
          </a:p>
        </p:txBody>
      </p:sp>
      <p:sp>
        <p:nvSpPr>
          <p:cNvPr id="11" name="Text Placeholder 2"/>
          <p:cNvSpPr>
            <a:spLocks noGrp="1"/>
          </p:cNvSpPr>
          <p:nvPr>
            <p:ph type="body" idx="11"/>
          </p:nvPr>
        </p:nvSpPr>
        <p:spPr>
          <a:xfrm>
            <a:off x="8153400" y="298186"/>
            <a:ext cx="990600" cy="566928"/>
          </a:xfrm>
          <a:gradFill>
            <a:gsLst>
              <a:gs pos="0">
                <a:schemeClr val="bg1">
                  <a:lumMod val="75000"/>
                </a:schemeClr>
              </a:gs>
              <a:gs pos="60000">
                <a:schemeClr val="tx1">
                  <a:lumMod val="65000"/>
                  <a:lumOff val="35000"/>
                  <a:alpha val="51000"/>
                </a:schemeClr>
              </a:gs>
            </a:gsLst>
            <a:lin ang="5400000" scaled="0"/>
          </a:gradFill>
          <a:ln>
            <a:gradFill>
              <a:gsLst>
                <a:gs pos="0">
                  <a:srgbClr xmlns:mc="http://schemas.openxmlformats.org/markup-compatibility/2006" xmlns:a14="http://schemas.microsoft.com/office/drawing/2007/7/7/main" val="C00000" mc:Ignorable=""/>
                </a:gs>
                <a:gs pos="5000">
                  <a:schemeClr val="accent1">
                    <a:tint val="44500"/>
                    <a:satMod val="160000"/>
                    <a:alpha val="0"/>
                  </a:schemeClr>
                </a:gs>
                <a:gs pos="100000">
                  <a:schemeClr val="accent1">
                    <a:tint val="23500"/>
                    <a:satMod val="160000"/>
                    <a:alpha val="0"/>
                  </a:schemeClr>
                </a:gs>
              </a:gsLst>
              <a:lin ang="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noAutofit/>
          </a:bodyPr>
          <a:lstStyle>
            <a:lvl1pPr marL="0" indent="0">
              <a:lnSpc>
                <a:spcPct val="90000"/>
              </a:lnSpc>
              <a:spcBef>
                <a:spcPts val="0"/>
              </a:spcBef>
              <a:buNone/>
              <a:def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defRPr>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4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0" indent="-396875" algn="l" defTabSz="914400" rtl="0" eaLnBrk="1" fontAlgn="base" latinLnBrk="0" hangingPunct="1">
              <a:lnSpc>
                <a:spcPct val="90000"/>
              </a:lnSpc>
              <a:spcBef>
                <a:spcPct val="20000"/>
              </a:spcBef>
              <a:spcAft>
                <a:spcPct val="0"/>
              </a:spcAft>
              <a:buClr>
                <a:srgbClr xmlns:mc="http://schemas.openxmlformats.org/markup-compatibility/2006" xmlns:a14="http://schemas.microsoft.com/office/drawing/2007/7/7/main" val="777777" mc:Ignorable=""/>
              </a:buClr>
              <a:buSzTx/>
              <a:buFontTx/>
              <a:buNone/>
              <a:tabLst/>
              <a:defRPr/>
            </a:pPr>
            <a:r>
              <a:rPr lang="en-US" dirty="0" smtClean="0"/>
              <a:t>Click to edit Master text styles</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685801" y="2590800"/>
            <a:ext cx="8458200" cy="1219200"/>
          </a:xfrm>
          <a:prstGeom prst="rect">
            <a:avLst/>
          </a:prstGeom>
          <a:gradFill>
            <a:gsLst>
              <a:gs pos="0">
                <a:schemeClr val="tx1">
                  <a:alpha val="52000"/>
                </a:schemeClr>
              </a:gs>
              <a:gs pos="13000">
                <a:schemeClr val="tx1">
                  <a:alpha val="51000"/>
                </a:schemeClr>
              </a:gs>
              <a:gs pos="59000">
                <a:schemeClr val="tx1">
                  <a:alpha val="0"/>
                </a:schemeClr>
              </a:gs>
              <a:gs pos="60000">
                <a:schemeClr val="bg1">
                  <a:alpha val="8000"/>
                </a:schemeClr>
              </a:gs>
              <a:gs pos="94000">
                <a:schemeClr val="bg1">
                  <a:alpha val="58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4" name="Round Diagonal Corner Rectangle 3"/>
          <p:cNvSpPr/>
          <p:nvPr userDrawn="1"/>
        </p:nvSpPr>
        <p:spPr bwMode="auto">
          <a:xfrm rot="16200000">
            <a:off x="457199" y="2133600"/>
            <a:ext cx="1219203" cy="2133602"/>
          </a:xfrm>
          <a:prstGeom prst="round2DiagRect">
            <a:avLst>
              <a:gd name="adj1" fmla="val 0"/>
              <a:gd name="adj2" fmla="val 0"/>
            </a:avLst>
          </a:prstGeom>
          <a:gradFill>
            <a:gsLst>
              <a:gs pos="0">
                <a:schemeClr val="bg1">
                  <a:lumMod val="95000"/>
                </a:schemeClr>
              </a:gs>
              <a:gs pos="42000">
                <a:schemeClr val="bg1">
                  <a:lumMod val="65000"/>
                </a:schemeClr>
              </a:gs>
              <a:gs pos="100000">
                <a:schemeClr val="bg1">
                  <a:lumMod val="75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91440" numCol="1" rtlCol="0" anchor="b" anchorCtr="0" compatLnSpc="1">
            <a:prstTxWarp prst="textNoShape">
              <a:avLst/>
            </a:prstTxWarp>
          </a:bodyPr>
          <a:lstStyle/>
          <a:p>
            <a:pPr algn="ctr" defTabSz="914099"/>
            <a:endParaRPr lang="en-US" sz="1400" dirty="0" smtClean="0">
              <a:gradFill>
                <a:gsLst>
                  <a:gs pos="0">
                    <a:schemeClr val="accent4"/>
                  </a:gs>
                  <a:gs pos="100000">
                    <a:schemeClr val="accent4">
                      <a:lumMod val="75000"/>
                    </a:schemeClr>
                  </a:gs>
                </a:gsLst>
                <a:lin ang="10800000" scaled="0"/>
              </a:gradFill>
              <a:effectLst>
                <a:outerShdw blurRad="76200" dist="50800" dir="10800000" algn="r" rotWithShape="0">
                  <a:prstClr val="black">
                    <a:alpha val="29000"/>
                  </a:prstClr>
                </a:outerShdw>
              </a:effectLst>
              <a:latin typeface="Segoe" pitchFamily="34" charset="0"/>
            </a:endParaRPr>
          </a:p>
        </p:txBody>
      </p:sp>
      <p:sp>
        <p:nvSpPr>
          <p:cNvPr id="6" name="TextBox 5"/>
          <p:cNvSpPr txBox="1"/>
          <p:nvPr userDrawn="1"/>
        </p:nvSpPr>
        <p:spPr>
          <a:xfrm>
            <a:off x="304800" y="2895600"/>
            <a:ext cx="2057400" cy="590931"/>
          </a:xfrm>
          <a:prstGeom prst="rect">
            <a:avLst/>
          </a:prstGeom>
          <a:noFill/>
          <a:effectLst>
            <a:outerShdw blurRad="50800" dist="38100" dir="5400000" algn="t" rotWithShape="0">
              <a:prstClr val="black">
                <a:alpha val="40000"/>
              </a:prstClr>
            </a:outerShdw>
          </a:effectLst>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dirty="0" smtClean="0">
                <a:gradFill flip="none" rotWithShape="1">
                  <a:gsLst>
                    <a:gs pos="0">
                      <a:srgbClr xmlns:mc="http://schemas.openxmlformats.org/markup-compatibility/2006" xmlns:a14="http://schemas.microsoft.com/office/drawing/2007/7/7/main" val="800000" mc:Ignorable=""/>
                    </a:gs>
                    <a:gs pos="100000">
                      <a:srgbClr xmlns:mc="http://schemas.openxmlformats.org/markup-compatibility/2006" xmlns:a14="http://schemas.microsoft.com/office/drawing/2007/7/7/main" val="C00000" mc:Ignorable=""/>
                    </a:gs>
                  </a:gsLst>
                  <a:lin ang="16200000" scaled="1"/>
                  <a:tileRect/>
                </a:gradFill>
                <a:latin typeface="+mj-lt"/>
              </a:rPr>
              <a:t>Benefits of Enterprise</a:t>
            </a:r>
          </a:p>
        </p:txBody>
      </p:sp>
      <p:sp>
        <p:nvSpPr>
          <p:cNvPr id="8" name="Title 1"/>
          <p:cNvSpPr>
            <a:spLocks noGrp="1"/>
          </p:cNvSpPr>
          <p:nvPr>
            <p:ph type="title"/>
          </p:nvPr>
        </p:nvSpPr>
        <p:spPr>
          <a:xfrm>
            <a:off x="2362200" y="2895600"/>
            <a:ext cx="7162800" cy="609398"/>
          </a:xfrm>
        </p:spPr>
        <p:txBody>
          <a:bodyPr/>
          <a:lstStyle>
            <a:lvl1pPr>
              <a:defRPr sz="4800" spc="-200" baseline="0"/>
            </a:lvl1pPr>
          </a:lstStyle>
          <a:p>
            <a:r>
              <a:rPr lang="en-US" dirty="0" smtClean="0"/>
              <a:t>Click to edit Master title style</a:t>
            </a:r>
            <a:endParaRPr lang="en-US" dirty="0"/>
          </a:p>
        </p:txBody>
      </p:sp>
    </p:spTree>
  </p:cSld>
  <p:clrMapOvr>
    <a:masterClrMapping/>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r">
              <a:buFont typeface="Arial" pitchFamily="34" charset="0"/>
              <a:buNone/>
              <a:defRPr kumimoji="0" lang="en-US" sz="10000" b="1" i="1" u="none" strike="noStrike" kern="1200" cap="none" spc="-642" normalizeH="0" baseline="0" noProof="0" dirty="0" smtClean="0">
                <a:ln w="11430"/>
                <a:solidFill>
                  <a:srgbClr xmlns:mc="http://schemas.openxmlformats.org/markup-compatibility/2006" xmlns:a14="http://schemas.microsoft.com/office/drawing/2007/7/7/main" val="D70023" mc:Ignorable=""/>
                </a:soli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lang="en-US" sz="3200" kern="1200" dirty="0" smtClean="0">
                <a:solidFill>
                  <a:schemeClr val="bg1">
                    <a:lumMod val="75000"/>
                  </a:schemeClr>
                </a:solidFill>
                <a:latin typeface="+mn-lt"/>
                <a:ea typeface="+mn-ea"/>
                <a:cs typeface="+mn-cs"/>
              </a:defRPr>
            </a:lvl1pPr>
            <a:lvl2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marL="457200" lvl="0" indent="-45720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SzPct val="130000"/>
              <a:buFontTx/>
              <a:buBlip>
                <a:blip r:embed="rId2"/>
              </a:buBlip>
            </a:pPr>
            <a:r>
              <a:rPr lang="en-US" dirty="0" smtClean="0"/>
              <a:t>Click to edit Master text styles</a:t>
            </a:r>
          </a:p>
          <a:p>
            <a:pPr marL="854075" lvl="1" indent="-3968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Second level</a:t>
            </a:r>
          </a:p>
          <a:p>
            <a:pPr marL="1258888" lvl="2" indent="-404813"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Third level</a:t>
            </a:r>
          </a:p>
          <a:p>
            <a:pPr marL="1604963" lvl="3" indent="-346075"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Fourth level</a:t>
            </a:r>
          </a:p>
          <a:p>
            <a:pPr marL="1941513" lvl="4" indent="-336550" algn="l" defTabSz="914363" rtl="0" eaLnBrk="1" latinLnBrk="0" hangingPunct="1">
              <a:lnSpc>
                <a:spcPct val="90000"/>
              </a:lnSpc>
              <a:spcBef>
                <a:spcPct val="20000"/>
              </a:spcBef>
              <a:buClr>
                <a:srgbClr xmlns:mc="http://schemas.openxmlformats.org/markup-compatibility/2006" xmlns:a14="http://schemas.microsoft.com/office/drawing/2007/7/7/main" val="777777" mc:Ignorable=""/>
              </a:buClr>
              <a:buFontTx/>
              <a:buBlip>
                <a:blip r:embed="rId2"/>
              </a:buBlip>
            </a:pPr>
            <a:r>
              <a:rPr lang="en-US" dirty="0"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1640449"/>
          </a:xfrm>
        </p:spPr>
        <p:txBody>
          <a:bodyPr/>
          <a:lstStyle>
            <a:lvl1pPr>
              <a:lnSpc>
                <a:spcPct val="90000"/>
              </a:lnSpc>
              <a:defRPr sz="2800"/>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rgbClr xmlns:mc="http://schemas.openxmlformats.org/markup-compatibility/2006" xmlns:a14="http://schemas.microsoft.com/office/drawing/2007/7/7/main" val="D70023"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7" name="Picture 2" descr="W:\TRANSFER\MBupload\SERVER-new\Logo\BizTalk\BizTalk\BizTalk_h_rgb_r.png"/>
          <p:cNvPicPr>
            <a:picLocks noChangeAspect="1" noChangeArrowheads="1"/>
          </p:cNvPicPr>
          <p:nvPr userDrawn="1"/>
        </p:nvPicPr>
        <p:blipFill>
          <a:blip r:embed="rId3" cstate="print"/>
          <a:srcRect/>
          <a:stretch>
            <a:fillRect/>
          </a:stretch>
        </p:blipFill>
        <p:spPr bwMode="auto">
          <a:xfrm>
            <a:off x="711200" y="914400"/>
            <a:ext cx="2413000" cy="520826"/>
          </a:xfrm>
          <a:prstGeom prst="rect">
            <a:avLst/>
          </a:prstGeom>
          <a:noFill/>
        </p:spPr>
      </p:pic>
      <p:pic>
        <p:nvPicPr>
          <p:cNvPr id="6" name="Picture 2" descr="\\cmcreate\Brandteam\EPRO\WIP-Nate\Server_Brand\Templates\Powerpoint\working photo\photo_RED_Delores.jpg"/>
          <p:cNvPicPr>
            <a:picLocks noChangeAspect="1" noChangeArrowheads="1"/>
          </p:cNvPicPr>
          <p:nvPr userDrawn="1"/>
        </p:nvPicPr>
        <p:blipFill>
          <a:blip r:embed="rId4" cstate="print"/>
          <a:srcRect/>
          <a:stretch>
            <a:fillRect/>
          </a:stretch>
        </p:blipFill>
        <p:spPr bwMode="auto">
          <a:xfrm>
            <a:off x="0" y="3197034"/>
            <a:ext cx="3352800" cy="2302065"/>
          </a:xfrm>
          <a:prstGeom prst="rect">
            <a:avLst/>
          </a:prstGeom>
          <a:noFill/>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09398"/>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169584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2" r:id="rId15"/>
    <p:sldLayoutId id="2147483721" r:id="rId16"/>
  </p:sldLayoutIdLst>
  <p:transition xmlns:p14="http://schemas.microsoft.com/office/powerpoint/2007/7/12/main">
    <p:fade/>
  </p:transition>
  <p:timing>
    <p:tnLst>
      <p:par>
        <p:cTn xmlns:p14="http://schemas.microsoft.com/office/powerpoint/2007/7/12/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chemeClr val="accent4"/>
        </a:buClr>
        <a:buSzPct val="100000"/>
        <a:buFont typeface="Arial" pitchFamily="34" charset="0"/>
        <a:buChar char="•"/>
        <a:defRPr sz="2800" kern="120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Clr>
          <a:schemeClr val="accent4"/>
        </a:buClr>
        <a:buSzPct val="80000"/>
        <a:buFont typeface="Courier New" pitchFamily="49" charset="0"/>
        <a:buChar char="o"/>
        <a:defRPr sz="2000" kern="1200">
          <a:solidFill>
            <a:schemeClr val="bg1">
              <a:lumMod val="6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Clr>
          <a:schemeClr val="accent4"/>
        </a:buClr>
        <a:buSzPct val="80000"/>
        <a:buFont typeface="Courier New" pitchFamily="49" charset="0"/>
        <a:buChar char="o"/>
        <a:defRPr sz="2000" kern="1200">
          <a:solidFill>
            <a:schemeClr val="bg1">
              <a:lumMod val="6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Clr>
          <a:schemeClr val="accent4"/>
        </a:buClr>
        <a:buSzPct val="80000"/>
        <a:buFont typeface="Courier New" pitchFamily="49" charset="0"/>
        <a:buChar char="o"/>
        <a:defRPr sz="1800" kern="1200">
          <a:solidFill>
            <a:schemeClr val="bg1">
              <a:lumMod val="6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Clr>
          <a:schemeClr val="accent4"/>
        </a:buClr>
        <a:buSzPct val="80000"/>
        <a:buFont typeface="Courier New" pitchFamily="49" charset="0"/>
        <a:buChar char="o"/>
        <a:defRPr sz="1600" kern="1200">
          <a:solidFill>
            <a:schemeClr val="bg1">
              <a:lumMod val="6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hyperlink" Target="http://www.bloomberg.com/?b=0" TargetMode="External"/><Relationship Id="rId13" Type="http://schemas.openxmlformats.org/officeDocument/2006/relationships/image" Target="../media/image46.png"/><Relationship Id="rId18" Type="http://schemas.openxmlformats.org/officeDocument/2006/relationships/image" Target="../media/image50.jpeg"/><Relationship Id="rId3" Type="http://schemas.openxmlformats.org/officeDocument/2006/relationships/image" Target="../media/image38.emf"/><Relationship Id="rId7" Type="http://schemas.openxmlformats.org/officeDocument/2006/relationships/image" Target="../media/image42.png"/><Relationship Id="rId12" Type="http://schemas.openxmlformats.org/officeDocument/2006/relationships/image" Target="../media/image45.png"/><Relationship Id="rId17" Type="http://schemas.openxmlformats.org/officeDocument/2006/relationships/hyperlink" Target="http://about.bloomberg.com/professional/index.html" TargetMode="External"/><Relationship Id="rId2" Type="http://schemas.openxmlformats.org/officeDocument/2006/relationships/notesSlide" Target="../notesSlides/notesSlide21.xml"/><Relationship Id="rId16" Type="http://schemas.openxmlformats.org/officeDocument/2006/relationships/image" Target="../media/image49.emf"/><Relationship Id="rId1" Type="http://schemas.openxmlformats.org/officeDocument/2006/relationships/slideLayout" Target="../slideLayouts/slideLayout14.xml"/><Relationship Id="rId6" Type="http://schemas.openxmlformats.org/officeDocument/2006/relationships/image" Target="../media/image41.emf"/><Relationship Id="rId11" Type="http://schemas.openxmlformats.org/officeDocument/2006/relationships/image" Target="../media/image44.gif"/><Relationship Id="rId5" Type="http://schemas.openxmlformats.org/officeDocument/2006/relationships/image" Target="../media/image40.emf"/><Relationship Id="rId15" Type="http://schemas.openxmlformats.org/officeDocument/2006/relationships/image" Target="../media/image48.emf"/><Relationship Id="rId10" Type="http://schemas.openxmlformats.org/officeDocument/2006/relationships/hyperlink" Target="http://www.reuters.com/home" TargetMode="External"/><Relationship Id="rId19" Type="http://schemas.openxmlformats.org/officeDocument/2006/relationships/image" Target="../media/image51.png"/><Relationship Id="rId4" Type="http://schemas.openxmlformats.org/officeDocument/2006/relationships/image" Target="../media/image39.emf"/><Relationship Id="rId9" Type="http://schemas.openxmlformats.org/officeDocument/2006/relationships/image" Target="../media/image43.gif"/><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55.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35.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2.png"/></Relationships>
</file>

<file path=ppt/slides/_rels/slide4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70.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jpeg"/><Relationship Id="rId21" Type="http://schemas.openxmlformats.org/officeDocument/2006/relationships/image" Target="../media/image95.png"/><Relationship Id="rId7" Type="http://schemas.openxmlformats.org/officeDocument/2006/relationships/image" Target="../media/image81.jpe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44.xml"/><Relationship Id="rId16" Type="http://schemas.openxmlformats.org/officeDocument/2006/relationships/image" Target="../media/image90.gif"/><Relationship Id="rId20"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21.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47.xml"/><Relationship Id="rId16" Type="http://schemas.openxmlformats.org/officeDocument/2006/relationships/image" Target="../media/image105.png"/><Relationship Id="rId1" Type="http://schemas.openxmlformats.org/officeDocument/2006/relationships/slideLayout" Target="../slideLayouts/slideLayout14.xml"/><Relationship Id="rId6" Type="http://schemas.openxmlformats.org/officeDocument/2006/relationships/image" Target="../media/image68.png"/><Relationship Id="rId11" Type="http://schemas.openxmlformats.org/officeDocument/2006/relationships/image" Target="../media/image100.png"/><Relationship Id="rId5" Type="http://schemas.openxmlformats.org/officeDocument/2006/relationships/image" Target="../media/image67.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66.png"/><Relationship Id="rId9" Type="http://schemas.openxmlformats.org/officeDocument/2006/relationships/image" Target="../media/image98.png"/><Relationship Id="rId14" Type="http://schemas.openxmlformats.org/officeDocument/2006/relationships/image" Target="../media/image103.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07.jpeg"/></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08.jpe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09.jpe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10.jpeg"/></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11.jpeg"/></Relationships>
</file>

<file path=ppt/slides/_rels/slide6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6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113.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bwMode="auto">
          <a:xfrm>
            <a:off x="1143000" y="0"/>
            <a:ext cx="3505200" cy="2057400"/>
          </a:xfrm>
          <a:prstGeom prst="flowChartProcess">
            <a:avLst/>
          </a:prstGeom>
          <a:gradFill>
            <a:gsLst>
              <a:gs pos="0">
                <a:schemeClr val="tx1">
                  <a:alpha val="52000"/>
                </a:schemeClr>
              </a:gs>
              <a:gs pos="13000">
                <a:schemeClr val="tx1">
                  <a:alpha val="51000"/>
                </a:schemeClr>
              </a:gs>
              <a:gs pos="59000">
                <a:schemeClr val="tx1">
                  <a:alpha val="0"/>
                </a:schemeClr>
              </a:gs>
              <a:gs pos="60000">
                <a:schemeClr val="bg1">
                  <a:alpha val="8000"/>
                </a:schemeClr>
              </a:gs>
              <a:gs pos="94000">
                <a:schemeClr val="bg1">
                  <a:alpha val="58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5" name="Picture 3" descr="C:\Users\v-pakole\Desktop\READINESS KIT\TDM decks - p\SQL08_h_rgb_r.png"/>
          <p:cNvPicPr>
            <a:picLocks noChangeAspect="1" noChangeArrowheads="1"/>
          </p:cNvPicPr>
          <p:nvPr/>
        </p:nvPicPr>
        <p:blipFill>
          <a:blip r:embed="rId3" cstate="print"/>
          <a:stretch>
            <a:fillRect/>
          </a:stretch>
        </p:blipFill>
        <p:spPr bwMode="auto">
          <a:xfrm>
            <a:off x="1295400" y="662894"/>
            <a:ext cx="3124200" cy="579145"/>
          </a:xfrm>
          <a:prstGeom prst="rect">
            <a:avLst/>
          </a:prstGeom>
          <a:noFill/>
        </p:spPr>
      </p:pic>
      <p:sp>
        <p:nvSpPr>
          <p:cNvPr id="7" name="Rectangle 51"/>
          <p:cNvSpPr txBox="1">
            <a:spLocks noChangeArrowheads="1"/>
          </p:cNvSpPr>
          <p:nvPr/>
        </p:nvSpPr>
        <p:spPr>
          <a:xfrm>
            <a:off x="1066800" y="3061088"/>
            <a:ext cx="5762625" cy="748912"/>
          </a:xfrm>
          <a:prstGeom prst="rect">
            <a:avLst/>
          </a:prstGeom>
        </p:spPr>
        <p:txBody>
          <a:bodyPr vert="horz" lIns="91440" tIns="45720" rIns="91440" bIns="45720" rtlCol="0" anchor="ctr">
            <a:noAutofit/>
            <a:scene3d>
              <a:camera prst="orthographicFront"/>
              <a:lightRig rig="threePt" dir="t"/>
            </a:scene3d>
          </a:bodyPr>
          <a:lstStyle/>
          <a:p>
            <a:pPr lvl="0" fontAlgn="auto">
              <a:spcAft>
                <a:spcPts val="0"/>
              </a:spcAft>
              <a:defRPr/>
            </a:pPr>
            <a:r>
              <a:rPr lang="en-US" sz="5400" spc="-15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rPr>
              <a:t>Benefits of Enterprise Edition</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entagon 425"/>
          <p:cNvSpPr/>
          <p:nvPr/>
        </p:nvSpPr>
        <p:spPr bwMode="auto">
          <a:xfrm>
            <a:off x="757004" y="3215390"/>
            <a:ext cx="3050498" cy="1768840"/>
          </a:xfrm>
          <a:prstGeom prst="homePlate">
            <a:avLst>
              <a:gd name="adj" fmla="val 32114"/>
            </a:avLst>
          </a:prstGeom>
          <a:gradFill>
            <a:gsLst>
              <a:gs pos="31000">
                <a:schemeClr val="tx1">
                  <a:lumMod val="65000"/>
                  <a:lumOff val="35000"/>
                </a:schemeClr>
              </a:gs>
              <a:gs pos="100000">
                <a:schemeClr val="tx1">
                  <a:lumMod val="85000"/>
                  <a:lumOff val="1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38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219" name="Title 218"/>
          <p:cNvSpPr>
            <a:spLocks noGrp="1"/>
          </p:cNvSpPr>
          <p:nvPr>
            <p:ph type="title"/>
          </p:nvPr>
        </p:nvSpPr>
        <p:spPr>
          <a:xfrm>
            <a:off x="381000" y="230188"/>
            <a:ext cx="8077200" cy="609398"/>
          </a:xfrm>
        </p:spPr>
        <p:txBody>
          <a:bodyPr/>
          <a:lstStyle/>
          <a:p>
            <a:pPr lvl="0"/>
            <a:r>
              <a:rPr lang="en-US" spc="-240" dirty="0" smtClean="0"/>
              <a:t>Maintain Databases Without Downtime</a:t>
            </a:r>
            <a:br>
              <a:rPr lang="en-US" spc="-240" dirty="0" smtClean="0"/>
            </a:br>
            <a:endParaRPr lang="en-US" spc="-240" dirty="0"/>
          </a:p>
        </p:txBody>
      </p:sp>
      <p:sp>
        <p:nvSpPr>
          <p:cNvPr id="72" name="Content Placeholder 3"/>
          <p:cNvSpPr>
            <a:spLocks noGrp="1"/>
          </p:cNvSpPr>
          <p:nvPr>
            <p:ph sz="half" idx="1"/>
          </p:nvPr>
        </p:nvSpPr>
        <p:spPr/>
        <p:txBody>
          <a:bodyPr/>
          <a:lstStyle/>
          <a:p>
            <a:r>
              <a:rPr lang="en-US" dirty="0" smtClean="0"/>
              <a:t>Online Operations</a:t>
            </a:r>
          </a:p>
          <a:p>
            <a:pPr marL="365760" lvl="1"/>
            <a:r>
              <a:rPr smtClean="0"/>
              <a:t>Allow </a:t>
            </a:r>
            <a:r>
              <a:t>routine maintenance </a:t>
            </a:r>
            <a:r>
              <a:rPr/>
              <a:t>without </a:t>
            </a:r>
            <a:r>
              <a:rPr smtClean="0"/>
              <a:t> </a:t>
            </a:r>
            <a:r>
              <a:t>corresponding downtime</a:t>
            </a:r>
          </a:p>
          <a:p>
            <a:pPr marL="731520" lvl="1"/>
            <a:r>
              <a:rPr lang="en-US" sz="1400" dirty="0" smtClean="0">
                <a:solidFill>
                  <a:schemeClr val="bg1">
                    <a:lumMod val="75000"/>
                  </a:schemeClr>
                </a:solidFill>
              </a:rPr>
              <a:t>Online index operations</a:t>
            </a:r>
          </a:p>
          <a:p>
            <a:pPr marL="731520" lvl="1"/>
            <a:r>
              <a:rPr lang="en-US" sz="1400" dirty="0" smtClean="0">
                <a:solidFill>
                  <a:schemeClr val="bg1">
                    <a:lumMod val="75000"/>
                  </a:schemeClr>
                </a:solidFill>
              </a:rPr>
              <a:t>Online page and file restoration</a:t>
            </a:r>
          </a:p>
          <a:p>
            <a:pPr marL="731520" lvl="1"/>
            <a:r>
              <a:rPr lang="en-US" sz="1400" dirty="0" smtClean="0">
                <a:solidFill>
                  <a:schemeClr val="bg1">
                    <a:lumMod val="75000"/>
                  </a:schemeClr>
                </a:solidFill>
              </a:rPr>
              <a:t>Online configuration of peer-to-peer nodes</a:t>
            </a:r>
          </a:p>
          <a:p>
            <a:pPr marL="365760" lvl="1">
              <a:buClr>
                <a:srgbClr xmlns:mc="http://schemas.openxmlformats.org/markup-compatibility/2006" xmlns:a14="http://schemas.microsoft.com/office/drawing/2007/7/7/main" val="D70023" mc:Ignorable=""/>
              </a:buClr>
            </a:pPr>
            <a:r>
              <a:rPr smtClean="0">
                <a:solidFill>
                  <a:srgbClr xmlns:mc="http://schemas.openxmlformats.org/markup-compatibility/2006" xmlns:a14="http://schemas.microsoft.com/office/drawing/2007/7/7/main" val="FFFFFF" mc:Ignorable="">
                    <a:lumMod val="85000"/>
                  </a:srgbClr>
                </a:solidFill>
              </a:rPr>
              <a:t>Users and applications can access data </a:t>
            </a:r>
            <a:r>
              <a:rPr>
                <a:solidFill>
                  <a:srgbClr xmlns:mc="http://schemas.openxmlformats.org/markup-compatibility/2006" xmlns:a14="http://schemas.microsoft.com/office/drawing/2007/7/7/main" val="FFFFFF" mc:Ignorable="">
                    <a:lumMod val="85000"/>
                  </a:srgbClr>
                </a:solidFill>
              </a:rPr>
              <a:t>while the table, key, or index is being updated</a:t>
            </a:r>
          </a:p>
          <a:p>
            <a:pPr marL="731520" lvl="1"/>
            <a:endParaRPr lang="en-US" sz="1200" dirty="0" smtClean="0">
              <a:solidFill>
                <a:schemeClr val="bg1">
                  <a:lumMod val="75000"/>
                </a:schemeClr>
              </a:solidFill>
            </a:endParaRPr>
          </a:p>
        </p:txBody>
      </p:sp>
      <p:sp>
        <p:nvSpPr>
          <p:cNvPr id="59" name="Content Placeholder 3"/>
          <p:cNvSpPr>
            <a:spLocks noGrp="1"/>
          </p:cNvSpPr>
          <p:nvPr>
            <p:ph type="body" idx="10"/>
          </p:nvPr>
        </p:nvSpPr>
        <p:spPr/>
        <p:txBody>
          <a:bodyPr/>
          <a:lstStyle/>
          <a:p>
            <a:pPr lvl="1"/>
            <a:r>
              <a:rPr lang="en-US" dirty="0" smtClean="0"/>
              <a:t>We recommend performing online index operations for business environments that operate 24 hours a day, seven days a week, in which the need for concurrent user activity during index operations is vital.</a:t>
            </a:r>
          </a:p>
          <a:p>
            <a:pPr lvl="1" algn="r"/>
            <a:r>
              <a:rPr sz="1400" i="1">
                <a:solidFill>
                  <a:schemeClr val="bg1">
                    <a:lumMod val="75000"/>
                  </a:schemeClr>
                </a:solidFill>
              </a:rPr>
              <a:t>— SQL Server Books Online</a:t>
            </a:r>
          </a:p>
        </p:txBody>
      </p:sp>
      <p:sp>
        <p:nvSpPr>
          <p:cNvPr id="220" name="Text Placeholder 219"/>
          <p:cNvSpPr>
            <a:spLocks noGrp="1"/>
          </p:cNvSpPr>
          <p:nvPr>
            <p:ph type="body" idx="11"/>
          </p:nvPr>
        </p:nvSpPr>
        <p:spPr/>
        <p:txBody>
          <a:bodyPr/>
          <a:lstStyle/>
          <a:p>
            <a:r>
              <a:rPr lang="en-US" dirty="0" smtClean="0"/>
              <a:t>High Availability</a:t>
            </a:r>
            <a:endParaRPr lang="en-US" dirty="0"/>
          </a:p>
        </p:txBody>
      </p:sp>
      <p:sp>
        <p:nvSpPr>
          <p:cNvPr id="92" name="Rectangle 91"/>
          <p:cNvSpPr/>
          <p:nvPr/>
        </p:nvSpPr>
        <p:spPr bwMode="auto">
          <a:xfrm rot="16200000">
            <a:off x="3756660" y="3101340"/>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3" name="Rectangle 92"/>
          <p:cNvSpPr/>
          <p:nvPr/>
        </p:nvSpPr>
        <p:spPr bwMode="auto">
          <a:xfrm rot="16200000">
            <a:off x="3756660" y="310133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5" name="Rectangle 94"/>
          <p:cNvSpPr/>
          <p:nvPr/>
        </p:nvSpPr>
        <p:spPr bwMode="auto">
          <a:xfrm>
            <a:off x="2133600" y="1066801"/>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96" name="Rectangle 11345"/>
          <p:cNvPicPr>
            <a:picLocks noChangeAspect="1" noChangeArrowheads="1"/>
          </p:cNvPicPr>
          <p:nvPr/>
        </p:nvPicPr>
        <p:blipFill>
          <a:blip r:embed="rId3" cstate="print"/>
          <a:srcRect/>
          <a:stretch>
            <a:fillRect/>
          </a:stretch>
        </p:blipFill>
        <p:spPr bwMode="gray">
          <a:xfrm rot="21419117" flipH="1">
            <a:off x="2828815" y="1228992"/>
            <a:ext cx="382014" cy="368086"/>
          </a:xfrm>
          <a:prstGeom prst="rect">
            <a:avLst/>
          </a:prstGeom>
          <a:noFill/>
          <a:ln w="9525">
            <a:noFill/>
            <a:miter lim="800000"/>
            <a:headEnd/>
            <a:tailEnd/>
          </a:ln>
        </p:spPr>
      </p:pic>
      <p:pic>
        <p:nvPicPr>
          <p:cNvPr id="97" name="Rectangle 11345"/>
          <p:cNvPicPr>
            <a:picLocks noChangeAspect="1" noChangeArrowheads="1"/>
          </p:cNvPicPr>
          <p:nvPr/>
        </p:nvPicPr>
        <p:blipFill>
          <a:blip r:embed="rId3" cstate="print"/>
          <a:srcRect/>
          <a:stretch>
            <a:fillRect/>
          </a:stretch>
        </p:blipFill>
        <p:spPr bwMode="gray">
          <a:xfrm rot="21419117" flipH="1">
            <a:off x="2371615" y="1228992"/>
            <a:ext cx="382014" cy="368086"/>
          </a:xfrm>
          <a:prstGeom prst="rect">
            <a:avLst/>
          </a:prstGeom>
          <a:noFill/>
          <a:ln w="9525">
            <a:noFill/>
            <a:miter lim="800000"/>
            <a:headEnd/>
            <a:tailEnd/>
          </a:ln>
        </p:spPr>
      </p:pic>
      <p:sp>
        <p:nvSpPr>
          <p:cNvPr id="98" name="Rectangle 97"/>
          <p:cNvSpPr/>
          <p:nvPr/>
        </p:nvSpPr>
        <p:spPr bwMode="auto">
          <a:xfrm rot="10800000" flipV="1">
            <a:off x="2819400" y="1981201"/>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00" name="Picture 99" descr="Server.png"/>
          <p:cNvPicPr>
            <a:picLocks noChangeAspect="1"/>
          </p:cNvPicPr>
          <p:nvPr/>
        </p:nvPicPr>
        <p:blipFill>
          <a:blip r:embed="rId4" cstate="print"/>
          <a:stretch>
            <a:fillRect/>
          </a:stretch>
        </p:blipFill>
        <p:spPr>
          <a:xfrm flipH="1">
            <a:off x="2590800" y="2209801"/>
            <a:ext cx="433835" cy="609600"/>
          </a:xfrm>
          <a:prstGeom prst="rect">
            <a:avLst/>
          </a:prstGeom>
        </p:spPr>
      </p:pic>
      <p:pic>
        <p:nvPicPr>
          <p:cNvPr id="101" name="Picture 100" descr="Server.png"/>
          <p:cNvPicPr>
            <a:picLocks noChangeAspect="1"/>
          </p:cNvPicPr>
          <p:nvPr/>
        </p:nvPicPr>
        <p:blipFill>
          <a:blip r:embed="rId4" cstate="print"/>
          <a:stretch>
            <a:fillRect/>
          </a:stretch>
        </p:blipFill>
        <p:spPr>
          <a:xfrm flipH="1">
            <a:off x="3200400" y="2209801"/>
            <a:ext cx="433835" cy="609600"/>
          </a:xfrm>
          <a:prstGeom prst="rect">
            <a:avLst/>
          </a:prstGeom>
        </p:spPr>
      </p:pic>
      <p:pic>
        <p:nvPicPr>
          <p:cNvPr id="102" name="Picture 101" descr="Server.png"/>
          <p:cNvPicPr>
            <a:picLocks noChangeAspect="1"/>
          </p:cNvPicPr>
          <p:nvPr/>
        </p:nvPicPr>
        <p:blipFill>
          <a:blip r:embed="rId4" cstate="print"/>
          <a:stretch>
            <a:fillRect/>
          </a:stretch>
        </p:blipFill>
        <p:spPr>
          <a:xfrm flipH="1">
            <a:off x="3810000" y="2209801"/>
            <a:ext cx="433835" cy="609600"/>
          </a:xfrm>
          <a:prstGeom prst="rect">
            <a:avLst/>
          </a:prstGeom>
        </p:spPr>
      </p:pic>
      <p:sp>
        <p:nvSpPr>
          <p:cNvPr id="103" name="Rectangle 102"/>
          <p:cNvSpPr/>
          <p:nvPr/>
        </p:nvSpPr>
        <p:spPr bwMode="auto">
          <a:xfrm rot="5400000">
            <a:off x="2628073" y="1972758"/>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4" name="Rectangle 103"/>
          <p:cNvSpPr/>
          <p:nvPr/>
        </p:nvSpPr>
        <p:spPr bwMode="auto">
          <a:xfrm rot="5400000">
            <a:off x="3337559" y="207264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5" name="Rectangle 104"/>
          <p:cNvSpPr/>
          <p:nvPr/>
        </p:nvSpPr>
        <p:spPr bwMode="auto">
          <a:xfrm rot="5400000">
            <a:off x="3947159" y="207264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06" name="Picture 105" descr="Application.png"/>
          <p:cNvPicPr>
            <a:picLocks noChangeAspect="1"/>
          </p:cNvPicPr>
          <p:nvPr/>
        </p:nvPicPr>
        <p:blipFill>
          <a:blip r:embed="rId5" cstate="print"/>
          <a:stretch>
            <a:fillRect/>
          </a:stretch>
        </p:blipFill>
        <p:spPr>
          <a:xfrm>
            <a:off x="2514600" y="243840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8" name="Picture 107" descr="Application.png"/>
          <p:cNvPicPr>
            <a:picLocks noChangeAspect="1"/>
          </p:cNvPicPr>
          <p:nvPr/>
        </p:nvPicPr>
        <p:blipFill>
          <a:blip r:embed="rId5" cstate="print"/>
          <a:stretch>
            <a:fillRect/>
          </a:stretch>
        </p:blipFill>
        <p:spPr>
          <a:xfrm>
            <a:off x="3124200" y="243840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9" name="Picture 108" descr="Application.png"/>
          <p:cNvPicPr>
            <a:picLocks noChangeAspect="1"/>
          </p:cNvPicPr>
          <p:nvPr/>
        </p:nvPicPr>
        <p:blipFill>
          <a:blip r:embed="rId5" cstate="print"/>
          <a:stretch>
            <a:fillRect/>
          </a:stretch>
        </p:blipFill>
        <p:spPr>
          <a:xfrm>
            <a:off x="3733800" y="243840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grpSp>
        <p:nvGrpSpPr>
          <p:cNvPr id="2" name="Group 109"/>
          <p:cNvGrpSpPr/>
          <p:nvPr/>
        </p:nvGrpSpPr>
        <p:grpSpPr>
          <a:xfrm>
            <a:off x="381000" y="2057401"/>
            <a:ext cx="2438400" cy="685800"/>
            <a:chOff x="381000" y="2133600"/>
            <a:chExt cx="2438400" cy="685800"/>
          </a:xfrm>
        </p:grpSpPr>
        <p:sp>
          <p:nvSpPr>
            <p:cNvPr id="111" name="Rounded Rectangle 110"/>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12" name="TextBox 111"/>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grpSp>
        <p:nvGrpSpPr>
          <p:cNvPr id="3" name="Group 424"/>
          <p:cNvGrpSpPr/>
          <p:nvPr/>
        </p:nvGrpSpPr>
        <p:grpSpPr>
          <a:xfrm>
            <a:off x="3446560" y="3401983"/>
            <a:ext cx="996135" cy="1069299"/>
            <a:chOff x="3545434" y="3352799"/>
            <a:chExt cx="797966" cy="856575"/>
          </a:xfrm>
        </p:grpSpPr>
        <p:pic>
          <p:nvPicPr>
            <p:cNvPr id="124" name="Picture 123" descr="Server.png"/>
            <p:cNvPicPr>
              <a:picLocks noChangeAspect="1"/>
            </p:cNvPicPr>
            <p:nvPr/>
          </p:nvPicPr>
          <p:blipFill>
            <a:blip r:embed="rId4" cstate="print"/>
            <a:stretch>
              <a:fillRect/>
            </a:stretch>
          </p:blipFill>
          <p:spPr>
            <a:xfrm flipH="1">
              <a:off x="3733800" y="3352799"/>
              <a:ext cx="609600" cy="856575"/>
            </a:xfrm>
            <a:prstGeom prst="rect">
              <a:avLst/>
            </a:prstGeom>
          </p:spPr>
        </p:pic>
        <p:pic>
          <p:nvPicPr>
            <p:cNvPr id="125" name="Rectangle 18518"/>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3545434" y="3634581"/>
              <a:ext cx="457251" cy="521218"/>
            </a:xfrm>
            <a:prstGeom prst="rect">
              <a:avLst/>
            </a:prstGeom>
            <a:noFill/>
            <a:ln w="9525">
              <a:noFill/>
              <a:miter lim="800000"/>
              <a:headEnd/>
              <a:tailEnd/>
            </a:ln>
          </p:spPr>
        </p:pic>
      </p:grpSp>
      <p:sp>
        <p:nvSpPr>
          <p:cNvPr id="57" name="Rectangle 56"/>
          <p:cNvSpPr/>
          <p:nvPr/>
        </p:nvSpPr>
        <p:spPr bwMode="auto">
          <a:xfrm>
            <a:off x="2240213" y="3452670"/>
            <a:ext cx="900931" cy="1439851"/>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58" name="Straight Connector 57"/>
          <p:cNvCxnSpPr/>
          <p:nvPr/>
        </p:nvCxnSpPr>
        <p:spPr>
          <a:xfrm>
            <a:off x="2240213" y="3621636"/>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40213" y="3813043"/>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0213" y="3993229"/>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0213" y="4173415"/>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2232114" y="3313026"/>
            <a:ext cx="918039" cy="13514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8" name="TextBox 67"/>
          <p:cNvSpPr txBox="1"/>
          <p:nvPr/>
        </p:nvSpPr>
        <p:spPr>
          <a:xfrm>
            <a:off x="2224525" y="3273291"/>
            <a:ext cx="925838" cy="2308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bg1"/>
                </a:solidFill>
                <a:latin typeface="+mj-lt"/>
              </a:rPr>
              <a:t>Index</a:t>
            </a:r>
          </a:p>
        </p:txBody>
      </p:sp>
      <p:sp>
        <p:nvSpPr>
          <p:cNvPr id="69" name="Rectangle 68"/>
          <p:cNvSpPr/>
          <p:nvPr/>
        </p:nvSpPr>
        <p:spPr bwMode="auto">
          <a:xfrm>
            <a:off x="866998" y="3451050"/>
            <a:ext cx="900930" cy="1439853"/>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0" name="Rectangle 69"/>
          <p:cNvSpPr/>
          <p:nvPr/>
        </p:nvSpPr>
        <p:spPr bwMode="auto">
          <a:xfrm>
            <a:off x="858899" y="3311407"/>
            <a:ext cx="918039" cy="13514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4" name="TextBox 73"/>
          <p:cNvSpPr txBox="1"/>
          <p:nvPr/>
        </p:nvSpPr>
        <p:spPr>
          <a:xfrm>
            <a:off x="859860" y="3275954"/>
            <a:ext cx="918981" cy="2308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bg1"/>
                </a:solidFill>
                <a:latin typeface="+mj-lt"/>
              </a:rPr>
              <a:t>Table</a:t>
            </a:r>
          </a:p>
        </p:txBody>
      </p:sp>
      <p:cxnSp>
        <p:nvCxnSpPr>
          <p:cNvPr id="76" name="Straight Connector 75"/>
          <p:cNvCxnSpPr/>
          <p:nvPr/>
        </p:nvCxnSpPr>
        <p:spPr>
          <a:xfrm flipV="1">
            <a:off x="866998" y="3631002"/>
            <a:ext cx="890005" cy="2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66998" y="3811424"/>
            <a:ext cx="900930"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866998" y="3991261"/>
            <a:ext cx="890005" cy="3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66998" y="4171796"/>
            <a:ext cx="884747" cy="9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bwMode="auto">
          <a:xfrm>
            <a:off x="968373" y="347107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5" name="Rectangle 114"/>
          <p:cNvSpPr/>
          <p:nvPr/>
        </p:nvSpPr>
        <p:spPr bwMode="auto">
          <a:xfrm>
            <a:off x="968373" y="3647261"/>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8" name="Rectangle 117"/>
          <p:cNvSpPr/>
          <p:nvPr/>
        </p:nvSpPr>
        <p:spPr bwMode="auto">
          <a:xfrm>
            <a:off x="968373" y="3831335"/>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22" name="Straight Connector 121"/>
          <p:cNvCxnSpPr/>
          <p:nvPr/>
        </p:nvCxnSpPr>
        <p:spPr>
          <a:xfrm>
            <a:off x="2235349" y="4352928"/>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235349" y="4533114"/>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35349" y="4713300"/>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62134" y="4351309"/>
            <a:ext cx="900930"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62134" y="4531146"/>
            <a:ext cx="890005" cy="3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62134" y="4711681"/>
            <a:ext cx="884747" cy="9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bwMode="auto">
          <a:xfrm rot="16200000">
            <a:off x="1559726" y="4127548"/>
            <a:ext cx="1439851" cy="9009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6" name="Rectangle 85"/>
          <p:cNvSpPr/>
          <p:nvPr/>
        </p:nvSpPr>
        <p:spPr bwMode="auto">
          <a:xfrm rot="16200000">
            <a:off x="192121" y="4125930"/>
            <a:ext cx="1439853" cy="90095"/>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7" name="Rectangle 156"/>
          <p:cNvSpPr/>
          <p:nvPr/>
        </p:nvSpPr>
        <p:spPr bwMode="auto">
          <a:xfrm>
            <a:off x="968373" y="4006097"/>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8" name="Rectangle 157"/>
          <p:cNvSpPr/>
          <p:nvPr/>
        </p:nvSpPr>
        <p:spPr bwMode="auto">
          <a:xfrm>
            <a:off x="968373" y="4182282"/>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9" name="Rectangle 158"/>
          <p:cNvSpPr/>
          <p:nvPr/>
        </p:nvSpPr>
        <p:spPr bwMode="auto">
          <a:xfrm>
            <a:off x="968373" y="436635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4" name="Group 120"/>
          <p:cNvGrpSpPr/>
          <p:nvPr/>
        </p:nvGrpSpPr>
        <p:grpSpPr>
          <a:xfrm>
            <a:off x="963095" y="4699310"/>
            <a:ext cx="1875736" cy="230832"/>
            <a:chOff x="4067961" y="4801669"/>
            <a:chExt cx="1875736" cy="230832"/>
          </a:xfrm>
        </p:grpSpPr>
        <p:sp>
          <p:nvSpPr>
            <p:cNvPr id="196" name="Rectangle 195"/>
            <p:cNvSpPr/>
            <p:nvPr/>
          </p:nvSpPr>
          <p:spPr bwMode="auto">
            <a:xfrm>
              <a:off x="4067961" y="4831445"/>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6" name="Group 512"/>
            <p:cNvGrpSpPr/>
            <p:nvPr/>
          </p:nvGrpSpPr>
          <p:grpSpPr>
            <a:xfrm>
              <a:off x="4900552" y="4801669"/>
              <a:ext cx="1043145" cy="230832"/>
              <a:chOff x="1795687" y="4699310"/>
              <a:chExt cx="1043145" cy="230832"/>
            </a:xfrm>
          </p:grpSpPr>
          <p:sp>
            <p:nvSpPr>
              <p:cNvPr id="197" name="TextBox 196"/>
              <p:cNvSpPr txBox="1"/>
              <p:nvPr/>
            </p:nvSpPr>
            <p:spPr>
              <a:xfrm>
                <a:off x="2580428" y="4699310"/>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7</a:t>
                </a:r>
              </a:p>
            </p:txBody>
          </p:sp>
          <p:cxnSp>
            <p:nvCxnSpPr>
              <p:cNvPr id="277" name="Straight Arrow Connector 276"/>
              <p:cNvCxnSpPr/>
              <p:nvPr/>
            </p:nvCxnSpPr>
            <p:spPr>
              <a:xfrm rot="10800000">
                <a:off x="1795687" y="4802465"/>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pic>
        <p:nvPicPr>
          <p:cNvPr id="427" name="Picture 426" descr="x.png"/>
          <p:cNvPicPr>
            <a:picLocks noChangeAspect="1"/>
          </p:cNvPicPr>
          <p:nvPr/>
        </p:nvPicPr>
        <p:blipFill>
          <a:blip r:embed="rId7" cstate="print"/>
          <a:stretch>
            <a:fillRect/>
          </a:stretch>
        </p:blipFill>
        <p:spPr>
          <a:xfrm>
            <a:off x="3087775" y="1498538"/>
            <a:ext cx="229695" cy="221493"/>
          </a:xfrm>
          <a:prstGeom prst="rect">
            <a:avLst/>
          </a:prstGeom>
          <a:effectLst>
            <a:outerShdw blurRad="50800" dist="38100" dir="5400000" algn="t" rotWithShape="0">
              <a:prstClr val="black">
                <a:alpha val="40000"/>
              </a:prstClr>
            </a:outerShdw>
          </a:effectLst>
        </p:spPr>
      </p:pic>
      <p:grpSp>
        <p:nvGrpSpPr>
          <p:cNvPr id="7" name="Group 140"/>
          <p:cNvGrpSpPr/>
          <p:nvPr/>
        </p:nvGrpSpPr>
        <p:grpSpPr>
          <a:xfrm>
            <a:off x="2472752" y="1358640"/>
            <a:ext cx="457200" cy="457200"/>
            <a:chOff x="1828800" y="2895600"/>
            <a:chExt cx="995995" cy="995995"/>
          </a:xfrm>
        </p:grpSpPr>
        <p:sp>
          <p:nvSpPr>
            <p:cNvPr id="144" name="Oval 143"/>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0" name="Rectangle 149"/>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grpSp>
      <p:grpSp>
        <p:nvGrpSpPr>
          <p:cNvPr id="8" name="Group 486"/>
          <p:cNvGrpSpPr/>
          <p:nvPr/>
        </p:nvGrpSpPr>
        <p:grpSpPr>
          <a:xfrm>
            <a:off x="1800964" y="3445544"/>
            <a:ext cx="1047359" cy="1486157"/>
            <a:chOff x="1800964" y="3445544"/>
            <a:chExt cx="1047359" cy="1486157"/>
          </a:xfrm>
        </p:grpSpPr>
        <p:grpSp>
          <p:nvGrpSpPr>
            <p:cNvPr id="9" name="Group 433"/>
            <p:cNvGrpSpPr/>
            <p:nvPr/>
          </p:nvGrpSpPr>
          <p:grpSpPr>
            <a:xfrm>
              <a:off x="1800964" y="3548004"/>
              <a:ext cx="572756" cy="921013"/>
              <a:chOff x="1800964" y="3548004"/>
              <a:chExt cx="572756" cy="921013"/>
            </a:xfrm>
          </p:grpSpPr>
          <p:cxnSp>
            <p:nvCxnSpPr>
              <p:cNvPr id="257" name="Straight Arrow Connector 256"/>
              <p:cNvCxnSpPr/>
              <p:nvPr/>
            </p:nvCxnSpPr>
            <p:spPr>
              <a:xfrm rot="10800000">
                <a:off x="1800964" y="3548004"/>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10800000">
                <a:off x="1800964" y="3723851"/>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10800000">
                <a:off x="1800964" y="3914770"/>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10800000">
                <a:off x="1800964" y="4085591"/>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0800000">
                <a:off x="1800964" y="4271486"/>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10800000">
                <a:off x="1800964" y="4467429"/>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437"/>
            <p:cNvGrpSpPr/>
            <p:nvPr/>
          </p:nvGrpSpPr>
          <p:grpSpPr>
            <a:xfrm>
              <a:off x="2589919" y="3445544"/>
              <a:ext cx="258404" cy="1486157"/>
              <a:chOff x="8466063" y="1856587"/>
              <a:chExt cx="258404" cy="1486157"/>
            </a:xfrm>
          </p:grpSpPr>
          <p:sp>
            <p:nvSpPr>
              <p:cNvPr id="439" name="TextBox 438"/>
              <p:cNvSpPr txBox="1"/>
              <p:nvPr/>
            </p:nvSpPr>
            <p:spPr>
              <a:xfrm>
                <a:off x="8466063" y="1856587"/>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0</a:t>
                </a:r>
              </a:p>
            </p:txBody>
          </p:sp>
          <p:sp>
            <p:nvSpPr>
              <p:cNvPr id="440" name="TextBox 439"/>
              <p:cNvSpPr txBox="1"/>
              <p:nvPr/>
            </p:nvSpPr>
            <p:spPr>
              <a:xfrm>
                <a:off x="8466063" y="2215251"/>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2</a:t>
                </a:r>
              </a:p>
            </p:txBody>
          </p:sp>
          <p:sp>
            <p:nvSpPr>
              <p:cNvPr id="441" name="TextBox 440"/>
              <p:cNvSpPr txBox="1"/>
              <p:nvPr/>
            </p:nvSpPr>
            <p:spPr>
              <a:xfrm>
                <a:off x="8466063" y="2932579"/>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442" name="TextBox 441"/>
              <p:cNvSpPr txBox="1"/>
              <p:nvPr/>
            </p:nvSpPr>
            <p:spPr>
              <a:xfrm>
                <a:off x="8466063" y="2394583"/>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3</a:t>
                </a:r>
              </a:p>
            </p:txBody>
          </p:sp>
          <p:sp>
            <p:nvSpPr>
              <p:cNvPr id="443" name="TextBox 442"/>
              <p:cNvSpPr txBox="1"/>
              <p:nvPr/>
            </p:nvSpPr>
            <p:spPr>
              <a:xfrm>
                <a:off x="8466063" y="2573915"/>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4</a:t>
                </a:r>
              </a:p>
            </p:txBody>
          </p:sp>
          <p:sp>
            <p:nvSpPr>
              <p:cNvPr id="444" name="TextBox 443"/>
              <p:cNvSpPr txBox="1"/>
              <p:nvPr/>
            </p:nvSpPr>
            <p:spPr>
              <a:xfrm>
                <a:off x="8466063" y="2753247"/>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5</a:t>
                </a:r>
              </a:p>
            </p:txBody>
          </p:sp>
          <p:sp>
            <p:nvSpPr>
              <p:cNvPr id="445" name="TextBox 444"/>
              <p:cNvSpPr txBox="1"/>
              <p:nvPr/>
            </p:nvSpPr>
            <p:spPr>
              <a:xfrm>
                <a:off x="8466063" y="2035919"/>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1</a:t>
                </a:r>
              </a:p>
            </p:txBody>
          </p:sp>
          <p:sp>
            <p:nvSpPr>
              <p:cNvPr id="446" name="TextBox 445"/>
              <p:cNvSpPr txBox="1"/>
              <p:nvPr/>
            </p:nvSpPr>
            <p:spPr>
              <a:xfrm>
                <a:off x="8466063" y="3111912"/>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212" name="TextBox 211"/>
              <p:cNvSpPr txBox="1"/>
              <p:nvPr/>
            </p:nvSpPr>
            <p:spPr>
              <a:xfrm>
                <a:off x="8466063" y="2944316"/>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grpSp>
      </p:grpSp>
      <p:grpSp>
        <p:nvGrpSpPr>
          <p:cNvPr id="11" name="Group 172"/>
          <p:cNvGrpSpPr/>
          <p:nvPr/>
        </p:nvGrpSpPr>
        <p:grpSpPr>
          <a:xfrm>
            <a:off x="971743" y="3448551"/>
            <a:ext cx="1879883" cy="1486157"/>
            <a:chOff x="4557734" y="3486486"/>
            <a:chExt cx="1879883" cy="1486157"/>
          </a:xfrm>
        </p:grpSpPr>
        <p:cxnSp>
          <p:nvCxnSpPr>
            <p:cNvPr id="354" name="Straight Arrow Connector 353"/>
            <p:cNvCxnSpPr/>
            <p:nvPr/>
          </p:nvCxnSpPr>
          <p:spPr>
            <a:xfrm rot="10800000" flipV="1">
              <a:off x="5374681" y="4480038"/>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5400000" flipH="1" flipV="1">
              <a:off x="5135165" y="3967468"/>
              <a:ext cx="872642" cy="15737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5651291" y="3609121"/>
              <a:ext cx="285485" cy="7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5795894" y="4496937"/>
              <a:ext cx="147706" cy="2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flipV="1">
              <a:off x="5189060" y="3890996"/>
              <a:ext cx="914402" cy="3069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Group 126"/>
            <p:cNvGrpSpPr/>
            <p:nvPr/>
          </p:nvGrpSpPr>
          <p:grpSpPr>
            <a:xfrm>
              <a:off x="6165635" y="3486486"/>
              <a:ext cx="271982" cy="1486157"/>
              <a:chOff x="8466063" y="1856587"/>
              <a:chExt cx="271982" cy="1486157"/>
            </a:xfrm>
          </p:grpSpPr>
          <p:sp>
            <p:nvSpPr>
              <p:cNvPr id="128" name="TextBox 127"/>
              <p:cNvSpPr txBox="1"/>
              <p:nvPr/>
            </p:nvSpPr>
            <p:spPr>
              <a:xfrm>
                <a:off x="8479641" y="1856587"/>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5</a:t>
                </a:r>
              </a:p>
            </p:txBody>
          </p:sp>
          <p:sp>
            <p:nvSpPr>
              <p:cNvPr id="130" name="TextBox 129"/>
              <p:cNvSpPr txBox="1"/>
              <p:nvPr/>
            </p:nvSpPr>
            <p:spPr>
              <a:xfrm>
                <a:off x="8466063" y="2215251"/>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2</a:t>
                </a:r>
              </a:p>
            </p:txBody>
          </p:sp>
          <p:sp>
            <p:nvSpPr>
              <p:cNvPr id="135" name="TextBox 134"/>
              <p:cNvSpPr txBox="1"/>
              <p:nvPr/>
            </p:nvSpPr>
            <p:spPr>
              <a:xfrm>
                <a:off x="8466063" y="2932579"/>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136" name="TextBox 135"/>
              <p:cNvSpPr txBox="1"/>
              <p:nvPr/>
            </p:nvSpPr>
            <p:spPr>
              <a:xfrm>
                <a:off x="8466063" y="2394583"/>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3</a:t>
                </a:r>
              </a:p>
            </p:txBody>
          </p:sp>
          <p:sp>
            <p:nvSpPr>
              <p:cNvPr id="137" name="TextBox 136"/>
              <p:cNvSpPr txBox="1"/>
              <p:nvPr/>
            </p:nvSpPr>
            <p:spPr>
              <a:xfrm>
                <a:off x="8466063" y="2573915"/>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4</a:t>
                </a:r>
              </a:p>
            </p:txBody>
          </p:sp>
          <p:sp>
            <p:nvSpPr>
              <p:cNvPr id="138" name="TextBox 137"/>
              <p:cNvSpPr txBox="1"/>
              <p:nvPr/>
            </p:nvSpPr>
            <p:spPr>
              <a:xfrm>
                <a:off x="8472862" y="2746451"/>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0</a:t>
                </a:r>
              </a:p>
            </p:txBody>
          </p:sp>
          <p:sp>
            <p:nvSpPr>
              <p:cNvPr id="139" name="TextBox 138"/>
              <p:cNvSpPr txBox="1"/>
              <p:nvPr/>
            </p:nvSpPr>
            <p:spPr>
              <a:xfrm>
                <a:off x="8466063" y="2035919"/>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1</a:t>
                </a:r>
              </a:p>
            </p:txBody>
          </p:sp>
          <p:sp>
            <p:nvSpPr>
              <p:cNvPr id="140" name="TextBox 139"/>
              <p:cNvSpPr txBox="1"/>
              <p:nvPr/>
            </p:nvSpPr>
            <p:spPr>
              <a:xfrm>
                <a:off x="8466063" y="3111912"/>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142" name="TextBox 141"/>
              <p:cNvSpPr txBox="1"/>
              <p:nvPr/>
            </p:nvSpPr>
            <p:spPr>
              <a:xfrm>
                <a:off x="8466063" y="2944316"/>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grpSp>
        <p:sp>
          <p:nvSpPr>
            <p:cNvPr id="152" name="Rectangle 151"/>
            <p:cNvSpPr/>
            <p:nvPr/>
          </p:nvSpPr>
          <p:spPr bwMode="auto">
            <a:xfrm>
              <a:off x="4557734" y="3512018"/>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3" name="Rectangle 152"/>
            <p:cNvSpPr/>
            <p:nvPr/>
          </p:nvSpPr>
          <p:spPr bwMode="auto">
            <a:xfrm>
              <a:off x="4557734" y="3688203"/>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4" name="Rectangle 153"/>
            <p:cNvSpPr/>
            <p:nvPr/>
          </p:nvSpPr>
          <p:spPr bwMode="auto">
            <a:xfrm>
              <a:off x="4557734" y="3872277"/>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5" name="Rectangle 154"/>
            <p:cNvSpPr/>
            <p:nvPr/>
          </p:nvSpPr>
          <p:spPr bwMode="auto">
            <a:xfrm>
              <a:off x="4557734" y="4047039"/>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6" name="Rectangle 155"/>
            <p:cNvSpPr/>
            <p:nvPr/>
          </p:nvSpPr>
          <p:spPr bwMode="auto">
            <a:xfrm>
              <a:off x="4557734" y="4223224"/>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0" name="Rectangle 159"/>
            <p:cNvSpPr/>
            <p:nvPr/>
          </p:nvSpPr>
          <p:spPr bwMode="auto">
            <a:xfrm>
              <a:off x="4557734" y="4407298"/>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63" name="Straight Arrow Connector 162"/>
            <p:cNvCxnSpPr/>
            <p:nvPr/>
          </p:nvCxnSpPr>
          <p:spPr>
            <a:xfrm rot="10800000">
              <a:off x="5372129" y="3754995"/>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10800000">
              <a:off x="5372129" y="3939240"/>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rot="10800000">
              <a:off x="5372129" y="4123485"/>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rot="10800000">
              <a:off x="5372129" y="4294082"/>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10800000" flipV="1">
              <a:off x="5373391" y="3589306"/>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585" name="Rectangle 584"/>
          <p:cNvSpPr/>
          <p:nvPr/>
        </p:nvSpPr>
        <p:spPr bwMode="auto">
          <a:xfrm>
            <a:off x="964140" y="3637429"/>
            <a:ext cx="790701" cy="157555"/>
          </a:xfrm>
          <a:prstGeom prst="rect">
            <a:avLst/>
          </a:prstGeom>
          <a:solidFill>
            <a:schemeClr val="tx1">
              <a:lumMod val="65000"/>
              <a:lumOff val="3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40" name="TextBox 239"/>
          <p:cNvSpPr txBox="1"/>
          <p:nvPr/>
        </p:nvSpPr>
        <p:spPr>
          <a:xfrm>
            <a:off x="2589248" y="3455602"/>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5</a:t>
            </a:r>
          </a:p>
        </p:txBody>
      </p:sp>
      <p:sp>
        <p:nvSpPr>
          <p:cNvPr id="241" name="TextBox 240"/>
          <p:cNvSpPr txBox="1"/>
          <p:nvPr/>
        </p:nvSpPr>
        <p:spPr>
          <a:xfrm>
            <a:off x="2582451" y="3803315"/>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4</a:t>
            </a:r>
          </a:p>
        </p:txBody>
      </p:sp>
      <p:sp>
        <p:nvSpPr>
          <p:cNvPr id="242" name="TextBox 241"/>
          <p:cNvSpPr txBox="1"/>
          <p:nvPr/>
        </p:nvSpPr>
        <p:spPr>
          <a:xfrm>
            <a:off x="2568855" y="4523397"/>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243" name="TextBox 242"/>
          <p:cNvSpPr txBox="1"/>
          <p:nvPr/>
        </p:nvSpPr>
        <p:spPr>
          <a:xfrm>
            <a:off x="2568855" y="3985401"/>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2</a:t>
            </a:r>
          </a:p>
        </p:txBody>
      </p:sp>
      <p:sp>
        <p:nvSpPr>
          <p:cNvPr id="244" name="TextBox 243"/>
          <p:cNvSpPr txBox="1"/>
          <p:nvPr/>
        </p:nvSpPr>
        <p:spPr>
          <a:xfrm>
            <a:off x="2588133" y="4164733"/>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7</a:t>
            </a:r>
          </a:p>
        </p:txBody>
      </p:sp>
      <p:sp>
        <p:nvSpPr>
          <p:cNvPr id="245" name="TextBox 244"/>
          <p:cNvSpPr txBox="1"/>
          <p:nvPr/>
        </p:nvSpPr>
        <p:spPr>
          <a:xfrm>
            <a:off x="2585850" y="4344065"/>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0</a:t>
            </a:r>
          </a:p>
        </p:txBody>
      </p:sp>
      <p:sp>
        <p:nvSpPr>
          <p:cNvPr id="246" name="TextBox 245"/>
          <p:cNvSpPr txBox="1"/>
          <p:nvPr/>
        </p:nvSpPr>
        <p:spPr>
          <a:xfrm>
            <a:off x="2394665" y="3626737"/>
            <a:ext cx="625288" cy="203133"/>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rgbClr xmlns:mc="http://schemas.openxmlformats.org/markup-compatibility/2006" xmlns:a14="http://schemas.microsoft.com/office/drawing/2007/7/7/main" val="FF0000" mc:Ignorable=""/>
                </a:solidFill>
                <a:latin typeface="+mn-lt"/>
              </a:rPr>
              <a:t>Deleted</a:t>
            </a:r>
          </a:p>
        </p:txBody>
      </p:sp>
      <p:sp>
        <p:nvSpPr>
          <p:cNvPr id="247" name="TextBox 246"/>
          <p:cNvSpPr txBox="1"/>
          <p:nvPr/>
        </p:nvSpPr>
        <p:spPr>
          <a:xfrm>
            <a:off x="2593645" y="4702730"/>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248" name="TextBox 247"/>
          <p:cNvSpPr txBox="1"/>
          <p:nvPr/>
        </p:nvSpPr>
        <p:spPr>
          <a:xfrm>
            <a:off x="2568855" y="4535134"/>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342" name="TextBox 341"/>
          <p:cNvSpPr txBox="1"/>
          <p:nvPr/>
        </p:nvSpPr>
        <p:spPr>
          <a:xfrm>
            <a:off x="2579581" y="4698354"/>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3</a:t>
            </a:r>
          </a:p>
        </p:txBody>
      </p:sp>
      <p:sp>
        <p:nvSpPr>
          <p:cNvPr id="249" name="Rectangle 248"/>
          <p:cNvSpPr/>
          <p:nvPr/>
        </p:nvSpPr>
        <p:spPr bwMode="auto">
          <a:xfrm>
            <a:off x="965168" y="3472937"/>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0" name="Rectangle 249"/>
          <p:cNvSpPr/>
          <p:nvPr/>
        </p:nvSpPr>
        <p:spPr bwMode="auto">
          <a:xfrm>
            <a:off x="965169" y="3640694"/>
            <a:ext cx="786514" cy="144148"/>
          </a:xfrm>
          <a:prstGeom prst="rect">
            <a:avLst/>
          </a:prstGeom>
          <a:solidFill>
            <a:schemeClr val="tx1">
              <a:lumMod val="65000"/>
              <a:lumOff val="3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1" name="Rectangle 250"/>
          <p:cNvSpPr/>
          <p:nvPr/>
        </p:nvSpPr>
        <p:spPr bwMode="auto">
          <a:xfrm>
            <a:off x="960954" y="383319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2" name="Rectangle 251"/>
          <p:cNvSpPr/>
          <p:nvPr/>
        </p:nvSpPr>
        <p:spPr bwMode="auto">
          <a:xfrm>
            <a:off x="960954" y="4007958"/>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3" name="Rectangle 252"/>
          <p:cNvSpPr/>
          <p:nvPr/>
        </p:nvSpPr>
        <p:spPr bwMode="auto">
          <a:xfrm>
            <a:off x="960954" y="4184143"/>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4" name="Rectangle 253"/>
          <p:cNvSpPr/>
          <p:nvPr/>
        </p:nvSpPr>
        <p:spPr bwMode="auto">
          <a:xfrm>
            <a:off x="960954" y="4368217"/>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73" name="Rectangle 272"/>
          <p:cNvSpPr/>
          <p:nvPr/>
        </p:nvSpPr>
        <p:spPr bwMode="auto">
          <a:xfrm>
            <a:off x="960558" y="4719247"/>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278" name="Straight Arrow Connector 277"/>
          <p:cNvCxnSpPr/>
          <p:nvPr/>
        </p:nvCxnSpPr>
        <p:spPr>
          <a:xfrm rot="10800000" flipV="1">
            <a:off x="1766127" y="4091209"/>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flipH="1" flipV="1">
            <a:off x="1521940" y="3917753"/>
            <a:ext cx="896377" cy="163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2046950" y="3553185"/>
            <a:ext cx="285485" cy="7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2187339" y="4124965"/>
            <a:ext cx="147706" cy="2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0800000">
            <a:off x="1880026" y="3914789"/>
            <a:ext cx="315043" cy="213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Arrow Connector 304"/>
          <p:cNvCxnSpPr/>
          <p:nvPr/>
        </p:nvCxnSpPr>
        <p:spPr>
          <a:xfrm rot="10800000" flipV="1">
            <a:off x="1764836" y="3912615"/>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10800000" flipV="1">
            <a:off x="1774100" y="4446159"/>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V="1">
            <a:off x="1880031" y="3909412"/>
            <a:ext cx="319251" cy="1842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V="1">
            <a:off x="2191553" y="3910060"/>
            <a:ext cx="147706" cy="2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V="1">
            <a:off x="2187339" y="4853956"/>
            <a:ext cx="147706" cy="2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6200000" flipV="1">
            <a:off x="1732627" y="4403508"/>
            <a:ext cx="601414" cy="30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10800000" flipV="1">
            <a:off x="1764836" y="4253934"/>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rot="10800000" flipV="1">
            <a:off x="1782983" y="4841269"/>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rot="5400000" flipH="1" flipV="1">
            <a:off x="1760020" y="4408669"/>
            <a:ext cx="571915" cy="2981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V="1">
            <a:off x="2191553" y="4272449"/>
            <a:ext cx="147706" cy="2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2187339" y="4462070"/>
            <a:ext cx="147706" cy="2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16200000" flipV="1">
            <a:off x="1574609" y="3849392"/>
            <a:ext cx="917451" cy="3066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nvCxnSpPr>
        <p:spPr>
          <a:xfrm rot="10800000" flipV="1">
            <a:off x="1764836" y="3541798"/>
            <a:ext cx="116397" cy="104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2" name="TextBox 431"/>
          <p:cNvSpPr txBox="1"/>
          <p:nvPr/>
        </p:nvSpPr>
        <p:spPr>
          <a:xfrm>
            <a:off x="2584320" y="4343634"/>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5</a:t>
            </a:r>
          </a:p>
        </p:txBody>
      </p:sp>
      <p:grpSp>
        <p:nvGrpSpPr>
          <p:cNvPr id="13" name="Group 150"/>
          <p:cNvGrpSpPr/>
          <p:nvPr/>
        </p:nvGrpSpPr>
        <p:grpSpPr>
          <a:xfrm>
            <a:off x="2472752" y="1362853"/>
            <a:ext cx="457200" cy="457200"/>
            <a:chOff x="1828800" y="2895600"/>
            <a:chExt cx="995995" cy="995995"/>
          </a:xfrm>
        </p:grpSpPr>
        <p:sp>
          <p:nvSpPr>
            <p:cNvPr id="161" name="Oval 160"/>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2" name="Rectangle 161"/>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grpSp>
      <p:sp>
        <p:nvSpPr>
          <p:cNvPr id="168" name="Rectangle 167"/>
          <p:cNvSpPr/>
          <p:nvPr/>
        </p:nvSpPr>
        <p:spPr bwMode="auto">
          <a:xfrm>
            <a:off x="961261" y="4547182"/>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69" name="Picture 168" descr="x.png"/>
          <p:cNvPicPr>
            <a:picLocks noChangeAspect="1"/>
          </p:cNvPicPr>
          <p:nvPr/>
        </p:nvPicPr>
        <p:blipFill>
          <a:blip r:embed="rId7" cstate="print"/>
          <a:stretch>
            <a:fillRect/>
          </a:stretch>
        </p:blipFill>
        <p:spPr>
          <a:xfrm>
            <a:off x="3083560" y="1506966"/>
            <a:ext cx="229695" cy="221493"/>
          </a:xfrm>
          <a:prstGeom prst="rect">
            <a:avLst/>
          </a:prstGeom>
          <a:effectLst>
            <a:outerShdw blurRad="50800" dist="38100" dir="5400000" algn="t" rotWithShape="0">
              <a:prstClr val="black">
                <a:alpha val="40000"/>
              </a:prstClr>
            </a:outerShdw>
          </a:effectLst>
        </p:spPr>
      </p:pic>
      <p:sp>
        <p:nvSpPr>
          <p:cNvPr id="170" name="Rectangle 169"/>
          <p:cNvSpPr/>
          <p:nvPr/>
        </p:nvSpPr>
        <p:spPr bwMode="auto">
          <a:xfrm>
            <a:off x="957444" y="3831018"/>
            <a:ext cx="786514" cy="144148"/>
          </a:xfrm>
          <a:prstGeom prst="rect">
            <a:avLst/>
          </a:prstGeom>
          <a:solidFill>
            <a:schemeClr val="tx1">
              <a:lumMod val="65000"/>
              <a:lumOff val="3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72" name="Straight Arrow Connector 171"/>
          <p:cNvCxnSpPr/>
          <p:nvPr/>
        </p:nvCxnSpPr>
        <p:spPr>
          <a:xfrm rot="10800000">
            <a:off x="1780597" y="4628256"/>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2584504" y="4523370"/>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6</a:t>
            </a:r>
          </a:p>
        </p:txBody>
      </p:sp>
      <p:sp>
        <p:nvSpPr>
          <p:cNvPr id="176" name="TextBox 175"/>
          <p:cNvSpPr txBox="1"/>
          <p:nvPr/>
        </p:nvSpPr>
        <p:spPr>
          <a:xfrm>
            <a:off x="2403793" y="3989829"/>
            <a:ext cx="625288" cy="203133"/>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rgbClr xmlns:mc="http://schemas.openxmlformats.org/markup-compatibility/2006" xmlns:a14="http://schemas.microsoft.com/office/drawing/2007/7/7/main" val="FF0000" mc:Ignorable=""/>
                </a:solidFill>
                <a:latin typeface="+mn-lt"/>
              </a:rPr>
              <a:t>Deleted</a:t>
            </a:r>
          </a:p>
        </p:txBody>
      </p:sp>
      <p:grpSp>
        <p:nvGrpSpPr>
          <p:cNvPr id="14" name="Group 480"/>
          <p:cNvGrpSpPr/>
          <p:nvPr/>
        </p:nvGrpSpPr>
        <p:grpSpPr>
          <a:xfrm>
            <a:off x="855848" y="3275241"/>
            <a:ext cx="2291464" cy="1660271"/>
            <a:chOff x="5367692" y="3471341"/>
            <a:chExt cx="2291464" cy="1660271"/>
          </a:xfrm>
        </p:grpSpPr>
        <p:sp>
          <p:nvSpPr>
            <p:cNvPr id="341" name="Rectangle 340"/>
            <p:cNvSpPr/>
            <p:nvPr/>
          </p:nvSpPr>
          <p:spPr bwMode="auto">
            <a:xfrm>
              <a:off x="6749006" y="3650720"/>
              <a:ext cx="900931" cy="1439851"/>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43" name="Straight Connector 342"/>
            <p:cNvCxnSpPr/>
            <p:nvPr/>
          </p:nvCxnSpPr>
          <p:spPr>
            <a:xfrm>
              <a:off x="6749006" y="3819686"/>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6749006" y="4011093"/>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6749006" y="4191279"/>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6749006" y="4371465"/>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7" name="Rectangle 346"/>
            <p:cNvSpPr/>
            <p:nvPr/>
          </p:nvSpPr>
          <p:spPr bwMode="auto">
            <a:xfrm>
              <a:off x="6740907" y="3511076"/>
              <a:ext cx="918039" cy="13514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48" name="TextBox 347"/>
            <p:cNvSpPr txBox="1"/>
            <p:nvPr/>
          </p:nvSpPr>
          <p:spPr>
            <a:xfrm>
              <a:off x="6733318" y="3471341"/>
              <a:ext cx="925838" cy="2308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bg1"/>
                  </a:solidFill>
                  <a:latin typeface="+mj-lt"/>
                </a:rPr>
                <a:t>Index</a:t>
              </a:r>
            </a:p>
          </p:txBody>
        </p:sp>
        <p:sp>
          <p:nvSpPr>
            <p:cNvPr id="349" name="Rectangle 348"/>
            <p:cNvSpPr/>
            <p:nvPr/>
          </p:nvSpPr>
          <p:spPr bwMode="auto">
            <a:xfrm>
              <a:off x="5375791" y="3649100"/>
              <a:ext cx="900930" cy="1439853"/>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50" name="Rectangle 349"/>
            <p:cNvSpPr/>
            <p:nvPr/>
          </p:nvSpPr>
          <p:spPr bwMode="auto">
            <a:xfrm>
              <a:off x="5367692" y="3509457"/>
              <a:ext cx="918039" cy="13514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51" name="TextBox 350"/>
            <p:cNvSpPr txBox="1"/>
            <p:nvPr/>
          </p:nvSpPr>
          <p:spPr>
            <a:xfrm>
              <a:off x="5368653" y="3474004"/>
              <a:ext cx="918981" cy="2308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bg1"/>
                  </a:solidFill>
                  <a:latin typeface="+mj-lt"/>
                </a:rPr>
                <a:t>Table</a:t>
              </a:r>
            </a:p>
          </p:txBody>
        </p:sp>
        <p:cxnSp>
          <p:nvCxnSpPr>
            <p:cNvPr id="352" name="Straight Connector 351"/>
            <p:cNvCxnSpPr/>
            <p:nvPr/>
          </p:nvCxnSpPr>
          <p:spPr>
            <a:xfrm flipV="1">
              <a:off x="5375791" y="3829052"/>
              <a:ext cx="890005" cy="2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5375791" y="4009474"/>
              <a:ext cx="900930"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5375791" y="4189311"/>
              <a:ext cx="890005" cy="3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5375791" y="4369846"/>
              <a:ext cx="884747" cy="9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9" name="Rectangle 358"/>
            <p:cNvSpPr/>
            <p:nvPr/>
          </p:nvSpPr>
          <p:spPr bwMode="auto">
            <a:xfrm>
              <a:off x="5477166" y="366912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60" name="Rectangle 359"/>
            <p:cNvSpPr/>
            <p:nvPr/>
          </p:nvSpPr>
          <p:spPr bwMode="auto">
            <a:xfrm>
              <a:off x="5477166" y="3845311"/>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61" name="Rectangle 360"/>
            <p:cNvSpPr/>
            <p:nvPr/>
          </p:nvSpPr>
          <p:spPr bwMode="auto">
            <a:xfrm>
              <a:off x="5477166" y="4029385"/>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62" name="Straight Connector 361"/>
            <p:cNvCxnSpPr/>
            <p:nvPr/>
          </p:nvCxnSpPr>
          <p:spPr>
            <a:xfrm>
              <a:off x="6744142" y="4550978"/>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6744142" y="4731164"/>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6744142" y="4911350"/>
              <a:ext cx="900931"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5370927" y="4549359"/>
              <a:ext cx="900930" cy="1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V="1">
              <a:off x="5370927" y="4729196"/>
              <a:ext cx="890005" cy="3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5370927" y="4909731"/>
              <a:ext cx="884747" cy="9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8" name="Rectangle 367"/>
            <p:cNvSpPr/>
            <p:nvPr/>
          </p:nvSpPr>
          <p:spPr bwMode="auto">
            <a:xfrm rot="16200000">
              <a:off x="6068519" y="4325598"/>
              <a:ext cx="1439851" cy="9009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69" name="Rectangle 368"/>
            <p:cNvSpPr/>
            <p:nvPr/>
          </p:nvSpPr>
          <p:spPr bwMode="auto">
            <a:xfrm rot="16200000">
              <a:off x="4700914" y="4323980"/>
              <a:ext cx="1439853" cy="90095"/>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70" name="Rectangle 369"/>
            <p:cNvSpPr/>
            <p:nvPr/>
          </p:nvSpPr>
          <p:spPr bwMode="auto">
            <a:xfrm>
              <a:off x="5477166" y="4204147"/>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71" name="Rectangle 370"/>
            <p:cNvSpPr/>
            <p:nvPr/>
          </p:nvSpPr>
          <p:spPr bwMode="auto">
            <a:xfrm>
              <a:off x="5477166" y="4380332"/>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72" name="Rectangle 371"/>
            <p:cNvSpPr/>
            <p:nvPr/>
          </p:nvSpPr>
          <p:spPr bwMode="auto">
            <a:xfrm>
              <a:off x="5477166" y="456440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74" name="Rectangle 373"/>
            <p:cNvSpPr/>
            <p:nvPr/>
          </p:nvSpPr>
          <p:spPr bwMode="auto">
            <a:xfrm>
              <a:off x="5471888" y="492713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90" name="Straight Arrow Connector 389"/>
            <p:cNvCxnSpPr/>
            <p:nvPr/>
          </p:nvCxnSpPr>
          <p:spPr>
            <a:xfrm rot="10800000">
              <a:off x="6309757" y="3737626"/>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1" name="Straight Arrow Connector 390"/>
            <p:cNvCxnSpPr/>
            <p:nvPr/>
          </p:nvCxnSpPr>
          <p:spPr>
            <a:xfrm rot="10800000">
              <a:off x="6309757" y="4815231"/>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2" name="Straight Arrow Connector 391"/>
            <p:cNvCxnSpPr/>
            <p:nvPr/>
          </p:nvCxnSpPr>
          <p:spPr>
            <a:xfrm rot="10800000">
              <a:off x="6309757" y="5006150"/>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3" name="Straight Arrow Connector 392"/>
            <p:cNvCxnSpPr/>
            <p:nvPr/>
          </p:nvCxnSpPr>
          <p:spPr>
            <a:xfrm rot="10800000">
              <a:off x="6309757" y="4275213"/>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4" name="Straight Arrow Connector 393"/>
            <p:cNvCxnSpPr/>
            <p:nvPr/>
          </p:nvCxnSpPr>
          <p:spPr>
            <a:xfrm rot="10800000">
              <a:off x="6309757" y="4461108"/>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5" name="Straight Arrow Connector 394"/>
            <p:cNvCxnSpPr/>
            <p:nvPr/>
          </p:nvCxnSpPr>
          <p:spPr>
            <a:xfrm rot="10800000">
              <a:off x="6309757" y="4657051"/>
              <a:ext cx="572756" cy="1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8" name="Rectangle 427"/>
            <p:cNvSpPr/>
            <p:nvPr/>
          </p:nvSpPr>
          <p:spPr bwMode="auto">
            <a:xfrm>
              <a:off x="5472933" y="3835479"/>
              <a:ext cx="790701" cy="157555"/>
            </a:xfrm>
            <a:prstGeom prst="rect">
              <a:avLst/>
            </a:prstGeom>
            <a:solidFill>
              <a:schemeClr val="tx1">
                <a:lumMod val="65000"/>
                <a:lumOff val="3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29" name="TextBox 428"/>
            <p:cNvSpPr txBox="1"/>
            <p:nvPr/>
          </p:nvSpPr>
          <p:spPr>
            <a:xfrm>
              <a:off x="7107145" y="3632814"/>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0</a:t>
              </a:r>
            </a:p>
          </p:txBody>
        </p:sp>
        <p:sp>
          <p:nvSpPr>
            <p:cNvPr id="430" name="TextBox 429"/>
            <p:cNvSpPr txBox="1"/>
            <p:nvPr/>
          </p:nvSpPr>
          <p:spPr>
            <a:xfrm>
              <a:off x="7107145" y="4164244"/>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3</a:t>
              </a:r>
            </a:p>
          </p:txBody>
        </p:sp>
        <p:sp>
          <p:nvSpPr>
            <p:cNvPr id="431" name="TextBox 430"/>
            <p:cNvSpPr txBox="1"/>
            <p:nvPr/>
          </p:nvSpPr>
          <p:spPr>
            <a:xfrm>
              <a:off x="7077648" y="4721447"/>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435" name="TextBox 434"/>
            <p:cNvSpPr txBox="1"/>
            <p:nvPr/>
          </p:nvSpPr>
          <p:spPr>
            <a:xfrm>
              <a:off x="7107145" y="4350142"/>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4</a:t>
              </a:r>
            </a:p>
          </p:txBody>
        </p:sp>
        <p:sp>
          <p:nvSpPr>
            <p:cNvPr id="437" name="TextBox 436"/>
            <p:cNvSpPr txBox="1"/>
            <p:nvPr/>
          </p:nvSpPr>
          <p:spPr>
            <a:xfrm>
              <a:off x="6920313" y="3829002"/>
              <a:ext cx="625288" cy="203133"/>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rgbClr xmlns:mc="http://schemas.openxmlformats.org/markup-compatibility/2006" xmlns:a14="http://schemas.microsoft.com/office/drawing/2007/7/7/main" val="FF0000" mc:Ignorable=""/>
                  </a:solidFill>
                  <a:latin typeface="+mn-lt"/>
                </a:rPr>
                <a:t>Deleted</a:t>
              </a:r>
            </a:p>
          </p:txBody>
        </p:sp>
        <p:sp>
          <p:nvSpPr>
            <p:cNvPr id="447" name="TextBox 446"/>
            <p:cNvSpPr txBox="1"/>
            <p:nvPr/>
          </p:nvSpPr>
          <p:spPr>
            <a:xfrm>
              <a:off x="7077648" y="4900780"/>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448" name="TextBox 447"/>
            <p:cNvSpPr txBox="1"/>
            <p:nvPr/>
          </p:nvSpPr>
          <p:spPr>
            <a:xfrm>
              <a:off x="7077648" y="4733184"/>
              <a:ext cx="184731"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endParaRPr lang="en-US" sz="1000" b="1" dirty="0" smtClean="0">
                <a:solidFill>
                  <a:schemeClr val="tx1">
                    <a:lumMod val="65000"/>
                    <a:lumOff val="35000"/>
                  </a:schemeClr>
                </a:solidFill>
                <a:latin typeface="+mn-lt"/>
              </a:endParaRPr>
            </a:p>
          </p:txBody>
        </p:sp>
        <p:sp>
          <p:nvSpPr>
            <p:cNvPr id="449" name="TextBox 448"/>
            <p:cNvSpPr txBox="1"/>
            <p:nvPr/>
          </p:nvSpPr>
          <p:spPr>
            <a:xfrm>
              <a:off x="7104101" y="4886517"/>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7</a:t>
              </a:r>
            </a:p>
          </p:txBody>
        </p:sp>
        <p:sp>
          <p:nvSpPr>
            <p:cNvPr id="451" name="Rectangle 450"/>
            <p:cNvSpPr/>
            <p:nvPr/>
          </p:nvSpPr>
          <p:spPr bwMode="auto">
            <a:xfrm>
              <a:off x="5473962" y="3838744"/>
              <a:ext cx="786514" cy="144148"/>
            </a:xfrm>
            <a:prstGeom prst="rect">
              <a:avLst/>
            </a:prstGeom>
            <a:solidFill>
              <a:schemeClr val="tx1">
                <a:lumMod val="65000"/>
                <a:lumOff val="3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52" name="Rectangle 451"/>
            <p:cNvSpPr/>
            <p:nvPr/>
          </p:nvSpPr>
          <p:spPr bwMode="auto">
            <a:xfrm>
              <a:off x="5469747" y="403124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5" name="TextBox 474"/>
            <p:cNvSpPr txBox="1"/>
            <p:nvPr/>
          </p:nvSpPr>
          <p:spPr>
            <a:xfrm>
              <a:off x="7109017" y="4529045"/>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5</a:t>
              </a:r>
            </a:p>
          </p:txBody>
        </p:sp>
        <p:sp>
          <p:nvSpPr>
            <p:cNvPr id="476" name="Rectangle 475"/>
            <p:cNvSpPr/>
            <p:nvPr/>
          </p:nvSpPr>
          <p:spPr bwMode="auto">
            <a:xfrm>
              <a:off x="5470054" y="4745232"/>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7" name="Rectangle 476"/>
            <p:cNvSpPr/>
            <p:nvPr/>
          </p:nvSpPr>
          <p:spPr bwMode="auto">
            <a:xfrm>
              <a:off x="5466237" y="4029068"/>
              <a:ext cx="786514" cy="144148"/>
            </a:xfrm>
            <a:prstGeom prst="rect">
              <a:avLst/>
            </a:prstGeom>
            <a:solidFill>
              <a:schemeClr val="tx1">
                <a:lumMod val="65000"/>
                <a:lumOff val="3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9" name="TextBox 478"/>
            <p:cNvSpPr txBox="1"/>
            <p:nvPr/>
          </p:nvSpPr>
          <p:spPr>
            <a:xfrm>
              <a:off x="7109024" y="4706025"/>
              <a:ext cx="258404"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tx1">
                      <a:lumMod val="65000"/>
                      <a:lumOff val="35000"/>
                    </a:schemeClr>
                  </a:solidFill>
                  <a:latin typeface="+mn-lt"/>
                </a:rPr>
                <a:t>6</a:t>
              </a:r>
            </a:p>
          </p:txBody>
        </p:sp>
        <p:sp>
          <p:nvSpPr>
            <p:cNvPr id="480" name="TextBox 479"/>
            <p:cNvSpPr txBox="1"/>
            <p:nvPr/>
          </p:nvSpPr>
          <p:spPr>
            <a:xfrm>
              <a:off x="6916799" y="4006686"/>
              <a:ext cx="625288" cy="203133"/>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rgbClr xmlns:mc="http://schemas.openxmlformats.org/markup-compatibility/2006" xmlns:a14="http://schemas.microsoft.com/office/drawing/2007/7/7/main" val="FF0000" mc:Ignorable=""/>
                  </a:solidFill>
                  <a:latin typeface="+mn-lt"/>
                </a:rPr>
                <a:t>Deleted</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0" presetClass="path" presetSubtype="0" accel="50000" decel="50000" fill="hold" nodeType="afterEffect">
                                  <p:stCondLst>
                                    <p:cond delay="0"/>
                                  </p:stCondLst>
                                  <p:childTnLst>
                                    <p:animMotion origin="layout" path="M -3.88889E-6 -2.59259E-6 L 0.03733 0.04977 L 0.14323 0.04977 L 0.14323 0.34931 L 0.00677 0.46065 L -0.12986 0.46065 " pathEditMode="relative" ptsTypes="AAAAAA">
                                      <p:cBhvr>
                                        <p:cTn id="10" dur="3000" fill="hold"/>
                                        <p:tgtEl>
                                          <p:spTgt spid="7"/>
                                        </p:tgtEl>
                                        <p:attrNameLst>
                                          <p:attrName>ppt_x</p:attrName>
                                          <p:attrName>ppt_y</p:attrName>
                                        </p:attrNameLst>
                                      </p:cBhvr>
                                    </p:animMotion>
                                  </p:childTnLst>
                                </p:cTn>
                              </p:par>
                            </p:childTnLst>
                          </p:cTn>
                        </p:par>
                        <p:par>
                          <p:cTn id="11" fill="hold">
                            <p:stCondLst>
                              <p:cond delay="4000"/>
                            </p:stCondLst>
                            <p:childTnLst>
                              <p:par>
                                <p:cTn id="12" presetID="10" presetClass="exit" presetSubtype="0" fill="hold" nodeType="afterEffect">
                                  <p:stCondLst>
                                    <p:cond delay="0"/>
                                  </p:stCondLst>
                                  <p:childTnLst>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xit" presetSubtype="0" fill="hold"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427"/>
                                        </p:tgtEl>
                                        <p:attrNameLst>
                                          <p:attrName>style.visibility</p:attrName>
                                        </p:attrNameLst>
                                      </p:cBhvr>
                                      <p:to>
                                        <p:strVal val="visible"/>
                                      </p:to>
                                    </p:set>
                                    <p:animEffect transition="in" filter="fade">
                                      <p:cBhvr>
                                        <p:cTn id="27" dur="500"/>
                                        <p:tgtEl>
                                          <p:spTgt spid="427"/>
                                        </p:tgtEl>
                                      </p:cBhvr>
                                    </p:animEffect>
                                  </p:childTnLst>
                                </p:cTn>
                              </p:par>
                            </p:childTnLst>
                          </p:cTn>
                        </p:par>
                        <p:par>
                          <p:cTn id="28" fill="hold">
                            <p:stCondLst>
                              <p:cond delay="6000"/>
                            </p:stCondLst>
                            <p:childTnLst>
                              <p:par>
                                <p:cTn id="29" presetID="0" presetClass="path" presetSubtype="0" accel="50000" decel="50000" fill="hold" nodeType="afterEffect">
                                  <p:stCondLst>
                                    <p:cond delay="0"/>
                                  </p:stCondLst>
                                  <p:childTnLst>
                                    <p:animMotion origin="layout" path="M -8.33333E-7 3.7037E-7 L 0.02205 0.04421 L 0.08907 0.04421 L 0.0882 0.35394 L -0.19704 0.30301 " pathEditMode="relative" ptsTypes="AAAAA">
                                      <p:cBhvr>
                                        <p:cTn id="30" dur="3000" fill="hold"/>
                                        <p:tgtEl>
                                          <p:spTgt spid="427"/>
                                        </p:tgtEl>
                                        <p:attrNameLst>
                                          <p:attrName>ppt_x</p:attrName>
                                          <p:attrName>ppt_y</p:attrName>
                                        </p:attrNameLst>
                                      </p:cBhvr>
                                    </p:animMotion>
                                  </p:childTnLst>
                                </p:cTn>
                              </p:par>
                            </p:childTnLst>
                          </p:cTn>
                        </p:par>
                        <p:par>
                          <p:cTn id="31" fill="hold">
                            <p:stCondLst>
                              <p:cond delay="9000"/>
                            </p:stCondLst>
                            <p:childTnLst>
                              <p:par>
                                <p:cTn id="32" presetID="10" presetClass="exit" presetSubtype="0" fill="hold" nodeType="afterEffect">
                                  <p:stCondLst>
                                    <p:cond delay="0"/>
                                  </p:stCondLst>
                                  <p:childTnLst>
                                    <p:animEffect transition="out" filter="fade">
                                      <p:cBhvr>
                                        <p:cTn id="33" dur="1000"/>
                                        <p:tgtEl>
                                          <p:spTgt spid="427"/>
                                        </p:tgtEl>
                                      </p:cBhvr>
                                    </p:animEffect>
                                    <p:set>
                                      <p:cBhvr>
                                        <p:cTn id="34" dur="1" fill="hold">
                                          <p:stCondLst>
                                            <p:cond delay="999"/>
                                          </p:stCondLst>
                                        </p:cTn>
                                        <p:tgtEl>
                                          <p:spTgt spid="42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585"/>
                                        </p:tgtEl>
                                        <p:attrNameLst>
                                          <p:attrName>style.visibility</p:attrName>
                                        </p:attrNameLst>
                                      </p:cBhvr>
                                      <p:to>
                                        <p:strVal val="visible"/>
                                      </p:to>
                                    </p:set>
                                    <p:animEffect transition="in" filter="fade">
                                      <p:cBhvr>
                                        <p:cTn id="37" dur="500"/>
                                        <p:tgtEl>
                                          <p:spTgt spid="585"/>
                                        </p:tgtEl>
                                      </p:cBhvr>
                                    </p:animEffect>
                                  </p:childTnLst>
                                </p:cTn>
                              </p:par>
                            </p:childTnLst>
                          </p:cTn>
                        </p:par>
                        <p:par>
                          <p:cTn id="38" fill="hold">
                            <p:stCondLst>
                              <p:cond delay="10000"/>
                            </p:stCondLst>
                            <p:childTnLst>
                              <p:par>
                                <p:cTn id="39" presetID="10" presetClass="exit" presetSubtype="0" fill="hold" nodeType="after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73"/>
                                        </p:tgtEl>
                                        <p:attrNameLst>
                                          <p:attrName>style.visibility</p:attrName>
                                        </p:attrNameLst>
                                      </p:cBhvr>
                                      <p:to>
                                        <p:strVal val="visible"/>
                                      </p:to>
                                    </p:set>
                                    <p:animEffect transition="in" filter="fade">
                                      <p:cBhvr>
                                        <p:cTn id="47" dur="500"/>
                                        <p:tgtEl>
                                          <p:spTgt spid="273"/>
                                        </p:tgtEl>
                                      </p:cBhvr>
                                    </p:animEffect>
                                  </p:childTnLst>
                                </p:cTn>
                              </p:par>
                            </p:childTnLst>
                          </p:cTn>
                        </p:par>
                        <p:par>
                          <p:cTn id="48" fill="hold">
                            <p:stCondLst>
                              <p:cond delay="10500"/>
                            </p:stCondLst>
                            <p:childTnLst>
                              <p:par>
                                <p:cTn id="49" presetID="10" presetClass="entr" presetSubtype="0" fill="hold" grpId="0" nodeType="afterEffect">
                                  <p:stCondLst>
                                    <p:cond delay="0"/>
                                  </p:stCondLst>
                                  <p:childTnLst>
                                    <p:set>
                                      <p:cBhvr>
                                        <p:cTn id="50" dur="1" fill="hold">
                                          <p:stCondLst>
                                            <p:cond delay="0"/>
                                          </p:stCondLst>
                                        </p:cTn>
                                        <p:tgtEl>
                                          <p:spTgt spid="240"/>
                                        </p:tgtEl>
                                        <p:attrNameLst>
                                          <p:attrName>style.visibility</p:attrName>
                                        </p:attrNameLst>
                                      </p:cBhvr>
                                      <p:to>
                                        <p:strVal val="visible"/>
                                      </p:to>
                                    </p:set>
                                    <p:animEffect transition="in" filter="fade">
                                      <p:cBhvr>
                                        <p:cTn id="51" dur="500"/>
                                        <p:tgtEl>
                                          <p:spTgt spid="2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1"/>
                                        </p:tgtEl>
                                        <p:attrNameLst>
                                          <p:attrName>style.visibility</p:attrName>
                                        </p:attrNameLst>
                                      </p:cBhvr>
                                      <p:to>
                                        <p:strVal val="visible"/>
                                      </p:to>
                                    </p:set>
                                    <p:animEffect transition="in" filter="fade">
                                      <p:cBhvr>
                                        <p:cTn id="54" dur="500"/>
                                        <p:tgtEl>
                                          <p:spTgt spid="241"/>
                                        </p:tgtEl>
                                      </p:cBhvr>
                                    </p:animEffect>
                                  </p:childTnLst>
                                </p:cTn>
                              </p:par>
                              <p:par>
                                <p:cTn id="55" presetID="10" presetClass="entr" presetSubtype="0" fill="hold" grpId="0" nodeType="withEffect" nodePh="1">
                                  <p:stCondLst>
                                    <p:cond delay="0"/>
                                  </p:stCondLst>
                                  <p:endCondLst>
                                    <p:cond evt="begin" delay="0">
                                      <p:tn val="55"/>
                                    </p:cond>
                                  </p:endCondLst>
                                  <p:childTnLst>
                                    <p:set>
                                      <p:cBhvr>
                                        <p:cTn id="56" dur="1" fill="hold">
                                          <p:stCondLst>
                                            <p:cond delay="0"/>
                                          </p:stCondLst>
                                        </p:cTn>
                                        <p:tgtEl>
                                          <p:spTgt spid="242"/>
                                        </p:tgtEl>
                                        <p:attrNameLst>
                                          <p:attrName>style.visibility</p:attrName>
                                        </p:attrNameLst>
                                      </p:cBhvr>
                                      <p:to>
                                        <p:strVal val="visible"/>
                                      </p:to>
                                    </p:set>
                                    <p:animEffect transition="in" filter="fade">
                                      <p:cBhvr>
                                        <p:cTn id="57" dur="500"/>
                                        <p:tgtEl>
                                          <p:spTgt spid="24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3"/>
                                        </p:tgtEl>
                                        <p:attrNameLst>
                                          <p:attrName>style.visibility</p:attrName>
                                        </p:attrNameLst>
                                      </p:cBhvr>
                                      <p:to>
                                        <p:strVal val="visible"/>
                                      </p:to>
                                    </p:set>
                                    <p:animEffect transition="in" filter="fade">
                                      <p:cBhvr>
                                        <p:cTn id="60" dur="500"/>
                                        <p:tgtEl>
                                          <p:spTgt spid="2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4"/>
                                        </p:tgtEl>
                                        <p:attrNameLst>
                                          <p:attrName>style.visibility</p:attrName>
                                        </p:attrNameLst>
                                      </p:cBhvr>
                                      <p:to>
                                        <p:strVal val="visible"/>
                                      </p:to>
                                    </p:set>
                                    <p:animEffect transition="in" filter="fade">
                                      <p:cBhvr>
                                        <p:cTn id="63" dur="500"/>
                                        <p:tgtEl>
                                          <p:spTgt spid="2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5"/>
                                        </p:tgtEl>
                                        <p:attrNameLst>
                                          <p:attrName>style.visibility</p:attrName>
                                        </p:attrNameLst>
                                      </p:cBhvr>
                                      <p:to>
                                        <p:strVal val="visible"/>
                                      </p:to>
                                    </p:set>
                                    <p:animEffect transition="in" filter="fade">
                                      <p:cBhvr>
                                        <p:cTn id="66" dur="500"/>
                                        <p:tgtEl>
                                          <p:spTgt spid="2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6"/>
                                        </p:tgtEl>
                                        <p:attrNameLst>
                                          <p:attrName>style.visibility</p:attrName>
                                        </p:attrNameLst>
                                      </p:cBhvr>
                                      <p:to>
                                        <p:strVal val="visible"/>
                                      </p:to>
                                    </p:set>
                                    <p:animEffect transition="in" filter="fade">
                                      <p:cBhvr>
                                        <p:cTn id="69" dur="500"/>
                                        <p:tgtEl>
                                          <p:spTgt spid="246"/>
                                        </p:tgtEl>
                                      </p:cBhvr>
                                    </p:animEffect>
                                  </p:childTnLst>
                                </p:cTn>
                              </p:par>
                              <p:par>
                                <p:cTn id="70" presetID="1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47"/>
                                        </p:tgtEl>
                                        <p:attrNameLst>
                                          <p:attrName>style.visibility</p:attrName>
                                        </p:attrNameLst>
                                      </p:cBhvr>
                                      <p:to>
                                        <p:strVal val="visible"/>
                                      </p:to>
                                    </p:set>
                                    <p:animEffect transition="in" filter="fade">
                                      <p:cBhvr>
                                        <p:cTn id="72" dur="500"/>
                                        <p:tgtEl>
                                          <p:spTgt spid="247"/>
                                        </p:tgtEl>
                                      </p:cBhvr>
                                    </p:animEffect>
                                  </p:childTnLst>
                                </p:cTn>
                              </p:par>
                              <p:par>
                                <p:cTn id="73" presetID="10" presetClass="entr" presetSubtype="0" fill="hold" grpId="0" nodeType="withEffect" nodePh="1">
                                  <p:stCondLst>
                                    <p:cond delay="0"/>
                                  </p:stCondLst>
                                  <p:endCondLst>
                                    <p:cond evt="begin" delay="0">
                                      <p:tn val="73"/>
                                    </p:cond>
                                  </p:endCondLst>
                                  <p:childTnLst>
                                    <p:set>
                                      <p:cBhvr>
                                        <p:cTn id="74" dur="1" fill="hold">
                                          <p:stCondLst>
                                            <p:cond delay="0"/>
                                          </p:stCondLst>
                                        </p:cTn>
                                        <p:tgtEl>
                                          <p:spTgt spid="248"/>
                                        </p:tgtEl>
                                        <p:attrNameLst>
                                          <p:attrName>style.visibility</p:attrName>
                                        </p:attrNameLst>
                                      </p:cBhvr>
                                      <p:to>
                                        <p:strVal val="visible"/>
                                      </p:to>
                                    </p:set>
                                    <p:animEffect transition="in" filter="fade">
                                      <p:cBhvr>
                                        <p:cTn id="75" dur="500"/>
                                        <p:tgtEl>
                                          <p:spTgt spid="2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2"/>
                                        </p:tgtEl>
                                        <p:attrNameLst>
                                          <p:attrName>style.visibility</p:attrName>
                                        </p:attrNameLst>
                                      </p:cBhvr>
                                      <p:to>
                                        <p:strVal val="visible"/>
                                      </p:to>
                                    </p:set>
                                    <p:animEffect transition="in" filter="fade">
                                      <p:cBhvr>
                                        <p:cTn id="78" dur="500"/>
                                        <p:tgtEl>
                                          <p:spTgt spid="34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9"/>
                                        </p:tgtEl>
                                        <p:attrNameLst>
                                          <p:attrName>style.visibility</p:attrName>
                                        </p:attrNameLst>
                                      </p:cBhvr>
                                      <p:to>
                                        <p:strVal val="visible"/>
                                      </p:to>
                                    </p:set>
                                    <p:animEffect transition="in" filter="fade">
                                      <p:cBhvr>
                                        <p:cTn id="81" dur="500"/>
                                        <p:tgtEl>
                                          <p:spTgt spid="24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0"/>
                                        </p:tgtEl>
                                        <p:attrNameLst>
                                          <p:attrName>style.visibility</p:attrName>
                                        </p:attrNameLst>
                                      </p:cBhvr>
                                      <p:to>
                                        <p:strVal val="visible"/>
                                      </p:to>
                                    </p:set>
                                    <p:animEffect transition="in" filter="fade">
                                      <p:cBhvr>
                                        <p:cTn id="84" dur="500"/>
                                        <p:tgtEl>
                                          <p:spTgt spid="25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1"/>
                                        </p:tgtEl>
                                        <p:attrNameLst>
                                          <p:attrName>style.visibility</p:attrName>
                                        </p:attrNameLst>
                                      </p:cBhvr>
                                      <p:to>
                                        <p:strVal val="visible"/>
                                      </p:to>
                                    </p:set>
                                    <p:animEffect transition="in" filter="fade">
                                      <p:cBhvr>
                                        <p:cTn id="87" dur="500"/>
                                        <p:tgtEl>
                                          <p:spTgt spid="25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2"/>
                                        </p:tgtEl>
                                        <p:attrNameLst>
                                          <p:attrName>style.visibility</p:attrName>
                                        </p:attrNameLst>
                                      </p:cBhvr>
                                      <p:to>
                                        <p:strVal val="visible"/>
                                      </p:to>
                                    </p:set>
                                    <p:animEffect transition="in" filter="fade">
                                      <p:cBhvr>
                                        <p:cTn id="90" dur="500"/>
                                        <p:tgtEl>
                                          <p:spTgt spid="2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3"/>
                                        </p:tgtEl>
                                        <p:attrNameLst>
                                          <p:attrName>style.visibility</p:attrName>
                                        </p:attrNameLst>
                                      </p:cBhvr>
                                      <p:to>
                                        <p:strVal val="visible"/>
                                      </p:to>
                                    </p:set>
                                    <p:animEffect transition="in" filter="fade">
                                      <p:cBhvr>
                                        <p:cTn id="93" dur="500"/>
                                        <p:tgtEl>
                                          <p:spTgt spid="2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4"/>
                                        </p:tgtEl>
                                        <p:attrNameLst>
                                          <p:attrName>style.visibility</p:attrName>
                                        </p:attrNameLst>
                                      </p:cBhvr>
                                      <p:to>
                                        <p:strVal val="visible"/>
                                      </p:to>
                                    </p:set>
                                    <p:animEffect transition="in" filter="fade">
                                      <p:cBhvr>
                                        <p:cTn id="96" dur="500"/>
                                        <p:tgtEl>
                                          <p:spTgt spid="254"/>
                                        </p:tgtEl>
                                      </p:cBhvr>
                                    </p:animEffect>
                                  </p:childTnLst>
                                </p:cTn>
                              </p:par>
                              <p:par>
                                <p:cTn id="97" presetID="10" presetClass="entr" presetSubtype="0" fill="hold" nodeType="withEffect">
                                  <p:stCondLst>
                                    <p:cond delay="0"/>
                                  </p:stCondLst>
                                  <p:childTnLst>
                                    <p:set>
                                      <p:cBhvr>
                                        <p:cTn id="98" dur="1" fill="hold">
                                          <p:stCondLst>
                                            <p:cond delay="0"/>
                                          </p:stCondLst>
                                        </p:cTn>
                                        <p:tgtEl>
                                          <p:spTgt spid="278"/>
                                        </p:tgtEl>
                                        <p:attrNameLst>
                                          <p:attrName>style.visibility</p:attrName>
                                        </p:attrNameLst>
                                      </p:cBhvr>
                                      <p:to>
                                        <p:strVal val="visible"/>
                                      </p:to>
                                    </p:set>
                                    <p:animEffect transition="in" filter="fade">
                                      <p:cBhvr>
                                        <p:cTn id="99" dur="500"/>
                                        <p:tgtEl>
                                          <p:spTgt spid="278"/>
                                        </p:tgtEl>
                                      </p:cBhvr>
                                    </p:animEffect>
                                  </p:childTnLst>
                                </p:cTn>
                              </p:par>
                              <p:par>
                                <p:cTn id="100" presetID="10" presetClass="entr" presetSubtype="0" fill="hold" nodeType="withEffect">
                                  <p:stCondLst>
                                    <p:cond delay="0"/>
                                  </p:stCondLst>
                                  <p:childTnLst>
                                    <p:set>
                                      <p:cBhvr>
                                        <p:cTn id="101" dur="1" fill="hold">
                                          <p:stCondLst>
                                            <p:cond delay="0"/>
                                          </p:stCondLst>
                                        </p:cTn>
                                        <p:tgtEl>
                                          <p:spTgt spid="279"/>
                                        </p:tgtEl>
                                        <p:attrNameLst>
                                          <p:attrName>style.visibility</p:attrName>
                                        </p:attrNameLst>
                                      </p:cBhvr>
                                      <p:to>
                                        <p:strVal val="visible"/>
                                      </p:to>
                                    </p:set>
                                    <p:animEffect transition="in" filter="fade">
                                      <p:cBhvr>
                                        <p:cTn id="102" dur="500"/>
                                        <p:tgtEl>
                                          <p:spTgt spid="279"/>
                                        </p:tgtEl>
                                      </p:cBhvr>
                                    </p:animEffect>
                                  </p:childTnLst>
                                </p:cTn>
                              </p:par>
                              <p:par>
                                <p:cTn id="103" presetID="10" presetClass="entr" presetSubtype="0" fill="hold" nodeType="withEffect">
                                  <p:stCondLst>
                                    <p:cond delay="0"/>
                                  </p:stCondLst>
                                  <p:childTnLst>
                                    <p:set>
                                      <p:cBhvr>
                                        <p:cTn id="104" dur="1" fill="hold">
                                          <p:stCondLst>
                                            <p:cond delay="0"/>
                                          </p:stCondLst>
                                        </p:cTn>
                                        <p:tgtEl>
                                          <p:spTgt spid="280"/>
                                        </p:tgtEl>
                                        <p:attrNameLst>
                                          <p:attrName>style.visibility</p:attrName>
                                        </p:attrNameLst>
                                      </p:cBhvr>
                                      <p:to>
                                        <p:strVal val="visible"/>
                                      </p:to>
                                    </p:set>
                                    <p:animEffect transition="in" filter="fade">
                                      <p:cBhvr>
                                        <p:cTn id="105" dur="500"/>
                                        <p:tgtEl>
                                          <p:spTgt spid="280"/>
                                        </p:tgtEl>
                                      </p:cBhvr>
                                    </p:animEffect>
                                  </p:childTnLst>
                                </p:cTn>
                              </p:par>
                              <p:par>
                                <p:cTn id="106" presetID="10" presetClass="entr" presetSubtype="0" fill="hold" nodeType="withEffect">
                                  <p:stCondLst>
                                    <p:cond delay="0"/>
                                  </p:stCondLst>
                                  <p:childTnLst>
                                    <p:set>
                                      <p:cBhvr>
                                        <p:cTn id="107" dur="1" fill="hold">
                                          <p:stCondLst>
                                            <p:cond delay="0"/>
                                          </p:stCondLst>
                                        </p:cTn>
                                        <p:tgtEl>
                                          <p:spTgt spid="282"/>
                                        </p:tgtEl>
                                        <p:attrNameLst>
                                          <p:attrName>style.visibility</p:attrName>
                                        </p:attrNameLst>
                                      </p:cBhvr>
                                      <p:to>
                                        <p:strVal val="visible"/>
                                      </p:to>
                                    </p:set>
                                    <p:animEffect transition="in" filter="fade">
                                      <p:cBhvr>
                                        <p:cTn id="108" dur="500"/>
                                        <p:tgtEl>
                                          <p:spTgt spid="282"/>
                                        </p:tgtEl>
                                      </p:cBhvr>
                                    </p:animEffect>
                                  </p:childTnLst>
                                </p:cTn>
                              </p:par>
                              <p:par>
                                <p:cTn id="109" presetID="10" presetClass="entr" presetSubtype="0" fill="hold" nodeType="withEffect">
                                  <p:stCondLst>
                                    <p:cond delay="0"/>
                                  </p:stCondLst>
                                  <p:childTnLst>
                                    <p:set>
                                      <p:cBhvr>
                                        <p:cTn id="110" dur="1" fill="hold">
                                          <p:stCondLst>
                                            <p:cond delay="0"/>
                                          </p:stCondLst>
                                        </p:cTn>
                                        <p:tgtEl>
                                          <p:spTgt spid="283"/>
                                        </p:tgtEl>
                                        <p:attrNameLst>
                                          <p:attrName>style.visibility</p:attrName>
                                        </p:attrNameLst>
                                      </p:cBhvr>
                                      <p:to>
                                        <p:strVal val="visible"/>
                                      </p:to>
                                    </p:set>
                                    <p:animEffect transition="in" filter="fade">
                                      <p:cBhvr>
                                        <p:cTn id="111" dur="500"/>
                                        <p:tgtEl>
                                          <p:spTgt spid="283"/>
                                        </p:tgtEl>
                                      </p:cBhvr>
                                    </p:animEffect>
                                  </p:childTnLst>
                                </p:cTn>
                              </p:par>
                              <p:par>
                                <p:cTn id="112" presetID="10" presetClass="entr" presetSubtype="0" fill="hold" nodeType="withEffect">
                                  <p:stCondLst>
                                    <p:cond delay="0"/>
                                  </p:stCondLst>
                                  <p:childTnLst>
                                    <p:set>
                                      <p:cBhvr>
                                        <p:cTn id="113" dur="1" fill="hold">
                                          <p:stCondLst>
                                            <p:cond delay="0"/>
                                          </p:stCondLst>
                                        </p:cTn>
                                        <p:tgtEl>
                                          <p:spTgt spid="305"/>
                                        </p:tgtEl>
                                        <p:attrNameLst>
                                          <p:attrName>style.visibility</p:attrName>
                                        </p:attrNameLst>
                                      </p:cBhvr>
                                      <p:to>
                                        <p:strVal val="visible"/>
                                      </p:to>
                                    </p:set>
                                    <p:animEffect transition="in" filter="fade">
                                      <p:cBhvr>
                                        <p:cTn id="114" dur="500"/>
                                        <p:tgtEl>
                                          <p:spTgt spid="305"/>
                                        </p:tgtEl>
                                      </p:cBhvr>
                                    </p:animEffect>
                                  </p:childTnLst>
                                </p:cTn>
                              </p:par>
                              <p:par>
                                <p:cTn id="115" presetID="10" presetClass="entr" presetSubtype="0" fill="hold" nodeType="withEffect">
                                  <p:stCondLst>
                                    <p:cond delay="0"/>
                                  </p:stCondLst>
                                  <p:childTnLst>
                                    <p:set>
                                      <p:cBhvr>
                                        <p:cTn id="116" dur="1" fill="hold">
                                          <p:stCondLst>
                                            <p:cond delay="0"/>
                                          </p:stCondLst>
                                        </p:cTn>
                                        <p:tgtEl>
                                          <p:spTgt spid="311"/>
                                        </p:tgtEl>
                                        <p:attrNameLst>
                                          <p:attrName>style.visibility</p:attrName>
                                        </p:attrNameLst>
                                      </p:cBhvr>
                                      <p:to>
                                        <p:strVal val="visible"/>
                                      </p:to>
                                    </p:set>
                                    <p:animEffect transition="in" filter="fade">
                                      <p:cBhvr>
                                        <p:cTn id="117" dur="500"/>
                                        <p:tgtEl>
                                          <p:spTgt spid="311"/>
                                        </p:tgtEl>
                                      </p:cBhvr>
                                    </p:animEffect>
                                  </p:childTnLst>
                                </p:cTn>
                              </p:par>
                              <p:par>
                                <p:cTn id="118" presetID="10" presetClass="entr" presetSubtype="0" fill="hold" nodeType="withEffect">
                                  <p:stCondLst>
                                    <p:cond delay="0"/>
                                  </p:stCondLst>
                                  <p:childTnLst>
                                    <p:set>
                                      <p:cBhvr>
                                        <p:cTn id="119" dur="1" fill="hold">
                                          <p:stCondLst>
                                            <p:cond delay="0"/>
                                          </p:stCondLst>
                                        </p:cTn>
                                        <p:tgtEl>
                                          <p:spTgt spid="320"/>
                                        </p:tgtEl>
                                        <p:attrNameLst>
                                          <p:attrName>style.visibility</p:attrName>
                                        </p:attrNameLst>
                                      </p:cBhvr>
                                      <p:to>
                                        <p:strVal val="visible"/>
                                      </p:to>
                                    </p:set>
                                    <p:animEffect transition="in" filter="fade">
                                      <p:cBhvr>
                                        <p:cTn id="120" dur="500"/>
                                        <p:tgtEl>
                                          <p:spTgt spid="320"/>
                                        </p:tgtEl>
                                      </p:cBhvr>
                                    </p:animEffect>
                                  </p:childTnLst>
                                </p:cTn>
                              </p:par>
                              <p:par>
                                <p:cTn id="121" presetID="10" presetClass="entr" presetSubtype="0" fill="hold" nodeType="withEffect">
                                  <p:stCondLst>
                                    <p:cond delay="0"/>
                                  </p:stCondLst>
                                  <p:childTnLst>
                                    <p:set>
                                      <p:cBhvr>
                                        <p:cTn id="122" dur="1" fill="hold">
                                          <p:stCondLst>
                                            <p:cond delay="0"/>
                                          </p:stCondLst>
                                        </p:cTn>
                                        <p:tgtEl>
                                          <p:spTgt spid="324"/>
                                        </p:tgtEl>
                                        <p:attrNameLst>
                                          <p:attrName>style.visibility</p:attrName>
                                        </p:attrNameLst>
                                      </p:cBhvr>
                                      <p:to>
                                        <p:strVal val="visible"/>
                                      </p:to>
                                    </p:set>
                                    <p:animEffect transition="in" filter="fade">
                                      <p:cBhvr>
                                        <p:cTn id="123" dur="500"/>
                                        <p:tgtEl>
                                          <p:spTgt spid="324"/>
                                        </p:tgtEl>
                                      </p:cBhvr>
                                    </p:animEffect>
                                  </p:childTnLst>
                                </p:cTn>
                              </p:par>
                              <p:par>
                                <p:cTn id="124" presetID="10" presetClass="entr" presetSubtype="0" fill="hold" nodeType="withEffect">
                                  <p:stCondLst>
                                    <p:cond delay="0"/>
                                  </p:stCondLst>
                                  <p:childTnLst>
                                    <p:set>
                                      <p:cBhvr>
                                        <p:cTn id="125" dur="1" fill="hold">
                                          <p:stCondLst>
                                            <p:cond delay="0"/>
                                          </p:stCondLst>
                                        </p:cTn>
                                        <p:tgtEl>
                                          <p:spTgt spid="329"/>
                                        </p:tgtEl>
                                        <p:attrNameLst>
                                          <p:attrName>style.visibility</p:attrName>
                                        </p:attrNameLst>
                                      </p:cBhvr>
                                      <p:to>
                                        <p:strVal val="visible"/>
                                      </p:to>
                                    </p:set>
                                    <p:animEffect transition="in" filter="fade">
                                      <p:cBhvr>
                                        <p:cTn id="126" dur="500"/>
                                        <p:tgtEl>
                                          <p:spTgt spid="329"/>
                                        </p:tgtEl>
                                      </p:cBhvr>
                                    </p:animEffect>
                                  </p:childTnLst>
                                </p:cTn>
                              </p:par>
                              <p:par>
                                <p:cTn id="127" presetID="10" presetClass="entr" presetSubtype="0" fill="hold" nodeType="withEffect">
                                  <p:stCondLst>
                                    <p:cond delay="0"/>
                                  </p:stCondLst>
                                  <p:childTnLst>
                                    <p:set>
                                      <p:cBhvr>
                                        <p:cTn id="128" dur="1" fill="hold">
                                          <p:stCondLst>
                                            <p:cond delay="0"/>
                                          </p:stCondLst>
                                        </p:cTn>
                                        <p:tgtEl>
                                          <p:spTgt spid="330"/>
                                        </p:tgtEl>
                                        <p:attrNameLst>
                                          <p:attrName>style.visibility</p:attrName>
                                        </p:attrNameLst>
                                      </p:cBhvr>
                                      <p:to>
                                        <p:strVal val="visible"/>
                                      </p:to>
                                    </p:set>
                                    <p:animEffect transition="in" filter="fade">
                                      <p:cBhvr>
                                        <p:cTn id="129" dur="500"/>
                                        <p:tgtEl>
                                          <p:spTgt spid="330"/>
                                        </p:tgtEl>
                                      </p:cBhvr>
                                    </p:animEffect>
                                  </p:childTnLst>
                                </p:cTn>
                              </p:par>
                              <p:par>
                                <p:cTn id="130" presetID="10" presetClass="entr" presetSubtype="0" fill="hold" nodeType="withEffect">
                                  <p:stCondLst>
                                    <p:cond delay="0"/>
                                  </p:stCondLst>
                                  <p:childTnLst>
                                    <p:set>
                                      <p:cBhvr>
                                        <p:cTn id="131" dur="1" fill="hold">
                                          <p:stCondLst>
                                            <p:cond delay="0"/>
                                          </p:stCondLst>
                                        </p:cTn>
                                        <p:tgtEl>
                                          <p:spTgt spid="331"/>
                                        </p:tgtEl>
                                        <p:attrNameLst>
                                          <p:attrName>style.visibility</p:attrName>
                                        </p:attrNameLst>
                                      </p:cBhvr>
                                      <p:to>
                                        <p:strVal val="visible"/>
                                      </p:to>
                                    </p:set>
                                    <p:animEffect transition="in" filter="fade">
                                      <p:cBhvr>
                                        <p:cTn id="132" dur="500"/>
                                        <p:tgtEl>
                                          <p:spTgt spid="331"/>
                                        </p:tgtEl>
                                      </p:cBhvr>
                                    </p:animEffect>
                                  </p:childTnLst>
                                </p:cTn>
                              </p:par>
                              <p:par>
                                <p:cTn id="133" presetID="10" presetClass="entr" presetSubtype="0" fill="hold" nodeType="withEffect">
                                  <p:stCondLst>
                                    <p:cond delay="0"/>
                                  </p:stCondLst>
                                  <p:childTnLst>
                                    <p:set>
                                      <p:cBhvr>
                                        <p:cTn id="134" dur="1" fill="hold">
                                          <p:stCondLst>
                                            <p:cond delay="0"/>
                                          </p:stCondLst>
                                        </p:cTn>
                                        <p:tgtEl>
                                          <p:spTgt spid="333"/>
                                        </p:tgtEl>
                                        <p:attrNameLst>
                                          <p:attrName>style.visibility</p:attrName>
                                        </p:attrNameLst>
                                      </p:cBhvr>
                                      <p:to>
                                        <p:strVal val="visible"/>
                                      </p:to>
                                    </p:set>
                                    <p:animEffect transition="in" filter="fade">
                                      <p:cBhvr>
                                        <p:cTn id="135" dur="500"/>
                                        <p:tgtEl>
                                          <p:spTgt spid="333"/>
                                        </p:tgtEl>
                                      </p:cBhvr>
                                    </p:animEffect>
                                  </p:childTnLst>
                                </p:cTn>
                              </p:par>
                              <p:par>
                                <p:cTn id="136" presetID="10" presetClass="entr" presetSubtype="0" fill="hold" nodeType="withEffect">
                                  <p:stCondLst>
                                    <p:cond delay="0"/>
                                  </p:stCondLst>
                                  <p:childTnLst>
                                    <p:set>
                                      <p:cBhvr>
                                        <p:cTn id="137" dur="1" fill="hold">
                                          <p:stCondLst>
                                            <p:cond delay="0"/>
                                          </p:stCondLst>
                                        </p:cTn>
                                        <p:tgtEl>
                                          <p:spTgt spid="334"/>
                                        </p:tgtEl>
                                        <p:attrNameLst>
                                          <p:attrName>style.visibility</p:attrName>
                                        </p:attrNameLst>
                                      </p:cBhvr>
                                      <p:to>
                                        <p:strVal val="visible"/>
                                      </p:to>
                                    </p:set>
                                    <p:animEffect transition="in" filter="fade">
                                      <p:cBhvr>
                                        <p:cTn id="138" dur="500"/>
                                        <p:tgtEl>
                                          <p:spTgt spid="334"/>
                                        </p:tgtEl>
                                      </p:cBhvr>
                                    </p:animEffect>
                                  </p:childTnLst>
                                </p:cTn>
                              </p:par>
                              <p:par>
                                <p:cTn id="139" presetID="10" presetClass="entr" presetSubtype="0" fill="hold" nodeType="withEffect">
                                  <p:stCondLst>
                                    <p:cond delay="0"/>
                                  </p:stCondLst>
                                  <p:childTnLst>
                                    <p:set>
                                      <p:cBhvr>
                                        <p:cTn id="140" dur="1" fill="hold">
                                          <p:stCondLst>
                                            <p:cond delay="0"/>
                                          </p:stCondLst>
                                        </p:cTn>
                                        <p:tgtEl>
                                          <p:spTgt spid="335"/>
                                        </p:tgtEl>
                                        <p:attrNameLst>
                                          <p:attrName>style.visibility</p:attrName>
                                        </p:attrNameLst>
                                      </p:cBhvr>
                                      <p:to>
                                        <p:strVal val="visible"/>
                                      </p:to>
                                    </p:set>
                                    <p:animEffect transition="in" filter="fade">
                                      <p:cBhvr>
                                        <p:cTn id="141" dur="500"/>
                                        <p:tgtEl>
                                          <p:spTgt spid="335"/>
                                        </p:tgtEl>
                                      </p:cBhvr>
                                    </p:animEffect>
                                  </p:childTnLst>
                                </p:cTn>
                              </p:par>
                              <p:par>
                                <p:cTn id="142" presetID="10" presetClass="entr" presetSubtype="0" fill="hold" nodeType="withEffect">
                                  <p:stCondLst>
                                    <p:cond delay="0"/>
                                  </p:stCondLst>
                                  <p:childTnLst>
                                    <p:set>
                                      <p:cBhvr>
                                        <p:cTn id="143" dur="1" fill="hold">
                                          <p:stCondLst>
                                            <p:cond delay="0"/>
                                          </p:stCondLst>
                                        </p:cTn>
                                        <p:tgtEl>
                                          <p:spTgt spid="337"/>
                                        </p:tgtEl>
                                        <p:attrNameLst>
                                          <p:attrName>style.visibility</p:attrName>
                                        </p:attrNameLst>
                                      </p:cBhvr>
                                      <p:to>
                                        <p:strVal val="visible"/>
                                      </p:to>
                                    </p:set>
                                    <p:animEffect transition="in" filter="fade">
                                      <p:cBhvr>
                                        <p:cTn id="144" dur="500"/>
                                        <p:tgtEl>
                                          <p:spTgt spid="337"/>
                                        </p:tgtEl>
                                      </p:cBhvr>
                                    </p:animEffect>
                                  </p:childTnLst>
                                </p:cTn>
                              </p:par>
                              <p:par>
                                <p:cTn id="145" presetID="10" presetClass="entr" presetSubtype="0" fill="hold" nodeType="withEffect">
                                  <p:stCondLst>
                                    <p:cond delay="0"/>
                                  </p:stCondLst>
                                  <p:childTnLst>
                                    <p:set>
                                      <p:cBhvr>
                                        <p:cTn id="146" dur="1" fill="hold">
                                          <p:stCondLst>
                                            <p:cond delay="0"/>
                                          </p:stCondLst>
                                        </p:cTn>
                                        <p:tgtEl>
                                          <p:spTgt spid="338"/>
                                        </p:tgtEl>
                                        <p:attrNameLst>
                                          <p:attrName>style.visibility</p:attrName>
                                        </p:attrNameLst>
                                      </p:cBhvr>
                                      <p:to>
                                        <p:strVal val="visible"/>
                                      </p:to>
                                    </p:set>
                                    <p:animEffect transition="in" filter="fade">
                                      <p:cBhvr>
                                        <p:cTn id="147" dur="500"/>
                                        <p:tgtEl>
                                          <p:spTgt spid="338"/>
                                        </p:tgtEl>
                                      </p:cBhvr>
                                    </p:animEffect>
                                  </p:childTnLst>
                                </p:cTn>
                              </p:par>
                              <p:par>
                                <p:cTn id="148" presetID="10" presetClass="entr" presetSubtype="0" fill="hold" nodeType="withEffect">
                                  <p:stCondLst>
                                    <p:cond delay="0"/>
                                  </p:stCondLst>
                                  <p:childTnLst>
                                    <p:set>
                                      <p:cBhvr>
                                        <p:cTn id="149" dur="1" fill="hold">
                                          <p:stCondLst>
                                            <p:cond delay="0"/>
                                          </p:stCondLst>
                                        </p:cTn>
                                        <p:tgtEl>
                                          <p:spTgt spid="339"/>
                                        </p:tgtEl>
                                        <p:attrNameLst>
                                          <p:attrName>style.visibility</p:attrName>
                                        </p:attrNameLst>
                                      </p:cBhvr>
                                      <p:to>
                                        <p:strVal val="visible"/>
                                      </p:to>
                                    </p:set>
                                    <p:animEffect transition="in" filter="fade">
                                      <p:cBhvr>
                                        <p:cTn id="150" dur="500"/>
                                        <p:tgtEl>
                                          <p:spTgt spid="339"/>
                                        </p:tgtEl>
                                      </p:cBhvr>
                                    </p:animEffect>
                                  </p:childTnLst>
                                </p:cTn>
                              </p:par>
                            </p:childTnLst>
                          </p:cTn>
                        </p:par>
                        <p:par>
                          <p:cTn id="151" fill="hold">
                            <p:stCondLst>
                              <p:cond delay="11000"/>
                            </p:stCondLst>
                            <p:childTnLst>
                              <p:par>
                                <p:cTn id="152" presetID="10" presetClass="entr" presetSubtype="0" fill="hold" nodeType="afterEffect">
                                  <p:stCondLst>
                                    <p:cond delay="500"/>
                                  </p:stCondLst>
                                  <p:childTnLst>
                                    <p:set>
                                      <p:cBhvr>
                                        <p:cTn id="153" dur="1" fill="hold">
                                          <p:stCondLst>
                                            <p:cond delay="0"/>
                                          </p:stCondLst>
                                        </p:cTn>
                                        <p:tgtEl>
                                          <p:spTgt spid="13"/>
                                        </p:tgtEl>
                                        <p:attrNameLst>
                                          <p:attrName>style.visibility</p:attrName>
                                        </p:attrNameLst>
                                      </p:cBhvr>
                                      <p:to>
                                        <p:strVal val="visible"/>
                                      </p:to>
                                    </p:set>
                                    <p:animEffect transition="in" filter="fade">
                                      <p:cBhvr>
                                        <p:cTn id="154" dur="1000"/>
                                        <p:tgtEl>
                                          <p:spTgt spid="13"/>
                                        </p:tgtEl>
                                      </p:cBhvr>
                                    </p:animEffect>
                                  </p:childTnLst>
                                </p:cTn>
                              </p:par>
                            </p:childTnLst>
                          </p:cTn>
                        </p:par>
                        <p:par>
                          <p:cTn id="155" fill="hold">
                            <p:stCondLst>
                              <p:cond delay="12500"/>
                            </p:stCondLst>
                            <p:childTnLst>
                              <p:par>
                                <p:cTn id="156" presetID="0" presetClass="path" presetSubtype="0" accel="50000" decel="50000" fill="hold" nodeType="afterEffect">
                                  <p:stCondLst>
                                    <p:cond delay="0"/>
                                  </p:stCondLst>
                                  <p:childTnLst>
                                    <p:animMotion origin="layout" path="M 3.88889E-6 -7.66026E-7 L 0.03732 0.04976 L 0.14323 0.04976 L 0.14323 0.34923 L 0.00954 0.43138 L -0.12952 0.44319 " pathEditMode="relative" rAng="0" ptsTypes="AAAAAA">
                                      <p:cBhvr>
                                        <p:cTn id="157" dur="3000" fill="hold"/>
                                        <p:tgtEl>
                                          <p:spTgt spid="13"/>
                                        </p:tgtEl>
                                        <p:attrNameLst>
                                          <p:attrName>ppt_x</p:attrName>
                                          <p:attrName>ppt_y</p:attrName>
                                        </p:attrNameLst>
                                      </p:cBhvr>
                                      <p:rCtr x="700" y="22100"/>
                                    </p:animMotion>
                                  </p:childTnLst>
                                </p:cTn>
                              </p:par>
                            </p:childTnLst>
                          </p:cTn>
                        </p:par>
                        <p:par>
                          <p:cTn id="158" fill="hold">
                            <p:stCondLst>
                              <p:cond delay="15500"/>
                            </p:stCondLst>
                            <p:childTnLst>
                              <p:par>
                                <p:cTn id="159" presetID="10" presetClass="exit" presetSubtype="0" fill="hold" nodeType="afterEffect">
                                  <p:stCondLst>
                                    <p:cond delay="0"/>
                                  </p:stCondLst>
                                  <p:childTnLst>
                                    <p:animEffect transition="out" filter="fade">
                                      <p:cBhvr>
                                        <p:cTn id="160" dur="1000"/>
                                        <p:tgtEl>
                                          <p:spTgt spid="13"/>
                                        </p:tgtEl>
                                      </p:cBhvr>
                                    </p:animEffect>
                                    <p:set>
                                      <p:cBhvr>
                                        <p:cTn id="161" dur="1" fill="hold">
                                          <p:stCondLst>
                                            <p:cond delay="999"/>
                                          </p:stCondLst>
                                        </p:cTn>
                                        <p:tgtEl>
                                          <p:spTgt spid="13"/>
                                        </p:tgtEl>
                                        <p:attrNameLst>
                                          <p:attrName>style.visibility</p:attrName>
                                        </p:attrNameLst>
                                      </p:cBhvr>
                                      <p:to>
                                        <p:strVal val="hidden"/>
                                      </p:to>
                                    </p:set>
                                  </p:childTnLst>
                                </p:cTn>
                              </p:par>
                            </p:childTnLst>
                          </p:cTn>
                        </p:par>
                        <p:par>
                          <p:cTn id="162" fill="hold">
                            <p:stCondLst>
                              <p:cond delay="16500"/>
                            </p:stCondLst>
                            <p:childTnLst>
                              <p:par>
                                <p:cTn id="163" presetID="10" presetClass="entr" presetSubtype="0" fill="hold" grpId="0" nodeType="afterEffect">
                                  <p:stCondLst>
                                    <p:cond delay="0"/>
                                  </p:stCondLst>
                                  <p:childTnLst>
                                    <p:set>
                                      <p:cBhvr>
                                        <p:cTn id="164" dur="1" fill="hold">
                                          <p:stCondLst>
                                            <p:cond delay="0"/>
                                          </p:stCondLst>
                                        </p:cTn>
                                        <p:tgtEl>
                                          <p:spTgt spid="432"/>
                                        </p:tgtEl>
                                        <p:attrNameLst>
                                          <p:attrName>style.visibility</p:attrName>
                                        </p:attrNameLst>
                                      </p:cBhvr>
                                      <p:to>
                                        <p:strVal val="visible"/>
                                      </p:to>
                                    </p:set>
                                    <p:animEffect transition="in" filter="fade">
                                      <p:cBhvr>
                                        <p:cTn id="165" dur="500"/>
                                        <p:tgtEl>
                                          <p:spTgt spid="432"/>
                                        </p:tgtEl>
                                      </p:cBhvr>
                                    </p:animEffect>
                                  </p:childTnLst>
                                </p:cTn>
                              </p:par>
                            </p:childTnLst>
                          </p:cTn>
                        </p:par>
                        <p:par>
                          <p:cTn id="166" fill="hold">
                            <p:stCondLst>
                              <p:cond delay="17000"/>
                            </p:stCondLst>
                            <p:childTnLst>
                              <p:par>
                                <p:cTn id="167" presetID="0" presetClass="path" presetSubtype="0" accel="50000" decel="50000" fill="hold" grpId="1" nodeType="afterEffect">
                                  <p:stCondLst>
                                    <p:cond delay="0"/>
                                  </p:stCondLst>
                                  <p:childTnLst>
                                    <p:animMotion origin="layout" path="M 4.72222E-6 -9.99769E-7 C 0.04253 -0.02175 0.08402 -0.04374 0.08437 -0.06572 C 0.08472 -0.08771 0.01892 -0.11826 0.00173 -0.13214 " pathEditMode="relative" rAng="0" ptsTypes="aaa">
                                      <p:cBhvr>
                                        <p:cTn id="168" dur="3000" fill="hold"/>
                                        <p:tgtEl>
                                          <p:spTgt spid="245"/>
                                        </p:tgtEl>
                                        <p:attrNameLst>
                                          <p:attrName>ppt_x</p:attrName>
                                          <p:attrName>ppt_y</p:attrName>
                                        </p:attrNameLst>
                                      </p:cBhvr>
                                      <p:rCtr x="4200" y="-6600"/>
                                    </p:animMotion>
                                  </p:childTnLst>
                                </p:cTn>
                              </p:par>
                              <p:par>
                                <p:cTn id="169" presetID="0" presetClass="path" presetSubtype="0" accel="50000" decel="50000" fill="hold" grpId="1" nodeType="withEffect">
                                  <p:stCondLst>
                                    <p:cond delay="0"/>
                                  </p:stCondLst>
                                  <p:childTnLst>
                                    <p:animMotion origin="layout" path="M -4.16667E-6 -9.99769E-7 C 0.03612 -0.02175 0.0698 -0.04374 0.07032 -0.06526 C 0.07084 -0.08678 0.01719 -0.11641 0.0033 -0.12983 " pathEditMode="relative" rAng="0" ptsTypes="aaa">
                                      <p:cBhvr>
                                        <p:cTn id="170" dur="2000" spd="-100000" fill="hold"/>
                                        <p:tgtEl>
                                          <p:spTgt spid="432"/>
                                        </p:tgtEl>
                                        <p:attrNameLst>
                                          <p:attrName>ppt_x</p:attrName>
                                          <p:attrName>ppt_y</p:attrName>
                                        </p:attrNameLst>
                                      </p:cBhvr>
                                      <p:rCtr x="3500" y="-6500"/>
                                    </p:animMotion>
                                  </p:childTnLst>
                                </p:cTn>
                              </p:par>
                              <p:par>
                                <p:cTn id="171" presetID="10" presetClass="exit" presetSubtype="0" fill="hold" grpId="1" nodeType="withEffect">
                                  <p:stCondLst>
                                    <p:cond delay="0"/>
                                  </p:stCondLst>
                                  <p:childTnLst>
                                    <p:animEffect transition="out" filter="fade">
                                      <p:cBhvr>
                                        <p:cTn id="172" dur="500"/>
                                        <p:tgtEl>
                                          <p:spTgt spid="240"/>
                                        </p:tgtEl>
                                      </p:cBhvr>
                                    </p:animEffect>
                                    <p:set>
                                      <p:cBhvr>
                                        <p:cTn id="173" dur="1" fill="hold">
                                          <p:stCondLst>
                                            <p:cond delay="499"/>
                                          </p:stCondLst>
                                        </p:cTn>
                                        <p:tgtEl>
                                          <p:spTgt spid="240"/>
                                        </p:tgtEl>
                                        <p:attrNameLst>
                                          <p:attrName>style.visibility</p:attrName>
                                        </p:attrNameLst>
                                      </p:cBhvr>
                                      <p:to>
                                        <p:strVal val="hidden"/>
                                      </p:to>
                                    </p:set>
                                  </p:childTnLst>
                                </p:cTn>
                              </p:par>
                            </p:childTnLst>
                          </p:cTn>
                        </p:par>
                        <p:par>
                          <p:cTn id="174" fill="hold">
                            <p:stCondLst>
                              <p:cond delay="20000"/>
                            </p:stCondLst>
                            <p:childTnLst>
                              <p:par>
                                <p:cTn id="175" presetID="10" presetClass="entr" presetSubtype="0" fill="hold" grpId="0" nodeType="afterEffect">
                                  <p:stCondLst>
                                    <p:cond delay="0"/>
                                  </p:stCondLst>
                                  <p:childTnLst>
                                    <p:set>
                                      <p:cBhvr>
                                        <p:cTn id="176" dur="1" fill="hold">
                                          <p:stCondLst>
                                            <p:cond delay="0"/>
                                          </p:stCondLst>
                                        </p:cTn>
                                        <p:tgtEl>
                                          <p:spTgt spid="168"/>
                                        </p:tgtEl>
                                        <p:attrNameLst>
                                          <p:attrName>style.visibility</p:attrName>
                                        </p:attrNameLst>
                                      </p:cBhvr>
                                      <p:to>
                                        <p:strVal val="visible"/>
                                      </p:to>
                                    </p:set>
                                    <p:animEffect transition="in" filter="fade">
                                      <p:cBhvr>
                                        <p:cTn id="177" dur="500"/>
                                        <p:tgtEl>
                                          <p:spTgt spid="168"/>
                                        </p:tgtEl>
                                      </p:cBhvr>
                                    </p:animEffect>
                                  </p:childTnLst>
                                </p:cTn>
                              </p:par>
                              <p:par>
                                <p:cTn id="178" presetID="10" presetClass="entr" presetSubtype="0" fill="hold" nodeType="withEffect">
                                  <p:stCondLst>
                                    <p:cond delay="0"/>
                                  </p:stCondLst>
                                  <p:childTnLst>
                                    <p:set>
                                      <p:cBhvr>
                                        <p:cTn id="179" dur="1" fill="hold">
                                          <p:stCondLst>
                                            <p:cond delay="0"/>
                                          </p:stCondLst>
                                        </p:cTn>
                                        <p:tgtEl>
                                          <p:spTgt spid="172"/>
                                        </p:tgtEl>
                                        <p:attrNameLst>
                                          <p:attrName>style.visibility</p:attrName>
                                        </p:attrNameLst>
                                      </p:cBhvr>
                                      <p:to>
                                        <p:strVal val="visible"/>
                                      </p:to>
                                    </p:set>
                                    <p:animEffect transition="in" filter="fade">
                                      <p:cBhvr>
                                        <p:cTn id="180" dur="500"/>
                                        <p:tgtEl>
                                          <p:spTgt spid="17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74"/>
                                        </p:tgtEl>
                                        <p:attrNameLst>
                                          <p:attrName>style.visibility</p:attrName>
                                        </p:attrNameLst>
                                      </p:cBhvr>
                                      <p:to>
                                        <p:strVal val="visible"/>
                                      </p:to>
                                    </p:set>
                                    <p:animEffect transition="in" filter="fade">
                                      <p:cBhvr>
                                        <p:cTn id="183" dur="500"/>
                                        <p:tgtEl>
                                          <p:spTgt spid="174"/>
                                        </p:tgtEl>
                                      </p:cBhvr>
                                    </p:animEffect>
                                  </p:childTnLst>
                                </p:cTn>
                              </p:par>
                            </p:childTnLst>
                          </p:cTn>
                        </p:par>
                        <p:par>
                          <p:cTn id="184" fill="hold">
                            <p:stCondLst>
                              <p:cond delay="20500"/>
                            </p:stCondLst>
                            <p:childTnLst>
                              <p:par>
                                <p:cTn id="185" presetID="10" presetClass="entr" presetSubtype="0" fill="hold" nodeType="afterEffect">
                                  <p:stCondLst>
                                    <p:cond delay="500"/>
                                  </p:stCondLst>
                                  <p:childTnLst>
                                    <p:set>
                                      <p:cBhvr>
                                        <p:cTn id="186" dur="1" fill="hold">
                                          <p:stCondLst>
                                            <p:cond delay="0"/>
                                          </p:stCondLst>
                                        </p:cTn>
                                        <p:tgtEl>
                                          <p:spTgt spid="169"/>
                                        </p:tgtEl>
                                        <p:attrNameLst>
                                          <p:attrName>style.visibility</p:attrName>
                                        </p:attrNameLst>
                                      </p:cBhvr>
                                      <p:to>
                                        <p:strVal val="visible"/>
                                      </p:to>
                                    </p:set>
                                    <p:animEffect transition="in" filter="fade">
                                      <p:cBhvr>
                                        <p:cTn id="187" dur="1000"/>
                                        <p:tgtEl>
                                          <p:spTgt spid="169"/>
                                        </p:tgtEl>
                                      </p:cBhvr>
                                    </p:animEffect>
                                  </p:childTnLst>
                                </p:cTn>
                              </p:par>
                            </p:childTnLst>
                          </p:cTn>
                        </p:par>
                        <p:par>
                          <p:cTn id="188" fill="hold">
                            <p:stCondLst>
                              <p:cond delay="22000"/>
                            </p:stCondLst>
                            <p:childTnLst>
                              <p:par>
                                <p:cTn id="189" presetID="0" presetClass="path" presetSubtype="0" accel="50000" decel="50000" fill="hold" nodeType="afterEffect">
                                  <p:stCondLst>
                                    <p:cond delay="0"/>
                                  </p:stCondLst>
                                  <p:childTnLst>
                                    <p:animMotion origin="layout" path="M -4.44444E-6 3.52696E-6 L 0.02205 0.0442 L 0.08907 0.0442 L 0.0882 0.35385 L -0.19479 0.33325 " pathEditMode="relative" rAng="0" ptsTypes="AAAAA">
                                      <p:cBhvr>
                                        <p:cTn id="190" dur="3000" fill="hold"/>
                                        <p:tgtEl>
                                          <p:spTgt spid="169"/>
                                        </p:tgtEl>
                                        <p:attrNameLst>
                                          <p:attrName>ppt_x</p:attrName>
                                          <p:attrName>ppt_y</p:attrName>
                                        </p:attrNameLst>
                                      </p:cBhvr>
                                      <p:rCtr x="-5300" y="17700"/>
                                    </p:animMotion>
                                  </p:childTnLst>
                                </p:cTn>
                              </p:par>
                            </p:childTnLst>
                          </p:cTn>
                        </p:par>
                        <p:par>
                          <p:cTn id="191" fill="hold">
                            <p:stCondLst>
                              <p:cond delay="25000"/>
                            </p:stCondLst>
                            <p:childTnLst>
                              <p:par>
                                <p:cTn id="192" presetID="10" presetClass="exit" presetSubtype="0" fill="hold" nodeType="afterEffect">
                                  <p:stCondLst>
                                    <p:cond delay="0"/>
                                  </p:stCondLst>
                                  <p:childTnLst>
                                    <p:animEffect transition="out" filter="fade">
                                      <p:cBhvr>
                                        <p:cTn id="193" dur="2000"/>
                                        <p:tgtEl>
                                          <p:spTgt spid="169"/>
                                        </p:tgtEl>
                                      </p:cBhvr>
                                    </p:animEffect>
                                    <p:set>
                                      <p:cBhvr>
                                        <p:cTn id="194" dur="1" fill="hold">
                                          <p:stCondLst>
                                            <p:cond delay="1999"/>
                                          </p:stCondLst>
                                        </p:cTn>
                                        <p:tgtEl>
                                          <p:spTgt spid="169"/>
                                        </p:tgtEl>
                                        <p:attrNameLst>
                                          <p:attrName>style.visibility</p:attrName>
                                        </p:attrNameLst>
                                      </p:cBhvr>
                                      <p:to>
                                        <p:strVal val="hidden"/>
                                      </p:to>
                                    </p:set>
                                  </p:childTnLst>
                                </p:cTn>
                              </p:par>
                              <p:par>
                                <p:cTn id="195" presetID="10" presetClass="entr" presetSubtype="0" fill="hold" grpId="0" nodeType="withEffect">
                                  <p:stCondLst>
                                    <p:cond delay="0"/>
                                  </p:stCondLst>
                                  <p:childTnLst>
                                    <p:set>
                                      <p:cBhvr>
                                        <p:cTn id="196" dur="1" fill="hold">
                                          <p:stCondLst>
                                            <p:cond delay="0"/>
                                          </p:stCondLst>
                                        </p:cTn>
                                        <p:tgtEl>
                                          <p:spTgt spid="170"/>
                                        </p:tgtEl>
                                        <p:attrNameLst>
                                          <p:attrName>style.visibility</p:attrName>
                                        </p:attrNameLst>
                                      </p:cBhvr>
                                      <p:to>
                                        <p:strVal val="visible"/>
                                      </p:to>
                                    </p:set>
                                    <p:animEffect transition="in" filter="fade">
                                      <p:cBhvr>
                                        <p:cTn id="197" dur="500"/>
                                        <p:tgtEl>
                                          <p:spTgt spid="170"/>
                                        </p:tgtEl>
                                      </p:cBhvr>
                                    </p:animEffect>
                                  </p:childTnLst>
                                </p:cTn>
                              </p:par>
                            </p:childTnLst>
                          </p:cTn>
                        </p:par>
                        <p:par>
                          <p:cTn id="198" fill="hold">
                            <p:stCondLst>
                              <p:cond delay="27000"/>
                            </p:stCondLst>
                            <p:childTnLst>
                              <p:par>
                                <p:cTn id="199" presetID="10" presetClass="exit" presetSubtype="0" fill="hold" grpId="1" nodeType="afterEffect">
                                  <p:stCondLst>
                                    <p:cond delay="0"/>
                                  </p:stCondLst>
                                  <p:childTnLst>
                                    <p:animEffect transition="out" filter="fade">
                                      <p:cBhvr>
                                        <p:cTn id="200" dur="500"/>
                                        <p:tgtEl>
                                          <p:spTgt spid="243"/>
                                        </p:tgtEl>
                                      </p:cBhvr>
                                    </p:animEffect>
                                    <p:set>
                                      <p:cBhvr>
                                        <p:cTn id="201" dur="1" fill="hold">
                                          <p:stCondLst>
                                            <p:cond delay="499"/>
                                          </p:stCondLst>
                                        </p:cTn>
                                        <p:tgtEl>
                                          <p:spTgt spid="243"/>
                                        </p:tgtEl>
                                        <p:attrNameLst>
                                          <p:attrName>style.visibility</p:attrName>
                                        </p:attrNameLst>
                                      </p:cBhvr>
                                      <p:to>
                                        <p:strVal val="hidden"/>
                                      </p:to>
                                    </p:set>
                                  </p:childTnLst>
                                </p:cTn>
                              </p:par>
                              <p:par>
                                <p:cTn id="202" presetID="10" presetClass="entr" presetSubtype="0" fill="hold" grpId="0" nodeType="withEffect">
                                  <p:stCondLst>
                                    <p:cond delay="0"/>
                                  </p:stCondLst>
                                  <p:childTnLst>
                                    <p:set>
                                      <p:cBhvr>
                                        <p:cTn id="203" dur="1" fill="hold">
                                          <p:stCondLst>
                                            <p:cond delay="0"/>
                                          </p:stCondLst>
                                        </p:cTn>
                                        <p:tgtEl>
                                          <p:spTgt spid="176"/>
                                        </p:tgtEl>
                                        <p:attrNameLst>
                                          <p:attrName>style.visibility</p:attrName>
                                        </p:attrNameLst>
                                      </p:cBhvr>
                                      <p:to>
                                        <p:strVal val="visible"/>
                                      </p:to>
                                    </p:set>
                                    <p:animEffect transition="in" filter="fade">
                                      <p:cBhvr>
                                        <p:cTn id="204" dur="500"/>
                                        <p:tgtEl>
                                          <p:spTgt spid="176"/>
                                        </p:tgtEl>
                                      </p:cBhvr>
                                    </p:animEffect>
                                  </p:childTnLst>
                                </p:cTn>
                              </p:par>
                              <p:par>
                                <p:cTn id="205" presetID="0" presetClass="path" presetSubtype="0" accel="50000" decel="50000" fill="hold" grpId="1" nodeType="withEffect">
                                  <p:stCondLst>
                                    <p:cond delay="500"/>
                                  </p:stCondLst>
                                  <p:childTnLst>
                                    <p:animMotion origin="layout" path="M 0.00382 -0.00232 C 0.0085 0.00046 0.03177 0.00602 0.03125 0.01505 C 0.03073 0.02407 0.00729 0.04398 0.00104 0.05162 " pathEditMode="relative" rAng="0" ptsTypes="aaa">
                                      <p:cBhvr>
                                        <p:cTn id="206" dur="3000" fill="hold"/>
                                        <p:tgtEl>
                                          <p:spTgt spid="241"/>
                                        </p:tgtEl>
                                        <p:attrNameLst>
                                          <p:attrName>ppt_x</p:attrName>
                                          <p:attrName>ppt_y</p:attrName>
                                        </p:attrNameLst>
                                      </p:cBhvr>
                                      <p:rCtr x="1300" y="2700"/>
                                    </p:animMotion>
                                  </p:childTnLst>
                                </p:cTn>
                              </p:par>
                              <p:par>
                                <p:cTn id="207" presetID="0" presetClass="path" presetSubtype="0" accel="50000" decel="50000" fill="hold" grpId="1" nodeType="withEffect">
                                  <p:stCondLst>
                                    <p:cond delay="500"/>
                                  </p:stCondLst>
                                  <p:childTnLst>
                                    <p:animMotion origin="layout" path="M 0 0 C 0.02656 0.01851 0.05312 0.03703 0.05312 0.04999 C 0.05312 0.06295 0.02639 0.07012 -0.00035 0.0773 " pathEditMode="relative" ptsTypes="aaA">
                                      <p:cBhvr>
                                        <p:cTn id="208" dur="3000" fill="hold"/>
                                        <p:tgtEl>
                                          <p:spTgt spid="244"/>
                                        </p:tgtEl>
                                        <p:attrNameLst>
                                          <p:attrName>ppt_x</p:attrName>
                                          <p:attrName>ppt_y</p:attrName>
                                        </p:attrNameLst>
                                      </p:cBhvr>
                                    </p:animMotion>
                                  </p:childTnLst>
                                </p:cTn>
                              </p:par>
                              <p:par>
                                <p:cTn id="209" presetID="0" presetClass="path" presetSubtype="0" accel="50000" decel="50000" fill="hold" grpId="1" nodeType="withEffect">
                                  <p:stCondLst>
                                    <p:cond delay="500"/>
                                  </p:stCondLst>
                                  <p:childTnLst>
                                    <p:animMotion origin="layout" path="M 0.00139 -0.00115 C 0.00989 -0.0199 0.05226 -0.09189 0.05278 -0.11388 C 0.0533 -0.13587 0.01423 -0.12893 0.00416 -0.13287 " pathEditMode="relative" rAng="0" ptsTypes="aaa">
                                      <p:cBhvr>
                                        <p:cTn id="210" dur="3000" fill="hold"/>
                                        <p:tgtEl>
                                          <p:spTgt spid="342"/>
                                        </p:tgtEl>
                                        <p:attrNameLst>
                                          <p:attrName>ppt_x</p:attrName>
                                          <p:attrName>ppt_y</p:attrName>
                                        </p:attrNameLst>
                                      </p:cBhvr>
                                      <p:rCtr x="2600" y="-6700"/>
                                    </p:animMotion>
                                  </p:childTnLst>
                                </p:cTn>
                              </p:par>
                            </p:childTnLst>
                          </p:cTn>
                        </p:par>
                        <p:par>
                          <p:cTn id="211" fill="hold">
                            <p:stCondLst>
                              <p:cond delay="30500"/>
                            </p:stCondLst>
                            <p:childTnLst>
                              <p:par>
                                <p:cTn id="212" presetID="10" presetClass="exit" presetSubtype="0" fill="hold" grpId="0" nodeType="afterEffect">
                                  <p:stCondLst>
                                    <p:cond delay="500"/>
                                  </p:stCondLst>
                                  <p:childTnLst>
                                    <p:animEffect transition="out" filter="fade">
                                      <p:cBhvr>
                                        <p:cTn id="213" dur="500"/>
                                        <p:tgtEl>
                                          <p:spTgt spid="57"/>
                                        </p:tgtEl>
                                      </p:cBhvr>
                                    </p:animEffect>
                                    <p:set>
                                      <p:cBhvr>
                                        <p:cTn id="214" dur="1" fill="hold">
                                          <p:stCondLst>
                                            <p:cond delay="499"/>
                                          </p:stCondLst>
                                        </p:cTn>
                                        <p:tgtEl>
                                          <p:spTgt spid="57"/>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58"/>
                                        </p:tgtEl>
                                      </p:cBhvr>
                                    </p:animEffect>
                                    <p:set>
                                      <p:cBhvr>
                                        <p:cTn id="217" dur="1" fill="hold">
                                          <p:stCondLst>
                                            <p:cond delay="499"/>
                                          </p:stCondLst>
                                        </p:cTn>
                                        <p:tgtEl>
                                          <p:spTgt spid="58"/>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60"/>
                                        </p:tgtEl>
                                      </p:cBhvr>
                                    </p:animEffect>
                                    <p:set>
                                      <p:cBhvr>
                                        <p:cTn id="220" dur="1" fill="hold">
                                          <p:stCondLst>
                                            <p:cond delay="499"/>
                                          </p:stCondLst>
                                        </p:cTn>
                                        <p:tgtEl>
                                          <p:spTgt spid="60"/>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62"/>
                                        </p:tgtEl>
                                      </p:cBhvr>
                                    </p:animEffect>
                                    <p:set>
                                      <p:cBhvr>
                                        <p:cTn id="223" dur="1" fill="hold">
                                          <p:stCondLst>
                                            <p:cond delay="499"/>
                                          </p:stCondLst>
                                        </p:cTn>
                                        <p:tgtEl>
                                          <p:spTgt spid="62"/>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63"/>
                                        </p:tgtEl>
                                      </p:cBhvr>
                                    </p:animEffect>
                                    <p:set>
                                      <p:cBhvr>
                                        <p:cTn id="226" dur="1" fill="hold">
                                          <p:stCondLst>
                                            <p:cond delay="499"/>
                                          </p:stCondLst>
                                        </p:cTn>
                                        <p:tgtEl>
                                          <p:spTgt spid="63"/>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500"/>
                                        <p:tgtEl>
                                          <p:spTgt spid="66"/>
                                        </p:tgtEl>
                                      </p:cBhvr>
                                    </p:animEffect>
                                    <p:set>
                                      <p:cBhvr>
                                        <p:cTn id="229" dur="1" fill="hold">
                                          <p:stCondLst>
                                            <p:cond delay="499"/>
                                          </p:stCondLst>
                                        </p:cTn>
                                        <p:tgtEl>
                                          <p:spTgt spid="66"/>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500"/>
                                        <p:tgtEl>
                                          <p:spTgt spid="68"/>
                                        </p:tgtEl>
                                      </p:cBhvr>
                                    </p:animEffect>
                                    <p:set>
                                      <p:cBhvr>
                                        <p:cTn id="232" dur="1" fill="hold">
                                          <p:stCondLst>
                                            <p:cond delay="499"/>
                                          </p:stCondLst>
                                        </p:cTn>
                                        <p:tgtEl>
                                          <p:spTgt spid="68"/>
                                        </p:tgtEl>
                                        <p:attrNameLst>
                                          <p:attrName>style.visibility</p:attrName>
                                        </p:attrNameLst>
                                      </p:cBhvr>
                                      <p:to>
                                        <p:strVal val="hidden"/>
                                      </p:to>
                                    </p:set>
                                  </p:childTnLst>
                                </p:cTn>
                              </p:par>
                              <p:par>
                                <p:cTn id="233" presetID="10" presetClass="exit" presetSubtype="0" fill="hold" grpId="0" nodeType="withEffect">
                                  <p:stCondLst>
                                    <p:cond delay="0"/>
                                  </p:stCondLst>
                                  <p:childTnLst>
                                    <p:animEffect transition="out" filter="fade">
                                      <p:cBhvr>
                                        <p:cTn id="234" dur="500"/>
                                        <p:tgtEl>
                                          <p:spTgt spid="69"/>
                                        </p:tgtEl>
                                      </p:cBhvr>
                                    </p:animEffect>
                                    <p:set>
                                      <p:cBhvr>
                                        <p:cTn id="235" dur="1" fill="hold">
                                          <p:stCondLst>
                                            <p:cond delay="499"/>
                                          </p:stCondLst>
                                        </p:cTn>
                                        <p:tgtEl>
                                          <p:spTgt spid="69"/>
                                        </p:tgtEl>
                                        <p:attrNameLst>
                                          <p:attrName>style.visibility</p:attrName>
                                        </p:attrNameLst>
                                      </p:cBhvr>
                                      <p:to>
                                        <p:strVal val="hidden"/>
                                      </p:to>
                                    </p:set>
                                  </p:childTnLst>
                                </p:cTn>
                              </p:par>
                              <p:par>
                                <p:cTn id="236" presetID="10" presetClass="exit" presetSubtype="0" fill="hold" grpId="0" nodeType="withEffect">
                                  <p:stCondLst>
                                    <p:cond delay="0"/>
                                  </p:stCondLst>
                                  <p:childTnLst>
                                    <p:animEffect transition="out" filter="fade">
                                      <p:cBhvr>
                                        <p:cTn id="237" dur="500"/>
                                        <p:tgtEl>
                                          <p:spTgt spid="70"/>
                                        </p:tgtEl>
                                      </p:cBhvr>
                                    </p:animEffect>
                                    <p:set>
                                      <p:cBhvr>
                                        <p:cTn id="238" dur="1" fill="hold">
                                          <p:stCondLst>
                                            <p:cond delay="499"/>
                                          </p:stCondLst>
                                        </p:cTn>
                                        <p:tgtEl>
                                          <p:spTgt spid="70"/>
                                        </p:tgtEl>
                                        <p:attrNameLst>
                                          <p:attrName>style.visibility</p:attrName>
                                        </p:attrNameLst>
                                      </p:cBhvr>
                                      <p:to>
                                        <p:strVal val="hidden"/>
                                      </p:to>
                                    </p:set>
                                  </p:childTnLst>
                                </p:cTn>
                              </p:par>
                              <p:par>
                                <p:cTn id="239" presetID="10" presetClass="exit" presetSubtype="0" fill="hold" grpId="0" nodeType="withEffect">
                                  <p:stCondLst>
                                    <p:cond delay="0"/>
                                  </p:stCondLst>
                                  <p:childTnLst>
                                    <p:animEffect transition="out" filter="fade">
                                      <p:cBhvr>
                                        <p:cTn id="240" dur="500"/>
                                        <p:tgtEl>
                                          <p:spTgt spid="74"/>
                                        </p:tgtEl>
                                      </p:cBhvr>
                                    </p:animEffect>
                                    <p:set>
                                      <p:cBhvr>
                                        <p:cTn id="241" dur="1" fill="hold">
                                          <p:stCondLst>
                                            <p:cond delay="499"/>
                                          </p:stCondLst>
                                        </p:cTn>
                                        <p:tgtEl>
                                          <p:spTgt spid="74"/>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76"/>
                                        </p:tgtEl>
                                      </p:cBhvr>
                                    </p:animEffect>
                                    <p:set>
                                      <p:cBhvr>
                                        <p:cTn id="244" dur="1" fill="hold">
                                          <p:stCondLst>
                                            <p:cond delay="499"/>
                                          </p:stCondLst>
                                        </p:cTn>
                                        <p:tgtEl>
                                          <p:spTgt spid="76"/>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79"/>
                                        </p:tgtEl>
                                      </p:cBhvr>
                                    </p:animEffect>
                                    <p:set>
                                      <p:cBhvr>
                                        <p:cTn id="247" dur="1" fill="hold">
                                          <p:stCondLst>
                                            <p:cond delay="499"/>
                                          </p:stCondLst>
                                        </p:cTn>
                                        <p:tgtEl>
                                          <p:spTgt spid="79"/>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82"/>
                                        </p:tgtEl>
                                      </p:cBhvr>
                                    </p:animEffect>
                                    <p:set>
                                      <p:cBhvr>
                                        <p:cTn id="250" dur="1" fill="hold">
                                          <p:stCondLst>
                                            <p:cond delay="499"/>
                                          </p:stCondLst>
                                        </p:cTn>
                                        <p:tgtEl>
                                          <p:spTgt spid="82"/>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83"/>
                                        </p:tgtEl>
                                      </p:cBhvr>
                                    </p:animEffect>
                                    <p:set>
                                      <p:cBhvr>
                                        <p:cTn id="253" dur="1" fill="hold">
                                          <p:stCondLst>
                                            <p:cond delay="499"/>
                                          </p:stCondLst>
                                        </p:cTn>
                                        <p:tgtEl>
                                          <p:spTgt spid="83"/>
                                        </p:tgtEl>
                                        <p:attrNameLst>
                                          <p:attrName>style.visibility</p:attrName>
                                        </p:attrNameLst>
                                      </p:cBhvr>
                                      <p:to>
                                        <p:strVal val="hidden"/>
                                      </p:to>
                                    </p:set>
                                  </p:childTnLst>
                                </p:cTn>
                              </p:par>
                              <p:par>
                                <p:cTn id="254" presetID="10" presetClass="exit" presetSubtype="0" fill="hold" grpId="0" nodeType="withEffect">
                                  <p:stCondLst>
                                    <p:cond delay="0"/>
                                  </p:stCondLst>
                                  <p:childTnLst>
                                    <p:animEffect transition="out" filter="fade">
                                      <p:cBhvr>
                                        <p:cTn id="255" dur="500"/>
                                        <p:tgtEl>
                                          <p:spTgt spid="107"/>
                                        </p:tgtEl>
                                      </p:cBhvr>
                                    </p:animEffect>
                                    <p:set>
                                      <p:cBhvr>
                                        <p:cTn id="256" dur="1" fill="hold">
                                          <p:stCondLst>
                                            <p:cond delay="499"/>
                                          </p:stCondLst>
                                        </p:cTn>
                                        <p:tgtEl>
                                          <p:spTgt spid="107"/>
                                        </p:tgtEl>
                                        <p:attrNameLst>
                                          <p:attrName>style.visibility</p:attrName>
                                        </p:attrNameLst>
                                      </p:cBhvr>
                                      <p:to>
                                        <p:strVal val="hidden"/>
                                      </p:to>
                                    </p:set>
                                  </p:childTnLst>
                                </p:cTn>
                              </p:par>
                              <p:par>
                                <p:cTn id="257" presetID="10" presetClass="exit" presetSubtype="0" fill="hold" grpId="0" nodeType="withEffect">
                                  <p:stCondLst>
                                    <p:cond delay="0"/>
                                  </p:stCondLst>
                                  <p:childTnLst>
                                    <p:animEffect transition="out" filter="fade">
                                      <p:cBhvr>
                                        <p:cTn id="258" dur="500"/>
                                        <p:tgtEl>
                                          <p:spTgt spid="115"/>
                                        </p:tgtEl>
                                      </p:cBhvr>
                                    </p:animEffect>
                                    <p:set>
                                      <p:cBhvr>
                                        <p:cTn id="259" dur="1" fill="hold">
                                          <p:stCondLst>
                                            <p:cond delay="499"/>
                                          </p:stCondLst>
                                        </p:cTn>
                                        <p:tgtEl>
                                          <p:spTgt spid="115"/>
                                        </p:tgtEl>
                                        <p:attrNameLst>
                                          <p:attrName>style.visibility</p:attrName>
                                        </p:attrNameLst>
                                      </p:cBhvr>
                                      <p:to>
                                        <p:strVal val="hidden"/>
                                      </p:to>
                                    </p:set>
                                  </p:childTnLst>
                                </p:cTn>
                              </p:par>
                              <p:par>
                                <p:cTn id="260" presetID="10" presetClass="exit" presetSubtype="0" fill="hold" grpId="0" nodeType="withEffect">
                                  <p:stCondLst>
                                    <p:cond delay="0"/>
                                  </p:stCondLst>
                                  <p:childTnLst>
                                    <p:animEffect transition="out" filter="fade">
                                      <p:cBhvr>
                                        <p:cTn id="261" dur="500"/>
                                        <p:tgtEl>
                                          <p:spTgt spid="118"/>
                                        </p:tgtEl>
                                      </p:cBhvr>
                                    </p:animEffect>
                                    <p:set>
                                      <p:cBhvr>
                                        <p:cTn id="262" dur="1" fill="hold">
                                          <p:stCondLst>
                                            <p:cond delay="499"/>
                                          </p:stCondLst>
                                        </p:cTn>
                                        <p:tgtEl>
                                          <p:spTgt spid="118"/>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122"/>
                                        </p:tgtEl>
                                      </p:cBhvr>
                                    </p:animEffect>
                                    <p:set>
                                      <p:cBhvr>
                                        <p:cTn id="265" dur="1" fill="hold">
                                          <p:stCondLst>
                                            <p:cond delay="499"/>
                                          </p:stCondLst>
                                        </p:cTn>
                                        <p:tgtEl>
                                          <p:spTgt spid="122"/>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129"/>
                                        </p:tgtEl>
                                      </p:cBhvr>
                                    </p:animEffect>
                                    <p:set>
                                      <p:cBhvr>
                                        <p:cTn id="268" dur="1" fill="hold">
                                          <p:stCondLst>
                                            <p:cond delay="499"/>
                                          </p:stCondLst>
                                        </p:cTn>
                                        <p:tgtEl>
                                          <p:spTgt spid="129"/>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131"/>
                                        </p:tgtEl>
                                      </p:cBhvr>
                                    </p:animEffect>
                                    <p:set>
                                      <p:cBhvr>
                                        <p:cTn id="271" dur="1" fill="hold">
                                          <p:stCondLst>
                                            <p:cond delay="499"/>
                                          </p:stCondLst>
                                        </p:cTn>
                                        <p:tgtEl>
                                          <p:spTgt spid="131"/>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132"/>
                                        </p:tgtEl>
                                      </p:cBhvr>
                                    </p:animEffect>
                                    <p:set>
                                      <p:cBhvr>
                                        <p:cTn id="274" dur="1" fill="hold">
                                          <p:stCondLst>
                                            <p:cond delay="499"/>
                                          </p:stCondLst>
                                        </p:cTn>
                                        <p:tgtEl>
                                          <p:spTgt spid="132"/>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133"/>
                                        </p:tgtEl>
                                      </p:cBhvr>
                                    </p:animEffect>
                                    <p:set>
                                      <p:cBhvr>
                                        <p:cTn id="277" dur="1" fill="hold">
                                          <p:stCondLst>
                                            <p:cond delay="499"/>
                                          </p:stCondLst>
                                        </p:cTn>
                                        <p:tgtEl>
                                          <p:spTgt spid="133"/>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134"/>
                                        </p:tgtEl>
                                      </p:cBhvr>
                                    </p:animEffect>
                                    <p:set>
                                      <p:cBhvr>
                                        <p:cTn id="280" dur="1" fill="hold">
                                          <p:stCondLst>
                                            <p:cond delay="499"/>
                                          </p:stCondLst>
                                        </p:cTn>
                                        <p:tgtEl>
                                          <p:spTgt spid="134"/>
                                        </p:tgtEl>
                                        <p:attrNameLst>
                                          <p:attrName>style.visibility</p:attrName>
                                        </p:attrNameLst>
                                      </p:cBhvr>
                                      <p:to>
                                        <p:strVal val="hidden"/>
                                      </p:to>
                                    </p:set>
                                  </p:childTnLst>
                                </p:cTn>
                              </p:par>
                              <p:par>
                                <p:cTn id="281" presetID="10" presetClass="exit" presetSubtype="0" fill="hold" grpId="0" nodeType="withEffect">
                                  <p:stCondLst>
                                    <p:cond delay="0"/>
                                  </p:stCondLst>
                                  <p:childTnLst>
                                    <p:animEffect transition="out" filter="fade">
                                      <p:cBhvr>
                                        <p:cTn id="282" dur="500"/>
                                        <p:tgtEl>
                                          <p:spTgt spid="67"/>
                                        </p:tgtEl>
                                      </p:cBhvr>
                                    </p:animEffect>
                                    <p:set>
                                      <p:cBhvr>
                                        <p:cTn id="283" dur="1" fill="hold">
                                          <p:stCondLst>
                                            <p:cond delay="499"/>
                                          </p:stCondLst>
                                        </p:cTn>
                                        <p:tgtEl>
                                          <p:spTgt spid="67"/>
                                        </p:tgtEl>
                                        <p:attrNameLst>
                                          <p:attrName>style.visibility</p:attrName>
                                        </p:attrNameLst>
                                      </p:cBhvr>
                                      <p:to>
                                        <p:strVal val="hidden"/>
                                      </p:to>
                                    </p:set>
                                  </p:childTnLst>
                                </p:cTn>
                              </p:par>
                              <p:par>
                                <p:cTn id="284" presetID="10" presetClass="exit" presetSubtype="0" fill="hold" grpId="0" nodeType="withEffect">
                                  <p:stCondLst>
                                    <p:cond delay="0"/>
                                  </p:stCondLst>
                                  <p:childTnLst>
                                    <p:animEffect transition="out" filter="fade">
                                      <p:cBhvr>
                                        <p:cTn id="285" dur="500"/>
                                        <p:tgtEl>
                                          <p:spTgt spid="86"/>
                                        </p:tgtEl>
                                      </p:cBhvr>
                                    </p:animEffect>
                                    <p:set>
                                      <p:cBhvr>
                                        <p:cTn id="286" dur="1" fill="hold">
                                          <p:stCondLst>
                                            <p:cond delay="499"/>
                                          </p:stCondLst>
                                        </p:cTn>
                                        <p:tgtEl>
                                          <p:spTgt spid="86"/>
                                        </p:tgtEl>
                                        <p:attrNameLst>
                                          <p:attrName>style.visibility</p:attrName>
                                        </p:attrNameLst>
                                      </p:cBhvr>
                                      <p:to>
                                        <p:strVal val="hidden"/>
                                      </p:to>
                                    </p:set>
                                  </p:childTnLst>
                                </p:cTn>
                              </p:par>
                              <p:par>
                                <p:cTn id="287" presetID="10" presetClass="exit" presetSubtype="0" fill="hold" grpId="0" nodeType="withEffect">
                                  <p:stCondLst>
                                    <p:cond delay="0"/>
                                  </p:stCondLst>
                                  <p:childTnLst>
                                    <p:animEffect transition="out" filter="fade">
                                      <p:cBhvr>
                                        <p:cTn id="288" dur="500"/>
                                        <p:tgtEl>
                                          <p:spTgt spid="157"/>
                                        </p:tgtEl>
                                      </p:cBhvr>
                                    </p:animEffect>
                                    <p:set>
                                      <p:cBhvr>
                                        <p:cTn id="289" dur="1" fill="hold">
                                          <p:stCondLst>
                                            <p:cond delay="499"/>
                                          </p:stCondLst>
                                        </p:cTn>
                                        <p:tgtEl>
                                          <p:spTgt spid="157"/>
                                        </p:tgtEl>
                                        <p:attrNameLst>
                                          <p:attrName>style.visibility</p:attrName>
                                        </p:attrNameLst>
                                      </p:cBhvr>
                                      <p:to>
                                        <p:strVal val="hidden"/>
                                      </p:to>
                                    </p:set>
                                  </p:childTnLst>
                                </p:cTn>
                              </p:par>
                              <p:par>
                                <p:cTn id="290" presetID="10" presetClass="exit" presetSubtype="0" fill="hold" grpId="0" nodeType="withEffect">
                                  <p:stCondLst>
                                    <p:cond delay="0"/>
                                  </p:stCondLst>
                                  <p:childTnLst>
                                    <p:animEffect transition="out" filter="fade">
                                      <p:cBhvr>
                                        <p:cTn id="291" dur="500"/>
                                        <p:tgtEl>
                                          <p:spTgt spid="158"/>
                                        </p:tgtEl>
                                      </p:cBhvr>
                                    </p:animEffect>
                                    <p:set>
                                      <p:cBhvr>
                                        <p:cTn id="292" dur="1" fill="hold">
                                          <p:stCondLst>
                                            <p:cond delay="499"/>
                                          </p:stCondLst>
                                        </p:cTn>
                                        <p:tgtEl>
                                          <p:spTgt spid="158"/>
                                        </p:tgtEl>
                                        <p:attrNameLst>
                                          <p:attrName>style.visibility</p:attrName>
                                        </p:attrNameLst>
                                      </p:cBhvr>
                                      <p:to>
                                        <p:strVal val="hidden"/>
                                      </p:to>
                                    </p:set>
                                  </p:childTnLst>
                                </p:cTn>
                              </p:par>
                              <p:par>
                                <p:cTn id="293" presetID="10" presetClass="exit" presetSubtype="0" fill="hold" grpId="0" nodeType="withEffect">
                                  <p:stCondLst>
                                    <p:cond delay="0"/>
                                  </p:stCondLst>
                                  <p:childTnLst>
                                    <p:animEffect transition="out" filter="fade">
                                      <p:cBhvr>
                                        <p:cTn id="294" dur="500"/>
                                        <p:tgtEl>
                                          <p:spTgt spid="159"/>
                                        </p:tgtEl>
                                      </p:cBhvr>
                                    </p:animEffect>
                                    <p:set>
                                      <p:cBhvr>
                                        <p:cTn id="295" dur="1" fill="hold">
                                          <p:stCondLst>
                                            <p:cond delay="499"/>
                                          </p:stCondLst>
                                        </p:cTn>
                                        <p:tgtEl>
                                          <p:spTgt spid="159"/>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4"/>
                                        </p:tgtEl>
                                      </p:cBhvr>
                                    </p:animEffect>
                                    <p:set>
                                      <p:cBhvr>
                                        <p:cTn id="298" dur="1" fill="hold">
                                          <p:stCondLst>
                                            <p:cond delay="499"/>
                                          </p:stCondLst>
                                        </p:cTn>
                                        <p:tgtEl>
                                          <p:spTgt spid="4"/>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8"/>
                                        </p:tgtEl>
                                      </p:cBhvr>
                                    </p:animEffect>
                                    <p:set>
                                      <p:cBhvr>
                                        <p:cTn id="301" dur="1" fill="hold">
                                          <p:stCondLst>
                                            <p:cond delay="499"/>
                                          </p:stCondLst>
                                        </p:cTn>
                                        <p:tgtEl>
                                          <p:spTgt spid="8"/>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11"/>
                                        </p:tgtEl>
                                      </p:cBhvr>
                                    </p:animEffect>
                                    <p:set>
                                      <p:cBhvr>
                                        <p:cTn id="304" dur="1" fill="hold">
                                          <p:stCondLst>
                                            <p:cond delay="499"/>
                                          </p:stCondLst>
                                        </p:cTn>
                                        <p:tgtEl>
                                          <p:spTgt spid="11"/>
                                        </p:tgtEl>
                                        <p:attrNameLst>
                                          <p:attrName>style.visibility</p:attrName>
                                        </p:attrNameLst>
                                      </p:cBhvr>
                                      <p:to>
                                        <p:strVal val="hidden"/>
                                      </p:to>
                                    </p:set>
                                  </p:childTnLst>
                                </p:cTn>
                              </p:par>
                              <p:par>
                                <p:cTn id="305" presetID="10" presetClass="exit" presetSubtype="0" fill="hold" grpId="0" nodeType="withEffect">
                                  <p:stCondLst>
                                    <p:cond delay="0"/>
                                  </p:stCondLst>
                                  <p:childTnLst>
                                    <p:animEffect transition="out" filter="fade">
                                      <p:cBhvr>
                                        <p:cTn id="306" dur="500"/>
                                        <p:tgtEl>
                                          <p:spTgt spid="585"/>
                                        </p:tgtEl>
                                      </p:cBhvr>
                                    </p:animEffect>
                                    <p:set>
                                      <p:cBhvr>
                                        <p:cTn id="307" dur="1" fill="hold">
                                          <p:stCondLst>
                                            <p:cond delay="499"/>
                                          </p:stCondLst>
                                        </p:cTn>
                                        <p:tgtEl>
                                          <p:spTgt spid="585"/>
                                        </p:tgtEl>
                                        <p:attrNameLst>
                                          <p:attrName>style.visibility</p:attrName>
                                        </p:attrNameLst>
                                      </p:cBhvr>
                                      <p:to>
                                        <p:strVal val="hidden"/>
                                      </p:to>
                                    </p:set>
                                  </p:childTnLst>
                                </p:cTn>
                              </p:par>
                              <p:par>
                                <p:cTn id="308" presetID="10" presetClass="exit" presetSubtype="0" fill="hold" grpId="2" nodeType="withEffect">
                                  <p:stCondLst>
                                    <p:cond delay="0"/>
                                  </p:stCondLst>
                                  <p:childTnLst>
                                    <p:animEffect transition="out" filter="fade">
                                      <p:cBhvr>
                                        <p:cTn id="309" dur="500"/>
                                        <p:tgtEl>
                                          <p:spTgt spid="240"/>
                                        </p:tgtEl>
                                      </p:cBhvr>
                                    </p:animEffect>
                                    <p:set>
                                      <p:cBhvr>
                                        <p:cTn id="310" dur="1" fill="hold">
                                          <p:stCondLst>
                                            <p:cond delay="499"/>
                                          </p:stCondLst>
                                        </p:cTn>
                                        <p:tgtEl>
                                          <p:spTgt spid="240"/>
                                        </p:tgtEl>
                                        <p:attrNameLst>
                                          <p:attrName>style.visibility</p:attrName>
                                        </p:attrNameLst>
                                      </p:cBhvr>
                                      <p:to>
                                        <p:strVal val="hidden"/>
                                      </p:to>
                                    </p:set>
                                  </p:childTnLst>
                                </p:cTn>
                              </p:par>
                              <p:par>
                                <p:cTn id="311" presetID="10" presetClass="exit" presetSubtype="0" fill="hold" grpId="2" nodeType="withEffect">
                                  <p:stCondLst>
                                    <p:cond delay="0"/>
                                  </p:stCondLst>
                                  <p:childTnLst>
                                    <p:animEffect transition="out" filter="fade">
                                      <p:cBhvr>
                                        <p:cTn id="312" dur="500"/>
                                        <p:tgtEl>
                                          <p:spTgt spid="241"/>
                                        </p:tgtEl>
                                      </p:cBhvr>
                                    </p:animEffect>
                                    <p:set>
                                      <p:cBhvr>
                                        <p:cTn id="313" dur="1" fill="hold">
                                          <p:stCondLst>
                                            <p:cond delay="499"/>
                                          </p:stCondLst>
                                        </p:cTn>
                                        <p:tgtEl>
                                          <p:spTgt spid="241"/>
                                        </p:tgtEl>
                                        <p:attrNameLst>
                                          <p:attrName>style.visibility</p:attrName>
                                        </p:attrNameLst>
                                      </p:cBhvr>
                                      <p:to>
                                        <p:strVal val="hidden"/>
                                      </p:to>
                                    </p:set>
                                  </p:childTnLst>
                                </p:cTn>
                              </p:par>
                              <p:par>
                                <p:cTn id="314" presetID="10" presetClass="exit" presetSubtype="0" fill="hold" grpId="1" nodeType="withEffect" nodePh="1">
                                  <p:stCondLst>
                                    <p:cond delay="0"/>
                                  </p:stCondLst>
                                  <p:endCondLst>
                                    <p:cond evt="begin" delay="0">
                                      <p:tn val="314"/>
                                    </p:cond>
                                  </p:endCondLst>
                                  <p:childTnLst>
                                    <p:animEffect transition="out" filter="fade">
                                      <p:cBhvr>
                                        <p:cTn id="315" dur="500"/>
                                        <p:tgtEl>
                                          <p:spTgt spid="242"/>
                                        </p:tgtEl>
                                      </p:cBhvr>
                                    </p:animEffect>
                                    <p:set>
                                      <p:cBhvr>
                                        <p:cTn id="316" dur="1" fill="hold">
                                          <p:stCondLst>
                                            <p:cond delay="499"/>
                                          </p:stCondLst>
                                        </p:cTn>
                                        <p:tgtEl>
                                          <p:spTgt spid="242"/>
                                        </p:tgtEl>
                                        <p:attrNameLst>
                                          <p:attrName>style.visibility</p:attrName>
                                        </p:attrNameLst>
                                      </p:cBhvr>
                                      <p:to>
                                        <p:strVal val="hidden"/>
                                      </p:to>
                                    </p:set>
                                  </p:childTnLst>
                                </p:cTn>
                              </p:par>
                              <p:par>
                                <p:cTn id="317" presetID="10" presetClass="exit" presetSubtype="0" fill="hold" grpId="2" nodeType="withEffect">
                                  <p:stCondLst>
                                    <p:cond delay="0"/>
                                  </p:stCondLst>
                                  <p:childTnLst>
                                    <p:animEffect transition="out" filter="fade">
                                      <p:cBhvr>
                                        <p:cTn id="318" dur="500"/>
                                        <p:tgtEl>
                                          <p:spTgt spid="243"/>
                                        </p:tgtEl>
                                      </p:cBhvr>
                                    </p:animEffect>
                                    <p:set>
                                      <p:cBhvr>
                                        <p:cTn id="319" dur="1" fill="hold">
                                          <p:stCondLst>
                                            <p:cond delay="499"/>
                                          </p:stCondLst>
                                        </p:cTn>
                                        <p:tgtEl>
                                          <p:spTgt spid="243"/>
                                        </p:tgtEl>
                                        <p:attrNameLst>
                                          <p:attrName>style.visibility</p:attrName>
                                        </p:attrNameLst>
                                      </p:cBhvr>
                                      <p:to>
                                        <p:strVal val="hidden"/>
                                      </p:to>
                                    </p:set>
                                  </p:childTnLst>
                                </p:cTn>
                              </p:par>
                              <p:par>
                                <p:cTn id="320" presetID="10" presetClass="exit" presetSubtype="0" fill="hold" grpId="2" nodeType="withEffect">
                                  <p:stCondLst>
                                    <p:cond delay="0"/>
                                  </p:stCondLst>
                                  <p:childTnLst>
                                    <p:animEffect transition="out" filter="fade">
                                      <p:cBhvr>
                                        <p:cTn id="321" dur="500"/>
                                        <p:tgtEl>
                                          <p:spTgt spid="244"/>
                                        </p:tgtEl>
                                      </p:cBhvr>
                                    </p:animEffect>
                                    <p:set>
                                      <p:cBhvr>
                                        <p:cTn id="322" dur="1" fill="hold">
                                          <p:stCondLst>
                                            <p:cond delay="499"/>
                                          </p:stCondLst>
                                        </p:cTn>
                                        <p:tgtEl>
                                          <p:spTgt spid="244"/>
                                        </p:tgtEl>
                                        <p:attrNameLst>
                                          <p:attrName>style.visibility</p:attrName>
                                        </p:attrNameLst>
                                      </p:cBhvr>
                                      <p:to>
                                        <p:strVal val="hidden"/>
                                      </p:to>
                                    </p:set>
                                  </p:childTnLst>
                                </p:cTn>
                              </p:par>
                              <p:par>
                                <p:cTn id="323" presetID="10" presetClass="exit" presetSubtype="0" fill="hold" grpId="2" nodeType="withEffect">
                                  <p:stCondLst>
                                    <p:cond delay="0"/>
                                  </p:stCondLst>
                                  <p:childTnLst>
                                    <p:animEffect transition="out" filter="fade">
                                      <p:cBhvr>
                                        <p:cTn id="324" dur="500"/>
                                        <p:tgtEl>
                                          <p:spTgt spid="245"/>
                                        </p:tgtEl>
                                      </p:cBhvr>
                                    </p:animEffect>
                                    <p:set>
                                      <p:cBhvr>
                                        <p:cTn id="325" dur="1" fill="hold">
                                          <p:stCondLst>
                                            <p:cond delay="499"/>
                                          </p:stCondLst>
                                        </p:cTn>
                                        <p:tgtEl>
                                          <p:spTgt spid="245"/>
                                        </p:tgtEl>
                                        <p:attrNameLst>
                                          <p:attrName>style.visibility</p:attrName>
                                        </p:attrNameLst>
                                      </p:cBhvr>
                                      <p:to>
                                        <p:strVal val="hidden"/>
                                      </p:to>
                                    </p:set>
                                  </p:childTnLst>
                                </p:cTn>
                              </p:par>
                              <p:par>
                                <p:cTn id="326" presetID="10" presetClass="exit" presetSubtype="0" fill="hold" grpId="1" nodeType="withEffect">
                                  <p:stCondLst>
                                    <p:cond delay="0"/>
                                  </p:stCondLst>
                                  <p:childTnLst>
                                    <p:animEffect transition="out" filter="fade">
                                      <p:cBhvr>
                                        <p:cTn id="327" dur="500"/>
                                        <p:tgtEl>
                                          <p:spTgt spid="246"/>
                                        </p:tgtEl>
                                      </p:cBhvr>
                                    </p:animEffect>
                                    <p:set>
                                      <p:cBhvr>
                                        <p:cTn id="328" dur="1" fill="hold">
                                          <p:stCondLst>
                                            <p:cond delay="499"/>
                                          </p:stCondLst>
                                        </p:cTn>
                                        <p:tgtEl>
                                          <p:spTgt spid="246"/>
                                        </p:tgtEl>
                                        <p:attrNameLst>
                                          <p:attrName>style.visibility</p:attrName>
                                        </p:attrNameLst>
                                      </p:cBhvr>
                                      <p:to>
                                        <p:strVal val="hidden"/>
                                      </p:to>
                                    </p:set>
                                  </p:childTnLst>
                                </p:cTn>
                              </p:par>
                              <p:par>
                                <p:cTn id="329" presetID="10" presetClass="exit" presetSubtype="0" fill="hold" grpId="1" nodeType="withEffect" nodePh="1">
                                  <p:stCondLst>
                                    <p:cond delay="0"/>
                                  </p:stCondLst>
                                  <p:endCondLst>
                                    <p:cond evt="begin" delay="0">
                                      <p:tn val="329"/>
                                    </p:cond>
                                  </p:endCondLst>
                                  <p:childTnLst>
                                    <p:animEffect transition="out" filter="fade">
                                      <p:cBhvr>
                                        <p:cTn id="330" dur="500"/>
                                        <p:tgtEl>
                                          <p:spTgt spid="247"/>
                                        </p:tgtEl>
                                      </p:cBhvr>
                                    </p:animEffect>
                                    <p:set>
                                      <p:cBhvr>
                                        <p:cTn id="331" dur="1" fill="hold">
                                          <p:stCondLst>
                                            <p:cond delay="499"/>
                                          </p:stCondLst>
                                        </p:cTn>
                                        <p:tgtEl>
                                          <p:spTgt spid="247"/>
                                        </p:tgtEl>
                                        <p:attrNameLst>
                                          <p:attrName>style.visibility</p:attrName>
                                        </p:attrNameLst>
                                      </p:cBhvr>
                                      <p:to>
                                        <p:strVal val="hidden"/>
                                      </p:to>
                                    </p:set>
                                  </p:childTnLst>
                                </p:cTn>
                              </p:par>
                              <p:par>
                                <p:cTn id="332" presetID="10" presetClass="exit" presetSubtype="0" fill="hold" grpId="1" nodeType="withEffect" nodePh="1">
                                  <p:stCondLst>
                                    <p:cond delay="0"/>
                                  </p:stCondLst>
                                  <p:endCondLst>
                                    <p:cond evt="begin" delay="0">
                                      <p:tn val="332"/>
                                    </p:cond>
                                  </p:endCondLst>
                                  <p:childTnLst>
                                    <p:animEffect transition="out" filter="fade">
                                      <p:cBhvr>
                                        <p:cTn id="333" dur="500"/>
                                        <p:tgtEl>
                                          <p:spTgt spid="248"/>
                                        </p:tgtEl>
                                      </p:cBhvr>
                                    </p:animEffect>
                                    <p:set>
                                      <p:cBhvr>
                                        <p:cTn id="334" dur="1" fill="hold">
                                          <p:stCondLst>
                                            <p:cond delay="499"/>
                                          </p:stCondLst>
                                        </p:cTn>
                                        <p:tgtEl>
                                          <p:spTgt spid="248"/>
                                        </p:tgtEl>
                                        <p:attrNameLst>
                                          <p:attrName>style.visibility</p:attrName>
                                        </p:attrNameLst>
                                      </p:cBhvr>
                                      <p:to>
                                        <p:strVal val="hidden"/>
                                      </p:to>
                                    </p:set>
                                  </p:childTnLst>
                                </p:cTn>
                              </p:par>
                              <p:par>
                                <p:cTn id="335" presetID="10" presetClass="exit" presetSubtype="0" fill="hold" grpId="2" nodeType="withEffect">
                                  <p:stCondLst>
                                    <p:cond delay="0"/>
                                  </p:stCondLst>
                                  <p:childTnLst>
                                    <p:animEffect transition="out" filter="fade">
                                      <p:cBhvr>
                                        <p:cTn id="336" dur="500"/>
                                        <p:tgtEl>
                                          <p:spTgt spid="342"/>
                                        </p:tgtEl>
                                      </p:cBhvr>
                                    </p:animEffect>
                                    <p:set>
                                      <p:cBhvr>
                                        <p:cTn id="337" dur="1" fill="hold">
                                          <p:stCondLst>
                                            <p:cond delay="499"/>
                                          </p:stCondLst>
                                        </p:cTn>
                                        <p:tgtEl>
                                          <p:spTgt spid="342"/>
                                        </p:tgtEl>
                                        <p:attrNameLst>
                                          <p:attrName>style.visibility</p:attrName>
                                        </p:attrNameLst>
                                      </p:cBhvr>
                                      <p:to>
                                        <p:strVal val="hidden"/>
                                      </p:to>
                                    </p:set>
                                  </p:childTnLst>
                                </p:cTn>
                              </p:par>
                              <p:par>
                                <p:cTn id="338" presetID="10" presetClass="exit" presetSubtype="0" fill="hold" grpId="1" nodeType="withEffect">
                                  <p:stCondLst>
                                    <p:cond delay="0"/>
                                  </p:stCondLst>
                                  <p:childTnLst>
                                    <p:animEffect transition="out" filter="fade">
                                      <p:cBhvr>
                                        <p:cTn id="339" dur="500"/>
                                        <p:tgtEl>
                                          <p:spTgt spid="249"/>
                                        </p:tgtEl>
                                      </p:cBhvr>
                                    </p:animEffect>
                                    <p:set>
                                      <p:cBhvr>
                                        <p:cTn id="340" dur="1" fill="hold">
                                          <p:stCondLst>
                                            <p:cond delay="499"/>
                                          </p:stCondLst>
                                        </p:cTn>
                                        <p:tgtEl>
                                          <p:spTgt spid="249"/>
                                        </p:tgtEl>
                                        <p:attrNameLst>
                                          <p:attrName>style.visibility</p:attrName>
                                        </p:attrNameLst>
                                      </p:cBhvr>
                                      <p:to>
                                        <p:strVal val="hidden"/>
                                      </p:to>
                                    </p:set>
                                  </p:childTnLst>
                                </p:cTn>
                              </p:par>
                              <p:par>
                                <p:cTn id="341" presetID="10" presetClass="exit" presetSubtype="0" fill="hold" grpId="1" nodeType="withEffect">
                                  <p:stCondLst>
                                    <p:cond delay="0"/>
                                  </p:stCondLst>
                                  <p:childTnLst>
                                    <p:animEffect transition="out" filter="fade">
                                      <p:cBhvr>
                                        <p:cTn id="342" dur="500"/>
                                        <p:tgtEl>
                                          <p:spTgt spid="250"/>
                                        </p:tgtEl>
                                      </p:cBhvr>
                                    </p:animEffect>
                                    <p:set>
                                      <p:cBhvr>
                                        <p:cTn id="343" dur="1" fill="hold">
                                          <p:stCondLst>
                                            <p:cond delay="499"/>
                                          </p:stCondLst>
                                        </p:cTn>
                                        <p:tgtEl>
                                          <p:spTgt spid="250"/>
                                        </p:tgtEl>
                                        <p:attrNameLst>
                                          <p:attrName>style.visibility</p:attrName>
                                        </p:attrNameLst>
                                      </p:cBhvr>
                                      <p:to>
                                        <p:strVal val="hidden"/>
                                      </p:to>
                                    </p:set>
                                  </p:childTnLst>
                                </p:cTn>
                              </p:par>
                              <p:par>
                                <p:cTn id="344" presetID="10" presetClass="exit" presetSubtype="0" fill="hold" grpId="1" nodeType="withEffect">
                                  <p:stCondLst>
                                    <p:cond delay="0"/>
                                  </p:stCondLst>
                                  <p:childTnLst>
                                    <p:animEffect transition="out" filter="fade">
                                      <p:cBhvr>
                                        <p:cTn id="345" dur="500"/>
                                        <p:tgtEl>
                                          <p:spTgt spid="251"/>
                                        </p:tgtEl>
                                      </p:cBhvr>
                                    </p:animEffect>
                                    <p:set>
                                      <p:cBhvr>
                                        <p:cTn id="346" dur="1" fill="hold">
                                          <p:stCondLst>
                                            <p:cond delay="499"/>
                                          </p:stCondLst>
                                        </p:cTn>
                                        <p:tgtEl>
                                          <p:spTgt spid="251"/>
                                        </p:tgtEl>
                                        <p:attrNameLst>
                                          <p:attrName>style.visibility</p:attrName>
                                        </p:attrNameLst>
                                      </p:cBhvr>
                                      <p:to>
                                        <p:strVal val="hidden"/>
                                      </p:to>
                                    </p:set>
                                  </p:childTnLst>
                                </p:cTn>
                              </p:par>
                              <p:par>
                                <p:cTn id="347" presetID="10" presetClass="exit" presetSubtype="0" fill="hold" grpId="1" nodeType="withEffect">
                                  <p:stCondLst>
                                    <p:cond delay="0"/>
                                  </p:stCondLst>
                                  <p:childTnLst>
                                    <p:animEffect transition="out" filter="fade">
                                      <p:cBhvr>
                                        <p:cTn id="348" dur="500"/>
                                        <p:tgtEl>
                                          <p:spTgt spid="252"/>
                                        </p:tgtEl>
                                      </p:cBhvr>
                                    </p:animEffect>
                                    <p:set>
                                      <p:cBhvr>
                                        <p:cTn id="349" dur="1" fill="hold">
                                          <p:stCondLst>
                                            <p:cond delay="499"/>
                                          </p:stCondLst>
                                        </p:cTn>
                                        <p:tgtEl>
                                          <p:spTgt spid="252"/>
                                        </p:tgtEl>
                                        <p:attrNameLst>
                                          <p:attrName>style.visibility</p:attrName>
                                        </p:attrNameLst>
                                      </p:cBhvr>
                                      <p:to>
                                        <p:strVal val="hidden"/>
                                      </p:to>
                                    </p:set>
                                  </p:childTnLst>
                                </p:cTn>
                              </p:par>
                              <p:par>
                                <p:cTn id="350" presetID="10" presetClass="exit" presetSubtype="0" fill="hold" grpId="1" nodeType="withEffect">
                                  <p:stCondLst>
                                    <p:cond delay="0"/>
                                  </p:stCondLst>
                                  <p:childTnLst>
                                    <p:animEffect transition="out" filter="fade">
                                      <p:cBhvr>
                                        <p:cTn id="351" dur="500"/>
                                        <p:tgtEl>
                                          <p:spTgt spid="253"/>
                                        </p:tgtEl>
                                      </p:cBhvr>
                                    </p:animEffect>
                                    <p:set>
                                      <p:cBhvr>
                                        <p:cTn id="352" dur="1" fill="hold">
                                          <p:stCondLst>
                                            <p:cond delay="499"/>
                                          </p:stCondLst>
                                        </p:cTn>
                                        <p:tgtEl>
                                          <p:spTgt spid="253"/>
                                        </p:tgtEl>
                                        <p:attrNameLst>
                                          <p:attrName>style.visibility</p:attrName>
                                        </p:attrNameLst>
                                      </p:cBhvr>
                                      <p:to>
                                        <p:strVal val="hidden"/>
                                      </p:to>
                                    </p:set>
                                  </p:childTnLst>
                                </p:cTn>
                              </p:par>
                              <p:par>
                                <p:cTn id="353" presetID="10" presetClass="exit" presetSubtype="0" fill="hold" grpId="1" nodeType="withEffect">
                                  <p:stCondLst>
                                    <p:cond delay="0"/>
                                  </p:stCondLst>
                                  <p:childTnLst>
                                    <p:animEffect transition="out" filter="fade">
                                      <p:cBhvr>
                                        <p:cTn id="354" dur="500"/>
                                        <p:tgtEl>
                                          <p:spTgt spid="254"/>
                                        </p:tgtEl>
                                      </p:cBhvr>
                                    </p:animEffect>
                                    <p:set>
                                      <p:cBhvr>
                                        <p:cTn id="355" dur="1" fill="hold">
                                          <p:stCondLst>
                                            <p:cond delay="499"/>
                                          </p:stCondLst>
                                        </p:cTn>
                                        <p:tgtEl>
                                          <p:spTgt spid="254"/>
                                        </p:tgtEl>
                                        <p:attrNameLst>
                                          <p:attrName>style.visibility</p:attrName>
                                        </p:attrNameLst>
                                      </p:cBhvr>
                                      <p:to>
                                        <p:strVal val="hidden"/>
                                      </p:to>
                                    </p:set>
                                  </p:childTnLst>
                                </p:cTn>
                              </p:par>
                              <p:par>
                                <p:cTn id="356" presetID="10" presetClass="exit" presetSubtype="0" fill="hold" grpId="1" nodeType="withEffect">
                                  <p:stCondLst>
                                    <p:cond delay="0"/>
                                  </p:stCondLst>
                                  <p:childTnLst>
                                    <p:animEffect transition="out" filter="fade">
                                      <p:cBhvr>
                                        <p:cTn id="357" dur="500"/>
                                        <p:tgtEl>
                                          <p:spTgt spid="273"/>
                                        </p:tgtEl>
                                      </p:cBhvr>
                                    </p:animEffect>
                                    <p:set>
                                      <p:cBhvr>
                                        <p:cTn id="358" dur="1" fill="hold">
                                          <p:stCondLst>
                                            <p:cond delay="499"/>
                                          </p:stCondLst>
                                        </p:cTn>
                                        <p:tgtEl>
                                          <p:spTgt spid="273"/>
                                        </p:tgtEl>
                                        <p:attrNameLst>
                                          <p:attrName>style.visibility</p:attrName>
                                        </p:attrNameLst>
                                      </p:cBhvr>
                                      <p:to>
                                        <p:strVal val="hidden"/>
                                      </p:to>
                                    </p:set>
                                  </p:childTnLst>
                                </p:cTn>
                              </p:par>
                              <p:par>
                                <p:cTn id="359" presetID="10" presetClass="exit" presetSubtype="0" fill="hold" nodeType="withEffect">
                                  <p:stCondLst>
                                    <p:cond delay="0"/>
                                  </p:stCondLst>
                                  <p:childTnLst>
                                    <p:animEffect transition="out" filter="fade">
                                      <p:cBhvr>
                                        <p:cTn id="360" dur="500"/>
                                        <p:tgtEl>
                                          <p:spTgt spid="278"/>
                                        </p:tgtEl>
                                      </p:cBhvr>
                                    </p:animEffect>
                                    <p:set>
                                      <p:cBhvr>
                                        <p:cTn id="361" dur="1" fill="hold">
                                          <p:stCondLst>
                                            <p:cond delay="499"/>
                                          </p:stCondLst>
                                        </p:cTn>
                                        <p:tgtEl>
                                          <p:spTgt spid="278"/>
                                        </p:tgtEl>
                                        <p:attrNameLst>
                                          <p:attrName>style.visibility</p:attrName>
                                        </p:attrNameLst>
                                      </p:cBhvr>
                                      <p:to>
                                        <p:strVal val="hidden"/>
                                      </p:to>
                                    </p:set>
                                  </p:childTnLst>
                                </p:cTn>
                              </p:par>
                              <p:par>
                                <p:cTn id="362" presetID="10" presetClass="exit" presetSubtype="0" fill="hold" nodeType="withEffect">
                                  <p:stCondLst>
                                    <p:cond delay="0"/>
                                  </p:stCondLst>
                                  <p:childTnLst>
                                    <p:animEffect transition="out" filter="fade">
                                      <p:cBhvr>
                                        <p:cTn id="363" dur="500"/>
                                        <p:tgtEl>
                                          <p:spTgt spid="279"/>
                                        </p:tgtEl>
                                      </p:cBhvr>
                                    </p:animEffect>
                                    <p:set>
                                      <p:cBhvr>
                                        <p:cTn id="364" dur="1" fill="hold">
                                          <p:stCondLst>
                                            <p:cond delay="499"/>
                                          </p:stCondLst>
                                        </p:cTn>
                                        <p:tgtEl>
                                          <p:spTgt spid="279"/>
                                        </p:tgtEl>
                                        <p:attrNameLst>
                                          <p:attrName>style.visibility</p:attrName>
                                        </p:attrNameLst>
                                      </p:cBhvr>
                                      <p:to>
                                        <p:strVal val="hidden"/>
                                      </p:to>
                                    </p:set>
                                  </p:childTnLst>
                                </p:cTn>
                              </p:par>
                              <p:par>
                                <p:cTn id="365" presetID="10" presetClass="exit" presetSubtype="0" fill="hold" nodeType="withEffect">
                                  <p:stCondLst>
                                    <p:cond delay="0"/>
                                  </p:stCondLst>
                                  <p:childTnLst>
                                    <p:animEffect transition="out" filter="fade">
                                      <p:cBhvr>
                                        <p:cTn id="366" dur="500"/>
                                        <p:tgtEl>
                                          <p:spTgt spid="280"/>
                                        </p:tgtEl>
                                      </p:cBhvr>
                                    </p:animEffect>
                                    <p:set>
                                      <p:cBhvr>
                                        <p:cTn id="367" dur="1" fill="hold">
                                          <p:stCondLst>
                                            <p:cond delay="499"/>
                                          </p:stCondLst>
                                        </p:cTn>
                                        <p:tgtEl>
                                          <p:spTgt spid="280"/>
                                        </p:tgtEl>
                                        <p:attrNameLst>
                                          <p:attrName>style.visibility</p:attrName>
                                        </p:attrNameLst>
                                      </p:cBhvr>
                                      <p:to>
                                        <p:strVal val="hidden"/>
                                      </p:to>
                                    </p:set>
                                  </p:childTnLst>
                                </p:cTn>
                              </p:par>
                              <p:par>
                                <p:cTn id="368" presetID="10" presetClass="exit" presetSubtype="0" fill="hold" nodeType="withEffect">
                                  <p:stCondLst>
                                    <p:cond delay="0"/>
                                  </p:stCondLst>
                                  <p:childTnLst>
                                    <p:animEffect transition="out" filter="fade">
                                      <p:cBhvr>
                                        <p:cTn id="369" dur="500"/>
                                        <p:tgtEl>
                                          <p:spTgt spid="282"/>
                                        </p:tgtEl>
                                      </p:cBhvr>
                                    </p:animEffect>
                                    <p:set>
                                      <p:cBhvr>
                                        <p:cTn id="370" dur="1" fill="hold">
                                          <p:stCondLst>
                                            <p:cond delay="499"/>
                                          </p:stCondLst>
                                        </p:cTn>
                                        <p:tgtEl>
                                          <p:spTgt spid="282"/>
                                        </p:tgtEl>
                                        <p:attrNameLst>
                                          <p:attrName>style.visibility</p:attrName>
                                        </p:attrNameLst>
                                      </p:cBhvr>
                                      <p:to>
                                        <p:strVal val="hidden"/>
                                      </p:to>
                                    </p:set>
                                  </p:childTnLst>
                                </p:cTn>
                              </p:par>
                              <p:par>
                                <p:cTn id="371" presetID="10" presetClass="exit" presetSubtype="0" fill="hold" nodeType="withEffect">
                                  <p:stCondLst>
                                    <p:cond delay="0"/>
                                  </p:stCondLst>
                                  <p:childTnLst>
                                    <p:animEffect transition="out" filter="fade">
                                      <p:cBhvr>
                                        <p:cTn id="372" dur="500"/>
                                        <p:tgtEl>
                                          <p:spTgt spid="283"/>
                                        </p:tgtEl>
                                      </p:cBhvr>
                                    </p:animEffect>
                                    <p:set>
                                      <p:cBhvr>
                                        <p:cTn id="373" dur="1" fill="hold">
                                          <p:stCondLst>
                                            <p:cond delay="499"/>
                                          </p:stCondLst>
                                        </p:cTn>
                                        <p:tgtEl>
                                          <p:spTgt spid="283"/>
                                        </p:tgtEl>
                                        <p:attrNameLst>
                                          <p:attrName>style.visibility</p:attrName>
                                        </p:attrNameLst>
                                      </p:cBhvr>
                                      <p:to>
                                        <p:strVal val="hidden"/>
                                      </p:to>
                                    </p:set>
                                  </p:childTnLst>
                                </p:cTn>
                              </p:par>
                              <p:par>
                                <p:cTn id="374" presetID="10" presetClass="exit" presetSubtype="0" fill="hold" nodeType="withEffect">
                                  <p:stCondLst>
                                    <p:cond delay="0"/>
                                  </p:stCondLst>
                                  <p:childTnLst>
                                    <p:animEffect transition="out" filter="fade">
                                      <p:cBhvr>
                                        <p:cTn id="375" dur="500"/>
                                        <p:tgtEl>
                                          <p:spTgt spid="305"/>
                                        </p:tgtEl>
                                      </p:cBhvr>
                                    </p:animEffect>
                                    <p:set>
                                      <p:cBhvr>
                                        <p:cTn id="376" dur="1" fill="hold">
                                          <p:stCondLst>
                                            <p:cond delay="499"/>
                                          </p:stCondLst>
                                        </p:cTn>
                                        <p:tgtEl>
                                          <p:spTgt spid="305"/>
                                        </p:tgtEl>
                                        <p:attrNameLst>
                                          <p:attrName>style.visibility</p:attrName>
                                        </p:attrNameLst>
                                      </p:cBhvr>
                                      <p:to>
                                        <p:strVal val="hidden"/>
                                      </p:to>
                                    </p:set>
                                  </p:childTnLst>
                                </p:cTn>
                              </p:par>
                              <p:par>
                                <p:cTn id="377" presetID="10" presetClass="exit" presetSubtype="0" fill="hold" nodeType="withEffect">
                                  <p:stCondLst>
                                    <p:cond delay="0"/>
                                  </p:stCondLst>
                                  <p:childTnLst>
                                    <p:animEffect transition="out" filter="fade">
                                      <p:cBhvr>
                                        <p:cTn id="378" dur="500"/>
                                        <p:tgtEl>
                                          <p:spTgt spid="311"/>
                                        </p:tgtEl>
                                      </p:cBhvr>
                                    </p:animEffect>
                                    <p:set>
                                      <p:cBhvr>
                                        <p:cTn id="379" dur="1" fill="hold">
                                          <p:stCondLst>
                                            <p:cond delay="499"/>
                                          </p:stCondLst>
                                        </p:cTn>
                                        <p:tgtEl>
                                          <p:spTgt spid="311"/>
                                        </p:tgtEl>
                                        <p:attrNameLst>
                                          <p:attrName>style.visibility</p:attrName>
                                        </p:attrNameLst>
                                      </p:cBhvr>
                                      <p:to>
                                        <p:strVal val="hidden"/>
                                      </p:to>
                                    </p:set>
                                  </p:childTnLst>
                                </p:cTn>
                              </p:par>
                              <p:par>
                                <p:cTn id="380" presetID="10" presetClass="exit" presetSubtype="0" fill="hold" nodeType="withEffect">
                                  <p:stCondLst>
                                    <p:cond delay="0"/>
                                  </p:stCondLst>
                                  <p:childTnLst>
                                    <p:animEffect transition="out" filter="fade">
                                      <p:cBhvr>
                                        <p:cTn id="381" dur="500"/>
                                        <p:tgtEl>
                                          <p:spTgt spid="320"/>
                                        </p:tgtEl>
                                      </p:cBhvr>
                                    </p:animEffect>
                                    <p:set>
                                      <p:cBhvr>
                                        <p:cTn id="382" dur="1" fill="hold">
                                          <p:stCondLst>
                                            <p:cond delay="499"/>
                                          </p:stCondLst>
                                        </p:cTn>
                                        <p:tgtEl>
                                          <p:spTgt spid="320"/>
                                        </p:tgtEl>
                                        <p:attrNameLst>
                                          <p:attrName>style.visibility</p:attrName>
                                        </p:attrNameLst>
                                      </p:cBhvr>
                                      <p:to>
                                        <p:strVal val="hidden"/>
                                      </p:to>
                                    </p:set>
                                  </p:childTnLst>
                                </p:cTn>
                              </p:par>
                              <p:par>
                                <p:cTn id="383" presetID="10" presetClass="exit" presetSubtype="0" fill="hold" nodeType="withEffect">
                                  <p:stCondLst>
                                    <p:cond delay="0"/>
                                  </p:stCondLst>
                                  <p:childTnLst>
                                    <p:animEffect transition="out" filter="fade">
                                      <p:cBhvr>
                                        <p:cTn id="384" dur="500"/>
                                        <p:tgtEl>
                                          <p:spTgt spid="324"/>
                                        </p:tgtEl>
                                      </p:cBhvr>
                                    </p:animEffect>
                                    <p:set>
                                      <p:cBhvr>
                                        <p:cTn id="385" dur="1" fill="hold">
                                          <p:stCondLst>
                                            <p:cond delay="499"/>
                                          </p:stCondLst>
                                        </p:cTn>
                                        <p:tgtEl>
                                          <p:spTgt spid="324"/>
                                        </p:tgtEl>
                                        <p:attrNameLst>
                                          <p:attrName>style.visibility</p:attrName>
                                        </p:attrNameLst>
                                      </p:cBhvr>
                                      <p:to>
                                        <p:strVal val="hidden"/>
                                      </p:to>
                                    </p:set>
                                  </p:childTnLst>
                                </p:cTn>
                              </p:par>
                              <p:par>
                                <p:cTn id="386" presetID="10" presetClass="exit" presetSubtype="0" fill="hold" nodeType="withEffect">
                                  <p:stCondLst>
                                    <p:cond delay="0"/>
                                  </p:stCondLst>
                                  <p:childTnLst>
                                    <p:animEffect transition="out" filter="fade">
                                      <p:cBhvr>
                                        <p:cTn id="387" dur="500"/>
                                        <p:tgtEl>
                                          <p:spTgt spid="329"/>
                                        </p:tgtEl>
                                      </p:cBhvr>
                                    </p:animEffect>
                                    <p:set>
                                      <p:cBhvr>
                                        <p:cTn id="388" dur="1" fill="hold">
                                          <p:stCondLst>
                                            <p:cond delay="499"/>
                                          </p:stCondLst>
                                        </p:cTn>
                                        <p:tgtEl>
                                          <p:spTgt spid="329"/>
                                        </p:tgtEl>
                                        <p:attrNameLst>
                                          <p:attrName>style.visibility</p:attrName>
                                        </p:attrNameLst>
                                      </p:cBhvr>
                                      <p:to>
                                        <p:strVal val="hidden"/>
                                      </p:to>
                                    </p:set>
                                  </p:childTnLst>
                                </p:cTn>
                              </p:par>
                              <p:par>
                                <p:cTn id="389" presetID="10" presetClass="exit" presetSubtype="0" fill="hold" nodeType="withEffect">
                                  <p:stCondLst>
                                    <p:cond delay="0"/>
                                  </p:stCondLst>
                                  <p:childTnLst>
                                    <p:animEffect transition="out" filter="fade">
                                      <p:cBhvr>
                                        <p:cTn id="390" dur="500"/>
                                        <p:tgtEl>
                                          <p:spTgt spid="330"/>
                                        </p:tgtEl>
                                      </p:cBhvr>
                                    </p:animEffect>
                                    <p:set>
                                      <p:cBhvr>
                                        <p:cTn id="391" dur="1" fill="hold">
                                          <p:stCondLst>
                                            <p:cond delay="499"/>
                                          </p:stCondLst>
                                        </p:cTn>
                                        <p:tgtEl>
                                          <p:spTgt spid="330"/>
                                        </p:tgtEl>
                                        <p:attrNameLst>
                                          <p:attrName>style.visibility</p:attrName>
                                        </p:attrNameLst>
                                      </p:cBhvr>
                                      <p:to>
                                        <p:strVal val="hidden"/>
                                      </p:to>
                                    </p:set>
                                  </p:childTnLst>
                                </p:cTn>
                              </p:par>
                              <p:par>
                                <p:cTn id="392" presetID="10" presetClass="exit" presetSubtype="0" fill="hold" nodeType="withEffect">
                                  <p:stCondLst>
                                    <p:cond delay="0"/>
                                  </p:stCondLst>
                                  <p:childTnLst>
                                    <p:animEffect transition="out" filter="fade">
                                      <p:cBhvr>
                                        <p:cTn id="393" dur="500"/>
                                        <p:tgtEl>
                                          <p:spTgt spid="331"/>
                                        </p:tgtEl>
                                      </p:cBhvr>
                                    </p:animEffect>
                                    <p:set>
                                      <p:cBhvr>
                                        <p:cTn id="394" dur="1" fill="hold">
                                          <p:stCondLst>
                                            <p:cond delay="499"/>
                                          </p:stCondLst>
                                        </p:cTn>
                                        <p:tgtEl>
                                          <p:spTgt spid="331"/>
                                        </p:tgtEl>
                                        <p:attrNameLst>
                                          <p:attrName>style.visibility</p:attrName>
                                        </p:attrNameLst>
                                      </p:cBhvr>
                                      <p:to>
                                        <p:strVal val="hidden"/>
                                      </p:to>
                                    </p:set>
                                  </p:childTnLst>
                                </p:cTn>
                              </p:par>
                              <p:par>
                                <p:cTn id="395" presetID="10" presetClass="exit" presetSubtype="0" fill="hold" nodeType="withEffect">
                                  <p:stCondLst>
                                    <p:cond delay="0"/>
                                  </p:stCondLst>
                                  <p:childTnLst>
                                    <p:animEffect transition="out" filter="fade">
                                      <p:cBhvr>
                                        <p:cTn id="396" dur="500"/>
                                        <p:tgtEl>
                                          <p:spTgt spid="333"/>
                                        </p:tgtEl>
                                      </p:cBhvr>
                                    </p:animEffect>
                                    <p:set>
                                      <p:cBhvr>
                                        <p:cTn id="397" dur="1" fill="hold">
                                          <p:stCondLst>
                                            <p:cond delay="499"/>
                                          </p:stCondLst>
                                        </p:cTn>
                                        <p:tgtEl>
                                          <p:spTgt spid="333"/>
                                        </p:tgtEl>
                                        <p:attrNameLst>
                                          <p:attrName>style.visibility</p:attrName>
                                        </p:attrNameLst>
                                      </p:cBhvr>
                                      <p:to>
                                        <p:strVal val="hidden"/>
                                      </p:to>
                                    </p:set>
                                  </p:childTnLst>
                                </p:cTn>
                              </p:par>
                              <p:par>
                                <p:cTn id="398" presetID="10" presetClass="exit" presetSubtype="0" fill="hold" nodeType="withEffect">
                                  <p:stCondLst>
                                    <p:cond delay="0"/>
                                  </p:stCondLst>
                                  <p:childTnLst>
                                    <p:animEffect transition="out" filter="fade">
                                      <p:cBhvr>
                                        <p:cTn id="399" dur="500"/>
                                        <p:tgtEl>
                                          <p:spTgt spid="334"/>
                                        </p:tgtEl>
                                      </p:cBhvr>
                                    </p:animEffect>
                                    <p:set>
                                      <p:cBhvr>
                                        <p:cTn id="400" dur="1" fill="hold">
                                          <p:stCondLst>
                                            <p:cond delay="499"/>
                                          </p:stCondLst>
                                        </p:cTn>
                                        <p:tgtEl>
                                          <p:spTgt spid="334"/>
                                        </p:tgtEl>
                                        <p:attrNameLst>
                                          <p:attrName>style.visibility</p:attrName>
                                        </p:attrNameLst>
                                      </p:cBhvr>
                                      <p:to>
                                        <p:strVal val="hidden"/>
                                      </p:to>
                                    </p:set>
                                  </p:childTnLst>
                                </p:cTn>
                              </p:par>
                              <p:par>
                                <p:cTn id="401" presetID="10" presetClass="exit" presetSubtype="0" fill="hold" nodeType="withEffect">
                                  <p:stCondLst>
                                    <p:cond delay="0"/>
                                  </p:stCondLst>
                                  <p:childTnLst>
                                    <p:animEffect transition="out" filter="fade">
                                      <p:cBhvr>
                                        <p:cTn id="402" dur="500"/>
                                        <p:tgtEl>
                                          <p:spTgt spid="335"/>
                                        </p:tgtEl>
                                      </p:cBhvr>
                                    </p:animEffect>
                                    <p:set>
                                      <p:cBhvr>
                                        <p:cTn id="403" dur="1" fill="hold">
                                          <p:stCondLst>
                                            <p:cond delay="499"/>
                                          </p:stCondLst>
                                        </p:cTn>
                                        <p:tgtEl>
                                          <p:spTgt spid="335"/>
                                        </p:tgtEl>
                                        <p:attrNameLst>
                                          <p:attrName>style.visibility</p:attrName>
                                        </p:attrNameLst>
                                      </p:cBhvr>
                                      <p:to>
                                        <p:strVal val="hidden"/>
                                      </p:to>
                                    </p:set>
                                  </p:childTnLst>
                                </p:cTn>
                              </p:par>
                              <p:par>
                                <p:cTn id="404" presetID="10" presetClass="exit" presetSubtype="0" fill="hold" nodeType="withEffect">
                                  <p:stCondLst>
                                    <p:cond delay="0"/>
                                  </p:stCondLst>
                                  <p:childTnLst>
                                    <p:animEffect transition="out" filter="fade">
                                      <p:cBhvr>
                                        <p:cTn id="405" dur="500"/>
                                        <p:tgtEl>
                                          <p:spTgt spid="337"/>
                                        </p:tgtEl>
                                      </p:cBhvr>
                                    </p:animEffect>
                                    <p:set>
                                      <p:cBhvr>
                                        <p:cTn id="406" dur="1" fill="hold">
                                          <p:stCondLst>
                                            <p:cond delay="499"/>
                                          </p:stCondLst>
                                        </p:cTn>
                                        <p:tgtEl>
                                          <p:spTgt spid="337"/>
                                        </p:tgtEl>
                                        <p:attrNameLst>
                                          <p:attrName>style.visibility</p:attrName>
                                        </p:attrNameLst>
                                      </p:cBhvr>
                                      <p:to>
                                        <p:strVal val="hidden"/>
                                      </p:to>
                                    </p:set>
                                  </p:childTnLst>
                                </p:cTn>
                              </p:par>
                              <p:par>
                                <p:cTn id="407" presetID="10" presetClass="exit" presetSubtype="0" fill="hold" nodeType="withEffect">
                                  <p:stCondLst>
                                    <p:cond delay="0"/>
                                  </p:stCondLst>
                                  <p:childTnLst>
                                    <p:animEffect transition="out" filter="fade">
                                      <p:cBhvr>
                                        <p:cTn id="408" dur="500"/>
                                        <p:tgtEl>
                                          <p:spTgt spid="338"/>
                                        </p:tgtEl>
                                      </p:cBhvr>
                                    </p:animEffect>
                                    <p:set>
                                      <p:cBhvr>
                                        <p:cTn id="409" dur="1" fill="hold">
                                          <p:stCondLst>
                                            <p:cond delay="499"/>
                                          </p:stCondLst>
                                        </p:cTn>
                                        <p:tgtEl>
                                          <p:spTgt spid="338"/>
                                        </p:tgtEl>
                                        <p:attrNameLst>
                                          <p:attrName>style.visibility</p:attrName>
                                        </p:attrNameLst>
                                      </p:cBhvr>
                                      <p:to>
                                        <p:strVal val="hidden"/>
                                      </p:to>
                                    </p:set>
                                  </p:childTnLst>
                                </p:cTn>
                              </p:par>
                              <p:par>
                                <p:cTn id="410" presetID="10" presetClass="exit" presetSubtype="0" fill="hold" nodeType="withEffect">
                                  <p:stCondLst>
                                    <p:cond delay="0"/>
                                  </p:stCondLst>
                                  <p:childTnLst>
                                    <p:animEffect transition="out" filter="fade">
                                      <p:cBhvr>
                                        <p:cTn id="411" dur="500"/>
                                        <p:tgtEl>
                                          <p:spTgt spid="339"/>
                                        </p:tgtEl>
                                      </p:cBhvr>
                                    </p:animEffect>
                                    <p:set>
                                      <p:cBhvr>
                                        <p:cTn id="412" dur="1" fill="hold">
                                          <p:stCondLst>
                                            <p:cond delay="499"/>
                                          </p:stCondLst>
                                        </p:cTn>
                                        <p:tgtEl>
                                          <p:spTgt spid="339"/>
                                        </p:tgtEl>
                                        <p:attrNameLst>
                                          <p:attrName>style.visibility</p:attrName>
                                        </p:attrNameLst>
                                      </p:cBhvr>
                                      <p:to>
                                        <p:strVal val="hidden"/>
                                      </p:to>
                                    </p:set>
                                  </p:childTnLst>
                                </p:cTn>
                              </p:par>
                              <p:par>
                                <p:cTn id="413" presetID="10" presetClass="exit" presetSubtype="0" fill="hold" grpId="2" nodeType="withEffect">
                                  <p:stCondLst>
                                    <p:cond delay="0"/>
                                  </p:stCondLst>
                                  <p:childTnLst>
                                    <p:animEffect transition="out" filter="fade">
                                      <p:cBhvr>
                                        <p:cTn id="414" dur="500"/>
                                        <p:tgtEl>
                                          <p:spTgt spid="432"/>
                                        </p:tgtEl>
                                      </p:cBhvr>
                                    </p:animEffect>
                                    <p:set>
                                      <p:cBhvr>
                                        <p:cTn id="415" dur="1" fill="hold">
                                          <p:stCondLst>
                                            <p:cond delay="499"/>
                                          </p:stCondLst>
                                        </p:cTn>
                                        <p:tgtEl>
                                          <p:spTgt spid="432"/>
                                        </p:tgtEl>
                                        <p:attrNameLst>
                                          <p:attrName>style.visibility</p:attrName>
                                        </p:attrNameLst>
                                      </p:cBhvr>
                                      <p:to>
                                        <p:strVal val="hidden"/>
                                      </p:to>
                                    </p:set>
                                  </p:childTnLst>
                                </p:cTn>
                              </p:par>
                              <p:par>
                                <p:cTn id="416" presetID="10" presetClass="exit" presetSubtype="0" fill="hold" grpId="1" nodeType="withEffect">
                                  <p:stCondLst>
                                    <p:cond delay="0"/>
                                  </p:stCondLst>
                                  <p:childTnLst>
                                    <p:animEffect transition="out" filter="fade">
                                      <p:cBhvr>
                                        <p:cTn id="417" dur="500"/>
                                        <p:tgtEl>
                                          <p:spTgt spid="168"/>
                                        </p:tgtEl>
                                      </p:cBhvr>
                                    </p:animEffect>
                                    <p:set>
                                      <p:cBhvr>
                                        <p:cTn id="418" dur="1" fill="hold">
                                          <p:stCondLst>
                                            <p:cond delay="499"/>
                                          </p:stCondLst>
                                        </p:cTn>
                                        <p:tgtEl>
                                          <p:spTgt spid="168"/>
                                        </p:tgtEl>
                                        <p:attrNameLst>
                                          <p:attrName>style.visibility</p:attrName>
                                        </p:attrNameLst>
                                      </p:cBhvr>
                                      <p:to>
                                        <p:strVal val="hidden"/>
                                      </p:to>
                                    </p:set>
                                  </p:childTnLst>
                                </p:cTn>
                              </p:par>
                              <p:par>
                                <p:cTn id="419" presetID="10" presetClass="exit" presetSubtype="0" fill="hold" grpId="1" nodeType="withEffect">
                                  <p:stCondLst>
                                    <p:cond delay="0"/>
                                  </p:stCondLst>
                                  <p:childTnLst>
                                    <p:animEffect transition="out" filter="fade">
                                      <p:cBhvr>
                                        <p:cTn id="420" dur="500"/>
                                        <p:tgtEl>
                                          <p:spTgt spid="170"/>
                                        </p:tgtEl>
                                      </p:cBhvr>
                                    </p:animEffect>
                                    <p:set>
                                      <p:cBhvr>
                                        <p:cTn id="421" dur="1" fill="hold">
                                          <p:stCondLst>
                                            <p:cond delay="499"/>
                                          </p:stCondLst>
                                        </p:cTn>
                                        <p:tgtEl>
                                          <p:spTgt spid="170"/>
                                        </p:tgtEl>
                                        <p:attrNameLst>
                                          <p:attrName>style.visibility</p:attrName>
                                        </p:attrNameLst>
                                      </p:cBhvr>
                                      <p:to>
                                        <p:strVal val="hidden"/>
                                      </p:to>
                                    </p:set>
                                  </p:childTnLst>
                                </p:cTn>
                              </p:par>
                              <p:par>
                                <p:cTn id="422" presetID="10" presetClass="exit" presetSubtype="0" fill="hold" nodeType="withEffect">
                                  <p:stCondLst>
                                    <p:cond delay="0"/>
                                  </p:stCondLst>
                                  <p:childTnLst>
                                    <p:animEffect transition="out" filter="fade">
                                      <p:cBhvr>
                                        <p:cTn id="423" dur="500"/>
                                        <p:tgtEl>
                                          <p:spTgt spid="172"/>
                                        </p:tgtEl>
                                      </p:cBhvr>
                                    </p:animEffect>
                                    <p:set>
                                      <p:cBhvr>
                                        <p:cTn id="424" dur="1" fill="hold">
                                          <p:stCondLst>
                                            <p:cond delay="499"/>
                                          </p:stCondLst>
                                        </p:cTn>
                                        <p:tgtEl>
                                          <p:spTgt spid="172"/>
                                        </p:tgtEl>
                                        <p:attrNameLst>
                                          <p:attrName>style.visibility</p:attrName>
                                        </p:attrNameLst>
                                      </p:cBhvr>
                                      <p:to>
                                        <p:strVal val="hidden"/>
                                      </p:to>
                                    </p:set>
                                  </p:childTnLst>
                                </p:cTn>
                              </p:par>
                              <p:par>
                                <p:cTn id="425" presetID="10" presetClass="exit" presetSubtype="0" fill="hold" grpId="1" nodeType="withEffect">
                                  <p:stCondLst>
                                    <p:cond delay="0"/>
                                  </p:stCondLst>
                                  <p:childTnLst>
                                    <p:animEffect transition="out" filter="fade">
                                      <p:cBhvr>
                                        <p:cTn id="426" dur="500"/>
                                        <p:tgtEl>
                                          <p:spTgt spid="174"/>
                                        </p:tgtEl>
                                      </p:cBhvr>
                                    </p:animEffect>
                                    <p:set>
                                      <p:cBhvr>
                                        <p:cTn id="427" dur="1" fill="hold">
                                          <p:stCondLst>
                                            <p:cond delay="499"/>
                                          </p:stCondLst>
                                        </p:cTn>
                                        <p:tgtEl>
                                          <p:spTgt spid="174"/>
                                        </p:tgtEl>
                                        <p:attrNameLst>
                                          <p:attrName>style.visibility</p:attrName>
                                        </p:attrNameLst>
                                      </p:cBhvr>
                                      <p:to>
                                        <p:strVal val="hidden"/>
                                      </p:to>
                                    </p:set>
                                  </p:childTnLst>
                                </p:cTn>
                              </p:par>
                              <p:par>
                                <p:cTn id="428" presetID="10" presetClass="exit" presetSubtype="0" fill="hold" grpId="1" nodeType="withEffect">
                                  <p:stCondLst>
                                    <p:cond delay="0"/>
                                  </p:stCondLst>
                                  <p:childTnLst>
                                    <p:animEffect transition="out" filter="fade">
                                      <p:cBhvr>
                                        <p:cTn id="429" dur="500"/>
                                        <p:tgtEl>
                                          <p:spTgt spid="176"/>
                                        </p:tgtEl>
                                      </p:cBhvr>
                                    </p:animEffect>
                                    <p:set>
                                      <p:cBhvr>
                                        <p:cTn id="430" dur="1" fill="hold">
                                          <p:stCondLst>
                                            <p:cond delay="499"/>
                                          </p:stCondLst>
                                        </p:cTn>
                                        <p:tgtEl>
                                          <p:spTgt spid="176"/>
                                        </p:tgtEl>
                                        <p:attrNameLst>
                                          <p:attrName>style.visibility</p:attrName>
                                        </p:attrNameLst>
                                      </p:cBhvr>
                                      <p:to>
                                        <p:strVal val="hidden"/>
                                      </p:to>
                                    </p:set>
                                  </p:childTnLst>
                                </p:cTn>
                              </p:par>
                              <p:par>
                                <p:cTn id="431" presetID="10" presetClass="entr" presetSubtype="0" fill="hold" nodeType="withEffect">
                                  <p:stCondLst>
                                    <p:cond delay="0"/>
                                  </p:stCondLst>
                                  <p:childTnLst>
                                    <p:set>
                                      <p:cBhvr>
                                        <p:cTn id="432" dur="1" fill="hold">
                                          <p:stCondLst>
                                            <p:cond delay="0"/>
                                          </p:stCondLst>
                                        </p:cTn>
                                        <p:tgtEl>
                                          <p:spTgt spid="14"/>
                                        </p:tgtEl>
                                        <p:attrNameLst>
                                          <p:attrName>style.visibility</p:attrName>
                                        </p:attrNameLst>
                                      </p:cBhvr>
                                      <p:to>
                                        <p:strVal val="visible"/>
                                      </p:to>
                                    </p:set>
                                    <p:animEffect transition="in" filter="fade">
                                      <p:cBhvr>
                                        <p:cTn id="4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animBg="1"/>
      <p:bldP spid="68" grpId="0"/>
      <p:bldP spid="69" grpId="0" animBg="1"/>
      <p:bldP spid="70" grpId="0" animBg="1"/>
      <p:bldP spid="74" grpId="0"/>
      <p:bldP spid="107" grpId="0" animBg="1"/>
      <p:bldP spid="115" grpId="0" animBg="1"/>
      <p:bldP spid="118" grpId="0" animBg="1"/>
      <p:bldP spid="67" grpId="0" animBg="1"/>
      <p:bldP spid="86" grpId="0" animBg="1"/>
      <p:bldP spid="157" grpId="0" animBg="1"/>
      <p:bldP spid="158" grpId="0" animBg="1"/>
      <p:bldP spid="159" grpId="0" animBg="1"/>
      <p:bldP spid="585" grpId="0" animBg="1"/>
      <p:bldP spid="240" grpId="0"/>
      <p:bldP spid="240" grpId="1"/>
      <p:bldP spid="240" grpId="2"/>
      <p:bldP spid="241" grpId="0"/>
      <p:bldP spid="241" grpId="1"/>
      <p:bldP spid="241" grpId="2"/>
      <p:bldP spid="242" grpId="0"/>
      <p:bldP spid="242" grpId="1"/>
      <p:bldP spid="243" grpId="0"/>
      <p:bldP spid="243" grpId="1"/>
      <p:bldP spid="243" grpId="2"/>
      <p:bldP spid="244" grpId="0"/>
      <p:bldP spid="244" grpId="1"/>
      <p:bldP spid="244" grpId="2"/>
      <p:bldP spid="245" grpId="0"/>
      <p:bldP spid="245" grpId="1"/>
      <p:bldP spid="245" grpId="2"/>
      <p:bldP spid="246" grpId="0"/>
      <p:bldP spid="246" grpId="1"/>
      <p:bldP spid="247" grpId="0"/>
      <p:bldP spid="247" grpId="1"/>
      <p:bldP spid="248" grpId="0"/>
      <p:bldP spid="248" grpId="1"/>
      <p:bldP spid="342" grpId="0"/>
      <p:bldP spid="342" grpId="1"/>
      <p:bldP spid="342" grpId="2"/>
      <p:bldP spid="249" grpId="0" animBg="1"/>
      <p:bldP spid="249" grpId="1" animBg="1"/>
      <p:bldP spid="250" grpId="0" animBg="1"/>
      <p:bldP spid="250" grpId="1" animBg="1"/>
      <p:bldP spid="251" grpId="0" animBg="1"/>
      <p:bldP spid="251" grpId="1" animBg="1"/>
      <p:bldP spid="252" grpId="0" animBg="1"/>
      <p:bldP spid="252" grpId="1" animBg="1"/>
      <p:bldP spid="253" grpId="0" animBg="1"/>
      <p:bldP spid="253" grpId="1" animBg="1"/>
      <p:bldP spid="254" grpId="0" animBg="1"/>
      <p:bldP spid="254" grpId="1" animBg="1"/>
      <p:bldP spid="273" grpId="0" animBg="1"/>
      <p:bldP spid="273" grpId="1" animBg="1"/>
      <p:bldP spid="432" grpId="0"/>
      <p:bldP spid="432" grpId="1"/>
      <p:bldP spid="432" grpId="2"/>
      <p:bldP spid="168" grpId="0" animBg="1"/>
      <p:bldP spid="168" grpId="1" animBg="1"/>
      <p:bldP spid="170" grpId="0" animBg="1"/>
      <p:bldP spid="170" grpId="1" animBg="1"/>
      <p:bldP spid="174" grpId="0"/>
      <p:bldP spid="174" grpId="1"/>
      <p:bldP spid="176" grpId="0"/>
      <p:bldP spid="17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rapezoid 138"/>
          <p:cNvSpPr/>
          <p:nvPr/>
        </p:nvSpPr>
        <p:spPr bwMode="auto">
          <a:xfrm rot="10800000">
            <a:off x="3499056" y="4284068"/>
            <a:ext cx="1021938" cy="606424"/>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1" name="Title 1"/>
          <p:cNvSpPr>
            <a:spLocks noGrp="1"/>
          </p:cNvSpPr>
          <p:nvPr>
            <p:ph type="title"/>
          </p:nvPr>
        </p:nvSpPr>
        <p:spPr/>
        <p:txBody>
          <a:bodyPr/>
          <a:lstStyle/>
          <a:p>
            <a:r>
              <a:rPr spc="-230" dirty="0" smtClean="0"/>
              <a:t>Minimize Planned Downtime and Increase Efficiency</a:t>
            </a:r>
            <a:endParaRPr spc="-230" dirty="0"/>
          </a:p>
        </p:txBody>
      </p:sp>
      <p:sp>
        <p:nvSpPr>
          <p:cNvPr id="146" name="Content Placeholder 3"/>
          <p:cNvSpPr>
            <a:spLocks noGrp="1"/>
          </p:cNvSpPr>
          <p:nvPr>
            <p:ph sz="half" idx="1"/>
          </p:nvPr>
        </p:nvSpPr>
        <p:spPr>
          <a:xfrm>
            <a:off x="4800600" y="1362154"/>
            <a:ext cx="4038600" cy="3054169"/>
          </a:xfrm>
        </p:spPr>
        <p:txBody>
          <a:bodyPr/>
          <a:lstStyle/>
          <a:p>
            <a:pPr>
              <a:spcAft>
                <a:spcPts val="1200"/>
              </a:spcAft>
              <a:buNone/>
            </a:pPr>
            <a:r>
              <a:rPr lang="en-US" sz="2400" dirty="0" smtClean="0">
                <a:solidFill>
                  <a:schemeClr val="accent4"/>
                </a:solidFill>
              </a:rPr>
              <a:t>Live Migration</a:t>
            </a:r>
          </a:p>
          <a:p>
            <a:pPr marL="365760" lvl="1">
              <a:spcAft>
                <a:spcPts val="200"/>
              </a:spcAft>
            </a:pPr>
            <a:r>
              <a:rPr lang="en-US" dirty="0"/>
              <a:t>Move running instances of VMs between host servers</a:t>
            </a:r>
          </a:p>
          <a:p>
            <a:pPr marL="365760" lvl="1">
              <a:spcAft>
                <a:spcPts val="200"/>
              </a:spcAft>
            </a:pPr>
            <a:r>
              <a:rPr lang="en-US" dirty="0"/>
              <a:t>Virtual machines can be moved for maintenance or to balance workload on host servers</a:t>
            </a:r>
          </a:p>
          <a:p>
            <a:pPr marL="365760" lvl="1">
              <a:spcAft>
                <a:spcPts val="200"/>
              </a:spcAft>
            </a:pPr>
            <a:r>
              <a:rPr lang="en-US" dirty="0"/>
              <a:t>Perform maintenance on physical machines without any </a:t>
            </a:r>
            <a:r>
              <a:rPr lang="en-US" dirty="0" smtClean="0"/>
              <a:t>downtime</a:t>
            </a:r>
          </a:p>
          <a:p>
            <a:pPr marL="365760" lvl="1">
              <a:spcAft>
                <a:spcPts val="200"/>
              </a:spcAft>
            </a:pPr>
            <a:r>
              <a:rPr lang="en-US" dirty="0" smtClean="0"/>
              <a:t>Requires Windows Server 2008 R2 Hyper-v</a:t>
            </a:r>
            <a:endParaRPr lang="en-US" dirty="0"/>
          </a:p>
        </p:txBody>
      </p:sp>
      <p:sp>
        <p:nvSpPr>
          <p:cNvPr id="148" name="Content Placeholder 3"/>
          <p:cNvSpPr>
            <a:spLocks noGrp="1"/>
          </p:cNvSpPr>
          <p:nvPr>
            <p:ph type="body" idx="10"/>
          </p:nvPr>
        </p:nvSpPr>
        <p:spPr/>
        <p:txBody>
          <a:bodyPr/>
          <a:lstStyle/>
          <a:p>
            <a:pPr lvl="1" indent="0">
              <a:spcBef>
                <a:spcPts val="1200"/>
              </a:spcBef>
            </a:pPr>
            <a:r>
              <a:rPr lang="en-US" dirty="0"/>
              <a:t>“This server already runs on our cluster solution with high availability, but after we have tested live migration on the new hardware, we’ll move it over to ensure optimal performance and </a:t>
            </a:r>
            <a:r>
              <a:rPr lang="en-US" dirty="0" smtClean="0"/>
              <a:t>reliability”</a:t>
            </a:r>
            <a:endParaRPr lang="en-US" dirty="0" smtClean="0">
              <a:solidFill>
                <a:schemeClr val="bg1"/>
              </a:solidFill>
            </a:endParaRPr>
          </a:p>
          <a:p>
            <a:pPr lvl="1" algn="r"/>
            <a:r>
              <a:rPr sz="1400" i="1" dirty="0" smtClean="0">
                <a:solidFill>
                  <a:schemeClr val="bg1">
                    <a:lumMod val="75000"/>
                  </a:schemeClr>
                </a:solidFill>
              </a:rPr>
              <a:t>—Rodrigo </a:t>
            </a:r>
            <a:r>
              <a:rPr sz="1400" i="1" dirty="0" err="1" smtClean="0">
                <a:solidFill>
                  <a:schemeClr val="bg1">
                    <a:lumMod val="75000"/>
                  </a:schemeClr>
                </a:solidFill>
              </a:rPr>
              <a:t>Immaginario</a:t>
            </a:r>
            <a:r>
              <a:rPr sz="1400" i="1" dirty="0" smtClean="0">
                <a:solidFill>
                  <a:schemeClr val="bg1">
                    <a:lumMod val="75000"/>
                  </a:schemeClr>
                </a:solidFill>
              </a:rPr>
              <a:t>, IT Manager, </a:t>
            </a:r>
            <a:r>
              <a:rPr sz="1400" i="1" dirty="0" err="1" smtClean="0">
                <a:solidFill>
                  <a:schemeClr val="bg1">
                    <a:lumMod val="75000"/>
                  </a:schemeClr>
                </a:solidFill>
              </a:rPr>
              <a:t>Universidade</a:t>
            </a:r>
            <a:r>
              <a:rPr sz="1400" i="1" dirty="0" smtClean="0">
                <a:solidFill>
                  <a:schemeClr val="bg1">
                    <a:lumMod val="75000"/>
                  </a:schemeClr>
                </a:solidFill>
              </a:rPr>
              <a:t> Vila </a:t>
            </a:r>
            <a:r>
              <a:rPr sz="1400" i="1" dirty="0" err="1" smtClean="0">
                <a:solidFill>
                  <a:schemeClr val="bg1">
                    <a:lumMod val="75000"/>
                  </a:schemeClr>
                </a:solidFill>
              </a:rPr>
              <a:t>Velha</a:t>
            </a:r>
            <a:endParaRPr sz="1400" i="1" dirty="0">
              <a:solidFill>
                <a:schemeClr val="bg1">
                  <a:lumMod val="75000"/>
                </a:schemeClr>
              </a:solidFill>
            </a:endParaRPr>
          </a:p>
        </p:txBody>
      </p:sp>
      <p:sp>
        <p:nvSpPr>
          <p:cNvPr id="74" name="Text Placeholder 73"/>
          <p:cNvSpPr>
            <a:spLocks noGrp="1"/>
          </p:cNvSpPr>
          <p:nvPr>
            <p:ph type="body" idx="11"/>
          </p:nvPr>
        </p:nvSpPr>
        <p:spPr/>
        <p:txBody>
          <a:bodyPr/>
          <a:lstStyle/>
          <a:p>
            <a:r>
              <a:rPr/>
              <a:t>High </a:t>
            </a:r>
            <a:r>
              <a:rPr smtClean="0"/>
              <a:t>Availability</a:t>
            </a:r>
            <a:endParaRPr/>
          </a:p>
        </p:txBody>
      </p:sp>
      <p:sp>
        <p:nvSpPr>
          <p:cNvPr id="67" name="Trapezoid 66"/>
          <p:cNvSpPr/>
          <p:nvPr/>
        </p:nvSpPr>
        <p:spPr bwMode="auto">
          <a:xfrm rot="10800000">
            <a:off x="526021" y="4284067"/>
            <a:ext cx="2167408" cy="606426"/>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75" name="Picture 74" descr="Server.png"/>
          <p:cNvPicPr>
            <a:picLocks noChangeAspect="1"/>
          </p:cNvPicPr>
          <p:nvPr/>
        </p:nvPicPr>
        <p:blipFill>
          <a:blip r:embed="rId3" cstate="print"/>
          <a:stretch>
            <a:fillRect/>
          </a:stretch>
        </p:blipFill>
        <p:spPr>
          <a:xfrm flipH="1">
            <a:off x="561681" y="3691688"/>
            <a:ext cx="383622" cy="539044"/>
          </a:xfrm>
          <a:prstGeom prst="rect">
            <a:avLst/>
          </a:prstGeom>
        </p:spPr>
      </p:pic>
      <p:pic>
        <p:nvPicPr>
          <p:cNvPr id="76" name="Picture 75" descr="Server.png"/>
          <p:cNvPicPr>
            <a:picLocks noChangeAspect="1"/>
          </p:cNvPicPr>
          <p:nvPr/>
        </p:nvPicPr>
        <p:blipFill>
          <a:blip r:embed="rId3" cstate="print"/>
          <a:stretch>
            <a:fillRect/>
          </a:stretch>
        </p:blipFill>
        <p:spPr>
          <a:xfrm flipH="1">
            <a:off x="2390481" y="3691688"/>
            <a:ext cx="383622" cy="539044"/>
          </a:xfrm>
          <a:prstGeom prst="rect">
            <a:avLst/>
          </a:prstGeom>
        </p:spPr>
      </p:pic>
      <p:pic>
        <p:nvPicPr>
          <p:cNvPr id="89" name="Picture 88" descr="Server.png"/>
          <p:cNvPicPr>
            <a:picLocks noChangeAspect="1"/>
          </p:cNvPicPr>
          <p:nvPr/>
        </p:nvPicPr>
        <p:blipFill>
          <a:blip r:embed="rId4" cstate="print"/>
          <a:stretch>
            <a:fillRect/>
          </a:stretch>
        </p:blipFill>
        <p:spPr>
          <a:xfrm flipH="1">
            <a:off x="3720101" y="4671295"/>
            <a:ext cx="518382" cy="557930"/>
          </a:xfrm>
          <a:prstGeom prst="rect">
            <a:avLst/>
          </a:prstGeom>
        </p:spPr>
      </p:pic>
      <p:pic>
        <p:nvPicPr>
          <p:cNvPr id="90" name="Rectangle 18518"/>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2235273" y="3834227"/>
            <a:ext cx="340720" cy="388386"/>
          </a:xfrm>
          <a:prstGeom prst="rect">
            <a:avLst/>
          </a:prstGeom>
          <a:noFill/>
          <a:ln w="9525">
            <a:noFill/>
            <a:miter lim="800000"/>
            <a:headEnd/>
            <a:tailEnd/>
          </a:ln>
        </p:spPr>
      </p:pic>
      <p:pic>
        <p:nvPicPr>
          <p:cNvPr id="91" name="Rectangle 18518"/>
          <p:cNvPicPr>
            <a:picLocks noChangeAspect="1" noChangeArrowheads="1"/>
          </p:cNvPicPr>
          <p:nvPr/>
        </p:nvPicPr>
        <p:blipFill>
          <a:blip r:embed="rId5" cstate="print"/>
          <a:srcRect/>
          <a:stretch>
            <a:fillRect/>
          </a:stretch>
        </p:blipFill>
        <p:spPr bwMode="auto">
          <a:xfrm>
            <a:off x="406473" y="3834227"/>
            <a:ext cx="340720" cy="388386"/>
          </a:xfrm>
          <a:prstGeom prst="rect">
            <a:avLst/>
          </a:prstGeom>
          <a:noFill/>
          <a:ln w="9525">
            <a:noFill/>
            <a:miter lim="800000"/>
            <a:headEnd/>
            <a:tailEnd/>
          </a:ln>
        </p:spPr>
      </p:pic>
      <p:sp>
        <p:nvSpPr>
          <p:cNvPr id="92" name="Rounded Rectangle 91"/>
          <p:cNvSpPr/>
          <p:nvPr/>
        </p:nvSpPr>
        <p:spPr bwMode="auto">
          <a:xfrm>
            <a:off x="254294" y="3545782"/>
            <a:ext cx="2672762" cy="783826"/>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000" dirty="0" smtClean="0">
              <a:solidFill>
                <a:schemeClr val="bg1">
                  <a:lumMod val="75000"/>
                </a:schemeClr>
              </a:solidFill>
              <a:latin typeface="Segoe Light" pitchFamily="34" charset="0"/>
              <a:cs typeface="Arial" charset="0"/>
            </a:endParaRPr>
          </a:p>
        </p:txBody>
      </p:sp>
      <p:sp>
        <p:nvSpPr>
          <p:cNvPr id="93" name="TextBox 92"/>
          <p:cNvSpPr txBox="1"/>
          <p:nvPr/>
        </p:nvSpPr>
        <p:spPr>
          <a:xfrm>
            <a:off x="1258182" y="4125749"/>
            <a:ext cx="741186" cy="425758"/>
          </a:xfrm>
          <a:prstGeom prst="rect">
            <a:avLst/>
          </a:prstGeom>
          <a:noFill/>
        </p:spPr>
        <p:txBody>
          <a:bodyPr wrap="square" rtlCol="0">
            <a:spAutoFit/>
          </a:bodyPr>
          <a:lstStyle/>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Virtual </a:t>
            </a:r>
          </a:p>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Servers</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94" name="TextBox 93"/>
          <p:cNvSpPr txBox="1"/>
          <p:nvPr/>
        </p:nvSpPr>
        <p:spPr>
          <a:xfrm>
            <a:off x="1671461" y="4713719"/>
            <a:ext cx="943328" cy="425758"/>
          </a:xfrm>
          <a:prstGeom prst="rect">
            <a:avLst/>
          </a:prstGeom>
          <a:noFill/>
        </p:spPr>
        <p:txBody>
          <a:bodyPr wrap="square" rtlCol="0">
            <a:spAutoFit/>
          </a:bodyPr>
          <a:lstStyle/>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Host </a:t>
            </a:r>
          </a:p>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95" name="Rectangle 94"/>
          <p:cNvSpPr/>
          <p:nvPr/>
        </p:nvSpPr>
        <p:spPr bwMode="auto">
          <a:xfrm>
            <a:off x="1987550" y="1448198"/>
            <a:ext cx="1212850" cy="606426"/>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000" dirty="0" smtClean="0">
              <a:solidFill>
                <a:schemeClr val="bg1">
                  <a:lumMod val="75000"/>
                </a:schemeClr>
              </a:solidFill>
              <a:latin typeface="Segoe Light" pitchFamily="34" charset="0"/>
              <a:cs typeface="Arial" charset="0"/>
            </a:endParaRPr>
          </a:p>
        </p:txBody>
      </p:sp>
      <p:pic>
        <p:nvPicPr>
          <p:cNvPr id="97" name="Rectangle 11345"/>
          <p:cNvPicPr>
            <a:picLocks noChangeAspect="1" noChangeArrowheads="1"/>
          </p:cNvPicPr>
          <p:nvPr/>
        </p:nvPicPr>
        <p:blipFill>
          <a:blip r:embed="rId6" cstate="print"/>
          <a:srcRect/>
          <a:stretch>
            <a:fillRect/>
          </a:stretch>
        </p:blipFill>
        <p:spPr bwMode="gray">
          <a:xfrm rot="21419117" flipH="1">
            <a:off x="2625495" y="1592001"/>
            <a:ext cx="337804" cy="325488"/>
          </a:xfrm>
          <a:prstGeom prst="rect">
            <a:avLst/>
          </a:prstGeom>
          <a:noFill/>
          <a:ln w="9525">
            <a:noFill/>
            <a:miter lim="800000"/>
            <a:headEnd/>
            <a:tailEnd/>
          </a:ln>
        </p:spPr>
      </p:pic>
      <p:pic>
        <p:nvPicPr>
          <p:cNvPr id="98" name="Rectangle 11345"/>
          <p:cNvPicPr>
            <a:picLocks noChangeAspect="1" noChangeArrowheads="1"/>
          </p:cNvPicPr>
          <p:nvPr/>
        </p:nvPicPr>
        <p:blipFill>
          <a:blip r:embed="rId6" cstate="print"/>
          <a:srcRect/>
          <a:stretch>
            <a:fillRect/>
          </a:stretch>
        </p:blipFill>
        <p:spPr bwMode="gray">
          <a:xfrm rot="21419117" flipH="1">
            <a:off x="2168295" y="1592001"/>
            <a:ext cx="337804" cy="325488"/>
          </a:xfrm>
          <a:prstGeom prst="rect">
            <a:avLst/>
          </a:prstGeom>
          <a:noFill/>
          <a:ln w="9525">
            <a:noFill/>
            <a:miter lim="800000"/>
            <a:headEnd/>
            <a:tailEnd/>
          </a:ln>
        </p:spPr>
      </p:pic>
      <p:sp>
        <p:nvSpPr>
          <p:cNvPr id="99" name="Rectangle 98"/>
          <p:cNvSpPr/>
          <p:nvPr/>
        </p:nvSpPr>
        <p:spPr bwMode="auto">
          <a:xfrm rot="10800000" flipV="1">
            <a:off x="2599024" y="2256236"/>
            <a:ext cx="1417382" cy="45720"/>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0" name="Rectangle 99"/>
          <p:cNvSpPr/>
          <p:nvPr/>
        </p:nvSpPr>
        <p:spPr bwMode="auto">
          <a:xfrm rot="16200000">
            <a:off x="635639" y="3452574"/>
            <a:ext cx="304798" cy="45720"/>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01" name="Picture 100" descr="Server.png"/>
          <p:cNvPicPr>
            <a:picLocks noChangeAspect="1"/>
          </p:cNvPicPr>
          <p:nvPr/>
        </p:nvPicPr>
        <p:blipFill>
          <a:blip r:embed="rId3" cstate="print"/>
          <a:stretch>
            <a:fillRect/>
          </a:stretch>
        </p:blipFill>
        <p:spPr>
          <a:xfrm flipH="1">
            <a:off x="2390481" y="2520114"/>
            <a:ext cx="383622" cy="539044"/>
          </a:xfrm>
          <a:prstGeom prst="rect">
            <a:avLst/>
          </a:prstGeom>
        </p:spPr>
      </p:pic>
      <p:pic>
        <p:nvPicPr>
          <p:cNvPr id="102" name="Picture 101" descr="Server.png"/>
          <p:cNvPicPr>
            <a:picLocks noChangeAspect="1"/>
          </p:cNvPicPr>
          <p:nvPr/>
        </p:nvPicPr>
        <p:blipFill>
          <a:blip r:embed="rId3" cstate="print"/>
          <a:stretch>
            <a:fillRect/>
          </a:stretch>
        </p:blipFill>
        <p:spPr>
          <a:xfrm flipH="1">
            <a:off x="3000081" y="2520114"/>
            <a:ext cx="383622" cy="539044"/>
          </a:xfrm>
          <a:prstGeom prst="rect">
            <a:avLst/>
          </a:prstGeom>
        </p:spPr>
      </p:pic>
      <p:pic>
        <p:nvPicPr>
          <p:cNvPr id="103" name="Picture 102" descr="Server.png"/>
          <p:cNvPicPr>
            <a:picLocks noChangeAspect="1"/>
          </p:cNvPicPr>
          <p:nvPr/>
        </p:nvPicPr>
        <p:blipFill>
          <a:blip r:embed="rId3" cstate="print"/>
          <a:stretch>
            <a:fillRect/>
          </a:stretch>
        </p:blipFill>
        <p:spPr>
          <a:xfrm flipH="1">
            <a:off x="3774781" y="2520114"/>
            <a:ext cx="383622" cy="539044"/>
          </a:xfrm>
          <a:prstGeom prst="rect">
            <a:avLst/>
          </a:prstGeom>
        </p:spPr>
      </p:pic>
      <p:sp>
        <p:nvSpPr>
          <p:cNvPr id="104" name="Rectangle 103"/>
          <p:cNvSpPr/>
          <p:nvPr/>
        </p:nvSpPr>
        <p:spPr bwMode="auto">
          <a:xfrm rot="5400000">
            <a:off x="2402639" y="2247793"/>
            <a:ext cx="428388" cy="45720"/>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5" name="Rectangle 104"/>
          <p:cNvSpPr/>
          <p:nvPr/>
        </p:nvSpPr>
        <p:spPr bwMode="auto">
          <a:xfrm rot="5400000">
            <a:off x="3112129" y="2347677"/>
            <a:ext cx="228610" cy="45720"/>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6" name="Rectangle 105"/>
          <p:cNvSpPr/>
          <p:nvPr/>
        </p:nvSpPr>
        <p:spPr bwMode="auto">
          <a:xfrm rot="5400000">
            <a:off x="3886829" y="2347677"/>
            <a:ext cx="228610" cy="45720"/>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27" name="Picture 126" descr="Application.png"/>
          <p:cNvPicPr>
            <a:picLocks noChangeAspect="1"/>
          </p:cNvPicPr>
          <p:nvPr/>
        </p:nvPicPr>
        <p:blipFill>
          <a:blip r:embed="rId7" cstate="print"/>
          <a:stretch>
            <a:fillRect/>
          </a:stretch>
        </p:blipFill>
        <p:spPr>
          <a:xfrm>
            <a:off x="2306814" y="2731075"/>
            <a:ext cx="269524" cy="269522"/>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28" name="Picture 127" descr="Application.png"/>
          <p:cNvPicPr>
            <a:picLocks noChangeAspect="1"/>
          </p:cNvPicPr>
          <p:nvPr/>
        </p:nvPicPr>
        <p:blipFill>
          <a:blip r:embed="rId7" cstate="print"/>
          <a:stretch>
            <a:fillRect/>
          </a:stretch>
        </p:blipFill>
        <p:spPr>
          <a:xfrm>
            <a:off x="2916414" y="2731075"/>
            <a:ext cx="269524" cy="269522"/>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31" name="Picture 130" descr="Application.png"/>
          <p:cNvPicPr>
            <a:picLocks noChangeAspect="1"/>
          </p:cNvPicPr>
          <p:nvPr/>
        </p:nvPicPr>
        <p:blipFill>
          <a:blip r:embed="rId7" cstate="print"/>
          <a:stretch>
            <a:fillRect/>
          </a:stretch>
        </p:blipFill>
        <p:spPr>
          <a:xfrm>
            <a:off x="3678414" y="2731075"/>
            <a:ext cx="269524" cy="269522"/>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132" name="Rectangle 131"/>
          <p:cNvSpPr/>
          <p:nvPr/>
        </p:nvSpPr>
        <p:spPr bwMode="auto">
          <a:xfrm rot="16200000">
            <a:off x="2312036" y="3376375"/>
            <a:ext cx="609600" cy="45720"/>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3" name="Rectangle 132"/>
          <p:cNvSpPr/>
          <p:nvPr/>
        </p:nvSpPr>
        <p:spPr bwMode="auto">
          <a:xfrm rot="16200000">
            <a:off x="3820160" y="3490673"/>
            <a:ext cx="381002" cy="45720"/>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134" name="Group 101"/>
          <p:cNvGrpSpPr/>
          <p:nvPr/>
        </p:nvGrpSpPr>
        <p:grpSpPr>
          <a:xfrm>
            <a:off x="296686" y="2372123"/>
            <a:ext cx="1549753" cy="606426"/>
            <a:chOff x="381000" y="2133600"/>
            <a:chExt cx="1752600" cy="685800"/>
          </a:xfrm>
        </p:grpSpPr>
        <p:sp>
          <p:nvSpPr>
            <p:cNvPr id="135" name="Rounded Rectangle 134"/>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000" dirty="0" smtClean="0">
                <a:solidFill>
                  <a:schemeClr val="bg1">
                    <a:lumMod val="75000"/>
                  </a:schemeClr>
                </a:solidFill>
                <a:latin typeface="Segoe Light" pitchFamily="34" charset="0"/>
                <a:cs typeface="Arial" charset="0"/>
              </a:endParaRPr>
            </a:p>
          </p:txBody>
        </p:sp>
        <p:sp>
          <p:nvSpPr>
            <p:cNvPr id="136" name="TextBox 135"/>
            <p:cNvSpPr txBox="1"/>
            <p:nvPr/>
          </p:nvSpPr>
          <p:spPr>
            <a:xfrm>
              <a:off x="438705" y="2156460"/>
              <a:ext cx="1621089" cy="591703"/>
            </a:xfrm>
            <a:prstGeom prst="rect">
              <a:avLst/>
            </a:prstGeom>
            <a:noFill/>
          </p:spPr>
          <p:txBody>
            <a:bodyPr wrap="square" rtlCol="0">
              <a:spAutoFit/>
            </a:bodyPr>
            <a:lstStyle/>
            <a:p>
              <a:pPr algn="ctr"/>
              <a:r>
                <a:rPr lang="en-US" sz="1400"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sz="1400"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137" name="Rectangle 136"/>
          <p:cNvSpPr/>
          <p:nvPr/>
        </p:nvSpPr>
        <p:spPr bwMode="auto">
          <a:xfrm rot="10800000" flipV="1">
            <a:off x="765135" y="3323036"/>
            <a:ext cx="1828880" cy="45720"/>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38" name="Picture 137" descr="Server.png"/>
          <p:cNvPicPr>
            <a:picLocks noChangeAspect="1"/>
          </p:cNvPicPr>
          <p:nvPr/>
        </p:nvPicPr>
        <p:blipFill>
          <a:blip r:embed="rId4" cstate="print"/>
          <a:stretch>
            <a:fillRect/>
          </a:stretch>
        </p:blipFill>
        <p:spPr>
          <a:xfrm flipH="1">
            <a:off x="1294401" y="4687170"/>
            <a:ext cx="518382" cy="557930"/>
          </a:xfrm>
          <a:prstGeom prst="rect">
            <a:avLst/>
          </a:prstGeom>
        </p:spPr>
      </p:pic>
      <p:sp>
        <p:nvSpPr>
          <p:cNvPr id="141" name="Rectangle 140"/>
          <p:cNvSpPr/>
          <p:nvPr/>
        </p:nvSpPr>
        <p:spPr bwMode="auto">
          <a:xfrm>
            <a:off x="2518708" y="2801769"/>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42" name="Rectangle 141"/>
          <p:cNvSpPr/>
          <p:nvPr/>
        </p:nvSpPr>
        <p:spPr bwMode="auto">
          <a:xfrm>
            <a:off x="2518708" y="3563769"/>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49" name="TextBox 148"/>
          <p:cNvSpPr txBox="1"/>
          <p:nvPr/>
        </p:nvSpPr>
        <p:spPr>
          <a:xfrm>
            <a:off x="4093986" y="4713719"/>
            <a:ext cx="943328" cy="425758"/>
          </a:xfrm>
          <a:prstGeom prst="rect">
            <a:avLst/>
          </a:prstGeom>
          <a:noFill/>
        </p:spPr>
        <p:txBody>
          <a:bodyPr wrap="square" rtlCol="0">
            <a:spAutoFit/>
          </a:bodyPr>
          <a:lstStyle/>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Host </a:t>
            </a:r>
          </a:p>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151" name="Rectangle 150"/>
          <p:cNvSpPr/>
          <p:nvPr/>
        </p:nvSpPr>
        <p:spPr bwMode="auto">
          <a:xfrm>
            <a:off x="2514994" y="2798055"/>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2" name="Rectangle 151"/>
          <p:cNvSpPr/>
          <p:nvPr/>
        </p:nvSpPr>
        <p:spPr bwMode="auto">
          <a:xfrm>
            <a:off x="2514994" y="3560055"/>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3" name="Rectangle 152"/>
          <p:cNvSpPr/>
          <p:nvPr/>
        </p:nvSpPr>
        <p:spPr bwMode="auto">
          <a:xfrm>
            <a:off x="2511280" y="2794341"/>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4" name="Rectangle 153"/>
          <p:cNvSpPr/>
          <p:nvPr/>
        </p:nvSpPr>
        <p:spPr bwMode="auto">
          <a:xfrm>
            <a:off x="3901930" y="3556341"/>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5" name="Rectangle 154"/>
          <p:cNvSpPr/>
          <p:nvPr/>
        </p:nvSpPr>
        <p:spPr bwMode="auto">
          <a:xfrm>
            <a:off x="2507566" y="2790627"/>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6" name="Rectangle 155"/>
          <p:cNvSpPr/>
          <p:nvPr/>
        </p:nvSpPr>
        <p:spPr bwMode="auto">
          <a:xfrm>
            <a:off x="3898216" y="3552627"/>
            <a:ext cx="208318" cy="264244"/>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2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nvGrpSpPr>
          <p:cNvPr id="2" name="Group 1"/>
          <p:cNvGrpSpPr/>
          <p:nvPr/>
        </p:nvGrpSpPr>
        <p:grpSpPr>
          <a:xfrm>
            <a:off x="3691232" y="3691688"/>
            <a:ext cx="521640" cy="539044"/>
            <a:chOff x="3819018" y="3408760"/>
            <a:chExt cx="589917" cy="609600"/>
          </a:xfrm>
        </p:grpSpPr>
        <p:pic>
          <p:nvPicPr>
            <p:cNvPr id="85" name="Picture 84" descr="Server.png"/>
            <p:cNvPicPr>
              <a:picLocks noChangeAspect="1"/>
            </p:cNvPicPr>
            <p:nvPr/>
          </p:nvPicPr>
          <p:blipFill>
            <a:blip r:embed="rId3" cstate="print"/>
            <a:stretch>
              <a:fillRect/>
            </a:stretch>
          </p:blipFill>
          <p:spPr>
            <a:xfrm flipH="1">
              <a:off x="3975100" y="3408760"/>
              <a:ext cx="433835" cy="609600"/>
            </a:xfrm>
            <a:prstGeom prst="rect">
              <a:avLst/>
            </a:prstGeom>
          </p:spPr>
        </p:pic>
        <p:pic>
          <p:nvPicPr>
            <p:cNvPr id="57" name="Rectangle 18518"/>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3819018" y="3557468"/>
              <a:ext cx="385316" cy="439220"/>
            </a:xfrm>
            <a:prstGeom prst="rect">
              <a:avLst/>
            </a:prstGeom>
            <a:noFill/>
            <a:ln w="9525">
              <a:noFill/>
              <a:miter lim="800000"/>
              <a:headEnd/>
              <a:tailEnd/>
            </a:ln>
          </p:spPr>
        </p:pic>
      </p:grpSp>
      <p:sp>
        <p:nvSpPr>
          <p:cNvPr id="140" name="Rounded Rectangle 139"/>
          <p:cNvSpPr/>
          <p:nvPr/>
        </p:nvSpPr>
        <p:spPr bwMode="auto">
          <a:xfrm>
            <a:off x="3362825" y="3555308"/>
            <a:ext cx="1269000" cy="783824"/>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000" dirty="0" smtClean="0">
              <a:solidFill>
                <a:schemeClr val="bg1">
                  <a:lumMod val="75000"/>
                </a:schemeClr>
              </a:solidFill>
              <a:latin typeface="Segoe Light" pitchFamily="34" charset="0"/>
              <a:cs typeface="Arial" charset="0"/>
            </a:endParaRPr>
          </a:p>
        </p:txBody>
      </p:sp>
      <p:sp>
        <p:nvSpPr>
          <p:cNvPr id="150" name="TextBox 149"/>
          <p:cNvSpPr txBox="1"/>
          <p:nvPr/>
        </p:nvSpPr>
        <p:spPr>
          <a:xfrm>
            <a:off x="3658482" y="4135274"/>
            <a:ext cx="741186" cy="425758"/>
          </a:xfrm>
          <a:prstGeom prst="rect">
            <a:avLst/>
          </a:prstGeom>
          <a:noFill/>
        </p:spPr>
        <p:txBody>
          <a:bodyPr wrap="square" rtlCol="0">
            <a:spAutoFit/>
          </a:bodyPr>
          <a:lstStyle/>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Virtual </a:t>
            </a:r>
          </a:p>
          <a:p>
            <a:pPr algn="ctr">
              <a:lnSpc>
                <a:spcPts val="1300"/>
              </a:lnSpc>
            </a:pP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59" name="Rectangle 58"/>
          <p:cNvSpPr/>
          <p:nvPr/>
        </p:nvSpPr>
        <p:spPr bwMode="auto">
          <a:xfrm rot="10800000" flipV="1">
            <a:off x="2638596" y="3323036"/>
            <a:ext cx="1374064" cy="45720"/>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20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2000"/>
                                        <p:tgtEl>
                                          <p:spTgt spid="93"/>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500"/>
                                        <p:tgtEl>
                                          <p:spTgt spid="1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childTnLst>
                          </p:cTn>
                        </p:par>
                        <p:par>
                          <p:cTn id="30" fill="hold">
                            <p:stCondLst>
                              <p:cond delay="4500"/>
                            </p:stCondLst>
                            <p:childTnLst>
                              <p:par>
                                <p:cTn id="31" presetID="42" presetClass="path" presetSubtype="0" accel="50000" decel="50000" fill="hold" grpId="1" nodeType="afterEffect">
                                  <p:stCondLst>
                                    <p:cond delay="0"/>
                                  </p:stCondLst>
                                  <p:childTnLst>
                                    <p:animMotion origin="layout" path="M 2.77778E-6 3.62711E-6 L 2.77778E-6 0.11149 " pathEditMode="relative" rAng="0" ptsTypes="AA">
                                      <p:cBhvr>
                                        <p:cTn id="32" dur="1000" fill="hold"/>
                                        <p:tgtEl>
                                          <p:spTgt spid="141"/>
                                        </p:tgtEl>
                                        <p:attrNameLst>
                                          <p:attrName>ppt_x</p:attrName>
                                          <p:attrName>ppt_y</p:attrName>
                                        </p:attrNameLst>
                                      </p:cBhvr>
                                      <p:rCtr x="0" y="56"/>
                                    </p:animMotion>
                                  </p:childTnLst>
                                </p:cTn>
                              </p:par>
                              <p:par>
                                <p:cTn id="33" presetID="42" presetClass="path" presetSubtype="0" accel="50000" decel="50000" fill="hold" nodeType="withEffect">
                                  <p:stCondLst>
                                    <p:cond delay="500"/>
                                  </p:stCondLst>
                                  <p:childTnLst>
                                    <p:animMotion origin="layout" path="M 2.77778E-6 0.00046 L 2.77778E-6 -0.12121 " pathEditMode="relative" rAng="0" ptsTypes="AA">
                                      <p:cBhvr>
                                        <p:cTn id="34" dur="1000" fill="hold"/>
                                        <p:tgtEl>
                                          <p:spTgt spid="142"/>
                                        </p:tgtEl>
                                        <p:attrNameLst>
                                          <p:attrName>ppt_x</p:attrName>
                                          <p:attrName>ppt_y</p:attrName>
                                        </p:attrNameLst>
                                      </p:cBhvr>
                                      <p:rCtr x="0" y="-61"/>
                                    </p:animMotion>
                                  </p:childTnLst>
                                </p:cTn>
                              </p:par>
                              <p:par>
                                <p:cTn id="35" presetID="10" presetClass="exit" presetSubtype="0" fill="hold" nodeType="withEffect">
                                  <p:stCondLst>
                                    <p:cond delay="1000"/>
                                  </p:stCondLst>
                                  <p:childTnLst>
                                    <p:animEffect transition="out" filter="fade">
                                      <p:cBhvr>
                                        <p:cTn id="36" dur="1000"/>
                                        <p:tgtEl>
                                          <p:spTgt spid="141"/>
                                        </p:tgtEl>
                                      </p:cBhvr>
                                    </p:animEffect>
                                    <p:set>
                                      <p:cBhvr>
                                        <p:cTn id="37" dur="1" fill="hold">
                                          <p:stCondLst>
                                            <p:cond delay="999"/>
                                          </p:stCondLst>
                                        </p:cTn>
                                        <p:tgtEl>
                                          <p:spTgt spid="141"/>
                                        </p:tgtEl>
                                        <p:attrNameLst>
                                          <p:attrName>style.visibility</p:attrName>
                                        </p:attrNameLst>
                                      </p:cBhvr>
                                      <p:to>
                                        <p:strVal val="hidden"/>
                                      </p:to>
                                    </p:set>
                                  </p:childTnLst>
                                </p:cTn>
                              </p:par>
                              <p:par>
                                <p:cTn id="38" presetID="10" presetClass="exit" presetSubtype="0" fill="hold" nodeType="withEffect">
                                  <p:stCondLst>
                                    <p:cond delay="1500"/>
                                  </p:stCondLst>
                                  <p:childTnLst>
                                    <p:animEffect transition="out" filter="fade">
                                      <p:cBhvr>
                                        <p:cTn id="39" dur="1000"/>
                                        <p:tgtEl>
                                          <p:spTgt spid="142"/>
                                        </p:tgtEl>
                                      </p:cBhvr>
                                    </p:animEffect>
                                    <p:set>
                                      <p:cBhvr>
                                        <p:cTn id="40" dur="1" fill="hold">
                                          <p:stCondLst>
                                            <p:cond delay="999"/>
                                          </p:stCondLst>
                                        </p:cTn>
                                        <p:tgtEl>
                                          <p:spTgt spid="142"/>
                                        </p:tgtEl>
                                        <p:attrNameLst>
                                          <p:attrName>style.visibility</p:attrName>
                                        </p:attrNameLst>
                                      </p:cBhvr>
                                      <p:to>
                                        <p:strVal val="hidden"/>
                                      </p:to>
                                    </p:set>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fade">
                                      <p:cBhvr>
                                        <p:cTn id="44" dur="500"/>
                                        <p:tgtEl>
                                          <p:spTgt spid="1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2"/>
                                        </p:tgtEl>
                                        <p:attrNameLst>
                                          <p:attrName>style.visibility</p:attrName>
                                        </p:attrNameLst>
                                      </p:cBhvr>
                                      <p:to>
                                        <p:strVal val="visible"/>
                                      </p:to>
                                    </p:set>
                                    <p:animEffect transition="in" filter="fade">
                                      <p:cBhvr>
                                        <p:cTn id="47" dur="500"/>
                                        <p:tgtEl>
                                          <p:spTgt spid="152"/>
                                        </p:tgtEl>
                                      </p:cBhvr>
                                    </p:animEffect>
                                  </p:childTnLst>
                                </p:cTn>
                              </p:par>
                            </p:childTnLst>
                          </p:cTn>
                        </p:par>
                        <p:par>
                          <p:cTn id="48" fill="hold">
                            <p:stCondLst>
                              <p:cond delay="7500"/>
                            </p:stCondLst>
                            <p:childTnLst>
                              <p:par>
                                <p:cTn id="49" presetID="42" presetClass="path" presetSubtype="0" accel="50000" decel="50000" fill="hold" grpId="1" nodeType="afterEffect">
                                  <p:stCondLst>
                                    <p:cond delay="0"/>
                                  </p:stCondLst>
                                  <p:childTnLst>
                                    <p:animMotion origin="layout" path="M 2.77778E-6 3.62711E-6 L 2.77778E-6 0.11149 " pathEditMode="relative" rAng="0" ptsTypes="AA">
                                      <p:cBhvr>
                                        <p:cTn id="50" dur="1000" fill="hold"/>
                                        <p:tgtEl>
                                          <p:spTgt spid="151"/>
                                        </p:tgtEl>
                                        <p:attrNameLst>
                                          <p:attrName>ppt_x</p:attrName>
                                          <p:attrName>ppt_y</p:attrName>
                                        </p:attrNameLst>
                                      </p:cBhvr>
                                      <p:rCtr x="0" y="56"/>
                                    </p:animMotion>
                                  </p:childTnLst>
                                </p:cTn>
                              </p:par>
                              <p:par>
                                <p:cTn id="51" presetID="42" presetClass="path" presetSubtype="0" accel="50000" decel="50000" fill="hold" nodeType="withEffect">
                                  <p:stCondLst>
                                    <p:cond delay="500"/>
                                  </p:stCondLst>
                                  <p:childTnLst>
                                    <p:animMotion origin="layout" path="M 2.77778E-6 0.00046 L 2.77778E-6 -0.12121 " pathEditMode="relative" rAng="0" ptsTypes="AA">
                                      <p:cBhvr>
                                        <p:cTn id="52" dur="1000" fill="hold"/>
                                        <p:tgtEl>
                                          <p:spTgt spid="152"/>
                                        </p:tgtEl>
                                        <p:attrNameLst>
                                          <p:attrName>ppt_x</p:attrName>
                                          <p:attrName>ppt_y</p:attrName>
                                        </p:attrNameLst>
                                      </p:cBhvr>
                                      <p:rCtr x="0" y="-61"/>
                                    </p:animMotion>
                                  </p:childTnLst>
                                </p:cTn>
                              </p:par>
                              <p:par>
                                <p:cTn id="53" presetID="10" presetClass="exit" presetSubtype="0" fill="hold" nodeType="withEffect">
                                  <p:stCondLst>
                                    <p:cond delay="1000"/>
                                  </p:stCondLst>
                                  <p:childTnLst>
                                    <p:animEffect transition="out" filter="fade">
                                      <p:cBhvr>
                                        <p:cTn id="54" dur="1000"/>
                                        <p:tgtEl>
                                          <p:spTgt spid="151"/>
                                        </p:tgtEl>
                                      </p:cBhvr>
                                    </p:animEffect>
                                    <p:set>
                                      <p:cBhvr>
                                        <p:cTn id="55" dur="1" fill="hold">
                                          <p:stCondLst>
                                            <p:cond delay="999"/>
                                          </p:stCondLst>
                                        </p:cTn>
                                        <p:tgtEl>
                                          <p:spTgt spid="151"/>
                                        </p:tgtEl>
                                        <p:attrNameLst>
                                          <p:attrName>style.visibility</p:attrName>
                                        </p:attrNameLst>
                                      </p:cBhvr>
                                      <p:to>
                                        <p:strVal val="hidden"/>
                                      </p:to>
                                    </p:set>
                                  </p:childTnLst>
                                </p:cTn>
                              </p:par>
                              <p:par>
                                <p:cTn id="56" presetID="10" presetClass="exit" presetSubtype="0" fill="hold" nodeType="withEffect">
                                  <p:stCondLst>
                                    <p:cond delay="1500"/>
                                  </p:stCondLst>
                                  <p:childTnLst>
                                    <p:animEffect transition="out" filter="fade">
                                      <p:cBhvr>
                                        <p:cTn id="57" dur="1000"/>
                                        <p:tgtEl>
                                          <p:spTgt spid="152"/>
                                        </p:tgtEl>
                                      </p:cBhvr>
                                    </p:animEffect>
                                    <p:set>
                                      <p:cBhvr>
                                        <p:cTn id="58" dur="1" fill="hold">
                                          <p:stCondLst>
                                            <p:cond delay="999"/>
                                          </p:stCondLst>
                                        </p:cTn>
                                        <p:tgtEl>
                                          <p:spTgt spid="152"/>
                                        </p:tgtEl>
                                        <p:attrNameLst>
                                          <p:attrName>style.visibility</p:attrName>
                                        </p:attrNameLst>
                                      </p:cBhvr>
                                      <p:to>
                                        <p:strVal val="hidden"/>
                                      </p:to>
                                    </p:set>
                                  </p:childTnLst>
                                </p:cTn>
                              </p:par>
                            </p:childTnLst>
                          </p:cTn>
                        </p:par>
                        <p:par>
                          <p:cTn id="59" fill="hold">
                            <p:stCondLst>
                              <p:cond delay="10000"/>
                            </p:stCondLst>
                            <p:childTnLst>
                              <p:par>
                                <p:cTn id="60" presetID="10" presetClass="entr" presetSubtype="0" fill="hold" nodeType="afterEffect">
                                  <p:stCondLst>
                                    <p:cond delay="50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childTnLst>
                          </p:cTn>
                        </p:par>
                        <p:par>
                          <p:cTn id="63" fill="hold">
                            <p:stCondLst>
                              <p:cond delay="11000"/>
                            </p:stCondLst>
                            <p:childTnLst>
                              <p:par>
                                <p:cTn id="64" presetID="22" presetClass="entr" presetSubtype="4" fill="hold" grpId="0" nodeType="after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wipe(down)">
                                      <p:cBhvr>
                                        <p:cTn id="66" dur="500"/>
                                        <p:tgtEl>
                                          <p:spTgt spid="139"/>
                                        </p:tgtEl>
                                      </p:cBhvr>
                                    </p:animEffect>
                                  </p:childTnLst>
                                </p:cTn>
                              </p:par>
                              <p:par>
                                <p:cTn id="67" presetID="10" presetClass="entr" presetSubtype="0"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2000"/>
                                        <p:tgtEl>
                                          <p:spTgt spid="2"/>
                                        </p:tgtEl>
                                      </p:cBhvr>
                                    </p:animEffect>
                                  </p:childTnLst>
                                </p:cTn>
                              </p:par>
                            </p:childTnLst>
                          </p:cTn>
                        </p:par>
                        <p:par>
                          <p:cTn id="70" fill="hold">
                            <p:stCondLst>
                              <p:cond delay="13000"/>
                            </p:stCondLst>
                            <p:childTnLst>
                              <p:par>
                                <p:cTn id="71" presetID="10" presetClass="entr" presetSubtype="0" fill="hold" grpId="0" nodeType="after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1000"/>
                                        <p:tgtEl>
                                          <p:spTgt spid="140"/>
                                        </p:tgtEl>
                                      </p:cBhvr>
                                    </p:animEffect>
                                  </p:childTnLst>
                                </p:cTn>
                              </p:par>
                            </p:childTnLst>
                          </p:cTn>
                        </p:par>
                        <p:par>
                          <p:cTn id="74" fill="hold">
                            <p:stCondLst>
                              <p:cond delay="14000"/>
                            </p:stCondLst>
                            <p:childTnLst>
                              <p:par>
                                <p:cTn id="75" presetID="22" presetClass="entr" presetSubtype="1" fill="hold" grpId="0"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up)">
                                      <p:cBhvr>
                                        <p:cTn id="77" dur="500"/>
                                        <p:tgtEl>
                                          <p:spTgt spid="133"/>
                                        </p:tgtEl>
                                      </p:cBhvr>
                                    </p:animEffect>
                                  </p:childTnLst>
                                </p:cTn>
                              </p:par>
                            </p:childTnLst>
                          </p:cTn>
                        </p:par>
                        <p:par>
                          <p:cTn id="78" fill="hold">
                            <p:stCondLst>
                              <p:cond delay="14500"/>
                            </p:stCondLst>
                            <p:childTnLst>
                              <p:par>
                                <p:cTn id="79" presetID="22" presetClass="entr" presetSubtype="2"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wipe(right)">
                                      <p:cBhvr>
                                        <p:cTn id="81" dur="500"/>
                                        <p:tgtEl>
                                          <p:spTgt spid="5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9"/>
                                        </p:tgtEl>
                                        <p:attrNameLst>
                                          <p:attrName>style.visibility</p:attrName>
                                        </p:attrNameLst>
                                      </p:cBhvr>
                                      <p:to>
                                        <p:strVal val="visible"/>
                                      </p:to>
                                    </p:set>
                                    <p:animEffect transition="in" filter="fade">
                                      <p:cBhvr>
                                        <p:cTn id="84" dur="2000"/>
                                        <p:tgtEl>
                                          <p:spTgt spid="14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0"/>
                                        </p:tgtEl>
                                        <p:attrNameLst>
                                          <p:attrName>style.visibility</p:attrName>
                                        </p:attrNameLst>
                                      </p:cBhvr>
                                      <p:to>
                                        <p:strVal val="visible"/>
                                      </p:to>
                                    </p:set>
                                    <p:animEffect transition="in" filter="fade">
                                      <p:cBhvr>
                                        <p:cTn id="87" dur="2000"/>
                                        <p:tgtEl>
                                          <p:spTgt spid="150"/>
                                        </p:tgtEl>
                                      </p:cBhvr>
                                    </p:animEffect>
                                  </p:childTnLst>
                                </p:cTn>
                              </p:par>
                            </p:childTnLst>
                          </p:cTn>
                        </p:par>
                        <p:par>
                          <p:cTn id="88" fill="hold">
                            <p:stCondLst>
                              <p:cond delay="16500"/>
                            </p:stCondLst>
                            <p:childTnLst>
                              <p:par>
                                <p:cTn id="89" presetID="10" presetClass="exit" presetSubtype="0" fill="hold" nodeType="afterEffect">
                                  <p:stCondLst>
                                    <p:cond delay="0"/>
                                  </p:stCondLst>
                                  <p:childTnLst>
                                    <p:animEffect transition="out" filter="fade">
                                      <p:cBhvr>
                                        <p:cTn id="90" dur="1000"/>
                                        <p:tgtEl>
                                          <p:spTgt spid="90"/>
                                        </p:tgtEl>
                                      </p:cBhvr>
                                    </p:animEffect>
                                    <p:set>
                                      <p:cBhvr>
                                        <p:cTn id="91" dur="1" fill="hold">
                                          <p:stCondLst>
                                            <p:cond delay="999"/>
                                          </p:stCondLst>
                                        </p:cTn>
                                        <p:tgtEl>
                                          <p:spTgt spid="9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76"/>
                                        </p:tgtEl>
                                      </p:cBhvr>
                                    </p:animEffect>
                                    <p:set>
                                      <p:cBhvr>
                                        <p:cTn id="94" dur="1" fill="hold">
                                          <p:stCondLst>
                                            <p:cond delay="999"/>
                                          </p:stCondLst>
                                        </p:cTn>
                                        <p:tgtEl>
                                          <p:spTgt spid="76"/>
                                        </p:tgtEl>
                                        <p:attrNameLst>
                                          <p:attrName>style.visibility</p:attrName>
                                        </p:attrNameLst>
                                      </p:cBhvr>
                                      <p:to>
                                        <p:strVal val="hidden"/>
                                      </p:to>
                                    </p:set>
                                  </p:childTnLst>
                                </p:cTn>
                              </p:par>
                            </p:childTnLst>
                          </p:cTn>
                        </p:par>
                        <p:par>
                          <p:cTn id="95" fill="hold">
                            <p:stCondLst>
                              <p:cond delay="17500"/>
                            </p:stCondLst>
                            <p:childTnLst>
                              <p:par>
                                <p:cTn id="96" presetID="10" presetClass="entr" presetSubtype="0" fill="hold" grpId="0" nodeType="afterEffect">
                                  <p:stCondLst>
                                    <p:cond delay="0"/>
                                  </p:stCondLst>
                                  <p:childTnLst>
                                    <p:set>
                                      <p:cBhvr>
                                        <p:cTn id="97" dur="1" fill="hold">
                                          <p:stCondLst>
                                            <p:cond delay="0"/>
                                          </p:stCondLst>
                                        </p:cTn>
                                        <p:tgtEl>
                                          <p:spTgt spid="153"/>
                                        </p:tgtEl>
                                        <p:attrNameLst>
                                          <p:attrName>style.visibility</p:attrName>
                                        </p:attrNameLst>
                                      </p:cBhvr>
                                      <p:to>
                                        <p:strVal val="visible"/>
                                      </p:to>
                                    </p:set>
                                    <p:animEffect transition="in" filter="fade">
                                      <p:cBhvr>
                                        <p:cTn id="98" dur="500"/>
                                        <p:tgtEl>
                                          <p:spTgt spid="1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4"/>
                                        </p:tgtEl>
                                        <p:attrNameLst>
                                          <p:attrName>style.visibility</p:attrName>
                                        </p:attrNameLst>
                                      </p:cBhvr>
                                      <p:to>
                                        <p:strVal val="visible"/>
                                      </p:to>
                                    </p:set>
                                    <p:animEffect transition="in" filter="fade">
                                      <p:cBhvr>
                                        <p:cTn id="101" dur="500"/>
                                        <p:tgtEl>
                                          <p:spTgt spid="154"/>
                                        </p:tgtEl>
                                      </p:cBhvr>
                                    </p:animEffect>
                                  </p:childTnLst>
                                </p:cTn>
                              </p:par>
                            </p:childTnLst>
                          </p:cTn>
                        </p:par>
                        <p:par>
                          <p:cTn id="102" fill="hold">
                            <p:stCondLst>
                              <p:cond delay="18000"/>
                            </p:stCondLst>
                            <p:childTnLst>
                              <p:par>
                                <p:cTn id="103" presetID="0" presetClass="path" presetSubtype="0" accel="50000" decel="50000" fill="hold" grpId="1" nodeType="afterEffect">
                                  <p:stCondLst>
                                    <p:cond delay="0"/>
                                  </p:stCondLst>
                                  <p:childTnLst>
                                    <p:animMotion origin="layout" path="M -8.33333E-7 2.59259E-6 L -8.33333E-7 0.05834 L 0.15208 0.05834 L 0.15208 0.13056 " pathEditMode="relative" ptsTypes="AAAA">
                                      <p:cBhvr>
                                        <p:cTn id="104" dur="2000" fill="hold"/>
                                        <p:tgtEl>
                                          <p:spTgt spid="153"/>
                                        </p:tgtEl>
                                        <p:attrNameLst>
                                          <p:attrName>ppt_x</p:attrName>
                                          <p:attrName>ppt_y</p:attrName>
                                        </p:attrNameLst>
                                      </p:cBhvr>
                                    </p:animMotion>
                                  </p:childTnLst>
                                </p:cTn>
                              </p:par>
                              <p:par>
                                <p:cTn id="105" presetID="0" presetClass="path" presetSubtype="0" accel="50000" decel="50000" fill="hold" nodeType="withEffect">
                                  <p:stCondLst>
                                    <p:cond delay="500"/>
                                  </p:stCondLst>
                                  <p:childTnLst>
                                    <p:animMotion origin="layout" path="M -8.33333E-7 -5.18519E-6 L -8.33333E-7 -0.05695 L -0.15208 -0.05695 L -0.15208 -0.12779 " pathEditMode="relative" ptsTypes="AAAA">
                                      <p:cBhvr>
                                        <p:cTn id="106" dur="2000" fill="hold"/>
                                        <p:tgtEl>
                                          <p:spTgt spid="154"/>
                                        </p:tgtEl>
                                        <p:attrNameLst>
                                          <p:attrName>ppt_x</p:attrName>
                                          <p:attrName>ppt_y</p:attrName>
                                        </p:attrNameLst>
                                      </p:cBhvr>
                                    </p:animMotion>
                                  </p:childTnLst>
                                </p:cTn>
                              </p:par>
                              <p:par>
                                <p:cTn id="107" presetID="10" presetClass="exit" presetSubtype="0" fill="hold" nodeType="withEffect">
                                  <p:stCondLst>
                                    <p:cond delay="1000"/>
                                  </p:stCondLst>
                                  <p:childTnLst>
                                    <p:animEffect transition="out" filter="fade">
                                      <p:cBhvr>
                                        <p:cTn id="108" dur="1000"/>
                                        <p:tgtEl>
                                          <p:spTgt spid="153"/>
                                        </p:tgtEl>
                                      </p:cBhvr>
                                    </p:animEffect>
                                    <p:set>
                                      <p:cBhvr>
                                        <p:cTn id="109" dur="1" fill="hold">
                                          <p:stCondLst>
                                            <p:cond delay="999"/>
                                          </p:stCondLst>
                                        </p:cTn>
                                        <p:tgtEl>
                                          <p:spTgt spid="153"/>
                                        </p:tgtEl>
                                        <p:attrNameLst>
                                          <p:attrName>style.visibility</p:attrName>
                                        </p:attrNameLst>
                                      </p:cBhvr>
                                      <p:to>
                                        <p:strVal val="hidden"/>
                                      </p:to>
                                    </p:set>
                                  </p:childTnLst>
                                </p:cTn>
                              </p:par>
                              <p:par>
                                <p:cTn id="110" presetID="10" presetClass="exit" presetSubtype="0" fill="hold" nodeType="withEffect">
                                  <p:stCondLst>
                                    <p:cond delay="1500"/>
                                  </p:stCondLst>
                                  <p:childTnLst>
                                    <p:animEffect transition="out" filter="fade">
                                      <p:cBhvr>
                                        <p:cTn id="111" dur="1000"/>
                                        <p:tgtEl>
                                          <p:spTgt spid="154"/>
                                        </p:tgtEl>
                                      </p:cBhvr>
                                    </p:animEffect>
                                    <p:set>
                                      <p:cBhvr>
                                        <p:cTn id="112" dur="1" fill="hold">
                                          <p:stCondLst>
                                            <p:cond delay="999"/>
                                          </p:stCondLst>
                                        </p:cTn>
                                        <p:tgtEl>
                                          <p:spTgt spid="154"/>
                                        </p:tgtEl>
                                        <p:attrNameLst>
                                          <p:attrName>style.visibility</p:attrName>
                                        </p:attrNameLst>
                                      </p:cBhvr>
                                      <p:to>
                                        <p:strVal val="hidden"/>
                                      </p:to>
                                    </p:set>
                                  </p:childTnLst>
                                </p:cTn>
                              </p:par>
                            </p:childTnLst>
                          </p:cTn>
                        </p:par>
                        <p:par>
                          <p:cTn id="113" fill="hold">
                            <p:stCondLst>
                              <p:cond delay="20500"/>
                            </p:stCondLst>
                            <p:childTnLst>
                              <p:par>
                                <p:cTn id="114" presetID="10" presetClass="entr" presetSubtype="0" fill="hold" grpId="0" nodeType="afterEffect">
                                  <p:stCondLst>
                                    <p:cond delay="0"/>
                                  </p:stCondLst>
                                  <p:childTnLst>
                                    <p:set>
                                      <p:cBhvr>
                                        <p:cTn id="115" dur="1" fill="hold">
                                          <p:stCondLst>
                                            <p:cond delay="0"/>
                                          </p:stCondLst>
                                        </p:cTn>
                                        <p:tgtEl>
                                          <p:spTgt spid="155"/>
                                        </p:tgtEl>
                                        <p:attrNameLst>
                                          <p:attrName>style.visibility</p:attrName>
                                        </p:attrNameLst>
                                      </p:cBhvr>
                                      <p:to>
                                        <p:strVal val="visible"/>
                                      </p:to>
                                    </p:set>
                                    <p:animEffect transition="in" filter="fade">
                                      <p:cBhvr>
                                        <p:cTn id="116" dur="500"/>
                                        <p:tgtEl>
                                          <p:spTgt spid="15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56"/>
                                        </p:tgtEl>
                                        <p:attrNameLst>
                                          <p:attrName>style.visibility</p:attrName>
                                        </p:attrNameLst>
                                      </p:cBhvr>
                                      <p:to>
                                        <p:strVal val="visible"/>
                                      </p:to>
                                    </p:set>
                                    <p:animEffect transition="in" filter="fade">
                                      <p:cBhvr>
                                        <p:cTn id="119" dur="500"/>
                                        <p:tgtEl>
                                          <p:spTgt spid="156"/>
                                        </p:tgtEl>
                                      </p:cBhvr>
                                    </p:animEffect>
                                  </p:childTnLst>
                                </p:cTn>
                              </p:par>
                            </p:childTnLst>
                          </p:cTn>
                        </p:par>
                        <p:par>
                          <p:cTn id="120" fill="hold">
                            <p:stCondLst>
                              <p:cond delay="21000"/>
                            </p:stCondLst>
                            <p:childTnLst>
                              <p:par>
                                <p:cTn id="121" presetID="0" presetClass="path" presetSubtype="0" accel="50000" decel="50000" fill="hold" grpId="1" nodeType="afterEffect">
                                  <p:stCondLst>
                                    <p:cond delay="0"/>
                                  </p:stCondLst>
                                  <p:childTnLst>
                                    <p:animMotion origin="layout" path="M -4.72222E-6 -1.48148E-6 L -4.72222E-6 0.05834 L 0.15209 0.05834 L 0.15209 0.10973 " pathEditMode="relative" ptsTypes="AAAA">
                                      <p:cBhvr>
                                        <p:cTn id="122" dur="2000" fill="hold"/>
                                        <p:tgtEl>
                                          <p:spTgt spid="155"/>
                                        </p:tgtEl>
                                        <p:attrNameLst>
                                          <p:attrName>ppt_x</p:attrName>
                                          <p:attrName>ppt_y</p:attrName>
                                        </p:attrNameLst>
                                      </p:cBhvr>
                                    </p:animMotion>
                                  </p:childTnLst>
                                </p:cTn>
                              </p:par>
                              <p:par>
                                <p:cTn id="123" presetID="0" presetClass="path" presetSubtype="0" accel="50000" decel="50000" fill="hold" nodeType="withEffect">
                                  <p:stCondLst>
                                    <p:cond delay="500"/>
                                  </p:stCondLst>
                                  <p:childTnLst>
                                    <p:animMotion origin="layout" path="M 1.94444E-6 -3.7037E-7 L -0.00104 -0.05277 L -0.15208 -0.05416 L -0.15208 -0.11389 " pathEditMode="relative" ptsTypes="AAAA">
                                      <p:cBhvr>
                                        <p:cTn id="124" dur="2000" fill="hold"/>
                                        <p:tgtEl>
                                          <p:spTgt spid="156"/>
                                        </p:tgtEl>
                                        <p:attrNameLst>
                                          <p:attrName>ppt_x</p:attrName>
                                          <p:attrName>ppt_y</p:attrName>
                                        </p:attrNameLst>
                                      </p:cBhvr>
                                    </p:animMotion>
                                  </p:childTnLst>
                                </p:cTn>
                              </p:par>
                              <p:par>
                                <p:cTn id="125" presetID="10" presetClass="exit" presetSubtype="0" fill="hold" nodeType="withEffect">
                                  <p:stCondLst>
                                    <p:cond delay="1000"/>
                                  </p:stCondLst>
                                  <p:childTnLst>
                                    <p:animEffect transition="out" filter="fade">
                                      <p:cBhvr>
                                        <p:cTn id="126" dur="1000"/>
                                        <p:tgtEl>
                                          <p:spTgt spid="155"/>
                                        </p:tgtEl>
                                      </p:cBhvr>
                                    </p:animEffect>
                                    <p:set>
                                      <p:cBhvr>
                                        <p:cTn id="127" dur="1" fill="hold">
                                          <p:stCondLst>
                                            <p:cond delay="999"/>
                                          </p:stCondLst>
                                        </p:cTn>
                                        <p:tgtEl>
                                          <p:spTgt spid="155"/>
                                        </p:tgtEl>
                                        <p:attrNameLst>
                                          <p:attrName>style.visibility</p:attrName>
                                        </p:attrNameLst>
                                      </p:cBhvr>
                                      <p:to>
                                        <p:strVal val="hidden"/>
                                      </p:to>
                                    </p:set>
                                  </p:childTnLst>
                                </p:cTn>
                              </p:par>
                              <p:par>
                                <p:cTn id="128" presetID="10" presetClass="exit" presetSubtype="0" fill="hold" nodeType="withEffect">
                                  <p:stCondLst>
                                    <p:cond delay="1500"/>
                                  </p:stCondLst>
                                  <p:childTnLst>
                                    <p:animEffect transition="out" filter="fade">
                                      <p:cBhvr>
                                        <p:cTn id="129" dur="1000"/>
                                        <p:tgtEl>
                                          <p:spTgt spid="156"/>
                                        </p:tgtEl>
                                      </p:cBhvr>
                                    </p:animEffect>
                                    <p:set>
                                      <p:cBhvr>
                                        <p:cTn id="130" dur="1" fill="hold">
                                          <p:stCondLst>
                                            <p:cond delay="999"/>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67" grpId="0" animBg="1"/>
      <p:bldP spid="92" grpId="0" animBg="1"/>
      <p:bldP spid="93" grpId="0"/>
      <p:bldP spid="94" grpId="0"/>
      <p:bldP spid="133" grpId="0" animBg="1"/>
      <p:bldP spid="141" grpId="0" animBg="1"/>
      <p:bldP spid="141" grpId="1" animBg="1"/>
      <p:bldP spid="142" grpId="0" animBg="1"/>
      <p:bldP spid="149" grpId="0"/>
      <p:bldP spid="151" grpId="0" animBg="1"/>
      <p:bldP spid="151" grpId="1" animBg="1"/>
      <p:bldP spid="152" grpId="0" animBg="1"/>
      <p:bldP spid="153" grpId="0" animBg="1"/>
      <p:bldP spid="153" grpId="1" animBg="1"/>
      <p:bldP spid="154" grpId="0" animBg="1"/>
      <p:bldP spid="155" grpId="0" animBg="1"/>
      <p:bldP spid="155" grpId="1" animBg="1"/>
      <p:bldP spid="156" grpId="0" animBg="1"/>
      <p:bldP spid="140" grpId="0" animBg="1"/>
      <p:bldP spid="150" grpId="0"/>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a:spLocks noGrp="1"/>
          </p:cNvSpPr>
          <p:nvPr>
            <p:ph type="title"/>
          </p:nvPr>
        </p:nvSpPr>
        <p:spPr/>
        <p:txBody>
          <a:bodyPr/>
          <a:lstStyle/>
          <a:p>
            <a:r>
              <a:rPr spc="-230" smtClean="0"/>
              <a:t>Minimize Planned Downtime</a:t>
            </a:r>
            <a:endParaRPr spc="-230" dirty="0"/>
          </a:p>
        </p:txBody>
      </p:sp>
      <p:sp>
        <p:nvSpPr>
          <p:cNvPr id="146" name="Content Placeholder 3"/>
          <p:cNvSpPr>
            <a:spLocks noGrp="1"/>
          </p:cNvSpPr>
          <p:nvPr>
            <p:ph sz="half" idx="1"/>
          </p:nvPr>
        </p:nvSpPr>
        <p:spPr/>
        <p:txBody>
          <a:bodyPr/>
          <a:lstStyle/>
          <a:p>
            <a:pPr>
              <a:spcAft>
                <a:spcPts val="1200"/>
              </a:spcAft>
              <a:buNone/>
            </a:pPr>
            <a:r>
              <a:rPr lang="en-US" sz="2400" dirty="0" smtClean="0">
                <a:solidFill>
                  <a:schemeClr val="accent4"/>
                </a:solidFill>
              </a:rPr>
              <a:t>Hot-Add CPU and RAM</a:t>
            </a:r>
          </a:p>
          <a:p>
            <a:pPr marL="365760" lvl="1">
              <a:spcAft>
                <a:spcPts val="200"/>
              </a:spcAft>
            </a:pPr>
            <a:r>
              <a:rPr smtClean="0"/>
              <a:t>Dynamically add memory and processors to servers without incurring downtime</a:t>
            </a:r>
            <a:endParaRPr/>
          </a:p>
          <a:p>
            <a:pPr marL="365760" lvl="1">
              <a:spcAft>
                <a:spcPts val="200"/>
              </a:spcAft>
            </a:pPr>
            <a:r>
              <a:t>Requires hardware support for either physical or virtual hardware</a:t>
            </a:r>
          </a:p>
        </p:txBody>
      </p:sp>
      <p:sp>
        <p:nvSpPr>
          <p:cNvPr id="148" name="Content Placeholder 3"/>
          <p:cNvSpPr>
            <a:spLocks noGrp="1"/>
          </p:cNvSpPr>
          <p:nvPr>
            <p:ph type="body" idx="10"/>
          </p:nvPr>
        </p:nvSpPr>
        <p:spPr/>
        <p:txBody>
          <a:bodyPr/>
          <a:lstStyle/>
          <a:p>
            <a:pPr marL="0" lvl="1" indent="0">
              <a:spcBef>
                <a:spcPts val="1200"/>
              </a:spcBef>
              <a:buNone/>
            </a:pPr>
            <a:r>
              <a:rPr lang="en-US" dirty="0" smtClean="0">
                <a:solidFill>
                  <a:schemeClr val="bg1"/>
                </a:solidFill>
              </a:rPr>
              <a:t>Hot-add CPU is the ability to dynamically add CPUs to a running system. Adding CPUs can occur physically by adding new hardware, logically by online hardware partitioning, or virtually through a virtualization layer.</a:t>
            </a:r>
          </a:p>
          <a:p>
            <a:pPr lvl="1" algn="r"/>
            <a:r>
              <a:rPr sz="1400" i="1" dirty="0">
                <a:solidFill>
                  <a:schemeClr val="bg1">
                    <a:lumMod val="75000"/>
                  </a:schemeClr>
                </a:solidFill>
              </a:rPr>
              <a:t>—SQL Server Books Online </a:t>
            </a:r>
          </a:p>
        </p:txBody>
      </p:sp>
      <p:sp>
        <p:nvSpPr>
          <p:cNvPr id="74" name="Text Placeholder 73"/>
          <p:cNvSpPr>
            <a:spLocks noGrp="1"/>
          </p:cNvSpPr>
          <p:nvPr>
            <p:ph type="body" idx="11"/>
          </p:nvPr>
        </p:nvSpPr>
        <p:spPr/>
        <p:txBody>
          <a:bodyPr/>
          <a:lstStyle/>
          <a:p>
            <a:r>
              <a:rPr/>
              <a:t>High </a:t>
            </a:r>
            <a:r>
              <a:rPr smtClean="0"/>
              <a:t>Availability</a:t>
            </a:r>
            <a:endParaRPr/>
          </a:p>
        </p:txBody>
      </p:sp>
      <p:pic>
        <p:nvPicPr>
          <p:cNvPr id="43" name="Picture 42" descr="Server.png"/>
          <p:cNvPicPr>
            <a:picLocks noChangeAspect="1"/>
          </p:cNvPicPr>
          <p:nvPr/>
        </p:nvPicPr>
        <p:blipFill>
          <a:blip r:embed="rId3" cstate="print"/>
          <a:stretch>
            <a:fillRect/>
          </a:stretch>
        </p:blipFill>
        <p:spPr>
          <a:xfrm flipH="1">
            <a:off x="2209800" y="3352799"/>
            <a:ext cx="914400" cy="1284863"/>
          </a:xfrm>
          <a:prstGeom prst="rect">
            <a:avLst/>
          </a:prstGeom>
        </p:spPr>
      </p:pic>
      <p:pic>
        <p:nvPicPr>
          <p:cNvPr id="44" name="Picture 43" descr="Server.png"/>
          <p:cNvPicPr>
            <a:picLocks noChangeAspect="1"/>
          </p:cNvPicPr>
          <p:nvPr/>
        </p:nvPicPr>
        <p:blipFill>
          <a:blip r:embed="rId3" cstate="print"/>
          <a:stretch>
            <a:fillRect/>
          </a:stretch>
        </p:blipFill>
        <p:spPr>
          <a:xfrm flipH="1">
            <a:off x="3429000" y="3352799"/>
            <a:ext cx="914400" cy="1284863"/>
          </a:xfrm>
          <a:prstGeom prst="rect">
            <a:avLst/>
          </a:prstGeom>
        </p:spPr>
      </p:pic>
      <p:pic>
        <p:nvPicPr>
          <p:cNvPr id="46" name="Rectangle 18518"/>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276600" y="3810000"/>
            <a:ext cx="577974" cy="658830"/>
          </a:xfrm>
          <a:prstGeom prst="rect">
            <a:avLst/>
          </a:prstGeom>
          <a:noFill/>
          <a:ln w="9525">
            <a:noFill/>
            <a:miter lim="800000"/>
            <a:headEnd/>
            <a:tailEnd/>
          </a:ln>
        </p:spPr>
      </p:pic>
      <p:sp>
        <p:nvSpPr>
          <p:cNvPr id="52" name="Rectangle 51"/>
          <p:cNvSpPr/>
          <p:nvPr/>
        </p:nvSpPr>
        <p:spPr bwMode="auto">
          <a:xfrm>
            <a:off x="2133600" y="990600"/>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53" name="Rectangle 11345"/>
          <p:cNvPicPr>
            <a:picLocks noChangeAspect="1" noChangeArrowheads="1"/>
          </p:cNvPicPr>
          <p:nvPr/>
        </p:nvPicPr>
        <p:blipFill>
          <a:blip r:embed="rId5" cstate="print"/>
          <a:srcRect/>
          <a:stretch>
            <a:fillRect/>
          </a:stretch>
        </p:blipFill>
        <p:spPr bwMode="gray">
          <a:xfrm rot="21419117" flipH="1">
            <a:off x="2828815" y="1152791"/>
            <a:ext cx="382014" cy="368086"/>
          </a:xfrm>
          <a:prstGeom prst="rect">
            <a:avLst/>
          </a:prstGeom>
          <a:noFill/>
          <a:ln w="9525">
            <a:noFill/>
            <a:miter lim="800000"/>
            <a:headEnd/>
            <a:tailEnd/>
          </a:ln>
        </p:spPr>
      </p:pic>
      <p:pic>
        <p:nvPicPr>
          <p:cNvPr id="54" name="Rectangle 11345"/>
          <p:cNvPicPr>
            <a:picLocks noChangeAspect="1" noChangeArrowheads="1"/>
          </p:cNvPicPr>
          <p:nvPr/>
        </p:nvPicPr>
        <p:blipFill>
          <a:blip r:embed="rId5" cstate="print"/>
          <a:srcRect/>
          <a:stretch>
            <a:fillRect/>
          </a:stretch>
        </p:blipFill>
        <p:spPr bwMode="gray">
          <a:xfrm rot="21419117" flipH="1">
            <a:off x="2371615" y="1152791"/>
            <a:ext cx="382014" cy="368086"/>
          </a:xfrm>
          <a:prstGeom prst="rect">
            <a:avLst/>
          </a:prstGeom>
          <a:noFill/>
          <a:ln w="9525">
            <a:noFill/>
            <a:miter lim="800000"/>
            <a:headEnd/>
            <a:tailEnd/>
          </a:ln>
        </p:spPr>
      </p:pic>
      <p:sp>
        <p:nvSpPr>
          <p:cNvPr id="55" name="Rectangle 54"/>
          <p:cNvSpPr/>
          <p:nvPr/>
        </p:nvSpPr>
        <p:spPr bwMode="auto">
          <a:xfrm rot="10800000" flipV="1">
            <a:off x="2819400" y="1905000"/>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56" name="Picture 55" descr="Server.png"/>
          <p:cNvPicPr>
            <a:picLocks noChangeAspect="1"/>
          </p:cNvPicPr>
          <p:nvPr/>
        </p:nvPicPr>
        <p:blipFill>
          <a:blip r:embed="rId3" cstate="print"/>
          <a:stretch>
            <a:fillRect/>
          </a:stretch>
        </p:blipFill>
        <p:spPr>
          <a:xfrm flipH="1">
            <a:off x="2590800" y="2133600"/>
            <a:ext cx="433835" cy="609600"/>
          </a:xfrm>
          <a:prstGeom prst="rect">
            <a:avLst/>
          </a:prstGeom>
        </p:spPr>
      </p:pic>
      <p:pic>
        <p:nvPicPr>
          <p:cNvPr id="57" name="Picture 56" descr="Server.png"/>
          <p:cNvPicPr>
            <a:picLocks noChangeAspect="1"/>
          </p:cNvPicPr>
          <p:nvPr/>
        </p:nvPicPr>
        <p:blipFill>
          <a:blip r:embed="rId3" cstate="print"/>
          <a:stretch>
            <a:fillRect/>
          </a:stretch>
        </p:blipFill>
        <p:spPr>
          <a:xfrm flipH="1">
            <a:off x="3200400" y="2133600"/>
            <a:ext cx="433835" cy="609600"/>
          </a:xfrm>
          <a:prstGeom prst="rect">
            <a:avLst/>
          </a:prstGeom>
        </p:spPr>
      </p:pic>
      <p:pic>
        <p:nvPicPr>
          <p:cNvPr id="58" name="Picture 57" descr="Server.png"/>
          <p:cNvPicPr>
            <a:picLocks noChangeAspect="1"/>
          </p:cNvPicPr>
          <p:nvPr/>
        </p:nvPicPr>
        <p:blipFill>
          <a:blip r:embed="rId3" cstate="print"/>
          <a:stretch>
            <a:fillRect/>
          </a:stretch>
        </p:blipFill>
        <p:spPr>
          <a:xfrm flipH="1">
            <a:off x="3810000" y="2133600"/>
            <a:ext cx="433835" cy="609600"/>
          </a:xfrm>
          <a:prstGeom prst="rect">
            <a:avLst/>
          </a:prstGeom>
        </p:spPr>
      </p:pic>
      <p:sp>
        <p:nvSpPr>
          <p:cNvPr id="59" name="Rectangle 58"/>
          <p:cNvSpPr/>
          <p:nvPr/>
        </p:nvSpPr>
        <p:spPr bwMode="auto">
          <a:xfrm rot="5400000">
            <a:off x="2628073" y="1896557"/>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0" name="Rectangle 59"/>
          <p:cNvSpPr/>
          <p:nvPr/>
        </p:nvSpPr>
        <p:spPr bwMode="auto">
          <a:xfrm rot="5400000">
            <a:off x="3337559" y="199644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1" name="Rectangle 60"/>
          <p:cNvSpPr/>
          <p:nvPr/>
        </p:nvSpPr>
        <p:spPr bwMode="auto">
          <a:xfrm rot="5400000">
            <a:off x="3947159" y="199644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62" name="Picture 61" descr="Application.png"/>
          <p:cNvPicPr>
            <a:picLocks noChangeAspect="1"/>
          </p:cNvPicPr>
          <p:nvPr/>
        </p:nvPicPr>
        <p:blipFill>
          <a:blip r:embed="rId6" cstate="print"/>
          <a:stretch>
            <a:fillRect/>
          </a:stretch>
        </p:blipFill>
        <p:spPr>
          <a:xfrm>
            <a:off x="25146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63" name="Picture 62" descr="Application.png"/>
          <p:cNvPicPr>
            <a:picLocks noChangeAspect="1"/>
          </p:cNvPicPr>
          <p:nvPr/>
        </p:nvPicPr>
        <p:blipFill>
          <a:blip r:embed="rId6" cstate="print"/>
          <a:stretch>
            <a:fillRect/>
          </a:stretch>
        </p:blipFill>
        <p:spPr>
          <a:xfrm>
            <a:off x="31242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64" name="Picture 63" descr="Application.png"/>
          <p:cNvPicPr>
            <a:picLocks noChangeAspect="1"/>
          </p:cNvPicPr>
          <p:nvPr/>
        </p:nvPicPr>
        <p:blipFill>
          <a:blip r:embed="rId6" cstate="print"/>
          <a:stretch>
            <a:fillRect/>
          </a:stretch>
        </p:blipFill>
        <p:spPr>
          <a:xfrm>
            <a:off x="37338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65" name="Rectangle 64"/>
          <p:cNvSpPr/>
          <p:nvPr/>
        </p:nvSpPr>
        <p:spPr bwMode="auto">
          <a:xfrm rot="16200000">
            <a:off x="2537461" y="3025140"/>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6" name="Rectangle 65"/>
          <p:cNvSpPr/>
          <p:nvPr/>
        </p:nvSpPr>
        <p:spPr bwMode="auto">
          <a:xfrm rot="16200000">
            <a:off x="3756660" y="302513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2" name="Group 66"/>
          <p:cNvGrpSpPr/>
          <p:nvPr/>
        </p:nvGrpSpPr>
        <p:grpSpPr>
          <a:xfrm>
            <a:off x="381000" y="1981200"/>
            <a:ext cx="2438400" cy="685800"/>
            <a:chOff x="381000" y="2133600"/>
            <a:chExt cx="2438400" cy="685800"/>
          </a:xfrm>
        </p:grpSpPr>
        <p:sp>
          <p:nvSpPr>
            <p:cNvPr id="68" name="Rounded Rectangle 67"/>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69" name="TextBox 68"/>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73" name="Rounded Rectangle 72"/>
          <p:cNvSpPr/>
          <p:nvPr/>
        </p:nvSpPr>
        <p:spPr bwMode="auto">
          <a:xfrm>
            <a:off x="2618015" y="3469822"/>
            <a:ext cx="449036" cy="634093"/>
          </a:xfrm>
          <a:prstGeom prst="roundRect">
            <a:avLst/>
          </a:prstGeom>
          <a:gradFill>
            <a:gsLst>
              <a:gs pos="0">
                <a:schemeClr val="tx1">
                  <a:lumMod val="75000"/>
                  <a:lumOff val="25000"/>
                </a:schemeClr>
              </a:gs>
              <a:gs pos="100000">
                <a:schemeClr val="tx1">
                  <a:lumMod val="85000"/>
                  <a:lumOff val="15000"/>
                </a:schemeClr>
              </a:gs>
            </a:gsLst>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77" name="Picture 76" descr="patch.png"/>
          <p:cNvPicPr>
            <a:picLocks noChangeAspect="1"/>
          </p:cNvPicPr>
          <p:nvPr/>
        </p:nvPicPr>
        <p:blipFill>
          <a:blip r:embed="rId7" cstate="print">
            <a:duotone>
              <a:schemeClr val="accent2">
                <a:shade val="45000"/>
                <a:satMod val="135000"/>
              </a:schemeClr>
              <a:prstClr val="white"/>
            </a:duotone>
          </a:blip>
          <a:stretch>
            <a:fillRect/>
          </a:stretch>
        </p:blipFill>
        <p:spPr>
          <a:xfrm>
            <a:off x="2743200" y="3505200"/>
            <a:ext cx="228600" cy="231032"/>
          </a:xfrm>
          <a:prstGeom prst="rect">
            <a:avLst/>
          </a:prstGeom>
          <a:noFill/>
          <a:ln>
            <a:noFill/>
          </a:ln>
          <a:effectLst>
            <a:outerShdw blurRad="50800" dist="38100" dir="5400000" algn="t" rotWithShape="0">
              <a:prstClr val="black">
                <a:alpha val="40000"/>
              </a:prstClr>
            </a:outerShdw>
          </a:effectLst>
        </p:spPr>
      </p:pic>
      <p:pic>
        <p:nvPicPr>
          <p:cNvPr id="78" name="Picture 77" descr="patch.png"/>
          <p:cNvPicPr>
            <a:picLocks noChangeAspect="1"/>
          </p:cNvPicPr>
          <p:nvPr/>
        </p:nvPicPr>
        <p:blipFill>
          <a:blip r:embed="rId7" cstate="print">
            <a:duotone>
              <a:schemeClr val="accent2">
                <a:shade val="45000"/>
                <a:satMod val="135000"/>
              </a:schemeClr>
              <a:prstClr val="white"/>
            </a:duotone>
          </a:blip>
          <a:stretch>
            <a:fillRect/>
          </a:stretch>
        </p:blipFill>
        <p:spPr>
          <a:xfrm>
            <a:off x="2729593" y="3812722"/>
            <a:ext cx="228600" cy="231032"/>
          </a:xfrm>
          <a:prstGeom prst="rect">
            <a:avLst/>
          </a:prstGeom>
          <a:noFill/>
          <a:ln>
            <a:noFill/>
          </a:ln>
          <a:effectLst>
            <a:outerShdw blurRad="50800" dist="38100" dir="5400000" algn="t" rotWithShape="0">
              <a:prstClr val="black">
                <a:alpha val="40000"/>
              </a:prstClr>
            </a:outerShdw>
          </a:effectLst>
        </p:spPr>
      </p:pic>
      <p:pic>
        <p:nvPicPr>
          <p:cNvPr id="70" name="Rectangle 18518"/>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057400" y="3810000"/>
            <a:ext cx="577974" cy="685800"/>
          </a:xfrm>
          <a:prstGeom prst="rect">
            <a:avLst/>
          </a:prstGeom>
          <a:noFill/>
          <a:ln w="9525">
            <a:noFill/>
            <a:miter lim="800000"/>
            <a:headEnd/>
            <a:tailEnd/>
          </a:ln>
        </p:spPr>
      </p:pic>
      <p:sp>
        <p:nvSpPr>
          <p:cNvPr id="79" name="Rounded Rectangle 78"/>
          <p:cNvSpPr/>
          <p:nvPr/>
        </p:nvSpPr>
        <p:spPr bwMode="auto">
          <a:xfrm>
            <a:off x="3829781" y="3469822"/>
            <a:ext cx="449036" cy="634093"/>
          </a:xfrm>
          <a:prstGeom prst="roundRect">
            <a:avLst/>
          </a:prstGeom>
          <a:gradFill>
            <a:gsLst>
              <a:gs pos="0">
                <a:schemeClr val="tx1">
                  <a:lumMod val="75000"/>
                  <a:lumOff val="25000"/>
                </a:schemeClr>
              </a:gs>
              <a:gs pos="100000">
                <a:schemeClr val="tx1">
                  <a:lumMod val="85000"/>
                  <a:lumOff val="15000"/>
                </a:schemeClr>
              </a:gs>
            </a:gsLst>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026" name="Picture 2" descr="C:\Users\victor.melniciuc\Desktop\RAM.png"/>
          <p:cNvPicPr>
            <a:picLocks noChangeAspect="1" noChangeArrowheads="1"/>
          </p:cNvPicPr>
          <p:nvPr/>
        </p:nvPicPr>
        <p:blipFill>
          <a:blip r:embed="rId8" cstate="print"/>
          <a:srcRect/>
          <a:stretch>
            <a:fillRect/>
          </a:stretch>
        </p:blipFill>
        <p:spPr bwMode="auto">
          <a:xfrm>
            <a:off x="3918284" y="3505200"/>
            <a:ext cx="317809" cy="317809"/>
          </a:xfrm>
          <a:prstGeom prst="rect">
            <a:avLst/>
          </a:prstGeom>
          <a:noFill/>
          <a:effectLst>
            <a:outerShdw blurRad="50800" dist="38100" dir="5400000" algn="t" rotWithShape="0">
              <a:prstClr val="black">
                <a:alpha val="40000"/>
              </a:prstClr>
            </a:outerShdw>
          </a:effectLst>
        </p:spPr>
      </p:pic>
      <p:sp>
        <p:nvSpPr>
          <p:cNvPr id="80" name="Rectangle 79"/>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82" name="Rectangle 81"/>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87" name="Rectangle 86"/>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88" name="Rectangle 87"/>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pic>
        <p:nvPicPr>
          <p:cNvPr id="96" name="Picture 2" descr="C:\Users\victor.melniciuc\Desktop\RAM.png"/>
          <p:cNvPicPr>
            <a:picLocks noChangeAspect="1" noChangeArrowheads="1"/>
          </p:cNvPicPr>
          <p:nvPr/>
        </p:nvPicPr>
        <p:blipFill>
          <a:blip r:embed="rId8" cstate="print"/>
          <a:srcRect/>
          <a:stretch>
            <a:fillRect/>
          </a:stretch>
        </p:blipFill>
        <p:spPr bwMode="auto">
          <a:xfrm>
            <a:off x="3918284" y="3755189"/>
            <a:ext cx="317809" cy="317809"/>
          </a:xfrm>
          <a:prstGeom prst="rect">
            <a:avLst/>
          </a:prstGeom>
          <a:noFill/>
          <a:effectLst>
            <a:outerShdw blurRad="50800" dist="38100" dir="5400000" algn="t" rotWithShape="0">
              <a:prstClr val="black">
                <a:alpha val="40000"/>
              </a:prstClr>
            </a:outerShdw>
          </a:effectLst>
        </p:spPr>
      </p:pic>
      <p:sp>
        <p:nvSpPr>
          <p:cNvPr id="71" name="Rectangle 70"/>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72" name="Rectangle 71"/>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83" name="Rectangle 82"/>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84" name="Rectangle 83"/>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07" name="Rectangle 106"/>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08" name="Rectangle 107"/>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09" name="Rectangle 108"/>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0" name="Rectangle 109"/>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1" name="Rectangle 110"/>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2" name="Rectangle 111"/>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3" name="Rectangle 112"/>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4" name="Rectangle 113"/>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5" name="Rectangle 114"/>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6" name="Rectangle 115"/>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7" name="Rectangle 116"/>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8" name="Rectangle 117"/>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19" name="Rectangle 118"/>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0" name="Rectangle 119"/>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1" name="Rectangle 120"/>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2" name="Rectangle 121"/>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3" name="Rectangle 122"/>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4" name="Rectangle 123"/>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5" name="Rectangle 124"/>
          <p:cNvSpPr/>
          <p:nvPr/>
        </p:nvSpPr>
        <p:spPr bwMode="auto">
          <a:xfrm>
            <a:off x="27432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6" name="Rectangle 125"/>
          <p:cNvSpPr/>
          <p:nvPr/>
        </p:nvSpPr>
        <p:spPr bwMode="auto">
          <a:xfrm>
            <a:off x="27432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9" name="Rectangle 128"/>
          <p:cNvSpPr/>
          <p:nvPr/>
        </p:nvSpPr>
        <p:spPr bwMode="auto">
          <a:xfrm>
            <a:off x="3962400" y="2514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30" name="Rectangle 129"/>
          <p:cNvSpPr/>
          <p:nvPr/>
        </p:nvSpPr>
        <p:spPr bwMode="auto">
          <a:xfrm>
            <a:off x="3962400" y="3276600"/>
            <a:ext cx="235583" cy="298831"/>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childTnLst>
                          </p:cTn>
                        </p:par>
                        <p:par>
                          <p:cTn id="29" fill="hold">
                            <p:stCondLst>
                              <p:cond delay="500"/>
                            </p:stCondLst>
                            <p:childTnLst>
                              <p:par>
                                <p:cTn id="30" presetID="42" presetClass="path" presetSubtype="0" accel="50000" decel="50000" fill="hold" grpId="1" nodeType="afterEffect">
                                  <p:stCondLst>
                                    <p:cond delay="0"/>
                                  </p:stCondLst>
                                  <p:childTnLst>
                                    <p:animMotion origin="layout" path="M 2.77778E-6 3.62711E-6 L 2.77778E-6 0.11149 " pathEditMode="relative" rAng="0" ptsTypes="AA">
                                      <p:cBhvr>
                                        <p:cTn id="31" dur="1000" fill="hold"/>
                                        <p:tgtEl>
                                          <p:spTgt spid="80"/>
                                        </p:tgtEl>
                                        <p:attrNameLst>
                                          <p:attrName>ppt_x</p:attrName>
                                          <p:attrName>ppt_y</p:attrName>
                                        </p:attrNameLst>
                                      </p:cBhvr>
                                      <p:rCtr x="0" y="56"/>
                                    </p:animMotion>
                                  </p:childTnLst>
                                </p:cTn>
                              </p:par>
                              <p:par>
                                <p:cTn id="32" presetID="42" presetClass="path" presetSubtype="0" accel="50000" decel="50000" fill="hold" nodeType="withEffect">
                                  <p:stCondLst>
                                    <p:cond delay="500"/>
                                  </p:stCondLst>
                                  <p:childTnLst>
                                    <p:animMotion origin="layout" path="M 2.77778E-6 0.00046 L 2.77778E-6 -0.12121 " pathEditMode="relative" rAng="0" ptsTypes="AA">
                                      <p:cBhvr>
                                        <p:cTn id="33" dur="1000" fill="hold"/>
                                        <p:tgtEl>
                                          <p:spTgt spid="82"/>
                                        </p:tgtEl>
                                        <p:attrNameLst>
                                          <p:attrName>ppt_x</p:attrName>
                                          <p:attrName>ppt_y</p:attrName>
                                        </p:attrNameLst>
                                      </p:cBhvr>
                                      <p:rCtr x="0" y="-61"/>
                                    </p:animMotion>
                                  </p:childTnLst>
                                </p:cTn>
                              </p:par>
                              <p:par>
                                <p:cTn id="34" presetID="42" presetClass="path" presetSubtype="0" accel="50000" decel="50000" fill="hold" grpId="1" nodeType="withEffect">
                                  <p:stCondLst>
                                    <p:cond delay="500"/>
                                  </p:stCondLst>
                                  <p:childTnLst>
                                    <p:animMotion origin="layout" path="M 2.77778E-6 3.62711E-6 L 2.77778E-6 0.11149 " pathEditMode="relative" rAng="0" ptsTypes="AA">
                                      <p:cBhvr>
                                        <p:cTn id="35" dur="1000" fill="hold"/>
                                        <p:tgtEl>
                                          <p:spTgt spid="87"/>
                                        </p:tgtEl>
                                        <p:attrNameLst>
                                          <p:attrName>ppt_x</p:attrName>
                                          <p:attrName>ppt_y</p:attrName>
                                        </p:attrNameLst>
                                      </p:cBhvr>
                                      <p:rCtr x="0" y="56"/>
                                    </p:animMotion>
                                  </p:childTnLst>
                                </p:cTn>
                              </p:par>
                              <p:par>
                                <p:cTn id="36" presetID="42" presetClass="path" presetSubtype="0" accel="50000" decel="50000" fill="hold" grpId="1" nodeType="withEffect">
                                  <p:stCondLst>
                                    <p:cond delay="500"/>
                                  </p:stCondLst>
                                  <p:childTnLst>
                                    <p:animMotion origin="layout" path="M 2.77778E-6 0.00046 L 2.77778E-6 -0.12121 " pathEditMode="relative" rAng="0" ptsTypes="AA">
                                      <p:cBhvr>
                                        <p:cTn id="37" dur="1000" fill="hold"/>
                                        <p:tgtEl>
                                          <p:spTgt spid="88"/>
                                        </p:tgtEl>
                                        <p:attrNameLst>
                                          <p:attrName>ppt_x</p:attrName>
                                          <p:attrName>ppt_y</p:attrName>
                                        </p:attrNameLst>
                                      </p:cBhvr>
                                      <p:rCtr x="0" y="-61"/>
                                    </p:animMotion>
                                  </p:childTnLst>
                                </p:cTn>
                              </p:par>
                              <p:par>
                                <p:cTn id="38" presetID="10" presetClass="exit" presetSubtype="0" fill="hold" nodeType="withEffect">
                                  <p:stCondLst>
                                    <p:cond delay="1000"/>
                                  </p:stCondLst>
                                  <p:childTnLst>
                                    <p:animEffect transition="out" filter="fade">
                                      <p:cBhvr>
                                        <p:cTn id="39" dur="1000"/>
                                        <p:tgtEl>
                                          <p:spTgt spid="80"/>
                                        </p:tgtEl>
                                      </p:cBhvr>
                                    </p:animEffect>
                                    <p:set>
                                      <p:cBhvr>
                                        <p:cTn id="40" dur="1" fill="hold">
                                          <p:stCondLst>
                                            <p:cond delay="999"/>
                                          </p:stCondLst>
                                        </p:cTn>
                                        <p:tgtEl>
                                          <p:spTgt spid="80"/>
                                        </p:tgtEl>
                                        <p:attrNameLst>
                                          <p:attrName>style.visibility</p:attrName>
                                        </p:attrNameLst>
                                      </p:cBhvr>
                                      <p:to>
                                        <p:strVal val="hidden"/>
                                      </p:to>
                                    </p:set>
                                  </p:childTnLst>
                                </p:cTn>
                              </p:par>
                              <p:par>
                                <p:cTn id="41" presetID="10" presetClass="exit" presetSubtype="0" fill="hold" nodeType="withEffect">
                                  <p:stCondLst>
                                    <p:cond delay="1500"/>
                                  </p:stCondLst>
                                  <p:childTnLst>
                                    <p:animEffect transition="out" filter="fade">
                                      <p:cBhvr>
                                        <p:cTn id="42" dur="1000"/>
                                        <p:tgtEl>
                                          <p:spTgt spid="82"/>
                                        </p:tgtEl>
                                      </p:cBhvr>
                                    </p:animEffect>
                                    <p:set>
                                      <p:cBhvr>
                                        <p:cTn id="43" dur="1" fill="hold">
                                          <p:stCondLst>
                                            <p:cond delay="999"/>
                                          </p:stCondLst>
                                        </p:cTn>
                                        <p:tgtEl>
                                          <p:spTgt spid="82"/>
                                        </p:tgtEl>
                                        <p:attrNameLst>
                                          <p:attrName>style.visibility</p:attrName>
                                        </p:attrNameLst>
                                      </p:cBhvr>
                                      <p:to>
                                        <p:strVal val="hidden"/>
                                      </p:to>
                                    </p:set>
                                  </p:childTnLst>
                                </p:cTn>
                              </p:par>
                              <p:par>
                                <p:cTn id="44" presetID="10" presetClass="exit" presetSubtype="0" fill="hold" grpId="2" nodeType="withEffect">
                                  <p:stCondLst>
                                    <p:cond delay="1500"/>
                                  </p:stCondLst>
                                  <p:childTnLst>
                                    <p:animEffect transition="out" filter="fade">
                                      <p:cBhvr>
                                        <p:cTn id="45" dur="500"/>
                                        <p:tgtEl>
                                          <p:spTgt spid="87"/>
                                        </p:tgtEl>
                                      </p:cBhvr>
                                    </p:animEffect>
                                    <p:set>
                                      <p:cBhvr>
                                        <p:cTn id="46" dur="1" fill="hold">
                                          <p:stCondLst>
                                            <p:cond delay="499"/>
                                          </p:stCondLst>
                                        </p:cTn>
                                        <p:tgtEl>
                                          <p:spTgt spid="87"/>
                                        </p:tgtEl>
                                        <p:attrNameLst>
                                          <p:attrName>style.visibility</p:attrName>
                                        </p:attrNameLst>
                                      </p:cBhvr>
                                      <p:to>
                                        <p:strVal val="hidden"/>
                                      </p:to>
                                    </p:set>
                                  </p:childTnLst>
                                </p:cTn>
                              </p:par>
                              <p:par>
                                <p:cTn id="47" presetID="10" presetClass="exit" presetSubtype="0" fill="hold" grpId="2" nodeType="withEffect">
                                  <p:stCondLst>
                                    <p:cond delay="2000"/>
                                  </p:stCondLst>
                                  <p:childTnLst>
                                    <p:animEffect transition="out" filter="fade">
                                      <p:cBhvr>
                                        <p:cTn id="48" dur="500"/>
                                        <p:tgtEl>
                                          <p:spTgt spid="88"/>
                                        </p:tgtEl>
                                      </p:cBhvr>
                                    </p:animEffect>
                                    <p:set>
                                      <p:cBhvr>
                                        <p:cTn id="49" dur="1" fill="hold">
                                          <p:stCondLst>
                                            <p:cond delay="499"/>
                                          </p:stCondLst>
                                        </p:cTn>
                                        <p:tgtEl>
                                          <p:spTgt spid="88"/>
                                        </p:tgtEl>
                                        <p:attrNameLst>
                                          <p:attrName>style.visibility</p:attrName>
                                        </p:attrNameLst>
                                      </p:cBhvr>
                                      <p:to>
                                        <p:strVal val="hidden"/>
                                      </p:to>
                                    </p:se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par>
                          <p:cTn id="63" fill="hold">
                            <p:stCondLst>
                              <p:cond delay="3500"/>
                            </p:stCondLst>
                            <p:childTnLst>
                              <p:par>
                                <p:cTn id="64" presetID="42" presetClass="path" presetSubtype="0" accel="50000" decel="50000" fill="hold" grpId="1" nodeType="afterEffect">
                                  <p:stCondLst>
                                    <p:cond delay="0"/>
                                  </p:stCondLst>
                                  <p:childTnLst>
                                    <p:animMotion origin="layout" path="M 2.77778E-6 3.62711E-6 L 2.77778E-6 0.11149 " pathEditMode="relative" rAng="0" ptsTypes="AA">
                                      <p:cBhvr>
                                        <p:cTn id="65" dur="1000" fill="hold"/>
                                        <p:tgtEl>
                                          <p:spTgt spid="71"/>
                                        </p:tgtEl>
                                        <p:attrNameLst>
                                          <p:attrName>ppt_x</p:attrName>
                                          <p:attrName>ppt_y</p:attrName>
                                        </p:attrNameLst>
                                      </p:cBhvr>
                                      <p:rCtr x="0" y="56"/>
                                    </p:animMotion>
                                  </p:childTnLst>
                                </p:cTn>
                              </p:par>
                              <p:par>
                                <p:cTn id="66" presetID="42" presetClass="path" presetSubtype="0" accel="50000" decel="50000" fill="hold" nodeType="withEffect">
                                  <p:stCondLst>
                                    <p:cond delay="500"/>
                                  </p:stCondLst>
                                  <p:childTnLst>
                                    <p:animMotion origin="layout" path="M 2.77778E-6 0.00046 L 2.77778E-6 -0.12121 " pathEditMode="relative" rAng="0" ptsTypes="AA">
                                      <p:cBhvr>
                                        <p:cTn id="67" dur="1000" fill="hold"/>
                                        <p:tgtEl>
                                          <p:spTgt spid="72"/>
                                        </p:tgtEl>
                                        <p:attrNameLst>
                                          <p:attrName>ppt_x</p:attrName>
                                          <p:attrName>ppt_y</p:attrName>
                                        </p:attrNameLst>
                                      </p:cBhvr>
                                      <p:rCtr x="0" y="-61"/>
                                    </p:animMotion>
                                  </p:childTnLst>
                                </p:cTn>
                              </p:par>
                              <p:par>
                                <p:cTn id="68" presetID="42" presetClass="path" presetSubtype="0" accel="50000" decel="50000" fill="hold" grpId="1" nodeType="withEffect">
                                  <p:stCondLst>
                                    <p:cond delay="500"/>
                                  </p:stCondLst>
                                  <p:childTnLst>
                                    <p:animMotion origin="layout" path="M 2.77778E-6 3.62711E-6 L 2.77778E-6 0.11149 " pathEditMode="relative" rAng="0" ptsTypes="AA">
                                      <p:cBhvr>
                                        <p:cTn id="69" dur="1000" fill="hold"/>
                                        <p:tgtEl>
                                          <p:spTgt spid="83"/>
                                        </p:tgtEl>
                                        <p:attrNameLst>
                                          <p:attrName>ppt_x</p:attrName>
                                          <p:attrName>ppt_y</p:attrName>
                                        </p:attrNameLst>
                                      </p:cBhvr>
                                      <p:rCtr x="0" y="56"/>
                                    </p:animMotion>
                                  </p:childTnLst>
                                </p:cTn>
                              </p:par>
                              <p:par>
                                <p:cTn id="70" presetID="42" presetClass="path" presetSubtype="0" accel="50000" decel="50000" fill="hold" grpId="1" nodeType="withEffect">
                                  <p:stCondLst>
                                    <p:cond delay="500"/>
                                  </p:stCondLst>
                                  <p:childTnLst>
                                    <p:animMotion origin="layout" path="M 2.77778E-6 0.00046 L 2.77778E-6 -0.12121 " pathEditMode="relative" rAng="0" ptsTypes="AA">
                                      <p:cBhvr>
                                        <p:cTn id="71" dur="1000" fill="hold"/>
                                        <p:tgtEl>
                                          <p:spTgt spid="84"/>
                                        </p:tgtEl>
                                        <p:attrNameLst>
                                          <p:attrName>ppt_x</p:attrName>
                                          <p:attrName>ppt_y</p:attrName>
                                        </p:attrNameLst>
                                      </p:cBhvr>
                                      <p:rCtr x="0" y="-61"/>
                                    </p:animMotion>
                                  </p:childTnLst>
                                </p:cTn>
                              </p:par>
                              <p:par>
                                <p:cTn id="72" presetID="10" presetClass="exit" presetSubtype="0" fill="hold" nodeType="withEffect">
                                  <p:stCondLst>
                                    <p:cond delay="1000"/>
                                  </p:stCondLst>
                                  <p:childTnLst>
                                    <p:animEffect transition="out" filter="fade">
                                      <p:cBhvr>
                                        <p:cTn id="73" dur="1000"/>
                                        <p:tgtEl>
                                          <p:spTgt spid="71"/>
                                        </p:tgtEl>
                                      </p:cBhvr>
                                    </p:animEffect>
                                    <p:set>
                                      <p:cBhvr>
                                        <p:cTn id="74" dur="1" fill="hold">
                                          <p:stCondLst>
                                            <p:cond delay="999"/>
                                          </p:stCondLst>
                                        </p:cTn>
                                        <p:tgtEl>
                                          <p:spTgt spid="71"/>
                                        </p:tgtEl>
                                        <p:attrNameLst>
                                          <p:attrName>style.visibility</p:attrName>
                                        </p:attrNameLst>
                                      </p:cBhvr>
                                      <p:to>
                                        <p:strVal val="hidden"/>
                                      </p:to>
                                    </p:set>
                                  </p:childTnLst>
                                </p:cTn>
                              </p:par>
                              <p:par>
                                <p:cTn id="75" presetID="10" presetClass="exit" presetSubtype="0" fill="hold" nodeType="withEffect">
                                  <p:stCondLst>
                                    <p:cond delay="1500"/>
                                  </p:stCondLst>
                                  <p:childTnLst>
                                    <p:animEffect transition="out" filter="fade">
                                      <p:cBhvr>
                                        <p:cTn id="76" dur="1000"/>
                                        <p:tgtEl>
                                          <p:spTgt spid="72"/>
                                        </p:tgtEl>
                                      </p:cBhvr>
                                    </p:animEffect>
                                    <p:set>
                                      <p:cBhvr>
                                        <p:cTn id="77" dur="1" fill="hold">
                                          <p:stCondLst>
                                            <p:cond delay="999"/>
                                          </p:stCondLst>
                                        </p:cTn>
                                        <p:tgtEl>
                                          <p:spTgt spid="72"/>
                                        </p:tgtEl>
                                        <p:attrNameLst>
                                          <p:attrName>style.visibility</p:attrName>
                                        </p:attrNameLst>
                                      </p:cBhvr>
                                      <p:to>
                                        <p:strVal val="hidden"/>
                                      </p:to>
                                    </p:set>
                                  </p:childTnLst>
                                </p:cTn>
                              </p:par>
                              <p:par>
                                <p:cTn id="78" presetID="10" presetClass="exit" presetSubtype="0" fill="hold" grpId="2" nodeType="withEffect">
                                  <p:stCondLst>
                                    <p:cond delay="1500"/>
                                  </p:stCondLst>
                                  <p:childTnLst>
                                    <p:animEffect transition="out" filter="fade">
                                      <p:cBhvr>
                                        <p:cTn id="79" dur="500"/>
                                        <p:tgtEl>
                                          <p:spTgt spid="83"/>
                                        </p:tgtEl>
                                      </p:cBhvr>
                                    </p:animEffect>
                                    <p:set>
                                      <p:cBhvr>
                                        <p:cTn id="80" dur="1" fill="hold">
                                          <p:stCondLst>
                                            <p:cond delay="499"/>
                                          </p:stCondLst>
                                        </p:cTn>
                                        <p:tgtEl>
                                          <p:spTgt spid="83"/>
                                        </p:tgtEl>
                                        <p:attrNameLst>
                                          <p:attrName>style.visibility</p:attrName>
                                        </p:attrNameLst>
                                      </p:cBhvr>
                                      <p:to>
                                        <p:strVal val="hidden"/>
                                      </p:to>
                                    </p:set>
                                  </p:childTnLst>
                                </p:cTn>
                              </p:par>
                              <p:par>
                                <p:cTn id="81" presetID="10" presetClass="exit" presetSubtype="0" fill="hold" grpId="2" nodeType="withEffect">
                                  <p:stCondLst>
                                    <p:cond delay="2000"/>
                                  </p:stCondLst>
                                  <p:childTnLst>
                                    <p:animEffect transition="out" filter="fade">
                                      <p:cBhvr>
                                        <p:cTn id="82" dur="500"/>
                                        <p:tgtEl>
                                          <p:spTgt spid="84"/>
                                        </p:tgtEl>
                                      </p:cBhvr>
                                    </p:animEffect>
                                    <p:set>
                                      <p:cBhvr>
                                        <p:cTn id="83" dur="1" fill="hold">
                                          <p:stCondLst>
                                            <p:cond delay="499"/>
                                          </p:stCondLst>
                                        </p:cTn>
                                        <p:tgtEl>
                                          <p:spTgt spid="84"/>
                                        </p:tgtEl>
                                        <p:attrNameLst>
                                          <p:attrName>style.visibility</p:attrName>
                                        </p:attrNameLst>
                                      </p:cBhvr>
                                      <p:to>
                                        <p:strVal val="hidden"/>
                                      </p:to>
                                    </p:set>
                                  </p:childTnLst>
                                </p:cTn>
                              </p:par>
                              <p:par>
                                <p:cTn id="84" presetID="10" presetClass="entr" presetSubtype="0" fill="hold" nodeType="withEffect">
                                  <p:stCondLst>
                                    <p:cond delay="200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par>
                                <p:cTn id="87" presetID="10" presetClass="entr" presetSubtype="0" fill="hold" nodeType="withEffect">
                                  <p:stCondLst>
                                    <p:cond delay="2000"/>
                                  </p:stCondLst>
                                  <p:childTnLst>
                                    <p:set>
                                      <p:cBhvr>
                                        <p:cTn id="88" dur="1" fill="hold">
                                          <p:stCondLst>
                                            <p:cond delay="0"/>
                                          </p:stCondLst>
                                        </p:cTn>
                                        <p:tgtEl>
                                          <p:spTgt spid="96"/>
                                        </p:tgtEl>
                                        <p:attrNameLst>
                                          <p:attrName>style.visibility</p:attrName>
                                        </p:attrNameLst>
                                      </p:cBhvr>
                                      <p:to>
                                        <p:strVal val="visible"/>
                                      </p:to>
                                    </p:set>
                                    <p:animEffect transition="in" filter="fade">
                                      <p:cBhvr>
                                        <p:cTn id="89" dur="500"/>
                                        <p:tgtEl>
                                          <p:spTgt spid="96"/>
                                        </p:tgtEl>
                                      </p:cBhvr>
                                    </p:animEffect>
                                  </p:childTnLst>
                                </p:cTn>
                              </p:par>
                            </p:childTnLst>
                          </p:cTn>
                        </p:par>
                        <p:par>
                          <p:cTn id="90" fill="hold">
                            <p:stCondLst>
                              <p:cond delay="6000"/>
                            </p:stCondLst>
                            <p:childTnLst>
                              <p:par>
                                <p:cTn id="91" presetID="10" presetClass="entr" presetSubtype="0" fill="hold" grpId="0" nodeType="afterEffect">
                                  <p:stCondLst>
                                    <p:cond delay="0"/>
                                  </p:stCondLst>
                                  <p:childTnLst>
                                    <p:set>
                                      <p:cBhvr>
                                        <p:cTn id="92" dur="1" fill="hold">
                                          <p:stCondLst>
                                            <p:cond delay="0"/>
                                          </p:stCondLst>
                                        </p:cTn>
                                        <p:tgtEl>
                                          <p:spTgt spid="107"/>
                                        </p:tgtEl>
                                        <p:attrNameLst>
                                          <p:attrName>style.visibility</p:attrName>
                                        </p:attrNameLst>
                                      </p:cBhvr>
                                      <p:to>
                                        <p:strVal val="visible"/>
                                      </p:to>
                                    </p:set>
                                    <p:animEffect transition="in" filter="fade">
                                      <p:cBhvr>
                                        <p:cTn id="93" dur="500"/>
                                        <p:tgtEl>
                                          <p:spTgt spid="10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8"/>
                                        </p:tgtEl>
                                        <p:attrNameLst>
                                          <p:attrName>style.visibility</p:attrName>
                                        </p:attrNameLst>
                                      </p:cBhvr>
                                      <p:to>
                                        <p:strVal val="visible"/>
                                      </p:to>
                                    </p:set>
                                    <p:animEffect transition="in" filter="fade">
                                      <p:cBhvr>
                                        <p:cTn id="96" dur="500"/>
                                        <p:tgtEl>
                                          <p:spTgt spid="10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500"/>
                                        <p:tgtEl>
                                          <p:spTgt spid="10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fade">
                                      <p:cBhvr>
                                        <p:cTn id="102" dur="500"/>
                                        <p:tgtEl>
                                          <p:spTgt spid="110"/>
                                        </p:tgtEl>
                                      </p:cBhvr>
                                    </p:animEffect>
                                  </p:childTnLst>
                                </p:cTn>
                              </p:par>
                            </p:childTnLst>
                          </p:cTn>
                        </p:par>
                        <p:par>
                          <p:cTn id="103" fill="hold">
                            <p:stCondLst>
                              <p:cond delay="6500"/>
                            </p:stCondLst>
                            <p:childTnLst>
                              <p:par>
                                <p:cTn id="104" presetID="42" presetClass="path" presetSubtype="0" accel="50000" decel="50000" fill="hold" grpId="1" nodeType="afterEffect">
                                  <p:stCondLst>
                                    <p:cond delay="0"/>
                                  </p:stCondLst>
                                  <p:childTnLst>
                                    <p:animMotion origin="layout" path="M 2.77778E-6 3.62711E-6 L 2.77778E-6 0.11149 " pathEditMode="relative" rAng="0" ptsTypes="AA">
                                      <p:cBhvr>
                                        <p:cTn id="105" dur="1000" fill="hold"/>
                                        <p:tgtEl>
                                          <p:spTgt spid="107"/>
                                        </p:tgtEl>
                                        <p:attrNameLst>
                                          <p:attrName>ppt_x</p:attrName>
                                          <p:attrName>ppt_y</p:attrName>
                                        </p:attrNameLst>
                                      </p:cBhvr>
                                      <p:rCtr x="0" y="56"/>
                                    </p:animMotion>
                                  </p:childTnLst>
                                </p:cTn>
                              </p:par>
                              <p:par>
                                <p:cTn id="106" presetID="42" presetClass="path" presetSubtype="0" accel="50000" decel="50000" fill="hold" nodeType="withEffect">
                                  <p:stCondLst>
                                    <p:cond delay="500"/>
                                  </p:stCondLst>
                                  <p:childTnLst>
                                    <p:animMotion origin="layout" path="M 2.77778E-6 0.00046 L 2.77778E-6 -0.12121 " pathEditMode="relative" rAng="0" ptsTypes="AA">
                                      <p:cBhvr>
                                        <p:cTn id="107" dur="1000" fill="hold"/>
                                        <p:tgtEl>
                                          <p:spTgt spid="108"/>
                                        </p:tgtEl>
                                        <p:attrNameLst>
                                          <p:attrName>ppt_x</p:attrName>
                                          <p:attrName>ppt_y</p:attrName>
                                        </p:attrNameLst>
                                      </p:cBhvr>
                                      <p:rCtr x="0" y="-61"/>
                                    </p:animMotion>
                                  </p:childTnLst>
                                </p:cTn>
                              </p:par>
                              <p:par>
                                <p:cTn id="108" presetID="42" presetClass="path" presetSubtype="0" accel="50000" decel="50000" fill="hold" grpId="1" nodeType="withEffect">
                                  <p:stCondLst>
                                    <p:cond delay="500"/>
                                  </p:stCondLst>
                                  <p:childTnLst>
                                    <p:animMotion origin="layout" path="M 2.77778E-6 3.62711E-6 L 2.77778E-6 0.11149 " pathEditMode="relative" rAng="0" ptsTypes="AA">
                                      <p:cBhvr>
                                        <p:cTn id="109" dur="1000" fill="hold"/>
                                        <p:tgtEl>
                                          <p:spTgt spid="109"/>
                                        </p:tgtEl>
                                        <p:attrNameLst>
                                          <p:attrName>ppt_x</p:attrName>
                                          <p:attrName>ppt_y</p:attrName>
                                        </p:attrNameLst>
                                      </p:cBhvr>
                                      <p:rCtr x="0" y="56"/>
                                    </p:animMotion>
                                  </p:childTnLst>
                                </p:cTn>
                              </p:par>
                              <p:par>
                                <p:cTn id="110" presetID="42" presetClass="path" presetSubtype="0" accel="50000" decel="50000" fill="hold" grpId="1" nodeType="withEffect">
                                  <p:stCondLst>
                                    <p:cond delay="500"/>
                                  </p:stCondLst>
                                  <p:childTnLst>
                                    <p:animMotion origin="layout" path="M 2.77778E-6 0.00046 L 2.77778E-6 -0.12121 " pathEditMode="relative" rAng="0" ptsTypes="AA">
                                      <p:cBhvr>
                                        <p:cTn id="111" dur="1000" fill="hold"/>
                                        <p:tgtEl>
                                          <p:spTgt spid="110"/>
                                        </p:tgtEl>
                                        <p:attrNameLst>
                                          <p:attrName>ppt_x</p:attrName>
                                          <p:attrName>ppt_y</p:attrName>
                                        </p:attrNameLst>
                                      </p:cBhvr>
                                      <p:rCtr x="0" y="-61"/>
                                    </p:animMotion>
                                  </p:childTnLst>
                                </p:cTn>
                              </p:par>
                              <p:par>
                                <p:cTn id="112" presetID="10" presetClass="exit" presetSubtype="0" fill="hold" nodeType="withEffect">
                                  <p:stCondLst>
                                    <p:cond delay="1000"/>
                                  </p:stCondLst>
                                  <p:childTnLst>
                                    <p:animEffect transition="out" filter="fade">
                                      <p:cBhvr>
                                        <p:cTn id="113" dur="1000"/>
                                        <p:tgtEl>
                                          <p:spTgt spid="107"/>
                                        </p:tgtEl>
                                      </p:cBhvr>
                                    </p:animEffect>
                                    <p:set>
                                      <p:cBhvr>
                                        <p:cTn id="114" dur="1" fill="hold">
                                          <p:stCondLst>
                                            <p:cond delay="999"/>
                                          </p:stCondLst>
                                        </p:cTn>
                                        <p:tgtEl>
                                          <p:spTgt spid="107"/>
                                        </p:tgtEl>
                                        <p:attrNameLst>
                                          <p:attrName>style.visibility</p:attrName>
                                        </p:attrNameLst>
                                      </p:cBhvr>
                                      <p:to>
                                        <p:strVal val="hidden"/>
                                      </p:to>
                                    </p:set>
                                  </p:childTnLst>
                                </p:cTn>
                              </p:par>
                              <p:par>
                                <p:cTn id="115" presetID="10" presetClass="exit" presetSubtype="0" fill="hold" nodeType="withEffect">
                                  <p:stCondLst>
                                    <p:cond delay="1500"/>
                                  </p:stCondLst>
                                  <p:childTnLst>
                                    <p:animEffect transition="out" filter="fade">
                                      <p:cBhvr>
                                        <p:cTn id="116" dur="1000"/>
                                        <p:tgtEl>
                                          <p:spTgt spid="108"/>
                                        </p:tgtEl>
                                      </p:cBhvr>
                                    </p:animEffect>
                                    <p:set>
                                      <p:cBhvr>
                                        <p:cTn id="117" dur="1" fill="hold">
                                          <p:stCondLst>
                                            <p:cond delay="999"/>
                                          </p:stCondLst>
                                        </p:cTn>
                                        <p:tgtEl>
                                          <p:spTgt spid="108"/>
                                        </p:tgtEl>
                                        <p:attrNameLst>
                                          <p:attrName>style.visibility</p:attrName>
                                        </p:attrNameLst>
                                      </p:cBhvr>
                                      <p:to>
                                        <p:strVal val="hidden"/>
                                      </p:to>
                                    </p:set>
                                  </p:childTnLst>
                                </p:cTn>
                              </p:par>
                              <p:par>
                                <p:cTn id="118" presetID="10" presetClass="exit" presetSubtype="0" fill="hold" grpId="2" nodeType="withEffect">
                                  <p:stCondLst>
                                    <p:cond delay="1500"/>
                                  </p:stCondLst>
                                  <p:childTnLst>
                                    <p:animEffect transition="out" filter="fade">
                                      <p:cBhvr>
                                        <p:cTn id="119" dur="500"/>
                                        <p:tgtEl>
                                          <p:spTgt spid="109"/>
                                        </p:tgtEl>
                                      </p:cBhvr>
                                    </p:animEffect>
                                    <p:set>
                                      <p:cBhvr>
                                        <p:cTn id="120" dur="1" fill="hold">
                                          <p:stCondLst>
                                            <p:cond delay="499"/>
                                          </p:stCondLst>
                                        </p:cTn>
                                        <p:tgtEl>
                                          <p:spTgt spid="109"/>
                                        </p:tgtEl>
                                        <p:attrNameLst>
                                          <p:attrName>style.visibility</p:attrName>
                                        </p:attrNameLst>
                                      </p:cBhvr>
                                      <p:to>
                                        <p:strVal val="hidden"/>
                                      </p:to>
                                    </p:set>
                                  </p:childTnLst>
                                </p:cTn>
                              </p:par>
                              <p:par>
                                <p:cTn id="121" presetID="10" presetClass="exit" presetSubtype="0" fill="hold" grpId="2" nodeType="withEffect">
                                  <p:stCondLst>
                                    <p:cond delay="2000"/>
                                  </p:stCondLst>
                                  <p:childTnLst>
                                    <p:animEffect transition="out" filter="fade">
                                      <p:cBhvr>
                                        <p:cTn id="122" dur="500"/>
                                        <p:tgtEl>
                                          <p:spTgt spid="110"/>
                                        </p:tgtEl>
                                      </p:cBhvr>
                                    </p:animEffect>
                                    <p:set>
                                      <p:cBhvr>
                                        <p:cTn id="123" dur="1" fill="hold">
                                          <p:stCondLst>
                                            <p:cond delay="499"/>
                                          </p:stCondLst>
                                        </p:cTn>
                                        <p:tgtEl>
                                          <p:spTgt spid="110"/>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111"/>
                                        </p:tgtEl>
                                        <p:attrNameLst>
                                          <p:attrName>style.visibility</p:attrName>
                                        </p:attrNameLst>
                                      </p:cBhvr>
                                      <p:to>
                                        <p:strVal val="visible"/>
                                      </p:to>
                                    </p:set>
                                    <p:animEffect transition="in" filter="fade">
                                      <p:cBhvr>
                                        <p:cTn id="126" dur="500"/>
                                        <p:tgtEl>
                                          <p:spTgt spid="11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500"/>
                                        <p:tgtEl>
                                          <p:spTgt spid="11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12"/>
                                        </p:tgtEl>
                                        <p:attrNameLst>
                                          <p:attrName>style.visibility</p:attrName>
                                        </p:attrNameLst>
                                      </p:cBhvr>
                                      <p:to>
                                        <p:strVal val="visible"/>
                                      </p:to>
                                    </p:set>
                                    <p:animEffect transition="in" filter="fade">
                                      <p:cBhvr>
                                        <p:cTn id="132" dur="500"/>
                                        <p:tgtEl>
                                          <p:spTgt spid="11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14"/>
                                        </p:tgtEl>
                                        <p:attrNameLst>
                                          <p:attrName>style.visibility</p:attrName>
                                        </p:attrNameLst>
                                      </p:cBhvr>
                                      <p:to>
                                        <p:strVal val="visible"/>
                                      </p:to>
                                    </p:set>
                                    <p:animEffect transition="in" filter="fade">
                                      <p:cBhvr>
                                        <p:cTn id="135" dur="500"/>
                                        <p:tgtEl>
                                          <p:spTgt spid="114"/>
                                        </p:tgtEl>
                                      </p:cBhvr>
                                    </p:animEffect>
                                  </p:childTnLst>
                                </p:cTn>
                              </p:par>
                            </p:childTnLst>
                          </p:cTn>
                        </p:par>
                        <p:par>
                          <p:cTn id="136" fill="hold">
                            <p:stCondLst>
                              <p:cond delay="9000"/>
                            </p:stCondLst>
                            <p:childTnLst>
                              <p:par>
                                <p:cTn id="137" presetID="42" presetClass="path" presetSubtype="0" accel="50000" decel="50000" fill="hold" grpId="1" nodeType="afterEffect">
                                  <p:stCondLst>
                                    <p:cond delay="0"/>
                                  </p:stCondLst>
                                  <p:childTnLst>
                                    <p:animMotion origin="layout" path="M 2.77778E-6 3.62711E-6 L 2.77778E-6 0.11149 " pathEditMode="relative" rAng="0" ptsTypes="AA">
                                      <p:cBhvr>
                                        <p:cTn id="138" dur="1000" fill="hold"/>
                                        <p:tgtEl>
                                          <p:spTgt spid="111"/>
                                        </p:tgtEl>
                                        <p:attrNameLst>
                                          <p:attrName>ppt_x</p:attrName>
                                          <p:attrName>ppt_y</p:attrName>
                                        </p:attrNameLst>
                                      </p:cBhvr>
                                      <p:rCtr x="0" y="56"/>
                                    </p:animMotion>
                                  </p:childTnLst>
                                </p:cTn>
                              </p:par>
                              <p:par>
                                <p:cTn id="139" presetID="42" presetClass="path" presetSubtype="0" accel="50000" decel="50000" fill="hold" nodeType="withEffect">
                                  <p:stCondLst>
                                    <p:cond delay="500"/>
                                  </p:stCondLst>
                                  <p:childTnLst>
                                    <p:animMotion origin="layout" path="M 2.77778E-6 0.00046 L 2.77778E-6 -0.12121 " pathEditMode="relative" rAng="0" ptsTypes="AA">
                                      <p:cBhvr>
                                        <p:cTn id="140" dur="1000" fill="hold"/>
                                        <p:tgtEl>
                                          <p:spTgt spid="112"/>
                                        </p:tgtEl>
                                        <p:attrNameLst>
                                          <p:attrName>ppt_x</p:attrName>
                                          <p:attrName>ppt_y</p:attrName>
                                        </p:attrNameLst>
                                      </p:cBhvr>
                                      <p:rCtr x="0" y="-61"/>
                                    </p:animMotion>
                                  </p:childTnLst>
                                </p:cTn>
                              </p:par>
                              <p:par>
                                <p:cTn id="141" presetID="42" presetClass="path" presetSubtype="0" accel="50000" decel="50000" fill="hold" grpId="1" nodeType="withEffect">
                                  <p:stCondLst>
                                    <p:cond delay="500"/>
                                  </p:stCondLst>
                                  <p:childTnLst>
                                    <p:animMotion origin="layout" path="M 2.77778E-6 3.62711E-6 L 2.77778E-6 0.11149 " pathEditMode="relative" rAng="0" ptsTypes="AA">
                                      <p:cBhvr>
                                        <p:cTn id="142" dur="1000" fill="hold"/>
                                        <p:tgtEl>
                                          <p:spTgt spid="113"/>
                                        </p:tgtEl>
                                        <p:attrNameLst>
                                          <p:attrName>ppt_x</p:attrName>
                                          <p:attrName>ppt_y</p:attrName>
                                        </p:attrNameLst>
                                      </p:cBhvr>
                                      <p:rCtr x="0" y="56"/>
                                    </p:animMotion>
                                  </p:childTnLst>
                                </p:cTn>
                              </p:par>
                              <p:par>
                                <p:cTn id="143" presetID="42" presetClass="path" presetSubtype="0" accel="50000" decel="50000" fill="hold" grpId="1" nodeType="withEffect">
                                  <p:stCondLst>
                                    <p:cond delay="500"/>
                                  </p:stCondLst>
                                  <p:childTnLst>
                                    <p:animMotion origin="layout" path="M 2.77778E-6 0.00046 L 2.77778E-6 -0.12121 " pathEditMode="relative" rAng="0" ptsTypes="AA">
                                      <p:cBhvr>
                                        <p:cTn id="144" dur="1000" fill="hold"/>
                                        <p:tgtEl>
                                          <p:spTgt spid="114"/>
                                        </p:tgtEl>
                                        <p:attrNameLst>
                                          <p:attrName>ppt_x</p:attrName>
                                          <p:attrName>ppt_y</p:attrName>
                                        </p:attrNameLst>
                                      </p:cBhvr>
                                      <p:rCtr x="0" y="-61"/>
                                    </p:animMotion>
                                  </p:childTnLst>
                                </p:cTn>
                              </p:par>
                              <p:par>
                                <p:cTn id="145" presetID="10" presetClass="exit" presetSubtype="0" fill="hold" nodeType="withEffect">
                                  <p:stCondLst>
                                    <p:cond delay="1000"/>
                                  </p:stCondLst>
                                  <p:childTnLst>
                                    <p:animEffect transition="out" filter="fade">
                                      <p:cBhvr>
                                        <p:cTn id="146" dur="1000"/>
                                        <p:tgtEl>
                                          <p:spTgt spid="111"/>
                                        </p:tgtEl>
                                      </p:cBhvr>
                                    </p:animEffect>
                                    <p:set>
                                      <p:cBhvr>
                                        <p:cTn id="147" dur="1" fill="hold">
                                          <p:stCondLst>
                                            <p:cond delay="999"/>
                                          </p:stCondLst>
                                        </p:cTn>
                                        <p:tgtEl>
                                          <p:spTgt spid="111"/>
                                        </p:tgtEl>
                                        <p:attrNameLst>
                                          <p:attrName>style.visibility</p:attrName>
                                        </p:attrNameLst>
                                      </p:cBhvr>
                                      <p:to>
                                        <p:strVal val="hidden"/>
                                      </p:to>
                                    </p:set>
                                  </p:childTnLst>
                                </p:cTn>
                              </p:par>
                              <p:par>
                                <p:cTn id="148" presetID="10" presetClass="exit" presetSubtype="0" fill="hold" nodeType="withEffect">
                                  <p:stCondLst>
                                    <p:cond delay="1500"/>
                                  </p:stCondLst>
                                  <p:childTnLst>
                                    <p:animEffect transition="out" filter="fade">
                                      <p:cBhvr>
                                        <p:cTn id="149" dur="1000"/>
                                        <p:tgtEl>
                                          <p:spTgt spid="112"/>
                                        </p:tgtEl>
                                      </p:cBhvr>
                                    </p:animEffect>
                                    <p:set>
                                      <p:cBhvr>
                                        <p:cTn id="150" dur="1" fill="hold">
                                          <p:stCondLst>
                                            <p:cond delay="999"/>
                                          </p:stCondLst>
                                        </p:cTn>
                                        <p:tgtEl>
                                          <p:spTgt spid="112"/>
                                        </p:tgtEl>
                                        <p:attrNameLst>
                                          <p:attrName>style.visibility</p:attrName>
                                        </p:attrNameLst>
                                      </p:cBhvr>
                                      <p:to>
                                        <p:strVal val="hidden"/>
                                      </p:to>
                                    </p:set>
                                  </p:childTnLst>
                                </p:cTn>
                              </p:par>
                              <p:par>
                                <p:cTn id="151" presetID="10" presetClass="exit" presetSubtype="0" fill="hold" grpId="2" nodeType="withEffect">
                                  <p:stCondLst>
                                    <p:cond delay="1500"/>
                                  </p:stCondLst>
                                  <p:childTnLst>
                                    <p:animEffect transition="out" filter="fade">
                                      <p:cBhvr>
                                        <p:cTn id="152" dur="500"/>
                                        <p:tgtEl>
                                          <p:spTgt spid="113"/>
                                        </p:tgtEl>
                                      </p:cBhvr>
                                    </p:animEffect>
                                    <p:set>
                                      <p:cBhvr>
                                        <p:cTn id="153" dur="1" fill="hold">
                                          <p:stCondLst>
                                            <p:cond delay="499"/>
                                          </p:stCondLst>
                                        </p:cTn>
                                        <p:tgtEl>
                                          <p:spTgt spid="113"/>
                                        </p:tgtEl>
                                        <p:attrNameLst>
                                          <p:attrName>style.visibility</p:attrName>
                                        </p:attrNameLst>
                                      </p:cBhvr>
                                      <p:to>
                                        <p:strVal val="hidden"/>
                                      </p:to>
                                    </p:set>
                                  </p:childTnLst>
                                </p:cTn>
                              </p:par>
                              <p:par>
                                <p:cTn id="154" presetID="10" presetClass="exit" presetSubtype="0" fill="hold" grpId="2" nodeType="withEffect">
                                  <p:stCondLst>
                                    <p:cond delay="2000"/>
                                  </p:stCondLst>
                                  <p:childTnLst>
                                    <p:animEffect transition="out" filter="fade">
                                      <p:cBhvr>
                                        <p:cTn id="155" dur="500"/>
                                        <p:tgtEl>
                                          <p:spTgt spid="114"/>
                                        </p:tgtEl>
                                      </p:cBhvr>
                                    </p:animEffect>
                                    <p:set>
                                      <p:cBhvr>
                                        <p:cTn id="156" dur="1" fill="hold">
                                          <p:stCondLst>
                                            <p:cond delay="499"/>
                                          </p:stCondLst>
                                        </p:cTn>
                                        <p:tgtEl>
                                          <p:spTgt spid="114"/>
                                        </p:tgtEl>
                                        <p:attrNameLst>
                                          <p:attrName>style.visibility</p:attrName>
                                        </p:attrNameLst>
                                      </p:cBhvr>
                                      <p:to>
                                        <p:strVal val="hidden"/>
                                      </p:to>
                                    </p:set>
                                  </p:childTnLst>
                                </p:cTn>
                              </p:par>
                              <p:par>
                                <p:cTn id="157" presetID="10" presetClass="entr" presetSubtype="0" fill="hold" grpId="0" nodeType="withEffect">
                                  <p:stCondLst>
                                    <p:cond delay="150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500"/>
                                        <p:tgtEl>
                                          <p:spTgt spid="11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16"/>
                                        </p:tgtEl>
                                        <p:attrNameLst>
                                          <p:attrName>style.visibility</p:attrName>
                                        </p:attrNameLst>
                                      </p:cBhvr>
                                      <p:to>
                                        <p:strVal val="visible"/>
                                      </p:to>
                                    </p:set>
                                    <p:animEffect transition="in" filter="fade">
                                      <p:cBhvr>
                                        <p:cTn id="162" dur="500"/>
                                        <p:tgtEl>
                                          <p:spTgt spid="11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17"/>
                                        </p:tgtEl>
                                        <p:attrNameLst>
                                          <p:attrName>style.visibility</p:attrName>
                                        </p:attrNameLst>
                                      </p:cBhvr>
                                      <p:to>
                                        <p:strVal val="visible"/>
                                      </p:to>
                                    </p:set>
                                    <p:animEffect transition="in" filter="fade">
                                      <p:cBhvr>
                                        <p:cTn id="165" dur="500"/>
                                        <p:tgtEl>
                                          <p:spTgt spid="11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18"/>
                                        </p:tgtEl>
                                        <p:attrNameLst>
                                          <p:attrName>style.visibility</p:attrName>
                                        </p:attrNameLst>
                                      </p:cBhvr>
                                      <p:to>
                                        <p:strVal val="visible"/>
                                      </p:to>
                                    </p:set>
                                    <p:animEffect transition="in" filter="fade">
                                      <p:cBhvr>
                                        <p:cTn id="168" dur="500"/>
                                        <p:tgtEl>
                                          <p:spTgt spid="118"/>
                                        </p:tgtEl>
                                      </p:cBhvr>
                                    </p:animEffect>
                                  </p:childTnLst>
                                </p:cTn>
                              </p:par>
                            </p:childTnLst>
                          </p:cTn>
                        </p:par>
                        <p:par>
                          <p:cTn id="169" fill="hold">
                            <p:stCondLst>
                              <p:cond delay="11500"/>
                            </p:stCondLst>
                            <p:childTnLst>
                              <p:par>
                                <p:cTn id="170" presetID="42" presetClass="path" presetSubtype="0" accel="50000" decel="50000" fill="hold" grpId="1" nodeType="afterEffect">
                                  <p:stCondLst>
                                    <p:cond delay="0"/>
                                  </p:stCondLst>
                                  <p:childTnLst>
                                    <p:animMotion origin="layout" path="M 2.77778E-6 3.62711E-6 L 2.77778E-6 0.11149 " pathEditMode="relative" rAng="0" ptsTypes="AA">
                                      <p:cBhvr>
                                        <p:cTn id="171" dur="1000" fill="hold"/>
                                        <p:tgtEl>
                                          <p:spTgt spid="115"/>
                                        </p:tgtEl>
                                        <p:attrNameLst>
                                          <p:attrName>ppt_x</p:attrName>
                                          <p:attrName>ppt_y</p:attrName>
                                        </p:attrNameLst>
                                      </p:cBhvr>
                                      <p:rCtr x="0" y="56"/>
                                    </p:animMotion>
                                  </p:childTnLst>
                                </p:cTn>
                              </p:par>
                              <p:par>
                                <p:cTn id="172" presetID="42" presetClass="path" presetSubtype="0" accel="50000" decel="50000" fill="hold" nodeType="withEffect">
                                  <p:stCondLst>
                                    <p:cond delay="500"/>
                                  </p:stCondLst>
                                  <p:childTnLst>
                                    <p:animMotion origin="layout" path="M 2.77778E-6 0.00046 L 2.77778E-6 -0.12121 " pathEditMode="relative" rAng="0" ptsTypes="AA">
                                      <p:cBhvr>
                                        <p:cTn id="173" dur="1000" fill="hold"/>
                                        <p:tgtEl>
                                          <p:spTgt spid="116"/>
                                        </p:tgtEl>
                                        <p:attrNameLst>
                                          <p:attrName>ppt_x</p:attrName>
                                          <p:attrName>ppt_y</p:attrName>
                                        </p:attrNameLst>
                                      </p:cBhvr>
                                      <p:rCtr x="0" y="-61"/>
                                    </p:animMotion>
                                  </p:childTnLst>
                                </p:cTn>
                              </p:par>
                              <p:par>
                                <p:cTn id="174" presetID="42" presetClass="path" presetSubtype="0" accel="50000" decel="50000" fill="hold" grpId="1" nodeType="withEffect">
                                  <p:stCondLst>
                                    <p:cond delay="500"/>
                                  </p:stCondLst>
                                  <p:childTnLst>
                                    <p:animMotion origin="layout" path="M 2.77778E-6 3.62711E-6 L 2.77778E-6 0.11149 " pathEditMode="relative" rAng="0" ptsTypes="AA">
                                      <p:cBhvr>
                                        <p:cTn id="175" dur="1000" fill="hold"/>
                                        <p:tgtEl>
                                          <p:spTgt spid="117"/>
                                        </p:tgtEl>
                                        <p:attrNameLst>
                                          <p:attrName>ppt_x</p:attrName>
                                          <p:attrName>ppt_y</p:attrName>
                                        </p:attrNameLst>
                                      </p:cBhvr>
                                      <p:rCtr x="0" y="56"/>
                                    </p:animMotion>
                                  </p:childTnLst>
                                </p:cTn>
                              </p:par>
                              <p:par>
                                <p:cTn id="176" presetID="42" presetClass="path" presetSubtype="0" accel="50000" decel="50000" fill="hold" grpId="1" nodeType="withEffect">
                                  <p:stCondLst>
                                    <p:cond delay="500"/>
                                  </p:stCondLst>
                                  <p:childTnLst>
                                    <p:animMotion origin="layout" path="M 2.77778E-6 0.00046 L 2.77778E-6 -0.12121 " pathEditMode="relative" rAng="0" ptsTypes="AA">
                                      <p:cBhvr>
                                        <p:cTn id="177" dur="1000" fill="hold"/>
                                        <p:tgtEl>
                                          <p:spTgt spid="118"/>
                                        </p:tgtEl>
                                        <p:attrNameLst>
                                          <p:attrName>ppt_x</p:attrName>
                                          <p:attrName>ppt_y</p:attrName>
                                        </p:attrNameLst>
                                      </p:cBhvr>
                                      <p:rCtr x="0" y="-61"/>
                                    </p:animMotion>
                                  </p:childTnLst>
                                </p:cTn>
                              </p:par>
                              <p:par>
                                <p:cTn id="178" presetID="10" presetClass="exit" presetSubtype="0" fill="hold" nodeType="withEffect">
                                  <p:stCondLst>
                                    <p:cond delay="1000"/>
                                  </p:stCondLst>
                                  <p:childTnLst>
                                    <p:animEffect transition="out" filter="fade">
                                      <p:cBhvr>
                                        <p:cTn id="179" dur="1000"/>
                                        <p:tgtEl>
                                          <p:spTgt spid="115"/>
                                        </p:tgtEl>
                                      </p:cBhvr>
                                    </p:animEffect>
                                    <p:set>
                                      <p:cBhvr>
                                        <p:cTn id="180" dur="1" fill="hold">
                                          <p:stCondLst>
                                            <p:cond delay="999"/>
                                          </p:stCondLst>
                                        </p:cTn>
                                        <p:tgtEl>
                                          <p:spTgt spid="115"/>
                                        </p:tgtEl>
                                        <p:attrNameLst>
                                          <p:attrName>style.visibility</p:attrName>
                                        </p:attrNameLst>
                                      </p:cBhvr>
                                      <p:to>
                                        <p:strVal val="hidden"/>
                                      </p:to>
                                    </p:set>
                                  </p:childTnLst>
                                </p:cTn>
                              </p:par>
                              <p:par>
                                <p:cTn id="181" presetID="10" presetClass="exit" presetSubtype="0" fill="hold" nodeType="withEffect">
                                  <p:stCondLst>
                                    <p:cond delay="1500"/>
                                  </p:stCondLst>
                                  <p:childTnLst>
                                    <p:animEffect transition="out" filter="fade">
                                      <p:cBhvr>
                                        <p:cTn id="182" dur="1000"/>
                                        <p:tgtEl>
                                          <p:spTgt spid="116"/>
                                        </p:tgtEl>
                                      </p:cBhvr>
                                    </p:animEffect>
                                    <p:set>
                                      <p:cBhvr>
                                        <p:cTn id="183" dur="1" fill="hold">
                                          <p:stCondLst>
                                            <p:cond delay="999"/>
                                          </p:stCondLst>
                                        </p:cTn>
                                        <p:tgtEl>
                                          <p:spTgt spid="116"/>
                                        </p:tgtEl>
                                        <p:attrNameLst>
                                          <p:attrName>style.visibility</p:attrName>
                                        </p:attrNameLst>
                                      </p:cBhvr>
                                      <p:to>
                                        <p:strVal val="hidden"/>
                                      </p:to>
                                    </p:set>
                                  </p:childTnLst>
                                </p:cTn>
                              </p:par>
                              <p:par>
                                <p:cTn id="184" presetID="10" presetClass="exit" presetSubtype="0" fill="hold" grpId="2" nodeType="withEffect">
                                  <p:stCondLst>
                                    <p:cond delay="1500"/>
                                  </p:stCondLst>
                                  <p:childTnLst>
                                    <p:animEffect transition="out" filter="fade">
                                      <p:cBhvr>
                                        <p:cTn id="185" dur="500"/>
                                        <p:tgtEl>
                                          <p:spTgt spid="117"/>
                                        </p:tgtEl>
                                      </p:cBhvr>
                                    </p:animEffect>
                                    <p:set>
                                      <p:cBhvr>
                                        <p:cTn id="186" dur="1" fill="hold">
                                          <p:stCondLst>
                                            <p:cond delay="499"/>
                                          </p:stCondLst>
                                        </p:cTn>
                                        <p:tgtEl>
                                          <p:spTgt spid="117"/>
                                        </p:tgtEl>
                                        <p:attrNameLst>
                                          <p:attrName>style.visibility</p:attrName>
                                        </p:attrNameLst>
                                      </p:cBhvr>
                                      <p:to>
                                        <p:strVal val="hidden"/>
                                      </p:to>
                                    </p:set>
                                  </p:childTnLst>
                                </p:cTn>
                              </p:par>
                              <p:par>
                                <p:cTn id="187" presetID="10" presetClass="exit" presetSubtype="0" fill="hold" grpId="2" nodeType="withEffect">
                                  <p:stCondLst>
                                    <p:cond delay="2000"/>
                                  </p:stCondLst>
                                  <p:childTnLst>
                                    <p:animEffect transition="out" filter="fade">
                                      <p:cBhvr>
                                        <p:cTn id="188" dur="500"/>
                                        <p:tgtEl>
                                          <p:spTgt spid="118"/>
                                        </p:tgtEl>
                                      </p:cBhvr>
                                    </p:animEffect>
                                    <p:set>
                                      <p:cBhvr>
                                        <p:cTn id="189" dur="1" fill="hold">
                                          <p:stCondLst>
                                            <p:cond delay="499"/>
                                          </p:stCondLst>
                                        </p:cTn>
                                        <p:tgtEl>
                                          <p:spTgt spid="118"/>
                                        </p:tgtEl>
                                        <p:attrNameLst>
                                          <p:attrName>style.visibility</p:attrName>
                                        </p:attrNameLst>
                                      </p:cBhvr>
                                      <p:to>
                                        <p:strVal val="hidden"/>
                                      </p:to>
                                    </p:set>
                                  </p:childTnLst>
                                </p:cTn>
                              </p:par>
                            </p:childTnLst>
                          </p:cTn>
                        </p:par>
                        <p:par>
                          <p:cTn id="190" fill="hold">
                            <p:stCondLst>
                              <p:cond delay="14000"/>
                            </p:stCondLst>
                            <p:childTnLst>
                              <p:par>
                                <p:cTn id="191" presetID="10" presetClass="entr" presetSubtype="0" fill="hold" grpId="0" nodeType="afterEffect">
                                  <p:stCondLst>
                                    <p:cond delay="0"/>
                                  </p:stCondLst>
                                  <p:childTnLst>
                                    <p:set>
                                      <p:cBhvr>
                                        <p:cTn id="192" dur="1" fill="hold">
                                          <p:stCondLst>
                                            <p:cond delay="0"/>
                                          </p:stCondLst>
                                        </p:cTn>
                                        <p:tgtEl>
                                          <p:spTgt spid="119"/>
                                        </p:tgtEl>
                                        <p:attrNameLst>
                                          <p:attrName>style.visibility</p:attrName>
                                        </p:attrNameLst>
                                      </p:cBhvr>
                                      <p:to>
                                        <p:strVal val="visible"/>
                                      </p:to>
                                    </p:set>
                                    <p:animEffect transition="in" filter="fade">
                                      <p:cBhvr>
                                        <p:cTn id="193" dur="500"/>
                                        <p:tgtEl>
                                          <p:spTgt spid="11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0"/>
                                        </p:tgtEl>
                                        <p:attrNameLst>
                                          <p:attrName>style.visibility</p:attrName>
                                        </p:attrNameLst>
                                      </p:cBhvr>
                                      <p:to>
                                        <p:strVal val="visible"/>
                                      </p:to>
                                    </p:set>
                                    <p:animEffect transition="in" filter="fade">
                                      <p:cBhvr>
                                        <p:cTn id="196" dur="500"/>
                                        <p:tgtEl>
                                          <p:spTgt spid="12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21"/>
                                        </p:tgtEl>
                                        <p:attrNameLst>
                                          <p:attrName>style.visibility</p:attrName>
                                        </p:attrNameLst>
                                      </p:cBhvr>
                                      <p:to>
                                        <p:strVal val="visible"/>
                                      </p:to>
                                    </p:set>
                                    <p:animEffect transition="in" filter="fade">
                                      <p:cBhvr>
                                        <p:cTn id="199" dur="500"/>
                                        <p:tgtEl>
                                          <p:spTgt spid="12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22"/>
                                        </p:tgtEl>
                                        <p:attrNameLst>
                                          <p:attrName>style.visibility</p:attrName>
                                        </p:attrNameLst>
                                      </p:cBhvr>
                                      <p:to>
                                        <p:strVal val="visible"/>
                                      </p:to>
                                    </p:set>
                                    <p:animEffect transition="in" filter="fade">
                                      <p:cBhvr>
                                        <p:cTn id="202" dur="500"/>
                                        <p:tgtEl>
                                          <p:spTgt spid="122"/>
                                        </p:tgtEl>
                                      </p:cBhvr>
                                    </p:animEffect>
                                  </p:childTnLst>
                                </p:cTn>
                              </p:par>
                            </p:childTnLst>
                          </p:cTn>
                        </p:par>
                        <p:par>
                          <p:cTn id="203" fill="hold">
                            <p:stCondLst>
                              <p:cond delay="14500"/>
                            </p:stCondLst>
                            <p:childTnLst>
                              <p:par>
                                <p:cTn id="204" presetID="42" presetClass="path" presetSubtype="0" accel="50000" decel="50000" fill="hold" grpId="1" nodeType="afterEffect">
                                  <p:stCondLst>
                                    <p:cond delay="0"/>
                                  </p:stCondLst>
                                  <p:childTnLst>
                                    <p:animMotion origin="layout" path="M 2.77778E-6 3.62711E-6 L 2.77778E-6 0.11149 " pathEditMode="relative" rAng="0" ptsTypes="AA">
                                      <p:cBhvr>
                                        <p:cTn id="205" dur="1000" fill="hold"/>
                                        <p:tgtEl>
                                          <p:spTgt spid="119"/>
                                        </p:tgtEl>
                                        <p:attrNameLst>
                                          <p:attrName>ppt_x</p:attrName>
                                          <p:attrName>ppt_y</p:attrName>
                                        </p:attrNameLst>
                                      </p:cBhvr>
                                      <p:rCtr x="0" y="56"/>
                                    </p:animMotion>
                                  </p:childTnLst>
                                </p:cTn>
                              </p:par>
                              <p:par>
                                <p:cTn id="206" presetID="42" presetClass="path" presetSubtype="0" accel="50000" decel="50000" fill="hold" nodeType="withEffect">
                                  <p:stCondLst>
                                    <p:cond delay="500"/>
                                  </p:stCondLst>
                                  <p:childTnLst>
                                    <p:animMotion origin="layout" path="M 2.77778E-6 0.00046 L 2.77778E-6 -0.12121 " pathEditMode="relative" rAng="0" ptsTypes="AA">
                                      <p:cBhvr>
                                        <p:cTn id="207" dur="1000" fill="hold"/>
                                        <p:tgtEl>
                                          <p:spTgt spid="120"/>
                                        </p:tgtEl>
                                        <p:attrNameLst>
                                          <p:attrName>ppt_x</p:attrName>
                                          <p:attrName>ppt_y</p:attrName>
                                        </p:attrNameLst>
                                      </p:cBhvr>
                                      <p:rCtr x="0" y="-61"/>
                                    </p:animMotion>
                                  </p:childTnLst>
                                </p:cTn>
                              </p:par>
                              <p:par>
                                <p:cTn id="208" presetID="42" presetClass="path" presetSubtype="0" accel="50000" decel="50000" fill="hold" grpId="1" nodeType="withEffect">
                                  <p:stCondLst>
                                    <p:cond delay="500"/>
                                  </p:stCondLst>
                                  <p:childTnLst>
                                    <p:animMotion origin="layout" path="M 2.77778E-6 3.62711E-6 L 2.77778E-6 0.11149 " pathEditMode="relative" rAng="0" ptsTypes="AA">
                                      <p:cBhvr>
                                        <p:cTn id="209" dur="1000" fill="hold"/>
                                        <p:tgtEl>
                                          <p:spTgt spid="121"/>
                                        </p:tgtEl>
                                        <p:attrNameLst>
                                          <p:attrName>ppt_x</p:attrName>
                                          <p:attrName>ppt_y</p:attrName>
                                        </p:attrNameLst>
                                      </p:cBhvr>
                                      <p:rCtr x="0" y="56"/>
                                    </p:animMotion>
                                  </p:childTnLst>
                                </p:cTn>
                              </p:par>
                              <p:par>
                                <p:cTn id="210" presetID="42" presetClass="path" presetSubtype="0" accel="50000" decel="50000" fill="hold" grpId="1" nodeType="withEffect">
                                  <p:stCondLst>
                                    <p:cond delay="500"/>
                                  </p:stCondLst>
                                  <p:childTnLst>
                                    <p:animMotion origin="layout" path="M 2.77778E-6 0.00046 L 2.77778E-6 -0.12121 " pathEditMode="relative" rAng="0" ptsTypes="AA">
                                      <p:cBhvr>
                                        <p:cTn id="211" dur="1000" fill="hold"/>
                                        <p:tgtEl>
                                          <p:spTgt spid="122"/>
                                        </p:tgtEl>
                                        <p:attrNameLst>
                                          <p:attrName>ppt_x</p:attrName>
                                          <p:attrName>ppt_y</p:attrName>
                                        </p:attrNameLst>
                                      </p:cBhvr>
                                      <p:rCtr x="0" y="-61"/>
                                    </p:animMotion>
                                  </p:childTnLst>
                                </p:cTn>
                              </p:par>
                              <p:par>
                                <p:cTn id="212" presetID="10" presetClass="exit" presetSubtype="0" fill="hold" nodeType="withEffect">
                                  <p:stCondLst>
                                    <p:cond delay="1000"/>
                                  </p:stCondLst>
                                  <p:childTnLst>
                                    <p:animEffect transition="out" filter="fade">
                                      <p:cBhvr>
                                        <p:cTn id="213" dur="1000"/>
                                        <p:tgtEl>
                                          <p:spTgt spid="119"/>
                                        </p:tgtEl>
                                      </p:cBhvr>
                                    </p:animEffect>
                                    <p:set>
                                      <p:cBhvr>
                                        <p:cTn id="214" dur="1" fill="hold">
                                          <p:stCondLst>
                                            <p:cond delay="999"/>
                                          </p:stCondLst>
                                        </p:cTn>
                                        <p:tgtEl>
                                          <p:spTgt spid="119"/>
                                        </p:tgtEl>
                                        <p:attrNameLst>
                                          <p:attrName>style.visibility</p:attrName>
                                        </p:attrNameLst>
                                      </p:cBhvr>
                                      <p:to>
                                        <p:strVal val="hidden"/>
                                      </p:to>
                                    </p:set>
                                  </p:childTnLst>
                                </p:cTn>
                              </p:par>
                              <p:par>
                                <p:cTn id="215" presetID="10" presetClass="exit" presetSubtype="0" fill="hold" nodeType="withEffect">
                                  <p:stCondLst>
                                    <p:cond delay="1500"/>
                                  </p:stCondLst>
                                  <p:childTnLst>
                                    <p:animEffect transition="out" filter="fade">
                                      <p:cBhvr>
                                        <p:cTn id="216" dur="1000"/>
                                        <p:tgtEl>
                                          <p:spTgt spid="120"/>
                                        </p:tgtEl>
                                      </p:cBhvr>
                                    </p:animEffect>
                                    <p:set>
                                      <p:cBhvr>
                                        <p:cTn id="217" dur="1" fill="hold">
                                          <p:stCondLst>
                                            <p:cond delay="999"/>
                                          </p:stCondLst>
                                        </p:cTn>
                                        <p:tgtEl>
                                          <p:spTgt spid="120"/>
                                        </p:tgtEl>
                                        <p:attrNameLst>
                                          <p:attrName>style.visibility</p:attrName>
                                        </p:attrNameLst>
                                      </p:cBhvr>
                                      <p:to>
                                        <p:strVal val="hidden"/>
                                      </p:to>
                                    </p:set>
                                  </p:childTnLst>
                                </p:cTn>
                              </p:par>
                              <p:par>
                                <p:cTn id="218" presetID="10" presetClass="exit" presetSubtype="0" fill="hold" grpId="2" nodeType="withEffect">
                                  <p:stCondLst>
                                    <p:cond delay="1500"/>
                                  </p:stCondLst>
                                  <p:childTnLst>
                                    <p:animEffect transition="out" filter="fade">
                                      <p:cBhvr>
                                        <p:cTn id="219" dur="500"/>
                                        <p:tgtEl>
                                          <p:spTgt spid="121"/>
                                        </p:tgtEl>
                                      </p:cBhvr>
                                    </p:animEffect>
                                    <p:set>
                                      <p:cBhvr>
                                        <p:cTn id="220" dur="1" fill="hold">
                                          <p:stCondLst>
                                            <p:cond delay="499"/>
                                          </p:stCondLst>
                                        </p:cTn>
                                        <p:tgtEl>
                                          <p:spTgt spid="121"/>
                                        </p:tgtEl>
                                        <p:attrNameLst>
                                          <p:attrName>style.visibility</p:attrName>
                                        </p:attrNameLst>
                                      </p:cBhvr>
                                      <p:to>
                                        <p:strVal val="hidden"/>
                                      </p:to>
                                    </p:set>
                                  </p:childTnLst>
                                </p:cTn>
                              </p:par>
                              <p:par>
                                <p:cTn id="221" presetID="10" presetClass="exit" presetSubtype="0" fill="hold" grpId="2" nodeType="withEffect">
                                  <p:stCondLst>
                                    <p:cond delay="2000"/>
                                  </p:stCondLst>
                                  <p:childTnLst>
                                    <p:animEffect transition="out" filter="fade">
                                      <p:cBhvr>
                                        <p:cTn id="222" dur="500"/>
                                        <p:tgtEl>
                                          <p:spTgt spid="122"/>
                                        </p:tgtEl>
                                      </p:cBhvr>
                                    </p:animEffect>
                                    <p:set>
                                      <p:cBhvr>
                                        <p:cTn id="223" dur="1" fill="hold">
                                          <p:stCondLst>
                                            <p:cond delay="499"/>
                                          </p:stCondLst>
                                        </p:cTn>
                                        <p:tgtEl>
                                          <p:spTgt spid="122"/>
                                        </p:tgtEl>
                                        <p:attrNameLst>
                                          <p:attrName>style.visibility</p:attrName>
                                        </p:attrNameLst>
                                      </p:cBhvr>
                                      <p:to>
                                        <p:strVal val="hidden"/>
                                      </p:to>
                                    </p:set>
                                  </p:childTnLst>
                                </p:cTn>
                              </p:par>
                              <p:par>
                                <p:cTn id="224" presetID="10" presetClass="entr" presetSubtype="0" fill="hold" grpId="0" nodeType="withEffect">
                                  <p:stCondLst>
                                    <p:cond delay="0"/>
                                  </p:stCondLst>
                                  <p:childTnLst>
                                    <p:set>
                                      <p:cBhvr>
                                        <p:cTn id="225" dur="1" fill="hold">
                                          <p:stCondLst>
                                            <p:cond delay="0"/>
                                          </p:stCondLst>
                                        </p:cTn>
                                        <p:tgtEl>
                                          <p:spTgt spid="123"/>
                                        </p:tgtEl>
                                        <p:attrNameLst>
                                          <p:attrName>style.visibility</p:attrName>
                                        </p:attrNameLst>
                                      </p:cBhvr>
                                      <p:to>
                                        <p:strVal val="visible"/>
                                      </p:to>
                                    </p:set>
                                    <p:animEffect transition="in" filter="fade">
                                      <p:cBhvr>
                                        <p:cTn id="226" dur="500"/>
                                        <p:tgtEl>
                                          <p:spTgt spid="12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24"/>
                                        </p:tgtEl>
                                        <p:attrNameLst>
                                          <p:attrName>style.visibility</p:attrName>
                                        </p:attrNameLst>
                                      </p:cBhvr>
                                      <p:to>
                                        <p:strVal val="visible"/>
                                      </p:to>
                                    </p:set>
                                    <p:animEffect transition="in" filter="fade">
                                      <p:cBhvr>
                                        <p:cTn id="229" dur="500"/>
                                        <p:tgtEl>
                                          <p:spTgt spid="124"/>
                                        </p:tgtEl>
                                      </p:cBhvr>
                                    </p:animEffect>
                                  </p:childTnLst>
                                </p:cTn>
                              </p:par>
                              <p:par>
                                <p:cTn id="230" presetID="42" presetClass="path" presetSubtype="0" accel="50000" decel="50000" fill="hold" grpId="1" nodeType="withEffect">
                                  <p:stCondLst>
                                    <p:cond delay="500"/>
                                  </p:stCondLst>
                                  <p:childTnLst>
                                    <p:animMotion origin="layout" path="M 2.77778E-6 3.62711E-6 L 2.77778E-6 0.11149 " pathEditMode="relative" rAng="0" ptsTypes="AA">
                                      <p:cBhvr>
                                        <p:cTn id="231" dur="1000" fill="hold"/>
                                        <p:tgtEl>
                                          <p:spTgt spid="123"/>
                                        </p:tgtEl>
                                        <p:attrNameLst>
                                          <p:attrName>ppt_x</p:attrName>
                                          <p:attrName>ppt_y</p:attrName>
                                        </p:attrNameLst>
                                      </p:cBhvr>
                                      <p:rCtr x="0" y="56"/>
                                    </p:animMotion>
                                  </p:childTnLst>
                                </p:cTn>
                              </p:par>
                              <p:par>
                                <p:cTn id="232" presetID="42" presetClass="path" presetSubtype="0" accel="50000" decel="50000" fill="hold" grpId="1" nodeType="withEffect">
                                  <p:stCondLst>
                                    <p:cond delay="500"/>
                                  </p:stCondLst>
                                  <p:childTnLst>
                                    <p:animMotion origin="layout" path="M 2.77778E-6 0.00046 L 2.77778E-6 -0.12121 " pathEditMode="relative" rAng="0" ptsTypes="AA">
                                      <p:cBhvr>
                                        <p:cTn id="233" dur="1000" fill="hold"/>
                                        <p:tgtEl>
                                          <p:spTgt spid="124"/>
                                        </p:tgtEl>
                                        <p:attrNameLst>
                                          <p:attrName>ppt_x</p:attrName>
                                          <p:attrName>ppt_y</p:attrName>
                                        </p:attrNameLst>
                                      </p:cBhvr>
                                      <p:rCtr x="0" y="-61"/>
                                    </p:animMotion>
                                  </p:childTnLst>
                                </p:cTn>
                              </p:par>
                              <p:par>
                                <p:cTn id="234" presetID="10" presetClass="exit" presetSubtype="0" fill="hold" grpId="2" nodeType="withEffect">
                                  <p:stCondLst>
                                    <p:cond delay="1500"/>
                                  </p:stCondLst>
                                  <p:childTnLst>
                                    <p:animEffect transition="out" filter="fade">
                                      <p:cBhvr>
                                        <p:cTn id="235" dur="500"/>
                                        <p:tgtEl>
                                          <p:spTgt spid="123"/>
                                        </p:tgtEl>
                                      </p:cBhvr>
                                    </p:animEffect>
                                    <p:set>
                                      <p:cBhvr>
                                        <p:cTn id="236" dur="1" fill="hold">
                                          <p:stCondLst>
                                            <p:cond delay="499"/>
                                          </p:stCondLst>
                                        </p:cTn>
                                        <p:tgtEl>
                                          <p:spTgt spid="123"/>
                                        </p:tgtEl>
                                        <p:attrNameLst>
                                          <p:attrName>style.visibility</p:attrName>
                                        </p:attrNameLst>
                                      </p:cBhvr>
                                      <p:to>
                                        <p:strVal val="hidden"/>
                                      </p:to>
                                    </p:set>
                                  </p:childTnLst>
                                </p:cTn>
                              </p:par>
                              <p:par>
                                <p:cTn id="237" presetID="10" presetClass="exit" presetSubtype="0" fill="hold" grpId="2" nodeType="withEffect">
                                  <p:stCondLst>
                                    <p:cond delay="2000"/>
                                  </p:stCondLst>
                                  <p:childTnLst>
                                    <p:animEffect transition="out" filter="fade">
                                      <p:cBhvr>
                                        <p:cTn id="238" dur="500"/>
                                        <p:tgtEl>
                                          <p:spTgt spid="124"/>
                                        </p:tgtEl>
                                      </p:cBhvr>
                                    </p:animEffect>
                                    <p:set>
                                      <p:cBhvr>
                                        <p:cTn id="239" dur="1" fill="hold">
                                          <p:stCondLst>
                                            <p:cond delay="499"/>
                                          </p:stCondLst>
                                        </p:cTn>
                                        <p:tgtEl>
                                          <p:spTgt spid="124"/>
                                        </p:tgtEl>
                                        <p:attrNameLst>
                                          <p:attrName>style.visibility</p:attrName>
                                        </p:attrNameLst>
                                      </p:cBhvr>
                                      <p:to>
                                        <p:strVal val="hidden"/>
                                      </p:to>
                                    </p:set>
                                  </p:childTnLst>
                                </p:cTn>
                              </p:par>
                            </p:childTnLst>
                          </p:cTn>
                        </p:par>
                        <p:par>
                          <p:cTn id="240" fill="hold">
                            <p:stCondLst>
                              <p:cond delay="17000"/>
                            </p:stCondLst>
                            <p:childTnLst>
                              <p:par>
                                <p:cTn id="241" presetID="10" presetClass="entr" presetSubtype="0" fill="hold" grpId="0" nodeType="afterEffect">
                                  <p:stCondLst>
                                    <p:cond delay="0"/>
                                  </p:stCondLst>
                                  <p:childTnLst>
                                    <p:set>
                                      <p:cBhvr>
                                        <p:cTn id="242" dur="1" fill="hold">
                                          <p:stCondLst>
                                            <p:cond delay="0"/>
                                          </p:stCondLst>
                                        </p:cTn>
                                        <p:tgtEl>
                                          <p:spTgt spid="125"/>
                                        </p:tgtEl>
                                        <p:attrNameLst>
                                          <p:attrName>style.visibility</p:attrName>
                                        </p:attrNameLst>
                                      </p:cBhvr>
                                      <p:to>
                                        <p:strVal val="visible"/>
                                      </p:to>
                                    </p:set>
                                    <p:animEffect transition="in" filter="fade">
                                      <p:cBhvr>
                                        <p:cTn id="243" dur="500"/>
                                        <p:tgtEl>
                                          <p:spTgt spid="12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26"/>
                                        </p:tgtEl>
                                        <p:attrNameLst>
                                          <p:attrName>style.visibility</p:attrName>
                                        </p:attrNameLst>
                                      </p:cBhvr>
                                      <p:to>
                                        <p:strVal val="visible"/>
                                      </p:to>
                                    </p:set>
                                    <p:animEffect transition="in" filter="fade">
                                      <p:cBhvr>
                                        <p:cTn id="246" dur="500"/>
                                        <p:tgtEl>
                                          <p:spTgt spid="126"/>
                                        </p:tgtEl>
                                      </p:cBhvr>
                                    </p:animEffect>
                                  </p:childTnLst>
                                </p:cTn>
                              </p:par>
                            </p:childTnLst>
                          </p:cTn>
                        </p:par>
                        <p:par>
                          <p:cTn id="247" fill="hold">
                            <p:stCondLst>
                              <p:cond delay="17500"/>
                            </p:stCondLst>
                            <p:childTnLst>
                              <p:par>
                                <p:cTn id="248" presetID="42" presetClass="path" presetSubtype="0" accel="50000" decel="50000" fill="hold" grpId="1" nodeType="afterEffect">
                                  <p:stCondLst>
                                    <p:cond delay="0"/>
                                  </p:stCondLst>
                                  <p:childTnLst>
                                    <p:animMotion origin="layout" path="M 2.77778E-6 3.62711E-6 L 2.77778E-6 0.11149 " pathEditMode="relative" rAng="0" ptsTypes="AA">
                                      <p:cBhvr>
                                        <p:cTn id="249" dur="1000" fill="hold"/>
                                        <p:tgtEl>
                                          <p:spTgt spid="125"/>
                                        </p:tgtEl>
                                        <p:attrNameLst>
                                          <p:attrName>ppt_x</p:attrName>
                                          <p:attrName>ppt_y</p:attrName>
                                        </p:attrNameLst>
                                      </p:cBhvr>
                                      <p:rCtr x="0" y="56"/>
                                    </p:animMotion>
                                  </p:childTnLst>
                                </p:cTn>
                              </p:par>
                              <p:par>
                                <p:cTn id="250" presetID="42" presetClass="path" presetSubtype="0" accel="50000" decel="50000" fill="hold" nodeType="withEffect">
                                  <p:stCondLst>
                                    <p:cond delay="500"/>
                                  </p:stCondLst>
                                  <p:childTnLst>
                                    <p:animMotion origin="layout" path="M 2.77778E-6 0.00046 L 2.77778E-6 -0.12121 " pathEditMode="relative" rAng="0" ptsTypes="AA">
                                      <p:cBhvr>
                                        <p:cTn id="251" dur="1000" fill="hold"/>
                                        <p:tgtEl>
                                          <p:spTgt spid="126"/>
                                        </p:tgtEl>
                                        <p:attrNameLst>
                                          <p:attrName>ppt_x</p:attrName>
                                          <p:attrName>ppt_y</p:attrName>
                                        </p:attrNameLst>
                                      </p:cBhvr>
                                      <p:rCtr x="0" y="-61"/>
                                    </p:animMotion>
                                  </p:childTnLst>
                                </p:cTn>
                              </p:par>
                              <p:par>
                                <p:cTn id="252" presetID="10" presetClass="exit" presetSubtype="0" fill="hold" nodeType="withEffect">
                                  <p:stCondLst>
                                    <p:cond delay="1000"/>
                                  </p:stCondLst>
                                  <p:childTnLst>
                                    <p:animEffect transition="out" filter="fade">
                                      <p:cBhvr>
                                        <p:cTn id="253" dur="1000"/>
                                        <p:tgtEl>
                                          <p:spTgt spid="125"/>
                                        </p:tgtEl>
                                      </p:cBhvr>
                                    </p:animEffect>
                                    <p:set>
                                      <p:cBhvr>
                                        <p:cTn id="254" dur="1" fill="hold">
                                          <p:stCondLst>
                                            <p:cond delay="999"/>
                                          </p:stCondLst>
                                        </p:cTn>
                                        <p:tgtEl>
                                          <p:spTgt spid="125"/>
                                        </p:tgtEl>
                                        <p:attrNameLst>
                                          <p:attrName>style.visibility</p:attrName>
                                        </p:attrNameLst>
                                      </p:cBhvr>
                                      <p:to>
                                        <p:strVal val="hidden"/>
                                      </p:to>
                                    </p:set>
                                  </p:childTnLst>
                                </p:cTn>
                              </p:par>
                              <p:par>
                                <p:cTn id="255" presetID="10" presetClass="exit" presetSubtype="0" fill="hold" nodeType="withEffect">
                                  <p:stCondLst>
                                    <p:cond delay="1500"/>
                                  </p:stCondLst>
                                  <p:childTnLst>
                                    <p:animEffect transition="out" filter="fade">
                                      <p:cBhvr>
                                        <p:cTn id="256" dur="1000"/>
                                        <p:tgtEl>
                                          <p:spTgt spid="126"/>
                                        </p:tgtEl>
                                      </p:cBhvr>
                                    </p:animEffect>
                                    <p:set>
                                      <p:cBhvr>
                                        <p:cTn id="257" dur="1" fill="hold">
                                          <p:stCondLst>
                                            <p:cond delay="999"/>
                                          </p:stCondLst>
                                        </p:cTn>
                                        <p:tgtEl>
                                          <p:spTgt spid="126"/>
                                        </p:tgtEl>
                                        <p:attrNameLst>
                                          <p:attrName>style.visibility</p:attrName>
                                        </p:attrNameLst>
                                      </p:cBhvr>
                                      <p:to>
                                        <p:strVal val="hidden"/>
                                      </p:to>
                                    </p:set>
                                  </p:childTnLst>
                                </p:cTn>
                              </p:par>
                              <p:par>
                                <p:cTn id="258" presetID="10" presetClass="entr" presetSubtype="0" fill="hold" grpId="0" nodeType="withEffect">
                                  <p:stCondLst>
                                    <p:cond delay="0"/>
                                  </p:stCondLst>
                                  <p:childTnLst>
                                    <p:set>
                                      <p:cBhvr>
                                        <p:cTn id="259" dur="1" fill="hold">
                                          <p:stCondLst>
                                            <p:cond delay="0"/>
                                          </p:stCondLst>
                                        </p:cTn>
                                        <p:tgtEl>
                                          <p:spTgt spid="129"/>
                                        </p:tgtEl>
                                        <p:attrNameLst>
                                          <p:attrName>style.visibility</p:attrName>
                                        </p:attrNameLst>
                                      </p:cBhvr>
                                      <p:to>
                                        <p:strVal val="visible"/>
                                      </p:to>
                                    </p:set>
                                    <p:animEffect transition="in" filter="fade">
                                      <p:cBhvr>
                                        <p:cTn id="260" dur="500"/>
                                        <p:tgtEl>
                                          <p:spTgt spid="129"/>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30"/>
                                        </p:tgtEl>
                                        <p:attrNameLst>
                                          <p:attrName>style.visibility</p:attrName>
                                        </p:attrNameLst>
                                      </p:cBhvr>
                                      <p:to>
                                        <p:strVal val="visible"/>
                                      </p:to>
                                    </p:set>
                                    <p:animEffect transition="in" filter="fade">
                                      <p:cBhvr>
                                        <p:cTn id="263" dur="500"/>
                                        <p:tgtEl>
                                          <p:spTgt spid="130"/>
                                        </p:tgtEl>
                                      </p:cBhvr>
                                    </p:animEffect>
                                  </p:childTnLst>
                                </p:cTn>
                              </p:par>
                              <p:par>
                                <p:cTn id="264" presetID="42" presetClass="path" presetSubtype="0" accel="50000" decel="50000" fill="hold" grpId="1" nodeType="withEffect">
                                  <p:stCondLst>
                                    <p:cond delay="500"/>
                                  </p:stCondLst>
                                  <p:childTnLst>
                                    <p:animMotion origin="layout" path="M 2.77778E-6 3.62711E-6 L 2.77778E-6 0.11149 " pathEditMode="relative" rAng="0" ptsTypes="AA">
                                      <p:cBhvr>
                                        <p:cTn id="265" dur="1000" fill="hold"/>
                                        <p:tgtEl>
                                          <p:spTgt spid="129"/>
                                        </p:tgtEl>
                                        <p:attrNameLst>
                                          <p:attrName>ppt_x</p:attrName>
                                          <p:attrName>ppt_y</p:attrName>
                                        </p:attrNameLst>
                                      </p:cBhvr>
                                      <p:rCtr x="0" y="56"/>
                                    </p:animMotion>
                                  </p:childTnLst>
                                </p:cTn>
                              </p:par>
                              <p:par>
                                <p:cTn id="266" presetID="42" presetClass="path" presetSubtype="0" accel="50000" decel="50000" fill="hold" grpId="1" nodeType="withEffect">
                                  <p:stCondLst>
                                    <p:cond delay="500"/>
                                  </p:stCondLst>
                                  <p:childTnLst>
                                    <p:animMotion origin="layout" path="M 2.77778E-6 0.00046 L 2.77778E-6 -0.12121 " pathEditMode="relative" rAng="0" ptsTypes="AA">
                                      <p:cBhvr>
                                        <p:cTn id="267" dur="1000" fill="hold"/>
                                        <p:tgtEl>
                                          <p:spTgt spid="130"/>
                                        </p:tgtEl>
                                        <p:attrNameLst>
                                          <p:attrName>ppt_x</p:attrName>
                                          <p:attrName>ppt_y</p:attrName>
                                        </p:attrNameLst>
                                      </p:cBhvr>
                                      <p:rCtr x="0" y="-61"/>
                                    </p:animMotion>
                                  </p:childTnLst>
                                </p:cTn>
                              </p:par>
                              <p:par>
                                <p:cTn id="268" presetID="10" presetClass="exit" presetSubtype="0" fill="hold" grpId="2" nodeType="withEffect">
                                  <p:stCondLst>
                                    <p:cond delay="1500"/>
                                  </p:stCondLst>
                                  <p:childTnLst>
                                    <p:animEffect transition="out" filter="fade">
                                      <p:cBhvr>
                                        <p:cTn id="269" dur="500"/>
                                        <p:tgtEl>
                                          <p:spTgt spid="129"/>
                                        </p:tgtEl>
                                      </p:cBhvr>
                                    </p:animEffect>
                                    <p:set>
                                      <p:cBhvr>
                                        <p:cTn id="270" dur="1" fill="hold">
                                          <p:stCondLst>
                                            <p:cond delay="499"/>
                                          </p:stCondLst>
                                        </p:cTn>
                                        <p:tgtEl>
                                          <p:spTgt spid="129"/>
                                        </p:tgtEl>
                                        <p:attrNameLst>
                                          <p:attrName>style.visibility</p:attrName>
                                        </p:attrNameLst>
                                      </p:cBhvr>
                                      <p:to>
                                        <p:strVal val="hidden"/>
                                      </p:to>
                                    </p:set>
                                  </p:childTnLst>
                                </p:cTn>
                              </p:par>
                              <p:par>
                                <p:cTn id="271" presetID="10" presetClass="exit" presetSubtype="0" fill="hold" grpId="2" nodeType="withEffect">
                                  <p:stCondLst>
                                    <p:cond delay="2000"/>
                                  </p:stCondLst>
                                  <p:childTnLst>
                                    <p:animEffect transition="out" filter="fade">
                                      <p:cBhvr>
                                        <p:cTn id="272" dur="500"/>
                                        <p:tgtEl>
                                          <p:spTgt spid="130"/>
                                        </p:tgtEl>
                                      </p:cBhvr>
                                    </p:animEffect>
                                    <p:set>
                                      <p:cBhvr>
                                        <p:cTn id="273" dur="1" fill="hold">
                                          <p:stCondLst>
                                            <p:cond delay="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0" grpId="1" animBg="1"/>
      <p:bldP spid="82" grpId="0" animBg="1"/>
      <p:bldP spid="87" grpId="0" animBg="1"/>
      <p:bldP spid="87" grpId="1" animBg="1"/>
      <p:bldP spid="87" grpId="2" animBg="1"/>
      <p:bldP spid="88" grpId="0" animBg="1"/>
      <p:bldP spid="88" grpId="1" animBg="1"/>
      <p:bldP spid="88" grpId="2" animBg="1"/>
      <p:bldP spid="71" grpId="0" animBg="1"/>
      <p:bldP spid="71" grpId="1" animBg="1"/>
      <p:bldP spid="72" grpId="0" animBg="1"/>
      <p:bldP spid="83" grpId="0" animBg="1"/>
      <p:bldP spid="83" grpId="1" animBg="1"/>
      <p:bldP spid="83" grpId="2" animBg="1"/>
      <p:bldP spid="84" grpId="0" animBg="1"/>
      <p:bldP spid="84" grpId="1" animBg="1"/>
      <p:bldP spid="84" grpId="2" animBg="1"/>
      <p:bldP spid="107" grpId="0" animBg="1"/>
      <p:bldP spid="107" grpId="1" animBg="1"/>
      <p:bldP spid="108" grpId="0" animBg="1"/>
      <p:bldP spid="109" grpId="0" animBg="1"/>
      <p:bldP spid="109" grpId="1" animBg="1"/>
      <p:bldP spid="109" grpId="2" animBg="1"/>
      <p:bldP spid="110" grpId="0" animBg="1"/>
      <p:bldP spid="110" grpId="1" animBg="1"/>
      <p:bldP spid="110" grpId="2" animBg="1"/>
      <p:bldP spid="111" grpId="0" animBg="1"/>
      <p:bldP spid="111" grpId="1" animBg="1"/>
      <p:bldP spid="112" grpId="0" animBg="1"/>
      <p:bldP spid="113" grpId="0" animBg="1"/>
      <p:bldP spid="113" grpId="1" animBg="1"/>
      <p:bldP spid="113" grpId="2" animBg="1"/>
      <p:bldP spid="114" grpId="0" animBg="1"/>
      <p:bldP spid="114" grpId="1" animBg="1"/>
      <p:bldP spid="114" grpId="2" animBg="1"/>
      <p:bldP spid="115" grpId="0" animBg="1"/>
      <p:bldP spid="115" grpId="1" animBg="1"/>
      <p:bldP spid="116" grpId="0" animBg="1"/>
      <p:bldP spid="117" grpId="0" animBg="1"/>
      <p:bldP spid="117" grpId="1" animBg="1"/>
      <p:bldP spid="117" grpId="2" animBg="1"/>
      <p:bldP spid="118" grpId="0" animBg="1"/>
      <p:bldP spid="118" grpId="1" animBg="1"/>
      <p:bldP spid="118" grpId="2" animBg="1"/>
      <p:bldP spid="119" grpId="0" animBg="1"/>
      <p:bldP spid="119" grpId="1" animBg="1"/>
      <p:bldP spid="120" grpId="0" animBg="1"/>
      <p:bldP spid="121" grpId="0" animBg="1"/>
      <p:bldP spid="121" grpId="1" animBg="1"/>
      <p:bldP spid="121" grpId="2" animBg="1"/>
      <p:bldP spid="122" grpId="0" animBg="1"/>
      <p:bldP spid="122" grpId="1" animBg="1"/>
      <p:bldP spid="122" grpId="2" animBg="1"/>
      <p:bldP spid="123" grpId="0" animBg="1"/>
      <p:bldP spid="123" grpId="1" animBg="1"/>
      <p:bldP spid="123" grpId="2" animBg="1"/>
      <p:bldP spid="124" grpId="0" animBg="1"/>
      <p:bldP spid="124" grpId="1" animBg="1"/>
      <p:bldP spid="124" grpId="2" animBg="1"/>
      <p:bldP spid="125" grpId="0" animBg="1"/>
      <p:bldP spid="125" grpId="1" animBg="1"/>
      <p:bldP spid="126" grpId="0" animBg="1"/>
      <p:bldP spid="129" grpId="0" animBg="1"/>
      <p:bldP spid="129" grpId="1" animBg="1"/>
      <p:bldP spid="129" grpId="2" animBg="1"/>
      <p:bldP spid="130" grpId="0" animBg="1"/>
      <p:bldP spid="130" grpId="1" animBg="1"/>
      <p:bldP spid="13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976756" cy="609398"/>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lang="en-US" sz="4000" spc="-23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90" name="Title 89"/>
          <p:cNvSpPr>
            <a:spLocks noGrp="1"/>
          </p:cNvSpPr>
          <p:nvPr>
            <p:ph type="title"/>
          </p:nvPr>
        </p:nvSpPr>
        <p:spPr>
          <a:xfrm>
            <a:off x="381000" y="230188"/>
            <a:ext cx="8458200" cy="609398"/>
          </a:xfrm>
        </p:spPr>
        <p:txBody>
          <a:bodyPr/>
          <a:lstStyle/>
          <a:p>
            <a:pPr lvl="0"/>
            <a:r>
              <a:rPr lang="en-US" dirty="0" smtClean="0"/>
              <a:t>Access Data Seamlessly Across Servers</a:t>
            </a:r>
            <a:br>
              <a:rPr lang="en-US" dirty="0" smtClean="0"/>
            </a:br>
            <a:endParaRPr lang="en-US" dirty="0"/>
          </a:p>
        </p:txBody>
      </p:sp>
      <p:sp>
        <p:nvSpPr>
          <p:cNvPr id="68" name="Content Placeholder 3"/>
          <p:cNvSpPr>
            <a:spLocks noGrp="1"/>
          </p:cNvSpPr>
          <p:nvPr>
            <p:ph sz="half" idx="1"/>
          </p:nvPr>
        </p:nvSpPr>
        <p:spPr>
          <a:xfrm>
            <a:off x="4800600" y="1143079"/>
            <a:ext cx="3962400" cy="3962321"/>
          </a:xfrm>
        </p:spPr>
        <p:txBody>
          <a:bodyPr/>
          <a:lstStyle/>
          <a:p>
            <a:r>
              <a:rPr lang="en-US" dirty="0" smtClean="0"/>
              <a:t>Peer-to-Peer Replication</a:t>
            </a:r>
          </a:p>
          <a:p>
            <a:pPr marL="365760" lvl="1">
              <a:spcAft>
                <a:spcPts val="200"/>
              </a:spcAft>
            </a:pPr>
            <a:r>
              <a:rPr dirty="0"/>
              <a:t>Increases reliability by replicating data to multiple servers</a:t>
            </a:r>
          </a:p>
          <a:p>
            <a:pPr marL="365760" lvl="1">
              <a:spcAft>
                <a:spcPts val="200"/>
              </a:spcAft>
            </a:pPr>
            <a:r>
              <a:rPr dirty="0"/>
              <a:t>Provides </a:t>
            </a:r>
            <a:r>
              <a:rPr dirty="0" smtClean="0"/>
              <a:t>higher availability in case of failure or to allow maintenance at any of the participating nodes</a:t>
            </a:r>
            <a:endParaRPr dirty="0"/>
          </a:p>
          <a:p>
            <a:pPr marL="365760" lvl="1">
              <a:spcAft>
                <a:spcPts val="200"/>
              </a:spcAft>
            </a:pPr>
            <a:r>
              <a:rPr dirty="0"/>
              <a:t>Offers improved performance </a:t>
            </a:r>
            <a:r>
              <a:rPr dirty="0" smtClean="0"/>
              <a:t>for each node with </a:t>
            </a:r>
            <a:r>
              <a:rPr dirty="0"/>
              <a:t>geo-scale architecture</a:t>
            </a:r>
          </a:p>
          <a:p>
            <a:pPr marL="365760" lvl="1">
              <a:spcAft>
                <a:spcPts val="200"/>
              </a:spcAft>
            </a:pPr>
            <a:r>
              <a:rPr dirty="0" smtClean="0"/>
              <a:t>Add and remove servers easily without taking replication offline, by using the new topology wizard</a:t>
            </a:r>
            <a:endParaRPr dirty="0"/>
          </a:p>
        </p:txBody>
      </p:sp>
      <p:sp>
        <p:nvSpPr>
          <p:cNvPr id="69" name="Content Placeholder 3"/>
          <p:cNvSpPr>
            <a:spLocks noGrp="1"/>
          </p:cNvSpPr>
          <p:nvPr>
            <p:ph type="body" idx="10"/>
          </p:nvPr>
        </p:nvSpPr>
        <p:spPr/>
        <p:txBody>
          <a:bodyPr/>
          <a:lstStyle/>
          <a:p>
            <a:pPr lvl="1"/>
            <a:r>
              <a:rPr lang="en-US" dirty="0" smtClean="0"/>
              <a:t>“[Microsoft] SQL Server 2008 replication proved to be very predictable and reliable in our testing. This helps us to create flexible and scalable replication solutions. Reliability must be at the foundation of all that we do.”</a:t>
            </a:r>
          </a:p>
          <a:p>
            <a:pPr lvl="1" algn="r"/>
            <a:r>
              <a:rPr sz="1400" i="1">
                <a:solidFill>
                  <a:schemeClr val="bg1">
                    <a:lumMod val="75000"/>
                  </a:schemeClr>
                </a:solidFill>
              </a:rPr>
              <a:t>— Sergey </a:t>
            </a:r>
            <a:r>
              <a:rPr sz="1400" i="1" err="1">
                <a:solidFill>
                  <a:schemeClr val="bg1">
                    <a:lumMod val="75000"/>
                  </a:schemeClr>
                </a:solidFill>
              </a:rPr>
              <a:t>Elchinsky</a:t>
            </a:r>
            <a:r>
              <a:rPr sz="1400" i="1">
                <a:solidFill>
                  <a:schemeClr val="bg1">
                    <a:lumMod val="75000"/>
                  </a:schemeClr>
                </a:solidFill>
              </a:rPr>
              <a:t>, Leading System Engineer, </a:t>
            </a:r>
            <a:r>
              <a:rPr sz="1400" i="1" err="1">
                <a:solidFill>
                  <a:schemeClr val="bg1">
                    <a:lumMod val="75000"/>
                  </a:schemeClr>
                </a:solidFill>
              </a:rPr>
              <a:t>Baltika</a:t>
            </a:r>
            <a:r>
              <a:rPr sz="1400" i="1">
                <a:solidFill>
                  <a:schemeClr val="bg1">
                    <a:lumMod val="75000"/>
                  </a:schemeClr>
                </a:solidFill>
              </a:rPr>
              <a:t> Breweries </a:t>
            </a:r>
          </a:p>
        </p:txBody>
      </p:sp>
      <p:sp>
        <p:nvSpPr>
          <p:cNvPr id="96" name="Text Placeholder 95"/>
          <p:cNvSpPr>
            <a:spLocks noGrp="1"/>
          </p:cNvSpPr>
          <p:nvPr>
            <p:ph type="body" idx="11"/>
          </p:nvPr>
        </p:nvSpPr>
        <p:spPr/>
        <p:txBody>
          <a:bodyPr/>
          <a:lstStyle/>
          <a:p>
            <a:r>
              <a:rPr/>
              <a:t>High Availability</a:t>
            </a:r>
          </a:p>
        </p:txBody>
      </p:sp>
      <p:sp>
        <p:nvSpPr>
          <p:cNvPr id="84" name="Rectangle 83"/>
          <p:cNvSpPr/>
          <p:nvPr/>
        </p:nvSpPr>
        <p:spPr bwMode="auto">
          <a:xfrm>
            <a:off x="2133600" y="990600"/>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85" name="Rectangle 11345"/>
          <p:cNvPicPr>
            <a:picLocks noChangeAspect="1" noChangeArrowheads="1"/>
          </p:cNvPicPr>
          <p:nvPr/>
        </p:nvPicPr>
        <p:blipFill>
          <a:blip r:embed="rId3" cstate="print"/>
          <a:srcRect/>
          <a:stretch>
            <a:fillRect/>
          </a:stretch>
        </p:blipFill>
        <p:spPr bwMode="gray">
          <a:xfrm rot="21419117" flipH="1">
            <a:off x="2828815" y="1152791"/>
            <a:ext cx="382014" cy="368086"/>
          </a:xfrm>
          <a:prstGeom prst="rect">
            <a:avLst/>
          </a:prstGeom>
          <a:noFill/>
          <a:ln w="9525">
            <a:noFill/>
            <a:miter lim="800000"/>
            <a:headEnd/>
            <a:tailEnd/>
          </a:ln>
        </p:spPr>
      </p:pic>
      <p:pic>
        <p:nvPicPr>
          <p:cNvPr id="94" name="Rectangle 11345"/>
          <p:cNvPicPr>
            <a:picLocks noChangeAspect="1" noChangeArrowheads="1"/>
          </p:cNvPicPr>
          <p:nvPr/>
        </p:nvPicPr>
        <p:blipFill>
          <a:blip r:embed="rId3" cstate="print"/>
          <a:srcRect/>
          <a:stretch>
            <a:fillRect/>
          </a:stretch>
        </p:blipFill>
        <p:spPr bwMode="gray">
          <a:xfrm rot="21419117" flipH="1">
            <a:off x="2371615" y="1152791"/>
            <a:ext cx="382014" cy="368086"/>
          </a:xfrm>
          <a:prstGeom prst="rect">
            <a:avLst/>
          </a:prstGeom>
          <a:noFill/>
          <a:ln w="9525">
            <a:noFill/>
            <a:miter lim="800000"/>
            <a:headEnd/>
            <a:tailEnd/>
          </a:ln>
        </p:spPr>
      </p:pic>
      <p:sp>
        <p:nvSpPr>
          <p:cNvPr id="102" name="Rectangle 101"/>
          <p:cNvSpPr/>
          <p:nvPr/>
        </p:nvSpPr>
        <p:spPr bwMode="auto">
          <a:xfrm rot="10800000" flipV="1">
            <a:off x="2819400" y="1905000"/>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7" name="Rectangle 106"/>
          <p:cNvSpPr/>
          <p:nvPr/>
        </p:nvSpPr>
        <p:spPr bwMode="auto">
          <a:xfrm rot="16200000">
            <a:off x="861063" y="3101338"/>
            <a:ext cx="304798"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12" name="Picture 111" descr="Server.png"/>
          <p:cNvPicPr>
            <a:picLocks noChangeAspect="1"/>
          </p:cNvPicPr>
          <p:nvPr/>
        </p:nvPicPr>
        <p:blipFill>
          <a:blip r:embed="rId4" cstate="print"/>
          <a:stretch>
            <a:fillRect/>
          </a:stretch>
        </p:blipFill>
        <p:spPr>
          <a:xfrm flipH="1">
            <a:off x="2590800" y="2133600"/>
            <a:ext cx="433835" cy="609600"/>
          </a:xfrm>
          <a:prstGeom prst="rect">
            <a:avLst/>
          </a:prstGeom>
        </p:spPr>
      </p:pic>
      <p:pic>
        <p:nvPicPr>
          <p:cNvPr id="113" name="Picture 112" descr="Server.png"/>
          <p:cNvPicPr>
            <a:picLocks noChangeAspect="1"/>
          </p:cNvPicPr>
          <p:nvPr/>
        </p:nvPicPr>
        <p:blipFill>
          <a:blip r:embed="rId4" cstate="print"/>
          <a:stretch>
            <a:fillRect/>
          </a:stretch>
        </p:blipFill>
        <p:spPr>
          <a:xfrm flipH="1">
            <a:off x="3200400" y="2133600"/>
            <a:ext cx="433835" cy="609600"/>
          </a:xfrm>
          <a:prstGeom prst="rect">
            <a:avLst/>
          </a:prstGeom>
        </p:spPr>
      </p:pic>
      <p:pic>
        <p:nvPicPr>
          <p:cNvPr id="114" name="Picture 113" descr="Server.png"/>
          <p:cNvPicPr>
            <a:picLocks noChangeAspect="1"/>
          </p:cNvPicPr>
          <p:nvPr/>
        </p:nvPicPr>
        <p:blipFill>
          <a:blip r:embed="rId4" cstate="print"/>
          <a:stretch>
            <a:fillRect/>
          </a:stretch>
        </p:blipFill>
        <p:spPr>
          <a:xfrm flipH="1">
            <a:off x="3810000" y="2133600"/>
            <a:ext cx="433835" cy="609600"/>
          </a:xfrm>
          <a:prstGeom prst="rect">
            <a:avLst/>
          </a:prstGeom>
        </p:spPr>
      </p:pic>
      <p:sp>
        <p:nvSpPr>
          <p:cNvPr id="115" name="Rectangle 114"/>
          <p:cNvSpPr/>
          <p:nvPr/>
        </p:nvSpPr>
        <p:spPr bwMode="auto">
          <a:xfrm rot="5400000">
            <a:off x="2628073" y="1896557"/>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6" name="Rectangle 115"/>
          <p:cNvSpPr/>
          <p:nvPr/>
        </p:nvSpPr>
        <p:spPr bwMode="auto">
          <a:xfrm rot="5400000">
            <a:off x="3337559" y="199644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0" name="Rectangle 119"/>
          <p:cNvSpPr/>
          <p:nvPr/>
        </p:nvSpPr>
        <p:spPr bwMode="auto">
          <a:xfrm rot="5400000">
            <a:off x="3947159" y="199644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25" name="Picture 124" descr="Application.png"/>
          <p:cNvPicPr>
            <a:picLocks noChangeAspect="1"/>
          </p:cNvPicPr>
          <p:nvPr/>
        </p:nvPicPr>
        <p:blipFill>
          <a:blip r:embed="rId5" cstate="print"/>
          <a:stretch>
            <a:fillRect/>
          </a:stretch>
        </p:blipFill>
        <p:spPr>
          <a:xfrm>
            <a:off x="25146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34" name="Picture 133" descr="Application.png"/>
          <p:cNvPicPr>
            <a:picLocks noChangeAspect="1"/>
          </p:cNvPicPr>
          <p:nvPr/>
        </p:nvPicPr>
        <p:blipFill>
          <a:blip r:embed="rId5" cstate="print"/>
          <a:stretch>
            <a:fillRect/>
          </a:stretch>
        </p:blipFill>
        <p:spPr>
          <a:xfrm>
            <a:off x="31242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42" name="Picture 141" descr="Application.png"/>
          <p:cNvPicPr>
            <a:picLocks noChangeAspect="1"/>
          </p:cNvPicPr>
          <p:nvPr/>
        </p:nvPicPr>
        <p:blipFill>
          <a:blip r:embed="rId5" cstate="print"/>
          <a:stretch>
            <a:fillRect/>
          </a:stretch>
        </p:blipFill>
        <p:spPr>
          <a:xfrm>
            <a:off x="37338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145" name="Rectangle 144"/>
          <p:cNvSpPr/>
          <p:nvPr/>
        </p:nvSpPr>
        <p:spPr bwMode="auto">
          <a:xfrm rot="16200000">
            <a:off x="2537460" y="302513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6" name="Rectangle 145"/>
          <p:cNvSpPr/>
          <p:nvPr/>
        </p:nvSpPr>
        <p:spPr bwMode="auto">
          <a:xfrm rot="16200000">
            <a:off x="3756660" y="302513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2" name="Group 146"/>
          <p:cNvGrpSpPr/>
          <p:nvPr/>
        </p:nvGrpSpPr>
        <p:grpSpPr>
          <a:xfrm>
            <a:off x="381000" y="1981200"/>
            <a:ext cx="2438400" cy="685800"/>
            <a:chOff x="381000" y="2133600"/>
            <a:chExt cx="2438400" cy="685800"/>
          </a:xfrm>
        </p:grpSpPr>
        <p:sp>
          <p:nvSpPr>
            <p:cNvPr id="148" name="Rounded Rectangle 147"/>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53" name="TextBox 152"/>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156" name="Rectangle 155"/>
          <p:cNvSpPr/>
          <p:nvPr/>
        </p:nvSpPr>
        <p:spPr bwMode="auto">
          <a:xfrm rot="10800000" flipV="1">
            <a:off x="990600" y="2971800"/>
            <a:ext cx="18288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62" name="Picture 161" descr="Server.png"/>
          <p:cNvPicPr>
            <a:picLocks noChangeAspect="1"/>
          </p:cNvPicPr>
          <p:nvPr/>
        </p:nvPicPr>
        <p:blipFill>
          <a:blip r:embed="rId4" cstate="print"/>
          <a:stretch>
            <a:fillRect/>
          </a:stretch>
        </p:blipFill>
        <p:spPr>
          <a:xfrm flipH="1">
            <a:off x="761999" y="3200400"/>
            <a:ext cx="609600" cy="856575"/>
          </a:xfrm>
          <a:prstGeom prst="rect">
            <a:avLst/>
          </a:prstGeom>
        </p:spPr>
      </p:pic>
      <p:pic>
        <p:nvPicPr>
          <p:cNvPr id="163" name="Picture 162" descr="Server.png"/>
          <p:cNvPicPr>
            <a:picLocks noChangeAspect="1"/>
          </p:cNvPicPr>
          <p:nvPr/>
        </p:nvPicPr>
        <p:blipFill>
          <a:blip r:embed="rId4" cstate="print"/>
          <a:stretch>
            <a:fillRect/>
          </a:stretch>
        </p:blipFill>
        <p:spPr>
          <a:xfrm flipH="1">
            <a:off x="2590799" y="3200401"/>
            <a:ext cx="596523" cy="838200"/>
          </a:xfrm>
          <a:prstGeom prst="rect">
            <a:avLst/>
          </a:prstGeom>
        </p:spPr>
      </p:pic>
      <p:pic>
        <p:nvPicPr>
          <p:cNvPr id="164" name="Picture 163" descr="Server.png"/>
          <p:cNvPicPr>
            <a:picLocks noChangeAspect="1"/>
          </p:cNvPicPr>
          <p:nvPr/>
        </p:nvPicPr>
        <p:blipFill>
          <a:blip r:embed="rId4" cstate="print"/>
          <a:stretch>
            <a:fillRect/>
          </a:stretch>
        </p:blipFill>
        <p:spPr>
          <a:xfrm flipH="1">
            <a:off x="3809999" y="3200400"/>
            <a:ext cx="609600" cy="856575"/>
          </a:xfrm>
          <a:prstGeom prst="rect">
            <a:avLst/>
          </a:prstGeom>
        </p:spPr>
      </p:pic>
      <p:pic>
        <p:nvPicPr>
          <p:cNvPr id="165" name="Rectangle 18518"/>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2209800" y="3276600"/>
            <a:ext cx="690116" cy="786660"/>
          </a:xfrm>
          <a:prstGeom prst="rect">
            <a:avLst/>
          </a:prstGeom>
          <a:noFill/>
          <a:ln w="9525">
            <a:noFill/>
            <a:miter lim="800000"/>
            <a:headEnd/>
            <a:tailEnd/>
          </a:ln>
        </p:spPr>
      </p:pic>
      <p:pic>
        <p:nvPicPr>
          <p:cNvPr id="166" name="Rectangle 18518"/>
          <p:cNvPicPr>
            <a:picLocks noChangeAspect="1" noChangeArrowheads="1"/>
          </p:cNvPicPr>
          <p:nvPr/>
        </p:nvPicPr>
        <p:blipFill>
          <a:blip r:embed="rId6" cstate="print"/>
          <a:srcRect/>
          <a:stretch>
            <a:fillRect/>
          </a:stretch>
        </p:blipFill>
        <p:spPr bwMode="auto">
          <a:xfrm>
            <a:off x="381000" y="3276600"/>
            <a:ext cx="690116" cy="786660"/>
          </a:xfrm>
          <a:prstGeom prst="rect">
            <a:avLst/>
          </a:prstGeom>
          <a:noFill/>
          <a:ln w="9525">
            <a:noFill/>
            <a:miter lim="800000"/>
            <a:headEnd/>
            <a:tailEnd/>
          </a:ln>
        </p:spPr>
      </p:pic>
      <p:grpSp>
        <p:nvGrpSpPr>
          <p:cNvPr id="3" name="Group 166"/>
          <p:cNvGrpSpPr/>
          <p:nvPr/>
        </p:nvGrpSpPr>
        <p:grpSpPr>
          <a:xfrm>
            <a:off x="2438400" y="3276600"/>
            <a:ext cx="431223" cy="304800"/>
            <a:chOff x="1600200" y="4038600"/>
            <a:chExt cx="431223" cy="304800"/>
          </a:xfrm>
        </p:grpSpPr>
        <p:sp>
          <p:nvSpPr>
            <p:cNvPr id="168" name="Rectangle 167"/>
            <p:cNvSpPr/>
            <p:nvPr/>
          </p:nvSpPr>
          <p:spPr bwMode="auto">
            <a:xfrm>
              <a:off x="1606511" y="4080671"/>
              <a:ext cx="420705" cy="262729"/>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69" name="Straight Connector 168"/>
            <p:cNvCxnSpPr/>
            <p:nvPr/>
          </p:nvCxnSpPr>
          <p:spPr>
            <a:xfrm>
              <a:off x="1606511" y="4164812"/>
              <a:ext cx="420705" cy="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606511" y="4248953"/>
              <a:ext cx="420705" cy="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606511" y="4333094"/>
              <a:ext cx="420705" cy="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flipH="1" flipV="1">
              <a:off x="1650240" y="4205706"/>
              <a:ext cx="250462" cy="3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flipH="1" flipV="1">
              <a:off x="1775795" y="4205050"/>
              <a:ext cx="250461" cy="17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bwMode="auto">
            <a:xfrm>
              <a:off x="1600200" y="4038600"/>
              <a:ext cx="431223" cy="39967"/>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75" name="Rectangle 174"/>
            <p:cNvSpPr/>
            <p:nvPr/>
          </p:nvSpPr>
          <p:spPr bwMode="auto">
            <a:xfrm rot="16200000">
              <a:off x="1493027" y="4187844"/>
              <a:ext cx="262730" cy="48382"/>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4" name="Group 175"/>
          <p:cNvGrpSpPr/>
          <p:nvPr/>
        </p:nvGrpSpPr>
        <p:grpSpPr>
          <a:xfrm>
            <a:off x="2438400" y="3657600"/>
            <a:ext cx="431223" cy="304800"/>
            <a:chOff x="1600200" y="4038600"/>
            <a:chExt cx="431223" cy="304800"/>
          </a:xfrm>
        </p:grpSpPr>
        <p:sp>
          <p:nvSpPr>
            <p:cNvPr id="177" name="Rectangle 176"/>
            <p:cNvSpPr/>
            <p:nvPr/>
          </p:nvSpPr>
          <p:spPr bwMode="auto">
            <a:xfrm>
              <a:off x="1606511" y="4080671"/>
              <a:ext cx="420705" cy="262729"/>
            </a:xfrm>
            <a:prstGeom prst="rect">
              <a:avLst/>
            </a:prstGeom>
            <a:gradFill>
              <a:gsLst>
                <a:gs pos="0">
                  <a:schemeClr val="bg1">
                    <a:lumMod val="75000"/>
                  </a:schemeClr>
                </a:gs>
                <a:gs pos="100000">
                  <a:schemeClr val="bg1"/>
                </a:gs>
              </a:gsLst>
            </a:gradFill>
            <a:ln w="19050">
              <a:solidFill>
                <a:schemeClr val="tx1">
                  <a:lumMod val="85000"/>
                  <a:lumOff val="15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78" name="Straight Connector 177"/>
            <p:cNvCxnSpPr/>
            <p:nvPr/>
          </p:nvCxnSpPr>
          <p:spPr>
            <a:xfrm>
              <a:off x="1606511" y="4164812"/>
              <a:ext cx="420705" cy="87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606511" y="4248953"/>
              <a:ext cx="420705" cy="87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flipH="1" flipV="1">
              <a:off x="1650240" y="4205706"/>
              <a:ext cx="250462" cy="3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flipH="1" flipV="1">
              <a:off x="1775795" y="4205050"/>
              <a:ext cx="250461" cy="170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bwMode="auto">
            <a:xfrm>
              <a:off x="1600200" y="4038600"/>
              <a:ext cx="431223" cy="39967"/>
            </a:xfrm>
            <a:prstGeom prst="rect">
              <a:avLst/>
            </a:prstGeom>
            <a:solidFill>
              <a:schemeClr val="tx1">
                <a:lumMod val="85000"/>
                <a:lumOff val="1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3" name="Rectangle 182"/>
            <p:cNvSpPr/>
            <p:nvPr/>
          </p:nvSpPr>
          <p:spPr bwMode="auto">
            <a:xfrm rot="16200000">
              <a:off x="1493027" y="4187844"/>
              <a:ext cx="262730" cy="48382"/>
            </a:xfrm>
            <a:prstGeom prst="rect">
              <a:avLst/>
            </a:prstGeom>
            <a:solidFill>
              <a:schemeClr val="tx1">
                <a:lumMod val="85000"/>
                <a:lumOff val="1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6" name="Group 183"/>
          <p:cNvGrpSpPr/>
          <p:nvPr/>
        </p:nvGrpSpPr>
        <p:grpSpPr>
          <a:xfrm>
            <a:off x="635577" y="3276600"/>
            <a:ext cx="431223" cy="304800"/>
            <a:chOff x="1600200" y="4038600"/>
            <a:chExt cx="431223" cy="304800"/>
          </a:xfrm>
        </p:grpSpPr>
        <p:sp>
          <p:nvSpPr>
            <p:cNvPr id="185" name="Rectangle 184"/>
            <p:cNvSpPr/>
            <p:nvPr/>
          </p:nvSpPr>
          <p:spPr bwMode="auto">
            <a:xfrm>
              <a:off x="1606511" y="4080671"/>
              <a:ext cx="420705" cy="262729"/>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86" name="Straight Connector 185"/>
            <p:cNvCxnSpPr/>
            <p:nvPr/>
          </p:nvCxnSpPr>
          <p:spPr>
            <a:xfrm>
              <a:off x="1606511" y="4164812"/>
              <a:ext cx="420705" cy="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606511" y="4248953"/>
              <a:ext cx="420705" cy="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606511" y="4333094"/>
              <a:ext cx="420705" cy="8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flipH="1" flipV="1">
              <a:off x="1650240" y="4205706"/>
              <a:ext cx="250462" cy="3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flipH="1" flipV="1">
              <a:off x="1775795" y="4205050"/>
              <a:ext cx="250461" cy="17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bwMode="auto">
            <a:xfrm>
              <a:off x="1600200" y="4038600"/>
              <a:ext cx="431223" cy="39967"/>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92" name="Rectangle 191"/>
            <p:cNvSpPr/>
            <p:nvPr/>
          </p:nvSpPr>
          <p:spPr bwMode="auto">
            <a:xfrm rot="16200000">
              <a:off x="1493027" y="4187844"/>
              <a:ext cx="262730" cy="48382"/>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7" name="Group 192"/>
          <p:cNvGrpSpPr/>
          <p:nvPr/>
        </p:nvGrpSpPr>
        <p:grpSpPr>
          <a:xfrm>
            <a:off x="635577" y="3657600"/>
            <a:ext cx="431223" cy="304800"/>
            <a:chOff x="1600200" y="4038600"/>
            <a:chExt cx="431223" cy="304800"/>
          </a:xfrm>
        </p:grpSpPr>
        <p:sp>
          <p:nvSpPr>
            <p:cNvPr id="194" name="Rectangle 193"/>
            <p:cNvSpPr/>
            <p:nvPr/>
          </p:nvSpPr>
          <p:spPr bwMode="auto">
            <a:xfrm>
              <a:off x="1606511" y="4080671"/>
              <a:ext cx="420705" cy="262729"/>
            </a:xfrm>
            <a:prstGeom prst="rect">
              <a:avLst/>
            </a:prstGeom>
            <a:gradFill>
              <a:gsLst>
                <a:gs pos="0">
                  <a:schemeClr val="bg1">
                    <a:lumMod val="75000"/>
                  </a:schemeClr>
                </a:gs>
                <a:gs pos="100000">
                  <a:schemeClr val="bg1"/>
                </a:gs>
              </a:gsLst>
            </a:gradFill>
            <a:ln w="19050">
              <a:solidFill>
                <a:schemeClr val="tx1">
                  <a:lumMod val="85000"/>
                  <a:lumOff val="15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95" name="Straight Connector 194"/>
            <p:cNvCxnSpPr/>
            <p:nvPr/>
          </p:nvCxnSpPr>
          <p:spPr>
            <a:xfrm>
              <a:off x="1606511" y="4164812"/>
              <a:ext cx="420705" cy="87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606511" y="4248953"/>
              <a:ext cx="420705" cy="87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flipH="1" flipV="1">
              <a:off x="1650240" y="4205706"/>
              <a:ext cx="250462" cy="39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flipH="1" flipV="1">
              <a:off x="1775795" y="4205050"/>
              <a:ext cx="250461" cy="170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bwMode="auto">
            <a:xfrm>
              <a:off x="1600200" y="4038600"/>
              <a:ext cx="431223" cy="39967"/>
            </a:xfrm>
            <a:prstGeom prst="rect">
              <a:avLst/>
            </a:prstGeom>
            <a:solidFill>
              <a:schemeClr val="tx1">
                <a:lumMod val="85000"/>
                <a:lumOff val="1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00" name="Rectangle 199"/>
            <p:cNvSpPr/>
            <p:nvPr/>
          </p:nvSpPr>
          <p:spPr bwMode="auto">
            <a:xfrm rot="16200000">
              <a:off x="1493027" y="4187844"/>
              <a:ext cx="262730" cy="48382"/>
            </a:xfrm>
            <a:prstGeom prst="rect">
              <a:avLst/>
            </a:prstGeom>
            <a:solidFill>
              <a:schemeClr val="tx1">
                <a:lumMod val="85000"/>
                <a:lumOff val="1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8" name="Group 200"/>
          <p:cNvGrpSpPr/>
          <p:nvPr/>
        </p:nvGrpSpPr>
        <p:grpSpPr>
          <a:xfrm>
            <a:off x="2514600" y="2362200"/>
            <a:ext cx="457200" cy="457200"/>
            <a:chOff x="1828800" y="2895600"/>
            <a:chExt cx="995995" cy="995995"/>
          </a:xfrm>
        </p:grpSpPr>
        <p:sp>
          <p:nvSpPr>
            <p:cNvPr id="202" name="Oval 201"/>
            <p:cNvSpPr/>
            <p:nvPr/>
          </p:nvSpPr>
          <p:spPr bwMode="auto">
            <a:xfrm>
              <a:off x="1828800" y="2895600"/>
              <a:ext cx="995995" cy="995995"/>
            </a:xfrm>
            <a:prstGeom prst="ellipse">
              <a:avLst/>
            </a:prstGeom>
            <a:no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03" name="Rectangle 202"/>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110010100101100101100101100101</a:t>
              </a:r>
            </a:p>
          </p:txBody>
        </p:sp>
      </p:grpSp>
      <p:grpSp>
        <p:nvGrpSpPr>
          <p:cNvPr id="9" name="Group 203"/>
          <p:cNvGrpSpPr/>
          <p:nvPr/>
        </p:nvGrpSpPr>
        <p:grpSpPr>
          <a:xfrm>
            <a:off x="2514600" y="2362200"/>
            <a:ext cx="457200" cy="457200"/>
            <a:chOff x="1828800" y="2895600"/>
            <a:chExt cx="995995" cy="995995"/>
          </a:xfrm>
        </p:grpSpPr>
        <p:sp>
          <p:nvSpPr>
            <p:cNvPr id="205" name="Oval 204"/>
            <p:cNvSpPr/>
            <p:nvPr/>
          </p:nvSpPr>
          <p:spPr bwMode="auto">
            <a:xfrm>
              <a:off x="1828800" y="2895600"/>
              <a:ext cx="995995" cy="995995"/>
            </a:xfrm>
            <a:prstGeom prst="ellipse">
              <a:avLst/>
            </a:prstGeom>
            <a:no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06" name="Rectangle 205"/>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p:txBody>
        </p:sp>
      </p:grpSp>
      <p:sp>
        <p:nvSpPr>
          <p:cNvPr id="207" name="Rectangle 206"/>
          <p:cNvSpPr/>
          <p:nvPr/>
        </p:nvSpPr>
        <p:spPr bwMode="auto">
          <a:xfrm>
            <a:off x="683745" y="3789676"/>
            <a:ext cx="367678" cy="7673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08" name="Rectangle 207"/>
          <p:cNvSpPr/>
          <p:nvPr/>
        </p:nvSpPr>
        <p:spPr bwMode="auto">
          <a:xfrm>
            <a:off x="2487424" y="3402814"/>
            <a:ext cx="367678" cy="76733"/>
          </a:xfrm>
          <a:prstGeom prst="rect">
            <a:avLst/>
          </a:prstGeom>
          <a:solidFill>
            <a:schemeClr val="accent4"/>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10" name="Group 208"/>
          <p:cNvGrpSpPr/>
          <p:nvPr/>
        </p:nvGrpSpPr>
        <p:grpSpPr>
          <a:xfrm>
            <a:off x="2438400" y="3282570"/>
            <a:ext cx="304800" cy="298831"/>
            <a:chOff x="1828800" y="2589613"/>
            <a:chExt cx="995995" cy="1301986"/>
          </a:xfrm>
        </p:grpSpPr>
        <p:sp>
          <p:nvSpPr>
            <p:cNvPr id="210" name="Oval 209"/>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11" name="Rectangle 210"/>
            <p:cNvSpPr/>
            <p:nvPr/>
          </p:nvSpPr>
          <p:spPr bwMode="auto">
            <a:xfrm>
              <a:off x="1828800" y="2589613"/>
              <a:ext cx="769815" cy="1301986"/>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11" name="Group 211"/>
          <p:cNvGrpSpPr/>
          <p:nvPr/>
        </p:nvGrpSpPr>
        <p:grpSpPr>
          <a:xfrm>
            <a:off x="762000" y="3657601"/>
            <a:ext cx="304800" cy="304800"/>
            <a:chOff x="1828800" y="2563606"/>
            <a:chExt cx="995995" cy="1327992"/>
          </a:xfrm>
        </p:grpSpPr>
        <p:sp>
          <p:nvSpPr>
            <p:cNvPr id="213" name="Oval 212"/>
            <p:cNvSpPr/>
            <p:nvPr/>
          </p:nvSpPr>
          <p:spPr bwMode="auto">
            <a:xfrm>
              <a:off x="1828800" y="2895600"/>
              <a:ext cx="995995" cy="995994"/>
            </a:xfrm>
            <a:prstGeom prst="ellipse">
              <a:avLst/>
            </a:prstGeom>
            <a:no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14" name="Rectangle 213"/>
            <p:cNvSpPr/>
            <p:nvPr/>
          </p:nvSpPr>
          <p:spPr bwMode="auto">
            <a:xfrm>
              <a:off x="2023869" y="2563606"/>
              <a:ext cx="800926" cy="132799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a:p>
              <a:pPr algn="ct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a:t>
              </a:r>
            </a:p>
            <a:p>
              <a:pPr>
                <a:lnSpc>
                  <a:spcPct val="90000"/>
                </a:lnSpc>
                <a:spcBef>
                  <a:spcPct val="20000"/>
                </a:spcBef>
                <a:buClr>
                  <a:srgbClr xmlns:mc="http://schemas.openxmlformats.org/markup-compatibility/2006" xmlns:a14="http://schemas.microsoft.com/office/drawing/2007/7/7/main" val="777777" mc:Ignorable=""/>
                </a:buClr>
              </a:pPr>
              <a:endPar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215" name="Rectangle 214"/>
          <p:cNvSpPr/>
          <p:nvPr/>
        </p:nvSpPr>
        <p:spPr bwMode="auto">
          <a:xfrm>
            <a:off x="685800" y="3402814"/>
            <a:ext cx="367678" cy="76733"/>
          </a:xfrm>
          <a:prstGeom prst="rect">
            <a:avLst/>
          </a:prstGeom>
          <a:solidFill>
            <a:schemeClr val="accent4"/>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16" name="Rectangle 215"/>
          <p:cNvSpPr/>
          <p:nvPr/>
        </p:nvSpPr>
        <p:spPr bwMode="auto">
          <a:xfrm>
            <a:off x="2484455" y="3792188"/>
            <a:ext cx="367678" cy="7673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217" name="Rectangle 18518"/>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3429000" y="3276600"/>
            <a:ext cx="690116" cy="786660"/>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63" presetClass="path" presetSubtype="0" accel="50000" decel="50000" fill="hold" nodeType="withEffect">
                                  <p:stCondLst>
                                    <p:cond delay="0"/>
                                  </p:stCondLst>
                                  <p:childTnLst>
                                    <p:animMotion origin="layout" path="M -3.33333E-6 2.22222E-6 L -0.20833 0.17778 " pathEditMode="relative" rAng="0" ptsTypes="AA">
                                      <p:cBhvr>
                                        <p:cTn id="12" dur="2000" fill="hold"/>
                                        <p:tgtEl>
                                          <p:spTgt spid="8"/>
                                        </p:tgtEl>
                                        <p:attrNameLst>
                                          <p:attrName>ppt_x</p:attrName>
                                          <p:attrName>ppt_y</p:attrName>
                                        </p:attrNameLst>
                                      </p:cBhvr>
                                      <p:rCtr x="-104" y="89"/>
                                    </p:animMotion>
                                  </p:childTnLst>
                                </p:cTn>
                              </p:par>
                              <p:par>
                                <p:cTn id="13" presetID="63" presetClass="path" presetSubtype="0" accel="50000" decel="50000" fill="hold" nodeType="withEffect">
                                  <p:stCondLst>
                                    <p:cond delay="0"/>
                                  </p:stCondLst>
                                  <p:childTnLst>
                                    <p:animMotion origin="layout" path="M -3.33333E-6 2.22222E-6 L -0.01666 0.12222 " pathEditMode="relative" rAng="0" ptsTypes="AA">
                                      <p:cBhvr>
                                        <p:cTn id="14" dur="2000" fill="hold"/>
                                        <p:tgtEl>
                                          <p:spTgt spid="9"/>
                                        </p:tgtEl>
                                        <p:attrNameLst>
                                          <p:attrName>ppt_x</p:attrName>
                                          <p:attrName>ppt_y</p:attrName>
                                        </p:attrNameLst>
                                      </p:cBhvr>
                                      <p:rCtr x="-8" y="61"/>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07"/>
                                        </p:tgtEl>
                                        <p:attrNameLst>
                                          <p:attrName>style.visibility</p:attrName>
                                        </p:attrNameLst>
                                      </p:cBhvr>
                                      <p:to>
                                        <p:strVal val="visible"/>
                                      </p:to>
                                    </p:set>
                                    <p:animEffect transition="in" filter="fade">
                                      <p:cBhvr>
                                        <p:cTn id="25" dur="500"/>
                                        <p:tgtEl>
                                          <p:spTgt spid="20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8"/>
                                        </p:tgtEl>
                                        <p:attrNameLst>
                                          <p:attrName>style.visibility</p:attrName>
                                        </p:attrNameLst>
                                      </p:cBhvr>
                                      <p:to>
                                        <p:strVal val="visible"/>
                                      </p:to>
                                    </p:set>
                                    <p:animEffect transition="in" filter="fade">
                                      <p:cBhvr>
                                        <p:cTn id="28" dur="500"/>
                                        <p:tgtEl>
                                          <p:spTgt spid="208"/>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63" presetClass="path" presetSubtype="0" accel="50000" decel="50000" fill="hold" nodeType="withEffect">
                                  <p:stCondLst>
                                    <p:cond delay="0"/>
                                  </p:stCondLst>
                                  <p:childTnLst>
                                    <p:animMotion origin="layout" path="M 3.33333E-6 0 L -0.19375 0.00116 " pathEditMode="relative" rAng="0" ptsTypes="AA">
                                      <p:cBhvr>
                                        <p:cTn id="34" dur="2000" fill="hold"/>
                                        <p:tgtEl>
                                          <p:spTgt spid="10"/>
                                        </p:tgtEl>
                                        <p:attrNameLst>
                                          <p:attrName>ppt_x</p:attrName>
                                          <p:attrName>ppt_y</p:attrName>
                                        </p:attrNameLst>
                                      </p:cBhvr>
                                      <p:rCtr x="-97" y="0"/>
                                    </p:animMotion>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63" presetClass="path" presetSubtype="0" accel="50000" decel="50000" fill="hold" nodeType="withEffect">
                                  <p:stCondLst>
                                    <p:cond delay="0"/>
                                  </p:stCondLst>
                                  <p:childTnLst>
                                    <p:animMotion origin="layout" path="M 0 -0.00556 L 0.19358 -0.00556 " pathEditMode="relative" rAng="0" ptsTypes="AA">
                                      <p:cBhvr>
                                        <p:cTn id="39" dur="2000" fill="hold"/>
                                        <p:tgtEl>
                                          <p:spTgt spid="11"/>
                                        </p:tgtEl>
                                        <p:attrNameLst>
                                          <p:attrName>ppt_x</p:attrName>
                                          <p:attrName>ppt_y</p:attrName>
                                        </p:attrNameLst>
                                      </p:cBhvr>
                                      <p:rCtr x="97" y="0"/>
                                    </p:animMotion>
                                  </p:childTnLst>
                                </p:cTn>
                              </p:par>
                            </p:childTnLst>
                          </p:cTn>
                        </p:par>
                        <p:par>
                          <p:cTn id="40" fill="hold">
                            <p:stCondLst>
                              <p:cond delay="5000"/>
                            </p:stCondLst>
                            <p:childTnLst>
                              <p:par>
                                <p:cTn id="41" presetID="10" presetClass="exit" presetSubtype="0" fill="hold" nodeType="after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215"/>
                                        </p:tgtEl>
                                        <p:attrNameLst>
                                          <p:attrName>style.visibility</p:attrName>
                                        </p:attrNameLst>
                                      </p:cBhvr>
                                      <p:to>
                                        <p:strVal val="visible"/>
                                      </p:to>
                                    </p:set>
                                    <p:animEffect transition="in" filter="fade">
                                      <p:cBhvr>
                                        <p:cTn id="50" dur="500"/>
                                        <p:tgtEl>
                                          <p:spTgt spid="2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6"/>
                                        </p:tgtEl>
                                        <p:attrNameLst>
                                          <p:attrName>style.visibility</p:attrName>
                                        </p:attrNameLst>
                                      </p:cBhvr>
                                      <p:to>
                                        <p:strVal val="visible"/>
                                      </p:to>
                                    </p:set>
                                    <p:animEffect transition="in" filter="fade">
                                      <p:cBhvr>
                                        <p:cTn id="53"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5" grpId="0" animBg="1"/>
      <p:bldP spid="2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5801" y="2590800"/>
            <a:ext cx="8458200" cy="1828800"/>
          </a:xfrm>
          <a:prstGeom prst="rect">
            <a:avLst/>
          </a:prstGeom>
          <a:gradFill>
            <a:gsLst>
              <a:gs pos="0">
                <a:schemeClr val="tx1">
                  <a:alpha val="52000"/>
                </a:schemeClr>
              </a:gs>
              <a:gs pos="13000">
                <a:schemeClr val="tx1">
                  <a:alpha val="51000"/>
                </a:schemeClr>
              </a:gs>
              <a:gs pos="59000">
                <a:schemeClr val="tx1">
                  <a:alpha val="0"/>
                </a:schemeClr>
              </a:gs>
              <a:gs pos="60000">
                <a:schemeClr val="bg1">
                  <a:alpha val="8000"/>
                </a:schemeClr>
              </a:gs>
              <a:gs pos="94000">
                <a:schemeClr val="bg1">
                  <a:alpha val="58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8" name="Round Diagonal Corner Rectangle 7"/>
          <p:cNvSpPr/>
          <p:nvPr/>
        </p:nvSpPr>
        <p:spPr bwMode="auto">
          <a:xfrm rot="16200000">
            <a:off x="152400" y="2438400"/>
            <a:ext cx="1828802" cy="2133602"/>
          </a:xfrm>
          <a:prstGeom prst="round2DiagRect">
            <a:avLst>
              <a:gd name="adj1" fmla="val 0"/>
              <a:gd name="adj2" fmla="val 0"/>
            </a:avLst>
          </a:prstGeom>
          <a:gradFill>
            <a:gsLst>
              <a:gs pos="0">
                <a:schemeClr val="bg1">
                  <a:lumMod val="95000"/>
                </a:schemeClr>
              </a:gs>
              <a:gs pos="42000">
                <a:schemeClr val="bg1">
                  <a:lumMod val="65000"/>
                </a:schemeClr>
              </a:gs>
              <a:gs pos="100000">
                <a:schemeClr val="bg1">
                  <a:lumMod val="75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91440" numCol="1" rtlCol="0" anchor="b" anchorCtr="0" compatLnSpc="1">
            <a:prstTxWarp prst="textNoShape">
              <a:avLst/>
            </a:prstTxWarp>
          </a:bodyPr>
          <a:lstStyle/>
          <a:p>
            <a:pPr algn="ctr" defTabSz="914099"/>
            <a:endParaRPr lang="en-US" sz="1400" dirty="0" smtClean="0">
              <a:gradFill>
                <a:gsLst>
                  <a:gs pos="0">
                    <a:schemeClr val="accent4"/>
                  </a:gs>
                  <a:gs pos="100000">
                    <a:schemeClr val="accent4">
                      <a:lumMod val="75000"/>
                    </a:schemeClr>
                  </a:gs>
                </a:gsLst>
                <a:lin ang="10800000" scaled="0"/>
              </a:gradFill>
              <a:effectLst>
                <a:outerShdw blurRad="76200" dist="50800" dir="10800000" algn="r" rotWithShape="0">
                  <a:prstClr val="black">
                    <a:alpha val="29000"/>
                  </a:prstClr>
                </a:outerShdw>
              </a:effectLst>
              <a:latin typeface="Segoe" pitchFamily="34" charset="0"/>
            </a:endParaRPr>
          </a:p>
        </p:txBody>
      </p:sp>
      <p:sp>
        <p:nvSpPr>
          <p:cNvPr id="4" name="TextBox 3"/>
          <p:cNvSpPr txBox="1"/>
          <p:nvPr/>
        </p:nvSpPr>
        <p:spPr>
          <a:xfrm>
            <a:off x="2286000" y="2819400"/>
            <a:ext cx="4495800" cy="1421928"/>
          </a:xfrm>
          <a:prstGeom prst="rect">
            <a:avLst/>
          </a:prstGeom>
          <a:noFill/>
        </p:spPr>
        <p:txBody>
          <a:bodyPr wrap="square" rtlCol="0">
            <a:spAutoFit/>
          </a:bodyPr>
          <a:lstStyle/>
          <a:p>
            <a:pPr indent="-396875" defTabSz="914363">
              <a:lnSpc>
                <a:spcPct val="90000"/>
              </a:lnSpc>
              <a:buClr>
                <a:srgbClr xmlns:mc="http://schemas.openxmlformats.org/markup-compatibility/2006" xmlns:a14="http://schemas.microsoft.com/office/drawing/2007/7/7/main" val="777777" mc:Ignorable=""/>
              </a:buClr>
            </a:pPr>
            <a:r>
              <a:rPr lang="en-US" sz="4800" spc="-15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rPr>
              <a:t>Scalability and Performance</a:t>
            </a:r>
          </a:p>
        </p:txBody>
      </p:sp>
      <p:sp>
        <p:nvSpPr>
          <p:cNvPr id="5" name="TextBox 4"/>
          <p:cNvSpPr txBox="1"/>
          <p:nvPr/>
        </p:nvSpPr>
        <p:spPr>
          <a:xfrm>
            <a:off x="304800" y="3124200"/>
            <a:ext cx="1828800" cy="341632"/>
          </a:xfrm>
          <a:prstGeom prst="rect">
            <a:avLst/>
          </a:prstGeom>
          <a:noFill/>
          <a:effectLst>
            <a:outerShdw blurRad="50800" dist="38100" dir="5400000" algn="t" rotWithShape="0">
              <a:prstClr val="black">
                <a:alpha val="40000"/>
              </a:prstClr>
            </a:outerShdw>
          </a:effectLst>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dirty="0" smtClean="0">
                <a:gradFill flip="none" rotWithShape="1">
                  <a:gsLst>
                    <a:gs pos="0">
                      <a:srgbClr xmlns:mc="http://schemas.openxmlformats.org/markup-compatibility/2006" xmlns:a14="http://schemas.microsoft.com/office/drawing/2007/7/7/main" val="800000" mc:Ignorable=""/>
                    </a:gs>
                    <a:gs pos="100000">
                      <a:srgbClr xmlns:mc="http://schemas.openxmlformats.org/markup-compatibility/2006" xmlns:a14="http://schemas.microsoft.com/office/drawing/2007/7/7/main" val="C00000" mc:Ignorable=""/>
                    </a:gs>
                  </a:gsLst>
                  <a:lin ang="16200000" scaled="1"/>
                  <a:tileRect/>
                </a:gradFill>
                <a:latin typeface="+mj-lt"/>
              </a:rPr>
              <a:t>Key Technology</a:t>
            </a:r>
          </a:p>
        </p:txBody>
      </p:sp>
      <p:grpSp>
        <p:nvGrpSpPr>
          <p:cNvPr id="9" name="Group 156"/>
          <p:cNvGrpSpPr/>
          <p:nvPr/>
        </p:nvGrpSpPr>
        <p:grpSpPr>
          <a:xfrm>
            <a:off x="8077200" y="2971800"/>
            <a:ext cx="439432" cy="439431"/>
            <a:chOff x="2712738" y="4602598"/>
            <a:chExt cx="605903" cy="605902"/>
          </a:xfrm>
          <a:effectLst>
            <a:outerShdw blurRad="50800" dist="38100" dir="5400000" algn="t" rotWithShape="0">
              <a:prstClr val="black">
                <a:alpha val="40000"/>
              </a:prstClr>
            </a:outerShdw>
          </a:effectLst>
        </p:grpSpPr>
        <p:sp>
          <p:nvSpPr>
            <p:cNvPr id="10" name="Rounded Rectangle 9"/>
            <p:cNvSpPr/>
            <p:nvPr/>
          </p:nvSpPr>
          <p:spPr>
            <a:xfrm>
              <a:off x="2712738" y="4993883"/>
              <a:ext cx="214617" cy="214617"/>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Rounded Rectangle 10"/>
            <p:cNvSpPr/>
            <p:nvPr/>
          </p:nvSpPr>
          <p:spPr>
            <a:xfrm>
              <a:off x="2807331" y="4798241"/>
              <a:ext cx="315666" cy="315666"/>
            </a:xfrm>
            <a:prstGeom prst="roundRect">
              <a:avLst/>
            </a:prstGeom>
            <a:no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Rounded Rectangle 11"/>
            <p:cNvSpPr/>
            <p:nvPr/>
          </p:nvSpPr>
          <p:spPr>
            <a:xfrm>
              <a:off x="2901925" y="4602598"/>
              <a:ext cx="416716" cy="416716"/>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rot="16200000" flipV="1">
            <a:off x="3210984" y="3647019"/>
            <a:ext cx="677465" cy="393827"/>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3352800" y="5181600"/>
            <a:ext cx="533400" cy="523924"/>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5192181" y="3736047"/>
            <a:ext cx="829866" cy="368172"/>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5486401" y="4586288"/>
            <a:ext cx="320040" cy="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257800" y="5181600"/>
            <a:ext cx="533402" cy="533402"/>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3350388" y="4591048"/>
            <a:ext cx="320040" cy="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spc="-230" smtClean="0"/>
              <a:t>Why Scalability and Performance?</a:t>
            </a:r>
            <a:endParaRPr spc="-230"/>
          </a:p>
        </p:txBody>
      </p:sp>
      <p:sp>
        <p:nvSpPr>
          <p:cNvPr id="6" name="Content Placeholder 5"/>
          <p:cNvSpPr>
            <a:spLocks noGrp="1"/>
          </p:cNvSpPr>
          <p:nvPr>
            <p:ph idx="1"/>
          </p:nvPr>
        </p:nvSpPr>
        <p:spPr>
          <a:xfrm>
            <a:off x="457914" y="1134454"/>
            <a:ext cx="8153400" cy="1240340"/>
          </a:xfrm>
        </p:spPr>
        <p:txBody>
          <a:bodyPr/>
          <a:lstStyle/>
          <a:p>
            <a:pPr marL="228600" indent="-228600">
              <a:spcAft>
                <a:spcPts val="200"/>
              </a:spcAft>
              <a:buFont typeface="Courier New" pitchFamily="49" charset="0"/>
              <a:buChar char="o"/>
            </a:pPr>
            <a:r>
              <a:rPr lang="en-US" sz="1800" dirty="0" smtClean="0"/>
              <a:t>Use hardware and software resources more efficiently to reduce costs</a:t>
            </a:r>
          </a:p>
          <a:p>
            <a:pPr marL="228600" indent="-228600">
              <a:spcAft>
                <a:spcPts val="200"/>
              </a:spcAft>
              <a:buFont typeface="Courier New" pitchFamily="49" charset="0"/>
              <a:buChar char="o"/>
            </a:pPr>
            <a:r>
              <a:rPr lang="en-US" sz="1800" dirty="0" smtClean="0"/>
              <a:t>Flexibility to address the need for more capacity</a:t>
            </a:r>
          </a:p>
          <a:p>
            <a:pPr marL="228600" indent="-228600">
              <a:spcAft>
                <a:spcPts val="200"/>
              </a:spcAft>
              <a:buFont typeface="Courier New" pitchFamily="49" charset="0"/>
              <a:buChar char="o"/>
            </a:pPr>
            <a:r>
              <a:rPr lang="en-US" sz="1800" dirty="0" smtClean="0"/>
              <a:t>Predictable response times reduce user frustration and support costs</a:t>
            </a:r>
          </a:p>
          <a:p>
            <a:pPr marL="228600" indent="-228600">
              <a:spcAft>
                <a:spcPts val="200"/>
              </a:spcAft>
              <a:buFont typeface="Courier New" pitchFamily="49" charset="0"/>
              <a:buChar char="o"/>
            </a:pPr>
            <a:r>
              <a:rPr lang="en-US" sz="1800" dirty="0" smtClean="0"/>
              <a:t>With different types of data, need to store, find and use the collected data.</a:t>
            </a:r>
          </a:p>
        </p:txBody>
      </p:sp>
      <p:grpSp>
        <p:nvGrpSpPr>
          <p:cNvPr id="2" name="Group 24"/>
          <p:cNvGrpSpPr/>
          <p:nvPr/>
        </p:nvGrpSpPr>
        <p:grpSpPr>
          <a:xfrm>
            <a:off x="3543192" y="3546506"/>
            <a:ext cx="2050990" cy="2050991"/>
            <a:chOff x="990600" y="1790350"/>
            <a:chExt cx="1600200" cy="1600200"/>
          </a:xfrm>
        </p:grpSpPr>
        <p:sp>
          <p:nvSpPr>
            <p:cNvPr id="10" name="Oval 9"/>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433A54" mc:Ignorable=""/>
                </a:gs>
                <a:gs pos="100000">
                  <a:srgbClr xmlns:mc="http://schemas.openxmlformats.org/markup-compatibility/2006" xmlns:a14="http://schemas.microsoft.com/office/drawing/2007/7/7/main" val="706599"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Oval 10"/>
            <p:cNvSpPr/>
            <p:nvPr/>
          </p:nvSpPr>
          <p:spPr bwMode="auto">
            <a:xfrm>
              <a:off x="1226140" y="1827670"/>
              <a:ext cx="1153885" cy="881255"/>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2" name="Rectangle 11"/>
          <p:cNvSpPr/>
          <p:nvPr/>
        </p:nvSpPr>
        <p:spPr>
          <a:xfrm>
            <a:off x="3515650" y="3760152"/>
            <a:ext cx="2107488" cy="1657880"/>
          </a:xfrm>
          <a:prstGeom prst="rect">
            <a:avLst/>
          </a:prstGeom>
          <a:effectLst>
            <a:outerShdw blurRad="50800" dist="38100" dir="5400000" algn="t" rotWithShape="0">
              <a:prstClr val="black">
                <a:alpha val="40000"/>
              </a:prstClr>
            </a:outerShdw>
          </a:effectLst>
        </p:spPr>
        <p:txBody>
          <a:bodyPr wrap="square">
            <a:noAutofit/>
          </a:bodyPr>
          <a:lstStyle/>
          <a:p>
            <a:pPr algn="ctr">
              <a:spcAft>
                <a:spcPts val="6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Scale Up to More Hardware</a:t>
            </a:r>
          </a:p>
          <a:p>
            <a:pPr algn="ctr">
              <a:spcAft>
                <a:spcPts val="6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Scale Out Reporting</a:t>
            </a:r>
          </a:p>
          <a:p>
            <a:pPr algn="ctr">
              <a:spcAft>
                <a:spcPts val="6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Increased Query Performance</a:t>
            </a:r>
          </a:p>
          <a:p>
            <a:pPr algn="ctr">
              <a:spcAft>
                <a:spcPts val="6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Predictable </a:t>
            </a:r>
            <a:b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b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Performance</a:t>
            </a:r>
          </a:p>
        </p:txBody>
      </p:sp>
      <p:grpSp>
        <p:nvGrpSpPr>
          <p:cNvPr id="3" name="Group 58"/>
          <p:cNvGrpSpPr/>
          <p:nvPr/>
        </p:nvGrpSpPr>
        <p:grpSpPr>
          <a:xfrm>
            <a:off x="533400" y="3124200"/>
            <a:ext cx="2895600" cy="762000"/>
            <a:chOff x="533400" y="3124200"/>
            <a:chExt cx="2895600" cy="762000"/>
          </a:xfrm>
        </p:grpSpPr>
        <p:sp>
          <p:nvSpPr>
            <p:cNvPr id="20" name="Rectangle 19"/>
            <p:cNvSpPr/>
            <p:nvPr/>
          </p:nvSpPr>
          <p:spPr bwMode="auto">
            <a:xfrm>
              <a:off x="533400" y="3124200"/>
              <a:ext cx="2819400" cy="7620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 name="Rectangle 24"/>
            <p:cNvSpPr/>
            <p:nvPr/>
          </p:nvSpPr>
          <p:spPr bwMode="auto">
            <a:xfrm>
              <a:off x="609600" y="32004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6" name="Rectangle 25"/>
            <p:cNvSpPr/>
            <p:nvPr/>
          </p:nvSpPr>
          <p:spPr>
            <a:xfrm>
              <a:off x="685800" y="3295471"/>
              <a:ext cx="2743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Up to eight processors</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grpSp>
      <p:sp>
        <p:nvSpPr>
          <p:cNvPr id="21" name="Rectangle 20"/>
          <p:cNvSpPr/>
          <p:nvPr/>
        </p:nvSpPr>
        <p:spPr bwMode="auto">
          <a:xfrm>
            <a:off x="533400" y="5257800"/>
            <a:ext cx="2819400" cy="7620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7" name="Rectangle 26"/>
          <p:cNvSpPr/>
          <p:nvPr/>
        </p:nvSpPr>
        <p:spPr bwMode="auto">
          <a:xfrm>
            <a:off x="609600" y="5334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0" name="Rectangle 29"/>
          <p:cNvSpPr/>
          <p:nvPr/>
        </p:nvSpPr>
        <p:spPr>
          <a:xfrm>
            <a:off x="685800" y="5334000"/>
            <a:ext cx="22098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Virtualization licensing benefits</a:t>
            </a:r>
          </a:p>
        </p:txBody>
      </p:sp>
      <p:grpSp>
        <p:nvGrpSpPr>
          <p:cNvPr id="4" name="Group 33"/>
          <p:cNvGrpSpPr/>
          <p:nvPr/>
        </p:nvGrpSpPr>
        <p:grpSpPr>
          <a:xfrm>
            <a:off x="5838824" y="4191000"/>
            <a:ext cx="2819400" cy="685800"/>
            <a:chOff x="5675246" y="5257800"/>
            <a:chExt cx="2819400" cy="685800"/>
          </a:xfrm>
        </p:grpSpPr>
        <p:sp>
          <p:nvSpPr>
            <p:cNvPr id="18" name="Rectangle 17"/>
            <p:cNvSpPr/>
            <p:nvPr/>
          </p:nvSpPr>
          <p:spPr bwMode="auto">
            <a:xfrm>
              <a:off x="5675246" y="5257800"/>
              <a:ext cx="2819400" cy="6858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29" name="Rectangle 28"/>
            <p:cNvSpPr/>
            <p:nvPr/>
          </p:nvSpPr>
          <p:spPr bwMode="auto">
            <a:xfrm>
              <a:off x="5751446" y="5334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1" name="Rectangle 30"/>
            <p:cNvSpPr/>
            <p:nvPr/>
          </p:nvSpPr>
          <p:spPr>
            <a:xfrm>
              <a:off x="5827646" y="5430560"/>
              <a:ext cx="2362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Partitioned table parallelism</a:t>
              </a:r>
            </a:p>
          </p:txBody>
        </p:sp>
      </p:grpSp>
      <p:grpSp>
        <p:nvGrpSpPr>
          <p:cNvPr id="7" name="Group 32"/>
          <p:cNvGrpSpPr/>
          <p:nvPr/>
        </p:nvGrpSpPr>
        <p:grpSpPr>
          <a:xfrm>
            <a:off x="5838824" y="3124200"/>
            <a:ext cx="2819400" cy="685800"/>
            <a:chOff x="5867400" y="4114800"/>
            <a:chExt cx="2819400" cy="685800"/>
          </a:xfrm>
        </p:grpSpPr>
        <p:sp>
          <p:nvSpPr>
            <p:cNvPr id="19" name="Rectangle 18"/>
            <p:cNvSpPr/>
            <p:nvPr/>
          </p:nvSpPr>
          <p:spPr bwMode="auto">
            <a:xfrm>
              <a:off x="5867400" y="4114800"/>
              <a:ext cx="2819400" cy="6858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28" name="Rectangle 27"/>
            <p:cNvSpPr/>
            <p:nvPr/>
          </p:nvSpPr>
          <p:spPr bwMode="auto">
            <a:xfrm>
              <a:off x="5943600" y="4191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2" name="Rectangle 31"/>
            <p:cNvSpPr/>
            <p:nvPr/>
          </p:nvSpPr>
          <p:spPr>
            <a:xfrm>
              <a:off x="6096000" y="4193400"/>
              <a:ext cx="24384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Data compression, including UCS-2</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grpSp>
      <p:grpSp>
        <p:nvGrpSpPr>
          <p:cNvPr id="8" name="Group 156"/>
          <p:cNvGrpSpPr/>
          <p:nvPr/>
        </p:nvGrpSpPr>
        <p:grpSpPr>
          <a:xfrm>
            <a:off x="4343400" y="5385276"/>
            <a:ext cx="439432" cy="439431"/>
            <a:chOff x="2712738" y="4602598"/>
            <a:chExt cx="605903" cy="605902"/>
          </a:xfrm>
          <a:effectLst>
            <a:outerShdw blurRad="50800" dist="38100" dir="5400000" algn="t" rotWithShape="0">
              <a:prstClr val="black">
                <a:alpha val="40000"/>
              </a:prstClr>
            </a:outerShdw>
          </a:effectLst>
        </p:grpSpPr>
        <p:sp>
          <p:nvSpPr>
            <p:cNvPr id="46" name="Rounded Rectangle 45"/>
            <p:cNvSpPr/>
            <p:nvPr/>
          </p:nvSpPr>
          <p:spPr>
            <a:xfrm>
              <a:off x="2712738" y="4993883"/>
              <a:ext cx="214617" cy="214617"/>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 name="Rounded Rectangle 46"/>
            <p:cNvSpPr/>
            <p:nvPr/>
          </p:nvSpPr>
          <p:spPr>
            <a:xfrm>
              <a:off x="2807331" y="4798241"/>
              <a:ext cx="315666" cy="315666"/>
            </a:xfrm>
            <a:prstGeom prst="roundRect">
              <a:avLst/>
            </a:prstGeom>
            <a:no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8" name="Rounded Rectangle 47"/>
            <p:cNvSpPr/>
            <p:nvPr/>
          </p:nvSpPr>
          <p:spPr>
            <a:xfrm>
              <a:off x="2901925" y="4602598"/>
              <a:ext cx="416716" cy="416716"/>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9" name="Group 59"/>
          <p:cNvGrpSpPr/>
          <p:nvPr/>
        </p:nvGrpSpPr>
        <p:grpSpPr>
          <a:xfrm>
            <a:off x="533400" y="4191000"/>
            <a:ext cx="2895600" cy="762000"/>
            <a:chOff x="533400" y="4191000"/>
            <a:chExt cx="2895600" cy="762000"/>
          </a:xfrm>
        </p:grpSpPr>
        <p:grpSp>
          <p:nvGrpSpPr>
            <p:cNvPr id="13" name="Group 35"/>
            <p:cNvGrpSpPr/>
            <p:nvPr/>
          </p:nvGrpSpPr>
          <p:grpSpPr>
            <a:xfrm>
              <a:off x="533400" y="4191000"/>
              <a:ext cx="2819400" cy="762000"/>
              <a:chOff x="533400" y="4114800"/>
              <a:chExt cx="2819400" cy="762000"/>
            </a:xfrm>
          </p:grpSpPr>
          <p:sp>
            <p:nvSpPr>
              <p:cNvPr id="37" name="Rectangle 36"/>
              <p:cNvSpPr/>
              <p:nvPr/>
            </p:nvSpPr>
            <p:spPr bwMode="auto">
              <a:xfrm>
                <a:off x="533400" y="4114800"/>
                <a:ext cx="2819400" cy="7620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0" name="Rectangle 39"/>
              <p:cNvSpPr/>
              <p:nvPr/>
            </p:nvSpPr>
            <p:spPr bwMode="auto">
              <a:xfrm>
                <a:off x="609600" y="4191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41" name="Rectangle 40"/>
            <p:cNvSpPr/>
            <p:nvPr/>
          </p:nvSpPr>
          <p:spPr>
            <a:xfrm>
              <a:off x="685800" y="4362271"/>
              <a:ext cx="2743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Multiple instances per server</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grpSp>
      <p:grpSp>
        <p:nvGrpSpPr>
          <p:cNvPr id="14" name="Group 54"/>
          <p:cNvGrpSpPr/>
          <p:nvPr/>
        </p:nvGrpSpPr>
        <p:grpSpPr>
          <a:xfrm>
            <a:off x="5838824" y="5181600"/>
            <a:ext cx="2819400" cy="685800"/>
            <a:chOff x="5675246" y="5257800"/>
            <a:chExt cx="2819400" cy="685800"/>
          </a:xfrm>
        </p:grpSpPr>
        <p:sp>
          <p:nvSpPr>
            <p:cNvPr id="56" name="Rectangle 55"/>
            <p:cNvSpPr/>
            <p:nvPr/>
          </p:nvSpPr>
          <p:spPr bwMode="auto">
            <a:xfrm>
              <a:off x="5675246" y="5257800"/>
              <a:ext cx="2819400" cy="6858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57" name="Rectangle 56"/>
            <p:cNvSpPr/>
            <p:nvPr/>
          </p:nvSpPr>
          <p:spPr bwMode="auto">
            <a:xfrm>
              <a:off x="5751446" y="5334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8" name="Rectangle 57"/>
            <p:cNvSpPr/>
            <p:nvPr/>
          </p:nvSpPr>
          <p:spPr>
            <a:xfrm>
              <a:off x="5827646" y="5340248"/>
              <a:ext cx="23622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StreamInsight (serial processing)</a:t>
              </a:r>
            </a:p>
          </p:txBody>
        </p:sp>
      </p:grpSp>
      <p:sp>
        <p:nvSpPr>
          <p:cNvPr id="42" name="Text Placeholder 108"/>
          <p:cNvSpPr txBox="1">
            <a:spLocks/>
          </p:cNvSpPr>
          <p:nvPr/>
        </p:nvSpPr>
        <p:spPr>
          <a:xfrm>
            <a:off x="8153400" y="298186"/>
            <a:ext cx="990600" cy="566928"/>
          </a:xfrm>
          <a:prstGeom prst="rect">
            <a:avLst/>
          </a:prstGeom>
          <a:gradFill>
            <a:gsLst>
              <a:gs pos="0">
                <a:schemeClr val="bg1">
                  <a:lumMod val="75000"/>
                </a:schemeClr>
              </a:gs>
              <a:gs pos="60000">
                <a:schemeClr val="tx1">
                  <a:lumMod val="65000"/>
                  <a:lumOff val="35000"/>
                  <a:alpha val="51000"/>
                </a:schemeClr>
              </a:gs>
            </a:gsLst>
            <a:lin ang="5400000" scaled="0"/>
          </a:gradFill>
          <a:ln>
            <a:gradFill>
              <a:gsLst>
                <a:gs pos="0">
                  <a:srgbClr xmlns:mc="http://schemas.openxmlformats.org/markup-compatibility/2006" xmlns:a14="http://schemas.microsoft.com/office/drawing/2007/7/7/main" val="C00000" mc:Ignorable=""/>
                </a:gs>
                <a:gs pos="5000">
                  <a:schemeClr val="accent1">
                    <a:tint val="44500"/>
                    <a:satMod val="160000"/>
                    <a:alpha val="0"/>
                  </a:schemeClr>
                </a:gs>
                <a:gs pos="100000">
                  <a:schemeClr val="accent1">
                    <a:tint val="23500"/>
                    <a:satMod val="160000"/>
                    <a:alpha val="0"/>
                  </a:schemeClr>
                </a:gs>
              </a:gsLst>
              <a:lin ang="0" scaled="0"/>
            </a:gradFill>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vert="horz" wrap="square" lIns="91436" tIns="45718" rIns="91436" bIns="45718" numCol="1" rtlCol="0" anchor="ctr" anchorCtr="0" compatLnSpc="1">
            <a:prstTxWarp prst="textNoShape">
              <a:avLst/>
            </a:prstTxWarp>
            <a:noAutofit/>
          </a:bodyPr>
          <a:lstStyle/>
          <a:p>
            <a:pPr marR="0" lvl="0" defTabSz="914363" fontAlgn="auto">
              <a:lnSpc>
                <a:spcPct val="90000"/>
              </a:lnSpc>
              <a:spcBef>
                <a:spcPts val="0"/>
              </a:spcBef>
              <a:spcAft>
                <a:spcPts val="0"/>
              </a:spcAft>
              <a:buClr>
                <a:schemeClr val="accent4"/>
              </a:buClr>
              <a:buSzPct val="100000"/>
              <a:tabLst/>
              <a:defRPr/>
            </a:pPr>
            <a:r>
              <a:rPr lang="en-US" sz="1200" spc="-50" dirty="0" smtClean="0">
                <a:solidFill>
                  <a:srgbClr xmlns:mc="http://schemas.openxmlformats.org/markup-compatibility/2006" xmlns:a14="http://schemas.microsoft.com/office/drawing/2007/7/7/main" val="FFFFFF" mc:Ignorable=""/>
                </a:solidFill>
                <a:latin typeface="+mn-lt"/>
              </a:rPr>
              <a:t>Scalability &amp; Performance</a:t>
            </a:r>
            <a:endParaRPr lang="en-US" sz="1200" spc="-50" dirty="0">
              <a:solidFill>
                <a:srgbClr xmlns:mc="http://schemas.openxmlformats.org/markup-compatibility/2006" xmlns:a14="http://schemas.microsoft.com/office/drawing/2007/7/7/main" val="FFFFFF" mc:Ignorable=""/>
              </a:solidFill>
              <a:latin typeface="+mn-lt"/>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Effect transition="in" filter="fade">
                                      <p:cBhvr>
                                        <p:cTn id="9" dur="1000"/>
                                        <p:tgtEl>
                                          <p:spTgt spid="24"/>
                                        </p:tgtEl>
                                      </p:cBhvr>
                                    </p:animEffect>
                                  </p:childTnLst>
                                </p:cTn>
                              </p:par>
                              <p:par>
                                <p:cTn id="10" presetID="53"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Effect transition="in" filter="fade">
                                      <p:cBhvr>
                                        <p:cTn id="14" dur="1000"/>
                                        <p:tgtEl>
                                          <p:spTgt spid="39"/>
                                        </p:tgtEl>
                                      </p:cBhvr>
                                    </p:animEffect>
                                  </p:childTnLst>
                                </p:cTn>
                              </p:par>
                              <p:par>
                                <p:cTn id="15" presetID="53"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000" fill="hold"/>
                                        <p:tgtEl>
                                          <p:spTgt spid="62"/>
                                        </p:tgtEl>
                                        <p:attrNameLst>
                                          <p:attrName>ppt_w</p:attrName>
                                        </p:attrNameLst>
                                      </p:cBhvr>
                                      <p:tavLst>
                                        <p:tav tm="0">
                                          <p:val>
                                            <p:fltVal val="0"/>
                                          </p:val>
                                        </p:tav>
                                        <p:tav tm="100000">
                                          <p:val>
                                            <p:strVal val="#ppt_w"/>
                                          </p:val>
                                        </p:tav>
                                      </p:tavLst>
                                    </p:anim>
                                    <p:anim calcmode="lin" valueType="num">
                                      <p:cBhvr>
                                        <p:cTn id="18" dur="1000" fill="hold"/>
                                        <p:tgtEl>
                                          <p:spTgt spid="62"/>
                                        </p:tgtEl>
                                        <p:attrNameLst>
                                          <p:attrName>ppt_h</p:attrName>
                                        </p:attrNameLst>
                                      </p:cBhvr>
                                      <p:tavLst>
                                        <p:tav tm="0">
                                          <p:val>
                                            <p:fltVal val="0"/>
                                          </p:val>
                                        </p:tav>
                                        <p:tav tm="100000">
                                          <p:val>
                                            <p:strVal val="#ppt_h"/>
                                          </p:val>
                                        </p:tav>
                                      </p:tavLst>
                                    </p:anim>
                                    <p:animEffect transition="in" filter="fade">
                                      <p:cBhvr>
                                        <p:cTn id="19" dur="1000"/>
                                        <p:tgtEl>
                                          <p:spTgt spid="62"/>
                                        </p:tgtEl>
                                      </p:cBhvr>
                                    </p:animEffect>
                                  </p:childTnLst>
                                </p:cTn>
                              </p:par>
                              <p:par>
                                <p:cTn id="20" presetID="53" presetClass="entr" presetSubtype="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1000" fill="hold"/>
                                        <p:tgtEl>
                                          <p:spTgt spid="64"/>
                                        </p:tgtEl>
                                        <p:attrNameLst>
                                          <p:attrName>ppt_w</p:attrName>
                                        </p:attrNameLst>
                                      </p:cBhvr>
                                      <p:tavLst>
                                        <p:tav tm="0">
                                          <p:val>
                                            <p:fltVal val="0"/>
                                          </p:val>
                                        </p:tav>
                                        <p:tav tm="100000">
                                          <p:val>
                                            <p:strVal val="#ppt_w"/>
                                          </p:val>
                                        </p:tav>
                                      </p:tavLst>
                                    </p:anim>
                                    <p:anim calcmode="lin" valueType="num">
                                      <p:cBhvr>
                                        <p:cTn id="23" dur="1000" fill="hold"/>
                                        <p:tgtEl>
                                          <p:spTgt spid="64"/>
                                        </p:tgtEl>
                                        <p:attrNameLst>
                                          <p:attrName>ppt_h</p:attrName>
                                        </p:attrNameLst>
                                      </p:cBhvr>
                                      <p:tavLst>
                                        <p:tav tm="0">
                                          <p:val>
                                            <p:fltVal val="0"/>
                                          </p:val>
                                        </p:tav>
                                        <p:tav tm="100000">
                                          <p:val>
                                            <p:strVal val="#ppt_h"/>
                                          </p:val>
                                        </p:tav>
                                      </p:tavLst>
                                    </p:anim>
                                    <p:animEffect transition="in" filter="fade">
                                      <p:cBhvr>
                                        <p:cTn id="24" dur="1000"/>
                                        <p:tgtEl>
                                          <p:spTgt spid="64"/>
                                        </p:tgtEl>
                                      </p:cBhvr>
                                    </p:animEffect>
                                  </p:childTnLst>
                                </p:cTn>
                              </p:par>
                              <p:par>
                                <p:cTn id="25" presetID="2" presetClass="entr" presetSubtype="4"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ppt_x"/>
                                          </p:val>
                                        </p:tav>
                                        <p:tav tm="100000">
                                          <p:val>
                                            <p:strVal val="#ppt_x"/>
                                          </p:val>
                                        </p:tav>
                                      </p:tavLst>
                                    </p:anim>
                                    <p:anim calcmode="lin" valueType="num">
                                      <p:cBhvr additive="base">
                                        <p:cTn id="8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defTabSz="914363">
              <a:lnSpc>
                <a:spcPct val="90000"/>
              </a:lnSpc>
              <a:defRPr/>
            </a:pPr>
            <a:endParaRPr lang="en-US" sz="4000" spc="-23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104" name="Title 103"/>
          <p:cNvSpPr>
            <a:spLocks noGrp="1"/>
          </p:cNvSpPr>
          <p:nvPr>
            <p:ph type="title"/>
          </p:nvPr>
        </p:nvSpPr>
        <p:spPr>
          <a:xfrm>
            <a:off x="381000" y="230188"/>
            <a:ext cx="7315200" cy="609398"/>
          </a:xfrm>
        </p:spPr>
        <p:txBody>
          <a:bodyPr/>
          <a:lstStyle/>
          <a:p>
            <a:r>
              <a:rPr spc="-230" dirty="0" smtClean="0"/>
              <a:t>Scale Up to 8 Processors</a:t>
            </a:r>
            <a:br>
              <a:rPr spc="-230" dirty="0" smtClean="0"/>
            </a:br>
            <a:endParaRPr lang="en-US" dirty="0"/>
          </a:p>
        </p:txBody>
      </p:sp>
      <p:sp>
        <p:nvSpPr>
          <p:cNvPr id="78" name="Content Placeholder 3"/>
          <p:cNvSpPr>
            <a:spLocks noGrp="1"/>
          </p:cNvSpPr>
          <p:nvPr>
            <p:ph sz="half" idx="1"/>
          </p:nvPr>
        </p:nvSpPr>
        <p:spPr/>
        <p:txBody>
          <a:bodyPr/>
          <a:lstStyle/>
          <a:p>
            <a:pPr marL="0" lvl="1" indent="0">
              <a:spcBef>
                <a:spcPct val="20000"/>
              </a:spcBef>
              <a:buSzPct val="100000"/>
              <a:buNone/>
            </a:pPr>
            <a:r>
              <a:rPr sz="2400" dirty="0" smtClean="0">
                <a:solidFill>
                  <a:schemeClr val="accent4"/>
                </a:solidFill>
              </a:rPr>
              <a:t>Use More Processors</a:t>
            </a:r>
            <a:endParaRPr sz="2400" dirty="0">
              <a:solidFill>
                <a:schemeClr val="accent4"/>
              </a:solidFill>
            </a:endParaRPr>
          </a:p>
          <a:p>
            <a:pPr marL="365760" lvl="1">
              <a:spcAft>
                <a:spcPts val="200"/>
              </a:spcAft>
            </a:pPr>
            <a:r>
              <a:rPr dirty="0" smtClean="0"/>
              <a:t>Can execute parallel index and consistency check operations</a:t>
            </a:r>
            <a:endParaRPr dirty="0"/>
          </a:p>
          <a:p>
            <a:pPr marL="365760" lvl="1">
              <a:spcAft>
                <a:spcPts val="200"/>
              </a:spcAft>
            </a:pPr>
            <a:r>
              <a:rPr dirty="0"/>
              <a:t>The query optimizer makes operations parallel when there is a </a:t>
            </a:r>
            <a:r>
              <a:rPr dirty="0" smtClean="0"/>
              <a:t>benefit</a:t>
            </a:r>
          </a:p>
          <a:p>
            <a:pPr marL="365760" lvl="1">
              <a:spcAft>
                <a:spcPts val="200"/>
              </a:spcAft>
            </a:pPr>
            <a:r>
              <a:rPr dirty="0" smtClean="0"/>
              <a:t>Standard edition only uses single CPU for index and consistency check operations</a:t>
            </a:r>
            <a:endParaRPr dirty="0"/>
          </a:p>
        </p:txBody>
      </p:sp>
      <p:sp>
        <p:nvSpPr>
          <p:cNvPr id="108" name="Content Placeholder 3"/>
          <p:cNvSpPr>
            <a:spLocks noGrp="1"/>
          </p:cNvSpPr>
          <p:nvPr>
            <p:ph type="body" idx="10"/>
          </p:nvPr>
        </p:nvSpPr>
        <p:spPr/>
        <p:txBody>
          <a:bodyPr/>
          <a:lstStyle/>
          <a:p>
            <a:pPr lvl="1"/>
            <a:r>
              <a:rPr lang="en-US" dirty="0" smtClean="0"/>
              <a:t>“For most large queries SQL Server generally scales linearly or nearly linearly. For speed up, this means that if we double the number of CPUs, we see the response time drop in half.”</a:t>
            </a:r>
          </a:p>
          <a:p>
            <a:pPr lvl="1" algn="r"/>
            <a:r>
              <a:rPr sz="1400" i="1" dirty="0">
                <a:solidFill>
                  <a:schemeClr val="bg1">
                    <a:lumMod val="75000"/>
                  </a:schemeClr>
                </a:solidFill>
              </a:rPr>
              <a:t>—Craig Freedman, Coauthor, Inside Microsoft SQL Server 2005: Query Tuning and Optimization</a:t>
            </a:r>
          </a:p>
        </p:txBody>
      </p:sp>
      <p:sp>
        <p:nvSpPr>
          <p:cNvPr id="109" name="Text Placeholder 108"/>
          <p:cNvSpPr>
            <a:spLocks noGrp="1"/>
          </p:cNvSpPr>
          <p:nvPr>
            <p:ph type="body" idx="11"/>
          </p:nvPr>
        </p:nvSpPr>
        <p:spPr/>
        <p:txBody>
          <a:bodyPr/>
          <a:lstStyle/>
          <a:p>
            <a:r>
              <a:rPr spc="-50" smtClean="0"/>
              <a:t>Scalability &amp; Performance</a:t>
            </a:r>
            <a:endParaRPr lang="en-US" spc="-50" dirty="0"/>
          </a:p>
        </p:txBody>
      </p:sp>
      <p:pic>
        <p:nvPicPr>
          <p:cNvPr id="62" name="Picture 61"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1371600" y="205740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110" name="Picture 109"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1905000" y="205740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111" name="Picture 110"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2438400" y="205740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112" name="Picture 111"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2971800" y="205740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grpSp>
        <p:nvGrpSpPr>
          <p:cNvPr id="2" name="Group 134"/>
          <p:cNvGrpSpPr/>
          <p:nvPr/>
        </p:nvGrpSpPr>
        <p:grpSpPr>
          <a:xfrm>
            <a:off x="1283898" y="1219200"/>
            <a:ext cx="2133600" cy="685800"/>
            <a:chOff x="381000" y="2133600"/>
            <a:chExt cx="2133600" cy="685800"/>
          </a:xfrm>
        </p:grpSpPr>
        <p:sp>
          <p:nvSpPr>
            <p:cNvPr id="114" name="Rounded Rectangle 113"/>
            <p:cNvSpPr/>
            <p:nvPr/>
          </p:nvSpPr>
          <p:spPr bwMode="auto">
            <a:xfrm>
              <a:off x="381000" y="2133600"/>
              <a:ext cx="2133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15" name="TextBox 114"/>
            <p:cNvSpPr txBox="1"/>
            <p:nvPr/>
          </p:nvSpPr>
          <p:spPr>
            <a:xfrm>
              <a:off x="392502" y="2156460"/>
              <a:ext cx="2057400" cy="646331"/>
            </a:xfrm>
            <a:prstGeom prst="rect">
              <a:avLst/>
            </a:prstGeom>
            <a:noFill/>
          </p:spPr>
          <p:txBody>
            <a:bodyPr wrap="square" rtlCol="0">
              <a:spAutoFit/>
            </a:bodyPr>
            <a:lstStyle/>
            <a:p>
              <a:pPr algn="ctr"/>
              <a:r>
                <a:rPr lang="en-US" sz="1750"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Standard Edition </a:t>
              </a:r>
            </a:p>
            <a:p>
              <a:pPr algn="ctr"/>
              <a:r>
                <a:rPr lang="en-US" sz="1750"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Up to 4 CPUs only</a:t>
              </a:r>
            </a:p>
          </p:txBody>
        </p:sp>
      </p:grpSp>
      <p:grpSp>
        <p:nvGrpSpPr>
          <p:cNvPr id="3" name="Group 134"/>
          <p:cNvGrpSpPr/>
          <p:nvPr/>
        </p:nvGrpSpPr>
        <p:grpSpPr>
          <a:xfrm>
            <a:off x="1283898" y="2895600"/>
            <a:ext cx="2133600" cy="685800"/>
            <a:chOff x="381000" y="2133600"/>
            <a:chExt cx="2133600" cy="685800"/>
          </a:xfrm>
        </p:grpSpPr>
        <p:sp>
          <p:nvSpPr>
            <p:cNvPr id="117" name="Rounded Rectangle 116"/>
            <p:cNvSpPr/>
            <p:nvPr/>
          </p:nvSpPr>
          <p:spPr bwMode="auto">
            <a:xfrm>
              <a:off x="381000" y="2133600"/>
              <a:ext cx="2133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18" name="TextBox 117"/>
            <p:cNvSpPr txBox="1"/>
            <p:nvPr/>
          </p:nvSpPr>
          <p:spPr>
            <a:xfrm>
              <a:off x="460248" y="2156460"/>
              <a:ext cx="1989654" cy="646331"/>
            </a:xfrm>
            <a:prstGeom prst="rect">
              <a:avLst/>
            </a:prstGeom>
            <a:noFill/>
          </p:spPr>
          <p:txBody>
            <a:bodyPr wrap="square" rtlCol="0">
              <a:spAutoFit/>
            </a:bodyPr>
            <a:lstStyle/>
            <a:p>
              <a:pPr algn="ctr"/>
              <a:r>
                <a:rPr lang="en-US" sz="1750"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Enterprise edition </a:t>
              </a:r>
            </a:p>
            <a:p>
              <a:pPr algn="ctr"/>
              <a:r>
                <a:rPr lang="en-US" sz="1750"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Up to 8 CPUs</a:t>
              </a:r>
            </a:p>
          </p:txBody>
        </p:sp>
      </p:grpSp>
      <p:pic>
        <p:nvPicPr>
          <p:cNvPr id="138" name="Picture 137"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2971800" y="379095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139" name="Picture 138"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2978089" y="4273658"/>
            <a:ext cx="366789" cy="370692"/>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grpSp>
        <p:nvGrpSpPr>
          <p:cNvPr id="4" name="Group 98"/>
          <p:cNvGrpSpPr>
            <a:grpSpLocks/>
          </p:cNvGrpSpPr>
          <p:nvPr/>
        </p:nvGrpSpPr>
        <p:grpSpPr bwMode="auto">
          <a:xfrm>
            <a:off x="1978325" y="2138393"/>
            <a:ext cx="1526875" cy="452407"/>
            <a:chOff x="1828800" y="5422810"/>
            <a:chExt cx="2057400" cy="609600"/>
          </a:xfrm>
        </p:grpSpPr>
        <p:pic>
          <p:nvPicPr>
            <p:cNvPr id="101" name="Rectangle 8261"/>
            <p:cNvPicPr>
              <a:picLocks noChangeAspect="1" noChangeArrowheads="1"/>
            </p:cNvPicPr>
            <p:nvPr/>
          </p:nvPicPr>
          <p:blipFill>
            <a:blip r:embed="rId4" cstate="print"/>
            <a:srcRect/>
            <a:stretch>
              <a:fillRect/>
            </a:stretch>
          </p:blipFill>
          <p:spPr bwMode="auto">
            <a:xfrm>
              <a:off x="3276600" y="5422810"/>
              <a:ext cx="609600" cy="609600"/>
            </a:xfrm>
            <a:prstGeom prst="rect">
              <a:avLst/>
            </a:prstGeom>
            <a:noFill/>
            <a:ln w="9525">
              <a:noFill/>
              <a:miter lim="800000"/>
              <a:headEnd/>
              <a:tailEnd/>
            </a:ln>
          </p:spPr>
        </p:pic>
        <p:pic>
          <p:nvPicPr>
            <p:cNvPr id="102" name="Rectangle 8262"/>
            <p:cNvPicPr>
              <a:picLocks noChangeAspect="1" noChangeArrowheads="1"/>
            </p:cNvPicPr>
            <p:nvPr/>
          </p:nvPicPr>
          <p:blipFill>
            <a:blip r:embed="rId4" cstate="print"/>
            <a:srcRect/>
            <a:stretch>
              <a:fillRect/>
            </a:stretch>
          </p:blipFill>
          <p:spPr bwMode="auto">
            <a:xfrm>
              <a:off x="2514600" y="5422810"/>
              <a:ext cx="609600" cy="609600"/>
            </a:xfrm>
            <a:prstGeom prst="rect">
              <a:avLst/>
            </a:prstGeom>
            <a:noFill/>
            <a:ln w="9525">
              <a:noFill/>
              <a:miter lim="800000"/>
              <a:headEnd/>
              <a:tailEnd/>
            </a:ln>
          </p:spPr>
        </p:pic>
        <p:pic>
          <p:nvPicPr>
            <p:cNvPr id="103" name="Rectangle 8263"/>
            <p:cNvPicPr>
              <a:picLocks noChangeAspect="1" noChangeArrowheads="1"/>
            </p:cNvPicPr>
            <p:nvPr/>
          </p:nvPicPr>
          <p:blipFill>
            <a:blip r:embed="rId4" cstate="print"/>
            <a:srcRect/>
            <a:stretch>
              <a:fillRect/>
            </a:stretch>
          </p:blipFill>
          <p:spPr bwMode="auto">
            <a:xfrm>
              <a:off x="1828800" y="5422810"/>
              <a:ext cx="609600" cy="609600"/>
            </a:xfrm>
            <a:prstGeom prst="rect">
              <a:avLst/>
            </a:prstGeom>
            <a:noFill/>
            <a:ln w="9525">
              <a:noFill/>
              <a:miter lim="800000"/>
              <a:headEnd/>
              <a:tailEnd/>
            </a:ln>
          </p:spPr>
        </p:pic>
      </p:grpSp>
      <p:pic>
        <p:nvPicPr>
          <p:cNvPr id="49" name="Picture 48"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2438400" y="379095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50" name="Picture 49"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2444689" y="4273658"/>
            <a:ext cx="366789" cy="370692"/>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59" name="Picture 58"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1905000" y="379095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60" name="Picture 59"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1911289" y="4273658"/>
            <a:ext cx="366789" cy="370692"/>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70" name="Picture 69"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1371600" y="3790950"/>
            <a:ext cx="382604" cy="386675"/>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pic>
        <p:nvPicPr>
          <p:cNvPr id="71" name="Picture 70" descr="patch.png"/>
          <p:cNvPicPr>
            <a:picLocks noChangeAspect="1"/>
          </p:cNvPicPr>
          <p:nvPr/>
        </p:nvPicPr>
        <p:blipFill>
          <a:blip r:embed="rId3" cstate="print">
            <a:duotone>
              <a:schemeClr val="accent2">
                <a:shade val="45000"/>
                <a:satMod val="135000"/>
              </a:schemeClr>
              <a:prstClr val="white"/>
            </a:duotone>
          </a:blip>
          <a:stretch>
            <a:fillRect/>
          </a:stretch>
        </p:blipFill>
        <p:spPr>
          <a:xfrm>
            <a:off x="1377889" y="4273658"/>
            <a:ext cx="366789" cy="370692"/>
          </a:xfrm>
          <a:prstGeom prst="rect">
            <a:avLst/>
          </a:prstGeom>
          <a:noFill/>
          <a:ln w="9525">
            <a:solidFill>
              <a:schemeClr val="bg1">
                <a:alpha val="37000"/>
              </a:schemeClr>
            </a:solidFill>
          </a:ln>
          <a:effectLst>
            <a:outerShdw blurRad="63500" sx="102000" sy="102000" algn="ctr" rotWithShape="0">
              <a:prstClr val="black">
                <a:alpha val="82000"/>
              </a:prstClr>
            </a:outerShdw>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fade">
                                      <p:cBhvr>
                                        <p:cTn id="13" dur="1000"/>
                                        <p:tgtEl>
                                          <p:spTgt spid="111"/>
                                        </p:tgtEl>
                                      </p:cBhvr>
                                    </p:animEffect>
                                  </p:childTnLst>
                                </p:cTn>
                              </p:par>
                              <p:par>
                                <p:cTn id="14" presetID="10"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1000"/>
                                        <p:tgtEl>
                                          <p:spTgt spid="112"/>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1000"/>
                            </p:stCondLst>
                            <p:childTnLst>
                              <p:par>
                                <p:cTn id="21" presetID="10" presetClass="entr" presetSubtype="0" fill="hold"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10" presetClass="entr" presetSubtype="0" fill="hold" nodeType="withEffect">
                                  <p:stCondLst>
                                    <p:cond delay="1000"/>
                                  </p:stCondLst>
                                  <p:childTnLst>
                                    <p:set>
                                      <p:cBhvr>
                                        <p:cTn id="25" dur="1" fill="hold">
                                          <p:stCondLst>
                                            <p:cond delay="0"/>
                                          </p:stCondLst>
                                        </p:cTn>
                                        <p:tgtEl>
                                          <p:spTgt spid="138"/>
                                        </p:tgtEl>
                                        <p:attrNameLst>
                                          <p:attrName>style.visibility</p:attrName>
                                        </p:attrNameLst>
                                      </p:cBhvr>
                                      <p:to>
                                        <p:strVal val="visible"/>
                                      </p:to>
                                    </p:set>
                                    <p:animEffect transition="in" filter="fade">
                                      <p:cBhvr>
                                        <p:cTn id="26" dur="1000"/>
                                        <p:tgtEl>
                                          <p:spTgt spid="138"/>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9"/>
                                        </p:tgtEl>
                                        <p:attrNameLst>
                                          <p:attrName>style.visibility</p:attrName>
                                        </p:attrNameLst>
                                      </p:cBhvr>
                                      <p:to>
                                        <p:strVal val="visible"/>
                                      </p:to>
                                    </p:set>
                                    <p:animEffect transition="in" filter="fade">
                                      <p:cBhvr>
                                        <p:cTn id="29" dur="1000"/>
                                        <p:tgtEl>
                                          <p:spTgt spid="139"/>
                                        </p:tgtEl>
                                      </p:cBhvr>
                                    </p:animEffect>
                                  </p:childTnLst>
                                </p:cTn>
                              </p:par>
                              <p:par>
                                <p:cTn id="30" presetID="10" presetClass="entr" presetSubtype="0" fill="hold" nodeType="withEffect">
                                  <p:stCondLst>
                                    <p:cond delay="10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cTn>
                              </p:par>
                              <p:par>
                                <p:cTn id="33" presetID="10" presetClass="entr" presetSubtype="0" fill="hold" nodeType="withEffect">
                                  <p:stCondLst>
                                    <p:cond delay="10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childTnLst>
                                </p:cTn>
                              </p:par>
                              <p:par>
                                <p:cTn id="36" presetID="10" presetClass="entr" presetSubtype="0" fill="hold" nodeType="withEffect">
                                  <p:stCondLst>
                                    <p:cond delay="100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childTnLst>
                                </p:cTn>
                              </p:par>
                              <p:par>
                                <p:cTn id="39" presetID="10" presetClass="entr" presetSubtype="0" fill="hold" nodeType="withEffect">
                                  <p:stCondLst>
                                    <p:cond delay="100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childTnLst>
                                </p:cTn>
                              </p:par>
                              <p:par>
                                <p:cTn id="42" presetID="10" presetClass="entr" presetSubtype="0" fill="hold" nodeType="withEffect">
                                  <p:stCondLst>
                                    <p:cond delay="100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childTnLst>
                                </p:cTn>
                              </p:par>
                              <p:par>
                                <p:cTn id="45" presetID="10" presetClass="entr" presetSubtype="0" fill="hold" nodeType="withEffect">
                                  <p:stCondLst>
                                    <p:cond delay="100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childTnLst>
                                </p:cTn>
                              </p:par>
                              <p:par>
                                <p:cTn id="48" presetID="10" presetClass="entr" presetSubtype="0" fill="hold" nodeType="withEffect">
                                  <p:stCondLst>
                                    <p:cond delay="100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22" name="Title 21"/>
          <p:cNvSpPr>
            <a:spLocks noGrp="1"/>
          </p:cNvSpPr>
          <p:nvPr>
            <p:ph type="title"/>
          </p:nvPr>
        </p:nvSpPr>
        <p:spPr/>
        <p:txBody>
          <a:bodyPr/>
          <a:lstStyle/>
          <a:p>
            <a:pPr lvl="0"/>
            <a:r>
              <a:rPr lang="en-US" dirty="0" smtClean="0"/>
              <a:t>Host More Instances Per Server</a:t>
            </a:r>
            <a:endParaRPr lang="en-US" dirty="0"/>
          </a:p>
        </p:txBody>
      </p:sp>
      <p:sp>
        <p:nvSpPr>
          <p:cNvPr id="78" name="Content Placeholder 3"/>
          <p:cNvSpPr>
            <a:spLocks noGrp="1"/>
          </p:cNvSpPr>
          <p:nvPr>
            <p:ph sz="half" idx="1"/>
          </p:nvPr>
        </p:nvSpPr>
        <p:spPr>
          <a:xfrm>
            <a:off x="4800600" y="1143079"/>
            <a:ext cx="4038600" cy="3962321"/>
          </a:xfrm>
        </p:spPr>
        <p:txBody>
          <a:bodyPr/>
          <a:lstStyle/>
          <a:p>
            <a:r>
              <a:rPr lang="en-US" dirty="0" smtClean="0"/>
              <a:t>Multiple Instances</a:t>
            </a:r>
          </a:p>
          <a:p>
            <a:pPr marL="365760" lvl="1">
              <a:spcAft>
                <a:spcPts val="200"/>
              </a:spcAft>
            </a:pPr>
            <a:r>
              <a:rPr lang="en-US" dirty="0" smtClean="0"/>
              <a:t>Provides support for more processors and memory to consolidate multiple databases onto more powerful hardware</a:t>
            </a:r>
          </a:p>
          <a:p>
            <a:pPr marL="365760" lvl="1">
              <a:spcAft>
                <a:spcPts val="200"/>
              </a:spcAft>
            </a:pPr>
            <a:r>
              <a:rPr lang="en-US" dirty="0" smtClean="0"/>
              <a:t>Protect data through unique security contexts of each named instance</a:t>
            </a:r>
          </a:p>
          <a:p>
            <a:pPr marL="365760" lvl="1">
              <a:spcAft>
                <a:spcPts val="200"/>
              </a:spcAft>
            </a:pPr>
            <a:r>
              <a:rPr lang="en-US" dirty="0" smtClean="0"/>
              <a:t>Reduce power consumption, rack space, and management costs as servers typically have only 15 to 20 percent utilization</a:t>
            </a:r>
            <a:endParaRPr lang="en-US" dirty="0"/>
          </a:p>
        </p:txBody>
      </p:sp>
      <p:sp>
        <p:nvSpPr>
          <p:cNvPr id="79" name="Content Placeholder 3"/>
          <p:cNvSpPr>
            <a:spLocks noGrp="1"/>
          </p:cNvSpPr>
          <p:nvPr>
            <p:ph type="body" idx="10"/>
          </p:nvPr>
        </p:nvSpPr>
        <p:spPr/>
        <p:txBody>
          <a:bodyPr/>
          <a:lstStyle/>
          <a:p>
            <a:r>
              <a:rPr lang="en-US" sz="1800" b="0" spc="-10" dirty="0" smtClean="0">
                <a:solidFill>
                  <a:schemeClr val="bg1"/>
                </a:solidFill>
                <a:latin typeface="+mj-lt"/>
                <a:cs typeface="Arial" charset="0"/>
              </a:rPr>
              <a:t>Server consolidation on a truly scalable platform… not only can deliver positive economic advantages in the short term, but can position organizations for lower operating costs, and improved service delivery for years to come.</a:t>
            </a:r>
          </a:p>
          <a:p>
            <a:pPr lvl="2" algn="r"/>
            <a:r>
              <a:rPr lang="en-US" sz="1400" b="0" i="1" dirty="0" smtClean="0">
                <a:solidFill>
                  <a:schemeClr val="bg1">
                    <a:lumMod val="75000"/>
                  </a:schemeClr>
                </a:solidFill>
                <a:latin typeface="+mj-lt"/>
                <a:cs typeface="Arial" charset="0"/>
              </a:rPr>
              <a:t>—Server Consolidation Case Study by HP</a:t>
            </a:r>
          </a:p>
        </p:txBody>
      </p:sp>
      <p:sp>
        <p:nvSpPr>
          <p:cNvPr id="23" name="Text Placeholder 22"/>
          <p:cNvSpPr>
            <a:spLocks noGrp="1"/>
          </p:cNvSpPr>
          <p:nvPr>
            <p:ph type="body" idx="11"/>
          </p:nvPr>
        </p:nvSpPr>
        <p:spPr/>
        <p:txBody>
          <a:bodyPr/>
          <a:lstStyle/>
          <a:p>
            <a:r>
              <a:rPr spc="-50" smtClean="0"/>
              <a:t>Scalability &amp; Performance</a:t>
            </a:r>
            <a:endParaRPr spc="-50"/>
          </a:p>
        </p:txBody>
      </p:sp>
      <p:grpSp>
        <p:nvGrpSpPr>
          <p:cNvPr id="2" name="Group 112"/>
          <p:cNvGrpSpPr/>
          <p:nvPr/>
        </p:nvGrpSpPr>
        <p:grpSpPr>
          <a:xfrm>
            <a:off x="750213" y="1566333"/>
            <a:ext cx="3510998" cy="2560706"/>
            <a:chOff x="905088" y="1691640"/>
            <a:chExt cx="3167380" cy="2310092"/>
          </a:xfrm>
        </p:grpSpPr>
        <p:sp>
          <p:nvSpPr>
            <p:cNvPr id="102" name="Trapezoid 101"/>
            <p:cNvSpPr/>
            <p:nvPr/>
          </p:nvSpPr>
          <p:spPr bwMode="auto">
            <a:xfrm rot="5566725">
              <a:off x="2563208" y="2143717"/>
              <a:ext cx="736556" cy="1413469"/>
            </a:xfrm>
            <a:prstGeom prst="trapezoid">
              <a:avLst>
                <a:gd name="adj" fmla="val 34987"/>
              </a:avLst>
            </a:prstGeom>
            <a:gradFill>
              <a:gsLst>
                <a:gs pos="75000">
                  <a:schemeClr val="tx1">
                    <a:lumMod val="65000"/>
                    <a:lumOff val="35000"/>
                    <a:alpha val="67000"/>
                  </a:schemeClr>
                </a:gs>
                <a:gs pos="100000">
                  <a:schemeClr val="tx1">
                    <a:lumMod val="85000"/>
                    <a:lumOff val="15000"/>
                    <a:alpha val="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0" name="Trapezoid 59"/>
            <p:cNvSpPr/>
            <p:nvPr/>
          </p:nvSpPr>
          <p:spPr bwMode="auto">
            <a:xfrm rot="5566725">
              <a:off x="2106346" y="1054002"/>
              <a:ext cx="736556" cy="2082714"/>
            </a:xfrm>
            <a:prstGeom prst="trapezoid">
              <a:avLst>
                <a:gd name="adj" fmla="val 34987"/>
              </a:avLst>
            </a:prstGeom>
            <a:gradFill>
              <a:gsLst>
                <a:gs pos="75000">
                  <a:schemeClr val="tx1">
                    <a:lumMod val="65000"/>
                    <a:lumOff val="35000"/>
                    <a:alpha val="67000"/>
                  </a:schemeClr>
                </a:gs>
                <a:gs pos="100000">
                  <a:schemeClr val="tx1">
                    <a:lumMod val="85000"/>
                    <a:lumOff val="15000"/>
                    <a:alpha val="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67" name="Rectangle 18518"/>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973284" y="3249628"/>
              <a:ext cx="610920" cy="696386"/>
            </a:xfrm>
            <a:prstGeom prst="rect">
              <a:avLst/>
            </a:prstGeom>
            <a:noFill/>
            <a:ln w="9525">
              <a:noFill/>
              <a:miter lim="800000"/>
              <a:headEnd/>
              <a:tailEnd/>
            </a:ln>
          </p:spPr>
        </p:pic>
        <p:pic>
          <p:nvPicPr>
            <p:cNvPr id="77" name="Rectangle 18518"/>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971762" y="1691640"/>
              <a:ext cx="610920" cy="696386"/>
            </a:xfrm>
            <a:prstGeom prst="rect">
              <a:avLst/>
            </a:prstGeom>
            <a:noFill/>
            <a:ln w="9525">
              <a:noFill/>
              <a:miter lim="800000"/>
              <a:headEnd/>
              <a:tailEnd/>
            </a:ln>
          </p:spPr>
        </p:pic>
        <p:pic>
          <p:nvPicPr>
            <p:cNvPr id="80" name="Rectangle 18518"/>
            <p:cNvPicPr>
              <a:picLocks noChangeAspect="1" noChangeArrowheads="1"/>
            </p:cNvPicPr>
            <p:nvPr/>
          </p:nvPicPr>
          <p:blipFill>
            <a:blip r:embed="rId3" cstate="print"/>
            <a:srcRect/>
            <a:stretch>
              <a:fillRect/>
            </a:stretch>
          </p:blipFill>
          <p:spPr bwMode="auto">
            <a:xfrm>
              <a:off x="1769534" y="2473861"/>
              <a:ext cx="610920" cy="696386"/>
            </a:xfrm>
            <a:prstGeom prst="rect">
              <a:avLst/>
            </a:prstGeom>
            <a:noFill/>
            <a:ln w="9525">
              <a:noFill/>
              <a:miter lim="800000"/>
              <a:headEnd/>
              <a:tailEnd/>
            </a:ln>
          </p:spPr>
        </p:pic>
        <p:sp>
          <p:nvSpPr>
            <p:cNvPr id="106" name="Trapezoid 105"/>
            <p:cNvSpPr/>
            <p:nvPr/>
          </p:nvSpPr>
          <p:spPr bwMode="auto">
            <a:xfrm rot="5566725">
              <a:off x="2114793" y="2583639"/>
              <a:ext cx="736556" cy="2099629"/>
            </a:xfrm>
            <a:prstGeom prst="trapezoid">
              <a:avLst>
                <a:gd name="adj" fmla="val 34987"/>
              </a:avLst>
            </a:prstGeom>
            <a:gradFill>
              <a:gsLst>
                <a:gs pos="75000">
                  <a:schemeClr val="tx1">
                    <a:lumMod val="65000"/>
                    <a:lumOff val="35000"/>
                    <a:alpha val="67000"/>
                  </a:schemeClr>
                </a:gs>
                <a:gs pos="100000">
                  <a:schemeClr val="tx1">
                    <a:lumMod val="85000"/>
                    <a:lumOff val="15000"/>
                    <a:alpha val="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4" name="Rounded Rectangle 83"/>
            <p:cNvSpPr/>
            <p:nvPr/>
          </p:nvSpPr>
          <p:spPr bwMode="auto">
            <a:xfrm>
              <a:off x="905088" y="1708276"/>
              <a:ext cx="741722" cy="695109"/>
            </a:xfrm>
            <a:prstGeom prst="roundRect">
              <a:avLst>
                <a:gd name="adj" fmla="val 31102"/>
              </a:avLst>
            </a:prstGeom>
            <a:gradFill>
              <a:gsLst>
                <a:gs pos="20000">
                  <a:schemeClr val="tx1"/>
                </a:gs>
                <a:gs pos="59000">
                  <a:schemeClr val="accent6">
                    <a:lumMod val="60000"/>
                    <a:lumOff val="40000"/>
                    <a:alpha val="0"/>
                  </a:schemeClr>
                </a:gs>
                <a:gs pos="100000">
                  <a:schemeClr val="bg1">
                    <a:lumMod val="75000"/>
                  </a:schemeClr>
                </a:gs>
              </a:gsLst>
              <a:lin ang="13200000" scaled="0"/>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5" name="Rounded Rectangle 104"/>
            <p:cNvSpPr/>
            <p:nvPr/>
          </p:nvSpPr>
          <p:spPr bwMode="auto">
            <a:xfrm>
              <a:off x="1696179" y="2479590"/>
              <a:ext cx="741722" cy="695109"/>
            </a:xfrm>
            <a:prstGeom prst="roundRect">
              <a:avLst>
                <a:gd name="adj" fmla="val 31102"/>
              </a:avLst>
            </a:prstGeom>
            <a:gradFill>
              <a:gsLst>
                <a:gs pos="20000">
                  <a:schemeClr val="tx1"/>
                </a:gs>
                <a:gs pos="59000">
                  <a:schemeClr val="accent6">
                    <a:lumMod val="60000"/>
                    <a:lumOff val="40000"/>
                    <a:alpha val="0"/>
                  </a:schemeClr>
                </a:gs>
                <a:gs pos="100000">
                  <a:schemeClr val="bg1">
                    <a:lumMod val="75000"/>
                  </a:schemeClr>
                </a:gs>
              </a:gsLst>
              <a:lin ang="13200000" scaled="0"/>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8" name="Rounded Rectangle 107"/>
            <p:cNvSpPr/>
            <p:nvPr/>
          </p:nvSpPr>
          <p:spPr bwMode="auto">
            <a:xfrm>
              <a:off x="905089" y="3245960"/>
              <a:ext cx="741722" cy="695109"/>
            </a:xfrm>
            <a:prstGeom prst="roundRect">
              <a:avLst>
                <a:gd name="adj" fmla="val 31102"/>
              </a:avLst>
            </a:prstGeom>
            <a:gradFill>
              <a:gsLst>
                <a:gs pos="20000">
                  <a:schemeClr val="tx1"/>
                </a:gs>
                <a:gs pos="59000">
                  <a:schemeClr val="accent6">
                    <a:lumMod val="60000"/>
                    <a:lumOff val="40000"/>
                    <a:alpha val="0"/>
                  </a:schemeClr>
                </a:gs>
                <a:gs pos="100000">
                  <a:schemeClr val="bg1">
                    <a:lumMod val="75000"/>
                  </a:schemeClr>
                </a:gs>
              </a:gsLst>
              <a:lin ang="13200000" scaled="0"/>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pic>
          <p:nvPicPr>
            <p:cNvPr id="112" name="Picture 111" descr="Server.png"/>
            <p:cNvPicPr>
              <a:picLocks noChangeAspect="1"/>
            </p:cNvPicPr>
            <p:nvPr/>
          </p:nvPicPr>
          <p:blipFill>
            <a:blip r:embed="rId4" cstate="print"/>
            <a:stretch>
              <a:fillRect/>
            </a:stretch>
          </p:blipFill>
          <p:spPr>
            <a:xfrm flipH="1">
              <a:off x="2641601" y="1856622"/>
              <a:ext cx="1430867" cy="2010573"/>
            </a:xfrm>
            <a:prstGeom prst="rect">
              <a:avLst/>
            </a:prstGeom>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rapezoid 80"/>
          <p:cNvSpPr/>
          <p:nvPr/>
        </p:nvSpPr>
        <p:spPr bwMode="auto">
          <a:xfrm rot="10800000">
            <a:off x="685800" y="4352330"/>
            <a:ext cx="3657600" cy="685800"/>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pic>
        <p:nvPicPr>
          <p:cNvPr id="53" name="Picture 52" descr="Server.png"/>
          <p:cNvPicPr>
            <a:picLocks noChangeAspect="1"/>
          </p:cNvPicPr>
          <p:nvPr/>
        </p:nvPicPr>
        <p:blipFill>
          <a:blip r:embed="rId3" cstate="print"/>
          <a:stretch>
            <a:fillRect/>
          </a:stretch>
        </p:blipFill>
        <p:spPr>
          <a:xfrm flipH="1">
            <a:off x="838200" y="3618310"/>
            <a:ext cx="433835" cy="609600"/>
          </a:xfrm>
          <a:prstGeom prst="rect">
            <a:avLst/>
          </a:prstGeom>
        </p:spPr>
      </p:pic>
      <p:pic>
        <p:nvPicPr>
          <p:cNvPr id="54" name="Picture 53" descr="Server.png"/>
          <p:cNvPicPr>
            <a:picLocks noChangeAspect="1"/>
          </p:cNvPicPr>
          <p:nvPr/>
        </p:nvPicPr>
        <p:blipFill>
          <a:blip r:embed="rId3" cstate="print"/>
          <a:stretch>
            <a:fillRect/>
          </a:stretch>
        </p:blipFill>
        <p:spPr>
          <a:xfrm flipH="1">
            <a:off x="2667000" y="3618310"/>
            <a:ext cx="433835" cy="609600"/>
          </a:xfrm>
          <a:prstGeom prst="rect">
            <a:avLst/>
          </a:prstGeom>
        </p:spPr>
      </p:pic>
      <p:pic>
        <p:nvPicPr>
          <p:cNvPr id="55" name="Picture 54" descr="Server.png"/>
          <p:cNvPicPr>
            <a:picLocks noChangeAspect="1"/>
          </p:cNvPicPr>
          <p:nvPr/>
        </p:nvPicPr>
        <p:blipFill>
          <a:blip r:embed="rId3" cstate="print"/>
          <a:stretch>
            <a:fillRect/>
          </a:stretch>
        </p:blipFill>
        <p:spPr>
          <a:xfrm flipH="1">
            <a:off x="3886200" y="3618310"/>
            <a:ext cx="433835" cy="609600"/>
          </a:xfrm>
          <a:prstGeom prst="rect">
            <a:avLst/>
          </a:prstGeom>
        </p:spPr>
      </p:pic>
      <p:pic>
        <p:nvPicPr>
          <p:cNvPr id="61" name="Rectangle 18518"/>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733800" y="3770710"/>
            <a:ext cx="385316" cy="439220"/>
          </a:xfrm>
          <a:prstGeom prst="rect">
            <a:avLst/>
          </a:prstGeom>
          <a:noFill/>
          <a:ln w="9525">
            <a:noFill/>
            <a:miter lim="800000"/>
            <a:headEnd/>
            <a:tailEnd/>
          </a:ln>
        </p:spPr>
      </p:pic>
      <p:sp>
        <p:nvSpPr>
          <p:cNvPr id="49" name="Title 48"/>
          <p:cNvSpPr>
            <a:spLocks noGrp="1"/>
          </p:cNvSpPr>
          <p:nvPr>
            <p:ph type="title"/>
          </p:nvPr>
        </p:nvSpPr>
        <p:spPr>
          <a:xfrm>
            <a:off x="381000" y="230188"/>
            <a:ext cx="7467600" cy="609398"/>
          </a:xfrm>
        </p:spPr>
        <p:txBody>
          <a:bodyPr/>
          <a:lstStyle/>
          <a:p>
            <a:pPr>
              <a:defRPr/>
            </a:pPr>
            <a:r>
              <a:rPr lang="en-US" dirty="0" smtClean="0"/>
              <a:t>Optimize Workloads Via Virtual Machines</a:t>
            </a:r>
            <a:endParaRPr lang="en-US" dirty="0"/>
          </a:p>
        </p:txBody>
      </p:sp>
      <p:sp>
        <p:nvSpPr>
          <p:cNvPr id="78" name="Content Placeholder 3"/>
          <p:cNvSpPr>
            <a:spLocks noGrp="1"/>
          </p:cNvSpPr>
          <p:nvPr>
            <p:ph sz="half" idx="1"/>
          </p:nvPr>
        </p:nvSpPr>
        <p:spPr/>
        <p:txBody>
          <a:bodyPr/>
          <a:lstStyle/>
          <a:p>
            <a:pPr marL="0" indent="0"/>
            <a:r>
              <a:rPr lang="en-US" dirty="0" smtClean="0"/>
              <a:t>Virtualization Licensing</a:t>
            </a:r>
          </a:p>
          <a:p>
            <a:pPr marL="365760" lvl="1">
              <a:spcAft>
                <a:spcPts val="200"/>
              </a:spcAft>
            </a:pPr>
            <a:r>
              <a:rPr lang="en-US" dirty="0" smtClean="0"/>
              <a:t>Increases deployment flexibility by running SQL Server inside a virtualized OS, which allows it to be easily moved or migrated to another server</a:t>
            </a:r>
          </a:p>
          <a:p>
            <a:pPr marL="365760" lvl="1">
              <a:spcAft>
                <a:spcPts val="200"/>
              </a:spcAft>
            </a:pPr>
            <a:r>
              <a:rPr lang="en-US" dirty="0"/>
              <a:t>Allows 4 virtual machines/processor for each licensed physical processor</a:t>
            </a:r>
          </a:p>
          <a:p>
            <a:pPr marL="365760" lvl="1">
              <a:spcAft>
                <a:spcPts val="200"/>
              </a:spcAft>
            </a:pPr>
            <a:r>
              <a:rPr lang="en-US" dirty="0" smtClean="0"/>
              <a:t>Provides flexibility in managing server farms by allowing licenses to be moved between servers without restrictions</a:t>
            </a:r>
            <a:endParaRPr lang="en-US" dirty="0"/>
          </a:p>
        </p:txBody>
      </p:sp>
      <p:sp>
        <p:nvSpPr>
          <p:cNvPr id="79" name="Content Placeholder 3"/>
          <p:cNvSpPr>
            <a:spLocks noGrp="1"/>
          </p:cNvSpPr>
          <p:nvPr>
            <p:ph type="body" idx="10"/>
          </p:nvPr>
        </p:nvSpPr>
        <p:spPr/>
        <p:txBody>
          <a:bodyPr/>
          <a:lstStyle/>
          <a:p>
            <a:pPr lvl="1"/>
            <a:r>
              <a:rPr lang="en-US" dirty="0" smtClean="0"/>
              <a:t>Virtualization is the top spending priority for CIOs with a 5 percent increase in the number of companies budgeting for virtualization and more than a 15 percent increase in spending .</a:t>
            </a:r>
          </a:p>
          <a:p>
            <a:pPr lvl="1" indent="0" algn="r">
              <a:spcBef>
                <a:spcPts val="200"/>
              </a:spcBef>
            </a:pPr>
            <a:r>
              <a:rPr sz="1400" i="1" dirty="0" smtClean="0">
                <a:solidFill>
                  <a:schemeClr val="bg1">
                    <a:lumMod val="75000"/>
                  </a:schemeClr>
                </a:solidFill>
              </a:rPr>
              <a:t>—</a:t>
            </a:r>
            <a:r>
              <a:rPr sz="1400" i="1" dirty="0" err="1" smtClean="0">
                <a:solidFill>
                  <a:schemeClr val="bg1">
                    <a:lumMod val="75000"/>
                  </a:schemeClr>
                </a:solidFill>
              </a:rPr>
              <a:t>CIO|Insight</a:t>
            </a:r>
            <a:r>
              <a:rPr sz="1400" i="1" dirty="0" smtClean="0">
                <a:solidFill>
                  <a:schemeClr val="bg1">
                    <a:lumMod val="75000"/>
                  </a:schemeClr>
                </a:solidFill>
              </a:rPr>
              <a:t> Top IT Spending Priorities Report for 2009</a:t>
            </a:r>
            <a:endParaRPr sz="1400" i="1" dirty="0">
              <a:solidFill>
                <a:schemeClr val="bg1">
                  <a:lumMod val="75000"/>
                </a:schemeClr>
              </a:solidFill>
            </a:endParaRPr>
          </a:p>
        </p:txBody>
      </p:sp>
      <p:pic>
        <p:nvPicPr>
          <p:cNvPr id="80" name="Picture 79" descr="Server.png"/>
          <p:cNvPicPr>
            <a:picLocks noChangeAspect="1"/>
          </p:cNvPicPr>
          <p:nvPr/>
        </p:nvPicPr>
        <p:blipFill>
          <a:blip r:embed="rId3" cstate="print"/>
          <a:stretch>
            <a:fillRect/>
          </a:stretch>
        </p:blipFill>
        <p:spPr>
          <a:xfrm flipH="1">
            <a:off x="2133600" y="4490274"/>
            <a:ext cx="586235" cy="823744"/>
          </a:xfrm>
          <a:prstGeom prst="rect">
            <a:avLst/>
          </a:prstGeom>
        </p:spPr>
      </p:pic>
      <p:pic>
        <p:nvPicPr>
          <p:cNvPr id="67" name="Rectangle 18518"/>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514600" y="3770710"/>
            <a:ext cx="385316" cy="439220"/>
          </a:xfrm>
          <a:prstGeom prst="rect">
            <a:avLst/>
          </a:prstGeom>
          <a:noFill/>
          <a:ln w="9525">
            <a:noFill/>
            <a:miter lim="800000"/>
            <a:headEnd/>
            <a:tailEnd/>
          </a:ln>
        </p:spPr>
      </p:pic>
      <p:pic>
        <p:nvPicPr>
          <p:cNvPr id="60" name="Rectangle 18518"/>
          <p:cNvPicPr>
            <a:picLocks noChangeAspect="1" noChangeArrowheads="1"/>
          </p:cNvPicPr>
          <p:nvPr/>
        </p:nvPicPr>
        <p:blipFill>
          <a:blip r:embed="rId4" cstate="print"/>
          <a:srcRect/>
          <a:stretch>
            <a:fillRect/>
          </a:stretch>
        </p:blipFill>
        <p:spPr bwMode="auto">
          <a:xfrm>
            <a:off x="685800" y="3770710"/>
            <a:ext cx="385316" cy="439220"/>
          </a:xfrm>
          <a:prstGeom prst="rect">
            <a:avLst/>
          </a:prstGeom>
          <a:noFill/>
          <a:ln w="9525">
            <a:noFill/>
            <a:miter lim="800000"/>
            <a:headEnd/>
            <a:tailEnd/>
          </a:ln>
        </p:spPr>
      </p:pic>
      <p:sp>
        <p:nvSpPr>
          <p:cNvPr id="77" name="Rounded Rectangle 76"/>
          <p:cNvSpPr/>
          <p:nvPr/>
        </p:nvSpPr>
        <p:spPr bwMode="auto">
          <a:xfrm>
            <a:off x="381000" y="3465910"/>
            <a:ext cx="4191000" cy="886420"/>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82" name="TextBox 81"/>
          <p:cNvSpPr txBox="1"/>
          <p:nvPr/>
        </p:nvSpPr>
        <p:spPr>
          <a:xfrm>
            <a:off x="1524000" y="3770710"/>
            <a:ext cx="838200" cy="429220"/>
          </a:xfrm>
          <a:prstGeom prst="rect">
            <a:avLst/>
          </a:prstGeom>
          <a:noFill/>
        </p:spPr>
        <p:txBody>
          <a:bodyPr wrap="square" rtlCol="0">
            <a:spAutoFit/>
          </a:bodyPr>
          <a:lstStyle/>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Virtual </a:t>
            </a:r>
          </a:p>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Servers</a:t>
            </a:r>
            <a:endParaRPr lang="en-US" sz="14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86" name="TextBox 85"/>
          <p:cNvSpPr txBox="1"/>
          <p:nvPr/>
        </p:nvSpPr>
        <p:spPr>
          <a:xfrm>
            <a:off x="2438400" y="4885730"/>
            <a:ext cx="1447800" cy="429220"/>
          </a:xfrm>
          <a:prstGeom prst="rect">
            <a:avLst/>
          </a:prstGeom>
          <a:noFill/>
        </p:spPr>
        <p:txBody>
          <a:bodyPr wrap="square" rtlCol="0">
            <a:spAutoFit/>
          </a:bodyPr>
          <a:lstStyle/>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Host </a:t>
            </a:r>
          </a:p>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a:t>
            </a:r>
            <a:endParaRPr lang="en-US" sz="14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76" name="Rectangle 75"/>
          <p:cNvSpPr/>
          <p:nvPr/>
        </p:nvSpPr>
        <p:spPr bwMode="auto">
          <a:xfrm>
            <a:off x="2209800" y="1295399"/>
            <a:ext cx="1371600" cy="646511"/>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87" name="Rectangle 11345"/>
          <p:cNvPicPr>
            <a:picLocks noChangeAspect="1" noChangeArrowheads="1"/>
          </p:cNvPicPr>
          <p:nvPr/>
        </p:nvPicPr>
        <p:blipFill>
          <a:blip r:embed="rId5" cstate="print"/>
          <a:srcRect/>
          <a:stretch>
            <a:fillRect/>
          </a:stretch>
        </p:blipFill>
        <p:spPr bwMode="gray">
          <a:xfrm rot="21419117" flipH="1">
            <a:off x="2905015" y="1418302"/>
            <a:ext cx="382014" cy="368086"/>
          </a:xfrm>
          <a:prstGeom prst="rect">
            <a:avLst/>
          </a:prstGeom>
          <a:noFill/>
          <a:ln w="9525">
            <a:noFill/>
            <a:miter lim="800000"/>
            <a:headEnd/>
            <a:tailEnd/>
          </a:ln>
        </p:spPr>
      </p:pic>
      <p:pic>
        <p:nvPicPr>
          <p:cNvPr id="88" name="Rectangle 11345"/>
          <p:cNvPicPr>
            <a:picLocks noChangeAspect="1" noChangeArrowheads="1"/>
          </p:cNvPicPr>
          <p:nvPr/>
        </p:nvPicPr>
        <p:blipFill>
          <a:blip r:embed="rId5" cstate="print"/>
          <a:srcRect/>
          <a:stretch>
            <a:fillRect/>
          </a:stretch>
        </p:blipFill>
        <p:spPr bwMode="gray">
          <a:xfrm rot="21419117" flipH="1">
            <a:off x="2447815" y="1418302"/>
            <a:ext cx="382014" cy="368086"/>
          </a:xfrm>
          <a:prstGeom prst="rect">
            <a:avLst/>
          </a:prstGeom>
          <a:noFill/>
          <a:ln w="9525">
            <a:noFill/>
            <a:miter lim="800000"/>
            <a:headEnd/>
            <a:tailEnd/>
          </a:ln>
        </p:spPr>
      </p:pic>
      <p:sp>
        <p:nvSpPr>
          <p:cNvPr id="89" name="Rectangle 88"/>
          <p:cNvSpPr/>
          <p:nvPr/>
        </p:nvSpPr>
        <p:spPr bwMode="auto">
          <a:xfrm rot="10800000" flipV="1">
            <a:off x="2895600" y="2170511"/>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0" name="Rectangle 89"/>
          <p:cNvSpPr/>
          <p:nvPr/>
        </p:nvSpPr>
        <p:spPr bwMode="auto">
          <a:xfrm rot="16200000">
            <a:off x="937263" y="3366849"/>
            <a:ext cx="304798"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1" name="Picture 90" descr="Server.png"/>
          <p:cNvPicPr>
            <a:picLocks noChangeAspect="1"/>
          </p:cNvPicPr>
          <p:nvPr/>
        </p:nvPicPr>
        <p:blipFill>
          <a:blip r:embed="rId3" cstate="print"/>
          <a:stretch>
            <a:fillRect/>
          </a:stretch>
        </p:blipFill>
        <p:spPr>
          <a:xfrm flipH="1">
            <a:off x="2667000" y="2399111"/>
            <a:ext cx="433835" cy="609600"/>
          </a:xfrm>
          <a:prstGeom prst="rect">
            <a:avLst/>
          </a:prstGeom>
        </p:spPr>
      </p:pic>
      <p:pic>
        <p:nvPicPr>
          <p:cNvPr id="92" name="Picture 91" descr="Server.png"/>
          <p:cNvPicPr>
            <a:picLocks noChangeAspect="1"/>
          </p:cNvPicPr>
          <p:nvPr/>
        </p:nvPicPr>
        <p:blipFill>
          <a:blip r:embed="rId3" cstate="print"/>
          <a:stretch>
            <a:fillRect/>
          </a:stretch>
        </p:blipFill>
        <p:spPr>
          <a:xfrm flipH="1">
            <a:off x="3276600" y="2399111"/>
            <a:ext cx="433835" cy="609600"/>
          </a:xfrm>
          <a:prstGeom prst="rect">
            <a:avLst/>
          </a:prstGeom>
        </p:spPr>
      </p:pic>
      <p:pic>
        <p:nvPicPr>
          <p:cNvPr id="93" name="Picture 92" descr="Server.png"/>
          <p:cNvPicPr>
            <a:picLocks noChangeAspect="1"/>
          </p:cNvPicPr>
          <p:nvPr/>
        </p:nvPicPr>
        <p:blipFill>
          <a:blip r:embed="rId3" cstate="print"/>
          <a:stretch>
            <a:fillRect/>
          </a:stretch>
        </p:blipFill>
        <p:spPr>
          <a:xfrm flipH="1">
            <a:off x="3886200" y="2399111"/>
            <a:ext cx="433835" cy="609600"/>
          </a:xfrm>
          <a:prstGeom prst="rect">
            <a:avLst/>
          </a:prstGeom>
        </p:spPr>
      </p:pic>
      <p:sp>
        <p:nvSpPr>
          <p:cNvPr id="94" name="Rectangle 93"/>
          <p:cNvSpPr/>
          <p:nvPr/>
        </p:nvSpPr>
        <p:spPr bwMode="auto">
          <a:xfrm rot="5400000">
            <a:off x="2704273" y="2162068"/>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5" name="Rectangle 94"/>
          <p:cNvSpPr/>
          <p:nvPr/>
        </p:nvSpPr>
        <p:spPr bwMode="auto">
          <a:xfrm rot="5400000">
            <a:off x="3413759" y="226195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6" name="Rectangle 95"/>
          <p:cNvSpPr/>
          <p:nvPr/>
        </p:nvSpPr>
        <p:spPr bwMode="auto">
          <a:xfrm rot="5400000">
            <a:off x="4023359" y="226195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7" name="Picture 96" descr="Application.png"/>
          <p:cNvPicPr>
            <a:picLocks noChangeAspect="1"/>
          </p:cNvPicPr>
          <p:nvPr/>
        </p:nvPicPr>
        <p:blipFill>
          <a:blip r:embed="rId6" cstate="print"/>
          <a:stretch>
            <a:fillRect/>
          </a:stretch>
        </p:blipFill>
        <p:spPr>
          <a:xfrm>
            <a:off x="2590800" y="262771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98" name="Picture 97" descr="Application.png"/>
          <p:cNvPicPr>
            <a:picLocks noChangeAspect="1"/>
          </p:cNvPicPr>
          <p:nvPr/>
        </p:nvPicPr>
        <p:blipFill>
          <a:blip r:embed="rId6" cstate="print"/>
          <a:stretch>
            <a:fillRect/>
          </a:stretch>
        </p:blipFill>
        <p:spPr>
          <a:xfrm>
            <a:off x="3200400" y="262771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99" name="Picture 98" descr="Application.png"/>
          <p:cNvPicPr>
            <a:picLocks noChangeAspect="1"/>
          </p:cNvPicPr>
          <p:nvPr/>
        </p:nvPicPr>
        <p:blipFill>
          <a:blip r:embed="rId6" cstate="print"/>
          <a:stretch>
            <a:fillRect/>
          </a:stretch>
        </p:blipFill>
        <p:spPr>
          <a:xfrm>
            <a:off x="3810000" y="262771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100" name="Rectangle 99"/>
          <p:cNvSpPr/>
          <p:nvPr/>
        </p:nvSpPr>
        <p:spPr bwMode="auto">
          <a:xfrm rot="16200000">
            <a:off x="2613660" y="3290650"/>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1" name="Rectangle 100"/>
          <p:cNvSpPr/>
          <p:nvPr/>
        </p:nvSpPr>
        <p:spPr bwMode="auto">
          <a:xfrm rot="16200000">
            <a:off x="3832860" y="3290650"/>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2" name="Group 101"/>
          <p:cNvGrpSpPr/>
          <p:nvPr/>
        </p:nvGrpSpPr>
        <p:grpSpPr>
          <a:xfrm>
            <a:off x="457200" y="2246711"/>
            <a:ext cx="2438400" cy="685800"/>
            <a:chOff x="381000" y="2133600"/>
            <a:chExt cx="2438400" cy="685800"/>
          </a:xfrm>
        </p:grpSpPr>
        <p:sp>
          <p:nvSpPr>
            <p:cNvPr id="103" name="Rounded Rectangle 102"/>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4" name="TextBox 103"/>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105" name="Rectangle 104"/>
          <p:cNvSpPr/>
          <p:nvPr/>
        </p:nvSpPr>
        <p:spPr bwMode="auto">
          <a:xfrm rot="10800000" flipV="1">
            <a:off x="1066800" y="3237311"/>
            <a:ext cx="18288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0" name="Text Placeholder 39"/>
          <p:cNvSpPr>
            <a:spLocks noGrp="1"/>
          </p:cNvSpPr>
          <p:nvPr>
            <p:ph type="body" idx="11"/>
          </p:nvPr>
        </p:nvSpPr>
        <p:spPr/>
        <p:txBody>
          <a:bodyPr/>
          <a:lstStyle/>
          <a:p>
            <a:r>
              <a:rPr spc="-50"/>
              <a:t>Scalability &amp; Performance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down)">
                                      <p:cBhvr>
                                        <p:cTn id="11" dur="500"/>
                                        <p:tgtEl>
                                          <p:spTgt spid="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2000"/>
                                        <p:tgtEl>
                                          <p:spTgt spid="8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7" grpId="0" animBg="1"/>
      <p:bldP spid="82"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Storage Costs</a:t>
            </a:r>
            <a:endParaRPr lang="en-US" dirty="0"/>
          </a:p>
        </p:txBody>
      </p:sp>
      <p:sp>
        <p:nvSpPr>
          <p:cNvPr id="4" name="Content Placeholder 3"/>
          <p:cNvSpPr>
            <a:spLocks noGrp="1"/>
          </p:cNvSpPr>
          <p:nvPr>
            <p:ph sz="half" idx="1"/>
          </p:nvPr>
        </p:nvSpPr>
        <p:spPr>
          <a:xfrm>
            <a:off x="4800600" y="1143079"/>
            <a:ext cx="4038600" cy="4190921"/>
          </a:xfrm>
        </p:spPr>
        <p:txBody>
          <a:bodyPr/>
          <a:lstStyle/>
          <a:p>
            <a:r>
              <a:rPr lang="en-US" dirty="0" smtClean="0"/>
              <a:t>Data Compression </a:t>
            </a:r>
          </a:p>
          <a:p>
            <a:pPr marL="365760" lvl="1">
              <a:spcAft>
                <a:spcPts val="200"/>
              </a:spcAft>
            </a:pPr>
            <a:r>
              <a:rPr lang="en-US" dirty="0" smtClean="0"/>
              <a:t>20% to 60% compression ratios*</a:t>
            </a:r>
          </a:p>
          <a:p>
            <a:pPr marL="365760" lvl="1">
              <a:spcAft>
                <a:spcPts val="200"/>
              </a:spcAft>
            </a:pPr>
            <a:r>
              <a:rPr lang="en-US" dirty="0" smtClean="0"/>
              <a:t>Saves </a:t>
            </a:r>
            <a:r>
              <a:rPr lang="en-US" dirty="0"/>
              <a:t>disk </a:t>
            </a:r>
            <a:r>
              <a:rPr lang="en-US" dirty="0" smtClean="0"/>
              <a:t>storage</a:t>
            </a:r>
          </a:p>
          <a:p>
            <a:pPr marL="576263" lvl="2" indent="-238125">
              <a:spcAft>
                <a:spcPts val="200"/>
              </a:spcAft>
              <a:buFont typeface="Courier New" pitchFamily="49" charset="0"/>
              <a:buChar char="o"/>
            </a:pPr>
            <a:r>
              <a:rPr lang="en-US" sz="1600" dirty="0"/>
              <a:t>Can be used with backup compression, now available with </a:t>
            </a:r>
            <a:r>
              <a:rPr lang="en-US" sz="1600" dirty="0" smtClean="0"/>
              <a:t>Standard</a:t>
            </a:r>
            <a:endParaRPr lang="en-US" sz="1600" dirty="0"/>
          </a:p>
          <a:p>
            <a:pPr marL="365760" lvl="1">
              <a:spcAft>
                <a:spcPts val="200"/>
              </a:spcAft>
            </a:pPr>
            <a:r>
              <a:rPr lang="en-US" dirty="0" smtClean="0"/>
              <a:t>Provides more room to store more data, which allows more instances to share disk resources</a:t>
            </a:r>
          </a:p>
          <a:p>
            <a:pPr marL="365760" lvl="1">
              <a:spcAft>
                <a:spcPts val="200"/>
              </a:spcAft>
            </a:pPr>
            <a:r>
              <a:rPr lang="en-US" dirty="0" smtClean="0"/>
              <a:t>Reduces data size to increase performance</a:t>
            </a:r>
          </a:p>
          <a:p>
            <a:pPr marL="365760" lvl="1">
              <a:spcAft>
                <a:spcPts val="200"/>
              </a:spcAft>
            </a:pPr>
            <a:r>
              <a:rPr lang="en-US" dirty="0" smtClean="0"/>
              <a:t>Moves </a:t>
            </a:r>
            <a:r>
              <a:rPr lang="en-US" dirty="0"/>
              <a:t>more applications to the data center based on reduced </a:t>
            </a:r>
            <a:r>
              <a:rPr lang="en-US" dirty="0" smtClean="0"/>
              <a:t>storage</a:t>
            </a:r>
          </a:p>
        </p:txBody>
      </p:sp>
      <p:sp>
        <p:nvSpPr>
          <p:cNvPr id="16" name="Content Placeholder 3"/>
          <p:cNvSpPr>
            <a:spLocks noGrp="1"/>
          </p:cNvSpPr>
          <p:nvPr>
            <p:ph type="body" idx="10"/>
          </p:nvPr>
        </p:nvSpPr>
        <p:spPr/>
        <p:txBody>
          <a:bodyPr/>
          <a:lstStyle/>
          <a:p>
            <a:pPr lvl="1"/>
            <a:r>
              <a:rPr dirty="0" smtClean="0"/>
              <a:t>"Upgrading to SQL Server 2008 and taking advantage of the Data Compression feature has enabled us to extend the useful life of our SANs. We are seeing data compression in excess of 80 percent.”</a:t>
            </a:r>
            <a:endParaRPr dirty="0"/>
          </a:p>
          <a:p>
            <a:pPr lvl="1" algn="r"/>
            <a:r>
              <a:rPr sz="1400" i="1" dirty="0">
                <a:solidFill>
                  <a:schemeClr val="bg1">
                    <a:lumMod val="75000"/>
                  </a:schemeClr>
                </a:solidFill>
              </a:rPr>
              <a:t> </a:t>
            </a:r>
            <a:r>
              <a:rPr sz="1400" i="1" dirty="0" smtClean="0">
                <a:solidFill>
                  <a:schemeClr val="bg1">
                    <a:lumMod val="75000"/>
                  </a:schemeClr>
                </a:solidFill>
              </a:rPr>
              <a:t>—TJ Fang, CIO, Quanta Computer</a:t>
            </a:r>
            <a:endParaRPr sz="1400" i="1" dirty="0">
              <a:solidFill>
                <a:schemeClr val="bg1">
                  <a:lumMod val="75000"/>
                </a:schemeClr>
              </a:solidFill>
            </a:endParaRPr>
          </a:p>
        </p:txBody>
      </p:sp>
      <p:sp>
        <p:nvSpPr>
          <p:cNvPr id="26" name="Text Placeholder 25"/>
          <p:cNvSpPr>
            <a:spLocks noGrp="1"/>
          </p:cNvSpPr>
          <p:nvPr>
            <p:ph type="body" idx="11"/>
          </p:nvPr>
        </p:nvSpPr>
        <p:spPr/>
        <p:txBody>
          <a:bodyPr/>
          <a:lstStyle/>
          <a:p>
            <a:r>
              <a:rPr spc="-50"/>
              <a:t>Scalability &amp; Performance</a:t>
            </a:r>
          </a:p>
        </p:txBody>
      </p:sp>
      <p:pic>
        <p:nvPicPr>
          <p:cNvPr id="5" name="Picture 4" descr="Server.png"/>
          <p:cNvPicPr>
            <a:picLocks noChangeAspect="1"/>
          </p:cNvPicPr>
          <p:nvPr/>
        </p:nvPicPr>
        <p:blipFill>
          <a:blip r:embed="rId3" cstate="print"/>
          <a:stretch>
            <a:fillRect/>
          </a:stretch>
        </p:blipFill>
        <p:spPr>
          <a:xfrm flipH="1">
            <a:off x="2438400" y="1980539"/>
            <a:ext cx="1265825" cy="1778661"/>
          </a:xfrm>
          <a:prstGeom prst="rect">
            <a:avLst/>
          </a:prstGeom>
        </p:spPr>
      </p:pic>
      <p:grpSp>
        <p:nvGrpSpPr>
          <p:cNvPr id="3" name="Group 23"/>
          <p:cNvGrpSpPr/>
          <p:nvPr/>
        </p:nvGrpSpPr>
        <p:grpSpPr>
          <a:xfrm>
            <a:off x="1981200" y="2386492"/>
            <a:ext cx="1028700" cy="1365614"/>
            <a:chOff x="3429000" y="2819400"/>
            <a:chExt cx="1219200" cy="1618506"/>
          </a:xfrm>
        </p:grpSpPr>
        <p:pic>
          <p:nvPicPr>
            <p:cNvPr id="7" name="Picture 6"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8" name="Picture 7"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9" name="Picture 8"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10" name="Picture 9"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sp>
        <p:nvSpPr>
          <p:cNvPr id="11" name="Rectangle 10"/>
          <p:cNvSpPr/>
          <p:nvPr/>
        </p:nvSpPr>
        <p:spPr bwMode="auto">
          <a:xfrm>
            <a:off x="2382089" y="2754940"/>
            <a:ext cx="506230" cy="53316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10010100101001010000111110110101001</a:t>
            </a:r>
            <a:endPar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 name="Rectangle 11"/>
          <p:cNvSpPr/>
          <p:nvPr/>
        </p:nvSpPr>
        <p:spPr bwMode="auto">
          <a:xfrm>
            <a:off x="1993900" y="3048238"/>
            <a:ext cx="506230" cy="53316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10010100101001010000111110110101001</a:t>
            </a:r>
            <a:endPar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pic>
        <p:nvPicPr>
          <p:cNvPr id="13" name="Picture 2" descr="C:\Users\victor.melniciuc\Desktop\ZIP File.png"/>
          <p:cNvPicPr>
            <a:picLocks noChangeAspect="1" noChangeArrowheads="1"/>
          </p:cNvPicPr>
          <p:nvPr/>
        </p:nvPicPr>
        <p:blipFill>
          <a:blip r:embed="rId5" cstate="print"/>
          <a:srcRect/>
          <a:stretch>
            <a:fillRect/>
          </a:stretch>
        </p:blipFill>
        <p:spPr bwMode="auto">
          <a:xfrm>
            <a:off x="2209800" y="2133600"/>
            <a:ext cx="771794" cy="771794"/>
          </a:xfrm>
          <a:prstGeom prst="rect">
            <a:avLst/>
          </a:prstGeom>
          <a:noFill/>
          <a:effectLst>
            <a:outerShdw blurRad="165100" dist="38100" dir="5400000" sx="111000" sy="111000" algn="t" rotWithShape="0">
              <a:prstClr val="black">
                <a:alpha val="58000"/>
              </a:prstClr>
            </a:outerShdw>
          </a:effectLst>
        </p:spPr>
      </p:pic>
      <p:sp>
        <p:nvSpPr>
          <p:cNvPr id="18" name="TextBox 17"/>
          <p:cNvSpPr txBox="1"/>
          <p:nvPr/>
        </p:nvSpPr>
        <p:spPr>
          <a:xfrm>
            <a:off x="152400" y="6658063"/>
            <a:ext cx="3055645"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dirty="0" smtClean="0">
                <a:solidFill>
                  <a:schemeClr val="bg1">
                    <a:lumMod val="75000"/>
                  </a:schemeClr>
                </a:solidFill>
                <a:latin typeface="+mj-lt"/>
              </a:rPr>
              <a:t>*Stated percentages are typical but not guaranteed</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2000" fill="hold"/>
                                        <p:tgtEl>
                                          <p:spTgt spid="11"/>
                                        </p:tgtEl>
                                      </p:cBhvr>
                                      <p:by x="75000" y="75000"/>
                                    </p:animScale>
                                  </p:childTnLst>
                                </p:cTn>
                              </p:par>
                              <p:par>
                                <p:cTn id="11" presetID="6" presetClass="emph" presetSubtype="0" fill="hold" nodeType="withEffect">
                                  <p:stCondLst>
                                    <p:cond delay="0"/>
                                  </p:stCondLst>
                                  <p:childTnLst>
                                    <p:animScale>
                                      <p:cBhvr>
                                        <p:cTn id="12" dur="2000" fill="hold"/>
                                        <p:tgtEl>
                                          <p:spTgt spid="1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ontent Placeholder 29"/>
          <p:cNvSpPr txBox="1">
            <a:spLocks/>
          </p:cNvSpPr>
          <p:nvPr/>
        </p:nvSpPr>
        <p:spPr>
          <a:xfrm>
            <a:off x="384048" y="1133856"/>
            <a:ext cx="8229600" cy="1295400"/>
          </a:xfrm>
          <a:prstGeom prst="rect">
            <a:avLst/>
          </a:prstGeom>
        </p:spPr>
        <p:txBody>
          <a:bodyPr>
            <a:normAutofit/>
          </a:bodyPr>
          <a:lstStyle/>
          <a:p>
            <a:pPr marL="228600" indent="-228600" defTabSz="914363" fontAlgn="base">
              <a:lnSpc>
                <a:spcPct val="90000"/>
              </a:lnSpc>
              <a:spcBef>
                <a:spcPct val="20000"/>
              </a:spcBef>
              <a:spcAft>
                <a:spcPts val="200"/>
              </a:spcAft>
              <a:buClr>
                <a:srgbClr xmlns:mc="http://schemas.openxmlformats.org/markup-compatibility/2006" xmlns:a14="http://schemas.microsoft.com/office/drawing/2007/7/7/main" val="D70023" mc:Ignorable=""/>
              </a:buClr>
              <a:buSzPct val="100000"/>
              <a:tabLst>
                <a:tab pos="174625" algn="l"/>
              </a:tabLst>
              <a:defRPr/>
            </a:pPr>
            <a:r>
              <a:rPr lang="en-US" b="1" dirty="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The right version of SQL Server for all businesses that need to:</a:t>
            </a:r>
          </a:p>
          <a:p>
            <a:pPr marL="282575" lvl="2" indent="-282575" defTabSz="914363" fontAlgn="base">
              <a:lnSpc>
                <a:spcPct val="90000"/>
              </a:lnSpc>
              <a:spcBef>
                <a:spcPct val="20000"/>
              </a:spcBef>
              <a:spcAft>
                <a:spcPts val="200"/>
              </a:spcAft>
              <a:buClr>
                <a:srgbClr xmlns:mc="http://schemas.openxmlformats.org/markup-compatibility/2006" xmlns:a14="http://schemas.microsoft.com/office/drawing/2007/7/7/main" val="D70023" mc:Ignorable=""/>
              </a:buClr>
              <a:buSzPct val="100000"/>
              <a:buFont typeface="Courier New" pitchFamily="49" charset="0"/>
              <a:buChar char="o"/>
              <a:tabLst>
                <a:tab pos="174625" algn="l"/>
              </a:tabLst>
              <a:defRPr/>
            </a:pPr>
            <a:r>
              <a:rPr lang="en-US" sz="1400" dirty="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Achieve higher levels for high availability, scalability and security;</a:t>
            </a:r>
          </a:p>
          <a:p>
            <a:pPr marL="282575" lvl="2" indent="-282575" defTabSz="914363" fontAlgn="base">
              <a:lnSpc>
                <a:spcPct val="90000"/>
              </a:lnSpc>
              <a:spcBef>
                <a:spcPct val="20000"/>
              </a:spcBef>
              <a:spcAft>
                <a:spcPts val="200"/>
              </a:spcAft>
              <a:buClr>
                <a:srgbClr xmlns:mc="http://schemas.openxmlformats.org/markup-compatibility/2006" xmlns:a14="http://schemas.microsoft.com/office/drawing/2007/7/7/main" val="D70023" mc:Ignorable=""/>
              </a:buClr>
              <a:buSzPct val="100000"/>
              <a:buFont typeface="Courier New" pitchFamily="49" charset="0"/>
              <a:buChar char="o"/>
              <a:tabLst>
                <a:tab pos="174625" algn="l"/>
              </a:tabLst>
              <a:defRPr/>
            </a:pPr>
            <a:r>
              <a:rPr lang="en-US" sz="1400" dirty="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Maximize business insight from organizational data;</a:t>
            </a:r>
          </a:p>
          <a:p>
            <a:pPr marL="282575" lvl="2" indent="-282575" defTabSz="914363" fontAlgn="base">
              <a:lnSpc>
                <a:spcPct val="90000"/>
              </a:lnSpc>
              <a:spcBef>
                <a:spcPct val="20000"/>
              </a:spcBef>
              <a:spcAft>
                <a:spcPts val="200"/>
              </a:spcAft>
              <a:buClr>
                <a:srgbClr xmlns:mc="http://schemas.openxmlformats.org/markup-compatibility/2006" xmlns:a14="http://schemas.microsoft.com/office/drawing/2007/7/7/main" val="D70023" mc:Ignorable=""/>
              </a:buClr>
              <a:buSzPct val="100000"/>
              <a:buFont typeface="Courier New" pitchFamily="49" charset="0"/>
              <a:buChar char="o"/>
              <a:tabLst>
                <a:tab pos="174625" algn="l"/>
              </a:tabLst>
              <a:defRPr/>
            </a:pPr>
            <a:r>
              <a:rPr lang="en-US" sz="1400" dirty="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Dramatically reduce data management operational </a:t>
            </a:r>
            <a:r>
              <a:rPr lang="en-US" sz="1400" dirty="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rPr>
              <a:t>costs</a:t>
            </a:r>
            <a:r>
              <a:rPr lang="en-US" sz="1400" dirty="0" smtClean="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rPr>
              <a:t>.</a:t>
            </a:r>
            <a:endParaRPr lang="en-US" sz="1400" dirty="0">
              <a:solidFill>
                <a:srgbClr xmlns:mc="http://schemas.openxmlformats.org/markup-compatibility/2006" xmlns:a14="http://schemas.microsoft.com/office/drawing/2007/7/7/main" val="FFFFFF" mc:Ignorable="">
                  <a:lumMod val="8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22" name="Title 4"/>
          <p:cNvSpPr>
            <a:spLocks noGrp="1"/>
          </p:cNvSpPr>
          <p:nvPr>
            <p:ph type="title"/>
          </p:nvPr>
        </p:nvSpPr>
        <p:spPr>
          <a:xfrm>
            <a:off x="381000" y="230188"/>
            <a:ext cx="8382000" cy="609398"/>
          </a:xfrm>
        </p:spPr>
        <p:txBody>
          <a:bodyPr/>
          <a:lstStyle/>
          <a:p>
            <a:r>
              <a:rPr spc="-230" dirty="0" smtClean="0"/>
              <a:t>Why Enterprise is Right for You?</a:t>
            </a:r>
          </a:p>
        </p:txBody>
      </p:sp>
      <p:sp>
        <p:nvSpPr>
          <p:cNvPr id="23" name="Rectangle 22"/>
          <p:cNvSpPr/>
          <p:nvPr/>
        </p:nvSpPr>
        <p:spPr bwMode="auto">
          <a:xfrm>
            <a:off x="466724" y="2615634"/>
            <a:ext cx="2541395" cy="3862078"/>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E5B33" mc:Ignorable=""/>
              </a:gs>
              <a:gs pos="100000">
                <a:srgbClr xmlns:mc="http://schemas.openxmlformats.org/markup-compatibility/2006" xmlns:a14="http://schemas.microsoft.com/office/drawing/2007/7/7/main" val="91A15D"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4" name="Rectangle 23"/>
          <p:cNvSpPr/>
          <p:nvPr/>
        </p:nvSpPr>
        <p:spPr bwMode="auto">
          <a:xfrm>
            <a:off x="522329" y="2673298"/>
            <a:ext cx="2434516" cy="702291"/>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8" name="Rectangle 27"/>
          <p:cNvSpPr/>
          <p:nvPr/>
        </p:nvSpPr>
        <p:spPr>
          <a:xfrm>
            <a:off x="533400" y="2732952"/>
            <a:ext cx="2406353" cy="58477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600" b="1" dirty="0" smtClean="0">
                <a:solidFill>
                  <a:schemeClr val="bg1"/>
                </a:solidFill>
                <a:latin typeface="+mj-lt"/>
              </a:rPr>
              <a:t>Enterprise-Class Capabilities</a:t>
            </a:r>
          </a:p>
        </p:txBody>
      </p:sp>
      <p:sp>
        <p:nvSpPr>
          <p:cNvPr id="34" name="Rectangle 4"/>
          <p:cNvSpPr>
            <a:spLocks noChangeArrowheads="1"/>
          </p:cNvSpPr>
          <p:nvPr/>
        </p:nvSpPr>
        <p:spPr bwMode="auto">
          <a:xfrm>
            <a:off x="466725" y="5430912"/>
            <a:ext cx="253285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2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Multiple Instance </a:t>
            </a:r>
            <a:r>
              <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Clustering, </a:t>
            </a:r>
            <a:r>
              <a:rPr lang="en-US" sz="12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Application and Multi-server Management, </a:t>
            </a:r>
            <a:r>
              <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Resource Governor, Transparent Data Encryption </a:t>
            </a:r>
            <a:endPar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endParaRPr>
          </a:p>
        </p:txBody>
      </p:sp>
      <p:sp>
        <p:nvSpPr>
          <p:cNvPr id="43" name="Rectangle 42"/>
          <p:cNvSpPr/>
          <p:nvPr/>
        </p:nvSpPr>
        <p:spPr>
          <a:xfrm>
            <a:off x="479716" y="4488919"/>
            <a:ext cx="2519858" cy="577081"/>
          </a:xfrm>
          <a:prstGeom prst="rect">
            <a:avLst/>
          </a:prstGeom>
        </p:spPr>
        <p:txBody>
          <a:bodyPr wrap="square">
            <a:spAutoFit/>
          </a:bodyPr>
          <a:lstStyle/>
          <a:p>
            <a:pPr marL="114300" indent="-114300" fontAlgn="base">
              <a:spcBef>
                <a:spcPct val="0"/>
              </a:spcBef>
              <a:spcAft>
                <a:spcPct val="0"/>
              </a:spcAft>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Higher availability and scalability </a:t>
            </a:r>
          </a:p>
          <a:p>
            <a:pPr marL="114300" indent="-114300" fontAlgn="base">
              <a:spcBef>
                <a:spcPct val="0"/>
              </a:spcBef>
              <a:spcAft>
                <a:spcPct val="0"/>
              </a:spcAft>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Increase administrator productivity</a:t>
            </a:r>
          </a:p>
          <a:p>
            <a:pPr marL="114300" indent="-114300" fontAlgn="base">
              <a:spcBef>
                <a:spcPct val="0"/>
              </a:spcBef>
              <a:spcAft>
                <a:spcPct val="0"/>
              </a:spcAft>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Enhanced security and </a:t>
            </a: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rPr>
              <a:t>performance</a:t>
            </a:r>
            <a:endParaRPr lang="en-US" sz="105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ＭＳ Ｐゴシック"/>
              <a:cs typeface="Arial" charset="0"/>
            </a:endParaRPr>
          </a:p>
        </p:txBody>
      </p:sp>
      <p:pic>
        <p:nvPicPr>
          <p:cNvPr id="44" name="Picture 2" descr="C:\Users\aliciat\Desktop\Events\MIX\ForMonicaRayOzzieKit\ForMonicaRayOzzieKit\Ray1970Pic\EDC data center more masked.png"/>
          <p:cNvPicPr>
            <a:picLocks noChangeAspect="1" noChangeArrowheads="1"/>
          </p:cNvPicPr>
          <p:nvPr/>
        </p:nvPicPr>
        <p:blipFill>
          <a:blip r:embed="rId3" cstate="print"/>
          <a:stretch>
            <a:fillRect/>
          </a:stretch>
        </p:blipFill>
        <p:spPr bwMode="auto">
          <a:xfrm>
            <a:off x="901739" y="3470906"/>
            <a:ext cx="1520385" cy="977778"/>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45" name="Rectangle 44"/>
          <p:cNvSpPr/>
          <p:nvPr/>
        </p:nvSpPr>
        <p:spPr bwMode="auto">
          <a:xfrm>
            <a:off x="3312480" y="2615634"/>
            <a:ext cx="2541395" cy="3862078"/>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433A54" mc:Ignorable=""/>
              </a:gs>
              <a:gs pos="100000">
                <a:srgbClr xmlns:mc="http://schemas.openxmlformats.org/markup-compatibility/2006" xmlns:a14="http://schemas.microsoft.com/office/drawing/2007/7/7/main" val="706599"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6" name="Rectangle 45"/>
          <p:cNvSpPr/>
          <p:nvPr/>
        </p:nvSpPr>
        <p:spPr bwMode="auto">
          <a:xfrm>
            <a:off x="3368085" y="2673298"/>
            <a:ext cx="2434516" cy="702291"/>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 name="Rectangle 46"/>
          <p:cNvSpPr/>
          <p:nvPr/>
        </p:nvSpPr>
        <p:spPr>
          <a:xfrm>
            <a:off x="3379156" y="2732952"/>
            <a:ext cx="2397801" cy="58477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600" b="1" dirty="0" smtClean="0">
                <a:solidFill>
                  <a:schemeClr val="bg1"/>
                </a:solidFill>
                <a:latin typeface="+mj-lt"/>
              </a:rPr>
              <a:t>Organizational</a:t>
            </a:r>
            <a:br>
              <a:rPr lang="en-US" sz="1600" b="1" dirty="0" smtClean="0">
                <a:solidFill>
                  <a:schemeClr val="bg1"/>
                </a:solidFill>
                <a:latin typeface="+mj-lt"/>
              </a:rPr>
            </a:br>
            <a:r>
              <a:rPr lang="en-US" sz="1600" b="1" dirty="0" smtClean="0">
                <a:solidFill>
                  <a:schemeClr val="bg1"/>
                </a:solidFill>
                <a:latin typeface="+mj-lt"/>
              </a:rPr>
              <a:t>Business Intelligence</a:t>
            </a:r>
          </a:p>
        </p:txBody>
      </p:sp>
      <p:sp>
        <p:nvSpPr>
          <p:cNvPr id="48" name="Rectangle 4"/>
          <p:cNvSpPr>
            <a:spLocks noChangeArrowheads="1"/>
          </p:cNvSpPr>
          <p:nvPr/>
        </p:nvSpPr>
        <p:spPr bwMode="auto">
          <a:xfrm>
            <a:off x="3312480" y="5430912"/>
            <a:ext cx="254138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Scale-out Reporting &amp; Analysis Servers, Partitioned Cubes, </a:t>
            </a:r>
            <a:r>
              <a:rPr lang="en-US" sz="1200" b="1" dirty="0" err="1"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PowerPivot</a:t>
            </a:r>
            <a:r>
              <a:rPr lang="en-US" sz="12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 for SharePoint 2010, High-Speed Connectors, Master Data Services</a:t>
            </a:r>
            <a:endPar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endParaRPr>
          </a:p>
        </p:txBody>
      </p:sp>
      <p:sp>
        <p:nvSpPr>
          <p:cNvPr id="49" name="Rectangle 48"/>
          <p:cNvSpPr/>
          <p:nvPr/>
        </p:nvSpPr>
        <p:spPr>
          <a:xfrm>
            <a:off x="3325472" y="4488919"/>
            <a:ext cx="2528397" cy="900246"/>
          </a:xfrm>
          <a:prstGeom prst="rect">
            <a:avLst/>
          </a:prstGeom>
        </p:spPr>
        <p:txBody>
          <a:bodyPr wrap="square">
            <a:spAutoFit/>
          </a:bodyPr>
          <a:lstStyle/>
          <a:p>
            <a:pPr marL="114300" indent="-114300">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Grow to support enterprise scale</a:t>
            </a:r>
          </a:p>
          <a:p>
            <a:pPr marL="114300" indent="-114300">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Provide faster results with high data quality</a:t>
            </a:r>
          </a:p>
          <a:p>
            <a:pPr marL="114300" indent="-114300">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Integrate information across your business</a:t>
            </a:r>
            <a:endParaRPr lang="en-US" sz="105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51" name="Rectangle 50"/>
          <p:cNvSpPr/>
          <p:nvPr/>
        </p:nvSpPr>
        <p:spPr bwMode="auto">
          <a:xfrm>
            <a:off x="6166775" y="2615634"/>
            <a:ext cx="2541395" cy="3862078"/>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A4B54" mc:Ignorable=""/>
              </a:gs>
              <a:gs pos="100000">
                <a:srgbClr xmlns:mc="http://schemas.openxmlformats.org/markup-compatibility/2006" xmlns:a14="http://schemas.microsoft.com/office/drawing/2007/7/7/main" val="678797"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2" name="Rectangle 51"/>
          <p:cNvSpPr/>
          <p:nvPr/>
        </p:nvSpPr>
        <p:spPr bwMode="auto">
          <a:xfrm>
            <a:off x="6222380" y="2673298"/>
            <a:ext cx="2434516" cy="702291"/>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3" name="Rectangle 52"/>
          <p:cNvSpPr/>
          <p:nvPr/>
        </p:nvSpPr>
        <p:spPr>
          <a:xfrm>
            <a:off x="6233451" y="2856062"/>
            <a:ext cx="2406347" cy="338554"/>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600" b="1" dirty="0" smtClean="0">
                <a:solidFill>
                  <a:schemeClr val="bg1"/>
                </a:solidFill>
                <a:latin typeface="+mj-lt"/>
              </a:rPr>
              <a:t>Cost Reduction</a:t>
            </a:r>
          </a:p>
        </p:txBody>
      </p:sp>
      <p:sp>
        <p:nvSpPr>
          <p:cNvPr id="54" name="Rectangle 4"/>
          <p:cNvSpPr>
            <a:spLocks noChangeArrowheads="1"/>
          </p:cNvSpPr>
          <p:nvPr/>
        </p:nvSpPr>
        <p:spPr bwMode="auto">
          <a:xfrm>
            <a:off x="6166775" y="5430912"/>
            <a:ext cx="2541389"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2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Multiple Instance </a:t>
            </a:r>
            <a:r>
              <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Clustering, </a:t>
            </a:r>
            <a:r>
              <a:rPr lang="en-US" sz="1200" b="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Application and Multi-server Management, </a:t>
            </a:r>
            <a:r>
              <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Calibri" pitchFamily="34" charset="0"/>
                <a:cs typeface="Calibri" pitchFamily="34" charset="0"/>
              </a:rPr>
              <a:t>Resource Governor, Transparent Data Encryption </a:t>
            </a:r>
            <a:endParaRPr lang="en-US" sz="1200" b="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Arial" charset="0"/>
            </a:endParaRPr>
          </a:p>
        </p:txBody>
      </p:sp>
      <p:sp>
        <p:nvSpPr>
          <p:cNvPr id="55" name="Rectangle 54"/>
          <p:cNvSpPr/>
          <p:nvPr/>
        </p:nvSpPr>
        <p:spPr>
          <a:xfrm>
            <a:off x="6179767" y="4488919"/>
            <a:ext cx="2536943" cy="577081"/>
          </a:xfrm>
          <a:prstGeom prst="rect">
            <a:avLst/>
          </a:prstGeom>
        </p:spPr>
        <p:txBody>
          <a:bodyPr wrap="square">
            <a:spAutoFit/>
          </a:bodyPr>
          <a:lstStyle/>
          <a:p>
            <a:pPr marL="114300" indent="-114300">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Up to 50% reduction in storage costs</a:t>
            </a:r>
          </a:p>
          <a:p>
            <a:pPr marL="114300" indent="-114300">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Virtualization advantages</a:t>
            </a:r>
          </a:p>
          <a:p>
            <a:pPr marL="114300" indent="-114300">
              <a:buClr>
                <a:srgbClr xmlns:mc="http://schemas.openxmlformats.org/markup-compatibility/2006" xmlns:a14="http://schemas.microsoft.com/office/drawing/2007/7/7/main" val="D70023" mc:Ignorable=""/>
              </a:buClr>
              <a:buFont typeface="Arial" pitchFamily="34" charset="0"/>
              <a:buChar char="•"/>
              <a:tabLst>
                <a:tab pos="174625" algn="l"/>
              </a:tabLst>
            </a:pPr>
            <a:r>
              <a:rPr lang="en-US" sz="105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Greater savings from consolidation</a:t>
            </a:r>
            <a:endParaRPr lang="en-US" sz="105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pic>
        <p:nvPicPr>
          <p:cNvPr id="57" name="Picture 4" descr="D:\DVD_ART34\Artwork_Imagery\Brand Photos\Scenarios\FY08 Brand - Business - No_exp\group four meeting laptop conference room business meeting customer.png"/>
          <p:cNvPicPr>
            <a:picLocks noChangeAspect="1" noChangeArrowheads="1"/>
          </p:cNvPicPr>
          <p:nvPr/>
        </p:nvPicPr>
        <p:blipFill>
          <a:blip r:embed="rId4" cstate="print"/>
          <a:srcRect/>
          <a:stretch>
            <a:fillRect/>
          </a:stretch>
        </p:blipFill>
        <p:spPr bwMode="auto">
          <a:xfrm rot="21129797">
            <a:off x="3851475" y="3475412"/>
            <a:ext cx="1467830" cy="968767"/>
          </a:xfrm>
          <a:prstGeom prst="rect">
            <a:avLst/>
          </a:prstGeom>
          <a:noFill/>
        </p:spPr>
      </p:pic>
      <p:pic>
        <p:nvPicPr>
          <p:cNvPr id="58" name="Picture 12"/>
          <p:cNvPicPr>
            <a:picLocks noChangeAspect="1" noChangeArrowheads="1"/>
          </p:cNvPicPr>
          <p:nvPr/>
        </p:nvPicPr>
        <p:blipFill>
          <a:blip r:embed="rId5" cstate="print"/>
          <a:srcRect t="26447"/>
          <a:stretch>
            <a:fillRect/>
          </a:stretch>
        </p:blipFill>
        <p:spPr bwMode="auto">
          <a:xfrm>
            <a:off x="6451160" y="3417137"/>
            <a:ext cx="2051906" cy="1085316"/>
          </a:xfrm>
          <a:prstGeom prst="rect">
            <a:avLst/>
          </a:prstGeom>
          <a:ln>
            <a:noFill/>
          </a:ln>
          <a:effectLst>
            <a:softEdge rad="317500"/>
          </a:effectLst>
        </p:spPr>
      </p:pic>
      <p:pic>
        <p:nvPicPr>
          <p:cNvPr id="59" name="Picture 7" descr="D:\DVD_ART34\Artwork_Imagery\Shapes\Arrows\Straight\green down arrow shodow.png"/>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6772958" y="3635232"/>
            <a:ext cx="1380442" cy="649127"/>
          </a:xfrm>
          <a:prstGeom prst="rect">
            <a:avLst/>
          </a:prstGeom>
          <a:noFill/>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35" name="Title 34"/>
          <p:cNvSpPr>
            <a:spLocks noGrp="1"/>
          </p:cNvSpPr>
          <p:nvPr>
            <p:ph type="title"/>
          </p:nvPr>
        </p:nvSpPr>
        <p:spPr>
          <a:xfrm>
            <a:off x="381000" y="230188"/>
            <a:ext cx="7239000" cy="609398"/>
          </a:xfrm>
        </p:spPr>
        <p:txBody>
          <a:bodyPr/>
          <a:lstStyle/>
          <a:p>
            <a:pPr lvl="0">
              <a:defRPr/>
            </a:pPr>
            <a:r>
              <a:rPr spc="-230" smtClean="0"/>
              <a:t>Increase Query Performance</a:t>
            </a:r>
            <a:endParaRPr spc="-230" dirty="0"/>
          </a:p>
        </p:txBody>
      </p:sp>
      <p:sp>
        <p:nvSpPr>
          <p:cNvPr id="78" name="Content Placeholder 3"/>
          <p:cNvSpPr>
            <a:spLocks noGrp="1"/>
          </p:cNvSpPr>
          <p:nvPr>
            <p:ph sz="half" idx="1"/>
          </p:nvPr>
        </p:nvSpPr>
        <p:spPr/>
        <p:txBody>
          <a:bodyPr/>
          <a:lstStyle/>
          <a:p>
            <a:pPr>
              <a:spcAft>
                <a:spcPts val="1200"/>
              </a:spcAft>
              <a:buNone/>
            </a:pPr>
            <a:r>
              <a:rPr lang="en-US" sz="2400" dirty="0" smtClean="0">
                <a:solidFill>
                  <a:schemeClr val="accent4"/>
                </a:solidFill>
              </a:rPr>
              <a:t>Partitioned Table Parallelism</a:t>
            </a:r>
          </a:p>
          <a:p>
            <a:pPr marL="365760" lvl="1">
              <a:spcBef>
                <a:spcPts val="0"/>
              </a:spcBef>
              <a:spcAft>
                <a:spcPts val="200"/>
              </a:spcAft>
            </a:pPr>
            <a:r>
              <a:rPr smtClean="0"/>
              <a:t>Manage </a:t>
            </a:r>
            <a:r>
              <a:t>and access subsets of data quickly </a:t>
            </a:r>
            <a:r>
              <a:rPr/>
              <a:t>and </a:t>
            </a:r>
            <a:r>
              <a:rPr smtClean="0"/>
              <a:t>efficiently by running queries against partitioned tables in parallel</a:t>
            </a:r>
            <a:endParaRPr/>
          </a:p>
          <a:p>
            <a:pPr marL="365760" lvl="1">
              <a:spcAft>
                <a:spcPts val="200"/>
              </a:spcAft>
            </a:pPr>
            <a:r>
              <a:rPr smtClean="0"/>
              <a:t>Reduce time for </a:t>
            </a:r>
            <a:r>
              <a:t>data load and maintenance operations</a:t>
            </a:r>
          </a:p>
          <a:p>
            <a:pPr marL="365760" lvl="1">
              <a:spcAft>
                <a:spcPts val="200"/>
              </a:spcAft>
            </a:pPr>
            <a:r>
              <a:t>Take advantage of all CPUs in the </a:t>
            </a:r>
            <a:r>
              <a:rPr/>
              <a:t>machine </a:t>
            </a:r>
            <a:r>
              <a:rPr smtClean="0"/>
              <a:t>for processing to deliver </a:t>
            </a:r>
            <a:r>
              <a:rPr/>
              <a:t>results </a:t>
            </a:r>
            <a:r>
              <a:rPr smtClean="0"/>
              <a:t>faster</a:t>
            </a:r>
            <a:endParaRPr/>
          </a:p>
        </p:txBody>
      </p:sp>
      <p:sp>
        <p:nvSpPr>
          <p:cNvPr id="79" name="Content Placeholder 3"/>
          <p:cNvSpPr>
            <a:spLocks noGrp="1"/>
          </p:cNvSpPr>
          <p:nvPr>
            <p:ph type="body" idx="10"/>
          </p:nvPr>
        </p:nvSpPr>
        <p:spPr/>
        <p:txBody>
          <a:bodyPr/>
          <a:lstStyle/>
          <a:p>
            <a:pPr marL="0" lvl="1">
              <a:spcBef>
                <a:spcPts val="1200"/>
              </a:spcBef>
              <a:buNone/>
            </a:pPr>
            <a:r>
              <a:rPr lang="en-US" spc="-50" dirty="0" smtClean="0"/>
              <a:t>“Enhancements in partition query dramatically reduce the effects of lock escalation on systems that have to process hundreds and thousands of transactions per second, improving availability and improv[ing] query response time.”</a:t>
            </a:r>
          </a:p>
          <a:p>
            <a:pPr lvl="1" algn="r"/>
            <a:r>
              <a:rPr sz="1400" i="1">
                <a:solidFill>
                  <a:schemeClr val="bg1">
                    <a:lumMod val="75000"/>
                  </a:schemeClr>
                </a:solidFill>
              </a:rPr>
              <a:t>—Randy Dyess, SQL Server Mentor, TechNet Article</a:t>
            </a:r>
          </a:p>
        </p:txBody>
      </p:sp>
      <p:sp>
        <p:nvSpPr>
          <p:cNvPr id="36" name="Text Placeholder 35"/>
          <p:cNvSpPr>
            <a:spLocks noGrp="1"/>
          </p:cNvSpPr>
          <p:nvPr>
            <p:ph type="body" idx="11"/>
          </p:nvPr>
        </p:nvSpPr>
        <p:spPr/>
        <p:txBody>
          <a:bodyPr/>
          <a:lstStyle/>
          <a:p>
            <a:r>
              <a:rPr spc="-50"/>
              <a:t>Scalability &amp; Performance</a:t>
            </a:r>
          </a:p>
        </p:txBody>
      </p:sp>
      <p:grpSp>
        <p:nvGrpSpPr>
          <p:cNvPr id="2" name="Group 105"/>
          <p:cNvGrpSpPr/>
          <p:nvPr/>
        </p:nvGrpSpPr>
        <p:grpSpPr>
          <a:xfrm rot="10800000">
            <a:off x="617347" y="2943095"/>
            <a:ext cx="3931578" cy="1569638"/>
            <a:chOff x="-795864" y="1250371"/>
            <a:chExt cx="4191000" cy="1673209"/>
          </a:xfrm>
        </p:grpSpPr>
        <p:sp>
          <p:nvSpPr>
            <p:cNvPr id="102" name="Trapezoid 101"/>
            <p:cNvSpPr/>
            <p:nvPr/>
          </p:nvSpPr>
          <p:spPr bwMode="auto">
            <a:xfrm rot="10800000">
              <a:off x="-491067" y="2237780"/>
              <a:ext cx="3657600" cy="685800"/>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5" name="Rounded Rectangle 104"/>
            <p:cNvSpPr/>
            <p:nvPr/>
          </p:nvSpPr>
          <p:spPr bwMode="auto">
            <a:xfrm>
              <a:off x="-795864" y="1250371"/>
              <a:ext cx="4191000" cy="1033176"/>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pic>
        <p:nvPicPr>
          <p:cNvPr id="83" name="Picture 82" descr="Server.png"/>
          <p:cNvPicPr>
            <a:picLocks noChangeAspect="1"/>
          </p:cNvPicPr>
          <p:nvPr/>
        </p:nvPicPr>
        <p:blipFill>
          <a:blip r:embed="rId3" cstate="print"/>
          <a:stretch>
            <a:fillRect/>
          </a:stretch>
        </p:blipFill>
        <p:spPr>
          <a:xfrm flipH="1">
            <a:off x="2019755" y="1524001"/>
            <a:ext cx="1290560" cy="1813417"/>
          </a:xfrm>
          <a:prstGeom prst="rect">
            <a:avLst/>
          </a:prstGeom>
        </p:spPr>
      </p:pic>
      <p:pic>
        <p:nvPicPr>
          <p:cNvPr id="84" name="Rectangle 18518"/>
          <p:cNvPicPr>
            <a:picLocks noChangeAspect="1" noChangeArrowheads="1"/>
          </p:cNvPicPr>
          <p:nvPr/>
        </p:nvPicPr>
        <p:blipFill>
          <a:blip r:embed="rId4" cstate="print"/>
          <a:srcRect/>
          <a:stretch>
            <a:fillRect/>
          </a:stretch>
        </p:blipFill>
        <p:spPr bwMode="auto">
          <a:xfrm>
            <a:off x="1926945" y="2111089"/>
            <a:ext cx="1004095" cy="1144564"/>
          </a:xfrm>
          <a:prstGeom prst="rect">
            <a:avLst/>
          </a:prstGeom>
          <a:noFill/>
          <a:ln w="9525">
            <a:noFill/>
            <a:miter lim="800000"/>
            <a:headEnd/>
            <a:tailEnd/>
          </a:ln>
        </p:spPr>
      </p:pic>
      <p:sp>
        <p:nvSpPr>
          <p:cNvPr id="62" name="Rectangle 61"/>
          <p:cNvSpPr/>
          <p:nvPr/>
        </p:nvSpPr>
        <p:spPr bwMode="auto">
          <a:xfrm>
            <a:off x="2134310" y="2387952"/>
            <a:ext cx="609996" cy="63648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4" name="Rectangle 63"/>
          <p:cNvSpPr/>
          <p:nvPr/>
        </p:nvSpPr>
        <p:spPr bwMode="auto">
          <a:xfrm>
            <a:off x="2139617" y="2452682"/>
            <a:ext cx="547176" cy="568683"/>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15"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157540" y="3682089"/>
            <a:ext cx="712922" cy="711436"/>
          </a:xfrm>
          <a:prstGeom prst="rect">
            <a:avLst/>
          </a:prstGeom>
          <a:noFill/>
          <a:ln w="9525">
            <a:noFill/>
            <a:miter lim="800000"/>
            <a:headEnd/>
            <a:tailEnd/>
          </a:ln>
        </p:spPr>
      </p:pic>
      <p:pic>
        <p:nvPicPr>
          <p:cNvPr id="116"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275138" y="3682089"/>
            <a:ext cx="712922" cy="711436"/>
          </a:xfrm>
          <a:prstGeom prst="rect">
            <a:avLst/>
          </a:prstGeom>
          <a:noFill/>
          <a:ln w="9525">
            <a:noFill/>
            <a:miter lim="800000"/>
            <a:headEnd/>
            <a:tailEnd/>
          </a:ln>
        </p:spPr>
      </p:pic>
      <p:pic>
        <p:nvPicPr>
          <p:cNvPr id="117"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375804" y="3682089"/>
            <a:ext cx="712922" cy="711436"/>
          </a:xfrm>
          <a:prstGeom prst="rect">
            <a:avLst/>
          </a:prstGeom>
          <a:noFill/>
          <a:ln w="9525">
            <a:noFill/>
            <a:miter lim="800000"/>
            <a:headEnd/>
            <a:tailEnd/>
          </a:ln>
        </p:spPr>
      </p:pic>
      <p:sp>
        <p:nvSpPr>
          <p:cNvPr id="121" name="Rectangle 120"/>
          <p:cNvSpPr/>
          <p:nvPr/>
        </p:nvSpPr>
        <p:spPr bwMode="auto">
          <a:xfrm>
            <a:off x="2204224" y="2464419"/>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2" name="Rectangle 121"/>
          <p:cNvSpPr/>
          <p:nvPr/>
        </p:nvSpPr>
        <p:spPr bwMode="auto">
          <a:xfrm>
            <a:off x="2204224" y="2657707"/>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3" name="Rectangle 122"/>
          <p:cNvSpPr/>
          <p:nvPr/>
        </p:nvSpPr>
        <p:spPr bwMode="auto">
          <a:xfrm>
            <a:off x="2204224" y="2850995"/>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65" name="Straight Connector 64"/>
          <p:cNvCxnSpPr/>
          <p:nvPr/>
        </p:nvCxnSpPr>
        <p:spPr>
          <a:xfrm>
            <a:off x="2139617" y="2534485"/>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39617" y="2636610"/>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139617" y="2732929"/>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39617" y="2829247"/>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2074717"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2238869"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139617" y="2925041"/>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rot="16200000">
            <a:off x="1847514" y="2674541"/>
            <a:ext cx="632915" cy="6073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56317E-7 C 0.07361 0.0074 0.14409 0.01319 0.16788 0.05113 C 0.19166 0.08908 0.14791 0.19065 0.14271 0.22721 " pathEditMode="relative" rAng="0" ptsTypes="aaa">
                                      <p:cBhvr>
                                        <p:cTn id="6" dur="2000" fill="hold"/>
                                        <p:tgtEl>
                                          <p:spTgt spid="121"/>
                                        </p:tgtEl>
                                        <p:attrNameLst>
                                          <p:attrName>ppt_x</p:attrName>
                                          <p:attrName>ppt_y</p:attrName>
                                        </p:attrNameLst>
                                      </p:cBhvr>
                                      <p:rCtr x="9600" y="11400"/>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500"/>
                                        <p:tgtEl>
                                          <p:spTgt spid="121"/>
                                        </p:tgtEl>
                                      </p:cBhvr>
                                    </p:animEffect>
                                    <p:set>
                                      <p:cBhvr>
                                        <p:cTn id="10" dur="1" fill="hold">
                                          <p:stCondLst>
                                            <p:cond delay="499"/>
                                          </p:stCondLst>
                                        </p:cTn>
                                        <p:tgtEl>
                                          <p:spTgt spid="121"/>
                                        </p:tgtEl>
                                        <p:attrNameLst>
                                          <p:attrName>style.visibility</p:attrName>
                                        </p:attrNameLst>
                                      </p:cBhvr>
                                      <p:to>
                                        <p:strVal val="hidden"/>
                                      </p:to>
                                    </p:set>
                                  </p:childTnLst>
                                </p:cTn>
                              </p:par>
                            </p:childTnLst>
                          </p:cTn>
                        </p:par>
                        <p:par>
                          <p:cTn id="11" fill="hold">
                            <p:stCondLst>
                              <p:cond delay="2500"/>
                            </p:stCondLst>
                            <p:childTnLst>
                              <p:par>
                                <p:cTn id="12" presetID="0" presetClass="path" presetSubtype="0" accel="50000" decel="50000" fill="hold" grpId="0" nodeType="afterEffect">
                                  <p:stCondLst>
                                    <p:cond delay="0"/>
                                  </p:stCondLst>
                                  <p:childTnLst>
                                    <p:animMotion origin="layout" path="M 3.33333E-6 1.97131E-6 C 0.04739 -0.00463 0.09236 -0.01018 0.09618 0.02267 C 0.1 0.05553 0.03836 0.16103 0.02326 0.19736 " pathEditMode="relative" rAng="0" ptsTypes="aaa">
                                      <p:cBhvr>
                                        <p:cTn id="13" dur="2000" fill="hold"/>
                                        <p:tgtEl>
                                          <p:spTgt spid="122"/>
                                        </p:tgtEl>
                                        <p:attrNameLst>
                                          <p:attrName>ppt_x</p:attrName>
                                          <p:attrName>ppt_y</p:attrName>
                                        </p:attrNameLst>
                                      </p:cBhvr>
                                      <p:rCtr x="5000" y="9300"/>
                                    </p:animMotion>
                                  </p:childTnLst>
                                </p:cTn>
                              </p:par>
                            </p:childTnLst>
                          </p:cTn>
                        </p:par>
                        <p:par>
                          <p:cTn id="14" fill="hold">
                            <p:stCondLst>
                              <p:cond delay="4500"/>
                            </p:stCondLst>
                            <p:childTnLst>
                              <p:par>
                                <p:cTn id="15" presetID="10" presetClass="exit" presetSubtype="0" fill="hold" grpId="1" nodeType="afterEffect">
                                  <p:stCondLst>
                                    <p:cond delay="0"/>
                                  </p:stCondLst>
                                  <p:childTnLst>
                                    <p:animEffect transition="out" filter="fade">
                                      <p:cBhvr>
                                        <p:cTn id="16" dur="500"/>
                                        <p:tgtEl>
                                          <p:spTgt spid="122"/>
                                        </p:tgtEl>
                                      </p:cBhvr>
                                    </p:animEffect>
                                    <p:set>
                                      <p:cBhvr>
                                        <p:cTn id="17" dur="1" fill="hold">
                                          <p:stCondLst>
                                            <p:cond delay="499"/>
                                          </p:stCondLst>
                                        </p:cTn>
                                        <p:tgtEl>
                                          <p:spTgt spid="122"/>
                                        </p:tgtEl>
                                        <p:attrNameLst>
                                          <p:attrName>style.visibility</p:attrName>
                                        </p:attrNameLst>
                                      </p:cBhvr>
                                      <p:to>
                                        <p:strVal val="hidden"/>
                                      </p:to>
                                    </p:set>
                                  </p:childTnLst>
                                </p:cTn>
                              </p:par>
                            </p:childTnLst>
                          </p:cTn>
                        </p:par>
                        <p:par>
                          <p:cTn id="18" fill="hold">
                            <p:stCondLst>
                              <p:cond delay="5000"/>
                            </p:stCondLst>
                            <p:childTnLst>
                              <p:par>
                                <p:cTn id="19" presetID="0" presetClass="path" presetSubtype="0" accel="50000" decel="50000" fill="hold" grpId="0" nodeType="afterEffect">
                                  <p:stCondLst>
                                    <p:cond delay="0"/>
                                  </p:stCondLst>
                                  <p:childTnLst>
                                    <p:animMotion origin="layout" path="M 3.33333E-6 4.29894E-6 C -0.02604 -0.00047 -0.13959 -0.03078 -0.15591 -0.00278 C -0.17223 0.02522 -0.10973 0.13257 -0.09757 0.1682 " pathEditMode="relative" rAng="0" ptsTypes="aaa">
                                      <p:cBhvr>
                                        <p:cTn id="20" dur="2000" fill="hold"/>
                                        <p:tgtEl>
                                          <p:spTgt spid="123"/>
                                        </p:tgtEl>
                                        <p:attrNameLst>
                                          <p:attrName>ppt_x</p:attrName>
                                          <p:attrName>ppt_y</p:attrName>
                                        </p:attrNameLst>
                                      </p:cBhvr>
                                      <p:rCtr x="-8600" y="6900"/>
                                    </p:animMotion>
                                  </p:childTnLst>
                                </p:cTn>
                              </p:par>
                            </p:childTnLst>
                          </p:cTn>
                        </p:par>
                        <p:par>
                          <p:cTn id="21" fill="hold">
                            <p:stCondLst>
                              <p:cond delay="7000"/>
                            </p:stCondLst>
                            <p:childTnLst>
                              <p:par>
                                <p:cTn id="22" presetID="10" presetClass="exit" presetSubtype="0" fill="hold" grpId="1" nodeType="afterEffect">
                                  <p:stCondLst>
                                    <p:cond delay="0"/>
                                  </p:stCondLst>
                                  <p:childTnLst>
                                    <p:animEffect transition="out" filter="fade">
                                      <p:cBhvr>
                                        <p:cTn id="23" dur="500"/>
                                        <p:tgtEl>
                                          <p:spTgt spid="123"/>
                                        </p:tgtEl>
                                      </p:cBhvr>
                                    </p:animEffect>
                                    <p:set>
                                      <p:cBhvr>
                                        <p:cTn id="24" dur="1" fill="hold">
                                          <p:stCondLst>
                                            <p:cond delay="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1" grpId="1" animBg="1"/>
      <p:bldP spid="122" grpId="0" animBg="1"/>
      <p:bldP spid="122" grpId="1" animBg="1"/>
      <p:bldP spid="123" grpId="0" animBg="1"/>
      <p:bldP spid="1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p:cNvSpPr/>
          <p:nvPr/>
        </p:nvSpPr>
        <p:spPr bwMode="auto">
          <a:xfrm>
            <a:off x="293511" y="903518"/>
            <a:ext cx="4059414" cy="1850971"/>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17" name="Rounded Rectangle 116"/>
          <p:cNvSpPr/>
          <p:nvPr/>
        </p:nvSpPr>
        <p:spPr bwMode="auto">
          <a:xfrm>
            <a:off x="299157" y="2889956"/>
            <a:ext cx="1936044" cy="2302932"/>
          </a:xfrm>
          <a:prstGeom prst="roundRect">
            <a:avLst>
              <a:gd name="adj" fmla="val 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nvGrpSpPr>
          <p:cNvPr id="102" name="Group 101"/>
          <p:cNvGrpSpPr/>
          <p:nvPr/>
        </p:nvGrpSpPr>
        <p:grpSpPr>
          <a:xfrm>
            <a:off x="416696" y="2845685"/>
            <a:ext cx="1694327" cy="2319402"/>
            <a:chOff x="3521139" y="1852262"/>
            <a:chExt cx="1694327" cy="2319402"/>
          </a:xfrm>
        </p:grpSpPr>
        <p:sp>
          <p:nvSpPr>
            <p:cNvPr id="103" name="TextBox 102"/>
            <p:cNvSpPr txBox="1"/>
            <p:nvPr/>
          </p:nvSpPr>
          <p:spPr>
            <a:xfrm>
              <a:off x="3654721" y="1852262"/>
              <a:ext cx="1545808"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l" rtl="0"/>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Event sources</a:t>
              </a:r>
            </a:p>
          </p:txBody>
        </p:sp>
        <p:pic>
          <p:nvPicPr>
            <p:cNvPr id="104" name="Picture 300"/>
            <p:cNvPicPr>
              <a:picLocks noChangeAspect="1" noChangeArrowheads="1"/>
            </p:cNvPicPr>
            <p:nvPr/>
          </p:nvPicPr>
          <p:blipFill>
            <a:blip r:embed="rId3" cstate="print"/>
            <a:srcRect/>
            <a:stretch>
              <a:fillRect/>
            </a:stretch>
          </p:blipFill>
          <p:spPr bwMode="auto">
            <a:xfrm>
              <a:off x="4236935" y="2609260"/>
              <a:ext cx="330481" cy="359718"/>
            </a:xfrm>
            <a:prstGeom prst="rect">
              <a:avLst/>
            </a:prstGeom>
            <a:noFill/>
            <a:ln w="9525" algn="ctr">
              <a:noFill/>
              <a:miter lim="800000"/>
              <a:headEnd/>
              <a:tailEnd/>
            </a:ln>
          </p:spPr>
        </p:pic>
        <p:pic>
          <p:nvPicPr>
            <p:cNvPr id="105" name="Picture 338"/>
            <p:cNvPicPr>
              <a:picLocks noChangeAspect="1" noChangeArrowheads="1"/>
            </p:cNvPicPr>
            <p:nvPr/>
          </p:nvPicPr>
          <p:blipFill>
            <a:blip r:embed="rId4" cstate="print"/>
            <a:srcRect/>
            <a:stretch>
              <a:fillRect/>
            </a:stretch>
          </p:blipFill>
          <p:spPr bwMode="auto">
            <a:xfrm>
              <a:off x="3798607" y="3170620"/>
              <a:ext cx="333125" cy="362791"/>
            </a:xfrm>
            <a:prstGeom prst="rect">
              <a:avLst/>
            </a:prstGeom>
            <a:noFill/>
            <a:ln w="9525" algn="ctr">
              <a:noFill/>
              <a:miter lim="800000"/>
              <a:headEnd/>
              <a:tailEnd/>
            </a:ln>
          </p:spPr>
        </p:pic>
        <p:pic>
          <p:nvPicPr>
            <p:cNvPr id="106" name="Picture 281"/>
            <p:cNvPicPr>
              <a:picLocks noChangeAspect="1" noChangeArrowheads="1"/>
            </p:cNvPicPr>
            <p:nvPr/>
          </p:nvPicPr>
          <p:blipFill>
            <a:blip r:embed="rId5" cstate="print"/>
            <a:srcRect/>
            <a:stretch>
              <a:fillRect/>
            </a:stretch>
          </p:blipFill>
          <p:spPr bwMode="auto">
            <a:xfrm>
              <a:off x="3946864" y="2166915"/>
              <a:ext cx="244103" cy="301792"/>
            </a:xfrm>
            <a:prstGeom prst="rect">
              <a:avLst/>
            </a:prstGeom>
            <a:noFill/>
            <a:ln w="9525" algn="ctr">
              <a:noFill/>
              <a:miter lim="800000"/>
              <a:headEnd/>
              <a:tailEnd/>
            </a:ln>
          </p:spPr>
        </p:pic>
        <p:pic>
          <p:nvPicPr>
            <p:cNvPr id="107" name="Picture 106"/>
            <p:cNvPicPr>
              <a:picLocks noChangeAspect="1" noChangeArrowheads="1"/>
            </p:cNvPicPr>
            <p:nvPr/>
          </p:nvPicPr>
          <p:blipFill>
            <a:blip r:embed="rId6" cstate="print"/>
            <a:srcRect/>
            <a:stretch>
              <a:fillRect/>
            </a:stretch>
          </p:blipFill>
          <p:spPr bwMode="auto">
            <a:xfrm>
              <a:off x="4313019" y="2268438"/>
              <a:ext cx="488208" cy="181895"/>
            </a:xfrm>
            <a:prstGeom prst="rect">
              <a:avLst/>
            </a:prstGeom>
            <a:noFill/>
            <a:ln w="9525" algn="ctr">
              <a:noFill/>
              <a:miter lim="800000"/>
              <a:headEnd/>
              <a:tailEnd/>
            </a:ln>
          </p:spPr>
        </p:pic>
        <p:sp>
          <p:nvSpPr>
            <p:cNvPr id="108" name="TextBox 107"/>
            <p:cNvSpPr txBox="1"/>
            <p:nvPr/>
          </p:nvSpPr>
          <p:spPr>
            <a:xfrm>
              <a:off x="3854066" y="2392460"/>
              <a:ext cx="1045479"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Devices, Sensors</a:t>
              </a:r>
            </a:p>
          </p:txBody>
        </p:sp>
        <p:sp>
          <p:nvSpPr>
            <p:cNvPr id="109" name="TextBox 108"/>
            <p:cNvSpPr txBox="1"/>
            <p:nvPr/>
          </p:nvSpPr>
          <p:spPr>
            <a:xfrm>
              <a:off x="3966844" y="2933786"/>
              <a:ext cx="833883"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Web servers</a:t>
              </a:r>
            </a:p>
          </p:txBody>
        </p:sp>
        <p:sp>
          <p:nvSpPr>
            <p:cNvPr id="110" name="TextBox 109"/>
            <p:cNvSpPr txBox="1"/>
            <p:nvPr/>
          </p:nvSpPr>
          <p:spPr>
            <a:xfrm>
              <a:off x="3624463" y="3486324"/>
              <a:ext cx="1508746"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Event stores &amp; Databases</a:t>
              </a:r>
            </a:p>
          </p:txBody>
        </p:sp>
        <p:grpSp>
          <p:nvGrpSpPr>
            <p:cNvPr id="111" name="Group 54"/>
            <p:cNvGrpSpPr/>
            <p:nvPr/>
          </p:nvGrpSpPr>
          <p:grpSpPr>
            <a:xfrm>
              <a:off x="4384905" y="3170632"/>
              <a:ext cx="412868" cy="340215"/>
              <a:chOff x="849297" y="4191000"/>
              <a:chExt cx="467440" cy="466528"/>
            </a:xfrm>
          </p:grpSpPr>
          <p:pic>
            <p:nvPicPr>
              <p:cNvPr id="115" name="Picture 3" descr="C:\Documents and Settings\antonk\Local Settings\Temporary Internet Files\Content.IE5\AV78XKCM\MCj04348450000[1].png"/>
              <p:cNvPicPr>
                <a:picLocks noChangeAspect="1" noChangeArrowheads="1"/>
              </p:cNvPicPr>
              <p:nvPr/>
            </p:nvPicPr>
            <p:blipFill>
              <a:blip r:embed="rId7" cstate="print"/>
              <a:srcRect/>
              <a:stretch>
                <a:fillRect/>
              </a:stretch>
            </p:blipFill>
            <p:spPr bwMode="auto">
              <a:xfrm>
                <a:off x="849297" y="4191000"/>
                <a:ext cx="467440" cy="419613"/>
              </a:xfrm>
              <a:prstGeom prst="rect">
                <a:avLst/>
              </a:prstGeom>
              <a:noFill/>
            </p:spPr>
          </p:pic>
          <p:sp>
            <p:nvSpPr>
              <p:cNvPr id="116" name="Can 115"/>
              <p:cNvSpPr/>
              <p:nvPr/>
            </p:nvSpPr>
            <p:spPr>
              <a:xfrm>
                <a:off x="1154097" y="4419601"/>
                <a:ext cx="142756" cy="237927"/>
              </a:xfrm>
              <a:prstGeom prst="can">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sz="1200" kern="1200" dirty="0">
                  <a:solidFill>
                    <a:prstClr val="black"/>
                  </a:solidFill>
                  <a:latin typeface="Calibri"/>
                  <a:ea typeface="+mn-ea"/>
                  <a:cs typeface="+mn-cs"/>
                </a:endParaRPr>
              </a:p>
            </p:txBody>
          </p:sp>
        </p:grpSp>
        <p:pic>
          <p:nvPicPr>
            <p:cNvPr id="112" name="Picture 4" descr="Bloomberg">
              <a:hlinkClick r:id="rId8"/>
            </p:cNvPr>
            <p:cNvPicPr>
              <a:picLocks noChangeAspect="1" noChangeArrowheads="1"/>
            </p:cNvPicPr>
            <p:nvPr/>
          </p:nvPicPr>
          <p:blipFill>
            <a:blip r:embed="rId9" cstate="print"/>
            <a:srcRect/>
            <a:stretch>
              <a:fillRect/>
            </a:stretch>
          </p:blipFill>
          <p:spPr bwMode="auto">
            <a:xfrm>
              <a:off x="3521139" y="3802599"/>
              <a:ext cx="854364" cy="144975"/>
            </a:xfrm>
            <a:prstGeom prst="rect">
              <a:avLst/>
            </a:prstGeom>
            <a:noFill/>
          </p:spPr>
        </p:pic>
        <p:pic>
          <p:nvPicPr>
            <p:cNvPr id="113" name="Picture 6" descr="Reuters">
              <a:hlinkClick r:id="rId10"/>
            </p:cNvPr>
            <p:cNvPicPr>
              <a:picLocks noChangeAspect="1" noChangeArrowheads="1"/>
            </p:cNvPicPr>
            <p:nvPr/>
          </p:nvPicPr>
          <p:blipFill>
            <a:blip r:embed="rId11" cstate="print"/>
            <a:srcRect/>
            <a:stretch>
              <a:fillRect/>
            </a:stretch>
          </p:blipFill>
          <p:spPr bwMode="auto">
            <a:xfrm>
              <a:off x="4425108" y="3796308"/>
              <a:ext cx="790358" cy="175781"/>
            </a:xfrm>
            <a:prstGeom prst="rect">
              <a:avLst/>
            </a:prstGeom>
            <a:noFill/>
          </p:spPr>
        </p:pic>
        <p:sp>
          <p:nvSpPr>
            <p:cNvPr id="114" name="TextBox 113"/>
            <p:cNvSpPr txBox="1"/>
            <p:nvPr/>
          </p:nvSpPr>
          <p:spPr>
            <a:xfrm>
              <a:off x="3541355" y="3925443"/>
              <a:ext cx="1585690"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Stock tickers &amp; News feeds</a:t>
              </a:r>
            </a:p>
          </p:txBody>
        </p:sp>
      </p:grpSp>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defTabSz="914363" eaLnBrk="1" fontAlgn="auto" latinLnBrk="0" hangingPunct="1">
              <a:lnSpc>
                <a:spcPct val="90000"/>
              </a:lnSpc>
              <a:spcAft>
                <a:spcPts val="0"/>
              </a:spcAft>
              <a:buFontTx/>
              <a:buNone/>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55" name="Title 54"/>
          <p:cNvSpPr>
            <a:spLocks noGrp="1"/>
          </p:cNvSpPr>
          <p:nvPr>
            <p:ph type="title"/>
          </p:nvPr>
        </p:nvSpPr>
        <p:spPr>
          <a:xfrm>
            <a:off x="381000" y="230188"/>
            <a:ext cx="6934200" cy="609398"/>
          </a:xfrm>
        </p:spPr>
        <p:txBody>
          <a:bodyPr/>
          <a:lstStyle/>
          <a:p>
            <a:pPr>
              <a:defRPr/>
            </a:pPr>
            <a:r>
              <a:rPr spc="-230" smtClean="0"/>
              <a:t>Make Decisions in Near Real-Time</a:t>
            </a:r>
            <a:endParaRPr spc="-230" dirty="0"/>
          </a:p>
        </p:txBody>
      </p:sp>
      <p:sp>
        <p:nvSpPr>
          <p:cNvPr id="78" name="Content Placeholder 3"/>
          <p:cNvSpPr>
            <a:spLocks noGrp="1"/>
          </p:cNvSpPr>
          <p:nvPr>
            <p:ph sz="half" idx="1"/>
          </p:nvPr>
        </p:nvSpPr>
        <p:spPr>
          <a:xfrm>
            <a:off x="4800600" y="1278546"/>
            <a:ext cx="4196644" cy="3054169"/>
          </a:xfrm>
        </p:spPr>
        <p:txBody>
          <a:bodyPr/>
          <a:lstStyle/>
          <a:p>
            <a:r>
              <a:rPr lang="en-US" dirty="0" smtClean="0"/>
              <a:t>StreamInsight</a:t>
            </a:r>
          </a:p>
          <a:p>
            <a:pPr marL="365760" lvl="1">
              <a:spcAft>
                <a:spcPts val="200"/>
              </a:spcAft>
            </a:pPr>
            <a:r>
              <a:rPr dirty="0" smtClean="0"/>
              <a:t>Monitor, analyze, and act on data in motion with complex event processing</a:t>
            </a:r>
            <a:endParaRPr dirty="0"/>
          </a:p>
          <a:p>
            <a:pPr marL="365760" lvl="1">
              <a:spcAft>
                <a:spcPts val="200"/>
              </a:spcAft>
            </a:pPr>
            <a:r>
              <a:rPr dirty="0" smtClean="0"/>
              <a:t>Process events from RFID, sensors, pressure flows, web analytics, and other external input with low latency</a:t>
            </a:r>
          </a:p>
          <a:p>
            <a:pPr marL="365760" lvl="1">
              <a:spcAft>
                <a:spcPts val="200"/>
              </a:spcAft>
            </a:pPr>
            <a:r>
              <a:rPr lang="en-US" dirty="0" smtClean="0"/>
              <a:t>Combine events with historical data to gain insight into the current state of your business</a:t>
            </a:r>
          </a:p>
          <a:p>
            <a:pPr marL="365760" lvl="1">
              <a:spcAft>
                <a:spcPts val="200"/>
              </a:spcAft>
            </a:pPr>
            <a:r>
              <a:rPr lang="en-US" dirty="0" smtClean="0"/>
              <a:t>Continuous improvement with the ability to adjust KPIs based on data processed</a:t>
            </a:r>
            <a:endParaRPr dirty="0"/>
          </a:p>
        </p:txBody>
      </p:sp>
      <p:sp>
        <p:nvSpPr>
          <p:cNvPr id="79" name="Content Placeholder 3"/>
          <p:cNvSpPr>
            <a:spLocks noGrp="1"/>
          </p:cNvSpPr>
          <p:nvPr>
            <p:ph type="body" idx="10"/>
          </p:nvPr>
        </p:nvSpPr>
        <p:spPr/>
        <p:txBody>
          <a:bodyPr/>
          <a:lstStyle/>
          <a:p>
            <a:pPr lvl="1"/>
            <a:r>
              <a:rPr lang="en-US" sz="1600" dirty="0" smtClean="0"/>
              <a:t>“…derive immediate business value from this raw data by lowering the cost to extract, analyze, and correlate the data and by allowing you to monitor, manage, and mine the data for conditions, opportunities, and defects in close to real time.”</a:t>
            </a:r>
          </a:p>
          <a:p>
            <a:pPr lvl="1" algn="r"/>
            <a:r>
              <a:rPr sz="1400" i="1" dirty="0" smtClean="0">
                <a:solidFill>
                  <a:schemeClr val="bg1">
                    <a:lumMod val="75000"/>
                  </a:schemeClr>
                </a:solidFill>
              </a:rPr>
              <a:t>—Microsoft TechNet</a:t>
            </a:r>
            <a:endParaRPr sz="1400" i="1" dirty="0">
              <a:solidFill>
                <a:schemeClr val="bg1">
                  <a:lumMod val="75000"/>
                </a:schemeClr>
              </a:solidFill>
            </a:endParaRPr>
          </a:p>
        </p:txBody>
      </p:sp>
      <p:sp>
        <p:nvSpPr>
          <p:cNvPr id="56" name="Text Placeholder 55"/>
          <p:cNvSpPr>
            <a:spLocks noGrp="1"/>
          </p:cNvSpPr>
          <p:nvPr>
            <p:ph type="body" idx="11"/>
          </p:nvPr>
        </p:nvSpPr>
        <p:spPr/>
        <p:txBody>
          <a:bodyPr/>
          <a:lstStyle/>
          <a:p>
            <a:r>
              <a:rPr spc="-50"/>
              <a:t>Scalability &amp; </a:t>
            </a:r>
            <a:r>
              <a:rPr spc="-50" smtClean="0"/>
              <a:t>Performance</a:t>
            </a:r>
            <a:endParaRPr spc="-50"/>
          </a:p>
        </p:txBody>
      </p:sp>
      <p:grpSp>
        <p:nvGrpSpPr>
          <p:cNvPr id="29" name="Group 3"/>
          <p:cNvGrpSpPr/>
          <p:nvPr/>
        </p:nvGrpSpPr>
        <p:grpSpPr>
          <a:xfrm>
            <a:off x="530575" y="954588"/>
            <a:ext cx="3646314" cy="1824943"/>
            <a:chOff x="1374403" y="838200"/>
            <a:chExt cx="6502997" cy="3860596"/>
          </a:xfrm>
        </p:grpSpPr>
        <p:pic>
          <p:nvPicPr>
            <p:cNvPr id="30" name="Picture 3" descr="C:\Documents and Settings\antonk\Local Settings\Temporary Internet Files\Content.IE5\AV78XKCM\MCj04348450000[1].png"/>
            <p:cNvPicPr>
              <a:picLocks noChangeAspect="1" noChangeArrowheads="1"/>
            </p:cNvPicPr>
            <p:nvPr/>
          </p:nvPicPr>
          <p:blipFill>
            <a:blip r:embed="rId12" cstate="print"/>
            <a:srcRect/>
            <a:stretch>
              <a:fillRect/>
            </a:stretch>
          </p:blipFill>
          <p:spPr bwMode="auto">
            <a:xfrm>
              <a:off x="6139516" y="2450028"/>
              <a:ext cx="1200151" cy="1077356"/>
            </a:xfrm>
            <a:prstGeom prst="rect">
              <a:avLst/>
            </a:prstGeom>
            <a:noFill/>
          </p:spPr>
        </p:pic>
        <p:sp>
          <p:nvSpPr>
            <p:cNvPr id="31" name="Can 30"/>
            <p:cNvSpPr/>
            <p:nvPr/>
          </p:nvSpPr>
          <p:spPr>
            <a:xfrm>
              <a:off x="3962403" y="3733801"/>
              <a:ext cx="1317826" cy="539111"/>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en-US" sz="900" kern="1200" dirty="0">
                <a:solidFill>
                  <a:prstClr val="black"/>
                </a:solidFill>
                <a:latin typeface="Calibri"/>
                <a:ea typeface="+mn-ea"/>
                <a:cs typeface="+mn-cs"/>
              </a:endParaRPr>
            </a:p>
          </p:txBody>
        </p:sp>
        <p:sp>
          <p:nvSpPr>
            <p:cNvPr id="32" name="AutoShape 5"/>
            <p:cNvSpPr>
              <a:spLocks noChangeArrowheads="1"/>
            </p:cNvSpPr>
            <p:nvPr/>
          </p:nvSpPr>
          <p:spPr bwMode="auto">
            <a:xfrm>
              <a:off x="2667000" y="1650822"/>
              <a:ext cx="3581400" cy="1752600"/>
            </a:xfrm>
            <a:prstGeom prst="roundRect">
              <a:avLst>
                <a:gd name="adj" fmla="val 16667"/>
              </a:avLst>
            </a:prstGeom>
            <a:solidFill>
              <a:srgbClr xmlns:mc="http://schemas.openxmlformats.org/markup-compatibility/2006" xmlns:a14="http://schemas.microsoft.com/office/drawing/2007/7/7/main" val="DDE8C6" mc:Ignorable="">
                <a:alpha val="20000"/>
              </a:srgbClr>
            </a:solidFill>
            <a:ln>
              <a:headEnd/>
              <a:tailEnd/>
            </a:ln>
          </p:spPr>
          <p:style>
            <a:lnRef idx="1">
              <a:schemeClr val="dk1"/>
            </a:lnRef>
            <a:fillRef idx="2">
              <a:schemeClr val="dk1"/>
            </a:fillRef>
            <a:effectRef idx="1">
              <a:schemeClr val="dk1"/>
            </a:effectRef>
            <a:fontRef idx="minor">
              <a:schemeClr val="dk1"/>
            </a:fontRef>
          </p:style>
          <p:txBody>
            <a:bodyPr wrap="none"/>
            <a:lstStyle/>
            <a:p>
              <a:pPr algn="l" rtl="0">
                <a:defRPr/>
              </a:pPr>
              <a:endParaRPr lang="en-US" sz="100" b="1" kern="1200" dirty="0">
                <a:solidFill>
                  <a:prstClr val="black"/>
                </a:solidFill>
                <a:latin typeface="Calibri"/>
                <a:ea typeface="+mn-ea"/>
                <a:cs typeface="+mn-cs"/>
              </a:endParaRPr>
            </a:p>
          </p:txBody>
        </p:sp>
        <p:sp>
          <p:nvSpPr>
            <p:cNvPr id="33" name="AutoShape 15"/>
            <p:cNvSpPr>
              <a:spLocks noChangeArrowheads="1"/>
            </p:cNvSpPr>
            <p:nvPr/>
          </p:nvSpPr>
          <p:spPr bwMode="auto">
            <a:xfrm>
              <a:off x="3493476" y="1764691"/>
              <a:ext cx="1855323" cy="1466015"/>
            </a:xfrm>
            <a:prstGeom prst="roundRect">
              <a:avLst>
                <a:gd name="adj" fmla="val 16667"/>
              </a:avLst>
            </a:prstGeom>
            <a:solidFill>
              <a:srgbClr xmlns:mc="http://schemas.openxmlformats.org/markup-compatibility/2006" xmlns:a14="http://schemas.microsoft.com/office/drawing/2007/7/7/main" val="DDE8C6" mc:Ignorable="">
                <a:alpha val="20000"/>
              </a:srgbClr>
            </a:solidFill>
            <a:ln>
              <a:headEnd/>
              <a:tailEnd/>
            </a:ln>
          </p:spPr>
          <p:style>
            <a:lnRef idx="0">
              <a:schemeClr val="accent6"/>
            </a:lnRef>
            <a:fillRef idx="3">
              <a:schemeClr val="accent6"/>
            </a:fillRef>
            <a:effectRef idx="3">
              <a:schemeClr val="accent6"/>
            </a:effectRef>
            <a:fontRef idx="minor">
              <a:schemeClr val="lt1"/>
            </a:fontRef>
          </p:style>
          <p:txBody>
            <a:bodyPr wrap="none"/>
            <a:lstStyle/>
            <a:p>
              <a:pPr algn="ctr" rtl="0" eaLnBrk="0" hangingPunct="0">
                <a:defRPr/>
              </a:pPr>
              <a:r>
                <a:rPr lang="en-US" sz="1000" b="1" kern="1200" dirty="0" smtClean="0">
                  <a:solidFill>
                    <a:schemeClr val="bg1"/>
                  </a:solidFill>
                  <a:latin typeface="Calibri"/>
                  <a:ea typeface="+mn-ea"/>
                  <a:cs typeface="+mn-cs"/>
                </a:rPr>
                <a:t>MSFT CEP Engine</a:t>
              </a:r>
              <a:endParaRPr lang="en-US" sz="1000" b="1" kern="1200" dirty="0">
                <a:solidFill>
                  <a:schemeClr val="bg1"/>
                </a:solidFill>
                <a:latin typeface="Calibri"/>
                <a:ea typeface="+mn-ea"/>
                <a:cs typeface="+mn-cs"/>
              </a:endParaRPr>
            </a:p>
          </p:txBody>
        </p:sp>
        <p:sp>
          <p:nvSpPr>
            <p:cNvPr id="34" name="AutoShape 18"/>
            <p:cNvSpPr>
              <a:spLocks noChangeArrowheads="1"/>
            </p:cNvSpPr>
            <p:nvPr/>
          </p:nvSpPr>
          <p:spPr bwMode="auto">
            <a:xfrm rot="5400000">
              <a:off x="5260202" y="2340615"/>
              <a:ext cx="1433116" cy="322886"/>
            </a:xfrm>
            <a:prstGeom prst="roundRect">
              <a:avLst>
                <a:gd name="adj" fmla="val 16667"/>
              </a:avLst>
            </a:prstGeom>
            <a:solidFill>
              <a:srgbClr xmlns:mc="http://schemas.openxmlformats.org/markup-compatibility/2006" xmlns:a14="http://schemas.microsoft.com/office/drawing/2007/7/7/main" val="DDE8C6" mc:Ignorable="">
                <a:alpha val="2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eaLnBrk="0" hangingPunct="0">
                <a:defRPr/>
              </a:pPr>
              <a:endParaRPr lang="en-US" sz="100" b="1" kern="1200" dirty="0">
                <a:solidFill>
                  <a:prstClr val="black"/>
                </a:solidFill>
                <a:latin typeface="Calibri"/>
                <a:ea typeface="+mn-ea"/>
                <a:cs typeface="+mn-cs"/>
              </a:endParaRPr>
            </a:p>
          </p:txBody>
        </p:sp>
        <p:sp>
          <p:nvSpPr>
            <p:cNvPr id="35" name="AutoShape 17"/>
            <p:cNvSpPr>
              <a:spLocks noChangeArrowheads="1"/>
            </p:cNvSpPr>
            <p:nvPr/>
          </p:nvSpPr>
          <p:spPr bwMode="auto">
            <a:xfrm rot="5400000">
              <a:off x="2136681" y="2368772"/>
              <a:ext cx="1438709" cy="267875"/>
            </a:xfrm>
            <a:prstGeom prst="roundRect">
              <a:avLst>
                <a:gd name="adj" fmla="val 16667"/>
              </a:avLst>
            </a:prstGeom>
            <a:solidFill>
              <a:srgbClr xmlns:mc="http://schemas.openxmlformats.org/markup-compatibility/2006" xmlns:a14="http://schemas.microsoft.com/office/drawing/2007/7/7/main" val="DDE8C6" mc:Ignorable="">
                <a:alpha val="2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eaLnBrk="0" hangingPunct="0">
                <a:defRPr/>
              </a:pPr>
              <a:endParaRPr lang="en-US" sz="700" b="1" kern="1200" dirty="0">
                <a:solidFill>
                  <a:prstClr val="black"/>
                </a:solidFill>
                <a:latin typeface="Calibri"/>
                <a:ea typeface="+mn-ea"/>
                <a:cs typeface="+mn-cs"/>
              </a:endParaRPr>
            </a:p>
          </p:txBody>
        </p:sp>
        <p:sp>
          <p:nvSpPr>
            <p:cNvPr id="36" name="Rectangle 35"/>
            <p:cNvSpPr/>
            <p:nvPr/>
          </p:nvSpPr>
          <p:spPr bwMode="auto">
            <a:xfrm rot="10800000">
              <a:off x="3658772" y="2279318"/>
              <a:ext cx="606083" cy="40403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vert" lIns="90488" tIns="44450" rIns="90488" bIns="44450" anchor="ctr"/>
            <a:lstStyle/>
            <a:p>
              <a:pPr algn="ctr" rtl="0">
                <a:defRPr/>
              </a:pPr>
              <a:endParaRPr lang="en-US" sz="100" b="1" kern="1200" dirty="0">
                <a:solidFill>
                  <a:srgbClr xmlns:mc="http://schemas.openxmlformats.org/markup-compatibility/2006" xmlns:a14="http://schemas.microsoft.com/office/drawing/2007/7/7/main" val="191B7B" mc:Ignorable=""/>
                </a:solidFill>
                <a:latin typeface="Calibri"/>
                <a:ea typeface="+mn-ea"/>
                <a:cs typeface="+mn-cs"/>
              </a:endParaRPr>
            </a:p>
          </p:txBody>
        </p:sp>
        <p:cxnSp>
          <p:nvCxnSpPr>
            <p:cNvPr id="37" name="Shape 189"/>
            <p:cNvCxnSpPr>
              <a:cxnSpLocks noChangeShapeType="1"/>
            </p:cNvCxnSpPr>
            <p:nvPr/>
          </p:nvCxnSpPr>
          <p:spPr bwMode="auto">
            <a:xfrm flipV="1">
              <a:off x="3438378" y="1920178"/>
              <a:ext cx="59683" cy="0"/>
            </a:xfrm>
            <a:prstGeom prst="bentConnector5">
              <a:avLst>
                <a:gd name="adj1" fmla="val 2736"/>
                <a:gd name="adj2" fmla="val 123400032"/>
                <a:gd name="adj3" fmla="val -693545"/>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cxnSp>
          <p:nvCxnSpPr>
            <p:cNvPr id="38" name="Shape 194"/>
            <p:cNvCxnSpPr>
              <a:cxnSpLocks noChangeShapeType="1"/>
            </p:cNvCxnSpPr>
            <p:nvPr/>
          </p:nvCxnSpPr>
          <p:spPr bwMode="auto">
            <a:xfrm>
              <a:off x="5366825" y="2861987"/>
              <a:ext cx="440788" cy="936"/>
            </a:xfrm>
            <a:prstGeom prst="bentConnector3">
              <a:avLst>
                <a:gd name="adj1" fmla="val 50000"/>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sp>
          <p:nvSpPr>
            <p:cNvPr id="39" name="Rectangle 38"/>
            <p:cNvSpPr/>
            <p:nvPr/>
          </p:nvSpPr>
          <p:spPr bwMode="auto">
            <a:xfrm rot="10800000">
              <a:off x="4430151" y="2279319"/>
              <a:ext cx="606083" cy="40403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vert" lIns="90488" tIns="44450" rIns="90488" bIns="44450" anchor="ctr"/>
            <a:lstStyle/>
            <a:p>
              <a:pPr algn="ctr" rtl="0">
                <a:defRPr/>
              </a:pPr>
              <a:endParaRPr lang="en-US" sz="100" b="1" kern="1200" dirty="0">
                <a:solidFill>
                  <a:srgbClr xmlns:mc="http://schemas.openxmlformats.org/markup-compatibility/2006" xmlns:a14="http://schemas.microsoft.com/office/drawing/2007/7/7/main" val="191B7B" mc:Ignorable=""/>
                </a:solidFill>
                <a:latin typeface="Calibri"/>
                <a:ea typeface="+mn-ea"/>
                <a:cs typeface="+mn-cs"/>
              </a:endParaRPr>
            </a:p>
          </p:txBody>
        </p:sp>
        <p:sp>
          <p:nvSpPr>
            <p:cNvPr id="40" name="Rectangle 39"/>
            <p:cNvSpPr/>
            <p:nvPr/>
          </p:nvSpPr>
          <p:spPr bwMode="auto">
            <a:xfrm rot="10800000">
              <a:off x="4044462" y="2728245"/>
              <a:ext cx="606083" cy="40403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vert" lIns="90488" tIns="44450" rIns="90488" bIns="44450" anchor="ctr"/>
            <a:lstStyle/>
            <a:p>
              <a:pPr algn="ctr" rtl="0">
                <a:defRPr/>
              </a:pPr>
              <a:endParaRPr lang="en-US" sz="100" b="1" kern="1200" dirty="0">
                <a:solidFill>
                  <a:srgbClr xmlns:mc="http://schemas.openxmlformats.org/markup-compatibility/2006" xmlns:a14="http://schemas.microsoft.com/office/drawing/2007/7/7/main" val="191B7B" mc:Ignorable=""/>
                </a:solidFill>
                <a:latin typeface="Calibri"/>
                <a:ea typeface="+mn-ea"/>
                <a:cs typeface="+mn-cs"/>
              </a:endParaRPr>
            </a:p>
          </p:txBody>
        </p:sp>
        <p:cxnSp>
          <p:nvCxnSpPr>
            <p:cNvPr id="41" name="Shape 189"/>
            <p:cNvCxnSpPr>
              <a:cxnSpLocks noChangeShapeType="1"/>
            </p:cNvCxnSpPr>
            <p:nvPr/>
          </p:nvCxnSpPr>
          <p:spPr bwMode="auto">
            <a:xfrm flipV="1">
              <a:off x="3438378" y="2458889"/>
              <a:ext cx="59683" cy="0"/>
            </a:xfrm>
            <a:prstGeom prst="bentConnector5">
              <a:avLst>
                <a:gd name="adj1" fmla="val 2736"/>
                <a:gd name="adj2" fmla="val 123400032"/>
                <a:gd name="adj3" fmla="val -693545"/>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cxnSp>
          <p:nvCxnSpPr>
            <p:cNvPr id="42" name="Shape 189"/>
            <p:cNvCxnSpPr>
              <a:cxnSpLocks noChangeShapeType="1"/>
            </p:cNvCxnSpPr>
            <p:nvPr/>
          </p:nvCxnSpPr>
          <p:spPr bwMode="auto">
            <a:xfrm flipV="1">
              <a:off x="3438378" y="2997601"/>
              <a:ext cx="59683" cy="0"/>
            </a:xfrm>
            <a:prstGeom prst="bentConnector5">
              <a:avLst>
                <a:gd name="adj1" fmla="val 2736"/>
                <a:gd name="adj2" fmla="val 123400032"/>
                <a:gd name="adj3" fmla="val -693545"/>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cxnSp>
          <p:nvCxnSpPr>
            <p:cNvPr id="43" name="Shape 194"/>
            <p:cNvCxnSpPr>
              <a:cxnSpLocks noChangeShapeType="1"/>
            </p:cNvCxnSpPr>
            <p:nvPr/>
          </p:nvCxnSpPr>
          <p:spPr bwMode="auto">
            <a:xfrm>
              <a:off x="5366825" y="2502846"/>
              <a:ext cx="440788" cy="936"/>
            </a:xfrm>
            <a:prstGeom prst="bentConnector3">
              <a:avLst>
                <a:gd name="adj1" fmla="val 50000"/>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cxnSp>
          <p:nvCxnSpPr>
            <p:cNvPr id="44" name="Shape 194"/>
            <p:cNvCxnSpPr>
              <a:cxnSpLocks noChangeShapeType="1"/>
            </p:cNvCxnSpPr>
            <p:nvPr/>
          </p:nvCxnSpPr>
          <p:spPr bwMode="auto">
            <a:xfrm>
              <a:off x="5366825" y="2097877"/>
              <a:ext cx="440788" cy="936"/>
            </a:xfrm>
            <a:prstGeom prst="bentConnector3">
              <a:avLst>
                <a:gd name="adj1" fmla="val 50000"/>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cxnSp>
          <p:nvCxnSpPr>
            <p:cNvPr id="45" name="Shape 189"/>
            <p:cNvCxnSpPr>
              <a:cxnSpLocks noChangeShapeType="1"/>
            </p:cNvCxnSpPr>
            <p:nvPr/>
          </p:nvCxnSpPr>
          <p:spPr bwMode="auto">
            <a:xfrm flipV="1">
              <a:off x="3438378" y="2189534"/>
              <a:ext cx="59683" cy="0"/>
            </a:xfrm>
            <a:prstGeom prst="bentConnector5">
              <a:avLst>
                <a:gd name="adj1" fmla="val 2736"/>
                <a:gd name="adj2" fmla="val 123400032"/>
                <a:gd name="adj3" fmla="val -693545"/>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cxnSp>
          <p:nvCxnSpPr>
            <p:cNvPr id="46" name="Shape 189"/>
            <p:cNvCxnSpPr>
              <a:cxnSpLocks noChangeShapeType="1"/>
            </p:cNvCxnSpPr>
            <p:nvPr/>
          </p:nvCxnSpPr>
          <p:spPr bwMode="auto">
            <a:xfrm flipV="1">
              <a:off x="3438378" y="2728245"/>
              <a:ext cx="59683" cy="0"/>
            </a:xfrm>
            <a:prstGeom prst="bentConnector5">
              <a:avLst>
                <a:gd name="adj1" fmla="val 2736"/>
                <a:gd name="adj2" fmla="val 123400032"/>
                <a:gd name="adj3" fmla="val -693545"/>
              </a:avLst>
            </a:prstGeom>
            <a:solidFill>
              <a:srgbClr xmlns:mc="http://schemas.openxmlformats.org/markup-compatibility/2006" xmlns:a14="http://schemas.microsoft.com/office/drawing/2007/7/7/main" val="DDE8C6" mc:Ignorable="">
                <a:alpha val="20000"/>
              </a:srgbClr>
            </a:solidFill>
            <a:ln w="9525" algn="ctr">
              <a:solidFill>
                <a:schemeClr val="bg1">
                  <a:lumMod val="85000"/>
                </a:schemeClr>
              </a:solidFill>
              <a:round/>
              <a:headEnd/>
              <a:tailEnd type="triangle" w="med" len="med"/>
            </a:ln>
          </p:spPr>
        </p:cxnSp>
        <p:sp>
          <p:nvSpPr>
            <p:cNvPr id="47" name="Freeform 46"/>
            <p:cNvSpPr/>
            <p:nvPr/>
          </p:nvSpPr>
          <p:spPr>
            <a:xfrm>
              <a:off x="3500364" y="2094137"/>
              <a:ext cx="1852686" cy="634108"/>
            </a:xfrm>
            <a:custGeom>
              <a:avLst/>
              <a:gdLst>
                <a:gd name="connsiteX0" fmla="*/ 0 w 2562225"/>
                <a:gd name="connsiteY0" fmla="*/ 1076325 h 1076325"/>
                <a:gd name="connsiteX1" fmla="*/ 581025 w 2562225"/>
                <a:gd name="connsiteY1" fmla="*/ 647700 h 1076325"/>
                <a:gd name="connsiteX2" fmla="*/ 1762125 w 2562225"/>
                <a:gd name="connsiteY2" fmla="*/ 609600 h 1076325"/>
                <a:gd name="connsiteX3" fmla="*/ 2562225 w 2562225"/>
                <a:gd name="connsiteY3" fmla="*/ 0 h 1076325"/>
                <a:gd name="connsiteX4" fmla="*/ 2562225 w 2562225"/>
                <a:gd name="connsiteY4" fmla="*/ 0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5" h="1076325">
                  <a:moveTo>
                    <a:pt x="0" y="1076325"/>
                  </a:moveTo>
                  <a:cubicBezTo>
                    <a:pt x="143669" y="900906"/>
                    <a:pt x="287338" y="725488"/>
                    <a:pt x="581025" y="647700"/>
                  </a:cubicBezTo>
                  <a:cubicBezTo>
                    <a:pt x="874713" y="569913"/>
                    <a:pt x="1431925" y="717550"/>
                    <a:pt x="1762125" y="609600"/>
                  </a:cubicBezTo>
                  <a:cubicBezTo>
                    <a:pt x="2092325" y="501650"/>
                    <a:pt x="2562225" y="0"/>
                    <a:pt x="2562225" y="0"/>
                  </a:cubicBezTo>
                  <a:lnTo>
                    <a:pt x="2562225" y="0"/>
                  </a:lnTo>
                </a:path>
              </a:pathLst>
            </a:cu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900" kern="1200">
                <a:solidFill>
                  <a:prstClr val="black"/>
                </a:solidFill>
                <a:latin typeface="Calibri"/>
                <a:ea typeface="+mn-ea"/>
                <a:cs typeface="+mn-cs"/>
              </a:endParaRPr>
            </a:p>
          </p:txBody>
        </p:sp>
        <p:sp>
          <p:nvSpPr>
            <p:cNvPr id="48" name="Freeform 47"/>
            <p:cNvSpPr/>
            <p:nvPr/>
          </p:nvSpPr>
          <p:spPr>
            <a:xfrm>
              <a:off x="3486589" y="2458890"/>
              <a:ext cx="1880235" cy="607920"/>
            </a:xfrm>
            <a:custGeom>
              <a:avLst/>
              <a:gdLst>
                <a:gd name="connsiteX0" fmla="*/ 0 w 2571750"/>
                <a:gd name="connsiteY0" fmla="*/ 900112 h 1008062"/>
                <a:gd name="connsiteX1" fmla="*/ 1200150 w 2571750"/>
                <a:gd name="connsiteY1" fmla="*/ 881062 h 1008062"/>
                <a:gd name="connsiteX2" fmla="*/ 1714500 w 2571750"/>
                <a:gd name="connsiteY2" fmla="*/ 138112 h 1008062"/>
                <a:gd name="connsiteX3" fmla="*/ 2571750 w 2571750"/>
                <a:gd name="connsiteY3" fmla="*/ 52387 h 1008062"/>
                <a:gd name="connsiteX0" fmla="*/ 0 w 2571750"/>
                <a:gd name="connsiteY0" fmla="*/ 900112 h 1008062"/>
                <a:gd name="connsiteX1" fmla="*/ 1200150 w 2571750"/>
                <a:gd name="connsiteY1" fmla="*/ 881062 h 1008062"/>
                <a:gd name="connsiteX2" fmla="*/ 1866900 w 2571750"/>
                <a:gd name="connsiteY2" fmla="*/ 138112 h 1008062"/>
                <a:gd name="connsiteX3" fmla="*/ 2571750 w 2571750"/>
                <a:gd name="connsiteY3" fmla="*/ 52387 h 1008062"/>
                <a:gd name="connsiteX0" fmla="*/ 0 w 2571750"/>
                <a:gd name="connsiteY0" fmla="*/ 900112 h 1008062"/>
                <a:gd name="connsiteX1" fmla="*/ 1200150 w 2571750"/>
                <a:gd name="connsiteY1" fmla="*/ 881062 h 1008062"/>
                <a:gd name="connsiteX2" fmla="*/ 1714500 w 2571750"/>
                <a:gd name="connsiteY2" fmla="*/ 138112 h 1008062"/>
                <a:gd name="connsiteX3" fmla="*/ 2571750 w 2571750"/>
                <a:gd name="connsiteY3" fmla="*/ 52387 h 1008062"/>
                <a:gd name="connsiteX0" fmla="*/ 0 w 2571750"/>
                <a:gd name="connsiteY0" fmla="*/ 900112 h 1008062"/>
                <a:gd name="connsiteX1" fmla="*/ 1200150 w 2571750"/>
                <a:gd name="connsiteY1" fmla="*/ 881062 h 1008062"/>
                <a:gd name="connsiteX2" fmla="*/ 1714500 w 2571750"/>
                <a:gd name="connsiteY2" fmla="*/ 138112 h 1008062"/>
                <a:gd name="connsiteX3" fmla="*/ 2571750 w 2571750"/>
                <a:gd name="connsiteY3" fmla="*/ 52387 h 1008062"/>
                <a:gd name="connsiteX0" fmla="*/ 0 w 2571750"/>
                <a:gd name="connsiteY0" fmla="*/ 900112 h 1008062"/>
                <a:gd name="connsiteX1" fmla="*/ 1200150 w 2571750"/>
                <a:gd name="connsiteY1" fmla="*/ 881062 h 1008062"/>
                <a:gd name="connsiteX2" fmla="*/ 1562100 w 2571750"/>
                <a:gd name="connsiteY2" fmla="*/ 138112 h 1008062"/>
                <a:gd name="connsiteX3" fmla="*/ 2571750 w 2571750"/>
                <a:gd name="connsiteY3" fmla="*/ 52387 h 1008062"/>
              </a:gdLst>
              <a:ahLst/>
              <a:cxnLst>
                <a:cxn ang="0">
                  <a:pos x="connsiteX0" y="connsiteY0"/>
                </a:cxn>
                <a:cxn ang="0">
                  <a:pos x="connsiteX1" y="connsiteY1"/>
                </a:cxn>
                <a:cxn ang="0">
                  <a:pos x="connsiteX2" y="connsiteY2"/>
                </a:cxn>
                <a:cxn ang="0">
                  <a:pos x="connsiteX3" y="connsiteY3"/>
                </a:cxn>
              </a:cxnLst>
              <a:rect l="l" t="t" r="r" b="b"/>
              <a:pathLst>
                <a:path w="2571750" h="1008062">
                  <a:moveTo>
                    <a:pt x="0" y="900112"/>
                  </a:moveTo>
                  <a:cubicBezTo>
                    <a:pt x="457200" y="954087"/>
                    <a:pt x="939800" y="1008062"/>
                    <a:pt x="1200150" y="881062"/>
                  </a:cubicBezTo>
                  <a:cubicBezTo>
                    <a:pt x="1460500" y="754062"/>
                    <a:pt x="1333500" y="276224"/>
                    <a:pt x="1562100" y="138112"/>
                  </a:cubicBezTo>
                  <a:cubicBezTo>
                    <a:pt x="1790700" y="0"/>
                    <a:pt x="2257425" y="26193"/>
                    <a:pt x="2571750" y="52387"/>
                  </a:cubicBezTo>
                </a:path>
              </a:pathLst>
            </a:cu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900" kern="1200">
                <a:solidFill>
                  <a:prstClr val="black"/>
                </a:solidFill>
                <a:latin typeface="Calibri"/>
                <a:ea typeface="+mn-ea"/>
                <a:cs typeface="+mn-cs"/>
              </a:endParaRPr>
            </a:p>
          </p:txBody>
        </p:sp>
        <p:sp>
          <p:nvSpPr>
            <p:cNvPr id="49" name="Freeform 48"/>
            <p:cNvSpPr/>
            <p:nvPr/>
          </p:nvSpPr>
          <p:spPr>
            <a:xfrm>
              <a:off x="3500364" y="2195145"/>
              <a:ext cx="1845798" cy="787492"/>
            </a:xfrm>
            <a:custGeom>
              <a:avLst/>
              <a:gdLst>
                <a:gd name="connsiteX0" fmla="*/ 0 w 2552700"/>
                <a:gd name="connsiteY0" fmla="*/ 0 h 1336675"/>
                <a:gd name="connsiteX1" fmla="*/ 666750 w 2552700"/>
                <a:gd name="connsiteY1" fmla="*/ 438150 h 1336675"/>
                <a:gd name="connsiteX2" fmla="*/ 1200150 w 2552700"/>
                <a:gd name="connsiteY2" fmla="*/ 1219200 h 1336675"/>
                <a:gd name="connsiteX3" fmla="*/ 2552700 w 2552700"/>
                <a:gd name="connsiteY3" fmla="*/ 1143000 h 1336675"/>
              </a:gdLst>
              <a:ahLst/>
              <a:cxnLst>
                <a:cxn ang="0">
                  <a:pos x="connsiteX0" y="connsiteY0"/>
                </a:cxn>
                <a:cxn ang="0">
                  <a:pos x="connsiteX1" y="connsiteY1"/>
                </a:cxn>
                <a:cxn ang="0">
                  <a:pos x="connsiteX2" y="connsiteY2"/>
                </a:cxn>
                <a:cxn ang="0">
                  <a:pos x="connsiteX3" y="connsiteY3"/>
                </a:cxn>
              </a:cxnLst>
              <a:rect l="l" t="t" r="r" b="b"/>
              <a:pathLst>
                <a:path w="2552700" h="1336675">
                  <a:moveTo>
                    <a:pt x="0" y="0"/>
                  </a:moveTo>
                  <a:cubicBezTo>
                    <a:pt x="233362" y="117475"/>
                    <a:pt x="466725" y="234950"/>
                    <a:pt x="666750" y="438150"/>
                  </a:cubicBezTo>
                  <a:cubicBezTo>
                    <a:pt x="866775" y="641350"/>
                    <a:pt x="885825" y="1101725"/>
                    <a:pt x="1200150" y="1219200"/>
                  </a:cubicBezTo>
                  <a:cubicBezTo>
                    <a:pt x="1514475" y="1336675"/>
                    <a:pt x="2333625" y="1154112"/>
                    <a:pt x="2552700" y="1143000"/>
                  </a:cubicBezTo>
                </a:path>
              </a:pathLst>
            </a:custGeom>
            <a:ln w="127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900" kern="1200">
                <a:solidFill>
                  <a:prstClr val="black"/>
                </a:solidFill>
                <a:latin typeface="Calibri"/>
                <a:ea typeface="+mn-ea"/>
                <a:cs typeface="+mn-cs"/>
              </a:endParaRPr>
            </a:p>
          </p:txBody>
        </p:sp>
        <p:pic>
          <p:nvPicPr>
            <p:cNvPr id="50" name="Picture 3" descr="C:\Documents and Settings\antonk\Local Settings\Temporary Internet Files\Content.IE5\AV78XKCM\MCj04348450000[1].png"/>
            <p:cNvPicPr>
              <a:picLocks noChangeAspect="1" noChangeArrowheads="1"/>
            </p:cNvPicPr>
            <p:nvPr/>
          </p:nvPicPr>
          <p:blipFill>
            <a:blip r:embed="rId13" cstate="print"/>
            <a:srcRect/>
            <a:stretch>
              <a:fillRect/>
            </a:stretch>
          </p:blipFill>
          <p:spPr bwMode="auto">
            <a:xfrm>
              <a:off x="3243920" y="3724689"/>
              <a:ext cx="626995" cy="590112"/>
            </a:xfrm>
            <a:prstGeom prst="rect">
              <a:avLst/>
            </a:prstGeom>
            <a:noFill/>
          </p:spPr>
        </p:pic>
        <p:pic>
          <p:nvPicPr>
            <p:cNvPr id="58" name="Picture 2" descr="W:\TRANSFER\MBupload\SERVER-new\Logo\SQL\SQL\SQL_h_rgb.png"/>
            <p:cNvPicPr>
              <a:picLocks noChangeAspect="1" noChangeArrowheads="1"/>
            </p:cNvPicPr>
            <p:nvPr/>
          </p:nvPicPr>
          <p:blipFill>
            <a:blip r:embed="rId14" cstate="print"/>
            <a:srcRect/>
            <a:stretch>
              <a:fillRect/>
            </a:stretch>
          </p:blipFill>
          <p:spPr bwMode="auto">
            <a:xfrm>
              <a:off x="3962403" y="3886203"/>
              <a:ext cx="1257926" cy="319613"/>
            </a:xfrm>
            <a:prstGeom prst="rect">
              <a:avLst/>
            </a:prstGeom>
            <a:noFill/>
          </p:spPr>
        </p:pic>
        <p:sp>
          <p:nvSpPr>
            <p:cNvPr id="62" name="Right Arrow 61"/>
            <p:cNvSpPr/>
            <p:nvPr/>
          </p:nvSpPr>
          <p:spPr>
            <a:xfrm>
              <a:off x="2209800" y="1905000"/>
              <a:ext cx="685800" cy="1066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00" dirty="0"/>
            </a:p>
          </p:txBody>
        </p:sp>
        <p:sp>
          <p:nvSpPr>
            <p:cNvPr id="63" name="Right Arrow 62"/>
            <p:cNvSpPr/>
            <p:nvPr/>
          </p:nvSpPr>
          <p:spPr>
            <a:xfrm>
              <a:off x="6019800" y="1752600"/>
              <a:ext cx="1066800" cy="685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00" dirty="0"/>
            </a:p>
          </p:txBody>
        </p:sp>
        <p:sp>
          <p:nvSpPr>
            <p:cNvPr id="66" name="TextBox 65"/>
            <p:cNvSpPr txBox="1"/>
            <p:nvPr/>
          </p:nvSpPr>
          <p:spPr>
            <a:xfrm>
              <a:off x="3677626" y="4177925"/>
              <a:ext cx="1933166" cy="520871"/>
            </a:xfrm>
            <a:prstGeom prst="rect">
              <a:avLst/>
            </a:prstGeom>
            <a:noFill/>
          </p:spPr>
          <p:txBody>
            <a:bodyPr wrap="none" rtlCol="0">
              <a:spAutoFit/>
            </a:bodyPr>
            <a:lstStyle/>
            <a:p>
              <a:r>
                <a:rPr lang="en-US" sz="1000" b="1" dirty="0" smtClean="0">
                  <a:solidFill>
                    <a:schemeClr val="bg1"/>
                  </a:solidFill>
                  <a:latin typeface="+mj-lt"/>
                </a:rPr>
                <a:t>Reference data</a:t>
              </a:r>
            </a:p>
          </p:txBody>
        </p:sp>
        <p:sp>
          <p:nvSpPr>
            <p:cNvPr id="68" name="L-Shape 67"/>
            <p:cNvSpPr/>
            <p:nvPr/>
          </p:nvSpPr>
          <p:spPr>
            <a:xfrm rot="10800000" flipH="1">
              <a:off x="1374403" y="838200"/>
              <a:ext cx="2919303" cy="3124200"/>
            </a:xfrm>
            <a:prstGeom prst="corner">
              <a:avLst>
                <a:gd name="adj1" fmla="val 21747"/>
                <a:gd name="adj2" fmla="val 28660"/>
              </a:avLst>
            </a:prstGeom>
            <a:gradFill flip="none" rotWithShape="1">
              <a:gsLst>
                <a:gs pos="0">
                  <a:schemeClr val="accent3">
                    <a:shade val="51000"/>
                    <a:satMod val="130000"/>
                    <a:alpha val="0"/>
                  </a:schemeClr>
                </a:gs>
                <a:gs pos="80000">
                  <a:schemeClr val="tx1">
                    <a:lumMod val="85000"/>
                    <a:lumOff val="15000"/>
                  </a:schemeClr>
                </a:gs>
                <a:gs pos="100000">
                  <a:schemeClr val="tx1">
                    <a:lumMod val="85000"/>
                    <a:lumOff val="15000"/>
                  </a:schemeClr>
                </a:gs>
              </a:gsLst>
              <a:lin ang="5400000" scaled="1"/>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rtl="0"/>
              <a:endParaRPr lang="en-US" sz="900" kern="1200" dirty="0">
                <a:solidFill>
                  <a:prstClr val="black"/>
                </a:solidFill>
                <a:latin typeface="Calibri"/>
                <a:ea typeface="+mn-ea"/>
                <a:cs typeface="+mn-cs"/>
              </a:endParaRPr>
            </a:p>
          </p:txBody>
        </p:sp>
        <p:sp>
          <p:nvSpPr>
            <p:cNvPr id="69" name="L-Shape 68"/>
            <p:cNvSpPr/>
            <p:nvPr/>
          </p:nvSpPr>
          <p:spPr>
            <a:xfrm rot="10800000">
              <a:off x="4253137" y="838200"/>
              <a:ext cx="3624263" cy="3078256"/>
            </a:xfrm>
            <a:prstGeom prst="corner">
              <a:avLst>
                <a:gd name="adj1" fmla="val 19751"/>
                <a:gd name="adj2" fmla="val 29206"/>
              </a:avLst>
            </a:prstGeom>
            <a:gradFill flip="none" rotWithShape="1">
              <a:gsLst>
                <a:gs pos="0">
                  <a:schemeClr val="accent3">
                    <a:shade val="51000"/>
                    <a:satMod val="130000"/>
                    <a:alpha val="0"/>
                  </a:schemeClr>
                </a:gs>
                <a:gs pos="80000">
                  <a:schemeClr val="tx1">
                    <a:lumMod val="85000"/>
                    <a:lumOff val="15000"/>
                  </a:schemeClr>
                </a:gs>
                <a:gs pos="100000">
                  <a:schemeClr val="tx1">
                    <a:lumMod val="85000"/>
                    <a:lumOff val="15000"/>
                  </a:schemeClr>
                </a:gs>
              </a:gsLst>
              <a:lin ang="5400000" scaled="1"/>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900" dirty="0">
                <a:solidFill>
                  <a:prstClr val="black"/>
                </a:solidFill>
                <a:latin typeface="Calibri"/>
              </a:endParaRPr>
            </a:p>
          </p:txBody>
        </p:sp>
        <p:sp>
          <p:nvSpPr>
            <p:cNvPr id="70" name="TextBox 69"/>
            <p:cNvSpPr txBox="1"/>
            <p:nvPr/>
          </p:nvSpPr>
          <p:spPr>
            <a:xfrm>
              <a:off x="3642052" y="838200"/>
              <a:ext cx="1827386" cy="585981"/>
            </a:xfrm>
            <a:prstGeom prst="rect">
              <a:avLst/>
            </a:prstGeom>
            <a:noFill/>
          </p:spPr>
          <p:txBody>
            <a:bodyPr wrap="none" rtlCol="0">
              <a:spAutoFit/>
            </a:bodyPr>
            <a:lstStyle/>
            <a:p>
              <a:r>
                <a:rPr lang="en-US" sz="1200" b="1" dirty="0" smtClean="0">
                  <a:solidFill>
                    <a:schemeClr val="bg1"/>
                  </a:solidFill>
                </a:rPr>
                <a:t>Application</a:t>
              </a:r>
              <a:endParaRPr lang="en-US" sz="1200" b="1" dirty="0">
                <a:solidFill>
                  <a:schemeClr val="bg1"/>
                </a:solidFill>
              </a:endParaRPr>
            </a:p>
          </p:txBody>
        </p:sp>
        <p:sp>
          <p:nvSpPr>
            <p:cNvPr id="71" name="Up-Down Arrow 70"/>
            <p:cNvSpPr/>
            <p:nvPr/>
          </p:nvSpPr>
          <p:spPr>
            <a:xfrm>
              <a:off x="4291668" y="1338020"/>
              <a:ext cx="263770" cy="609600"/>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a:p>
          </p:txBody>
        </p:sp>
        <p:sp>
          <p:nvSpPr>
            <p:cNvPr id="196" name="Up-Down Arrow 195"/>
            <p:cNvSpPr/>
            <p:nvPr/>
          </p:nvSpPr>
          <p:spPr>
            <a:xfrm>
              <a:off x="4291668" y="3200754"/>
              <a:ext cx="263770" cy="609600"/>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100"/>
            </a:p>
          </p:txBody>
        </p:sp>
      </p:grpSp>
      <p:sp>
        <p:nvSpPr>
          <p:cNvPr id="118" name="Rounded Rectangle 117"/>
          <p:cNvSpPr/>
          <p:nvPr/>
        </p:nvSpPr>
        <p:spPr bwMode="auto">
          <a:xfrm>
            <a:off x="2416881" y="2889956"/>
            <a:ext cx="1936044" cy="2302932"/>
          </a:xfrm>
          <a:prstGeom prst="roundRect">
            <a:avLst>
              <a:gd name="adj" fmla="val 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nvGrpSpPr>
          <p:cNvPr id="131" name="Group 130"/>
          <p:cNvGrpSpPr/>
          <p:nvPr/>
        </p:nvGrpSpPr>
        <p:grpSpPr>
          <a:xfrm>
            <a:off x="2377475" y="3160408"/>
            <a:ext cx="1975449" cy="2044026"/>
            <a:chOff x="3579159" y="2121829"/>
            <a:chExt cx="1975449" cy="2044026"/>
          </a:xfrm>
        </p:grpSpPr>
        <p:pic>
          <p:nvPicPr>
            <p:cNvPr id="119" name="Picture 308"/>
            <p:cNvPicPr>
              <a:picLocks noChangeAspect="1" noChangeArrowheads="1"/>
            </p:cNvPicPr>
            <p:nvPr/>
          </p:nvPicPr>
          <p:blipFill>
            <a:blip r:embed="rId15" cstate="print"/>
            <a:srcRect/>
            <a:stretch>
              <a:fillRect/>
            </a:stretch>
          </p:blipFill>
          <p:spPr bwMode="auto">
            <a:xfrm>
              <a:off x="4587262" y="2121829"/>
              <a:ext cx="311411" cy="316572"/>
            </a:xfrm>
            <a:prstGeom prst="rect">
              <a:avLst/>
            </a:prstGeom>
            <a:noFill/>
            <a:ln w="9525" algn="ctr">
              <a:noFill/>
              <a:miter lim="800000"/>
              <a:headEnd/>
              <a:tailEnd/>
            </a:ln>
          </p:spPr>
        </p:pic>
        <p:pic>
          <p:nvPicPr>
            <p:cNvPr id="120" name="Picture 307"/>
            <p:cNvPicPr>
              <a:picLocks noChangeAspect="1" noChangeArrowheads="1"/>
            </p:cNvPicPr>
            <p:nvPr/>
          </p:nvPicPr>
          <p:blipFill>
            <a:blip r:embed="rId16" cstate="print"/>
            <a:srcRect/>
            <a:stretch>
              <a:fillRect/>
            </a:stretch>
          </p:blipFill>
          <p:spPr bwMode="auto">
            <a:xfrm>
              <a:off x="4352925" y="2588609"/>
              <a:ext cx="350337" cy="369079"/>
            </a:xfrm>
            <a:prstGeom prst="rect">
              <a:avLst/>
            </a:prstGeom>
            <a:noFill/>
            <a:ln w="9525" algn="ctr">
              <a:noFill/>
              <a:miter lim="800000"/>
              <a:headEnd/>
              <a:tailEnd/>
            </a:ln>
          </p:spPr>
        </p:pic>
        <p:pic>
          <p:nvPicPr>
            <p:cNvPr id="121" name="Picture 2" descr="Bloomberg Professional Service">
              <a:hlinkClick r:id="rId17"/>
            </p:cNvPr>
            <p:cNvPicPr>
              <a:picLocks noChangeAspect="1" noChangeArrowheads="1"/>
            </p:cNvPicPr>
            <p:nvPr/>
          </p:nvPicPr>
          <p:blipFill>
            <a:blip r:embed="rId18" cstate="print"/>
            <a:srcRect l="2614" t="12749" r="3268" b="39442"/>
            <a:stretch>
              <a:fillRect/>
            </a:stretch>
          </p:blipFill>
          <p:spPr bwMode="auto">
            <a:xfrm>
              <a:off x="4319058" y="3100547"/>
              <a:ext cx="447083" cy="267413"/>
            </a:xfrm>
            <a:prstGeom prst="rect">
              <a:avLst/>
            </a:prstGeom>
            <a:noFill/>
          </p:spPr>
        </p:pic>
        <p:pic>
          <p:nvPicPr>
            <p:cNvPr id="122" name="Picture 338"/>
            <p:cNvPicPr>
              <a:picLocks noChangeAspect="1" noChangeArrowheads="1"/>
            </p:cNvPicPr>
            <p:nvPr/>
          </p:nvPicPr>
          <p:blipFill>
            <a:blip r:embed="rId4" cstate="print"/>
            <a:srcRect/>
            <a:stretch>
              <a:fillRect/>
            </a:stretch>
          </p:blipFill>
          <p:spPr bwMode="auto">
            <a:xfrm>
              <a:off x="4211567" y="3609730"/>
              <a:ext cx="231683" cy="318803"/>
            </a:xfrm>
            <a:prstGeom prst="rect">
              <a:avLst/>
            </a:prstGeom>
            <a:noFill/>
            <a:ln w="9525" algn="ctr">
              <a:noFill/>
              <a:miter lim="800000"/>
              <a:headEnd/>
              <a:tailEnd/>
            </a:ln>
          </p:spPr>
        </p:pic>
        <p:sp>
          <p:nvSpPr>
            <p:cNvPr id="123" name="TextBox 122"/>
            <p:cNvSpPr txBox="1"/>
            <p:nvPr/>
          </p:nvSpPr>
          <p:spPr>
            <a:xfrm>
              <a:off x="3804941" y="3919634"/>
              <a:ext cx="1508746"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Event stores &amp; Databases</a:t>
              </a:r>
            </a:p>
          </p:txBody>
        </p:sp>
        <p:grpSp>
          <p:nvGrpSpPr>
            <p:cNvPr id="124" name="Group 116"/>
            <p:cNvGrpSpPr/>
            <p:nvPr/>
          </p:nvGrpSpPr>
          <p:grpSpPr>
            <a:xfrm>
              <a:off x="4506527" y="3621026"/>
              <a:ext cx="313123" cy="338840"/>
              <a:chOff x="555334" y="4191000"/>
              <a:chExt cx="587666" cy="609600"/>
            </a:xfrm>
          </p:grpSpPr>
          <p:pic>
            <p:nvPicPr>
              <p:cNvPr id="125" name="Picture 3" descr="C:\Documents and Settings\antonk\Local Settings\Temporary Internet Files\Content.IE5\AV78XKCM\MCj04348450000[1].png"/>
              <p:cNvPicPr>
                <a:picLocks noChangeAspect="1" noChangeArrowheads="1"/>
              </p:cNvPicPr>
              <p:nvPr/>
            </p:nvPicPr>
            <p:blipFill>
              <a:blip r:embed="rId19" cstate="print"/>
              <a:srcRect/>
              <a:stretch>
                <a:fillRect/>
              </a:stretch>
            </p:blipFill>
            <p:spPr bwMode="auto">
              <a:xfrm>
                <a:off x="555334" y="4191000"/>
                <a:ext cx="587666" cy="527538"/>
              </a:xfrm>
              <a:prstGeom prst="rect">
                <a:avLst/>
              </a:prstGeom>
              <a:noFill/>
            </p:spPr>
          </p:pic>
          <p:sp>
            <p:nvSpPr>
              <p:cNvPr id="126" name="Can 125"/>
              <p:cNvSpPr/>
              <p:nvPr/>
            </p:nvSpPr>
            <p:spPr>
              <a:xfrm>
                <a:off x="860133" y="4419600"/>
                <a:ext cx="228600" cy="381000"/>
              </a:xfrm>
              <a:prstGeom prst="can">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0"/>
                <a:endParaRPr lang="en-US" sz="1200" kern="1200" dirty="0">
                  <a:solidFill>
                    <a:prstClr val="black"/>
                  </a:solidFill>
                  <a:latin typeface="Calibri"/>
                  <a:ea typeface="+mn-ea"/>
                  <a:cs typeface="+mn-cs"/>
                </a:endParaRPr>
              </a:p>
            </p:txBody>
          </p:sp>
        </p:grpSp>
        <p:sp>
          <p:nvSpPr>
            <p:cNvPr id="127" name="TextBox 126"/>
            <p:cNvSpPr txBox="1"/>
            <p:nvPr/>
          </p:nvSpPr>
          <p:spPr>
            <a:xfrm>
              <a:off x="3651832" y="2877597"/>
              <a:ext cx="1765227"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KPI Dashboards, SharePoint UI</a:t>
              </a:r>
            </a:p>
          </p:txBody>
        </p:sp>
        <p:sp>
          <p:nvSpPr>
            <p:cNvPr id="128" name="TextBox 127"/>
            <p:cNvSpPr txBox="1"/>
            <p:nvPr/>
          </p:nvSpPr>
          <p:spPr>
            <a:xfrm>
              <a:off x="4066208" y="3310512"/>
              <a:ext cx="1016625" cy="246221"/>
            </a:xfrm>
            <a:prstGeom prst="rect">
              <a:avLst/>
            </a:prstGeom>
            <a:noFill/>
          </p:spPr>
          <p:txBody>
            <a:bodyPr wrap="none" rtlCol="0">
              <a:spAutoFit/>
            </a:bodyPr>
            <a:lstStyle/>
            <a:p>
              <a:pPr algn="l" rtl="0"/>
              <a:r>
                <a:rPr lang="en-US" sz="1000" kern="1200" dirty="0">
                  <a:solidFill>
                    <a:schemeClr val="bg1"/>
                  </a:solidFill>
                  <a:latin typeface="Calibri"/>
                  <a:ea typeface="+mn-ea"/>
                  <a:cs typeface="+mn-cs"/>
                </a:rPr>
                <a:t>Trading stations</a:t>
              </a:r>
            </a:p>
          </p:txBody>
        </p:sp>
        <p:pic>
          <p:nvPicPr>
            <p:cNvPr id="129" name="Picture 281"/>
            <p:cNvPicPr>
              <a:picLocks noChangeAspect="1" noChangeArrowheads="1"/>
            </p:cNvPicPr>
            <p:nvPr/>
          </p:nvPicPr>
          <p:blipFill>
            <a:blip r:embed="rId5" cstate="print"/>
            <a:srcRect/>
            <a:stretch>
              <a:fillRect/>
            </a:stretch>
          </p:blipFill>
          <p:spPr bwMode="auto">
            <a:xfrm>
              <a:off x="4187845" y="2133050"/>
              <a:ext cx="244103" cy="301792"/>
            </a:xfrm>
            <a:prstGeom prst="rect">
              <a:avLst/>
            </a:prstGeom>
            <a:noFill/>
            <a:ln w="9525" algn="ctr">
              <a:noFill/>
              <a:miter lim="800000"/>
              <a:headEnd/>
              <a:tailEnd/>
            </a:ln>
          </p:spPr>
        </p:pic>
        <p:sp>
          <p:nvSpPr>
            <p:cNvPr id="130" name="TextBox 129"/>
            <p:cNvSpPr txBox="1"/>
            <p:nvPr/>
          </p:nvSpPr>
          <p:spPr>
            <a:xfrm>
              <a:off x="3579159" y="2343648"/>
              <a:ext cx="1975449" cy="246221"/>
            </a:xfrm>
            <a:prstGeom prst="rect">
              <a:avLst/>
            </a:prstGeom>
            <a:noFill/>
          </p:spPr>
          <p:txBody>
            <a:bodyPr wrap="square" rtlCol="0">
              <a:spAutoFit/>
            </a:bodyPr>
            <a:lstStyle/>
            <a:p>
              <a:pPr algn="ctr" rtl="0"/>
              <a:r>
                <a:rPr lang="en-US" sz="1000" kern="1200" dirty="0">
                  <a:solidFill>
                    <a:schemeClr val="bg1"/>
                  </a:solidFill>
                  <a:latin typeface="Calibri"/>
                  <a:ea typeface="+mn-ea"/>
                  <a:cs typeface="+mn-cs"/>
                </a:rPr>
                <a:t>Pagers &amp; Monitoring devices</a:t>
              </a:r>
            </a:p>
          </p:txBody>
        </p:sp>
      </p:grpSp>
      <p:sp>
        <p:nvSpPr>
          <p:cNvPr id="133" name="TextBox 132"/>
          <p:cNvSpPr txBox="1"/>
          <p:nvPr/>
        </p:nvSpPr>
        <p:spPr>
          <a:xfrm>
            <a:off x="2587922" y="2840040"/>
            <a:ext cx="1513363"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l" rtl="0"/>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Event Targets</a:t>
            </a:r>
          </a:p>
        </p:txBody>
      </p:sp>
      <p:sp>
        <p:nvSpPr>
          <p:cNvPr id="161" name="AutoShape 17"/>
          <p:cNvSpPr>
            <a:spLocks noChangeArrowheads="1"/>
          </p:cNvSpPr>
          <p:nvPr/>
        </p:nvSpPr>
        <p:spPr bwMode="auto">
          <a:xfrm rot="5400000">
            <a:off x="-117188" y="1602777"/>
            <a:ext cx="1626789" cy="346075"/>
          </a:xfrm>
          <a:prstGeom prst="roundRect">
            <a:avLst>
              <a:gd name="adj" fmla="val 16667"/>
            </a:avLst>
          </a:prstGeom>
          <a:solidFill>
            <a:srgbClr xmlns:mc="http://schemas.openxmlformats.org/markup-compatibility/2006" xmlns:a14="http://schemas.microsoft.com/office/drawing/2007/7/7/main" val="DDE8C6" mc:Ignorable="">
              <a:alpha val="2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eaLnBrk="0" hangingPunct="0">
              <a:defRPr/>
            </a:pPr>
            <a:r>
              <a:rPr lang="en-US" sz="1200" b="1" kern="1200" dirty="0">
                <a:solidFill>
                  <a:schemeClr val="bg1"/>
                </a:solidFill>
                <a:latin typeface="Calibri"/>
                <a:ea typeface="+mn-ea"/>
                <a:cs typeface="+mn-cs"/>
              </a:rPr>
              <a:t>Input Adapters</a:t>
            </a:r>
          </a:p>
        </p:txBody>
      </p:sp>
      <p:sp>
        <p:nvSpPr>
          <p:cNvPr id="162" name="AutoShape 18"/>
          <p:cNvSpPr>
            <a:spLocks noChangeArrowheads="1"/>
          </p:cNvSpPr>
          <p:nvPr/>
        </p:nvSpPr>
        <p:spPr bwMode="auto">
          <a:xfrm rot="5400000">
            <a:off x="3185995" y="1586282"/>
            <a:ext cx="1628523" cy="324070"/>
          </a:xfrm>
          <a:prstGeom prst="roundRect">
            <a:avLst>
              <a:gd name="adj" fmla="val 16667"/>
            </a:avLst>
          </a:prstGeom>
          <a:solidFill>
            <a:srgbClr xmlns:mc="http://schemas.openxmlformats.org/markup-compatibility/2006" xmlns:a14="http://schemas.microsoft.com/office/drawing/2007/7/7/main" val="DDE8C6" mc:Ignorable="">
              <a:alpha val="20000"/>
            </a:srgbClr>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rtl="0" eaLnBrk="0" hangingPunct="0">
              <a:defRPr/>
            </a:pPr>
            <a:r>
              <a:rPr lang="en-US" sz="1200" b="1" kern="1200" dirty="0">
                <a:solidFill>
                  <a:schemeClr val="bg1"/>
                </a:solidFill>
                <a:latin typeface="Calibri"/>
                <a:ea typeface="+mn-ea"/>
                <a:cs typeface="+mn-cs"/>
              </a:rPr>
              <a:t>Output Adapters</a:t>
            </a:r>
          </a:p>
          <a:p>
            <a:pPr algn="ctr" rtl="0" eaLnBrk="0" hangingPunct="0">
              <a:defRPr/>
            </a:pPr>
            <a:endParaRPr lang="en-US" sz="700" b="1" kern="1200" dirty="0">
              <a:solidFill>
                <a:prstClr val="black"/>
              </a:solidFill>
              <a:latin typeface="Calibri"/>
              <a:ea typeface="+mn-ea"/>
              <a:cs typeface="+mn-cs"/>
            </a:endParaRPr>
          </a:p>
        </p:txBody>
      </p:sp>
      <p:cxnSp>
        <p:nvCxnSpPr>
          <p:cNvPr id="164" name="Shape 163"/>
          <p:cNvCxnSpPr>
            <a:stCxn id="105" idx="1"/>
            <a:endCxn id="161" idx="2"/>
          </p:cNvCxnSpPr>
          <p:nvPr/>
        </p:nvCxnSpPr>
        <p:spPr>
          <a:xfrm rot="10800000">
            <a:off x="523170" y="1775815"/>
            <a:ext cx="170995" cy="2569624"/>
          </a:xfrm>
          <a:prstGeom prst="curvedConnector3">
            <a:avLst>
              <a:gd name="adj1" fmla="val 317694"/>
            </a:avLst>
          </a:prstGeom>
          <a:ln w="190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9" name="Curved Connector 168"/>
          <p:cNvCxnSpPr>
            <a:stCxn id="104" idx="1"/>
            <a:endCxn id="161" idx="2"/>
          </p:cNvCxnSpPr>
          <p:nvPr/>
        </p:nvCxnSpPr>
        <p:spPr>
          <a:xfrm rot="10800000">
            <a:off x="523170" y="1775816"/>
            <a:ext cx="609323" cy="2006727"/>
          </a:xfrm>
          <a:prstGeom prst="curvedConnector3">
            <a:avLst>
              <a:gd name="adj1" fmla="val 131448"/>
            </a:avLst>
          </a:prstGeom>
          <a:ln w="190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2" name="Curved Connector 171"/>
          <p:cNvCxnSpPr>
            <a:stCxn id="106" idx="1"/>
            <a:endCxn id="161" idx="2"/>
          </p:cNvCxnSpPr>
          <p:nvPr/>
        </p:nvCxnSpPr>
        <p:spPr>
          <a:xfrm rot="10800000">
            <a:off x="523169" y="1775816"/>
            <a:ext cx="319252" cy="1535419"/>
          </a:xfrm>
          <a:prstGeom prst="curvedConnector3">
            <a:avLst>
              <a:gd name="adj1" fmla="val 124662"/>
            </a:avLst>
          </a:prstGeom>
          <a:ln w="190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1" name="Curved Connector 180"/>
          <p:cNvCxnSpPr>
            <a:stCxn id="120" idx="3"/>
            <a:endCxn id="162" idx="0"/>
          </p:cNvCxnSpPr>
          <p:nvPr/>
        </p:nvCxnSpPr>
        <p:spPr>
          <a:xfrm flipV="1">
            <a:off x="3501578" y="1748318"/>
            <a:ext cx="660714" cy="2063410"/>
          </a:xfrm>
          <a:prstGeom prst="curvedConnector3">
            <a:avLst>
              <a:gd name="adj1" fmla="val 151302"/>
            </a:avLst>
          </a:prstGeom>
          <a:ln w="19050">
            <a:solidFill>
              <a:schemeClr val="tx1">
                <a:lumMod val="50000"/>
                <a:lumOff val="50000"/>
              </a:schemeClr>
            </a:solidFill>
            <a:headEnd type="triangl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4" name="Curved Connector 183"/>
          <p:cNvCxnSpPr>
            <a:stCxn id="121" idx="3"/>
            <a:endCxn id="69" idx="2"/>
          </p:cNvCxnSpPr>
          <p:nvPr/>
        </p:nvCxnSpPr>
        <p:spPr>
          <a:xfrm flipV="1">
            <a:off x="3564457" y="1682149"/>
            <a:ext cx="612432" cy="2590684"/>
          </a:xfrm>
          <a:prstGeom prst="curvedConnector3">
            <a:avLst>
              <a:gd name="adj1" fmla="val 177879"/>
            </a:avLst>
          </a:prstGeom>
          <a:ln w="19050">
            <a:solidFill>
              <a:schemeClr val="tx1">
                <a:lumMod val="50000"/>
                <a:lumOff val="50000"/>
              </a:schemeClr>
            </a:solidFill>
            <a:headEnd type="triangl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8" name="Curved Connector 187"/>
          <p:cNvCxnSpPr>
            <a:stCxn id="125" idx="3"/>
            <a:endCxn id="162" idx="0"/>
          </p:cNvCxnSpPr>
          <p:nvPr/>
        </p:nvCxnSpPr>
        <p:spPr>
          <a:xfrm flipV="1">
            <a:off x="3617966" y="1748318"/>
            <a:ext cx="544326" cy="3057901"/>
          </a:xfrm>
          <a:prstGeom prst="curvedConnector3">
            <a:avLst>
              <a:gd name="adj1" fmla="val 214120"/>
            </a:avLst>
          </a:prstGeom>
          <a:ln w="19050">
            <a:solidFill>
              <a:schemeClr val="tx1">
                <a:lumMod val="50000"/>
                <a:lumOff val="50000"/>
              </a:schemeClr>
            </a:solidFill>
            <a:headEnd type="triangl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1" name="Curved Connector 190"/>
          <p:cNvCxnSpPr>
            <a:stCxn id="119" idx="3"/>
            <a:endCxn id="162" idx="0"/>
          </p:cNvCxnSpPr>
          <p:nvPr/>
        </p:nvCxnSpPr>
        <p:spPr>
          <a:xfrm flipV="1">
            <a:off x="3696989" y="1748318"/>
            <a:ext cx="465303" cy="1570376"/>
          </a:xfrm>
          <a:prstGeom prst="curvedConnector3">
            <a:avLst>
              <a:gd name="adj1" fmla="val 151012"/>
            </a:avLst>
          </a:prstGeom>
          <a:ln w="19050">
            <a:solidFill>
              <a:schemeClr val="tx1">
                <a:lumMod val="50000"/>
                <a:lumOff val="50000"/>
              </a:schemeClr>
            </a:solidFill>
            <a:headEnd type="triangle"/>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05"/>
          <p:cNvGrpSpPr/>
          <p:nvPr/>
        </p:nvGrpSpPr>
        <p:grpSpPr>
          <a:xfrm rot="10800000">
            <a:off x="617347" y="2943095"/>
            <a:ext cx="3931578" cy="1569638"/>
            <a:chOff x="-795864" y="1250371"/>
            <a:chExt cx="4191000" cy="1673209"/>
          </a:xfrm>
        </p:grpSpPr>
        <p:sp>
          <p:nvSpPr>
            <p:cNvPr id="64" name="Trapezoid 63"/>
            <p:cNvSpPr/>
            <p:nvPr/>
          </p:nvSpPr>
          <p:spPr bwMode="auto">
            <a:xfrm rot="10800000">
              <a:off x="-491067" y="2237780"/>
              <a:ext cx="3657600" cy="685800"/>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5" name="Rounded Rectangle 64"/>
            <p:cNvSpPr/>
            <p:nvPr/>
          </p:nvSpPr>
          <p:spPr bwMode="auto">
            <a:xfrm>
              <a:off x="-795864" y="1250371"/>
              <a:ext cx="4191000" cy="1033176"/>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grpSp>
        <p:nvGrpSpPr>
          <p:cNvPr id="3" name="Group 125"/>
          <p:cNvGrpSpPr/>
          <p:nvPr/>
        </p:nvGrpSpPr>
        <p:grpSpPr>
          <a:xfrm>
            <a:off x="1469256" y="3023406"/>
            <a:ext cx="894393" cy="791270"/>
            <a:chOff x="1693985" y="3020476"/>
            <a:chExt cx="669660" cy="472386"/>
          </a:xfrm>
        </p:grpSpPr>
        <p:cxnSp>
          <p:nvCxnSpPr>
            <p:cNvPr id="121" name="Straight Connector 120"/>
            <p:cNvCxnSpPr/>
            <p:nvPr/>
          </p:nvCxnSpPr>
          <p:spPr>
            <a:xfrm rot="5400000">
              <a:off x="2235851" y="3146682"/>
              <a:ext cx="254000" cy="1588"/>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1693985" y="3262923"/>
              <a:ext cx="660400" cy="1588"/>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1590185" y="3377768"/>
              <a:ext cx="228600" cy="1588"/>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grpSp>
      <p:grpSp>
        <p:nvGrpSpPr>
          <p:cNvPr id="4" name="Group 126"/>
          <p:cNvGrpSpPr/>
          <p:nvPr/>
        </p:nvGrpSpPr>
        <p:grpSpPr>
          <a:xfrm flipH="1">
            <a:off x="2548990" y="3023406"/>
            <a:ext cx="906308" cy="791270"/>
            <a:chOff x="1693985" y="3020476"/>
            <a:chExt cx="669660" cy="472386"/>
          </a:xfrm>
        </p:grpSpPr>
        <p:cxnSp>
          <p:nvCxnSpPr>
            <p:cNvPr id="128" name="Straight Connector 127"/>
            <p:cNvCxnSpPr/>
            <p:nvPr/>
          </p:nvCxnSpPr>
          <p:spPr>
            <a:xfrm rot="5400000">
              <a:off x="2235851" y="3146682"/>
              <a:ext cx="254000" cy="1588"/>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0800000">
              <a:off x="1693985" y="3262923"/>
              <a:ext cx="660400" cy="1588"/>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1590185" y="3377768"/>
              <a:ext cx="228600" cy="1588"/>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grpSp>
      <p:pic>
        <p:nvPicPr>
          <p:cNvPr id="81" name="Rectangle 12312"/>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1157540" y="3682089"/>
            <a:ext cx="712922" cy="711436"/>
          </a:xfrm>
          <a:prstGeom prst="rect">
            <a:avLst/>
          </a:prstGeom>
          <a:noFill/>
          <a:ln w="9525">
            <a:noFill/>
            <a:miter lim="800000"/>
            <a:headEnd/>
            <a:tailEnd/>
          </a:ln>
        </p:spPr>
      </p:pic>
      <p:pic>
        <p:nvPicPr>
          <p:cNvPr id="83" name="Rectangle 12312"/>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375804" y="3682089"/>
            <a:ext cx="712922" cy="711436"/>
          </a:xfrm>
          <a:prstGeom prst="rect">
            <a:avLst/>
          </a:prstGeom>
          <a:noFill/>
          <a:ln w="9525">
            <a:noFill/>
            <a:miter lim="800000"/>
            <a:headEnd/>
            <a:tailEnd/>
          </a:ln>
        </p:spPr>
      </p:pic>
      <p:cxnSp>
        <p:nvCxnSpPr>
          <p:cNvPr id="134" name="Straight Connector 133"/>
          <p:cNvCxnSpPr/>
          <p:nvPr/>
        </p:nvCxnSpPr>
        <p:spPr>
          <a:xfrm rot="16200000" flipH="1">
            <a:off x="2060239" y="3435888"/>
            <a:ext cx="808470" cy="7194"/>
          </a:xfrm>
          <a:prstGeom prst="line">
            <a:avLst/>
          </a:prstGeom>
          <a:ln w="28575">
            <a:solidFill>
              <a:srgbClr xmlns:mc="http://schemas.openxmlformats.org/markup-compatibility/2006" xmlns:a14="http://schemas.microsoft.com/office/drawing/2007/7/7/main" val="678797" mc:Ignorable="">
                <a:alpha val="84000"/>
              </a:srgbClr>
            </a:solidFill>
          </a:ln>
        </p:spPr>
        <p:style>
          <a:lnRef idx="1">
            <a:schemeClr val="accent1"/>
          </a:lnRef>
          <a:fillRef idx="0">
            <a:schemeClr val="accent1"/>
          </a:fillRef>
          <a:effectRef idx="0">
            <a:schemeClr val="accent1"/>
          </a:effectRef>
          <a:fontRef idx="minor">
            <a:schemeClr val="tx1"/>
          </a:fontRef>
        </p:style>
      </p:cxnSp>
      <p:pic>
        <p:nvPicPr>
          <p:cNvPr id="82" name="Rectangle 12312"/>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2275138" y="3682089"/>
            <a:ext cx="712922" cy="711436"/>
          </a:xfrm>
          <a:prstGeom prst="rect">
            <a:avLst/>
          </a:prstGeom>
          <a:noFill/>
          <a:ln w="9525">
            <a:noFill/>
            <a:miter lim="800000"/>
            <a:headEnd/>
            <a:tailEnd/>
          </a:ln>
        </p:spPr>
      </p:pic>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defTabSz="914363" eaLnBrk="1" fontAlgn="auto" latinLnBrk="0" hangingPunct="1">
              <a:lnSpc>
                <a:spcPct val="90000"/>
              </a:lnSpc>
              <a:spcAft>
                <a:spcPts val="0"/>
              </a:spcAft>
              <a:buFontTx/>
              <a:buNone/>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55" name="Title 54"/>
          <p:cNvSpPr>
            <a:spLocks noGrp="1"/>
          </p:cNvSpPr>
          <p:nvPr>
            <p:ph type="title"/>
          </p:nvPr>
        </p:nvSpPr>
        <p:spPr>
          <a:xfrm>
            <a:off x="381000" y="230188"/>
            <a:ext cx="6934200" cy="609398"/>
          </a:xfrm>
        </p:spPr>
        <p:txBody>
          <a:bodyPr/>
          <a:lstStyle/>
          <a:p>
            <a:pPr>
              <a:defRPr/>
            </a:pPr>
            <a:r>
              <a:rPr spc="-230" smtClean="0"/>
              <a:t>Increase Query Performance</a:t>
            </a:r>
            <a:endParaRPr spc="-230" dirty="0"/>
          </a:p>
        </p:txBody>
      </p:sp>
      <p:sp>
        <p:nvSpPr>
          <p:cNvPr id="78" name="Content Placeholder 3"/>
          <p:cNvSpPr>
            <a:spLocks noGrp="1"/>
          </p:cNvSpPr>
          <p:nvPr>
            <p:ph sz="half" idx="1"/>
          </p:nvPr>
        </p:nvSpPr>
        <p:spPr/>
        <p:txBody>
          <a:bodyPr/>
          <a:lstStyle/>
          <a:p>
            <a:r>
              <a:rPr lang="en-US" dirty="0" smtClean="0"/>
              <a:t>Query Parallelism</a:t>
            </a:r>
          </a:p>
          <a:p>
            <a:pPr marL="365760" lvl="1">
              <a:spcAft>
                <a:spcPts val="200"/>
              </a:spcAft>
            </a:pPr>
            <a:r>
              <a:t>Enterprise edition automatically executes operations in parallel by splitting work across all the CPUs in the machine, which allows for larger queries or quicker responses</a:t>
            </a:r>
          </a:p>
          <a:p>
            <a:pPr marL="365760" lvl="1">
              <a:spcAft>
                <a:spcPts val="200"/>
              </a:spcAft>
            </a:pPr>
            <a:r>
              <a:t>Data mining in parallel takes advantage of all CPUs in the machine to examine more data and give results more quickly</a:t>
            </a:r>
          </a:p>
        </p:txBody>
      </p:sp>
      <p:sp>
        <p:nvSpPr>
          <p:cNvPr id="79" name="Content Placeholder 3"/>
          <p:cNvSpPr>
            <a:spLocks noGrp="1"/>
          </p:cNvSpPr>
          <p:nvPr>
            <p:ph type="body" idx="10"/>
          </p:nvPr>
        </p:nvSpPr>
        <p:spPr/>
        <p:txBody>
          <a:bodyPr/>
          <a:lstStyle/>
          <a:p>
            <a:pPr lvl="1"/>
            <a:r>
              <a:rPr lang="en-US" dirty="0" smtClean="0"/>
              <a:t>“For most large queries SQL Server generally scales linearly… this means that if we double the number of CPUs, we see the response time drop in half.”</a:t>
            </a:r>
          </a:p>
          <a:p>
            <a:pPr lvl="1" algn="r"/>
            <a:r>
              <a:rPr sz="1400" i="1" dirty="0">
                <a:solidFill>
                  <a:schemeClr val="bg1">
                    <a:lumMod val="75000"/>
                  </a:schemeClr>
                </a:solidFill>
              </a:rPr>
              <a:t>—Craig Freedman, Coauthor, Inside Microsoft SQL Server 2005: Query Tuning and Optimization</a:t>
            </a:r>
          </a:p>
        </p:txBody>
      </p:sp>
      <p:sp>
        <p:nvSpPr>
          <p:cNvPr id="56" name="Text Placeholder 55"/>
          <p:cNvSpPr>
            <a:spLocks noGrp="1"/>
          </p:cNvSpPr>
          <p:nvPr>
            <p:ph type="body" idx="11"/>
          </p:nvPr>
        </p:nvSpPr>
        <p:spPr/>
        <p:txBody>
          <a:bodyPr/>
          <a:lstStyle/>
          <a:p>
            <a:r>
              <a:rPr spc="-50"/>
              <a:t>Scalability &amp; </a:t>
            </a:r>
            <a:r>
              <a:rPr spc="-50" smtClean="0"/>
              <a:t>Performance</a:t>
            </a:r>
            <a:endParaRPr spc="-50"/>
          </a:p>
        </p:txBody>
      </p:sp>
      <p:pic>
        <p:nvPicPr>
          <p:cNvPr id="67" name="Picture 66" descr="Server.png"/>
          <p:cNvPicPr>
            <a:picLocks noChangeAspect="1"/>
          </p:cNvPicPr>
          <p:nvPr/>
        </p:nvPicPr>
        <p:blipFill>
          <a:blip r:embed="rId4" cstate="print"/>
          <a:stretch>
            <a:fillRect/>
          </a:stretch>
        </p:blipFill>
        <p:spPr>
          <a:xfrm flipH="1">
            <a:off x="2019755" y="1524001"/>
            <a:ext cx="1290560" cy="1813417"/>
          </a:xfrm>
          <a:prstGeom prst="rect">
            <a:avLst/>
          </a:prstGeom>
        </p:spPr>
      </p:pic>
      <p:pic>
        <p:nvPicPr>
          <p:cNvPr id="70" name="Rectangle 18518"/>
          <p:cNvPicPr>
            <a:picLocks noChangeAspect="1" noChangeArrowheads="1"/>
          </p:cNvPicPr>
          <p:nvPr/>
        </p:nvPicPr>
        <p:blipFill>
          <a:blip r:embed="rId5" cstate="print"/>
          <a:srcRect/>
          <a:stretch>
            <a:fillRect/>
          </a:stretch>
        </p:blipFill>
        <p:spPr bwMode="auto">
          <a:xfrm>
            <a:off x="1926945" y="2111089"/>
            <a:ext cx="1004095" cy="1144564"/>
          </a:xfrm>
          <a:prstGeom prst="rect">
            <a:avLst/>
          </a:prstGeom>
          <a:noFill/>
          <a:ln w="9525">
            <a:noFill/>
            <a:miter lim="800000"/>
            <a:headEnd/>
            <a:tailEnd/>
          </a:ln>
        </p:spPr>
      </p:pic>
      <p:sp>
        <p:nvSpPr>
          <p:cNvPr id="77" name="Rectangle 76"/>
          <p:cNvSpPr/>
          <p:nvPr/>
        </p:nvSpPr>
        <p:spPr bwMode="auto">
          <a:xfrm>
            <a:off x="2134310" y="2387952"/>
            <a:ext cx="609996" cy="63648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0" name="Rectangle 79"/>
          <p:cNvSpPr/>
          <p:nvPr/>
        </p:nvSpPr>
        <p:spPr bwMode="auto">
          <a:xfrm>
            <a:off x="2139617" y="2452682"/>
            <a:ext cx="547176" cy="568683"/>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4" name="Rectangle 83"/>
          <p:cNvSpPr/>
          <p:nvPr/>
        </p:nvSpPr>
        <p:spPr bwMode="auto">
          <a:xfrm>
            <a:off x="2204224" y="2464419"/>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5" name="Rectangle 84"/>
          <p:cNvSpPr/>
          <p:nvPr/>
        </p:nvSpPr>
        <p:spPr bwMode="auto">
          <a:xfrm>
            <a:off x="2204224" y="2657707"/>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6" name="Rectangle 85"/>
          <p:cNvSpPr/>
          <p:nvPr/>
        </p:nvSpPr>
        <p:spPr bwMode="auto">
          <a:xfrm>
            <a:off x="2204224" y="2850995"/>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90" name="Straight Connector 89"/>
          <p:cNvCxnSpPr/>
          <p:nvPr/>
        </p:nvCxnSpPr>
        <p:spPr>
          <a:xfrm>
            <a:off x="2139617" y="2534485"/>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139617" y="2636610"/>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139617" y="2732929"/>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139617" y="2829247"/>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flipV="1">
            <a:off x="2074717"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flipV="1">
            <a:off x="2238869"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139617" y="2925041"/>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auto">
          <a:xfrm rot="16200000">
            <a:off x="1847514" y="2674541"/>
            <a:ext cx="632915" cy="6073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6" name="Rectangle 135"/>
          <p:cNvSpPr/>
          <p:nvPr/>
        </p:nvSpPr>
        <p:spPr bwMode="auto">
          <a:xfrm>
            <a:off x="2211472" y="3376977"/>
            <a:ext cx="304307" cy="101435"/>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7" name="Rectangle 136"/>
          <p:cNvSpPr/>
          <p:nvPr/>
        </p:nvSpPr>
        <p:spPr bwMode="auto">
          <a:xfrm>
            <a:off x="2304855" y="3376977"/>
            <a:ext cx="304307" cy="101435"/>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8" name="Rectangle 137"/>
          <p:cNvSpPr/>
          <p:nvPr/>
        </p:nvSpPr>
        <p:spPr bwMode="auto">
          <a:xfrm>
            <a:off x="2388339" y="3376977"/>
            <a:ext cx="304307" cy="101435"/>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0" name="Down Arrow 139"/>
          <p:cNvSpPr/>
          <p:nvPr/>
        </p:nvSpPr>
        <p:spPr bwMode="auto">
          <a:xfrm>
            <a:off x="2293620" y="3154680"/>
            <a:ext cx="320040" cy="278130"/>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41" name="Down Arrow 140"/>
          <p:cNvSpPr/>
          <p:nvPr/>
        </p:nvSpPr>
        <p:spPr bwMode="auto">
          <a:xfrm rot="2700000">
            <a:off x="1376465" y="3381851"/>
            <a:ext cx="220470" cy="191599"/>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42" name="Down Arrow 141"/>
          <p:cNvSpPr/>
          <p:nvPr/>
        </p:nvSpPr>
        <p:spPr bwMode="auto">
          <a:xfrm rot="18900000">
            <a:off x="3304325" y="3381851"/>
            <a:ext cx="220470" cy="191599"/>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43" name="Down Arrow 142"/>
          <p:cNvSpPr/>
          <p:nvPr/>
        </p:nvSpPr>
        <p:spPr bwMode="auto">
          <a:xfrm>
            <a:off x="2355635" y="3393281"/>
            <a:ext cx="220470" cy="191599"/>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44" name="Down Arrow 143"/>
          <p:cNvSpPr/>
          <p:nvPr/>
        </p:nvSpPr>
        <p:spPr bwMode="auto">
          <a:xfrm>
            <a:off x="1376466" y="3667601"/>
            <a:ext cx="220470" cy="191599"/>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45" name="Down Arrow 144"/>
          <p:cNvSpPr/>
          <p:nvPr/>
        </p:nvSpPr>
        <p:spPr bwMode="auto">
          <a:xfrm>
            <a:off x="2359446" y="3667601"/>
            <a:ext cx="220470" cy="191599"/>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46" name="Down Arrow 145"/>
          <p:cNvSpPr/>
          <p:nvPr/>
        </p:nvSpPr>
        <p:spPr bwMode="auto">
          <a:xfrm>
            <a:off x="3353856" y="3667601"/>
            <a:ext cx="220470" cy="191599"/>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0465E-6 L 3.33333E-6 0.06546 " pathEditMode="relative" rAng="0" ptsTypes="AA">
                                      <p:cBhvr>
                                        <p:cTn id="6" dur="2000" fill="hold"/>
                                        <p:tgtEl>
                                          <p:spTgt spid="86"/>
                                        </p:tgtEl>
                                        <p:attrNameLst>
                                          <p:attrName>ppt_x</p:attrName>
                                          <p:attrName>ppt_y</p:attrName>
                                        </p:attrNameLst>
                                      </p:cBhvr>
                                      <p:rCtr x="0" y="33"/>
                                    </p:animMotion>
                                  </p:childTnLst>
                                </p:cTn>
                              </p:par>
                              <p:par>
                                <p:cTn id="7" presetID="10" presetClass="entr" presetSubtype="0" fill="hold" grpId="0" nodeType="withEffect">
                                  <p:stCondLst>
                                    <p:cond delay="1400"/>
                                  </p:stCondLst>
                                  <p:childTnLst>
                                    <p:set>
                                      <p:cBhvr>
                                        <p:cTn id="8" dur="1" fill="hold">
                                          <p:stCondLst>
                                            <p:cond delay="0"/>
                                          </p:stCondLst>
                                        </p:cTn>
                                        <p:tgtEl>
                                          <p:spTgt spid="136"/>
                                        </p:tgtEl>
                                        <p:attrNameLst>
                                          <p:attrName>style.visibility</p:attrName>
                                        </p:attrNameLst>
                                      </p:cBhvr>
                                      <p:to>
                                        <p:strVal val="visible"/>
                                      </p:to>
                                    </p:set>
                                    <p:animEffect transition="in" filter="fade">
                                      <p:cBhvr>
                                        <p:cTn id="9" dur="500"/>
                                        <p:tgtEl>
                                          <p:spTgt spid="136"/>
                                        </p:tgtEl>
                                      </p:cBhvr>
                                    </p:animEffect>
                                  </p:childTnLst>
                                </p:cTn>
                              </p:par>
                              <p:par>
                                <p:cTn id="10" presetID="10" presetClass="entr" presetSubtype="0" fill="hold" grpId="0" nodeType="withEffect">
                                  <p:stCondLst>
                                    <p:cond delay="140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par>
                                <p:cTn id="13" presetID="10" presetClass="entr" presetSubtype="0" fill="hold" grpId="0" nodeType="withEffect">
                                  <p:stCondLst>
                                    <p:cond delay="140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500"/>
                                        <p:tgtEl>
                                          <p:spTgt spid="138"/>
                                        </p:tgtEl>
                                      </p:cBhvr>
                                    </p:animEffect>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500"/>
                                        <p:tgtEl>
                                          <p:spTgt spid="86"/>
                                        </p:tgtEl>
                                      </p:cBhvr>
                                    </p:animEffect>
                                    <p:set>
                                      <p:cBhvr>
                                        <p:cTn id="19" dur="1" fill="hold">
                                          <p:stCondLst>
                                            <p:cond delay="499"/>
                                          </p:stCondLst>
                                        </p:cTn>
                                        <p:tgtEl>
                                          <p:spTgt spid="86"/>
                                        </p:tgtEl>
                                        <p:attrNameLst>
                                          <p:attrName>style.visibility</p:attrName>
                                        </p:attrNameLst>
                                      </p:cBhvr>
                                      <p:to>
                                        <p:strVal val="hidden"/>
                                      </p:to>
                                    </p:set>
                                  </p:childTnLst>
                                </p:cTn>
                              </p:par>
                            </p:childTnLst>
                          </p:cTn>
                        </p:par>
                        <p:par>
                          <p:cTn id="20" fill="hold">
                            <p:stCondLst>
                              <p:cond delay="2500"/>
                            </p:stCondLst>
                            <p:childTnLst>
                              <p:par>
                                <p:cTn id="21" presetID="0" presetClass="path" presetSubtype="0" accel="50000" decel="50000" fill="hold" grpId="1" nodeType="afterEffect">
                                  <p:stCondLst>
                                    <p:cond delay="0"/>
                                  </p:stCondLst>
                                  <p:childTnLst>
                                    <p:animMotion origin="layout" path="M 2.77778E-7 -2.85813E-6 C 0.0342 -0.00162 0.06858 -0.00324 0.08507 -2.85813E-6 C 0.10156 0.00324 0.09687 0.00787 0.09913 0.01898 C 0.10139 0.03009 0.10017 0.04814 0.09913 0.06619 " pathEditMode="relative" rAng="0" ptsTypes="aaaA">
                                      <p:cBhvr>
                                        <p:cTn id="22" dur="2000" fill="hold"/>
                                        <p:tgtEl>
                                          <p:spTgt spid="138"/>
                                        </p:tgtEl>
                                        <p:attrNameLst>
                                          <p:attrName>ppt_x</p:attrName>
                                          <p:attrName>ppt_y</p:attrName>
                                        </p:attrNameLst>
                                      </p:cBhvr>
                                      <p:rCtr x="51" y="31"/>
                                    </p:animMotion>
                                  </p:childTnLst>
                                </p:cTn>
                              </p:par>
                              <p:par>
                                <p:cTn id="23" presetID="42" presetClass="path" presetSubtype="0" accel="50000" decel="50000" fill="hold" grpId="1" nodeType="withEffect">
                                  <p:stCondLst>
                                    <p:cond delay="0"/>
                                  </p:stCondLst>
                                  <p:childTnLst>
                                    <p:animMotion origin="layout" path="M 0.00105 -0.00254 L 0.00105 0.06341 " pathEditMode="relative" rAng="0" ptsTypes="AA">
                                      <p:cBhvr>
                                        <p:cTn id="24" dur="2000" fill="hold"/>
                                        <p:tgtEl>
                                          <p:spTgt spid="137"/>
                                        </p:tgtEl>
                                        <p:attrNameLst>
                                          <p:attrName>ppt_x</p:attrName>
                                          <p:attrName>ppt_y</p:attrName>
                                        </p:attrNameLst>
                                      </p:cBhvr>
                                      <p:rCtr x="0" y="33"/>
                                    </p:animMotion>
                                  </p:childTnLst>
                                </p:cTn>
                              </p:par>
                              <p:par>
                                <p:cTn id="25" presetID="0" presetClass="path" presetSubtype="0" accel="50000" decel="50000" fill="hold" grpId="1" nodeType="withEffect">
                                  <p:stCondLst>
                                    <p:cond delay="0"/>
                                  </p:stCondLst>
                                  <p:childTnLst>
                                    <p:animMotion origin="layout" path="M 0 0 C -0.03264 -0.00139 -0.0651 -0.00254 -0.0809 0 C -0.0967 0.00255 -0.09201 0.00394 -0.09462 0.01482 C -0.09722 0.0257 -0.09601 0.05695 -0.09635 0.06528 " pathEditMode="relative" ptsTypes="aaaA">
                                      <p:cBhvr>
                                        <p:cTn id="26" dur="2000" fill="hold"/>
                                        <p:tgtEl>
                                          <p:spTgt spid="136"/>
                                        </p:tgtEl>
                                        <p:attrNameLst>
                                          <p:attrName>ppt_x</p:attrName>
                                          <p:attrName>ppt_y</p:attrName>
                                        </p:attrNameLst>
                                      </p:cBhvr>
                                    </p:animMotion>
                                  </p:childTnLst>
                                </p:cTn>
                              </p:par>
                            </p:childTnLst>
                          </p:cTn>
                        </p:par>
                        <p:par>
                          <p:cTn id="27" fill="hold">
                            <p:stCondLst>
                              <p:cond delay="4500"/>
                            </p:stCondLst>
                            <p:childTnLst>
                              <p:par>
                                <p:cTn id="28" presetID="10" presetClass="exit" presetSubtype="0" fill="hold" grpId="2" nodeType="afterEffect">
                                  <p:stCondLst>
                                    <p:cond delay="500"/>
                                  </p:stCondLst>
                                  <p:childTnLst>
                                    <p:animEffect transition="out" filter="fade">
                                      <p:cBhvr>
                                        <p:cTn id="29" dur="2000"/>
                                        <p:tgtEl>
                                          <p:spTgt spid="136"/>
                                        </p:tgtEl>
                                      </p:cBhvr>
                                    </p:animEffect>
                                    <p:set>
                                      <p:cBhvr>
                                        <p:cTn id="30" dur="1" fill="hold">
                                          <p:stCondLst>
                                            <p:cond delay="1999"/>
                                          </p:stCondLst>
                                        </p:cTn>
                                        <p:tgtEl>
                                          <p:spTgt spid="136"/>
                                        </p:tgtEl>
                                        <p:attrNameLst>
                                          <p:attrName>style.visibility</p:attrName>
                                        </p:attrNameLst>
                                      </p:cBhvr>
                                      <p:to>
                                        <p:strVal val="hidden"/>
                                      </p:to>
                                    </p:set>
                                  </p:childTnLst>
                                </p:cTn>
                              </p:par>
                              <p:par>
                                <p:cTn id="31" presetID="10" presetClass="exit" presetSubtype="0" fill="hold" grpId="2" nodeType="withEffect">
                                  <p:stCondLst>
                                    <p:cond delay="500"/>
                                  </p:stCondLst>
                                  <p:childTnLst>
                                    <p:animEffect transition="out" filter="fade">
                                      <p:cBhvr>
                                        <p:cTn id="32" dur="2000"/>
                                        <p:tgtEl>
                                          <p:spTgt spid="137"/>
                                        </p:tgtEl>
                                      </p:cBhvr>
                                    </p:animEffect>
                                    <p:set>
                                      <p:cBhvr>
                                        <p:cTn id="33" dur="1" fill="hold">
                                          <p:stCondLst>
                                            <p:cond delay="1999"/>
                                          </p:stCondLst>
                                        </p:cTn>
                                        <p:tgtEl>
                                          <p:spTgt spid="137"/>
                                        </p:tgtEl>
                                        <p:attrNameLst>
                                          <p:attrName>style.visibility</p:attrName>
                                        </p:attrNameLst>
                                      </p:cBhvr>
                                      <p:to>
                                        <p:strVal val="hidden"/>
                                      </p:to>
                                    </p:set>
                                  </p:childTnLst>
                                </p:cTn>
                              </p:par>
                              <p:par>
                                <p:cTn id="34" presetID="10" presetClass="exit" presetSubtype="0" fill="hold" grpId="2" nodeType="withEffect">
                                  <p:stCondLst>
                                    <p:cond delay="500"/>
                                  </p:stCondLst>
                                  <p:childTnLst>
                                    <p:animEffect transition="out" filter="fade">
                                      <p:cBhvr>
                                        <p:cTn id="35" dur="2000"/>
                                        <p:tgtEl>
                                          <p:spTgt spid="138"/>
                                        </p:tgtEl>
                                      </p:cBhvr>
                                    </p:animEffect>
                                    <p:set>
                                      <p:cBhvr>
                                        <p:cTn id="36" dur="1" fill="hold">
                                          <p:stCondLst>
                                            <p:cond delay="1999"/>
                                          </p:stCondLst>
                                        </p:cTn>
                                        <p:tgtEl>
                                          <p:spTgt spid="138"/>
                                        </p:tgtEl>
                                        <p:attrNameLst>
                                          <p:attrName>style.visibility</p:attrName>
                                        </p:attrNameLst>
                                      </p:cBhvr>
                                      <p:to>
                                        <p:strVal val="hidden"/>
                                      </p:to>
                                    </p:set>
                                  </p:childTnLst>
                                </p:cTn>
                              </p:par>
                            </p:childTnLst>
                          </p:cTn>
                        </p:par>
                        <p:par>
                          <p:cTn id="37" fill="hold">
                            <p:stCondLst>
                              <p:cond delay="7000"/>
                            </p:stCondLst>
                            <p:childTnLst>
                              <p:par>
                                <p:cTn id="38" presetID="10" presetClass="entr" presetSubtype="0" fill="hold"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fade">
                                      <p:cBhvr>
                                        <p:cTn id="40" dur="500"/>
                                        <p:tgtEl>
                                          <p:spTgt spid="140"/>
                                        </p:tgtEl>
                                      </p:cBhvr>
                                    </p:animEffect>
                                  </p:childTnLst>
                                </p:cTn>
                              </p:par>
                            </p:childTnLst>
                          </p:cTn>
                        </p:par>
                        <p:par>
                          <p:cTn id="41" fill="hold">
                            <p:stCondLst>
                              <p:cond delay="7500"/>
                            </p:stCondLst>
                            <p:childTnLst>
                              <p:par>
                                <p:cTn id="42" presetID="10" presetClass="exit" presetSubtype="0" fill="hold" grpId="0" nodeType="afterEffect">
                                  <p:stCondLst>
                                    <p:cond delay="1000"/>
                                  </p:stCondLst>
                                  <p:childTnLst>
                                    <p:animEffect transition="out" filter="fade">
                                      <p:cBhvr>
                                        <p:cTn id="43" dur="500"/>
                                        <p:tgtEl>
                                          <p:spTgt spid="140"/>
                                        </p:tgtEl>
                                      </p:cBhvr>
                                    </p:animEffect>
                                    <p:set>
                                      <p:cBhvr>
                                        <p:cTn id="44" dur="1" fill="hold">
                                          <p:stCondLst>
                                            <p:cond delay="499"/>
                                          </p:stCondLst>
                                        </p:cTn>
                                        <p:tgtEl>
                                          <p:spTgt spid="140"/>
                                        </p:tgtEl>
                                        <p:attrNameLst>
                                          <p:attrName>style.visibility</p:attrName>
                                        </p:attrNameLst>
                                      </p:cBhvr>
                                      <p:to>
                                        <p:strVal val="hidden"/>
                                      </p:to>
                                    </p:set>
                                  </p:childTnLst>
                                </p:cTn>
                              </p:par>
                            </p:childTnLst>
                          </p:cTn>
                        </p:par>
                        <p:par>
                          <p:cTn id="45" fill="hold">
                            <p:stCondLst>
                              <p:cond delay="9000"/>
                            </p:stCondLst>
                            <p:childTnLst>
                              <p:par>
                                <p:cTn id="46" presetID="10" presetClass="entr" presetSubtype="0" fill="hold" grpId="0" nodeType="afterEffect">
                                  <p:stCondLst>
                                    <p:cond delay="0"/>
                                  </p:stCondLst>
                                  <p:childTnLst>
                                    <p:set>
                                      <p:cBhvr>
                                        <p:cTn id="47" dur="1" fill="hold">
                                          <p:stCondLst>
                                            <p:cond delay="0"/>
                                          </p:stCondLst>
                                        </p:cTn>
                                        <p:tgtEl>
                                          <p:spTgt spid="142"/>
                                        </p:tgtEl>
                                        <p:attrNameLst>
                                          <p:attrName>style.visibility</p:attrName>
                                        </p:attrNameLst>
                                      </p:cBhvr>
                                      <p:to>
                                        <p:strVal val="visible"/>
                                      </p:to>
                                    </p:set>
                                    <p:animEffect transition="in" filter="fade">
                                      <p:cBhvr>
                                        <p:cTn id="48" dur="500"/>
                                        <p:tgtEl>
                                          <p:spTgt spid="1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500"/>
                                        <p:tgtEl>
                                          <p:spTgt spid="1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500"/>
                                        <p:tgtEl>
                                          <p:spTgt spid="141"/>
                                        </p:tgtEl>
                                      </p:cBhvr>
                                    </p:animEffect>
                                  </p:childTnLst>
                                </p:cTn>
                              </p:par>
                            </p:childTnLst>
                          </p:cTn>
                        </p:par>
                        <p:par>
                          <p:cTn id="55" fill="hold">
                            <p:stCondLst>
                              <p:cond delay="9500"/>
                            </p:stCondLst>
                            <p:childTnLst>
                              <p:par>
                                <p:cTn id="56" presetID="10" presetClass="exit" presetSubtype="0" fill="hold" grpId="1" nodeType="afterEffect">
                                  <p:stCondLst>
                                    <p:cond delay="1000"/>
                                  </p:stCondLst>
                                  <p:childTnLst>
                                    <p:animEffect transition="out" filter="fade">
                                      <p:cBhvr>
                                        <p:cTn id="57" dur="500"/>
                                        <p:tgtEl>
                                          <p:spTgt spid="142"/>
                                        </p:tgtEl>
                                      </p:cBhvr>
                                    </p:animEffect>
                                    <p:set>
                                      <p:cBhvr>
                                        <p:cTn id="58" dur="1" fill="hold">
                                          <p:stCondLst>
                                            <p:cond delay="499"/>
                                          </p:stCondLst>
                                        </p:cTn>
                                        <p:tgtEl>
                                          <p:spTgt spid="142"/>
                                        </p:tgtEl>
                                        <p:attrNameLst>
                                          <p:attrName>style.visibility</p:attrName>
                                        </p:attrNameLst>
                                      </p:cBhvr>
                                      <p:to>
                                        <p:strVal val="hidden"/>
                                      </p:to>
                                    </p:set>
                                  </p:childTnLst>
                                </p:cTn>
                              </p:par>
                              <p:par>
                                <p:cTn id="59" presetID="10" presetClass="exit" presetSubtype="0" fill="hold" grpId="1" nodeType="withEffect">
                                  <p:stCondLst>
                                    <p:cond delay="1000"/>
                                  </p:stCondLst>
                                  <p:childTnLst>
                                    <p:animEffect transition="out" filter="fade">
                                      <p:cBhvr>
                                        <p:cTn id="60" dur="500"/>
                                        <p:tgtEl>
                                          <p:spTgt spid="143"/>
                                        </p:tgtEl>
                                      </p:cBhvr>
                                    </p:animEffect>
                                    <p:set>
                                      <p:cBhvr>
                                        <p:cTn id="61" dur="1" fill="hold">
                                          <p:stCondLst>
                                            <p:cond delay="499"/>
                                          </p:stCondLst>
                                        </p:cTn>
                                        <p:tgtEl>
                                          <p:spTgt spid="143"/>
                                        </p:tgtEl>
                                        <p:attrNameLst>
                                          <p:attrName>style.visibility</p:attrName>
                                        </p:attrNameLst>
                                      </p:cBhvr>
                                      <p:to>
                                        <p:strVal val="hidden"/>
                                      </p:to>
                                    </p:set>
                                  </p:childTnLst>
                                </p:cTn>
                              </p:par>
                              <p:par>
                                <p:cTn id="62" presetID="10" presetClass="exit" presetSubtype="0" fill="hold" grpId="1" nodeType="withEffect">
                                  <p:stCondLst>
                                    <p:cond delay="1000"/>
                                  </p:stCondLst>
                                  <p:childTnLst>
                                    <p:animEffect transition="out" filter="fade">
                                      <p:cBhvr>
                                        <p:cTn id="63" dur="500"/>
                                        <p:tgtEl>
                                          <p:spTgt spid="141"/>
                                        </p:tgtEl>
                                      </p:cBhvr>
                                    </p:animEffect>
                                    <p:set>
                                      <p:cBhvr>
                                        <p:cTn id="64" dur="1" fill="hold">
                                          <p:stCondLst>
                                            <p:cond delay="499"/>
                                          </p:stCondLst>
                                        </p:cTn>
                                        <p:tgtEl>
                                          <p:spTgt spid="141"/>
                                        </p:tgtEl>
                                        <p:attrNameLst>
                                          <p:attrName>style.visibility</p:attrName>
                                        </p:attrNameLst>
                                      </p:cBhvr>
                                      <p:to>
                                        <p:strVal val="hidden"/>
                                      </p:to>
                                    </p:set>
                                  </p:childTnLst>
                                </p:cTn>
                              </p:par>
                            </p:childTnLst>
                          </p:cTn>
                        </p:par>
                        <p:par>
                          <p:cTn id="65" fill="hold">
                            <p:stCondLst>
                              <p:cond delay="11000"/>
                            </p:stCondLst>
                            <p:childTnLst>
                              <p:par>
                                <p:cTn id="66" presetID="10"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fade">
                                      <p:cBhvr>
                                        <p:cTn id="68" dur="500"/>
                                        <p:tgtEl>
                                          <p:spTgt spid="144"/>
                                        </p:tgtEl>
                                      </p:cBhvr>
                                    </p:animEffect>
                                  </p:childTnLst>
                                </p:cTn>
                              </p:par>
                              <p:par>
                                <p:cTn id="69" presetID="10" presetClass="entr" presetSubtype="0" fill="hold" nodeType="withEffect">
                                  <p:stCondLst>
                                    <p:cond delay="0"/>
                                  </p:stCondLst>
                                  <p:childTnLst>
                                    <p:set>
                                      <p:cBhvr>
                                        <p:cTn id="70" dur="1" fill="hold">
                                          <p:stCondLst>
                                            <p:cond delay="0"/>
                                          </p:stCondLst>
                                        </p:cTn>
                                        <p:tgtEl>
                                          <p:spTgt spid="145"/>
                                        </p:tgtEl>
                                        <p:attrNameLst>
                                          <p:attrName>style.visibility</p:attrName>
                                        </p:attrNameLst>
                                      </p:cBhvr>
                                      <p:to>
                                        <p:strVal val="visible"/>
                                      </p:to>
                                    </p:set>
                                    <p:animEffect transition="in" filter="fade">
                                      <p:cBhvr>
                                        <p:cTn id="71" dur="500"/>
                                        <p:tgtEl>
                                          <p:spTgt spid="145"/>
                                        </p:tgtEl>
                                      </p:cBhvr>
                                    </p:animEffect>
                                  </p:childTnLst>
                                </p:cTn>
                              </p:par>
                              <p:par>
                                <p:cTn id="72" presetID="10" presetClass="entr" presetSubtype="0" fill="hold"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childTnLst>
                          </p:cTn>
                        </p:par>
                        <p:par>
                          <p:cTn id="75" fill="hold">
                            <p:stCondLst>
                              <p:cond delay="11500"/>
                            </p:stCondLst>
                            <p:childTnLst>
                              <p:par>
                                <p:cTn id="76" presetID="10" presetClass="exit" presetSubtype="0" fill="hold" grpId="0" nodeType="afterEffect">
                                  <p:stCondLst>
                                    <p:cond delay="1000"/>
                                  </p:stCondLst>
                                  <p:childTnLst>
                                    <p:animEffect transition="out" filter="fade">
                                      <p:cBhvr>
                                        <p:cTn id="77" dur="500"/>
                                        <p:tgtEl>
                                          <p:spTgt spid="144"/>
                                        </p:tgtEl>
                                      </p:cBhvr>
                                    </p:animEffect>
                                    <p:set>
                                      <p:cBhvr>
                                        <p:cTn id="78" dur="1" fill="hold">
                                          <p:stCondLst>
                                            <p:cond delay="499"/>
                                          </p:stCondLst>
                                        </p:cTn>
                                        <p:tgtEl>
                                          <p:spTgt spid="144"/>
                                        </p:tgtEl>
                                        <p:attrNameLst>
                                          <p:attrName>style.visibility</p:attrName>
                                        </p:attrNameLst>
                                      </p:cBhvr>
                                      <p:to>
                                        <p:strVal val="hidden"/>
                                      </p:to>
                                    </p:set>
                                  </p:childTnLst>
                                </p:cTn>
                              </p:par>
                              <p:par>
                                <p:cTn id="79" presetID="10" presetClass="exit" presetSubtype="0" fill="hold" nodeType="withEffect">
                                  <p:stCondLst>
                                    <p:cond delay="1000"/>
                                  </p:stCondLst>
                                  <p:childTnLst>
                                    <p:animEffect transition="out" filter="fade">
                                      <p:cBhvr>
                                        <p:cTn id="80" dur="500"/>
                                        <p:tgtEl>
                                          <p:spTgt spid="145"/>
                                        </p:tgtEl>
                                      </p:cBhvr>
                                    </p:animEffect>
                                    <p:set>
                                      <p:cBhvr>
                                        <p:cTn id="81" dur="1" fill="hold">
                                          <p:stCondLst>
                                            <p:cond delay="499"/>
                                          </p:stCondLst>
                                        </p:cTn>
                                        <p:tgtEl>
                                          <p:spTgt spid="145"/>
                                        </p:tgtEl>
                                        <p:attrNameLst>
                                          <p:attrName>style.visibility</p:attrName>
                                        </p:attrNameLst>
                                      </p:cBhvr>
                                      <p:to>
                                        <p:strVal val="hidden"/>
                                      </p:to>
                                    </p:set>
                                  </p:childTnLst>
                                </p:cTn>
                              </p:par>
                              <p:par>
                                <p:cTn id="82" presetID="10" presetClass="exit" presetSubtype="0" fill="hold" grpId="0" nodeType="withEffect">
                                  <p:stCondLst>
                                    <p:cond delay="1000"/>
                                  </p:stCondLst>
                                  <p:childTnLst>
                                    <p:animEffect transition="out" filter="fade">
                                      <p:cBhvr>
                                        <p:cTn id="83" dur="500"/>
                                        <p:tgtEl>
                                          <p:spTgt spid="146"/>
                                        </p:tgtEl>
                                      </p:cBhvr>
                                    </p:animEffect>
                                    <p:set>
                                      <p:cBhvr>
                                        <p:cTn id="84" dur="1" fill="hold">
                                          <p:stCondLst>
                                            <p:cond delay="4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136" grpId="0" animBg="1"/>
      <p:bldP spid="136" grpId="1" animBg="1"/>
      <p:bldP spid="136" grpId="2" animBg="1"/>
      <p:bldP spid="137" grpId="0" animBg="1"/>
      <p:bldP spid="137" grpId="1" animBg="1"/>
      <p:bldP spid="137" grpId="2" animBg="1"/>
      <p:bldP spid="138" grpId="0" animBg="1"/>
      <p:bldP spid="138" grpId="1" animBg="1"/>
      <p:bldP spid="138" grpId="2" animBg="1"/>
      <p:bldP spid="140" grpId="0" animBg="1"/>
      <p:bldP spid="141" grpId="0" animBg="1"/>
      <p:bldP spid="141" grpId="1" animBg="1"/>
      <p:bldP spid="142" grpId="0" animBg="1"/>
      <p:bldP spid="142" grpId="1" animBg="1"/>
      <p:bldP spid="143" grpId="0" animBg="1"/>
      <p:bldP spid="143" grpId="1" animBg="1"/>
      <p:bldP spid="144" grpId="0" animBg="1"/>
      <p:bldP spid="1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Security</a:t>
            </a:r>
            <a:endParaRPr lang="en-US" dirty="0"/>
          </a:p>
        </p:txBody>
      </p:sp>
      <p:pic>
        <p:nvPicPr>
          <p:cNvPr id="9" name="Picture 8" descr="keu.png"/>
          <p:cNvPicPr>
            <a:picLocks noChangeAspect="1"/>
          </p:cNvPicPr>
          <p:nvPr/>
        </p:nvPicPr>
        <p:blipFill>
          <a:blip r:embed="rId3" cstate="print">
            <a:grayscl/>
          </a:blip>
          <a:stretch>
            <a:fillRect/>
          </a:stretch>
        </p:blipFill>
        <p:spPr>
          <a:xfrm>
            <a:off x="8153400" y="2971800"/>
            <a:ext cx="458527" cy="458527"/>
          </a:xfrm>
          <a:prstGeom prst="rect">
            <a:avLst/>
          </a:prstGeom>
          <a:effectLst>
            <a:outerShdw blurRad="50800" dist="38100" dir="5400000" algn="t" rotWithShape="0">
              <a:prstClr val="black">
                <a:alpha val="40000"/>
              </a:prstClr>
            </a:outerShdw>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V="1">
            <a:off x="5257800" y="3810000"/>
            <a:ext cx="533400" cy="2286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334001" y="5029201"/>
            <a:ext cx="433583" cy="304799"/>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3352800" y="5105400"/>
            <a:ext cx="533400" cy="3048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3352800" y="3886200"/>
            <a:ext cx="457200" cy="1524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pPr>
              <a:defRPr/>
            </a:pPr>
            <a:r>
              <a:rPr spc="-230" smtClean="0"/>
              <a:t>Why Security?</a:t>
            </a:r>
            <a:endParaRPr spc="-230"/>
          </a:p>
        </p:txBody>
      </p:sp>
      <p:grpSp>
        <p:nvGrpSpPr>
          <p:cNvPr id="2" name="Group 24"/>
          <p:cNvGrpSpPr/>
          <p:nvPr/>
        </p:nvGrpSpPr>
        <p:grpSpPr>
          <a:xfrm>
            <a:off x="3539879" y="3543192"/>
            <a:ext cx="2057616" cy="2057616"/>
            <a:chOff x="990600" y="1790350"/>
            <a:chExt cx="1600200" cy="1600200"/>
          </a:xfrm>
        </p:grpSpPr>
        <p:sp>
          <p:nvSpPr>
            <p:cNvPr id="14" name="Oval 13"/>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94F35" mc:Ignorable=""/>
                </a:gs>
                <a:gs pos="100000">
                  <a:srgbClr xmlns:mc="http://schemas.openxmlformats.org/markup-compatibility/2006" xmlns:a14="http://schemas.microsoft.com/office/drawing/2007/7/7/main" val="9A846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 name="Oval 14"/>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6" name="Rectangle 15"/>
          <p:cNvSpPr/>
          <p:nvPr/>
        </p:nvSpPr>
        <p:spPr>
          <a:xfrm>
            <a:off x="3520866" y="4012032"/>
            <a:ext cx="2059537" cy="1226540"/>
          </a:xfrm>
          <a:prstGeom prst="rect">
            <a:avLst/>
          </a:prstGeom>
          <a:effectLst>
            <a:outerShdw blurRad="50800" dist="38100" dir="5400000" algn="t" rotWithShape="0">
              <a:prstClr val="black">
                <a:alpha val="40000"/>
              </a:prstClr>
            </a:outerShdw>
          </a:effectLst>
        </p:spPr>
        <p:txBody>
          <a:bodyPr wrap="square">
            <a:noAutofit/>
          </a:bodyPr>
          <a:lstStyle/>
          <a:p>
            <a:pPr lvl="0" algn="ctr">
              <a:spcAft>
                <a:spcPts val="12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Audit All User Actions</a:t>
            </a:r>
          </a:p>
          <a:p>
            <a:pPr lvl="0" algn="ctr">
              <a:spcAft>
                <a:spcPts val="12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Comply with Data Privacy Regulations</a:t>
            </a:r>
          </a:p>
          <a:p>
            <a:pPr lvl="0" algn="ctr">
              <a:spcAft>
                <a:spcPts val="12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Protect Encryption Keys</a:t>
            </a:r>
          </a:p>
        </p:txBody>
      </p:sp>
      <p:sp>
        <p:nvSpPr>
          <p:cNvPr id="18" name="Rectangle 17"/>
          <p:cNvSpPr/>
          <p:nvPr/>
        </p:nvSpPr>
        <p:spPr bwMode="auto">
          <a:xfrm>
            <a:off x="5791200" y="5029200"/>
            <a:ext cx="2819400" cy="662299"/>
          </a:xfrm>
          <a:prstGeom prst="rect">
            <a:avLst/>
          </a:prstGeom>
          <a:gradFill>
            <a:gsLst>
              <a:gs pos="29000">
                <a:schemeClr val="bg1">
                  <a:lumMod val="75000"/>
                </a:schemeClr>
              </a:gs>
              <a:gs pos="64000">
                <a:srgbClr xmlns:mc="http://schemas.openxmlformats.org/markup-compatibility/2006" xmlns:a14="http://schemas.microsoft.com/office/drawing/2007/7/7/main" val="9A8464" mc:Ignorable="">
                  <a:alpha val="37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19" name="Rectangle 18"/>
          <p:cNvSpPr/>
          <p:nvPr/>
        </p:nvSpPr>
        <p:spPr bwMode="auto">
          <a:xfrm>
            <a:off x="5791200" y="3505200"/>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A8464" mc:Ignorable="">
                  <a:alpha val="37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21" name="Rectangle 20"/>
          <p:cNvSpPr/>
          <p:nvPr/>
        </p:nvSpPr>
        <p:spPr bwMode="auto">
          <a:xfrm>
            <a:off x="533400" y="5029200"/>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A8464" mc:Ignorable="">
                  <a:alpha val="37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7" name="Rectangle 26"/>
          <p:cNvSpPr/>
          <p:nvPr/>
        </p:nvSpPr>
        <p:spPr bwMode="auto">
          <a:xfrm>
            <a:off x="609600" y="51054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8" name="Rectangle 27"/>
          <p:cNvSpPr/>
          <p:nvPr/>
        </p:nvSpPr>
        <p:spPr bwMode="auto">
          <a:xfrm>
            <a:off x="5867400" y="35814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9" name="Rectangle 28"/>
          <p:cNvSpPr/>
          <p:nvPr/>
        </p:nvSpPr>
        <p:spPr bwMode="auto">
          <a:xfrm>
            <a:off x="5867400" y="51054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0" name="Rectangle 29"/>
          <p:cNvSpPr/>
          <p:nvPr/>
        </p:nvSpPr>
        <p:spPr>
          <a:xfrm>
            <a:off x="685800" y="5181600"/>
            <a:ext cx="22098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SQL Server audit</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31" name="Rectangle 30"/>
          <p:cNvSpPr/>
          <p:nvPr/>
        </p:nvSpPr>
        <p:spPr>
          <a:xfrm>
            <a:off x="5943600" y="5181600"/>
            <a:ext cx="25908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Extensible  key management</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32" name="Rectangle 31"/>
          <p:cNvSpPr/>
          <p:nvPr/>
        </p:nvSpPr>
        <p:spPr>
          <a:xfrm>
            <a:off x="5943600" y="3657600"/>
            <a:ext cx="24384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Transparent data encryption</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pic>
        <p:nvPicPr>
          <p:cNvPr id="33" name="Picture 32" descr="keu.png"/>
          <p:cNvPicPr>
            <a:picLocks noChangeAspect="1"/>
          </p:cNvPicPr>
          <p:nvPr/>
        </p:nvPicPr>
        <p:blipFill>
          <a:blip r:embed="rId3" cstate="print">
            <a:grayscl/>
          </a:blip>
          <a:stretch>
            <a:fillRect/>
          </a:stretch>
        </p:blipFill>
        <p:spPr>
          <a:xfrm>
            <a:off x="4284133" y="5334000"/>
            <a:ext cx="458527" cy="458527"/>
          </a:xfrm>
          <a:prstGeom prst="rect">
            <a:avLst/>
          </a:prstGeom>
          <a:effectLst>
            <a:outerShdw blurRad="50800" dist="38100" dir="5400000" algn="t" rotWithShape="0">
              <a:prstClr val="black">
                <a:alpha val="40000"/>
              </a:prstClr>
            </a:outerShdw>
          </a:effectLst>
        </p:spPr>
      </p:pic>
      <p:sp>
        <p:nvSpPr>
          <p:cNvPr id="26" name="Rectangle 25"/>
          <p:cNvSpPr/>
          <p:nvPr/>
        </p:nvSpPr>
        <p:spPr bwMode="auto">
          <a:xfrm>
            <a:off x="533400" y="3505200"/>
            <a:ext cx="2819400" cy="682239"/>
          </a:xfrm>
          <a:prstGeom prst="rect">
            <a:avLst/>
          </a:prstGeom>
          <a:gradFill>
            <a:gsLst>
              <a:gs pos="29000">
                <a:schemeClr val="bg1">
                  <a:lumMod val="75000"/>
                </a:schemeClr>
              </a:gs>
              <a:gs pos="64000">
                <a:srgbClr xmlns:mc="http://schemas.openxmlformats.org/markup-compatibility/2006" xmlns:a14="http://schemas.microsoft.com/office/drawing/2007/7/7/main" val="9A8464" mc:Ignorable="">
                  <a:alpha val="37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5" name="Rectangle 34"/>
          <p:cNvSpPr/>
          <p:nvPr/>
        </p:nvSpPr>
        <p:spPr bwMode="auto">
          <a:xfrm>
            <a:off x="609600" y="35814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6" name="Rectangle 35"/>
          <p:cNvSpPr/>
          <p:nvPr/>
        </p:nvSpPr>
        <p:spPr>
          <a:xfrm>
            <a:off x="685800" y="3676471"/>
            <a:ext cx="25908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Common Criteria Certification</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5" name="Content Placeholder 5"/>
          <p:cNvSpPr txBox="1">
            <a:spLocks/>
          </p:cNvSpPr>
          <p:nvPr/>
        </p:nvSpPr>
        <p:spPr>
          <a:xfrm>
            <a:off x="457200" y="1134454"/>
            <a:ext cx="8153400" cy="1819985"/>
          </a:xfrm>
          <a:prstGeom prst="rect">
            <a:avLst/>
          </a:prstGeom>
        </p:spPr>
        <p:txBody>
          <a:bodyPr vert="horz" lIns="0" tIns="0" rIns="0" bIns="0" rtlCol="0">
            <a:spAutoFit/>
          </a:bodyPr>
          <a:lstStyle/>
          <a:p>
            <a:pPr marL="228600" marR="0" lvl="0" indent="-228600" defTabSz="914363" fontAlgn="auto">
              <a:lnSpc>
                <a:spcPct val="90000"/>
              </a:lnSpc>
              <a:spcBef>
                <a:spcPct val="20000"/>
              </a:spcBef>
              <a:spcAft>
                <a:spcPts val="200"/>
              </a:spcAft>
              <a:buClr>
                <a:schemeClr val="accent4"/>
              </a:buClr>
              <a:buSzPct val="100000"/>
              <a:buFont typeface="Courier New" pitchFamily="49" charset="0"/>
              <a:buChar char="o"/>
              <a:tabLst/>
              <a:defRPr/>
            </a:pPr>
            <a:r>
              <a:rPr lang="en-US"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mn-cs"/>
              </a:rPr>
              <a:t>Data is competitive asset and security against misuse is high business priority</a:t>
            </a:r>
          </a:p>
          <a:p>
            <a:pPr marL="228600" marR="0" lvl="0" indent="-228600" defTabSz="914363" fontAlgn="auto">
              <a:lnSpc>
                <a:spcPct val="90000"/>
              </a:lnSpc>
              <a:spcBef>
                <a:spcPct val="20000"/>
              </a:spcBef>
              <a:spcAft>
                <a:spcPts val="200"/>
              </a:spcAft>
              <a:buClr>
                <a:schemeClr val="accent4"/>
              </a:buClr>
              <a:buSzPct val="100000"/>
              <a:buFont typeface="Courier New" pitchFamily="49" charset="0"/>
              <a:buChar char="o"/>
              <a:tabLst/>
              <a:defRPr/>
            </a:pPr>
            <a:r>
              <a:rPr lang="en-US"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mn-cs"/>
              </a:rPr>
              <a:t>Organizations operate under rules and regulations that mandate strict data security, privacy and integrity controls</a:t>
            </a:r>
          </a:p>
          <a:p>
            <a:pPr marL="228600" marR="0" lvl="0" indent="-228600" defTabSz="914363" fontAlgn="auto">
              <a:lnSpc>
                <a:spcPct val="90000"/>
              </a:lnSpc>
              <a:spcBef>
                <a:spcPct val="20000"/>
              </a:spcBef>
              <a:spcAft>
                <a:spcPts val="200"/>
              </a:spcAft>
              <a:buClr>
                <a:schemeClr val="accent4"/>
              </a:buClr>
              <a:buSzPct val="100000"/>
              <a:buFont typeface="Courier New" pitchFamily="49" charset="0"/>
              <a:buChar char="o"/>
              <a:tabLst/>
              <a:defRPr/>
            </a:pPr>
            <a:r>
              <a:rPr lang="en-US"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mn-cs"/>
              </a:rPr>
              <a:t>Prevent unauthorized access to data</a:t>
            </a:r>
          </a:p>
          <a:p>
            <a:pPr marL="228600" marR="0" lvl="0" indent="-228600" defTabSz="914363" fontAlgn="auto">
              <a:lnSpc>
                <a:spcPct val="90000"/>
              </a:lnSpc>
              <a:spcBef>
                <a:spcPct val="20000"/>
              </a:spcBef>
              <a:spcAft>
                <a:spcPts val="200"/>
              </a:spcAft>
              <a:buClr>
                <a:schemeClr val="accent4"/>
              </a:buClr>
              <a:buSzPct val="100000"/>
              <a:buFont typeface="Courier New" pitchFamily="49" charset="0"/>
              <a:buChar char="o"/>
              <a:tabLst/>
              <a:defRPr/>
            </a:pPr>
            <a:r>
              <a:rPr lang="en-US"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mn-cs"/>
              </a:rPr>
              <a:t>Protect against lost or stolen backup data</a:t>
            </a:r>
          </a:p>
          <a:p>
            <a:pPr marL="228600" marR="0" lvl="0" indent="-228600" defTabSz="914363" fontAlgn="auto">
              <a:lnSpc>
                <a:spcPct val="90000"/>
              </a:lnSpc>
              <a:spcBef>
                <a:spcPct val="20000"/>
              </a:spcBef>
              <a:spcAft>
                <a:spcPts val="200"/>
              </a:spcAft>
              <a:buClr>
                <a:schemeClr val="accent4"/>
              </a:buClr>
              <a:buSzPct val="100000"/>
              <a:buFont typeface="Courier New" pitchFamily="49" charset="0"/>
              <a:buChar char="o"/>
              <a:tabLst/>
              <a:defRPr/>
            </a:pPr>
            <a:r>
              <a:rPr lang="en-US" dirty="0" smtClean="0">
                <a:solidFill>
                  <a:schemeClr val="bg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mn-cs"/>
              </a:rPr>
              <a:t>Audit access to ensure proper use</a:t>
            </a:r>
          </a:p>
        </p:txBody>
      </p:sp>
      <p:sp>
        <p:nvSpPr>
          <p:cNvPr id="41" name="Text Placeholder 2"/>
          <p:cNvSpPr txBox="1">
            <a:spLocks/>
          </p:cNvSpPr>
          <p:nvPr/>
        </p:nvSpPr>
        <p:spPr>
          <a:xfrm>
            <a:off x="8153400" y="298186"/>
            <a:ext cx="990600" cy="566928"/>
          </a:xfrm>
          <a:prstGeom prst="rect">
            <a:avLst/>
          </a:prstGeom>
          <a:gradFill rotWithShape="1">
            <a:gsLst>
              <a:gs pos="0">
                <a:schemeClr val="bg1">
                  <a:lumMod val="75000"/>
                </a:schemeClr>
              </a:gs>
              <a:gs pos="60000">
                <a:schemeClr val="tx1">
                  <a:lumMod val="65000"/>
                  <a:lumOff val="35000"/>
                  <a:alpha val="51000"/>
                </a:schemeClr>
              </a:gs>
            </a:gsLst>
            <a:lin ang="5400000" scaled="0"/>
          </a:gradFill>
          <a:ln>
            <a:gradFill>
              <a:gsLst>
                <a:gs pos="0">
                  <a:srgbClr xmlns:mc="http://schemas.openxmlformats.org/markup-compatibility/2006" xmlns:a14="http://schemas.microsoft.com/office/drawing/2007/7/7/main" val="C00000" mc:Ignorable=""/>
                </a:gs>
                <a:gs pos="5000">
                  <a:schemeClr val="accent1">
                    <a:tint val="44500"/>
                    <a:satMod val="160000"/>
                    <a:alpha val="0"/>
                  </a:schemeClr>
                </a:gs>
                <a:gs pos="100000">
                  <a:schemeClr val="accent1">
                    <a:tint val="23500"/>
                    <a:satMod val="160000"/>
                    <a:alpha val="0"/>
                  </a:schemeClr>
                </a:gs>
              </a:gsLst>
              <a:lin ang="0" scaled="0"/>
            </a:gradFill>
            <a:headEnd type="none" w="med" len="med"/>
            <a:tailEnd type="none" w="med" len="med"/>
          </a:ln>
          <a:effectLst>
            <a:outerShdw blurRad="50800" dist="38100" dir="5400000" algn="t" rotWithShape="0">
              <a:prstClr val="black">
                <a:alpha val="40000"/>
              </a:prstClr>
            </a:outerShdw>
          </a:effectLst>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noAutofit/>
          </a:bodyPr>
          <a:lstStyle>
            <a:lvl1pPr marL="0" indent="0">
              <a:lnSpc>
                <a:spcPct val="90000"/>
              </a:lnSpc>
              <a:spcBef>
                <a:spcPts val="0"/>
              </a:spcBef>
              <a:buNone/>
              <a:def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defRPr>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4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0" indent="-396875" algn="l" defTabSz="914400" rtl="0" eaLnBrk="1" fontAlgn="base" latinLnBrk="0" hangingPunct="1">
              <a:lnSpc>
                <a:spcPct val="90000"/>
              </a:lnSpc>
              <a:spcBef>
                <a:spcPct val="20000"/>
              </a:spcBef>
              <a:spcAft>
                <a:spcPct val="0"/>
              </a:spcAft>
              <a:buClr>
                <a:srgbClr xmlns:mc="http://schemas.openxmlformats.org/markup-compatibility/2006" xmlns:a14="http://schemas.microsoft.com/office/drawing/2007/7/7/main" val="777777" mc:Ignorable=""/>
              </a:buClr>
              <a:buSzTx/>
              <a:buFontTx/>
              <a:buNone/>
              <a:tabLst/>
              <a:defRPr/>
            </a:pPr>
            <a:r>
              <a: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rPr>
              <a:t>Security</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par>
                                <p:cTn id="10" presetID="53"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Effect transition="in" filter="fade">
                                      <p:cBhvr>
                                        <p:cTn id="14" dur="1000"/>
                                        <p:tgtEl>
                                          <p:spTgt spid="2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animEffect transition="in" filter="fade">
                                      <p:cBhvr>
                                        <p:cTn id="19" dur="1000"/>
                                        <p:tgtEl>
                                          <p:spTgt spid="2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53"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ppt_w</p:attrName>
                                        </p:attrNameLst>
                                      </p:cBhvr>
                                      <p:tavLst>
                                        <p:tav tm="0">
                                          <p:val>
                                            <p:fltVal val="0"/>
                                          </p:val>
                                        </p:tav>
                                        <p:tav tm="100000">
                                          <p:val>
                                            <p:strVal val="#ppt_w"/>
                                          </p:val>
                                        </p:tav>
                                      </p:tavLst>
                                    </p:anim>
                                    <p:anim calcmode="lin" valueType="num">
                                      <p:cBhvr>
                                        <p:cTn id="33" dur="1000" fill="hold"/>
                                        <p:tgtEl>
                                          <p:spTgt spid="19"/>
                                        </p:tgtEl>
                                        <p:attrNameLst>
                                          <p:attrName>ppt_h</p:attrName>
                                        </p:attrNameLst>
                                      </p:cBhvr>
                                      <p:tavLst>
                                        <p:tav tm="0">
                                          <p:val>
                                            <p:fltVal val="0"/>
                                          </p:val>
                                        </p:tav>
                                        <p:tav tm="100000">
                                          <p:val>
                                            <p:strVal val="#ppt_h"/>
                                          </p:val>
                                        </p:tav>
                                      </p:tavLst>
                                    </p:anim>
                                    <p:animEffect transition="in" filter="fade">
                                      <p:cBhvr>
                                        <p:cTn id="34" dur="1000"/>
                                        <p:tgtEl>
                                          <p:spTgt spid="19"/>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1000" fill="hold"/>
                                        <p:tgtEl>
                                          <p:spTgt spid="32"/>
                                        </p:tgtEl>
                                        <p:attrNameLst>
                                          <p:attrName>ppt_w</p:attrName>
                                        </p:attrNameLst>
                                      </p:cBhvr>
                                      <p:tavLst>
                                        <p:tav tm="0">
                                          <p:val>
                                            <p:fltVal val="0"/>
                                          </p:val>
                                        </p:tav>
                                        <p:tav tm="100000">
                                          <p:val>
                                            <p:strVal val="#ppt_w"/>
                                          </p:val>
                                        </p:tav>
                                      </p:tavLst>
                                    </p:anim>
                                    <p:anim calcmode="lin" valueType="num">
                                      <p:cBhvr>
                                        <p:cTn id="43" dur="1000" fill="hold"/>
                                        <p:tgtEl>
                                          <p:spTgt spid="32"/>
                                        </p:tgtEl>
                                        <p:attrNameLst>
                                          <p:attrName>ppt_h</p:attrName>
                                        </p:attrNameLst>
                                      </p:cBhvr>
                                      <p:tavLst>
                                        <p:tav tm="0">
                                          <p:val>
                                            <p:fltVal val="0"/>
                                          </p:val>
                                        </p:tav>
                                        <p:tav tm="100000">
                                          <p:val>
                                            <p:strVal val="#ppt_h"/>
                                          </p:val>
                                        </p:tav>
                                      </p:tavLst>
                                    </p:anim>
                                    <p:animEffect transition="in" filter="fade">
                                      <p:cBhvr>
                                        <p:cTn id="44" dur="1000"/>
                                        <p:tgtEl>
                                          <p:spTgt spid="32"/>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Effect transition="in" filter="fade">
                                      <p:cBhvr>
                                        <p:cTn id="49" dur="1000"/>
                                        <p:tgtEl>
                                          <p:spTgt spid="18"/>
                                        </p:tgtEl>
                                      </p:cBhvr>
                                    </p:animEffect>
                                  </p:childTnLst>
                                </p:cTn>
                              </p:par>
                              <p:par>
                                <p:cTn id="50" presetID="53"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fltVal val="0"/>
                                          </p:val>
                                        </p:tav>
                                        <p:tav tm="100000">
                                          <p:val>
                                            <p:strVal val="#ppt_w"/>
                                          </p:val>
                                        </p:tav>
                                      </p:tavLst>
                                    </p:anim>
                                    <p:anim calcmode="lin" valueType="num">
                                      <p:cBhvr>
                                        <p:cTn id="53" dur="1000" fill="hold"/>
                                        <p:tgtEl>
                                          <p:spTgt spid="22"/>
                                        </p:tgtEl>
                                        <p:attrNameLst>
                                          <p:attrName>ppt_h</p:attrName>
                                        </p:attrNameLst>
                                      </p:cBhvr>
                                      <p:tavLst>
                                        <p:tav tm="0">
                                          <p:val>
                                            <p:fltVal val="0"/>
                                          </p:val>
                                        </p:tav>
                                        <p:tav tm="100000">
                                          <p:val>
                                            <p:strVal val="#ppt_h"/>
                                          </p:val>
                                        </p:tav>
                                      </p:tavLst>
                                    </p:anim>
                                    <p:animEffect transition="in" filter="fade">
                                      <p:cBhvr>
                                        <p:cTn id="54" dur="1000"/>
                                        <p:tgtEl>
                                          <p:spTgt spid="22"/>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1000" fill="hold"/>
                                        <p:tgtEl>
                                          <p:spTgt spid="29"/>
                                        </p:tgtEl>
                                        <p:attrNameLst>
                                          <p:attrName>ppt_w</p:attrName>
                                        </p:attrNameLst>
                                      </p:cBhvr>
                                      <p:tavLst>
                                        <p:tav tm="0">
                                          <p:val>
                                            <p:fltVal val="0"/>
                                          </p:val>
                                        </p:tav>
                                        <p:tav tm="100000">
                                          <p:val>
                                            <p:strVal val="#ppt_w"/>
                                          </p:val>
                                        </p:tav>
                                      </p:tavLst>
                                    </p:anim>
                                    <p:anim calcmode="lin" valueType="num">
                                      <p:cBhvr>
                                        <p:cTn id="58" dur="1000" fill="hold"/>
                                        <p:tgtEl>
                                          <p:spTgt spid="29"/>
                                        </p:tgtEl>
                                        <p:attrNameLst>
                                          <p:attrName>ppt_h</p:attrName>
                                        </p:attrNameLst>
                                      </p:cBhvr>
                                      <p:tavLst>
                                        <p:tav tm="0">
                                          <p:val>
                                            <p:fltVal val="0"/>
                                          </p:val>
                                        </p:tav>
                                        <p:tav tm="100000">
                                          <p:val>
                                            <p:strVal val="#ppt_h"/>
                                          </p:val>
                                        </p:tav>
                                      </p:tavLst>
                                    </p:anim>
                                    <p:animEffect transition="in" filter="fade">
                                      <p:cBhvr>
                                        <p:cTn id="59" dur="1000"/>
                                        <p:tgtEl>
                                          <p:spTgt spid="29"/>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1000" fill="hold"/>
                                        <p:tgtEl>
                                          <p:spTgt spid="31"/>
                                        </p:tgtEl>
                                        <p:attrNameLst>
                                          <p:attrName>ppt_w</p:attrName>
                                        </p:attrNameLst>
                                      </p:cBhvr>
                                      <p:tavLst>
                                        <p:tav tm="0">
                                          <p:val>
                                            <p:fltVal val="0"/>
                                          </p:val>
                                        </p:tav>
                                        <p:tav tm="100000">
                                          <p:val>
                                            <p:strVal val="#ppt_w"/>
                                          </p:val>
                                        </p:tav>
                                      </p:tavLst>
                                    </p:anim>
                                    <p:anim calcmode="lin" valueType="num">
                                      <p:cBhvr>
                                        <p:cTn id="63" dur="1000" fill="hold"/>
                                        <p:tgtEl>
                                          <p:spTgt spid="31"/>
                                        </p:tgtEl>
                                        <p:attrNameLst>
                                          <p:attrName>ppt_h</p:attrName>
                                        </p:attrNameLst>
                                      </p:cBhvr>
                                      <p:tavLst>
                                        <p:tav tm="0">
                                          <p:val>
                                            <p:fltVal val="0"/>
                                          </p:val>
                                        </p:tav>
                                        <p:tav tm="100000">
                                          <p:val>
                                            <p:strVal val="#ppt_h"/>
                                          </p:val>
                                        </p:tav>
                                      </p:tavLst>
                                    </p:anim>
                                    <p:animEffect transition="in" filter="fade">
                                      <p:cBhvr>
                                        <p:cTn id="64" dur="1000"/>
                                        <p:tgtEl>
                                          <p:spTgt spid="31"/>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animEffect transition="in" filter="fade">
                                      <p:cBhvr>
                                        <p:cTn id="69" dur="1000"/>
                                        <p:tgtEl>
                                          <p:spTgt spid="26"/>
                                        </p:tgtEl>
                                      </p:cBhvr>
                                    </p:animEffect>
                                  </p:childTnLst>
                                </p:cTn>
                              </p:par>
                              <p:par>
                                <p:cTn id="70" presetID="53"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fltVal val="0"/>
                                          </p:val>
                                        </p:tav>
                                        <p:tav tm="100000">
                                          <p:val>
                                            <p:strVal val="#ppt_w"/>
                                          </p:val>
                                        </p:tav>
                                      </p:tavLst>
                                    </p:anim>
                                    <p:anim calcmode="lin" valueType="num">
                                      <p:cBhvr>
                                        <p:cTn id="73" dur="1000" fill="hold"/>
                                        <p:tgtEl>
                                          <p:spTgt spid="34"/>
                                        </p:tgtEl>
                                        <p:attrNameLst>
                                          <p:attrName>ppt_h</p:attrName>
                                        </p:attrNameLst>
                                      </p:cBhvr>
                                      <p:tavLst>
                                        <p:tav tm="0">
                                          <p:val>
                                            <p:fltVal val="0"/>
                                          </p:val>
                                        </p:tav>
                                        <p:tav tm="100000">
                                          <p:val>
                                            <p:strVal val="#ppt_h"/>
                                          </p:val>
                                        </p:tav>
                                      </p:tavLst>
                                    </p:anim>
                                    <p:animEffect transition="in" filter="fade">
                                      <p:cBhvr>
                                        <p:cTn id="74" dur="1000"/>
                                        <p:tgtEl>
                                          <p:spTgt spid="34"/>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1000" fill="hold"/>
                                        <p:tgtEl>
                                          <p:spTgt spid="35"/>
                                        </p:tgtEl>
                                        <p:attrNameLst>
                                          <p:attrName>ppt_w</p:attrName>
                                        </p:attrNameLst>
                                      </p:cBhvr>
                                      <p:tavLst>
                                        <p:tav tm="0">
                                          <p:val>
                                            <p:fltVal val="0"/>
                                          </p:val>
                                        </p:tav>
                                        <p:tav tm="100000">
                                          <p:val>
                                            <p:strVal val="#ppt_w"/>
                                          </p:val>
                                        </p:tav>
                                      </p:tavLst>
                                    </p:anim>
                                    <p:anim calcmode="lin" valueType="num">
                                      <p:cBhvr>
                                        <p:cTn id="78" dur="1000" fill="hold"/>
                                        <p:tgtEl>
                                          <p:spTgt spid="35"/>
                                        </p:tgtEl>
                                        <p:attrNameLst>
                                          <p:attrName>ppt_h</p:attrName>
                                        </p:attrNameLst>
                                      </p:cBhvr>
                                      <p:tavLst>
                                        <p:tav tm="0">
                                          <p:val>
                                            <p:fltVal val="0"/>
                                          </p:val>
                                        </p:tav>
                                        <p:tav tm="100000">
                                          <p:val>
                                            <p:strVal val="#ppt_h"/>
                                          </p:val>
                                        </p:tav>
                                      </p:tavLst>
                                    </p:anim>
                                    <p:animEffect transition="in" filter="fade">
                                      <p:cBhvr>
                                        <p:cTn id="79" dur="1000"/>
                                        <p:tgtEl>
                                          <p:spTgt spid="35"/>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fltVal val="0"/>
                                          </p:val>
                                        </p:tav>
                                        <p:tav tm="100000">
                                          <p:val>
                                            <p:strVal val="#ppt_w"/>
                                          </p:val>
                                        </p:tav>
                                      </p:tavLst>
                                    </p:anim>
                                    <p:anim calcmode="lin" valueType="num">
                                      <p:cBhvr>
                                        <p:cTn id="83" dur="1000" fill="hold"/>
                                        <p:tgtEl>
                                          <p:spTgt spid="36"/>
                                        </p:tgtEl>
                                        <p:attrNameLst>
                                          <p:attrName>ppt_h</p:attrName>
                                        </p:attrNameLst>
                                      </p:cBhvr>
                                      <p:tavLst>
                                        <p:tav tm="0">
                                          <p:val>
                                            <p:fltVal val="0"/>
                                          </p:val>
                                        </p:tav>
                                        <p:tav tm="100000">
                                          <p:val>
                                            <p:strVal val="#ppt_h"/>
                                          </p:val>
                                        </p:tav>
                                      </p:tavLst>
                                    </p:anim>
                                    <p:animEffect transition="in" filter="fade">
                                      <p:cBhvr>
                                        <p:cTn id="8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7" grpId="0" animBg="1"/>
      <p:bldP spid="28" grpId="0" animBg="1"/>
      <p:bldP spid="29" grpId="0" animBg="1"/>
      <p:bldP spid="30" grpId="0"/>
      <p:bldP spid="31" grpId="0"/>
      <p:bldP spid="32" grpId="0"/>
      <p:bldP spid="26" grpId="0" animBg="1"/>
      <p:bldP spid="35"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Enable World-Class Compliance</a:t>
            </a:r>
            <a:endParaRPr lang="en-US" dirty="0"/>
          </a:p>
        </p:txBody>
      </p:sp>
      <p:sp>
        <p:nvSpPr>
          <p:cNvPr id="4" name="Content Placeholder 3"/>
          <p:cNvSpPr>
            <a:spLocks noGrp="1"/>
          </p:cNvSpPr>
          <p:nvPr>
            <p:ph sz="half" idx="1"/>
          </p:nvPr>
        </p:nvSpPr>
        <p:spPr>
          <a:xfrm>
            <a:off x="4800600" y="1181100"/>
            <a:ext cx="3886200" cy="3962321"/>
          </a:xfrm>
        </p:spPr>
        <p:txBody>
          <a:bodyPr/>
          <a:lstStyle/>
          <a:p>
            <a:r>
              <a:rPr lang="en-US" sz="2100" dirty="0" smtClean="0"/>
              <a:t>Common Criteria Certification</a:t>
            </a:r>
          </a:p>
          <a:p>
            <a:pPr marL="365760" lvl="1">
              <a:spcAft>
                <a:spcPts val="200"/>
              </a:spcAft>
            </a:pPr>
            <a:r>
              <a:rPr sz="1600" dirty="0" smtClean="0"/>
              <a:t>Requirement for many governments, industries, and enterprise customers </a:t>
            </a:r>
          </a:p>
          <a:p>
            <a:pPr marL="365760" lvl="1">
              <a:spcAft>
                <a:spcPts val="200"/>
              </a:spcAft>
            </a:pPr>
            <a:r>
              <a:rPr sz="1600" dirty="0" smtClean="0"/>
              <a:t>SQL Server 2008 Enterprise achieved Common Criteria (CC) compliance at EAL1+ (Evaluation Assurance Level) </a:t>
            </a:r>
          </a:p>
          <a:p>
            <a:pPr marL="365760" lvl="1">
              <a:spcAft>
                <a:spcPts val="200"/>
              </a:spcAft>
            </a:pPr>
            <a:r>
              <a:rPr sz="1600" dirty="0" smtClean="0"/>
              <a:t>Represents the third time for CC compliance and the first time for a 64-bit version of SQL Server</a:t>
            </a:r>
          </a:p>
          <a:p>
            <a:pPr marL="365760" lvl="1">
              <a:spcAft>
                <a:spcPts val="200"/>
              </a:spcAft>
            </a:pPr>
            <a:r>
              <a:rPr lang="en-US" sz="1600" dirty="0"/>
              <a:t>R2 is built on the SQL Server 2008 foundation and brings forward the security benefits with minimal changes to the core </a:t>
            </a:r>
            <a:r>
              <a:rPr lang="en-US" sz="1600" dirty="0" smtClean="0"/>
              <a:t>engine</a:t>
            </a:r>
            <a:endParaRPr lang="en-US" sz="1600" dirty="0"/>
          </a:p>
        </p:txBody>
      </p:sp>
      <p:sp>
        <p:nvSpPr>
          <p:cNvPr id="17" name="Text Placeholder 16"/>
          <p:cNvSpPr>
            <a:spLocks noGrp="1"/>
          </p:cNvSpPr>
          <p:nvPr>
            <p:ph type="body" idx="10"/>
          </p:nvPr>
        </p:nvSpPr>
        <p:spPr/>
        <p:txBody>
          <a:bodyPr/>
          <a:lstStyle/>
          <a:p>
            <a:pPr lvl="1" indent="0">
              <a:spcBef>
                <a:spcPts val="0"/>
              </a:spcBef>
            </a:pPr>
            <a:r>
              <a:rPr lang="en-US" dirty="0" smtClean="0"/>
              <a:t>The Common Criteria was designed by a group of nations to improve the availability of security-enhanced IT products, help users evaluate IT products for purchase, and contribute to consumer confidence in IT product security.</a:t>
            </a:r>
          </a:p>
          <a:p>
            <a:pPr lvl="1" algn="r"/>
            <a:r>
              <a:rPr sz="1400" i="1">
                <a:solidFill>
                  <a:schemeClr val="bg1">
                    <a:lumMod val="75000"/>
                  </a:schemeClr>
                </a:solidFill>
              </a:rPr>
              <a:t>— SQL Server Books Online</a:t>
            </a:r>
          </a:p>
        </p:txBody>
      </p:sp>
      <p:sp>
        <p:nvSpPr>
          <p:cNvPr id="22" name="Text Placeholder 21"/>
          <p:cNvSpPr>
            <a:spLocks noGrp="1"/>
          </p:cNvSpPr>
          <p:nvPr>
            <p:ph type="body" idx="11"/>
          </p:nvPr>
        </p:nvSpPr>
        <p:spPr/>
        <p:txBody>
          <a:bodyPr/>
          <a:lstStyle/>
          <a:p>
            <a:r>
              <a:rPr smtClean="0"/>
              <a:t>Security</a:t>
            </a:r>
            <a:endParaRPr lang="en-US" dirty="0"/>
          </a:p>
        </p:txBody>
      </p:sp>
      <p:graphicFrame>
        <p:nvGraphicFramePr>
          <p:cNvPr id="47" name="Table 46"/>
          <p:cNvGraphicFramePr>
            <a:graphicFrameLocks noGrp="1"/>
          </p:cNvGraphicFramePr>
          <p:nvPr/>
        </p:nvGraphicFramePr>
        <p:xfrm>
          <a:off x="381000" y="1133473"/>
          <a:ext cx="4114800" cy="2947334"/>
        </p:xfrm>
        <a:graphic>
          <a:graphicData uri="http://schemas.openxmlformats.org/drawingml/2006/table">
            <a:tbl>
              <a:tblPr firstRow="1" bandRow="1">
                <a:tableStyleId>{5C22544A-7EE6-4342-B048-85BDC9FD1C3A}</a:tableStyleId>
              </a:tblPr>
              <a:tblGrid>
                <a:gridCol w="671804"/>
                <a:gridCol w="3442996"/>
              </a:tblGrid>
              <a:tr h="441782">
                <a:tc>
                  <a:txBody>
                    <a:bodyPr/>
                    <a:lstStyle/>
                    <a:p>
                      <a:pPr algn="ct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t>Key Criteria </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nchorCtr="1">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1015545">
                <a:tc>
                  <a:txBody>
                    <a:bodyPr/>
                    <a:lstStyle/>
                    <a:p>
                      <a:pPr rtl="0"/>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Security</a:t>
                      </a:r>
                      <a:r>
                        <a:rPr lang="en-US" sz="1400" baseline="0" dirty="0" smtClean="0">
                          <a:solidFill>
                            <a:schemeClr val="bg1"/>
                          </a:solidFill>
                        </a:rPr>
                        <a:t> functions: Access control,  audit, management, identification &amp; authentication, session handling and memory management</a:t>
                      </a: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800100">
                <a:tc>
                  <a:txBody>
                    <a:bodyPr/>
                    <a:lstStyle/>
                    <a:p>
                      <a:pPr rtl="0"/>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Assurance</a:t>
                      </a:r>
                      <a:r>
                        <a:rPr lang="en-US" sz="1400" baseline="0" dirty="0" smtClean="0">
                          <a:solidFill>
                            <a:schemeClr val="bg1"/>
                          </a:solidFill>
                        </a:rPr>
                        <a:t> components: Functional specs and high level design plus independent vulnerability testing</a:t>
                      </a: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689907">
                <a:tc>
                  <a:txBody>
                    <a:bodyPr/>
                    <a:lstStyle/>
                    <a:p>
                      <a:pPr rtl="0"/>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Environment:</a:t>
                      </a:r>
                      <a:r>
                        <a:rPr lang="en-US" sz="1400" baseline="0" dirty="0" smtClean="0">
                          <a:solidFill>
                            <a:schemeClr val="bg1"/>
                          </a:solidFill>
                        </a:rPr>
                        <a:t> CC certified OS (Windows Server) and admin roles</a:t>
                      </a: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pic>
        <p:nvPicPr>
          <p:cNvPr id="4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533400" y="2027517"/>
            <a:ext cx="308674" cy="293739"/>
          </a:xfrm>
          <a:prstGeom prst="rect">
            <a:avLst/>
          </a:prstGeom>
          <a:noFill/>
          <a:effectLst>
            <a:outerShdw blurRad="50800" dist="38100" dir="5400000" algn="t" rotWithShape="0">
              <a:prstClr val="black">
                <a:alpha val="40000"/>
              </a:prstClr>
            </a:outerShdw>
          </a:effectLst>
        </p:spPr>
      </p:pic>
      <p:pic>
        <p:nvPicPr>
          <p:cNvPr id="4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533400" y="2955565"/>
            <a:ext cx="308674" cy="293739"/>
          </a:xfrm>
          <a:prstGeom prst="rect">
            <a:avLst/>
          </a:prstGeom>
          <a:noFill/>
          <a:effectLst>
            <a:outerShdw blurRad="50800" dist="38100" dir="5400000" algn="t" rotWithShape="0">
              <a:prstClr val="black">
                <a:alpha val="40000"/>
              </a:prstClr>
            </a:outerShdw>
          </a:effectLst>
        </p:spPr>
      </p:pic>
      <p:pic>
        <p:nvPicPr>
          <p:cNvPr id="50"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533400" y="3683752"/>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All User Actions</a:t>
            </a:r>
            <a:endParaRPr lang="en-US" dirty="0"/>
          </a:p>
        </p:txBody>
      </p:sp>
      <p:sp>
        <p:nvSpPr>
          <p:cNvPr id="4" name="Content Placeholder 3"/>
          <p:cNvSpPr>
            <a:spLocks noGrp="1"/>
          </p:cNvSpPr>
          <p:nvPr>
            <p:ph sz="half" idx="1"/>
          </p:nvPr>
        </p:nvSpPr>
        <p:spPr/>
        <p:txBody>
          <a:bodyPr/>
          <a:lstStyle/>
          <a:p>
            <a:pPr marL="0" indent="0"/>
            <a:r>
              <a:rPr lang="en-US" dirty="0"/>
              <a:t>SQL Server Audit</a:t>
            </a:r>
          </a:p>
          <a:p>
            <a:pPr marL="365760" lvl="1">
              <a:spcAft>
                <a:spcPts val="200"/>
              </a:spcAft>
            </a:pPr>
            <a:r>
              <a:rPr lang="en-US" dirty="0" smtClean="0"/>
              <a:t>Track reads, writes, and other events to Windows Application Log and Windows Security Log</a:t>
            </a:r>
          </a:p>
          <a:p>
            <a:pPr marL="365760" lvl="1">
              <a:spcAft>
                <a:spcPts val="200"/>
              </a:spcAft>
            </a:pPr>
            <a:r>
              <a:rPr lang="en-US" dirty="0" smtClean="0"/>
              <a:t>Detect misuse of permissions early on to limit possible damage</a:t>
            </a:r>
          </a:p>
          <a:p>
            <a:pPr marL="365760" lvl="1">
              <a:spcAft>
                <a:spcPts val="200"/>
              </a:spcAft>
            </a:pPr>
            <a:r>
              <a:rPr lang="en-US" dirty="0" smtClean="0"/>
              <a:t>More granular audits for flexibility</a:t>
            </a:r>
          </a:p>
          <a:p>
            <a:pPr marL="365760" lvl="1">
              <a:spcAft>
                <a:spcPts val="200"/>
              </a:spcAft>
            </a:pPr>
            <a:r>
              <a:rPr lang="en-US" dirty="0"/>
              <a:t>Built into the database engine</a:t>
            </a:r>
          </a:p>
          <a:p>
            <a:pPr marL="365760" lvl="1">
              <a:spcAft>
                <a:spcPts val="200"/>
              </a:spcAft>
            </a:pPr>
            <a:r>
              <a:rPr lang="en-US" dirty="0"/>
              <a:t>Simple configuration using SQL Server Management Studio</a:t>
            </a:r>
          </a:p>
          <a:p>
            <a:pPr marL="365760" lvl="1">
              <a:spcAft>
                <a:spcPts val="200"/>
              </a:spcAft>
            </a:pPr>
            <a:r>
              <a:rPr lang="en-US" dirty="0"/>
              <a:t>Faster performance than </a:t>
            </a:r>
            <a:r>
              <a:rPr lang="en-US" dirty="0" err="1" smtClean="0"/>
              <a:t>SQLTrace</a:t>
            </a:r>
            <a:endParaRPr lang="en-US" dirty="0"/>
          </a:p>
        </p:txBody>
      </p:sp>
      <p:sp>
        <p:nvSpPr>
          <p:cNvPr id="69" name="Text Placeholder 68"/>
          <p:cNvSpPr>
            <a:spLocks noGrp="1"/>
          </p:cNvSpPr>
          <p:nvPr>
            <p:ph type="body" idx="10"/>
          </p:nvPr>
        </p:nvSpPr>
        <p:spPr/>
        <p:txBody>
          <a:bodyPr/>
          <a:lstStyle/>
          <a:p>
            <a:pPr lvl="1"/>
            <a:r>
              <a:rPr lang="en-US" dirty="0" smtClean="0"/>
              <a:t>“The enhanced auditing tools in SQL Server 2008 enable us to track all changes to tables and other data elements in our system.”</a:t>
            </a:r>
          </a:p>
          <a:p>
            <a:pPr lvl="1" algn="r"/>
            <a:r>
              <a:rPr lang="en-US" sz="1400" b="0" i="1" dirty="0" smtClean="0">
                <a:solidFill>
                  <a:schemeClr val="bg1">
                    <a:lumMod val="75000"/>
                  </a:schemeClr>
                </a:solidFill>
                <a:latin typeface="+mj-lt"/>
                <a:cs typeface="Arial" charset="0"/>
              </a:rPr>
              <a:t>—Avad Shammout, Lead Technical Database Administrator, CareGroup HealthCare System</a:t>
            </a:r>
          </a:p>
          <a:p>
            <a:pPr lvl="1"/>
            <a:r>
              <a:rPr lang="en-US" dirty="0" smtClean="0"/>
              <a:t>	</a:t>
            </a:r>
          </a:p>
          <a:p>
            <a:endParaRPr lang="en-US" dirty="0"/>
          </a:p>
        </p:txBody>
      </p:sp>
      <p:sp>
        <p:nvSpPr>
          <p:cNvPr id="70" name="Text Placeholder 69"/>
          <p:cNvSpPr>
            <a:spLocks noGrp="1"/>
          </p:cNvSpPr>
          <p:nvPr>
            <p:ph type="body" idx="11"/>
          </p:nvPr>
        </p:nvSpPr>
        <p:spPr/>
        <p:txBody>
          <a:bodyPr/>
          <a:lstStyle/>
          <a:p>
            <a:r>
              <a:rPr lang="en-US" dirty="0" smtClean="0"/>
              <a:t>Security</a:t>
            </a:r>
            <a:endParaRPr lang="en-US" dirty="0"/>
          </a:p>
        </p:txBody>
      </p:sp>
      <p:grpSp>
        <p:nvGrpSpPr>
          <p:cNvPr id="3" name="Group 88"/>
          <p:cNvGrpSpPr/>
          <p:nvPr/>
        </p:nvGrpSpPr>
        <p:grpSpPr>
          <a:xfrm>
            <a:off x="3429000" y="2572494"/>
            <a:ext cx="1219200" cy="1389906"/>
            <a:chOff x="3429000" y="2819400"/>
            <a:chExt cx="1219200" cy="1389906"/>
          </a:xfrm>
        </p:grpSpPr>
        <p:pic>
          <p:nvPicPr>
            <p:cNvPr id="90" name="Picture 89"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91" name="Picture 90"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92" name="Picture 91"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pic>
        <p:nvPicPr>
          <p:cNvPr id="93" name="Picture 92" descr="ux_desktop_clean_small.png"/>
          <p:cNvPicPr>
            <a:picLocks noChangeAspect="1"/>
          </p:cNvPicPr>
          <p:nvPr/>
        </p:nvPicPr>
        <p:blipFill>
          <a:blip r:embed="rId4" cstate="print"/>
          <a:stretch>
            <a:fillRect/>
          </a:stretch>
        </p:blipFill>
        <p:spPr>
          <a:xfrm>
            <a:off x="271325" y="1886694"/>
            <a:ext cx="947875" cy="771525"/>
          </a:xfrm>
          <a:prstGeom prst="rect">
            <a:avLst/>
          </a:prstGeom>
        </p:spPr>
      </p:pic>
      <p:grpSp>
        <p:nvGrpSpPr>
          <p:cNvPr id="6" name="Group 99"/>
          <p:cNvGrpSpPr/>
          <p:nvPr/>
        </p:nvGrpSpPr>
        <p:grpSpPr>
          <a:xfrm>
            <a:off x="3429000" y="1505694"/>
            <a:ext cx="1219200" cy="1618506"/>
            <a:chOff x="3429000" y="2819400"/>
            <a:chExt cx="1219200" cy="1618506"/>
          </a:xfrm>
        </p:grpSpPr>
        <p:pic>
          <p:nvPicPr>
            <p:cNvPr id="101" name="Picture 100"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102" name="Picture 101"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103" name="Picture 102"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104" name="Picture 103" descr="Database 1.png"/>
            <p:cNvPicPr>
              <a:picLocks noChangeAspect="1"/>
            </p:cNvPicPr>
            <p:nvPr/>
          </p:nvPicPr>
          <p:blipFill>
            <a:blip r:embed="rId3"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nvGrpSpPr>
          <p:cNvPr id="7" name="Group 104"/>
          <p:cNvGrpSpPr/>
          <p:nvPr/>
        </p:nvGrpSpPr>
        <p:grpSpPr>
          <a:xfrm>
            <a:off x="3717174" y="1962894"/>
            <a:ext cx="710045" cy="762000"/>
            <a:chOff x="2655570" y="4267200"/>
            <a:chExt cx="781050" cy="838200"/>
          </a:xfrm>
        </p:grpSpPr>
        <p:sp>
          <p:nvSpPr>
            <p:cNvPr id="106" name="Rectangle 105"/>
            <p:cNvSpPr/>
            <p:nvPr/>
          </p:nvSpPr>
          <p:spPr bwMode="auto">
            <a:xfrm>
              <a:off x="2667000" y="4343400"/>
              <a:ext cx="762000" cy="762000"/>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07" name="Straight Connector 106"/>
            <p:cNvCxnSpPr/>
            <p:nvPr/>
          </p:nvCxnSpPr>
          <p:spPr>
            <a:xfrm>
              <a:off x="2667000" y="44958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667000" y="49530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flipV="1">
              <a:off x="25915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28201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auto">
            <a:xfrm>
              <a:off x="2655570" y="4267200"/>
              <a:ext cx="781050" cy="7239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4" name="Rectangle 113"/>
            <p:cNvSpPr/>
            <p:nvPr/>
          </p:nvSpPr>
          <p:spPr bwMode="auto">
            <a:xfrm rot="16200000">
              <a:off x="2324102" y="4686299"/>
              <a:ext cx="762000" cy="7620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15" name="Rectangle 114"/>
          <p:cNvSpPr/>
          <p:nvPr/>
        </p:nvSpPr>
        <p:spPr bwMode="auto">
          <a:xfrm>
            <a:off x="3783331" y="2180064"/>
            <a:ext cx="624840" cy="1295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8" name="Group 115"/>
          <p:cNvGrpSpPr/>
          <p:nvPr/>
        </p:nvGrpSpPr>
        <p:grpSpPr>
          <a:xfrm>
            <a:off x="3717174" y="2915394"/>
            <a:ext cx="710045" cy="800100"/>
            <a:chOff x="2655570" y="4225290"/>
            <a:chExt cx="781050" cy="880110"/>
          </a:xfrm>
        </p:grpSpPr>
        <p:sp>
          <p:nvSpPr>
            <p:cNvPr id="117" name="Rectangle 116"/>
            <p:cNvSpPr/>
            <p:nvPr/>
          </p:nvSpPr>
          <p:spPr bwMode="auto">
            <a:xfrm>
              <a:off x="2667000" y="4343400"/>
              <a:ext cx="762000" cy="762000"/>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18" name="Straight Connector 117"/>
            <p:cNvCxnSpPr/>
            <p:nvPr/>
          </p:nvCxnSpPr>
          <p:spPr>
            <a:xfrm>
              <a:off x="2667000" y="44958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667000" y="49530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25915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flipH="1" flipV="1">
              <a:off x="28201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bwMode="auto">
            <a:xfrm>
              <a:off x="2655570" y="4225290"/>
              <a:ext cx="781050" cy="11430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5" name="Rectangle 124"/>
            <p:cNvSpPr/>
            <p:nvPr/>
          </p:nvSpPr>
          <p:spPr bwMode="auto">
            <a:xfrm rot="16200000">
              <a:off x="2324102" y="4686299"/>
              <a:ext cx="762000" cy="7620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26" name="TextBox 125"/>
          <p:cNvSpPr txBox="1"/>
          <p:nvPr/>
        </p:nvSpPr>
        <p:spPr>
          <a:xfrm>
            <a:off x="3810000" y="2868137"/>
            <a:ext cx="609600" cy="216982"/>
          </a:xfrm>
          <a:prstGeom prst="rect">
            <a:avLst/>
          </a:prstGeom>
          <a:noFill/>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900" b="1" dirty="0" smtClean="0">
                <a:solidFill>
                  <a:schemeClr val="bg1"/>
                </a:solidFill>
                <a:latin typeface="+mj-lt"/>
              </a:rPr>
              <a:t>AUDIT</a:t>
            </a:r>
          </a:p>
        </p:txBody>
      </p:sp>
      <p:grpSp>
        <p:nvGrpSpPr>
          <p:cNvPr id="9" name="Group 127"/>
          <p:cNvGrpSpPr/>
          <p:nvPr/>
        </p:nvGrpSpPr>
        <p:grpSpPr>
          <a:xfrm>
            <a:off x="3810000" y="1828800"/>
            <a:ext cx="995995" cy="995995"/>
            <a:chOff x="1828800" y="2895600"/>
            <a:chExt cx="995995" cy="995995"/>
          </a:xfrm>
        </p:grpSpPr>
        <p:sp>
          <p:nvSpPr>
            <p:cNvPr id="129" name="Oval 128"/>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0" name="Rectangle 129"/>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User:</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Tina </a:t>
              </a:r>
              <a:r>
                <a:rPr lang="en-US" sz="700" b="1" spc="-5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Makovec</a:t>
              </a:r>
            </a:p>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Action: </a:t>
              </a: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WRITE</a:t>
              </a:r>
            </a:p>
          </p:txBody>
        </p:sp>
      </p:grpSp>
      <p:sp>
        <p:nvSpPr>
          <p:cNvPr id="131" name="Rectangle 130"/>
          <p:cNvSpPr/>
          <p:nvPr/>
        </p:nvSpPr>
        <p:spPr bwMode="auto">
          <a:xfrm>
            <a:off x="3783331" y="3165910"/>
            <a:ext cx="624840" cy="1295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10" name="Group 135"/>
          <p:cNvGrpSpPr/>
          <p:nvPr/>
        </p:nvGrpSpPr>
        <p:grpSpPr>
          <a:xfrm>
            <a:off x="3581400" y="1828800"/>
            <a:ext cx="995995" cy="995995"/>
            <a:chOff x="1828800" y="2895600"/>
            <a:chExt cx="995995" cy="995995"/>
          </a:xfrm>
        </p:grpSpPr>
        <p:sp>
          <p:nvSpPr>
            <p:cNvPr id="137" name="Oval 136"/>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8" name="Rectangle 137"/>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Employee</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Marc Boyer</a:t>
              </a:r>
            </a:p>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Salary: </a:t>
              </a: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$40.000</a:t>
              </a:r>
            </a:p>
          </p:txBody>
        </p:sp>
      </p:grpSp>
      <p:sp>
        <p:nvSpPr>
          <p:cNvPr id="59" name="Rectangle 58"/>
          <p:cNvSpPr/>
          <p:nvPr/>
        </p:nvSpPr>
        <p:spPr bwMode="auto">
          <a:xfrm>
            <a:off x="3782307" y="3314938"/>
            <a:ext cx="624840" cy="1295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11" name="Group 93"/>
          <p:cNvGrpSpPr/>
          <p:nvPr/>
        </p:nvGrpSpPr>
        <p:grpSpPr>
          <a:xfrm>
            <a:off x="685800" y="1810494"/>
            <a:ext cx="995995" cy="995995"/>
            <a:chOff x="1828800" y="2895600"/>
            <a:chExt cx="995995" cy="995995"/>
          </a:xfrm>
        </p:grpSpPr>
        <p:sp>
          <p:nvSpPr>
            <p:cNvPr id="95" name="Oval 94"/>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6" name="Rectangle 95"/>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Employee</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Marc Boyer</a:t>
              </a:r>
            </a:p>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Salary: </a:t>
              </a: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$40.000</a:t>
              </a:r>
            </a:p>
          </p:txBody>
        </p:sp>
      </p:grpSp>
      <p:pic>
        <p:nvPicPr>
          <p:cNvPr id="127" name="Rectangle 10261" descr="magnifying glass"/>
          <p:cNvPicPr>
            <a:picLocks noChangeAspect="1" noChangeArrowheads="1"/>
          </p:cNvPicPr>
          <p:nvPr/>
        </p:nvPicPr>
        <p:blipFill>
          <a:blip r:embed="rId5" cstate="print"/>
          <a:srcRect/>
          <a:stretch>
            <a:fillRect/>
          </a:stretch>
        </p:blipFill>
        <p:spPr bwMode="auto">
          <a:xfrm flipH="1">
            <a:off x="4267200" y="2057400"/>
            <a:ext cx="552124" cy="609600"/>
          </a:xfrm>
          <a:prstGeom prst="rect">
            <a:avLst/>
          </a:prstGeom>
          <a:noFill/>
          <a:ln w="9525">
            <a:noFill/>
            <a:miter lim="800000"/>
            <a:headEnd/>
            <a:tailEnd/>
          </a:ln>
        </p:spPr>
      </p:pic>
      <p:grpSp>
        <p:nvGrpSpPr>
          <p:cNvPr id="12" name="Group 138"/>
          <p:cNvGrpSpPr/>
          <p:nvPr/>
        </p:nvGrpSpPr>
        <p:grpSpPr>
          <a:xfrm>
            <a:off x="3810000" y="1828800"/>
            <a:ext cx="995995" cy="995995"/>
            <a:chOff x="1828800" y="2895600"/>
            <a:chExt cx="995995" cy="995995"/>
          </a:xfrm>
        </p:grpSpPr>
        <p:sp>
          <p:nvSpPr>
            <p:cNvPr id="140" name="Oval 139"/>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1" name="Rectangle 140"/>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7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User:</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Anders Riis</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Action: </a:t>
              </a: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READ</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decel="50000" fill="hold" nodeType="withEffect">
                                  <p:stCondLst>
                                    <p:cond delay="0"/>
                                  </p:stCondLst>
                                  <p:childTnLst>
                                    <p:animMotion origin="layout" path="M -2.77778E-7 -5.04279E-7 L 0.32066 -5.04279E-7 " pathEditMode="relative" rAng="0" ptsTypes="AA">
                                      <p:cBhvr>
                                        <p:cTn id="9" dur="2000" fill="hold"/>
                                        <p:tgtEl>
                                          <p:spTgt spid="11"/>
                                        </p:tgtEl>
                                        <p:attrNameLst>
                                          <p:attrName>ppt_x</p:attrName>
                                          <p:attrName>ppt_y</p:attrName>
                                        </p:attrNameLst>
                                      </p:cBhvr>
                                      <p:rCtr x="160" y="0"/>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0" presetClass="path" presetSubtype="0" accel="50000" decel="50000" fill="hold" nodeType="withEffect">
                                  <p:stCondLst>
                                    <p:cond delay="0"/>
                                  </p:stCondLst>
                                  <p:childTnLst>
                                    <p:animMotion origin="layout" path="M -5.55556E-7 -5.66736E-7 C 0.01649 0.01226 0.03298 0.02475 0.04166 0.0414 C 0.05034 0.05806 0.05538 0.08235 0.05225 0.10016 C 0.04913 0.11797 0.0335 0.13856 0.02309 0.1485 C 0.01267 0.15845 0.00104 0.15938 -0.01059 0.1603 " pathEditMode="relative" ptsTypes="aaaaA">
                                      <p:cBhvr>
                                        <p:cTn id="26" dur="2000" fill="hold"/>
                                        <p:tgtEl>
                                          <p:spTgt spid="9"/>
                                        </p:tgtEl>
                                        <p:attrNameLst>
                                          <p:attrName>ppt_x</p:attrName>
                                          <p:attrName>ppt_y</p:attrName>
                                        </p:attrNameLst>
                                      </p:cBhvr>
                                    </p:animMotion>
                                  </p:childTnLst>
                                </p:cTn>
                              </p:par>
                            </p:childTnLst>
                          </p:cTn>
                        </p:par>
                        <p:par>
                          <p:cTn id="27" fill="hold">
                            <p:stCondLst>
                              <p:cond delay="5000"/>
                            </p:stCondLst>
                            <p:childTnLst>
                              <p:par>
                                <p:cTn id="28" presetID="10" presetClass="exit" presetSubtype="0" fill="hold" nodeType="after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127"/>
                                        </p:tgtEl>
                                      </p:cBhvr>
                                    </p:animEffect>
                                    <p:set>
                                      <p:cBhvr>
                                        <p:cTn id="33" dur="1" fill="hold">
                                          <p:stCondLst>
                                            <p:cond delay="999"/>
                                          </p:stCondLst>
                                        </p:cTn>
                                        <p:tgtEl>
                                          <p:spTgt spid="127"/>
                                        </p:tgtEl>
                                        <p:attrNameLst>
                                          <p:attrName>style.visibility</p:attrName>
                                        </p:attrNameLst>
                                      </p:cBhvr>
                                      <p:to>
                                        <p:strVal val="hidden"/>
                                      </p:to>
                                    </p:se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27" presetClass="emph" presetSubtype="0" fill="hold" grpId="1" nodeType="withEffect">
                                  <p:stCondLst>
                                    <p:cond delay="0"/>
                                  </p:stCondLst>
                                  <p:childTnLst>
                                    <p:animClr clrSpc="rgb" dir="cw">
                                      <p:cBhvr override="childStyle">
                                        <p:cTn id="39" dur="500" autoRev="1" fill="hold"/>
                                        <p:tgtEl>
                                          <p:spTgt spid="115"/>
                                        </p:tgtEl>
                                        <p:attrNameLst>
                                          <p:attrName>style.color</p:attrName>
                                        </p:attrNameLst>
                                      </p:cBhvr>
                                      <p:to>
                                        <a:schemeClr val="bg1"/>
                                      </p:to>
                                    </p:animClr>
                                    <p:animClr clrSpc="rgb" dir="cw">
                                      <p:cBhvr>
                                        <p:cTn id="40" dur="500" autoRev="1" fill="hold"/>
                                        <p:tgtEl>
                                          <p:spTgt spid="115"/>
                                        </p:tgtEl>
                                        <p:attrNameLst>
                                          <p:attrName>fillcolor</p:attrName>
                                        </p:attrNameLst>
                                      </p:cBhvr>
                                      <p:to>
                                        <a:schemeClr val="bg1"/>
                                      </p:to>
                                    </p:animClr>
                                    <p:set>
                                      <p:cBhvr>
                                        <p:cTn id="41" dur="500" autoRev="1" fill="hold"/>
                                        <p:tgtEl>
                                          <p:spTgt spid="115"/>
                                        </p:tgtEl>
                                        <p:attrNameLst>
                                          <p:attrName>fill.type</p:attrName>
                                        </p:attrNameLst>
                                      </p:cBhvr>
                                      <p:to>
                                        <p:strVal val="solid"/>
                                      </p:to>
                                    </p:set>
                                    <p:set>
                                      <p:cBhvr>
                                        <p:cTn id="42" dur="500" autoRev="1" fill="hold"/>
                                        <p:tgtEl>
                                          <p:spTgt spid="115"/>
                                        </p:tgtEl>
                                        <p:attrNameLst>
                                          <p:attrName>fill.on</p:attrName>
                                        </p:attrNameLst>
                                      </p:cBhvr>
                                      <p:to>
                                        <p:strVal val="true"/>
                                      </p:to>
                                    </p:set>
                                  </p:childTnLst>
                                </p:cTn>
                              </p:par>
                            </p:childTnLst>
                          </p:cTn>
                        </p:par>
                        <p:par>
                          <p:cTn id="43" fill="hold">
                            <p:stCondLst>
                              <p:cond delay="7000"/>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63" presetClass="path" presetSubtype="0" accel="50000" decel="50000" fill="hold" nodeType="withEffect">
                                  <p:stCondLst>
                                    <p:cond delay="0"/>
                                  </p:stCondLst>
                                  <p:childTnLst>
                                    <p:animMotion origin="layout" path="M 0 -5.04279E-7 L -0.33333 -0.00324 " pathEditMode="relative" rAng="0" ptsTypes="AA">
                                      <p:cBhvr>
                                        <p:cTn id="48" dur="2000" fill="hold"/>
                                        <p:tgtEl>
                                          <p:spTgt spid="10"/>
                                        </p:tgtEl>
                                        <p:attrNameLst>
                                          <p:attrName>ppt_x</p:attrName>
                                          <p:attrName>ppt_y</p:attrName>
                                        </p:attrNameLst>
                                      </p:cBhvr>
                                      <p:rCtr x="-167" y="-2"/>
                                    </p:animMotion>
                                  </p:childTnLst>
                                </p:cTn>
                              </p:par>
                            </p:childTnLst>
                          </p:cTn>
                        </p:par>
                        <p:par>
                          <p:cTn id="49" fill="hold">
                            <p:stCondLst>
                              <p:cond delay="9000"/>
                            </p:stCondLst>
                            <p:childTnLst>
                              <p:par>
                                <p:cTn id="50" presetID="10" presetClass="exit" presetSubtype="0" fill="hold" nodeType="after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par>
                          <p:cTn id="53" fill="hold">
                            <p:stCondLst>
                              <p:cond delay="9500"/>
                            </p:stCondLst>
                            <p:childTnLst>
                              <p:par>
                                <p:cTn id="54" presetID="10" presetClass="entr" presetSubtype="0" fill="hold" nodeType="afterEffect">
                                  <p:stCondLst>
                                    <p:cond delay="0"/>
                                  </p:stCondLst>
                                  <p:childTnLst>
                                    <p:set>
                                      <p:cBhvr>
                                        <p:cTn id="55" dur="1" fill="hold">
                                          <p:stCondLst>
                                            <p:cond delay="0"/>
                                          </p:stCondLst>
                                        </p:cTn>
                                        <p:tgtEl>
                                          <p:spTgt spid="127"/>
                                        </p:tgtEl>
                                        <p:attrNameLst>
                                          <p:attrName>style.visibility</p:attrName>
                                        </p:attrNameLst>
                                      </p:cBhvr>
                                      <p:to>
                                        <p:strVal val="visible"/>
                                      </p:to>
                                    </p:set>
                                    <p:animEffect transition="in" filter="fade">
                                      <p:cBhvr>
                                        <p:cTn id="56" dur="500"/>
                                        <p:tgtEl>
                                          <p:spTgt spid="1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0" presetClass="path" presetSubtype="0" accel="50000" decel="50000" fill="hold" nodeType="withEffect">
                                  <p:stCondLst>
                                    <p:cond delay="0"/>
                                  </p:stCondLst>
                                  <p:childTnLst>
                                    <p:animMotion origin="layout" path="M -2.77778E-7 -3.02105E-6 C 0.01632 0.00717 0.03281 0.01457 0.04218 0.0303 C 0.05156 0.04603 0.05903 0.07657 0.05659 0.09484 C 0.05416 0.11311 0.03784 0.12931 0.02778 0.14018 C 0.01771 0.15105 0.00121 0.1573 -0.00417 0.16077 " pathEditMode="relative" ptsTypes="aaaaA">
                                      <p:cBhvr>
                                        <p:cTn id="61" dur="2000" fill="hold"/>
                                        <p:tgtEl>
                                          <p:spTgt spid="12"/>
                                        </p:tgtEl>
                                        <p:attrNameLst>
                                          <p:attrName>ppt_x</p:attrName>
                                          <p:attrName>ppt_y</p:attrName>
                                        </p:attrNameLst>
                                      </p:cBhvr>
                                    </p:animMotion>
                                  </p:childTnLst>
                                </p:cTn>
                              </p:par>
                            </p:childTnLst>
                          </p:cTn>
                        </p:par>
                        <p:par>
                          <p:cTn id="62" fill="hold">
                            <p:stCondLst>
                              <p:cond delay="11500"/>
                            </p:stCondLst>
                            <p:childTnLst>
                              <p:par>
                                <p:cTn id="63" presetID="10" presetClass="exit" presetSubtype="0" fill="hold" nodeType="after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1000"/>
                                        <p:tgtEl>
                                          <p:spTgt spid="127"/>
                                        </p:tgtEl>
                                      </p:cBhvr>
                                    </p:animEffect>
                                    <p:set>
                                      <p:cBhvr>
                                        <p:cTn id="68" dur="1" fill="hold">
                                          <p:stCondLst>
                                            <p:cond delay="999"/>
                                          </p:stCondLst>
                                        </p:cTn>
                                        <p:tgtEl>
                                          <p:spTgt spid="127"/>
                                        </p:tgtEl>
                                        <p:attrNameLst>
                                          <p:attrName>style.visibility</p:attrName>
                                        </p:attrNameLst>
                                      </p:cBhvr>
                                      <p:to>
                                        <p:strVal val="hidden"/>
                                      </p:to>
                                    </p:set>
                                  </p:childTnLst>
                                </p:cTn>
                              </p:par>
                            </p:childTnLst>
                          </p:cTn>
                        </p:par>
                        <p:par>
                          <p:cTn id="69" fill="hold">
                            <p:stCondLst>
                              <p:cond delay="12500"/>
                            </p:stCondLst>
                            <p:childTnLst>
                              <p:par>
                                <p:cTn id="70" presetID="10"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131" grpId="0" animBg="1"/>
      <p:bldP spid="5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5" descr="C:\Documents and Settings\ranu.maheshwari\Desktop\Icons\Icons\Network_PNG\Regular\72x72\Data 1.png"/>
          <p:cNvPicPr>
            <a:picLocks noChangeAspect="1" noChangeArrowheads="1"/>
          </p:cNvPicPr>
          <p:nvPr/>
        </p:nvPicPr>
        <p:blipFill>
          <a:blip r:embed="rId3" cstate="print"/>
          <a:srcRect/>
          <a:stretch>
            <a:fillRect/>
          </a:stretch>
        </p:blipFill>
        <p:spPr bwMode="auto">
          <a:xfrm>
            <a:off x="2023462" y="3429000"/>
            <a:ext cx="914400" cy="914400"/>
          </a:xfrm>
          <a:prstGeom prst="rect">
            <a:avLst/>
          </a:prstGeom>
          <a:noFill/>
        </p:spPr>
      </p:pic>
      <p:sp>
        <p:nvSpPr>
          <p:cNvPr id="2" name="Title 1"/>
          <p:cNvSpPr>
            <a:spLocks noGrp="1"/>
          </p:cNvSpPr>
          <p:nvPr>
            <p:ph type="title"/>
          </p:nvPr>
        </p:nvSpPr>
        <p:spPr/>
        <p:txBody>
          <a:bodyPr/>
          <a:lstStyle/>
          <a:p>
            <a:r>
              <a:rPr lang="en-US" dirty="0" smtClean="0"/>
              <a:t>Seamlessly Encrypt Data</a:t>
            </a:r>
            <a:endParaRPr lang="en-US" dirty="0"/>
          </a:p>
        </p:txBody>
      </p:sp>
      <p:sp>
        <p:nvSpPr>
          <p:cNvPr id="4" name="Content Placeholder 3"/>
          <p:cNvSpPr>
            <a:spLocks noGrp="1"/>
          </p:cNvSpPr>
          <p:nvPr>
            <p:ph sz="half" idx="1"/>
          </p:nvPr>
        </p:nvSpPr>
        <p:spPr>
          <a:xfrm>
            <a:off x="4800600" y="1143079"/>
            <a:ext cx="4038600" cy="3428921"/>
          </a:xfrm>
        </p:spPr>
        <p:txBody>
          <a:bodyPr/>
          <a:lstStyle/>
          <a:p>
            <a:r>
              <a:rPr lang="en-US" dirty="0" smtClean="0"/>
              <a:t>Transparent Data Encryption</a:t>
            </a:r>
          </a:p>
          <a:p>
            <a:pPr marL="365760" lvl="1"/>
            <a:r>
              <a:rPr dirty="0" smtClean="0"/>
              <a:t>Encrypt </a:t>
            </a:r>
            <a:r>
              <a:rPr dirty="0"/>
              <a:t>the entire database </a:t>
            </a:r>
            <a:r>
              <a:rPr dirty="0" smtClean="0"/>
              <a:t>on the disk </a:t>
            </a:r>
            <a:r>
              <a:rPr dirty="0"/>
              <a:t>to protect against lost or stolen disks or backup </a:t>
            </a:r>
            <a:r>
              <a:rPr dirty="0" smtClean="0"/>
              <a:t>media</a:t>
            </a:r>
          </a:p>
          <a:p>
            <a:pPr marL="365760" lvl="1"/>
            <a:r>
              <a:rPr dirty="0" smtClean="0"/>
              <a:t>Does not increase database size and has minimal performance impact</a:t>
            </a:r>
            <a:endParaRPr dirty="0"/>
          </a:p>
          <a:p>
            <a:pPr marL="365760" lvl="1"/>
            <a:r>
              <a:rPr dirty="0" smtClean="0"/>
              <a:t>Does not require application changes</a:t>
            </a:r>
          </a:p>
          <a:p>
            <a:pPr marL="365760" lvl="1"/>
            <a:r>
              <a:rPr dirty="0" smtClean="0"/>
              <a:t>Backups </a:t>
            </a:r>
            <a:r>
              <a:rPr dirty="0"/>
              <a:t>are automatically </a:t>
            </a:r>
            <a:r>
              <a:rPr dirty="0" smtClean="0"/>
              <a:t>encrypted</a:t>
            </a:r>
          </a:p>
          <a:p>
            <a:pPr marL="365760" lvl="1"/>
            <a:r>
              <a:rPr lang="en-US" dirty="0" smtClean="0"/>
              <a:t>Protects against direct access to database files</a:t>
            </a:r>
            <a:endParaRPr dirty="0"/>
          </a:p>
        </p:txBody>
      </p:sp>
      <p:sp>
        <p:nvSpPr>
          <p:cNvPr id="44" name="Text Placeholder 43"/>
          <p:cNvSpPr>
            <a:spLocks noGrp="1"/>
          </p:cNvSpPr>
          <p:nvPr>
            <p:ph type="body" idx="10"/>
          </p:nvPr>
        </p:nvSpPr>
        <p:spPr/>
        <p:txBody>
          <a:bodyPr/>
          <a:lstStyle/>
          <a:p>
            <a:pPr lvl="1"/>
            <a:r>
              <a:rPr lang="en-US" dirty="0" smtClean="0"/>
              <a:t>“With SQL Server 2008 we have transparent encryption, so we can easily enforce the encryption of the information in the database itself without making any changes on the application side.”</a:t>
            </a:r>
          </a:p>
          <a:p>
            <a:pPr lvl="1" algn="r"/>
            <a:r>
              <a:rPr lang="en-US" sz="1400" b="0" i="1" dirty="0" smtClean="0">
                <a:solidFill>
                  <a:schemeClr val="bg1">
                    <a:lumMod val="75000"/>
                  </a:schemeClr>
                </a:solidFill>
                <a:latin typeface="+mj-lt"/>
                <a:cs typeface="Arial" charset="0"/>
              </a:rPr>
              <a:t>—Avad Shammout, Lead Technical Database Administrator, CareGroup HealthCare System</a:t>
            </a:r>
          </a:p>
          <a:p>
            <a:pPr lvl="1"/>
            <a:endParaRPr lang="en-US" dirty="0"/>
          </a:p>
        </p:txBody>
      </p:sp>
      <p:sp>
        <p:nvSpPr>
          <p:cNvPr id="45" name="Text Placeholder 44"/>
          <p:cNvSpPr>
            <a:spLocks noGrp="1"/>
          </p:cNvSpPr>
          <p:nvPr>
            <p:ph type="body" idx="11"/>
          </p:nvPr>
        </p:nvSpPr>
        <p:spPr/>
        <p:txBody>
          <a:bodyPr/>
          <a:lstStyle/>
          <a:p>
            <a:r>
              <a:rPr lang="en-US" dirty="0" smtClean="0"/>
              <a:t>Security</a:t>
            </a:r>
            <a:endParaRPr lang="en-US" dirty="0"/>
          </a:p>
        </p:txBody>
      </p:sp>
      <p:pic>
        <p:nvPicPr>
          <p:cNvPr id="6" name="Picture 5" descr="ux_desktop_clean_small.png"/>
          <p:cNvPicPr>
            <a:picLocks noChangeAspect="1"/>
          </p:cNvPicPr>
          <p:nvPr/>
        </p:nvPicPr>
        <p:blipFill>
          <a:blip r:embed="rId4" cstate="print"/>
          <a:stretch>
            <a:fillRect/>
          </a:stretch>
        </p:blipFill>
        <p:spPr>
          <a:xfrm>
            <a:off x="271325" y="1752600"/>
            <a:ext cx="947875" cy="771525"/>
          </a:xfrm>
          <a:prstGeom prst="rect">
            <a:avLst/>
          </a:prstGeom>
        </p:spPr>
      </p:pic>
      <p:grpSp>
        <p:nvGrpSpPr>
          <p:cNvPr id="3" name="Group 9"/>
          <p:cNvGrpSpPr/>
          <p:nvPr/>
        </p:nvGrpSpPr>
        <p:grpSpPr>
          <a:xfrm>
            <a:off x="685800" y="1676400"/>
            <a:ext cx="995995" cy="995995"/>
            <a:chOff x="1828800" y="2895600"/>
            <a:chExt cx="995995" cy="995995"/>
          </a:xfrm>
        </p:grpSpPr>
        <p:sp>
          <p:nvSpPr>
            <p:cNvPr id="7" name="Oval 6"/>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ectangle 7"/>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Employee</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Marc Boyer</a:t>
              </a:r>
            </a:p>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Salary: </a:t>
              </a: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$40.000</a:t>
              </a:r>
            </a:p>
          </p:txBody>
        </p:sp>
      </p:grpSp>
      <p:pic>
        <p:nvPicPr>
          <p:cNvPr id="11" name="Picture 10" descr="Untitled-8.png"/>
          <p:cNvPicPr>
            <a:picLocks noChangeAspect="1"/>
          </p:cNvPicPr>
          <p:nvPr/>
        </p:nvPicPr>
        <p:blipFill>
          <a:blip r:embed="rId5" cstate="print"/>
          <a:stretch>
            <a:fillRect/>
          </a:stretch>
        </p:blipFill>
        <p:spPr>
          <a:xfrm>
            <a:off x="2057400" y="1905000"/>
            <a:ext cx="377772" cy="412643"/>
          </a:xfrm>
          <a:prstGeom prst="rect">
            <a:avLst/>
          </a:prstGeom>
        </p:spPr>
      </p:pic>
      <p:grpSp>
        <p:nvGrpSpPr>
          <p:cNvPr id="9" name="Group 11"/>
          <p:cNvGrpSpPr/>
          <p:nvPr/>
        </p:nvGrpSpPr>
        <p:grpSpPr>
          <a:xfrm>
            <a:off x="2133600" y="1676400"/>
            <a:ext cx="995995" cy="995995"/>
            <a:chOff x="1828800" y="2895600"/>
            <a:chExt cx="995995" cy="995995"/>
          </a:xfrm>
        </p:grpSpPr>
        <p:sp>
          <p:nvSpPr>
            <p:cNvPr id="13" name="Oval 12"/>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 name="Rectangle 13"/>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110010100101001010011101011001010011000111</a:t>
              </a:r>
            </a:p>
          </p:txBody>
        </p:sp>
      </p:grpSp>
      <p:grpSp>
        <p:nvGrpSpPr>
          <p:cNvPr id="10" name="Group 18"/>
          <p:cNvGrpSpPr/>
          <p:nvPr/>
        </p:nvGrpSpPr>
        <p:grpSpPr>
          <a:xfrm>
            <a:off x="3429000" y="1371600"/>
            <a:ext cx="1219200" cy="1618506"/>
            <a:chOff x="3429000" y="2819400"/>
            <a:chExt cx="1219200" cy="1618506"/>
          </a:xfrm>
        </p:grpSpPr>
        <p:pic>
          <p:nvPicPr>
            <p:cNvPr id="15" name="Picture 14"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16" name="Picture 15"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17" name="Picture 16"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18" name="Picture 17"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nvGrpSpPr>
          <p:cNvPr id="12" name="Group 22"/>
          <p:cNvGrpSpPr/>
          <p:nvPr/>
        </p:nvGrpSpPr>
        <p:grpSpPr>
          <a:xfrm>
            <a:off x="4137852" y="1828800"/>
            <a:ext cx="470991" cy="457200"/>
            <a:chOff x="3657600" y="3352800"/>
            <a:chExt cx="549490" cy="533400"/>
          </a:xfrm>
        </p:grpSpPr>
        <p:sp>
          <p:nvSpPr>
            <p:cNvPr id="24" name="Rectangle 23"/>
            <p:cNvSpPr/>
            <p:nvPr/>
          </p:nvSpPr>
          <p:spPr bwMode="auto">
            <a:xfrm>
              <a:off x="3657600" y="3429000"/>
              <a:ext cx="457200" cy="457200"/>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a:t>
              </a:r>
            </a:p>
          </p:txBody>
        </p:sp>
        <p:pic>
          <p:nvPicPr>
            <p:cNvPr id="25" name="Picture 24" descr="Untitled-8.png"/>
            <p:cNvPicPr>
              <a:picLocks noChangeAspect="1"/>
            </p:cNvPicPr>
            <p:nvPr/>
          </p:nvPicPr>
          <p:blipFill>
            <a:blip r:embed="rId7" cstate="print"/>
            <a:stretch>
              <a:fillRect/>
            </a:stretch>
          </p:blipFill>
          <p:spPr>
            <a:xfrm>
              <a:off x="4038600" y="3352800"/>
              <a:ext cx="168490" cy="184043"/>
            </a:xfrm>
            <a:prstGeom prst="rect">
              <a:avLst/>
            </a:prstGeom>
            <a:effectLst>
              <a:outerShdw blurRad="50800" dist="38100" dir="5400000" algn="t" rotWithShape="0">
                <a:prstClr val="black">
                  <a:alpha val="40000"/>
                </a:prstClr>
              </a:outerShdw>
            </a:effectLst>
          </p:spPr>
        </p:pic>
      </p:grpSp>
      <p:grpSp>
        <p:nvGrpSpPr>
          <p:cNvPr id="19" name="Group 36"/>
          <p:cNvGrpSpPr/>
          <p:nvPr/>
        </p:nvGrpSpPr>
        <p:grpSpPr>
          <a:xfrm>
            <a:off x="3604452" y="1828800"/>
            <a:ext cx="470991" cy="457200"/>
            <a:chOff x="3657600" y="3352800"/>
            <a:chExt cx="549490" cy="533400"/>
          </a:xfrm>
        </p:grpSpPr>
        <p:sp>
          <p:nvSpPr>
            <p:cNvPr id="38" name="Rectangle 37"/>
            <p:cNvSpPr/>
            <p:nvPr/>
          </p:nvSpPr>
          <p:spPr bwMode="auto">
            <a:xfrm>
              <a:off x="3657600" y="3429000"/>
              <a:ext cx="457200" cy="457200"/>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a:t>
              </a:r>
            </a:p>
          </p:txBody>
        </p:sp>
        <p:pic>
          <p:nvPicPr>
            <p:cNvPr id="39" name="Picture 38" descr="Untitled-8.png"/>
            <p:cNvPicPr>
              <a:picLocks noChangeAspect="1"/>
            </p:cNvPicPr>
            <p:nvPr/>
          </p:nvPicPr>
          <p:blipFill>
            <a:blip r:embed="rId7" cstate="print"/>
            <a:stretch>
              <a:fillRect/>
            </a:stretch>
          </p:blipFill>
          <p:spPr>
            <a:xfrm>
              <a:off x="4038600" y="3352800"/>
              <a:ext cx="168490" cy="184043"/>
            </a:xfrm>
            <a:prstGeom prst="rect">
              <a:avLst/>
            </a:prstGeom>
            <a:effectLst>
              <a:outerShdw blurRad="50800" dist="38100" dir="5400000" algn="t" rotWithShape="0">
                <a:prstClr val="black">
                  <a:alpha val="40000"/>
                </a:prstClr>
              </a:outerShdw>
            </a:effectLst>
          </p:spPr>
        </p:pic>
      </p:grpSp>
      <p:grpSp>
        <p:nvGrpSpPr>
          <p:cNvPr id="20" name="Group 39"/>
          <p:cNvGrpSpPr/>
          <p:nvPr/>
        </p:nvGrpSpPr>
        <p:grpSpPr>
          <a:xfrm>
            <a:off x="3756852" y="2286000"/>
            <a:ext cx="470991" cy="457200"/>
            <a:chOff x="3657600" y="3352800"/>
            <a:chExt cx="549490" cy="533400"/>
          </a:xfrm>
        </p:grpSpPr>
        <p:sp>
          <p:nvSpPr>
            <p:cNvPr id="41" name="Rectangle 40"/>
            <p:cNvSpPr/>
            <p:nvPr/>
          </p:nvSpPr>
          <p:spPr bwMode="auto">
            <a:xfrm>
              <a:off x="3657600" y="3429000"/>
              <a:ext cx="457200" cy="457200"/>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a:t>
              </a:r>
            </a:p>
          </p:txBody>
        </p:sp>
        <p:pic>
          <p:nvPicPr>
            <p:cNvPr id="42" name="Picture 41" descr="Untitled-8.png"/>
            <p:cNvPicPr>
              <a:picLocks noChangeAspect="1"/>
            </p:cNvPicPr>
            <p:nvPr/>
          </p:nvPicPr>
          <p:blipFill>
            <a:blip r:embed="rId7" cstate="print"/>
            <a:stretch>
              <a:fillRect/>
            </a:stretch>
          </p:blipFill>
          <p:spPr>
            <a:xfrm>
              <a:off x="4038600" y="3352800"/>
              <a:ext cx="168490" cy="184043"/>
            </a:xfrm>
            <a:prstGeom prst="rect">
              <a:avLst/>
            </a:prstGeom>
            <a:effectLst>
              <a:outerShdw blurRad="50800" dist="38100" dir="5400000" algn="t" rotWithShape="0">
                <a:prstClr val="black">
                  <a:alpha val="40000"/>
                </a:prstClr>
              </a:outerShdw>
            </a:effectLst>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63" presetClass="path" presetSubtype="0" accel="50000" decel="50000" fill="hold" nodeType="withEffect">
                                  <p:stCondLst>
                                    <p:cond delay="0"/>
                                  </p:stCondLst>
                                  <p:childTnLst>
                                    <p:animMotion origin="layout" path="M -2.77778E-7 -4.92365E-6 L 0.09566 -4.92365E-6 " pathEditMode="relative" rAng="0" ptsTypes="AA">
                                      <p:cBhvr>
                                        <p:cTn id="9" dur="2000" fill="hold"/>
                                        <p:tgtEl>
                                          <p:spTgt spid="3"/>
                                        </p:tgtEl>
                                        <p:attrNameLst>
                                          <p:attrName>ppt_x</p:attrName>
                                          <p:attrName>ppt_y</p:attrName>
                                        </p:attrNameLst>
                                      </p:cBhvr>
                                      <p:rCtr x="48" y="0"/>
                                    </p:animMotion>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63" presetClass="path" presetSubtype="0" accel="50000" decel="50000" fill="hold" nodeType="withEffect">
                                  <p:stCondLst>
                                    <p:cond delay="0"/>
                                  </p:stCondLst>
                                  <p:childTnLst>
                                    <p:animMotion origin="layout" path="M -2.77778E-7 -4.92365E-6 L 0.10399 -4.92365E-6 " pathEditMode="relative" rAng="0" ptsTypes="AA">
                                      <p:cBhvr>
                                        <p:cTn id="19" dur="2000" fill="hold"/>
                                        <p:tgtEl>
                                          <p:spTgt spid="9"/>
                                        </p:tgtEl>
                                        <p:attrNameLst>
                                          <p:attrName>ppt_x</p:attrName>
                                          <p:attrName>ppt_y</p:attrName>
                                        </p:attrNameLst>
                                      </p:cBhvr>
                                      <p:rCtr x="52" y="0"/>
                                    </p:animMotion>
                                  </p:childTnLst>
                                </p:cTn>
                              </p:par>
                            </p:childTnLst>
                          </p:cTn>
                        </p:par>
                        <p:par>
                          <p:cTn id="20" fill="hold">
                            <p:stCondLst>
                              <p:cond delay="4500"/>
                            </p:stCondLst>
                            <p:childTnLst>
                              <p:par>
                                <p:cTn id="21" presetID="10" presetClass="exit" presetSubtype="0" fill="hold" nodeType="after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500"/>
                            </p:stCondLst>
                            <p:childTnLst>
                              <p:par>
                                <p:cTn id="35" presetID="0" presetClass="path" presetSubtype="0" accel="50000" decel="50000" fill="hold" nodeType="afterEffect">
                                  <p:stCondLst>
                                    <p:cond delay="0"/>
                                  </p:stCondLst>
                                  <p:childTnLst>
                                    <p:animMotion origin="layout" path="M -0.01232 0.04072 C 0.00764 0.06108 0.02761 0.08144 0.01962 0.10898 C 0.01163 0.13651 -0.02969 0.18834 -0.06024 0.20639 C -0.0908 0.22443 -0.14635 0.21587 -0.16354 0.21772 " pathEditMode="relative" ptsTypes="aaaA">
                                      <p:cBhvr>
                                        <p:cTn id="36" dur="2000" fill="hold"/>
                                        <p:tgtEl>
                                          <p:spTgt spid="20"/>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6.38889E-6 8.06108E-6 C 0.00034 -0.0067 0.00069 -0.01341 0.00833 0.01019 C 0.01596 0.03379 0.05138 0.09973 0.0453 0.14114 C 0.03923 0.18256 0.00416 0.23902 -0.02865 0.25868 C -0.06147 0.27835 -0.10643 0.2684 -0.15122 0.25868 " pathEditMode="relative" ptsTypes="aaaaA">
                                      <p:cBhvr>
                                        <p:cTn id="38" dur="2000" fill="hold"/>
                                        <p:tgtEl>
                                          <p:spTgt spid="1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1.66667E-6 1.66127E-6 C 0.01059 0.03957 0.02118 0.07913 0.00937 0.12101 C -0.00243 0.16289 -0.03663 0.22883 -0.07136 0.25197 C -0.10608 0.27511 -0.17761 0.25845 -0.19913 0.25984 " pathEditMode="relative" ptsTypes="aaaA">
                                      <p:cBhvr>
                                        <p:cTn id="40" dur="2000" fill="hold"/>
                                        <p:tgtEl>
                                          <p:spTgt spid="12"/>
                                        </p:tgtEl>
                                        <p:attrNameLst>
                                          <p:attrName>ppt_x</p:attrName>
                                          <p:attrName>ppt_y</p:attrName>
                                        </p:attrNameLst>
                                      </p:cBhvr>
                                    </p:animMotion>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Encryption Keys</a:t>
            </a:r>
            <a:endParaRPr lang="en-US" dirty="0"/>
          </a:p>
        </p:txBody>
      </p:sp>
      <p:sp>
        <p:nvSpPr>
          <p:cNvPr id="4" name="Content Placeholder 3"/>
          <p:cNvSpPr>
            <a:spLocks noGrp="1"/>
          </p:cNvSpPr>
          <p:nvPr>
            <p:ph sz="half" idx="1"/>
          </p:nvPr>
        </p:nvSpPr>
        <p:spPr/>
        <p:txBody>
          <a:bodyPr/>
          <a:lstStyle/>
          <a:p>
            <a:r>
              <a:rPr lang="en-US" dirty="0" smtClean="0"/>
              <a:t>Extensible Key Management</a:t>
            </a:r>
          </a:p>
          <a:p>
            <a:pPr marL="365760" lvl="1"/>
            <a:r>
              <a:rPr dirty="0"/>
              <a:t>“Defense in depth” makes unauthorized access to data harder by storing encryption keys away from the </a:t>
            </a:r>
            <a:r>
              <a:rPr dirty="0" smtClean="0"/>
              <a:t>data</a:t>
            </a:r>
          </a:p>
          <a:p>
            <a:pPr marL="365760" lvl="1"/>
            <a:r>
              <a:rPr lang="en-US" dirty="0" smtClean="0"/>
              <a:t>May facilitate separation of duties between DBA and data owner</a:t>
            </a:r>
            <a:endParaRPr dirty="0"/>
          </a:p>
          <a:p>
            <a:pPr marL="365760" lvl="1"/>
            <a:r>
              <a:rPr dirty="0" smtClean="0"/>
              <a:t>Uses HSM for encryption and decryption which may result in performance gains</a:t>
            </a:r>
            <a:endParaRPr dirty="0"/>
          </a:p>
          <a:p>
            <a:pPr marL="365760" lvl="1"/>
            <a:r>
              <a:rPr dirty="0" smtClean="0"/>
              <a:t>Enables centralized key management across organization</a:t>
            </a:r>
            <a:endParaRPr dirty="0"/>
          </a:p>
        </p:txBody>
      </p:sp>
      <p:sp>
        <p:nvSpPr>
          <p:cNvPr id="48" name="Text Placeholder 47"/>
          <p:cNvSpPr>
            <a:spLocks noGrp="1"/>
          </p:cNvSpPr>
          <p:nvPr>
            <p:ph type="body" idx="10"/>
          </p:nvPr>
        </p:nvSpPr>
        <p:spPr/>
        <p:txBody>
          <a:bodyPr/>
          <a:lstStyle/>
          <a:p>
            <a:pPr lvl="1"/>
            <a:r>
              <a:rPr lang="en-US" spc="-50" dirty="0" smtClean="0"/>
              <a:t>…SQL Server 2008 helps CareGroup comply with HIPPA data encryption requirements… SQL Server 2008 delivers an excellent solution… by supporting third-party key management and hardware security module products.</a:t>
            </a:r>
          </a:p>
          <a:p>
            <a:pPr lvl="2" algn="r">
              <a:spcBef>
                <a:spcPts val="600"/>
              </a:spcBef>
            </a:pPr>
            <a:r>
              <a:rPr lang="en-US" sz="1400" b="0" i="1" dirty="0" smtClean="0">
                <a:solidFill>
                  <a:schemeClr val="bg1">
                    <a:lumMod val="75000"/>
                  </a:schemeClr>
                </a:solidFill>
                <a:latin typeface="+mj-lt"/>
                <a:cs typeface="Arial" charset="0"/>
              </a:rPr>
              <a:t>—CareGroup Case Study</a:t>
            </a:r>
          </a:p>
          <a:p>
            <a:endParaRPr lang="en-US" dirty="0"/>
          </a:p>
        </p:txBody>
      </p:sp>
      <p:sp>
        <p:nvSpPr>
          <p:cNvPr id="49" name="Text Placeholder 48"/>
          <p:cNvSpPr>
            <a:spLocks noGrp="1"/>
          </p:cNvSpPr>
          <p:nvPr>
            <p:ph type="body" idx="11"/>
          </p:nvPr>
        </p:nvSpPr>
        <p:spPr/>
        <p:txBody>
          <a:bodyPr/>
          <a:lstStyle/>
          <a:p>
            <a:r>
              <a:rPr lang="en-US" dirty="0" smtClean="0"/>
              <a:t>Security</a:t>
            </a:r>
            <a:endParaRPr lang="en-US" dirty="0"/>
          </a:p>
        </p:txBody>
      </p:sp>
      <p:pic>
        <p:nvPicPr>
          <p:cNvPr id="61" name="Picture 60" descr="ux_desktop_clean_small.png"/>
          <p:cNvPicPr>
            <a:picLocks noChangeAspect="1"/>
          </p:cNvPicPr>
          <p:nvPr/>
        </p:nvPicPr>
        <p:blipFill>
          <a:blip r:embed="rId3" cstate="print"/>
          <a:stretch>
            <a:fillRect/>
          </a:stretch>
        </p:blipFill>
        <p:spPr>
          <a:xfrm>
            <a:off x="271325" y="2362200"/>
            <a:ext cx="947875" cy="771525"/>
          </a:xfrm>
          <a:prstGeom prst="rect">
            <a:avLst/>
          </a:prstGeom>
        </p:spPr>
      </p:pic>
      <p:grpSp>
        <p:nvGrpSpPr>
          <p:cNvPr id="3" name="Group 61"/>
          <p:cNvGrpSpPr/>
          <p:nvPr/>
        </p:nvGrpSpPr>
        <p:grpSpPr>
          <a:xfrm>
            <a:off x="685800" y="2286000"/>
            <a:ext cx="995995" cy="995995"/>
            <a:chOff x="1828800" y="2895600"/>
            <a:chExt cx="995995" cy="995995"/>
          </a:xfrm>
        </p:grpSpPr>
        <p:sp>
          <p:nvSpPr>
            <p:cNvPr id="63" name="Oval 62"/>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4" name="Rectangle 63"/>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Employee</a:t>
              </a:r>
            </a:p>
            <a:p>
              <a:pPr indent="-396875">
                <a:lnSpc>
                  <a:spcPct val="90000"/>
                </a:lnSpc>
                <a:spcBef>
                  <a:spcPct val="20000"/>
                </a:spcBef>
                <a:buClr>
                  <a:srgbClr xmlns:mc="http://schemas.openxmlformats.org/markup-compatibility/2006" xmlns:a14="http://schemas.microsoft.com/office/drawing/2007/7/7/main" val="777777" mc:Ignorable=""/>
                </a:buClr>
              </a:pP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Marc Boyer</a:t>
              </a:r>
            </a:p>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Salary: </a:t>
              </a:r>
              <a:r>
                <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$40.000</a:t>
              </a:r>
            </a:p>
          </p:txBody>
        </p:sp>
      </p:grpSp>
      <p:pic>
        <p:nvPicPr>
          <p:cNvPr id="65" name="Picture 64" descr="Untitled-8.png"/>
          <p:cNvPicPr>
            <a:picLocks noChangeAspect="1"/>
          </p:cNvPicPr>
          <p:nvPr/>
        </p:nvPicPr>
        <p:blipFill>
          <a:blip r:embed="rId4" cstate="print"/>
          <a:stretch>
            <a:fillRect/>
          </a:stretch>
        </p:blipFill>
        <p:spPr>
          <a:xfrm>
            <a:off x="2057400" y="2514600"/>
            <a:ext cx="377772" cy="412643"/>
          </a:xfrm>
          <a:prstGeom prst="rect">
            <a:avLst/>
          </a:prstGeom>
        </p:spPr>
      </p:pic>
      <p:grpSp>
        <p:nvGrpSpPr>
          <p:cNvPr id="5" name="Group 68"/>
          <p:cNvGrpSpPr/>
          <p:nvPr/>
        </p:nvGrpSpPr>
        <p:grpSpPr>
          <a:xfrm>
            <a:off x="3429000" y="1981200"/>
            <a:ext cx="1219200" cy="1618506"/>
            <a:chOff x="3429000" y="2819400"/>
            <a:chExt cx="1219200" cy="1618506"/>
          </a:xfrm>
        </p:grpSpPr>
        <p:pic>
          <p:nvPicPr>
            <p:cNvPr id="70" name="Picture 69" descr="Database 1.png"/>
            <p:cNvPicPr>
              <a:picLocks noChangeAspect="1"/>
            </p:cNvPicPr>
            <p:nvPr/>
          </p:nvPicPr>
          <p:blipFill>
            <a:blip r:embed="rId5"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71" name="Picture 70" descr="Database 1.png"/>
            <p:cNvPicPr>
              <a:picLocks noChangeAspect="1"/>
            </p:cNvPicPr>
            <p:nvPr/>
          </p:nvPicPr>
          <p:blipFill>
            <a:blip r:embed="rId5"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72" name="Picture 71" descr="Database 1.png"/>
            <p:cNvPicPr>
              <a:picLocks noChangeAspect="1"/>
            </p:cNvPicPr>
            <p:nvPr/>
          </p:nvPicPr>
          <p:blipFill>
            <a:blip r:embed="rId5"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73" name="Picture 72" descr="Database 1.png"/>
            <p:cNvPicPr>
              <a:picLocks noChangeAspect="1"/>
            </p:cNvPicPr>
            <p:nvPr/>
          </p:nvPicPr>
          <p:blipFill>
            <a:blip r:embed="rId5"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nvGrpSpPr>
          <p:cNvPr id="6" name="Group 73"/>
          <p:cNvGrpSpPr/>
          <p:nvPr/>
        </p:nvGrpSpPr>
        <p:grpSpPr>
          <a:xfrm>
            <a:off x="3717174" y="2438400"/>
            <a:ext cx="710045" cy="762000"/>
            <a:chOff x="2655570" y="4267200"/>
            <a:chExt cx="781050" cy="838200"/>
          </a:xfrm>
        </p:grpSpPr>
        <p:sp>
          <p:nvSpPr>
            <p:cNvPr id="75" name="Rectangle 74"/>
            <p:cNvSpPr/>
            <p:nvPr/>
          </p:nvSpPr>
          <p:spPr bwMode="auto">
            <a:xfrm>
              <a:off x="2667000" y="4343400"/>
              <a:ext cx="762000" cy="762000"/>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76" name="Straight Connector 75"/>
            <p:cNvCxnSpPr/>
            <p:nvPr/>
          </p:nvCxnSpPr>
          <p:spPr>
            <a:xfrm>
              <a:off x="2667000" y="44958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667000" y="49530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25915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28201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a:off x="2655570" y="4267200"/>
              <a:ext cx="781050" cy="7239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3" name="Rectangle 82"/>
            <p:cNvSpPr/>
            <p:nvPr/>
          </p:nvSpPr>
          <p:spPr bwMode="auto">
            <a:xfrm rot="16200000">
              <a:off x="2324102" y="4686299"/>
              <a:ext cx="762000" cy="7620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84" name="Rectangle 83"/>
          <p:cNvSpPr/>
          <p:nvPr/>
        </p:nvSpPr>
        <p:spPr bwMode="auto">
          <a:xfrm>
            <a:off x="3783331" y="2655570"/>
            <a:ext cx="624840" cy="1295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7" name="Group 95"/>
          <p:cNvGrpSpPr/>
          <p:nvPr/>
        </p:nvGrpSpPr>
        <p:grpSpPr>
          <a:xfrm>
            <a:off x="1014876" y="2967039"/>
            <a:ext cx="1221422" cy="534987"/>
            <a:chOff x="1014876" y="3810001"/>
            <a:chExt cx="1221422" cy="534987"/>
          </a:xfrm>
        </p:grpSpPr>
        <p:cxnSp>
          <p:nvCxnSpPr>
            <p:cNvPr id="91" name="Straight Connector 90"/>
            <p:cNvCxnSpPr/>
            <p:nvPr/>
          </p:nvCxnSpPr>
          <p:spPr>
            <a:xfrm>
              <a:off x="1014876" y="4343400"/>
              <a:ext cx="1219200" cy="1588"/>
            </a:xfrm>
            <a:prstGeom prst="line">
              <a:avLst/>
            </a:prstGeom>
            <a:ln w="15875">
              <a:solidFill>
                <a:srgbClr xmlns:mc="http://schemas.openxmlformats.org/markup-compatibility/2006" xmlns:a14="http://schemas.microsoft.com/office/drawing/2007/7/7/main" val="A5B7C7" mc:Ignorable=""/>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flipV="1">
              <a:off x="1968487" y="4075589"/>
              <a:ext cx="533400" cy="2223"/>
            </a:xfrm>
            <a:prstGeom prst="line">
              <a:avLst/>
            </a:prstGeom>
            <a:ln w="15875">
              <a:solidFill>
                <a:srgbClr xmlns:mc="http://schemas.openxmlformats.org/markup-compatibility/2006" xmlns:a14="http://schemas.microsoft.com/office/drawing/2007/7/7/main" val="A5B7C7" mc:Ignorable=""/>
              </a:solidFill>
              <a:prstDash val="dash"/>
            </a:ln>
          </p:spPr>
          <p:style>
            <a:lnRef idx="1">
              <a:schemeClr val="accent1"/>
            </a:lnRef>
            <a:fillRef idx="0">
              <a:schemeClr val="accent1"/>
            </a:fillRef>
            <a:effectRef idx="0">
              <a:schemeClr val="accent1"/>
            </a:effectRef>
            <a:fontRef idx="minor">
              <a:schemeClr val="tx1"/>
            </a:fontRef>
          </p:style>
        </p:cxnSp>
      </p:grpSp>
      <p:pic>
        <p:nvPicPr>
          <p:cNvPr id="33" name="Picture 32" descr="USB_stick.png"/>
          <p:cNvPicPr>
            <a:picLocks noChangeAspect="1"/>
          </p:cNvPicPr>
          <p:nvPr/>
        </p:nvPicPr>
        <p:blipFill>
          <a:blip r:embed="rId6" cstate="print"/>
          <a:stretch>
            <a:fillRect/>
          </a:stretch>
        </p:blipFill>
        <p:spPr>
          <a:xfrm>
            <a:off x="152400" y="3195638"/>
            <a:ext cx="609600" cy="505883"/>
          </a:xfrm>
          <a:prstGeom prst="rect">
            <a:avLst/>
          </a:prstGeom>
        </p:spPr>
      </p:pic>
      <p:grpSp>
        <p:nvGrpSpPr>
          <p:cNvPr id="8" name="Group 65"/>
          <p:cNvGrpSpPr/>
          <p:nvPr/>
        </p:nvGrpSpPr>
        <p:grpSpPr>
          <a:xfrm>
            <a:off x="2133600" y="2286000"/>
            <a:ext cx="995995" cy="995995"/>
            <a:chOff x="1828800" y="2895600"/>
            <a:chExt cx="995995" cy="995995"/>
          </a:xfrm>
        </p:grpSpPr>
        <p:sp>
          <p:nvSpPr>
            <p:cNvPr id="67" name="Oval 66"/>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8" name="Rectangle 67"/>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11001010010100101001110101100101001</a:t>
              </a:r>
            </a:p>
          </p:txBody>
        </p:sp>
      </p:grpSp>
      <p:pic>
        <p:nvPicPr>
          <p:cNvPr id="40" name="Picture 39" descr="Untitled-8.png"/>
          <p:cNvPicPr>
            <a:picLocks noChangeAspect="1"/>
          </p:cNvPicPr>
          <p:nvPr/>
        </p:nvPicPr>
        <p:blipFill>
          <a:blip r:embed="rId4" cstate="print"/>
          <a:stretch>
            <a:fillRect/>
          </a:stretch>
        </p:blipFill>
        <p:spPr>
          <a:xfrm>
            <a:off x="4267200" y="2341099"/>
            <a:ext cx="228600" cy="249701"/>
          </a:xfrm>
          <a:prstGeom prst="rect">
            <a:avLst/>
          </a:prstGeom>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63" presetClass="path" presetSubtype="0" accel="50000" decel="50000" fill="hold" nodeType="withEffect">
                                  <p:stCondLst>
                                    <p:cond delay="0"/>
                                  </p:stCondLst>
                                  <p:childTnLst>
                                    <p:animMotion origin="layout" path="M 6.93889E-18 -2.35947E-7 L 0.05174 -2.35947E-7 " pathEditMode="relative" rAng="0" ptsTypes="AA">
                                      <p:cBhvr>
                                        <p:cTn id="9" dur="2000" fill="hold"/>
                                        <p:tgtEl>
                                          <p:spTgt spid="33"/>
                                        </p:tgtEl>
                                        <p:attrNameLst>
                                          <p:attrName>ppt_x</p:attrName>
                                          <p:attrName>ppt_y</p:attrName>
                                        </p:attrNameLst>
                                      </p:cBhvr>
                                      <p:rCtr x="26" y="0"/>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000"/>
                                        <p:tgtEl>
                                          <p:spTgt spid="65"/>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63" presetClass="path" presetSubtype="0" accel="50000" decel="50000" fill="hold" nodeType="withEffect">
                                  <p:stCondLst>
                                    <p:cond delay="0"/>
                                  </p:stCondLst>
                                  <p:childTnLst>
                                    <p:animMotion origin="layout" path="M -2.77778E-7 -4.92365E-6 L 0.09566 -4.92365E-6 " pathEditMode="relative" rAng="0" ptsTypes="AA">
                                      <p:cBhvr>
                                        <p:cTn id="22" dur="2000" fill="hold"/>
                                        <p:tgtEl>
                                          <p:spTgt spid="3"/>
                                        </p:tgtEl>
                                        <p:attrNameLst>
                                          <p:attrName>ppt_x</p:attrName>
                                          <p:attrName>ppt_y</p:attrName>
                                        </p:attrNameLst>
                                      </p:cBhvr>
                                      <p:rCtr x="48" y="0"/>
                                    </p:animMotion>
                                  </p:childTnLst>
                                </p:cTn>
                              </p:par>
                            </p:childTnLst>
                          </p:cTn>
                        </p:par>
                        <p:par>
                          <p:cTn id="23" fill="hold">
                            <p:stCondLst>
                              <p:cond delay="5000"/>
                            </p:stCondLst>
                            <p:childTnLst>
                              <p:par>
                                <p:cTn id="24" presetID="10" presetClass="exit" presetSubtype="0" fill="hold" nodeType="after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63" presetClass="path" presetSubtype="0" accel="50000" decel="50000" fill="hold" nodeType="withEffect">
                                  <p:stCondLst>
                                    <p:cond delay="0"/>
                                  </p:stCondLst>
                                  <p:childTnLst>
                                    <p:animMotion origin="layout" path="M -3.61111E-6 3.19685E-6 L 0.154 3.19685E-6 " pathEditMode="relative" rAng="0" ptsTypes="AA">
                                      <p:cBhvr>
                                        <p:cTn id="32" dur="2000" fill="hold"/>
                                        <p:tgtEl>
                                          <p:spTgt spid="8"/>
                                        </p:tgtEl>
                                        <p:attrNameLst>
                                          <p:attrName>ppt_x</p:attrName>
                                          <p:attrName>ppt_y</p:attrName>
                                        </p:attrNameLst>
                                      </p:cBhvr>
                                      <p:rCtr x="77" y="0"/>
                                    </p:animMotion>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par>
                          <p:cTn id="36" fill="hold">
                            <p:stCondLst>
                              <p:cond delay="7500"/>
                            </p:stCondLst>
                            <p:childTnLst>
                              <p:par>
                                <p:cTn id="37" presetID="10" presetClass="exit" presetSubtype="0" fill="hold" nodeType="after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spc="-150" smtClean="0"/>
              <a:t>Manageability</a:t>
            </a:r>
            <a:br>
              <a:rPr spc="-150" smtClean="0"/>
            </a:br>
            <a:endParaRPr lang="en-US" dirty="0"/>
          </a:p>
        </p:txBody>
      </p:sp>
      <p:grpSp>
        <p:nvGrpSpPr>
          <p:cNvPr id="10" name="Group 27"/>
          <p:cNvGrpSpPr/>
          <p:nvPr/>
        </p:nvGrpSpPr>
        <p:grpSpPr>
          <a:xfrm>
            <a:off x="8001000" y="2895600"/>
            <a:ext cx="555709" cy="568502"/>
            <a:chOff x="1447801" y="5284573"/>
            <a:chExt cx="630194" cy="644702"/>
          </a:xfrm>
          <a:effectLst>
            <a:outerShdw blurRad="50800" dist="38100" dir="5400000" algn="t" rotWithShape="0">
              <a:prstClr val="black">
                <a:alpha val="40000"/>
              </a:prstClr>
            </a:outerShdw>
          </a:effectLst>
        </p:grpSpPr>
        <p:pic>
          <p:nvPicPr>
            <p:cNvPr id="11" name="Picture 10" descr="gear.png"/>
            <p:cNvPicPr>
              <a:picLocks noChangeAspect="1"/>
            </p:cNvPicPr>
            <p:nvPr/>
          </p:nvPicPr>
          <p:blipFill>
            <a:blip r:embed="rId3" cstate="print">
              <a:grayscl/>
            </a:blip>
            <a:stretch>
              <a:fillRect/>
            </a:stretch>
          </p:blipFill>
          <p:spPr>
            <a:xfrm>
              <a:off x="1447801" y="5472075"/>
              <a:ext cx="457200" cy="457200"/>
            </a:xfrm>
            <a:prstGeom prst="rect">
              <a:avLst/>
            </a:prstGeom>
          </p:spPr>
        </p:pic>
        <p:pic>
          <p:nvPicPr>
            <p:cNvPr id="12" name="Picture 11" descr="gear.png"/>
            <p:cNvPicPr>
              <a:picLocks noChangeAspect="1"/>
            </p:cNvPicPr>
            <p:nvPr/>
          </p:nvPicPr>
          <p:blipFill>
            <a:blip r:embed="rId4" cstate="print">
              <a:grayscl/>
            </a:blip>
            <a:stretch>
              <a:fillRect/>
            </a:stretch>
          </p:blipFill>
          <p:spPr>
            <a:xfrm>
              <a:off x="1812325" y="5284573"/>
              <a:ext cx="265670" cy="265670"/>
            </a:xfrm>
            <a:prstGeom prst="rect">
              <a:avLst/>
            </a:prstGeom>
          </p:spPr>
        </p:pic>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1514524" y="1743124"/>
            <a:ext cx="2436696" cy="2133600"/>
            <a:chOff x="1514524" y="1743124"/>
            <a:chExt cx="2436696" cy="2133600"/>
          </a:xfrm>
        </p:grpSpPr>
        <p:cxnSp>
          <p:nvCxnSpPr>
            <p:cNvPr id="80" name="Straight Connector 79"/>
            <p:cNvCxnSpPr/>
            <p:nvPr/>
          </p:nvCxnSpPr>
          <p:spPr>
            <a:xfrm rot="10800000">
              <a:off x="3557393" y="3294345"/>
              <a:ext cx="393827" cy="15354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bwMode="auto">
            <a:xfrm rot="18000000">
              <a:off x="1514524" y="1743124"/>
              <a:ext cx="2133600" cy="2133600"/>
            </a:xfrm>
            <a:prstGeom prst="ellipse">
              <a:avLst/>
            </a:prstGeom>
            <a:noFill/>
            <a:ln w="50800">
              <a:gradFill>
                <a:gsLst>
                  <a:gs pos="0">
                    <a:schemeClr val="accent1">
                      <a:tint val="66000"/>
                      <a:satMod val="160000"/>
                      <a:alpha val="0"/>
                    </a:schemeClr>
                  </a:gs>
                  <a:gs pos="93000">
                    <a:schemeClr val="accent1">
                      <a:tint val="44500"/>
                      <a:satMod val="160000"/>
                      <a:alpha val="0"/>
                    </a:schemeClr>
                  </a:gs>
                  <a:gs pos="100000">
                    <a:schemeClr val="bg1">
                      <a:alpha val="18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 name="Group 94"/>
          <p:cNvGrpSpPr/>
          <p:nvPr/>
        </p:nvGrpSpPr>
        <p:grpSpPr>
          <a:xfrm flipH="1">
            <a:off x="4949687" y="1743124"/>
            <a:ext cx="2436696" cy="2133600"/>
            <a:chOff x="1514524" y="1743124"/>
            <a:chExt cx="2436696" cy="2133600"/>
          </a:xfrm>
        </p:grpSpPr>
        <p:cxnSp>
          <p:nvCxnSpPr>
            <p:cNvPr id="96" name="Straight Connector 95"/>
            <p:cNvCxnSpPr/>
            <p:nvPr/>
          </p:nvCxnSpPr>
          <p:spPr>
            <a:xfrm rot="10800000">
              <a:off x="3557393" y="3294345"/>
              <a:ext cx="393827" cy="15354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bwMode="auto">
            <a:xfrm rot="18000000">
              <a:off x="1514524" y="1743124"/>
              <a:ext cx="2133600" cy="2133600"/>
            </a:xfrm>
            <a:prstGeom prst="ellipse">
              <a:avLst/>
            </a:prstGeom>
            <a:noFill/>
            <a:ln w="50800">
              <a:gradFill>
                <a:gsLst>
                  <a:gs pos="0">
                    <a:schemeClr val="accent1">
                      <a:tint val="66000"/>
                      <a:satMod val="160000"/>
                      <a:alpha val="0"/>
                    </a:schemeClr>
                  </a:gs>
                  <a:gs pos="93000">
                    <a:schemeClr val="accent1">
                      <a:tint val="44500"/>
                      <a:satMod val="160000"/>
                      <a:alpha val="0"/>
                    </a:schemeClr>
                  </a:gs>
                  <a:gs pos="100000">
                    <a:schemeClr val="bg1">
                      <a:alpha val="18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4" name="Group 97"/>
          <p:cNvGrpSpPr/>
          <p:nvPr/>
        </p:nvGrpSpPr>
        <p:grpSpPr>
          <a:xfrm flipV="1">
            <a:off x="1514524" y="3733800"/>
            <a:ext cx="2447876" cy="2133600"/>
            <a:chOff x="1514524" y="1743124"/>
            <a:chExt cx="2447876" cy="2133600"/>
          </a:xfrm>
        </p:grpSpPr>
        <p:cxnSp>
          <p:nvCxnSpPr>
            <p:cNvPr id="99" name="Straight Connector 98"/>
            <p:cNvCxnSpPr/>
            <p:nvPr/>
          </p:nvCxnSpPr>
          <p:spPr>
            <a:xfrm rot="10800000">
              <a:off x="3557394" y="3294346"/>
              <a:ext cx="405006" cy="201379"/>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100" name="Oval 99"/>
            <p:cNvSpPr/>
            <p:nvPr/>
          </p:nvSpPr>
          <p:spPr bwMode="auto">
            <a:xfrm rot="18000000">
              <a:off x="1514524" y="1743124"/>
              <a:ext cx="2133600" cy="2133600"/>
            </a:xfrm>
            <a:prstGeom prst="ellipse">
              <a:avLst/>
            </a:prstGeom>
            <a:noFill/>
            <a:ln w="50800">
              <a:gradFill>
                <a:gsLst>
                  <a:gs pos="0">
                    <a:schemeClr val="accent1">
                      <a:tint val="66000"/>
                      <a:satMod val="160000"/>
                      <a:alpha val="0"/>
                    </a:schemeClr>
                  </a:gs>
                  <a:gs pos="93000">
                    <a:schemeClr val="accent1">
                      <a:tint val="44500"/>
                      <a:satMod val="160000"/>
                      <a:alpha val="0"/>
                    </a:schemeClr>
                  </a:gs>
                  <a:gs pos="100000">
                    <a:schemeClr val="bg1">
                      <a:alpha val="18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5" name="Group 100"/>
          <p:cNvGrpSpPr/>
          <p:nvPr/>
        </p:nvGrpSpPr>
        <p:grpSpPr>
          <a:xfrm flipH="1" flipV="1">
            <a:off x="4876800" y="3733800"/>
            <a:ext cx="2509583" cy="2133600"/>
            <a:chOff x="1514524" y="1743124"/>
            <a:chExt cx="2509583" cy="2133600"/>
          </a:xfrm>
        </p:grpSpPr>
        <p:cxnSp>
          <p:nvCxnSpPr>
            <p:cNvPr id="102" name="Straight Connector 101"/>
            <p:cNvCxnSpPr/>
            <p:nvPr/>
          </p:nvCxnSpPr>
          <p:spPr>
            <a:xfrm flipH="1" flipV="1">
              <a:off x="3557393" y="3294345"/>
              <a:ext cx="466714" cy="201379"/>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bwMode="auto">
            <a:xfrm rot="18000000">
              <a:off x="1514524" y="1743124"/>
              <a:ext cx="2133600" cy="2133600"/>
            </a:xfrm>
            <a:prstGeom prst="ellipse">
              <a:avLst/>
            </a:prstGeom>
            <a:noFill/>
            <a:ln w="50800">
              <a:gradFill>
                <a:gsLst>
                  <a:gs pos="0">
                    <a:schemeClr val="accent1">
                      <a:tint val="66000"/>
                      <a:satMod val="160000"/>
                      <a:alpha val="0"/>
                    </a:schemeClr>
                  </a:gs>
                  <a:gs pos="93000">
                    <a:schemeClr val="accent1">
                      <a:tint val="44500"/>
                      <a:satMod val="160000"/>
                      <a:alpha val="0"/>
                    </a:schemeClr>
                  </a:gs>
                  <a:gs pos="100000">
                    <a:schemeClr val="bg1">
                      <a:alpha val="18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6" name="Group 103"/>
          <p:cNvGrpSpPr/>
          <p:nvPr/>
        </p:nvGrpSpPr>
        <p:grpSpPr>
          <a:xfrm rot="18000000" flipH="1">
            <a:off x="3366258" y="884212"/>
            <a:ext cx="2141932" cy="2133600"/>
            <a:chOff x="1514524" y="1743124"/>
            <a:chExt cx="2141932" cy="2133600"/>
          </a:xfrm>
        </p:grpSpPr>
        <p:cxnSp>
          <p:nvCxnSpPr>
            <p:cNvPr id="105" name="Straight Connector 104"/>
            <p:cNvCxnSpPr/>
            <p:nvPr/>
          </p:nvCxnSpPr>
          <p:spPr>
            <a:xfrm rot="1800000" flipH="1" flipV="1">
              <a:off x="3508579" y="3394881"/>
              <a:ext cx="147877" cy="26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bwMode="auto">
            <a:xfrm rot="18000000">
              <a:off x="1514524" y="1743124"/>
              <a:ext cx="2133600" cy="2133600"/>
            </a:xfrm>
            <a:prstGeom prst="ellipse">
              <a:avLst/>
            </a:prstGeom>
            <a:noFill/>
            <a:ln w="50800">
              <a:gradFill>
                <a:gsLst>
                  <a:gs pos="0">
                    <a:schemeClr val="accent1">
                      <a:tint val="66000"/>
                      <a:satMod val="160000"/>
                      <a:alpha val="0"/>
                    </a:schemeClr>
                  </a:gs>
                  <a:gs pos="87000">
                    <a:schemeClr val="accent1">
                      <a:tint val="44500"/>
                      <a:satMod val="160000"/>
                      <a:alpha val="0"/>
                    </a:schemeClr>
                  </a:gs>
                  <a:gs pos="100000">
                    <a:schemeClr val="bg1">
                      <a:alpha val="18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7" name="Group 111"/>
          <p:cNvGrpSpPr/>
          <p:nvPr/>
        </p:nvGrpSpPr>
        <p:grpSpPr>
          <a:xfrm rot="3600000" flipH="1" flipV="1">
            <a:off x="3366258" y="4508883"/>
            <a:ext cx="2141932" cy="2133600"/>
            <a:chOff x="1514524" y="1743124"/>
            <a:chExt cx="2141932" cy="2133600"/>
          </a:xfrm>
        </p:grpSpPr>
        <p:cxnSp>
          <p:nvCxnSpPr>
            <p:cNvPr id="113" name="Straight Connector 112"/>
            <p:cNvCxnSpPr/>
            <p:nvPr/>
          </p:nvCxnSpPr>
          <p:spPr>
            <a:xfrm rot="1800000" flipH="1" flipV="1">
              <a:off x="3508579" y="3394881"/>
              <a:ext cx="147877" cy="26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bwMode="auto">
            <a:xfrm rot="18000000">
              <a:off x="1514524" y="1743124"/>
              <a:ext cx="2133600" cy="2133600"/>
            </a:xfrm>
            <a:prstGeom prst="ellipse">
              <a:avLst/>
            </a:prstGeom>
            <a:noFill/>
            <a:ln w="50800">
              <a:gradFill>
                <a:gsLst>
                  <a:gs pos="0">
                    <a:schemeClr val="accent1">
                      <a:tint val="66000"/>
                      <a:satMod val="160000"/>
                      <a:alpha val="0"/>
                    </a:schemeClr>
                  </a:gs>
                  <a:gs pos="87000">
                    <a:schemeClr val="accent1">
                      <a:tint val="44500"/>
                      <a:satMod val="160000"/>
                      <a:alpha val="0"/>
                    </a:schemeClr>
                  </a:gs>
                  <a:gs pos="100000">
                    <a:schemeClr val="bg1">
                      <a:alpha val="18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8" name="Group 44"/>
          <p:cNvGrpSpPr/>
          <p:nvPr/>
        </p:nvGrpSpPr>
        <p:grpSpPr>
          <a:xfrm>
            <a:off x="1676400" y="3886200"/>
            <a:ext cx="1828800" cy="1828800"/>
            <a:chOff x="990600" y="1790350"/>
            <a:chExt cx="1600200" cy="1600200"/>
          </a:xfrm>
        </p:grpSpPr>
        <p:sp>
          <p:nvSpPr>
            <p:cNvPr id="46" name="Oval 45"/>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A4B54" mc:Ignorable=""/>
                </a:gs>
                <a:gs pos="100000">
                  <a:srgbClr xmlns:mc="http://schemas.openxmlformats.org/markup-compatibility/2006" xmlns:a14="http://schemas.microsoft.com/office/drawing/2007/7/7/main" val="678797"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 name="Oval 46"/>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9" name="Group 47"/>
          <p:cNvGrpSpPr/>
          <p:nvPr/>
        </p:nvGrpSpPr>
        <p:grpSpPr>
          <a:xfrm>
            <a:off x="5410200" y="1905000"/>
            <a:ext cx="1828800" cy="1828800"/>
            <a:chOff x="990600" y="1790350"/>
            <a:chExt cx="1600200" cy="1600200"/>
          </a:xfrm>
        </p:grpSpPr>
        <p:sp>
          <p:nvSpPr>
            <p:cNvPr id="49" name="Oval 48"/>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433A54" mc:Ignorable=""/>
                </a:gs>
                <a:gs pos="100000">
                  <a:srgbClr xmlns:mc="http://schemas.openxmlformats.org/markup-compatibility/2006" xmlns:a14="http://schemas.microsoft.com/office/drawing/2007/7/7/main" val="706599"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0" name="Oval 49"/>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4" name="Title 1"/>
          <p:cNvSpPr txBox="1">
            <a:spLocks/>
          </p:cNvSpPr>
          <p:nvPr/>
        </p:nvSpPr>
        <p:spPr>
          <a:xfrm>
            <a:off x="381000" y="457200"/>
            <a:ext cx="8382000" cy="609398"/>
          </a:xfrm>
          <a:prstGeom prst="rect">
            <a:avLst/>
          </a:prstGeom>
        </p:spPr>
        <p:txBody>
          <a:bodyPr vert="horz" wrap="square" lIns="0" tIns="0" rIns="0" bIns="0" rtlCol="0" anchor="t">
            <a:noAutofit/>
          </a:bodyPr>
          <a:lstStyle/>
          <a:p>
            <a:pPr lvl="0" defTabSz="914363" fontAlgn="auto">
              <a:lnSpc>
                <a:spcPct val="90000"/>
              </a:lnSpc>
              <a:spcAft>
                <a:spcPts val="0"/>
              </a:spcAft>
            </a:pPr>
            <a:endParaRPr lang="en-US" sz="4000" spc="-23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grpSp>
        <p:nvGrpSpPr>
          <p:cNvPr id="10" name="Group 42"/>
          <p:cNvGrpSpPr/>
          <p:nvPr/>
        </p:nvGrpSpPr>
        <p:grpSpPr>
          <a:xfrm>
            <a:off x="3886200" y="3200400"/>
            <a:ext cx="1143000" cy="1143000"/>
            <a:chOff x="3048000" y="2895600"/>
            <a:chExt cx="1600200" cy="1600200"/>
          </a:xfrm>
        </p:grpSpPr>
        <p:sp>
          <p:nvSpPr>
            <p:cNvPr id="13" name="Oval 12"/>
            <p:cNvSpPr/>
            <p:nvPr/>
          </p:nvSpPr>
          <p:spPr bwMode="auto">
            <a:xfrm>
              <a:off x="3048000" y="2895600"/>
              <a:ext cx="1600200" cy="1600200"/>
            </a:xfrm>
            <a:prstGeom prst="ellipse">
              <a:avLst/>
            </a:prstGeom>
            <a:gradFill>
              <a:gsLst>
                <a:gs pos="0">
                  <a:schemeClr val="bg1">
                    <a:lumMod val="75000"/>
                  </a:schemeClr>
                </a:gs>
                <a:gs pos="54000">
                  <a:schemeClr val="tx1">
                    <a:lumMod val="85000"/>
                    <a:lumOff val="15000"/>
                  </a:schemeClr>
                </a:gs>
                <a:gs pos="73000">
                  <a:schemeClr val="accent4">
                    <a:lumMod val="50000"/>
                  </a:schemeClr>
                </a:gs>
                <a:gs pos="100000">
                  <a:schemeClr val="accent4">
                    <a:lumMod val="75000"/>
                  </a:schemeClr>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 name="Oval 14"/>
            <p:cNvSpPr/>
            <p:nvPr/>
          </p:nvSpPr>
          <p:spPr bwMode="auto">
            <a:xfrm>
              <a:off x="3352800" y="293405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pic>
        <p:nvPicPr>
          <p:cNvPr id="17" name="Picture 3" descr="C:\Users\v-pakole\Desktop\READINESS KIT\TDM decks - p\SQL08_h_rgb_r.png"/>
          <p:cNvPicPr>
            <a:picLocks noChangeAspect="1" noChangeArrowheads="1"/>
          </p:cNvPicPr>
          <p:nvPr/>
        </p:nvPicPr>
        <p:blipFill>
          <a:blip r:embed="rId3" cstate="print"/>
          <a:stretch>
            <a:fillRect/>
          </a:stretch>
        </p:blipFill>
        <p:spPr bwMode="auto">
          <a:xfrm>
            <a:off x="3752335" y="3530339"/>
            <a:ext cx="1371600" cy="254259"/>
          </a:xfrm>
          <a:prstGeom prst="rect">
            <a:avLst/>
          </a:prstGeom>
          <a:noFill/>
        </p:spPr>
      </p:pic>
      <p:grpSp>
        <p:nvGrpSpPr>
          <p:cNvPr id="12" name="Group 24"/>
          <p:cNvGrpSpPr/>
          <p:nvPr/>
        </p:nvGrpSpPr>
        <p:grpSpPr>
          <a:xfrm>
            <a:off x="3535960" y="1066800"/>
            <a:ext cx="1828800" cy="1828800"/>
            <a:chOff x="990600" y="1790350"/>
            <a:chExt cx="1600200" cy="1600200"/>
          </a:xfrm>
        </p:grpSpPr>
        <p:sp>
          <p:nvSpPr>
            <p:cNvPr id="26" name="Oval 25"/>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E5B33" mc:Ignorable=""/>
                </a:gs>
                <a:gs pos="100000">
                  <a:srgbClr xmlns:mc="http://schemas.openxmlformats.org/markup-compatibility/2006" xmlns:a14="http://schemas.microsoft.com/office/drawing/2007/7/7/main" val="91A15D"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7" name="Oval 26"/>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16" name="Group 27"/>
          <p:cNvGrpSpPr/>
          <p:nvPr/>
        </p:nvGrpSpPr>
        <p:grpSpPr>
          <a:xfrm>
            <a:off x="5403574" y="3886200"/>
            <a:ext cx="1828800" cy="1828800"/>
            <a:chOff x="990600" y="1790350"/>
            <a:chExt cx="1600200" cy="1600200"/>
          </a:xfrm>
        </p:grpSpPr>
        <p:sp>
          <p:nvSpPr>
            <p:cNvPr id="29" name="Oval 28"/>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94F35" mc:Ignorable=""/>
                </a:gs>
                <a:gs pos="100000">
                  <a:srgbClr xmlns:mc="http://schemas.openxmlformats.org/markup-compatibility/2006" xmlns:a14="http://schemas.microsoft.com/office/drawing/2007/7/7/main" val="9A846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0" name="Oval 29"/>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19" name="Group 30"/>
          <p:cNvGrpSpPr/>
          <p:nvPr/>
        </p:nvGrpSpPr>
        <p:grpSpPr>
          <a:xfrm>
            <a:off x="3535960" y="4628927"/>
            <a:ext cx="1828800" cy="1828800"/>
            <a:chOff x="990600" y="1790350"/>
            <a:chExt cx="1600200" cy="1600200"/>
          </a:xfrm>
        </p:grpSpPr>
        <p:sp>
          <p:nvSpPr>
            <p:cNvPr id="32" name="Oval 31"/>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A3434" mc:Ignorable=""/>
                </a:gs>
                <a:gs pos="100000">
                  <a:srgbClr xmlns:mc="http://schemas.openxmlformats.org/markup-compatibility/2006" xmlns:a14="http://schemas.microsoft.com/office/drawing/2007/7/7/main" val="956976"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3" name="Oval 32"/>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20" name="Group 33"/>
          <p:cNvGrpSpPr/>
          <p:nvPr/>
        </p:nvGrpSpPr>
        <p:grpSpPr>
          <a:xfrm>
            <a:off x="1676400" y="1828800"/>
            <a:ext cx="1828800" cy="1828800"/>
            <a:chOff x="990600" y="1790350"/>
            <a:chExt cx="1600200" cy="1600200"/>
          </a:xfrm>
        </p:grpSpPr>
        <p:sp>
          <p:nvSpPr>
            <p:cNvPr id="35" name="Oval 34"/>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95546" mc:Ignorable=""/>
                </a:gs>
                <a:gs pos="100000">
                  <a:srgbClr xmlns:mc="http://schemas.openxmlformats.org/markup-compatibility/2006" xmlns:a14="http://schemas.microsoft.com/office/drawing/2007/7/7/main" val="65998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6" name="Oval 35"/>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37" name="Rectangle 36"/>
          <p:cNvSpPr/>
          <p:nvPr/>
        </p:nvSpPr>
        <p:spPr>
          <a:xfrm>
            <a:off x="1614881" y="4267200"/>
            <a:ext cx="1905000" cy="769441"/>
          </a:xfrm>
          <a:prstGeom prst="rect">
            <a:avLst/>
          </a:prstGeom>
          <a:effectLst>
            <a:outerShdw blurRad="50800" dist="38100" dir="5400000" algn="t" rotWithShape="0">
              <a:prstClr val="black">
                <a:alpha val="40000"/>
              </a:prstClr>
            </a:outerShdw>
          </a:effectLst>
        </p:spPr>
        <p:txBody>
          <a:bodyPr wrap="square">
            <a:noAutofit/>
          </a:bodyPr>
          <a:lstStyle/>
          <a:p>
            <a:pPr lvl="0" algn="ctr"/>
            <a:r>
              <a:rPr lang="en-US" sz="1100" b="1" dirty="0" smtClean="0">
                <a:solidFill>
                  <a:schemeClr val="bg1"/>
                </a:solidFill>
                <a:latin typeface="+mj-lt"/>
              </a:rPr>
              <a:t>Business Intelligence</a:t>
            </a:r>
          </a:p>
          <a:p>
            <a:pPr lvl="0" algn="ctr"/>
            <a:r>
              <a:rPr lang="en-US" sz="1100" dirty="0" smtClean="0">
                <a:solidFill>
                  <a:schemeClr val="bg1"/>
                </a:solidFill>
                <a:latin typeface="+mj-lt"/>
              </a:rPr>
              <a:t>Deliver business insight by transforming data into actionable knowledge</a:t>
            </a:r>
          </a:p>
        </p:txBody>
      </p:sp>
      <p:sp>
        <p:nvSpPr>
          <p:cNvPr id="38" name="Rectangle 37"/>
          <p:cNvSpPr/>
          <p:nvPr/>
        </p:nvSpPr>
        <p:spPr>
          <a:xfrm>
            <a:off x="5410200" y="2286000"/>
            <a:ext cx="1828800" cy="600164"/>
          </a:xfrm>
          <a:prstGeom prst="rect">
            <a:avLst/>
          </a:prstGeom>
          <a:effectLst>
            <a:outerShdw blurRad="50800" dist="38100" dir="5400000" algn="t" rotWithShape="0">
              <a:prstClr val="black">
                <a:alpha val="40000"/>
              </a:prstClr>
            </a:outerShdw>
          </a:effectLst>
        </p:spPr>
        <p:txBody>
          <a:bodyPr wrap="square">
            <a:noAutofit/>
          </a:bodyPr>
          <a:lstStyle/>
          <a:p>
            <a:pPr lvl="0" algn="ctr"/>
            <a:r>
              <a:rPr lang="en-US" sz="1100" b="1" dirty="0" smtClean="0">
                <a:solidFill>
                  <a:schemeClr val="bg1"/>
                </a:solidFill>
                <a:latin typeface="+mj-lt"/>
              </a:rPr>
              <a:t>Scalability and Performance</a:t>
            </a:r>
          </a:p>
          <a:p>
            <a:pPr lvl="0" algn="ctr"/>
            <a:r>
              <a:rPr lang="en-US" sz="1100" dirty="0" smtClean="0">
                <a:solidFill>
                  <a:schemeClr val="bg1"/>
                </a:solidFill>
                <a:latin typeface="+mj-lt"/>
              </a:rPr>
              <a:t>Deliver an infrastructure that can grow with customer’s business</a:t>
            </a:r>
          </a:p>
        </p:txBody>
      </p:sp>
      <p:sp>
        <p:nvSpPr>
          <p:cNvPr id="39" name="Rectangle 38"/>
          <p:cNvSpPr/>
          <p:nvPr/>
        </p:nvSpPr>
        <p:spPr>
          <a:xfrm>
            <a:off x="3612160" y="4953343"/>
            <a:ext cx="1676400" cy="1123384"/>
          </a:xfrm>
          <a:prstGeom prst="rect">
            <a:avLst/>
          </a:prstGeom>
          <a:effectLst>
            <a:outerShdw blurRad="50800" dist="38100" dir="5400000" algn="t" rotWithShape="0">
              <a:prstClr val="black">
                <a:alpha val="40000"/>
              </a:prstClr>
            </a:outerShdw>
          </a:effectLst>
        </p:spPr>
        <p:txBody>
          <a:bodyPr wrap="square">
            <a:noAutofit/>
          </a:bodyPr>
          <a:lstStyle/>
          <a:p>
            <a:pPr lvl="0" algn="ctr"/>
            <a:r>
              <a:rPr lang="en-US" sz="1100" b="1" dirty="0" smtClean="0">
                <a:solidFill>
                  <a:schemeClr val="bg1"/>
                </a:solidFill>
                <a:latin typeface="+mj-lt"/>
              </a:rPr>
              <a:t>Manageability</a:t>
            </a:r>
          </a:p>
          <a:p>
            <a:pPr lvl="0" algn="ctr"/>
            <a:r>
              <a:rPr lang="en-US" sz="1100" dirty="0" smtClean="0">
                <a:solidFill>
                  <a:schemeClr val="bg1"/>
                </a:solidFill>
                <a:latin typeface="+mj-lt"/>
              </a:rPr>
              <a:t>Manage and maintain customer infrastructure with increased productivity, visibility, and automation</a:t>
            </a:r>
          </a:p>
        </p:txBody>
      </p:sp>
      <p:sp>
        <p:nvSpPr>
          <p:cNvPr id="40" name="Rectangle 39"/>
          <p:cNvSpPr/>
          <p:nvPr/>
        </p:nvSpPr>
        <p:spPr>
          <a:xfrm>
            <a:off x="5327374" y="4267200"/>
            <a:ext cx="1981200" cy="830997"/>
          </a:xfrm>
          <a:prstGeom prst="rect">
            <a:avLst/>
          </a:prstGeom>
          <a:effectLst>
            <a:outerShdw blurRad="50800" dist="38100" dir="5400000" algn="t" rotWithShape="0">
              <a:prstClr val="black">
                <a:alpha val="40000"/>
              </a:prstClr>
            </a:outerShdw>
          </a:effectLst>
        </p:spPr>
        <p:txBody>
          <a:bodyPr wrap="square">
            <a:noAutofit/>
          </a:bodyPr>
          <a:lstStyle/>
          <a:p>
            <a:pPr lvl="0" algn="ctr"/>
            <a:r>
              <a:rPr lang="en-US" sz="1100" b="1" dirty="0" smtClean="0">
                <a:solidFill>
                  <a:schemeClr val="bg1"/>
                </a:solidFill>
                <a:latin typeface="+mj-lt"/>
              </a:rPr>
              <a:t>Security</a:t>
            </a:r>
          </a:p>
          <a:p>
            <a:pPr lvl="0" algn="ctr"/>
            <a:r>
              <a:rPr lang="en-US" sz="1100" dirty="0" smtClean="0">
                <a:solidFill>
                  <a:schemeClr val="bg1"/>
                </a:solidFill>
                <a:latin typeface="+mj-lt"/>
              </a:rPr>
              <a:t>Provide a secure environment to protect sensitive data</a:t>
            </a:r>
          </a:p>
        </p:txBody>
      </p:sp>
      <p:sp>
        <p:nvSpPr>
          <p:cNvPr id="41" name="Rectangle 40"/>
          <p:cNvSpPr/>
          <p:nvPr/>
        </p:nvSpPr>
        <p:spPr>
          <a:xfrm>
            <a:off x="3612160" y="1371600"/>
            <a:ext cx="1752600" cy="1015663"/>
          </a:xfrm>
          <a:prstGeom prst="rect">
            <a:avLst/>
          </a:prstGeom>
          <a:effectLst>
            <a:outerShdw blurRad="50800" dist="38100" dir="5400000" algn="t" rotWithShape="0">
              <a:prstClr val="black">
                <a:alpha val="40000"/>
              </a:prstClr>
            </a:outerShdw>
          </a:effectLst>
        </p:spPr>
        <p:txBody>
          <a:bodyPr wrap="square">
            <a:noAutofit/>
          </a:bodyPr>
          <a:lstStyle/>
          <a:p>
            <a:pPr lvl="0" algn="ctr"/>
            <a:r>
              <a:rPr lang="en-US" sz="1100" b="1" dirty="0" smtClean="0">
                <a:solidFill>
                  <a:schemeClr val="bg1"/>
                </a:solidFill>
                <a:latin typeface="+mj-lt"/>
              </a:rPr>
              <a:t>High Availability</a:t>
            </a:r>
          </a:p>
          <a:p>
            <a:pPr lvl="0" algn="ctr"/>
            <a:r>
              <a:rPr lang="en-US" sz="1100" dirty="0" smtClean="0">
                <a:solidFill>
                  <a:schemeClr val="bg1"/>
                </a:solidFill>
                <a:latin typeface="+mj-lt"/>
              </a:rPr>
              <a:t>Ensure the highest level of business continuity by reducing unplanned and planned downtime </a:t>
            </a:r>
          </a:p>
        </p:txBody>
      </p:sp>
      <p:sp>
        <p:nvSpPr>
          <p:cNvPr id="42" name="Rectangle 41"/>
          <p:cNvSpPr/>
          <p:nvPr/>
        </p:nvSpPr>
        <p:spPr>
          <a:xfrm>
            <a:off x="1777314" y="2184737"/>
            <a:ext cx="1600200" cy="1015663"/>
          </a:xfrm>
          <a:prstGeom prst="rect">
            <a:avLst/>
          </a:prstGeom>
          <a:effectLst>
            <a:outerShdw blurRad="50800" dist="38100" dir="5400000" algn="t" rotWithShape="0">
              <a:prstClr val="black">
                <a:alpha val="40000"/>
              </a:prstClr>
            </a:outerShdw>
          </a:effectLst>
        </p:spPr>
        <p:txBody>
          <a:bodyPr wrap="square">
            <a:noAutofit/>
          </a:bodyPr>
          <a:lstStyle/>
          <a:p>
            <a:pPr lvl="0" algn="ctr"/>
            <a:r>
              <a:rPr lang="en-US" sz="1100" b="1" dirty="0" smtClean="0">
                <a:solidFill>
                  <a:schemeClr val="bg1"/>
                </a:solidFill>
                <a:latin typeface="+mj-lt"/>
              </a:rPr>
              <a:t>Cost Savings</a:t>
            </a:r>
          </a:p>
          <a:p>
            <a:pPr lvl="0" algn="ctr"/>
            <a:r>
              <a:rPr lang="en-US" sz="1100" dirty="0" smtClean="0">
                <a:solidFill>
                  <a:schemeClr val="bg1"/>
                </a:solidFill>
                <a:latin typeface="+mj-lt"/>
              </a:rPr>
              <a:t>Reduce costs and drive efficiencies that maximize return on IT investment</a:t>
            </a:r>
          </a:p>
        </p:txBody>
      </p:sp>
      <p:pic>
        <p:nvPicPr>
          <p:cNvPr id="61" name="Picture 60" descr="keu.png"/>
          <p:cNvPicPr>
            <a:picLocks noChangeAspect="1"/>
          </p:cNvPicPr>
          <p:nvPr/>
        </p:nvPicPr>
        <p:blipFill>
          <a:blip r:embed="rId4" cstate="print">
            <a:grayscl/>
          </a:blip>
          <a:stretch>
            <a:fillRect/>
          </a:stretch>
        </p:blipFill>
        <p:spPr>
          <a:xfrm>
            <a:off x="6107550" y="5139655"/>
            <a:ext cx="458527" cy="458527"/>
          </a:xfrm>
          <a:prstGeom prst="rect">
            <a:avLst/>
          </a:prstGeom>
          <a:effectLst>
            <a:outerShdw blurRad="50800" dist="38100" dir="5400000" algn="t" rotWithShape="0">
              <a:prstClr val="black">
                <a:alpha val="40000"/>
              </a:prstClr>
            </a:outerShdw>
          </a:effectLst>
        </p:spPr>
      </p:pic>
      <p:grpSp>
        <p:nvGrpSpPr>
          <p:cNvPr id="21" name="Group 66"/>
          <p:cNvGrpSpPr/>
          <p:nvPr/>
        </p:nvGrpSpPr>
        <p:grpSpPr>
          <a:xfrm>
            <a:off x="4145560" y="6096000"/>
            <a:ext cx="555709" cy="568502"/>
            <a:chOff x="1447801" y="5284573"/>
            <a:chExt cx="630194" cy="644702"/>
          </a:xfrm>
          <a:effectLst>
            <a:outerShdw blurRad="50800" dist="38100" dir="5400000" algn="t" rotWithShape="0">
              <a:prstClr val="black">
                <a:alpha val="40000"/>
              </a:prstClr>
            </a:outerShdw>
          </a:effectLst>
        </p:grpSpPr>
        <p:pic>
          <p:nvPicPr>
            <p:cNvPr id="65" name="Picture 64" descr="gear.png"/>
            <p:cNvPicPr>
              <a:picLocks noChangeAspect="1"/>
            </p:cNvPicPr>
            <p:nvPr/>
          </p:nvPicPr>
          <p:blipFill>
            <a:blip r:embed="rId5" cstate="print">
              <a:grayscl/>
            </a:blip>
            <a:stretch>
              <a:fillRect/>
            </a:stretch>
          </p:blipFill>
          <p:spPr>
            <a:xfrm>
              <a:off x="1447801" y="5472075"/>
              <a:ext cx="457200" cy="457200"/>
            </a:xfrm>
            <a:prstGeom prst="rect">
              <a:avLst/>
            </a:prstGeom>
          </p:spPr>
        </p:pic>
        <p:pic>
          <p:nvPicPr>
            <p:cNvPr id="66" name="Picture 65" descr="gear.png"/>
            <p:cNvPicPr>
              <a:picLocks noChangeAspect="1"/>
            </p:cNvPicPr>
            <p:nvPr/>
          </p:nvPicPr>
          <p:blipFill>
            <a:blip r:embed="rId6" cstate="print">
              <a:grayscl/>
            </a:blip>
            <a:stretch>
              <a:fillRect/>
            </a:stretch>
          </p:blipFill>
          <p:spPr>
            <a:xfrm>
              <a:off x="1812325" y="5284573"/>
              <a:ext cx="265670" cy="265670"/>
            </a:xfrm>
            <a:prstGeom prst="rect">
              <a:avLst/>
            </a:prstGeom>
          </p:spPr>
        </p:pic>
      </p:grpSp>
      <p:pic>
        <p:nvPicPr>
          <p:cNvPr id="81" name="Picture 80" descr="network.png"/>
          <p:cNvPicPr>
            <a:picLocks noChangeAspect="1"/>
          </p:cNvPicPr>
          <p:nvPr/>
        </p:nvPicPr>
        <p:blipFill>
          <a:blip r:embed="rId7" cstate="print">
            <a:grayscl/>
          </a:blip>
          <a:stretch>
            <a:fillRect/>
          </a:stretch>
        </p:blipFill>
        <p:spPr>
          <a:xfrm>
            <a:off x="4257218" y="2156254"/>
            <a:ext cx="609600" cy="779124"/>
          </a:xfrm>
          <a:prstGeom prst="rect">
            <a:avLst/>
          </a:prstGeom>
          <a:effectLst>
            <a:outerShdw blurRad="50800" dist="38100" dir="5400000" algn="t" rotWithShape="0">
              <a:prstClr val="black">
                <a:alpha val="40000"/>
              </a:prstClr>
            </a:outerShdw>
          </a:effectLst>
        </p:spPr>
      </p:pic>
      <p:grpSp>
        <p:nvGrpSpPr>
          <p:cNvPr id="22" name="Group 85"/>
          <p:cNvGrpSpPr/>
          <p:nvPr/>
        </p:nvGrpSpPr>
        <p:grpSpPr>
          <a:xfrm>
            <a:off x="6096000" y="3319849"/>
            <a:ext cx="439432" cy="439431"/>
            <a:chOff x="2712738" y="4602598"/>
            <a:chExt cx="605903" cy="605902"/>
          </a:xfrm>
          <a:effectLst>
            <a:outerShdw blurRad="50800" dist="38100" dir="5400000" algn="t" rotWithShape="0">
              <a:prstClr val="black">
                <a:alpha val="40000"/>
              </a:prstClr>
            </a:outerShdw>
          </a:effectLst>
        </p:grpSpPr>
        <p:sp>
          <p:nvSpPr>
            <p:cNvPr id="87" name="Rounded Rectangle 86"/>
            <p:cNvSpPr/>
            <p:nvPr/>
          </p:nvSpPr>
          <p:spPr>
            <a:xfrm>
              <a:off x="2712738" y="4993883"/>
              <a:ext cx="214617" cy="214617"/>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8" name="Rounded Rectangle 87"/>
            <p:cNvSpPr/>
            <p:nvPr/>
          </p:nvSpPr>
          <p:spPr>
            <a:xfrm>
              <a:off x="2807331" y="4798241"/>
              <a:ext cx="315666" cy="315666"/>
            </a:xfrm>
            <a:prstGeom prst="roundRect">
              <a:avLst/>
            </a:prstGeom>
            <a:no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9" name="Rounded Rectangle 88"/>
            <p:cNvSpPr/>
            <p:nvPr/>
          </p:nvSpPr>
          <p:spPr>
            <a:xfrm>
              <a:off x="2901925" y="4602598"/>
              <a:ext cx="416716" cy="416716"/>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pic>
        <p:nvPicPr>
          <p:cNvPr id="90" name="Picture 89" descr="Untitled-2.png"/>
          <p:cNvPicPr>
            <a:picLocks noChangeAspect="1"/>
          </p:cNvPicPr>
          <p:nvPr/>
        </p:nvPicPr>
        <p:blipFill>
          <a:blip r:embed="rId8" cstate="print"/>
          <a:stretch>
            <a:fillRect/>
          </a:stretch>
        </p:blipFill>
        <p:spPr>
          <a:xfrm>
            <a:off x="2474116" y="3159984"/>
            <a:ext cx="241660" cy="421416"/>
          </a:xfrm>
          <a:prstGeom prst="rect">
            <a:avLst/>
          </a:prstGeom>
          <a:effectLst>
            <a:outerShdw blurRad="50800" dist="38100" dir="5400000" algn="t" rotWithShape="0">
              <a:prstClr val="black">
                <a:alpha val="40000"/>
              </a:prstClr>
            </a:outerShdw>
          </a:effectLst>
        </p:spPr>
      </p:pic>
      <p:pic>
        <p:nvPicPr>
          <p:cNvPr id="91" name="Picture 90" descr="talk.png"/>
          <p:cNvPicPr>
            <a:picLocks noChangeAspect="1"/>
          </p:cNvPicPr>
          <p:nvPr/>
        </p:nvPicPr>
        <p:blipFill>
          <a:blip r:embed="rId9" cstate="print"/>
          <a:stretch>
            <a:fillRect/>
          </a:stretch>
        </p:blipFill>
        <p:spPr>
          <a:xfrm>
            <a:off x="2328671" y="5126305"/>
            <a:ext cx="501620" cy="420046"/>
          </a:xfrm>
          <a:prstGeom prst="rect">
            <a:avLst/>
          </a:prstGeom>
          <a:effectLst>
            <a:outerShdw blurRad="50800" dist="38100" dir="5400000" algn="t" rotWithShape="0">
              <a:prstClr val="black">
                <a:alpha val="40000"/>
              </a:prstClr>
            </a:outerShdw>
          </a:effectLst>
        </p:spPr>
      </p:pic>
      <p:sp>
        <p:nvSpPr>
          <p:cNvPr id="69" name="Title 68"/>
          <p:cNvSpPr>
            <a:spLocks noGrp="1"/>
          </p:cNvSpPr>
          <p:nvPr>
            <p:ph type="title"/>
          </p:nvPr>
        </p:nvSpPr>
        <p:spPr/>
        <p:txBody>
          <a:bodyPr/>
          <a:lstStyle/>
          <a:p>
            <a:pPr lvl="0"/>
            <a:r>
              <a:rPr spc="-230" smtClean="0"/>
              <a:t>Why Choose Enterprise Edition?</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par>
                                <p:cTn id="14" presetID="53" presetClass="entr" presetSubtype="0" fill="hold" nodeType="with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p:cTn id="16" dur="500" fill="hold"/>
                                        <p:tgtEl>
                                          <p:spTgt spid="81"/>
                                        </p:tgtEl>
                                        <p:attrNameLst>
                                          <p:attrName>ppt_w</p:attrName>
                                        </p:attrNameLst>
                                      </p:cBhvr>
                                      <p:tavLst>
                                        <p:tav tm="0">
                                          <p:val>
                                            <p:fltVal val="0"/>
                                          </p:val>
                                        </p:tav>
                                        <p:tav tm="100000">
                                          <p:val>
                                            <p:strVal val="#ppt_w"/>
                                          </p:val>
                                        </p:tav>
                                      </p:tavLst>
                                    </p:anim>
                                    <p:anim calcmode="lin" valueType="num">
                                      <p:cBhvr>
                                        <p:cTn id="17" dur="500" fill="hold"/>
                                        <p:tgtEl>
                                          <p:spTgt spid="81"/>
                                        </p:tgtEl>
                                        <p:attrNameLst>
                                          <p:attrName>ppt_h</p:attrName>
                                        </p:attrNameLst>
                                      </p:cBhvr>
                                      <p:tavLst>
                                        <p:tav tm="0">
                                          <p:val>
                                            <p:fltVal val="0"/>
                                          </p:val>
                                        </p:tav>
                                        <p:tav tm="100000">
                                          <p:val>
                                            <p:strVal val="#ppt_h"/>
                                          </p:val>
                                        </p:tav>
                                      </p:tavLst>
                                    </p:anim>
                                    <p:animEffect transition="in" filter="fade">
                                      <p:cBhvr>
                                        <p:cTn id="18" dur="500"/>
                                        <p:tgtEl>
                                          <p:spTgt spid="81"/>
                                        </p:tgtEl>
                                      </p:cBhvr>
                                    </p:animEffect>
                                  </p:childTnLst>
                                </p:cTn>
                              </p:par>
                              <p:par>
                                <p:cTn id="19" presetID="53"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10" presetClass="entr" presetSubtype="0" fill="hold" nodeType="after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2500"/>
                            </p:stCondLst>
                            <p:childTnLst>
                              <p:par>
                                <p:cTn id="45" presetID="10" presetClass="entr" presetSubtype="0" fill="hold" nodeType="afterEffect">
                                  <p:stCondLst>
                                    <p:cond delay="50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500"/>
                            </p:stCondLst>
                            <p:childTnLst>
                              <p:par>
                                <p:cTn id="49" presetID="53"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0"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p:cTn id="56" dur="500" fill="hold"/>
                                        <p:tgtEl>
                                          <p:spTgt spid="61"/>
                                        </p:tgtEl>
                                        <p:attrNameLst>
                                          <p:attrName>ppt_w</p:attrName>
                                        </p:attrNameLst>
                                      </p:cBhvr>
                                      <p:tavLst>
                                        <p:tav tm="0">
                                          <p:val>
                                            <p:fltVal val="0"/>
                                          </p:val>
                                        </p:tav>
                                        <p:tav tm="100000">
                                          <p:val>
                                            <p:strVal val="#ppt_w"/>
                                          </p:val>
                                        </p:tav>
                                      </p:tavLst>
                                    </p:anim>
                                    <p:anim calcmode="lin" valueType="num">
                                      <p:cBhvr>
                                        <p:cTn id="57" dur="500" fill="hold"/>
                                        <p:tgtEl>
                                          <p:spTgt spid="61"/>
                                        </p:tgtEl>
                                        <p:attrNameLst>
                                          <p:attrName>ppt_h</p:attrName>
                                        </p:attrNameLst>
                                      </p:cBhvr>
                                      <p:tavLst>
                                        <p:tav tm="0">
                                          <p:val>
                                            <p:fltVal val="0"/>
                                          </p:val>
                                        </p:tav>
                                        <p:tav tm="100000">
                                          <p:val>
                                            <p:strVal val="#ppt_h"/>
                                          </p:val>
                                        </p:tav>
                                      </p:tavLst>
                                    </p:anim>
                                    <p:animEffect transition="in" filter="fade">
                                      <p:cBhvr>
                                        <p:cTn id="58" dur="500"/>
                                        <p:tgtEl>
                                          <p:spTgt spid="61"/>
                                        </p:tgtEl>
                                      </p:cBhvr>
                                    </p:animEffect>
                                  </p:childTnLst>
                                </p:cTn>
                              </p:par>
                              <p:par>
                                <p:cTn id="59" presetID="53"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4000"/>
                            </p:stCondLst>
                            <p:childTnLst>
                              <p:par>
                                <p:cTn id="65" presetID="10" presetClass="entr" presetSubtype="0" fill="hold" nodeType="afterEffect">
                                  <p:stCondLst>
                                    <p:cond delay="5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childTnLst>
                          </p:cTn>
                        </p:par>
                        <p:par>
                          <p:cTn id="68" fill="hold">
                            <p:stCondLst>
                              <p:cond delay="5000"/>
                            </p:stCondLst>
                            <p:childTnLst>
                              <p:par>
                                <p:cTn id="69" presetID="53" presetClass="entr" presetSubtype="0"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par>
                                <p:cTn id="79" presetID="53" presetClass="entr" presetSubtype="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animEffect transition="in" filter="fade">
                                      <p:cBhvr>
                                        <p:cTn id="83" dur="500"/>
                                        <p:tgtEl>
                                          <p:spTgt spid="19"/>
                                        </p:tgtEl>
                                      </p:cBhvr>
                                    </p:animEffect>
                                  </p:childTnLst>
                                </p:cTn>
                              </p:par>
                            </p:childTnLst>
                          </p:cTn>
                        </p:par>
                        <p:par>
                          <p:cTn id="84" fill="hold">
                            <p:stCondLst>
                              <p:cond delay="5500"/>
                            </p:stCondLst>
                            <p:childTnLst>
                              <p:par>
                                <p:cTn id="85" presetID="10" presetClass="entr" presetSubtype="0" fill="hold" nodeType="afterEffect">
                                  <p:stCondLst>
                                    <p:cond delay="50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par>
                          <p:cTn id="88" fill="hold">
                            <p:stCondLst>
                              <p:cond delay="6500"/>
                            </p:stCondLst>
                            <p:childTnLst>
                              <p:par>
                                <p:cTn id="89" presetID="53" presetClass="entr" presetSubtype="0" fill="hold" nodeType="after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p:cTn id="91" dur="500" fill="hold"/>
                                        <p:tgtEl>
                                          <p:spTgt spid="91"/>
                                        </p:tgtEl>
                                        <p:attrNameLst>
                                          <p:attrName>ppt_w</p:attrName>
                                        </p:attrNameLst>
                                      </p:cBhvr>
                                      <p:tavLst>
                                        <p:tav tm="0">
                                          <p:val>
                                            <p:fltVal val="0"/>
                                          </p:val>
                                        </p:tav>
                                        <p:tav tm="100000">
                                          <p:val>
                                            <p:strVal val="#ppt_w"/>
                                          </p:val>
                                        </p:tav>
                                      </p:tavLst>
                                    </p:anim>
                                    <p:anim calcmode="lin" valueType="num">
                                      <p:cBhvr>
                                        <p:cTn id="92" dur="500" fill="hold"/>
                                        <p:tgtEl>
                                          <p:spTgt spid="91"/>
                                        </p:tgtEl>
                                        <p:attrNameLst>
                                          <p:attrName>ppt_h</p:attrName>
                                        </p:attrNameLst>
                                      </p:cBhvr>
                                      <p:tavLst>
                                        <p:tav tm="0">
                                          <p:val>
                                            <p:fltVal val="0"/>
                                          </p:val>
                                        </p:tav>
                                        <p:tav tm="100000">
                                          <p:val>
                                            <p:strVal val="#ppt_h"/>
                                          </p:val>
                                        </p:tav>
                                      </p:tavLst>
                                    </p:anim>
                                    <p:animEffect transition="in" filter="fade">
                                      <p:cBhvr>
                                        <p:cTn id="93" dur="500"/>
                                        <p:tgtEl>
                                          <p:spTgt spid="91"/>
                                        </p:tgtEl>
                                      </p:cBhvr>
                                    </p:animEffect>
                                  </p:childTnLst>
                                </p:cTn>
                              </p:par>
                              <p:par>
                                <p:cTn id="94" presetID="53" presetClass="entr" presetSubtype="0"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p:cTn id="96" dur="500" fill="hold"/>
                                        <p:tgtEl>
                                          <p:spTgt spid="37"/>
                                        </p:tgtEl>
                                        <p:attrNameLst>
                                          <p:attrName>ppt_w</p:attrName>
                                        </p:attrNameLst>
                                      </p:cBhvr>
                                      <p:tavLst>
                                        <p:tav tm="0">
                                          <p:val>
                                            <p:fltVal val="0"/>
                                          </p:val>
                                        </p:tav>
                                        <p:tav tm="100000">
                                          <p:val>
                                            <p:strVal val="#ppt_w"/>
                                          </p:val>
                                        </p:tav>
                                      </p:tavLst>
                                    </p:anim>
                                    <p:anim calcmode="lin" valueType="num">
                                      <p:cBhvr>
                                        <p:cTn id="97" dur="500" fill="hold"/>
                                        <p:tgtEl>
                                          <p:spTgt spid="37"/>
                                        </p:tgtEl>
                                        <p:attrNameLst>
                                          <p:attrName>ppt_h</p:attrName>
                                        </p:attrNameLst>
                                      </p:cBhvr>
                                      <p:tavLst>
                                        <p:tav tm="0">
                                          <p:val>
                                            <p:fltVal val="0"/>
                                          </p:val>
                                        </p:tav>
                                        <p:tav tm="100000">
                                          <p:val>
                                            <p:strVal val="#ppt_h"/>
                                          </p:val>
                                        </p:tav>
                                      </p:tavLst>
                                    </p:anim>
                                    <p:animEffect transition="in" filter="fade">
                                      <p:cBhvr>
                                        <p:cTn id="98" dur="500"/>
                                        <p:tgtEl>
                                          <p:spTgt spid="37"/>
                                        </p:tgtEl>
                                      </p:cBhvr>
                                    </p:animEffect>
                                  </p:childTnLst>
                                </p:cTn>
                              </p:par>
                              <p:par>
                                <p:cTn id="99" presetID="53" presetClass="entr" presetSubtype="0" fill="hold" nodeType="withEffect">
                                  <p:stCondLst>
                                    <p:cond delay="0"/>
                                  </p:stCondLst>
                                  <p:childTnLst>
                                    <p:set>
                                      <p:cBhvr>
                                        <p:cTn id="100" dur="1" fill="hold">
                                          <p:stCondLst>
                                            <p:cond delay="0"/>
                                          </p:stCondLst>
                                        </p:cTn>
                                        <p:tgtEl>
                                          <p:spTgt spid="8"/>
                                        </p:tgtEl>
                                        <p:attrNameLst>
                                          <p:attrName>style.visibility</p:attrName>
                                        </p:attrNameLst>
                                      </p:cBhvr>
                                      <p:to>
                                        <p:strVal val="visible"/>
                                      </p:to>
                                    </p:set>
                                    <p:anim calcmode="lin" valueType="num">
                                      <p:cBhvr>
                                        <p:cTn id="101" dur="500" fill="hold"/>
                                        <p:tgtEl>
                                          <p:spTgt spid="8"/>
                                        </p:tgtEl>
                                        <p:attrNameLst>
                                          <p:attrName>ppt_w</p:attrName>
                                        </p:attrNameLst>
                                      </p:cBhvr>
                                      <p:tavLst>
                                        <p:tav tm="0">
                                          <p:val>
                                            <p:fltVal val="0"/>
                                          </p:val>
                                        </p:tav>
                                        <p:tav tm="100000">
                                          <p:val>
                                            <p:strVal val="#ppt_w"/>
                                          </p:val>
                                        </p:tav>
                                      </p:tavLst>
                                    </p:anim>
                                    <p:anim calcmode="lin" valueType="num">
                                      <p:cBhvr>
                                        <p:cTn id="102" dur="500" fill="hold"/>
                                        <p:tgtEl>
                                          <p:spTgt spid="8"/>
                                        </p:tgtEl>
                                        <p:attrNameLst>
                                          <p:attrName>ppt_h</p:attrName>
                                        </p:attrNameLst>
                                      </p:cBhvr>
                                      <p:tavLst>
                                        <p:tav tm="0">
                                          <p:val>
                                            <p:fltVal val="0"/>
                                          </p:val>
                                        </p:tav>
                                        <p:tav tm="100000">
                                          <p:val>
                                            <p:strVal val="#ppt_h"/>
                                          </p:val>
                                        </p:tav>
                                      </p:tavLst>
                                    </p:anim>
                                    <p:animEffect transition="in" filter="fade">
                                      <p:cBhvr>
                                        <p:cTn id="103" dur="500"/>
                                        <p:tgtEl>
                                          <p:spTgt spid="8"/>
                                        </p:tgtEl>
                                      </p:cBhvr>
                                    </p:animEffect>
                                  </p:childTnLst>
                                </p:cTn>
                              </p:par>
                            </p:childTnLst>
                          </p:cTn>
                        </p:par>
                        <p:par>
                          <p:cTn id="104" fill="hold">
                            <p:stCondLst>
                              <p:cond delay="7000"/>
                            </p:stCondLst>
                            <p:childTnLst>
                              <p:par>
                                <p:cTn id="105" presetID="10" presetClass="entr" presetSubtype="0" fill="hold" nodeType="afterEffect">
                                  <p:stCondLst>
                                    <p:cond delay="500"/>
                                  </p:stCondLst>
                                  <p:childTnLst>
                                    <p:set>
                                      <p:cBhvr>
                                        <p:cTn id="106" dur="1" fill="hold">
                                          <p:stCondLst>
                                            <p:cond delay="0"/>
                                          </p:stCondLst>
                                        </p:cTn>
                                        <p:tgtEl>
                                          <p:spTgt spid="2"/>
                                        </p:tgtEl>
                                        <p:attrNameLst>
                                          <p:attrName>style.visibility</p:attrName>
                                        </p:attrNameLst>
                                      </p:cBhvr>
                                      <p:to>
                                        <p:strVal val="visible"/>
                                      </p:to>
                                    </p:set>
                                    <p:animEffect transition="in" filter="fade">
                                      <p:cBhvr>
                                        <p:cTn id="107" dur="500"/>
                                        <p:tgtEl>
                                          <p:spTgt spid="2"/>
                                        </p:tgtEl>
                                      </p:cBhvr>
                                    </p:animEffect>
                                  </p:childTnLst>
                                </p:cTn>
                              </p:par>
                            </p:childTnLst>
                          </p:cTn>
                        </p:par>
                        <p:par>
                          <p:cTn id="108" fill="hold">
                            <p:stCondLst>
                              <p:cond delay="8000"/>
                            </p:stCondLst>
                            <p:childTnLst>
                              <p:par>
                                <p:cTn id="109" presetID="53" presetClass="entr" presetSubtype="0" fill="hold" nodeType="afterEffect">
                                  <p:stCondLst>
                                    <p:cond delay="0"/>
                                  </p:stCondLst>
                                  <p:childTnLst>
                                    <p:set>
                                      <p:cBhvr>
                                        <p:cTn id="110" dur="1" fill="hold">
                                          <p:stCondLst>
                                            <p:cond delay="0"/>
                                          </p:stCondLst>
                                        </p:cTn>
                                        <p:tgtEl>
                                          <p:spTgt spid="90"/>
                                        </p:tgtEl>
                                        <p:attrNameLst>
                                          <p:attrName>style.visibility</p:attrName>
                                        </p:attrNameLst>
                                      </p:cBhvr>
                                      <p:to>
                                        <p:strVal val="visible"/>
                                      </p:to>
                                    </p:set>
                                    <p:anim calcmode="lin" valueType="num">
                                      <p:cBhvr>
                                        <p:cTn id="111" dur="500" fill="hold"/>
                                        <p:tgtEl>
                                          <p:spTgt spid="90"/>
                                        </p:tgtEl>
                                        <p:attrNameLst>
                                          <p:attrName>ppt_w</p:attrName>
                                        </p:attrNameLst>
                                      </p:cBhvr>
                                      <p:tavLst>
                                        <p:tav tm="0">
                                          <p:val>
                                            <p:fltVal val="0"/>
                                          </p:val>
                                        </p:tav>
                                        <p:tav tm="100000">
                                          <p:val>
                                            <p:strVal val="#ppt_w"/>
                                          </p:val>
                                        </p:tav>
                                      </p:tavLst>
                                    </p:anim>
                                    <p:anim calcmode="lin" valueType="num">
                                      <p:cBhvr>
                                        <p:cTn id="112" dur="500" fill="hold"/>
                                        <p:tgtEl>
                                          <p:spTgt spid="90"/>
                                        </p:tgtEl>
                                        <p:attrNameLst>
                                          <p:attrName>ppt_h</p:attrName>
                                        </p:attrNameLst>
                                      </p:cBhvr>
                                      <p:tavLst>
                                        <p:tav tm="0">
                                          <p:val>
                                            <p:fltVal val="0"/>
                                          </p:val>
                                        </p:tav>
                                        <p:tav tm="100000">
                                          <p:val>
                                            <p:strVal val="#ppt_h"/>
                                          </p:val>
                                        </p:tav>
                                      </p:tavLst>
                                    </p:anim>
                                    <p:animEffect transition="in" filter="fade">
                                      <p:cBhvr>
                                        <p:cTn id="113" dur="500"/>
                                        <p:tgtEl>
                                          <p:spTgt spid="90"/>
                                        </p:tgtEl>
                                      </p:cBhvr>
                                    </p:animEffect>
                                  </p:childTnLst>
                                </p:cTn>
                              </p:par>
                              <p:par>
                                <p:cTn id="114" presetID="53"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500" fill="hold"/>
                                        <p:tgtEl>
                                          <p:spTgt spid="42"/>
                                        </p:tgtEl>
                                        <p:attrNameLst>
                                          <p:attrName>ppt_w</p:attrName>
                                        </p:attrNameLst>
                                      </p:cBhvr>
                                      <p:tavLst>
                                        <p:tav tm="0">
                                          <p:val>
                                            <p:fltVal val="0"/>
                                          </p:val>
                                        </p:tav>
                                        <p:tav tm="100000">
                                          <p:val>
                                            <p:strVal val="#ppt_w"/>
                                          </p:val>
                                        </p:tav>
                                      </p:tavLst>
                                    </p:anim>
                                    <p:anim calcmode="lin" valueType="num">
                                      <p:cBhvr>
                                        <p:cTn id="117" dur="500" fill="hold"/>
                                        <p:tgtEl>
                                          <p:spTgt spid="42"/>
                                        </p:tgtEl>
                                        <p:attrNameLst>
                                          <p:attrName>ppt_h</p:attrName>
                                        </p:attrNameLst>
                                      </p:cBhvr>
                                      <p:tavLst>
                                        <p:tav tm="0">
                                          <p:val>
                                            <p:fltVal val="0"/>
                                          </p:val>
                                        </p:tav>
                                        <p:tav tm="100000">
                                          <p:val>
                                            <p:strVal val="#ppt_h"/>
                                          </p:val>
                                        </p:tav>
                                      </p:tavLst>
                                    </p:anim>
                                    <p:animEffect transition="in" filter="fade">
                                      <p:cBhvr>
                                        <p:cTn id="118" dur="500"/>
                                        <p:tgtEl>
                                          <p:spTgt spid="42"/>
                                        </p:tgtEl>
                                      </p:cBhvr>
                                    </p:animEffect>
                                  </p:childTnLst>
                                </p:cTn>
                              </p:par>
                              <p:par>
                                <p:cTn id="119" presetID="53"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500" fill="hold"/>
                                        <p:tgtEl>
                                          <p:spTgt spid="20"/>
                                        </p:tgtEl>
                                        <p:attrNameLst>
                                          <p:attrName>ppt_w</p:attrName>
                                        </p:attrNameLst>
                                      </p:cBhvr>
                                      <p:tavLst>
                                        <p:tav tm="0">
                                          <p:val>
                                            <p:fltVal val="0"/>
                                          </p:val>
                                        </p:tav>
                                        <p:tav tm="100000">
                                          <p:val>
                                            <p:strVal val="#ppt_w"/>
                                          </p:val>
                                        </p:tav>
                                      </p:tavLst>
                                    </p:anim>
                                    <p:anim calcmode="lin" valueType="num">
                                      <p:cBhvr>
                                        <p:cTn id="122" dur="500" fill="hold"/>
                                        <p:tgtEl>
                                          <p:spTgt spid="20"/>
                                        </p:tgtEl>
                                        <p:attrNameLst>
                                          <p:attrName>ppt_h</p:attrName>
                                        </p:attrNameLst>
                                      </p:cBhvr>
                                      <p:tavLst>
                                        <p:tav tm="0">
                                          <p:val>
                                            <p:fltVal val="0"/>
                                          </p:val>
                                        </p:tav>
                                        <p:tav tm="100000">
                                          <p:val>
                                            <p:strVal val="#ppt_h"/>
                                          </p:val>
                                        </p:tav>
                                      </p:tavLst>
                                    </p:anim>
                                    <p:animEffect transition="in" filter="fade">
                                      <p:cBhvr>
                                        <p:cTn id="1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rot="10800000">
            <a:off x="5373758" y="5003825"/>
            <a:ext cx="522840" cy="89469"/>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3284791" y="3970590"/>
            <a:ext cx="378151" cy="367469"/>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264576" y="4734452"/>
            <a:ext cx="401489" cy="384561"/>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smtClean="0"/>
              <a:t>Why Manageability?</a:t>
            </a:r>
            <a:endParaRPr lang="en-US" dirty="0"/>
          </a:p>
        </p:txBody>
      </p:sp>
      <p:sp>
        <p:nvSpPr>
          <p:cNvPr id="6" name="Content Placeholder 5"/>
          <p:cNvSpPr>
            <a:spLocks noGrp="1"/>
          </p:cNvSpPr>
          <p:nvPr>
            <p:ph idx="1"/>
          </p:nvPr>
        </p:nvSpPr>
        <p:spPr>
          <a:xfrm>
            <a:off x="457200" y="1133125"/>
            <a:ext cx="8382000" cy="1489639"/>
          </a:xfrm>
        </p:spPr>
        <p:txBody>
          <a:bodyPr/>
          <a:lstStyle/>
          <a:p>
            <a:pPr marL="228600" indent="-228600">
              <a:spcAft>
                <a:spcPts val="200"/>
              </a:spcAft>
              <a:buFont typeface="Courier New" pitchFamily="49" charset="0"/>
              <a:buChar char="o"/>
            </a:pPr>
            <a:r>
              <a:rPr lang="en-US" sz="1800" dirty="0" smtClean="0"/>
              <a:t>Reduce the cost to administer servers and focus resources on most strategic needs and analyses</a:t>
            </a:r>
          </a:p>
          <a:p>
            <a:pPr marL="228600" indent="-228600">
              <a:spcAft>
                <a:spcPts val="200"/>
              </a:spcAft>
              <a:buFont typeface="Courier New" pitchFamily="49" charset="0"/>
              <a:buChar char="o"/>
            </a:pPr>
            <a:r>
              <a:rPr lang="en-US" sz="1800" dirty="0" smtClean="0"/>
              <a:t>Back up data for disaster recovery</a:t>
            </a:r>
          </a:p>
          <a:p>
            <a:pPr marL="228600" indent="-228600">
              <a:spcAft>
                <a:spcPts val="200"/>
              </a:spcAft>
              <a:buFont typeface="Courier New" pitchFamily="49" charset="0"/>
              <a:buChar char="o"/>
            </a:pPr>
            <a:r>
              <a:rPr lang="en-US" sz="1800" dirty="0" smtClean="0"/>
              <a:t>Efficiently monitor servers for compliance</a:t>
            </a:r>
          </a:p>
          <a:p>
            <a:pPr marL="228600" indent="-228600">
              <a:spcAft>
                <a:spcPts val="200"/>
              </a:spcAft>
              <a:buFont typeface="Courier New" pitchFamily="49" charset="0"/>
              <a:buChar char="o"/>
            </a:pPr>
            <a:r>
              <a:rPr lang="en-US" sz="1800" dirty="0" smtClean="0"/>
              <a:t>Prioritize business workloads based on resource needs</a:t>
            </a:r>
            <a:endParaRPr lang="en-US" sz="1800" dirty="0"/>
          </a:p>
        </p:txBody>
      </p:sp>
      <p:cxnSp>
        <p:nvCxnSpPr>
          <p:cNvPr id="8" name="Straight Connector 7"/>
          <p:cNvCxnSpPr/>
          <p:nvPr/>
        </p:nvCxnSpPr>
        <p:spPr>
          <a:xfrm flipV="1">
            <a:off x="5486400" y="3939611"/>
            <a:ext cx="427290" cy="327589"/>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grpSp>
        <p:nvGrpSpPr>
          <p:cNvPr id="2" name="Group 24"/>
          <p:cNvGrpSpPr/>
          <p:nvPr/>
        </p:nvGrpSpPr>
        <p:grpSpPr>
          <a:xfrm>
            <a:off x="3505695" y="3509008"/>
            <a:ext cx="2125984" cy="2125984"/>
            <a:chOff x="990600" y="1790350"/>
            <a:chExt cx="1600200" cy="1600200"/>
          </a:xfrm>
        </p:grpSpPr>
        <p:sp>
          <p:nvSpPr>
            <p:cNvPr id="11" name="Oval 10"/>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A3434" mc:Ignorable=""/>
                </a:gs>
                <a:gs pos="100000">
                  <a:srgbClr xmlns:mc="http://schemas.openxmlformats.org/markup-compatibility/2006" xmlns:a14="http://schemas.microsoft.com/office/drawing/2007/7/7/main" val="956976"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Oval 11"/>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3" name="Rectangle 12"/>
          <p:cNvSpPr/>
          <p:nvPr/>
        </p:nvSpPr>
        <p:spPr>
          <a:xfrm>
            <a:off x="3478140" y="3852730"/>
            <a:ext cx="2162086" cy="1575198"/>
          </a:xfrm>
          <a:prstGeom prst="rect">
            <a:avLst/>
          </a:prstGeom>
          <a:effectLst>
            <a:outerShdw blurRad="50800" dist="38100" dir="5400000" algn="t" rotWithShape="0">
              <a:prstClr val="black">
                <a:alpha val="40000"/>
              </a:prstClr>
            </a:outerShdw>
          </a:effectLst>
        </p:spPr>
        <p:txBody>
          <a:bodyPr wrap="square">
            <a:noAutofit/>
          </a:bodyPr>
          <a:lstStyle/>
          <a:p>
            <a:pPr lvl="0" algn="ctr">
              <a:spcAft>
                <a:spcPts val="1200"/>
              </a:spcAft>
            </a:pPr>
            <a:r>
              <a:rPr lang="en-US" sz="1200" b="1" spc="-3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Easily Manage </a:t>
            </a:r>
            <a:br>
              <a:rPr lang="en-US" sz="1200" b="1" spc="-3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br>
            <a:r>
              <a:rPr lang="en-US" sz="1200" b="1" spc="-3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Large Tables</a:t>
            </a:r>
          </a:p>
          <a:p>
            <a:pPr lvl="0" algn="ctr">
              <a:spcAft>
                <a:spcPts val="12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Manage a Large Number </a:t>
            </a:r>
            <a:b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b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of Servers</a:t>
            </a:r>
          </a:p>
          <a:p>
            <a:pPr lvl="0" algn="ctr">
              <a:spcAft>
                <a:spcPts val="1200"/>
              </a:spcAft>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Help Ensure Predictable Performance</a:t>
            </a:r>
          </a:p>
        </p:txBody>
      </p:sp>
      <p:sp>
        <p:nvSpPr>
          <p:cNvPr id="17" name="Rectangle 16"/>
          <p:cNvSpPr/>
          <p:nvPr/>
        </p:nvSpPr>
        <p:spPr bwMode="auto">
          <a:xfrm>
            <a:off x="5919390" y="4729376"/>
            <a:ext cx="2819400" cy="680112"/>
          </a:xfrm>
          <a:prstGeom prst="rect">
            <a:avLst/>
          </a:prstGeom>
          <a:gradFill>
            <a:gsLst>
              <a:gs pos="29000">
                <a:schemeClr val="bg1">
                  <a:lumMod val="75000"/>
                </a:schemeClr>
              </a:gs>
              <a:gs pos="64000">
                <a:srgbClr xmlns:mc="http://schemas.openxmlformats.org/markup-compatibility/2006" xmlns:a14="http://schemas.microsoft.com/office/drawing/2007/7/7/main" val="956976" mc:Ignorable="">
                  <a:alpha val="36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18" name="Rectangle 17"/>
          <p:cNvSpPr/>
          <p:nvPr/>
        </p:nvSpPr>
        <p:spPr bwMode="auto">
          <a:xfrm>
            <a:off x="5919390" y="3589232"/>
            <a:ext cx="2819400" cy="692211"/>
          </a:xfrm>
          <a:prstGeom prst="rect">
            <a:avLst/>
          </a:prstGeom>
          <a:gradFill>
            <a:gsLst>
              <a:gs pos="29000">
                <a:schemeClr val="bg1">
                  <a:lumMod val="75000"/>
                </a:schemeClr>
              </a:gs>
              <a:gs pos="64000">
                <a:srgbClr xmlns:mc="http://schemas.openxmlformats.org/markup-compatibility/2006" xmlns:a14="http://schemas.microsoft.com/office/drawing/2007/7/7/main" val="956976" mc:Ignorable="">
                  <a:alpha val="36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23" name="Rectangle 22"/>
          <p:cNvSpPr/>
          <p:nvPr/>
        </p:nvSpPr>
        <p:spPr bwMode="auto">
          <a:xfrm>
            <a:off x="5995590" y="3665432"/>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4" name="Rectangle 23"/>
          <p:cNvSpPr/>
          <p:nvPr/>
        </p:nvSpPr>
        <p:spPr bwMode="auto">
          <a:xfrm>
            <a:off x="5995590" y="4805576"/>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6" name="Rectangle 25"/>
          <p:cNvSpPr/>
          <p:nvPr/>
        </p:nvSpPr>
        <p:spPr>
          <a:xfrm>
            <a:off x="6071790" y="4900647"/>
            <a:ext cx="2362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Mirrored Backups</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7" name="Rectangle 26"/>
          <p:cNvSpPr/>
          <p:nvPr/>
        </p:nvSpPr>
        <p:spPr>
          <a:xfrm>
            <a:off x="6053984" y="3741632"/>
            <a:ext cx="24384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Resource Governor</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grpSp>
        <p:nvGrpSpPr>
          <p:cNvPr id="3" name="Group 27"/>
          <p:cNvGrpSpPr/>
          <p:nvPr/>
        </p:nvGrpSpPr>
        <p:grpSpPr>
          <a:xfrm>
            <a:off x="4267200" y="5334000"/>
            <a:ext cx="555709" cy="568502"/>
            <a:chOff x="1447801" y="5284573"/>
            <a:chExt cx="630194" cy="644702"/>
          </a:xfrm>
          <a:effectLst>
            <a:outerShdw blurRad="50800" dist="38100" dir="5400000" algn="t" rotWithShape="0">
              <a:prstClr val="black">
                <a:alpha val="40000"/>
              </a:prstClr>
            </a:outerShdw>
          </a:effectLst>
        </p:grpSpPr>
        <p:pic>
          <p:nvPicPr>
            <p:cNvPr id="30" name="Picture 29" descr="gear.png"/>
            <p:cNvPicPr>
              <a:picLocks noChangeAspect="1"/>
            </p:cNvPicPr>
            <p:nvPr/>
          </p:nvPicPr>
          <p:blipFill>
            <a:blip r:embed="rId3" cstate="print">
              <a:grayscl/>
            </a:blip>
            <a:stretch>
              <a:fillRect/>
            </a:stretch>
          </p:blipFill>
          <p:spPr>
            <a:xfrm>
              <a:off x="1447801" y="5472075"/>
              <a:ext cx="457200" cy="457200"/>
            </a:xfrm>
            <a:prstGeom prst="rect">
              <a:avLst/>
            </a:prstGeom>
          </p:spPr>
        </p:pic>
        <p:pic>
          <p:nvPicPr>
            <p:cNvPr id="31" name="Picture 30" descr="gear.png"/>
            <p:cNvPicPr>
              <a:picLocks noChangeAspect="1"/>
            </p:cNvPicPr>
            <p:nvPr/>
          </p:nvPicPr>
          <p:blipFill>
            <a:blip r:embed="rId4" cstate="print">
              <a:grayscl/>
            </a:blip>
            <a:stretch>
              <a:fillRect/>
            </a:stretch>
          </p:blipFill>
          <p:spPr>
            <a:xfrm>
              <a:off x="1812325" y="5284573"/>
              <a:ext cx="265670" cy="265670"/>
            </a:xfrm>
            <a:prstGeom prst="rect">
              <a:avLst/>
            </a:prstGeom>
          </p:spPr>
        </p:pic>
      </p:grpSp>
      <p:sp>
        <p:nvSpPr>
          <p:cNvPr id="29" name="Rectangle 28"/>
          <p:cNvSpPr/>
          <p:nvPr/>
        </p:nvSpPr>
        <p:spPr bwMode="auto">
          <a:xfrm>
            <a:off x="456486" y="4719424"/>
            <a:ext cx="2819400" cy="690064"/>
          </a:xfrm>
          <a:prstGeom prst="rect">
            <a:avLst/>
          </a:prstGeom>
          <a:gradFill>
            <a:gsLst>
              <a:gs pos="29000">
                <a:schemeClr val="bg1">
                  <a:lumMod val="75000"/>
                </a:schemeClr>
              </a:gs>
              <a:gs pos="64000">
                <a:srgbClr xmlns:mc="http://schemas.openxmlformats.org/markup-compatibility/2006" xmlns:a14="http://schemas.microsoft.com/office/drawing/2007/7/7/main" val="956976" mc:Ignorable="">
                  <a:alpha val="36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3" name="Rectangle 32"/>
          <p:cNvSpPr/>
          <p:nvPr/>
        </p:nvSpPr>
        <p:spPr bwMode="auto">
          <a:xfrm>
            <a:off x="532686" y="4795624"/>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4" name="Rectangle 33"/>
          <p:cNvSpPr/>
          <p:nvPr/>
        </p:nvSpPr>
        <p:spPr>
          <a:xfrm>
            <a:off x="608886" y="4890695"/>
            <a:ext cx="25146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Table Partitioning</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8" name="Round Diagonal Corner Rectangle 27"/>
          <p:cNvSpPr/>
          <p:nvPr/>
        </p:nvSpPr>
        <p:spPr bwMode="auto">
          <a:xfrm>
            <a:off x="8153400" y="304800"/>
            <a:ext cx="990600" cy="561975"/>
          </a:xfrm>
          <a:prstGeom prst="round2DiagRect">
            <a:avLst>
              <a:gd name="adj1" fmla="val 0"/>
              <a:gd name="adj2" fmla="val 0"/>
            </a:avLst>
          </a:prstGeom>
          <a:gradFill>
            <a:gsLst>
              <a:gs pos="0">
                <a:schemeClr val="bg1">
                  <a:lumMod val="75000"/>
                </a:schemeClr>
              </a:gs>
              <a:gs pos="60000">
                <a:schemeClr val="tx1">
                  <a:lumMod val="65000"/>
                  <a:lumOff val="35000"/>
                  <a:alpha val="51000"/>
                </a:schemeClr>
              </a:gs>
            </a:gsLst>
            <a:lin ang="5400000" scaled="0"/>
          </a:gra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5" name="TextBox 34"/>
          <p:cNvSpPr txBox="1"/>
          <p:nvPr/>
        </p:nvSpPr>
        <p:spPr>
          <a:xfrm>
            <a:off x="8153400" y="457200"/>
            <a:ext cx="990600" cy="258532"/>
          </a:xfrm>
          <a:prstGeom prst="rect">
            <a:avLst/>
          </a:prstGeom>
          <a:noFill/>
          <a:effectLst>
            <a:outerShdw blurRad="50800" dist="38100" dir="5400000" algn="t" rotWithShape="0">
              <a:prstClr val="black">
                <a:alpha val="69000"/>
              </a:prstClr>
            </a:outerShdw>
          </a:effectLst>
        </p:spPr>
        <p:txBody>
          <a:bodyPr wrap="square" rtlCol="0">
            <a:spAutoFit/>
          </a:bodyPr>
          <a:lstStyle/>
          <a:p>
            <a:pPr lvl="0" defTabSz="914363" fontAlgn="auto">
              <a:lnSpc>
                <a:spcPct val="90000"/>
              </a:lnSpc>
              <a:spcBef>
                <a:spcPts val="0"/>
              </a:spcBef>
              <a:spcAft>
                <a:spcPts val="0"/>
              </a:spcAft>
              <a:buClr>
                <a:srgbClr xmlns:mc="http://schemas.openxmlformats.org/markup-compatibility/2006" xmlns:a14="http://schemas.microsoft.com/office/drawing/2007/7/7/main" val="D70023" mc:Ignorable=""/>
              </a:buClr>
              <a:buSzPct val="100000"/>
            </a:pPr>
            <a:r>
              <a:rPr lang="en-US" sz="1200" spc="-100" dirty="0" smtClean="0">
                <a:solidFill>
                  <a:srgbClr xmlns:mc="http://schemas.openxmlformats.org/markup-compatibility/2006" xmlns:a14="http://schemas.microsoft.com/office/drawing/2007/7/7/main" val="FFFFFF" mc:Ignorable=""/>
                </a:solidFill>
                <a:latin typeface="Segoe"/>
              </a:rPr>
              <a:t>Manageability</a:t>
            </a:r>
            <a:endParaRPr lang="en-US" sz="1200" spc="-100" dirty="0">
              <a:solidFill>
                <a:srgbClr xmlns:mc="http://schemas.openxmlformats.org/markup-compatibility/2006" xmlns:a14="http://schemas.microsoft.com/office/drawing/2007/7/7/main" val="FFFFFF" mc:Ignorable=""/>
              </a:solidFill>
              <a:latin typeface="Segoe"/>
            </a:endParaRPr>
          </a:p>
        </p:txBody>
      </p:sp>
      <p:cxnSp>
        <p:nvCxnSpPr>
          <p:cNvPr id="36" name="Straight Connector 35"/>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auto">
          <a:xfrm>
            <a:off x="457200" y="3566450"/>
            <a:ext cx="2819400" cy="706447"/>
          </a:xfrm>
          <a:prstGeom prst="rect">
            <a:avLst/>
          </a:prstGeom>
          <a:gradFill>
            <a:gsLst>
              <a:gs pos="29000">
                <a:schemeClr val="bg1">
                  <a:lumMod val="75000"/>
                </a:schemeClr>
              </a:gs>
              <a:gs pos="64000">
                <a:srgbClr xmlns:mc="http://schemas.openxmlformats.org/markup-compatibility/2006" xmlns:a14="http://schemas.microsoft.com/office/drawing/2007/7/7/main" val="956976" mc:Ignorable="">
                  <a:alpha val="36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8" name="Rectangle 37"/>
          <p:cNvSpPr/>
          <p:nvPr/>
        </p:nvSpPr>
        <p:spPr bwMode="auto">
          <a:xfrm>
            <a:off x="533400" y="364265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9" name="Rectangle 38"/>
          <p:cNvSpPr/>
          <p:nvPr/>
        </p:nvSpPr>
        <p:spPr>
          <a:xfrm>
            <a:off x="609600" y="3643715"/>
            <a:ext cx="25146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Application and Multi-server Management</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Effect transition="in" filter="fade">
                                      <p:cBhvr>
                                        <p:cTn id="14" dur="1000"/>
                                        <p:tgtEl>
                                          <p:spTgt spid="2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Effect transition="in" filter="fade">
                                      <p:cBhvr>
                                        <p:cTn id="19" dur="1000"/>
                                        <p:tgtEl>
                                          <p:spTgt spid="26"/>
                                        </p:tgtEl>
                                      </p:cBhvr>
                                    </p:animEffect>
                                  </p:childTnLst>
                                </p:cTn>
                              </p:par>
                              <p:par>
                                <p:cTn id="20" presetID="53"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par>
                                <p:cTn id="25" presetID="53"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par>
                                <p:cTn id="30" presetID="53"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Effect transition="in" filter="fade">
                                      <p:cBhvr>
                                        <p:cTn id="39" dur="1000"/>
                                        <p:tgtEl>
                                          <p:spTgt spid="18"/>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Effect transition="in" filter="fade">
                                      <p:cBhvr>
                                        <p:cTn id="44" dur="1000"/>
                                        <p:tgtEl>
                                          <p:spTgt spid="23"/>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fltVal val="0"/>
                                          </p:val>
                                        </p:tav>
                                        <p:tav tm="100000">
                                          <p:val>
                                            <p:strVal val="#ppt_w"/>
                                          </p:val>
                                        </p:tav>
                                      </p:tavLst>
                                    </p:anim>
                                    <p:anim calcmode="lin" valueType="num">
                                      <p:cBhvr>
                                        <p:cTn id="48" dur="1000" fill="hold"/>
                                        <p:tgtEl>
                                          <p:spTgt spid="27"/>
                                        </p:tgtEl>
                                        <p:attrNameLst>
                                          <p:attrName>ppt_h</p:attrName>
                                        </p:attrNameLst>
                                      </p:cBhvr>
                                      <p:tavLst>
                                        <p:tav tm="0">
                                          <p:val>
                                            <p:fltVal val="0"/>
                                          </p:val>
                                        </p:tav>
                                        <p:tav tm="100000">
                                          <p:val>
                                            <p:strVal val="#ppt_h"/>
                                          </p:val>
                                        </p:tav>
                                      </p:tavLst>
                                    </p:anim>
                                    <p:animEffect transition="in" filter="fade">
                                      <p:cBhvr>
                                        <p:cTn id="49" dur="1000"/>
                                        <p:tgtEl>
                                          <p:spTgt spid="2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1000" fill="hold"/>
                                        <p:tgtEl>
                                          <p:spTgt spid="29"/>
                                        </p:tgtEl>
                                        <p:attrNameLst>
                                          <p:attrName>ppt_w</p:attrName>
                                        </p:attrNameLst>
                                      </p:cBhvr>
                                      <p:tavLst>
                                        <p:tav tm="0">
                                          <p:val>
                                            <p:fltVal val="0"/>
                                          </p:val>
                                        </p:tav>
                                        <p:tav tm="100000">
                                          <p:val>
                                            <p:strVal val="#ppt_w"/>
                                          </p:val>
                                        </p:tav>
                                      </p:tavLst>
                                    </p:anim>
                                    <p:anim calcmode="lin" valueType="num">
                                      <p:cBhvr>
                                        <p:cTn id="53" dur="1000" fill="hold"/>
                                        <p:tgtEl>
                                          <p:spTgt spid="29"/>
                                        </p:tgtEl>
                                        <p:attrNameLst>
                                          <p:attrName>ppt_h</p:attrName>
                                        </p:attrNameLst>
                                      </p:cBhvr>
                                      <p:tavLst>
                                        <p:tav tm="0">
                                          <p:val>
                                            <p:fltVal val="0"/>
                                          </p:val>
                                        </p:tav>
                                        <p:tav tm="100000">
                                          <p:val>
                                            <p:strVal val="#ppt_h"/>
                                          </p:val>
                                        </p:tav>
                                      </p:tavLst>
                                    </p:anim>
                                    <p:animEffect transition="in" filter="fade">
                                      <p:cBhvr>
                                        <p:cTn id="54" dur="1000"/>
                                        <p:tgtEl>
                                          <p:spTgt spid="29"/>
                                        </p:tgtEl>
                                      </p:cBhvr>
                                    </p:animEffect>
                                  </p:childTnLst>
                                </p:cTn>
                              </p:par>
                              <p:par>
                                <p:cTn id="55" presetID="53"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1000" fill="hold"/>
                                        <p:tgtEl>
                                          <p:spTgt spid="32"/>
                                        </p:tgtEl>
                                        <p:attrNameLst>
                                          <p:attrName>ppt_w</p:attrName>
                                        </p:attrNameLst>
                                      </p:cBhvr>
                                      <p:tavLst>
                                        <p:tav tm="0">
                                          <p:val>
                                            <p:fltVal val="0"/>
                                          </p:val>
                                        </p:tav>
                                        <p:tav tm="100000">
                                          <p:val>
                                            <p:strVal val="#ppt_w"/>
                                          </p:val>
                                        </p:tav>
                                      </p:tavLst>
                                    </p:anim>
                                    <p:anim calcmode="lin" valueType="num">
                                      <p:cBhvr>
                                        <p:cTn id="58" dur="1000" fill="hold"/>
                                        <p:tgtEl>
                                          <p:spTgt spid="32"/>
                                        </p:tgtEl>
                                        <p:attrNameLst>
                                          <p:attrName>ppt_h</p:attrName>
                                        </p:attrNameLst>
                                      </p:cBhvr>
                                      <p:tavLst>
                                        <p:tav tm="0">
                                          <p:val>
                                            <p:fltVal val="0"/>
                                          </p:val>
                                        </p:tav>
                                        <p:tav tm="100000">
                                          <p:val>
                                            <p:strVal val="#ppt_h"/>
                                          </p:val>
                                        </p:tav>
                                      </p:tavLst>
                                    </p:anim>
                                    <p:animEffect transition="in" filter="fade">
                                      <p:cBhvr>
                                        <p:cTn id="59" dur="1000"/>
                                        <p:tgtEl>
                                          <p:spTgt spid="32"/>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1000" fill="hold"/>
                                        <p:tgtEl>
                                          <p:spTgt spid="33"/>
                                        </p:tgtEl>
                                        <p:attrNameLst>
                                          <p:attrName>ppt_w</p:attrName>
                                        </p:attrNameLst>
                                      </p:cBhvr>
                                      <p:tavLst>
                                        <p:tav tm="0">
                                          <p:val>
                                            <p:fltVal val="0"/>
                                          </p:val>
                                        </p:tav>
                                        <p:tav tm="100000">
                                          <p:val>
                                            <p:strVal val="#ppt_w"/>
                                          </p:val>
                                        </p:tav>
                                      </p:tavLst>
                                    </p:anim>
                                    <p:anim calcmode="lin" valueType="num">
                                      <p:cBhvr>
                                        <p:cTn id="63" dur="1000" fill="hold"/>
                                        <p:tgtEl>
                                          <p:spTgt spid="33"/>
                                        </p:tgtEl>
                                        <p:attrNameLst>
                                          <p:attrName>ppt_h</p:attrName>
                                        </p:attrNameLst>
                                      </p:cBhvr>
                                      <p:tavLst>
                                        <p:tav tm="0">
                                          <p:val>
                                            <p:fltVal val="0"/>
                                          </p:val>
                                        </p:tav>
                                        <p:tav tm="100000">
                                          <p:val>
                                            <p:strVal val="#ppt_h"/>
                                          </p:val>
                                        </p:tav>
                                      </p:tavLst>
                                    </p:anim>
                                    <p:animEffect transition="in" filter="fade">
                                      <p:cBhvr>
                                        <p:cTn id="64" dur="1000"/>
                                        <p:tgtEl>
                                          <p:spTgt spid="33"/>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1000" fill="hold"/>
                                        <p:tgtEl>
                                          <p:spTgt spid="34"/>
                                        </p:tgtEl>
                                        <p:attrNameLst>
                                          <p:attrName>ppt_w</p:attrName>
                                        </p:attrNameLst>
                                      </p:cBhvr>
                                      <p:tavLst>
                                        <p:tav tm="0">
                                          <p:val>
                                            <p:fltVal val="0"/>
                                          </p:val>
                                        </p:tav>
                                        <p:tav tm="100000">
                                          <p:val>
                                            <p:strVal val="#ppt_w"/>
                                          </p:val>
                                        </p:tav>
                                      </p:tavLst>
                                    </p:anim>
                                    <p:anim calcmode="lin" valueType="num">
                                      <p:cBhvr>
                                        <p:cTn id="68" dur="1000" fill="hold"/>
                                        <p:tgtEl>
                                          <p:spTgt spid="34"/>
                                        </p:tgtEl>
                                        <p:attrNameLst>
                                          <p:attrName>ppt_h</p:attrName>
                                        </p:attrNameLst>
                                      </p:cBhvr>
                                      <p:tavLst>
                                        <p:tav tm="0">
                                          <p:val>
                                            <p:fltVal val="0"/>
                                          </p:val>
                                        </p:tav>
                                        <p:tav tm="100000">
                                          <p:val>
                                            <p:strVal val="#ppt_h"/>
                                          </p:val>
                                        </p:tav>
                                      </p:tavLst>
                                    </p:anim>
                                    <p:animEffect transition="in" filter="fade">
                                      <p:cBhvr>
                                        <p:cTn id="69" dur="1000"/>
                                        <p:tgtEl>
                                          <p:spTgt spid="34"/>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Effect transition="in" filter="fade">
                                      <p:cBhvr>
                                        <p:cTn id="74" dur="1000"/>
                                        <p:tgtEl>
                                          <p:spTgt spid="37"/>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1000" fill="hold"/>
                                        <p:tgtEl>
                                          <p:spTgt spid="38"/>
                                        </p:tgtEl>
                                        <p:attrNameLst>
                                          <p:attrName>ppt_w</p:attrName>
                                        </p:attrNameLst>
                                      </p:cBhvr>
                                      <p:tavLst>
                                        <p:tav tm="0">
                                          <p:val>
                                            <p:fltVal val="0"/>
                                          </p:val>
                                        </p:tav>
                                        <p:tav tm="100000">
                                          <p:val>
                                            <p:strVal val="#ppt_w"/>
                                          </p:val>
                                        </p:tav>
                                      </p:tavLst>
                                    </p:anim>
                                    <p:anim calcmode="lin" valueType="num">
                                      <p:cBhvr>
                                        <p:cTn id="78" dur="1000" fill="hold"/>
                                        <p:tgtEl>
                                          <p:spTgt spid="38"/>
                                        </p:tgtEl>
                                        <p:attrNameLst>
                                          <p:attrName>ppt_h</p:attrName>
                                        </p:attrNameLst>
                                      </p:cBhvr>
                                      <p:tavLst>
                                        <p:tav tm="0">
                                          <p:val>
                                            <p:fltVal val="0"/>
                                          </p:val>
                                        </p:tav>
                                        <p:tav tm="100000">
                                          <p:val>
                                            <p:strVal val="#ppt_h"/>
                                          </p:val>
                                        </p:tav>
                                      </p:tavLst>
                                    </p:anim>
                                    <p:animEffect transition="in" filter="fade">
                                      <p:cBhvr>
                                        <p:cTn id="79" dur="1000"/>
                                        <p:tgtEl>
                                          <p:spTgt spid="38"/>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1000" fill="hold"/>
                                        <p:tgtEl>
                                          <p:spTgt spid="39"/>
                                        </p:tgtEl>
                                        <p:attrNameLst>
                                          <p:attrName>ppt_w</p:attrName>
                                        </p:attrNameLst>
                                      </p:cBhvr>
                                      <p:tavLst>
                                        <p:tav tm="0">
                                          <p:val>
                                            <p:fltVal val="0"/>
                                          </p:val>
                                        </p:tav>
                                        <p:tav tm="100000">
                                          <p:val>
                                            <p:strVal val="#ppt_w"/>
                                          </p:val>
                                        </p:tav>
                                      </p:tavLst>
                                    </p:anim>
                                    <p:anim calcmode="lin" valueType="num">
                                      <p:cBhvr>
                                        <p:cTn id="83" dur="1000" fill="hold"/>
                                        <p:tgtEl>
                                          <p:spTgt spid="39"/>
                                        </p:tgtEl>
                                        <p:attrNameLst>
                                          <p:attrName>ppt_h</p:attrName>
                                        </p:attrNameLst>
                                      </p:cBhvr>
                                      <p:tavLst>
                                        <p:tav tm="0">
                                          <p:val>
                                            <p:fltVal val="0"/>
                                          </p:val>
                                        </p:tav>
                                        <p:tav tm="100000">
                                          <p:val>
                                            <p:strVal val="#ppt_h"/>
                                          </p:val>
                                        </p:tav>
                                      </p:tavLst>
                                    </p:anim>
                                    <p:animEffect transition="in" filter="fade">
                                      <p:cBhvr>
                                        <p:cTn id="8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P spid="24" grpId="0" animBg="1"/>
      <p:bldP spid="26" grpId="0"/>
      <p:bldP spid="27" grpId="0"/>
      <p:bldP spid="29" grpId="0" animBg="1"/>
      <p:bldP spid="33" grpId="0" animBg="1"/>
      <p:bldP spid="34" grpId="0"/>
      <p:bldP spid="37" grpId="0" animBg="1"/>
      <p:bldP spid="38" grpId="0" animBg="1"/>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Manage Multiple Servers</a:t>
            </a:r>
            <a:endParaRPr spc="-230"/>
          </a:p>
        </p:txBody>
      </p:sp>
      <p:sp>
        <p:nvSpPr>
          <p:cNvPr id="92" name="Content Placeholder 91"/>
          <p:cNvSpPr>
            <a:spLocks noGrp="1"/>
          </p:cNvSpPr>
          <p:nvPr>
            <p:ph sz="half" idx="1"/>
          </p:nvPr>
        </p:nvSpPr>
        <p:spPr/>
        <p:txBody>
          <a:bodyPr/>
          <a:lstStyle/>
          <a:p>
            <a:pPr marL="0" indent="0"/>
            <a:r>
              <a:rPr lang="en-US" dirty="0"/>
              <a:t>Application and Multi-Server Management</a:t>
            </a:r>
          </a:p>
          <a:p>
            <a:pPr marL="365760" lvl="1">
              <a:spcAft>
                <a:spcPts val="200"/>
              </a:spcAft>
            </a:pPr>
            <a:r>
              <a:rPr lang="en-US" dirty="0"/>
              <a:t>SQL Server Control Point provides dashboard </a:t>
            </a:r>
            <a:r>
              <a:rPr lang="en-US" dirty="0" smtClean="0"/>
              <a:t>viewpoints </a:t>
            </a:r>
            <a:r>
              <a:rPr lang="en-US" dirty="0"/>
              <a:t>into instance and data-tier application utilization</a:t>
            </a:r>
          </a:p>
          <a:p>
            <a:pPr marL="365760" lvl="1">
              <a:spcAft>
                <a:spcPts val="200"/>
              </a:spcAft>
            </a:pPr>
            <a:r>
              <a:rPr lang="en-US" dirty="0"/>
              <a:t>Drill down into details to troubleshoot or gather more information </a:t>
            </a:r>
          </a:p>
          <a:p>
            <a:pPr marL="365760" lvl="1">
              <a:spcAft>
                <a:spcPts val="200"/>
              </a:spcAft>
            </a:pPr>
            <a:r>
              <a:rPr lang="en-US" dirty="0"/>
              <a:t>Easily adjust default utilization policies to meet the needs of your SQL Server </a:t>
            </a:r>
            <a:r>
              <a:rPr lang="en-US" dirty="0" smtClean="0"/>
              <a:t>environment</a:t>
            </a:r>
            <a:endParaRPr lang="en-US" dirty="0"/>
          </a:p>
        </p:txBody>
      </p:sp>
      <p:sp>
        <p:nvSpPr>
          <p:cNvPr id="93" name="Text Placeholder 92"/>
          <p:cNvSpPr>
            <a:spLocks noGrp="1"/>
          </p:cNvSpPr>
          <p:nvPr>
            <p:ph type="body" idx="10"/>
          </p:nvPr>
        </p:nvSpPr>
        <p:spPr/>
        <p:txBody>
          <a:bodyPr/>
          <a:lstStyle/>
          <a:p>
            <a:r>
              <a:rPr lang="en-US" sz="1800" b="0" spc="-50" dirty="0" smtClean="0">
                <a:solidFill>
                  <a:schemeClr val="bg1"/>
                </a:solidFill>
                <a:latin typeface="+mj-lt"/>
                <a:cs typeface="Arial" charset="0"/>
              </a:rPr>
              <a:t>"When you work in an environment where a single product requires up to 40 SQL Server instances for its full life cycle, the multi-server management features of SQL Server 2008 R2 become an invaluable tool – it’s almost like having an extra DBA.”</a:t>
            </a:r>
          </a:p>
          <a:p>
            <a:pPr algn="r"/>
            <a:r>
              <a:rPr lang="en-US" sz="1400" b="0" i="1" dirty="0" smtClean="0">
                <a:solidFill>
                  <a:schemeClr val="bg1">
                    <a:lumMod val="75000"/>
                  </a:schemeClr>
                </a:solidFill>
                <a:cs typeface="Arial" charset="0"/>
              </a:rPr>
              <a:t>— </a:t>
            </a:r>
            <a:r>
              <a:rPr lang="en-US" sz="1400" b="0" i="1" dirty="0" smtClean="0">
                <a:solidFill>
                  <a:schemeClr val="bg1">
                    <a:lumMod val="75000"/>
                  </a:schemeClr>
                </a:solidFill>
                <a:latin typeface="+mj-lt"/>
                <a:cs typeface="Arial" charset="0"/>
              </a:rPr>
              <a:t>Chuck </a:t>
            </a:r>
            <a:r>
              <a:rPr lang="en-US" sz="1400" b="0" i="1" dirty="0" err="1" smtClean="0">
                <a:solidFill>
                  <a:schemeClr val="bg1">
                    <a:lumMod val="75000"/>
                  </a:schemeClr>
                </a:solidFill>
                <a:latin typeface="+mj-lt"/>
                <a:cs typeface="Arial" charset="0"/>
              </a:rPr>
              <a:t>Heinzelman</a:t>
            </a:r>
            <a:r>
              <a:rPr lang="en-US" sz="1400" b="0" i="1" dirty="0" smtClean="0">
                <a:solidFill>
                  <a:schemeClr val="bg1">
                    <a:lumMod val="75000"/>
                  </a:schemeClr>
                </a:solidFill>
                <a:latin typeface="+mj-lt"/>
                <a:cs typeface="Arial" charset="0"/>
              </a:rPr>
              <a:t>, </a:t>
            </a:r>
            <a:r>
              <a:rPr lang="en-US" sz="1400" b="0" i="1" dirty="0" err="1" smtClean="0">
                <a:solidFill>
                  <a:schemeClr val="bg1">
                    <a:lumMod val="75000"/>
                  </a:schemeClr>
                </a:solidFill>
                <a:latin typeface="+mj-lt"/>
                <a:cs typeface="Arial" charset="0"/>
              </a:rPr>
              <a:t>BigHammer</a:t>
            </a:r>
            <a:endParaRPr lang="en-US" sz="1400" b="0" i="1" dirty="0" smtClean="0">
              <a:solidFill>
                <a:schemeClr val="bg1">
                  <a:lumMod val="75000"/>
                </a:schemeClr>
              </a:solidFill>
              <a:latin typeface="+mj-lt"/>
              <a:cs typeface="Arial" charset="0"/>
            </a:endParaRPr>
          </a:p>
        </p:txBody>
      </p:sp>
      <p:sp>
        <p:nvSpPr>
          <p:cNvPr id="94" name="Text Placeholder 93"/>
          <p:cNvSpPr>
            <a:spLocks noGrp="1"/>
          </p:cNvSpPr>
          <p:nvPr>
            <p:ph type="body" idx="11"/>
          </p:nvPr>
        </p:nvSpPr>
        <p:spPr/>
        <p:txBody>
          <a:bodyPr/>
          <a:lstStyle/>
          <a:p>
            <a:pPr lvl="0"/>
            <a:r>
              <a:rPr lang="en-US" spc="-100" dirty="0" smtClean="0"/>
              <a:t>Manageability</a:t>
            </a:r>
            <a:endParaRPr lang="en-US" spc="-100" dirty="0"/>
          </a:p>
        </p:txBody>
      </p:sp>
      <p:cxnSp>
        <p:nvCxnSpPr>
          <p:cNvPr id="8" name="Straight Connector 7"/>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730135" y="3423457"/>
            <a:ext cx="3622790" cy="1015539"/>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grpSp>
        <p:nvGrpSpPr>
          <p:cNvPr id="20" name="Group 39"/>
          <p:cNvGrpSpPr/>
          <p:nvPr/>
        </p:nvGrpSpPr>
        <p:grpSpPr>
          <a:xfrm>
            <a:off x="949905" y="2256181"/>
            <a:ext cx="1022865" cy="1017884"/>
            <a:chOff x="576531" y="4572000"/>
            <a:chExt cx="1257159" cy="1251039"/>
          </a:xfrm>
        </p:grpSpPr>
        <p:sp>
          <p:nvSpPr>
            <p:cNvPr id="21" name="TextBox 20"/>
            <p:cNvSpPr txBox="1"/>
            <p:nvPr/>
          </p:nvSpPr>
          <p:spPr>
            <a:xfrm>
              <a:off x="576531" y="5312368"/>
              <a:ext cx="1214027" cy="510671"/>
            </a:xfrm>
            <a:prstGeom prst="rect">
              <a:avLst/>
            </a:prstGeom>
            <a:noFill/>
          </p:spPr>
          <p:txBody>
            <a:bodyPr wrap="none" rtlCol="0">
              <a:spAutoFit/>
            </a:bodyPr>
            <a:lstStyle/>
            <a:p>
              <a:pPr algn="ctr"/>
              <a:r>
                <a:rPr lang="en-US" sz="1050" dirty="0" smtClean="0">
                  <a:solidFill>
                    <a:schemeClr val="bg2">
                      <a:lumMod val="20000"/>
                      <a:lumOff val="80000"/>
                    </a:schemeClr>
                  </a:solidFill>
                  <a:latin typeface="+mj-lt"/>
                </a:rPr>
                <a:t>Database </a:t>
              </a:r>
              <a:br>
                <a:rPr lang="en-US" sz="1050" dirty="0" smtClean="0">
                  <a:solidFill>
                    <a:schemeClr val="bg2">
                      <a:lumMod val="20000"/>
                      <a:lumOff val="80000"/>
                    </a:schemeClr>
                  </a:solidFill>
                  <a:latin typeface="+mj-lt"/>
                </a:rPr>
              </a:br>
              <a:r>
                <a:rPr lang="en-US" sz="1050" dirty="0" smtClean="0">
                  <a:solidFill>
                    <a:schemeClr val="bg2">
                      <a:lumMod val="20000"/>
                      <a:lumOff val="80000"/>
                    </a:schemeClr>
                  </a:solidFill>
                  <a:latin typeface="+mj-lt"/>
                </a:rPr>
                <a:t>Administrator</a:t>
              </a:r>
              <a:endParaRPr lang="en-US" sz="1050" dirty="0">
                <a:solidFill>
                  <a:schemeClr val="bg2">
                    <a:lumMod val="20000"/>
                    <a:lumOff val="80000"/>
                  </a:schemeClr>
                </a:solidFill>
                <a:latin typeface="+mj-lt"/>
              </a:endParaRPr>
            </a:p>
          </p:txBody>
        </p:sp>
        <p:pic>
          <p:nvPicPr>
            <p:cNvPr id="22" name="Picture 3" descr="E:\DVD27\Artwork_Imagery\HARDWARE_IMAGERY\Illustration - Misc Hardware\XML Icons\LCD flat panel and keyboard.png"/>
            <p:cNvPicPr>
              <a:picLocks noChangeAspect="1" noChangeArrowheads="1"/>
            </p:cNvPicPr>
            <p:nvPr/>
          </p:nvPicPr>
          <p:blipFill>
            <a:blip r:embed="rId3" cstate="print"/>
            <a:srcRect/>
            <a:stretch>
              <a:fillRect/>
            </a:stretch>
          </p:blipFill>
          <p:spPr bwMode="auto">
            <a:xfrm>
              <a:off x="1224090" y="4572000"/>
              <a:ext cx="609600" cy="803787"/>
            </a:xfrm>
            <a:prstGeom prst="rect">
              <a:avLst/>
            </a:prstGeom>
            <a:noFill/>
            <a:ln>
              <a:noFill/>
            </a:ln>
          </p:spPr>
        </p:pic>
      </p:grpSp>
      <p:cxnSp>
        <p:nvCxnSpPr>
          <p:cNvPr id="23" name="Straight Arrow Connector 22"/>
          <p:cNvCxnSpPr/>
          <p:nvPr/>
        </p:nvCxnSpPr>
        <p:spPr>
          <a:xfrm>
            <a:off x="2278618" y="2638369"/>
            <a:ext cx="681986" cy="1292"/>
          </a:xfrm>
          <a:prstGeom prst="straightConnector1">
            <a:avLst/>
          </a:prstGeom>
          <a:ln w="28575">
            <a:solidFill>
              <a:srgbClr xmlns:mc="http://schemas.openxmlformats.org/markup-compatibility/2006" xmlns:a14="http://schemas.microsoft.com/office/drawing/2007/7/7/main" val="C00000" mc:Ignorable=""/>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4" name="Group 34"/>
          <p:cNvGrpSpPr/>
          <p:nvPr/>
        </p:nvGrpSpPr>
        <p:grpSpPr>
          <a:xfrm>
            <a:off x="1885792" y="1233307"/>
            <a:ext cx="1369286" cy="951333"/>
            <a:chOff x="74160" y="1712026"/>
            <a:chExt cx="1682932" cy="1169244"/>
          </a:xfrm>
        </p:grpSpPr>
        <p:sp>
          <p:nvSpPr>
            <p:cNvPr id="25" name="TextBox 24"/>
            <p:cNvSpPr txBox="1"/>
            <p:nvPr/>
          </p:nvSpPr>
          <p:spPr>
            <a:xfrm>
              <a:off x="74160" y="2569192"/>
              <a:ext cx="1682932" cy="312078"/>
            </a:xfrm>
            <a:prstGeom prst="rect">
              <a:avLst/>
            </a:prstGeom>
            <a:noFill/>
          </p:spPr>
          <p:txBody>
            <a:bodyPr wrap="none" rtlCol="0">
              <a:spAutoFit/>
            </a:bodyPr>
            <a:lstStyle/>
            <a:p>
              <a:pPr algn="ctr"/>
              <a:r>
                <a:rPr lang="en-US" sz="1050" dirty="0" smtClean="0">
                  <a:solidFill>
                    <a:schemeClr val="bg2">
                      <a:lumMod val="20000"/>
                      <a:lumOff val="80000"/>
                    </a:schemeClr>
                  </a:solidFill>
                  <a:latin typeface="+mj-lt"/>
                </a:rPr>
                <a:t>Data-Tier Developer</a:t>
              </a:r>
              <a:endParaRPr lang="en-US" sz="1050" dirty="0">
                <a:solidFill>
                  <a:schemeClr val="bg2">
                    <a:lumMod val="20000"/>
                    <a:lumOff val="80000"/>
                  </a:schemeClr>
                </a:solidFill>
                <a:latin typeface="+mj-lt"/>
              </a:endParaRPr>
            </a:p>
          </p:txBody>
        </p:sp>
        <p:pic>
          <p:nvPicPr>
            <p:cNvPr id="26" name="Picture 3" descr="E:\DVD27\Artwork_Imagery\HARDWARE_IMAGERY\Illustration - Misc Hardware\XML Icons\LCD flat panel and keyboard.png"/>
            <p:cNvPicPr>
              <a:picLocks noChangeAspect="1" noChangeArrowheads="1"/>
            </p:cNvPicPr>
            <p:nvPr/>
          </p:nvPicPr>
          <p:blipFill>
            <a:blip r:embed="rId3" cstate="print"/>
            <a:srcRect/>
            <a:stretch>
              <a:fillRect/>
            </a:stretch>
          </p:blipFill>
          <p:spPr bwMode="auto">
            <a:xfrm>
              <a:off x="639289" y="1712026"/>
              <a:ext cx="609600" cy="803787"/>
            </a:xfrm>
            <a:prstGeom prst="rect">
              <a:avLst/>
            </a:prstGeom>
            <a:noFill/>
            <a:ln>
              <a:noFill/>
            </a:ln>
          </p:spPr>
        </p:pic>
      </p:grpSp>
      <p:pic>
        <p:nvPicPr>
          <p:cNvPr id="27" name="Picture 5" descr="E:\DVD27\Artwork_Imagery\HARDWARE_IMAGERY\Illustration - Misc Hardware\XML Icons\Server SQL database.png"/>
          <p:cNvPicPr>
            <a:picLocks noChangeAspect="1" noChangeArrowheads="1"/>
          </p:cNvPicPr>
          <p:nvPr/>
        </p:nvPicPr>
        <p:blipFill>
          <a:blip r:embed="rId4"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1152899" y="3553682"/>
            <a:ext cx="429944" cy="685813"/>
          </a:xfrm>
          <a:prstGeom prst="rect">
            <a:avLst/>
          </a:prstGeom>
          <a:noFill/>
        </p:spPr>
      </p:pic>
      <p:pic>
        <p:nvPicPr>
          <p:cNvPr id="28" name="Picture 5" descr="E:\DVD27\Artwork_Imagery\HARDWARE_IMAGERY\Illustration - Misc Hardware\XML Icons\Server SQL database.png"/>
          <p:cNvPicPr>
            <a:picLocks noChangeAspect="1" noChangeArrowheads="1"/>
          </p:cNvPicPr>
          <p:nvPr/>
        </p:nvPicPr>
        <p:blipFill>
          <a:blip r:embed="rId4"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2383183" y="3687794"/>
            <a:ext cx="429944" cy="685813"/>
          </a:xfrm>
          <a:prstGeom prst="rect">
            <a:avLst/>
          </a:prstGeom>
          <a:noFill/>
        </p:spPr>
      </p:pic>
      <p:pic>
        <p:nvPicPr>
          <p:cNvPr id="29" name="Picture 5" descr="E:\DVD27\Artwork_Imagery\HARDWARE_IMAGERY\Illustration - Misc Hardware\XML Icons\Server SQL database.png"/>
          <p:cNvPicPr>
            <a:picLocks noChangeAspect="1" noChangeArrowheads="1"/>
          </p:cNvPicPr>
          <p:nvPr/>
        </p:nvPicPr>
        <p:blipFill>
          <a:blip r:embed="rId4"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3530339" y="3553682"/>
            <a:ext cx="429944" cy="685813"/>
          </a:xfrm>
          <a:prstGeom prst="rect">
            <a:avLst/>
          </a:prstGeom>
          <a:noFill/>
        </p:spPr>
      </p:pic>
      <p:cxnSp>
        <p:nvCxnSpPr>
          <p:cNvPr id="30" name="Straight Connector 29"/>
          <p:cNvCxnSpPr>
            <a:endCxn id="33" idx="1"/>
          </p:cNvCxnSpPr>
          <p:nvPr/>
        </p:nvCxnSpPr>
        <p:spPr>
          <a:xfrm flipV="1">
            <a:off x="1552175" y="2621160"/>
            <a:ext cx="1683588" cy="759815"/>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2946829" y="3054402"/>
            <a:ext cx="499462" cy="122949"/>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grpSp>
        <p:nvGrpSpPr>
          <p:cNvPr id="32" name="Group 80"/>
          <p:cNvGrpSpPr/>
          <p:nvPr/>
        </p:nvGrpSpPr>
        <p:grpSpPr>
          <a:xfrm>
            <a:off x="3235765" y="2299386"/>
            <a:ext cx="773281" cy="988783"/>
            <a:chOff x="1752600" y="5569119"/>
            <a:chExt cx="950409" cy="987406"/>
          </a:xfrm>
        </p:grpSpPr>
        <p:pic>
          <p:nvPicPr>
            <p:cNvPr id="33" name="Picture 3" descr="E:\DVD27\Artwork_Imagery\HARDWARE_IMAGERY\Illustration - Misc Hardware\XML Icons\Database blue.png"/>
            <p:cNvPicPr>
              <a:picLocks noChangeAspect="1" noChangeArrowheads="1"/>
            </p:cNvPicPr>
            <p:nvPr/>
          </p:nvPicPr>
          <p:blipFill>
            <a:blip r:embed="rId5" cstate="print"/>
            <a:srcRect/>
            <a:stretch>
              <a:fillRect/>
            </a:stretch>
          </p:blipFill>
          <p:spPr bwMode="auto">
            <a:xfrm>
              <a:off x="1752600" y="5569119"/>
              <a:ext cx="533400" cy="642668"/>
            </a:xfrm>
            <a:prstGeom prst="rect">
              <a:avLst/>
            </a:prstGeom>
            <a:noFill/>
            <a:ln>
              <a:noFill/>
            </a:ln>
          </p:spPr>
        </p:pic>
        <p:sp>
          <p:nvSpPr>
            <p:cNvPr id="34" name="TextBox 33"/>
            <p:cNvSpPr txBox="1"/>
            <p:nvPr/>
          </p:nvSpPr>
          <p:spPr>
            <a:xfrm>
              <a:off x="1888928" y="6141606"/>
              <a:ext cx="814081" cy="414919"/>
            </a:xfrm>
            <a:prstGeom prst="rect">
              <a:avLst/>
            </a:prstGeom>
            <a:noFill/>
          </p:spPr>
          <p:txBody>
            <a:bodyPr wrap="none" rtlCol="0">
              <a:spAutoFit/>
            </a:bodyPr>
            <a:lstStyle/>
            <a:p>
              <a:pPr algn="ctr"/>
              <a:r>
                <a:rPr lang="en-US" sz="1050" dirty="0" smtClean="0">
                  <a:solidFill>
                    <a:schemeClr val="bg2">
                      <a:lumMod val="20000"/>
                      <a:lumOff val="80000"/>
                    </a:schemeClr>
                  </a:solidFill>
                  <a:latin typeface="+mj-lt"/>
                </a:rPr>
                <a:t>Control </a:t>
              </a:r>
              <a:br>
                <a:rPr lang="en-US" sz="1050" dirty="0" smtClean="0">
                  <a:solidFill>
                    <a:schemeClr val="bg2">
                      <a:lumMod val="20000"/>
                      <a:lumOff val="80000"/>
                    </a:schemeClr>
                  </a:solidFill>
                  <a:latin typeface="+mj-lt"/>
                </a:rPr>
              </a:br>
              <a:r>
                <a:rPr lang="en-US" sz="1050" dirty="0" smtClean="0">
                  <a:solidFill>
                    <a:schemeClr val="bg2">
                      <a:lumMod val="20000"/>
                      <a:lumOff val="80000"/>
                    </a:schemeClr>
                  </a:solidFill>
                  <a:latin typeface="+mj-lt"/>
                </a:rPr>
                <a:t>Point</a:t>
              </a:r>
              <a:endParaRPr lang="en-US" sz="1050" dirty="0">
                <a:solidFill>
                  <a:schemeClr val="bg2">
                    <a:lumMod val="20000"/>
                    <a:lumOff val="80000"/>
                  </a:schemeClr>
                </a:solidFill>
                <a:latin typeface="+mj-lt"/>
              </a:endParaRPr>
            </a:p>
          </p:txBody>
        </p:sp>
      </p:grpSp>
      <p:cxnSp>
        <p:nvCxnSpPr>
          <p:cNvPr id="35" name="Straight Connector 34"/>
          <p:cNvCxnSpPr/>
          <p:nvPr/>
        </p:nvCxnSpPr>
        <p:spPr>
          <a:xfrm flipV="1">
            <a:off x="2477193" y="4180114"/>
            <a:ext cx="1141987" cy="460149"/>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1559859" y="4195483"/>
            <a:ext cx="1033712" cy="444783"/>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pic>
        <p:nvPicPr>
          <p:cNvPr id="37" name="Picture 36" descr="Generic_DAP.png"/>
          <p:cNvPicPr>
            <a:picLocks noChangeAspect="1"/>
          </p:cNvPicPr>
          <p:nvPr/>
        </p:nvPicPr>
        <p:blipFill>
          <a:blip r:embed="rId6" cstate="print"/>
          <a:stretch>
            <a:fillRect/>
          </a:stretch>
        </p:blipFill>
        <p:spPr>
          <a:xfrm>
            <a:off x="3357740" y="1126120"/>
            <a:ext cx="270765" cy="570336"/>
          </a:xfrm>
          <a:prstGeom prst="rect">
            <a:avLst/>
          </a:prstGeom>
        </p:spPr>
      </p:pic>
      <p:grpSp>
        <p:nvGrpSpPr>
          <p:cNvPr id="38" name="Group 87"/>
          <p:cNvGrpSpPr/>
          <p:nvPr/>
        </p:nvGrpSpPr>
        <p:grpSpPr>
          <a:xfrm>
            <a:off x="2429471" y="4507263"/>
            <a:ext cx="808901" cy="724929"/>
            <a:chOff x="7086601" y="914400"/>
            <a:chExt cx="1295403" cy="1160929"/>
          </a:xfrm>
        </p:grpSpPr>
        <p:pic>
          <p:nvPicPr>
            <p:cNvPr id="39" name="Picture 2" descr="E:\DVD27\Artwork_Imagery\HARDWARE_IMAGERY\Illustration - Misc Hardware\XML Icons\Generic Application.png"/>
            <p:cNvPicPr>
              <a:picLocks noChangeAspect="1" noChangeArrowheads="1"/>
            </p:cNvPicPr>
            <p:nvPr/>
          </p:nvPicPr>
          <p:blipFill>
            <a:blip r:embed="rId7" cstate="print"/>
            <a:srcRect/>
            <a:stretch>
              <a:fillRect/>
            </a:stretch>
          </p:blipFill>
          <p:spPr bwMode="auto">
            <a:xfrm>
              <a:off x="7086601" y="1066800"/>
              <a:ext cx="685800" cy="1008529"/>
            </a:xfrm>
            <a:prstGeom prst="rect">
              <a:avLst/>
            </a:prstGeom>
            <a:noFill/>
          </p:spPr>
        </p:pic>
        <p:sp>
          <p:nvSpPr>
            <p:cNvPr id="40" name="TextBox 39"/>
            <p:cNvSpPr txBox="1"/>
            <p:nvPr/>
          </p:nvSpPr>
          <p:spPr>
            <a:xfrm>
              <a:off x="7467600" y="914400"/>
              <a:ext cx="914404" cy="443597"/>
            </a:xfrm>
            <a:prstGeom prst="rect">
              <a:avLst/>
            </a:prstGeom>
            <a:noFill/>
          </p:spPr>
          <p:txBody>
            <a:bodyPr wrap="none" rtlCol="0">
              <a:spAutoFit/>
            </a:bodyPr>
            <a:lstStyle/>
            <a:p>
              <a:pPr fontAlgn="auto">
                <a:spcBef>
                  <a:spcPts val="0"/>
                </a:spcBef>
                <a:spcAft>
                  <a:spcPts val="0"/>
                </a:spcAft>
              </a:pPr>
              <a:r>
                <a:rPr lang="en-US" sz="1200" dirty="0" smtClean="0">
                  <a:solidFill>
                    <a:srgbClr xmlns:mc="http://schemas.openxmlformats.org/markup-compatibility/2006" xmlns:a14="http://schemas.microsoft.com/office/drawing/2007/7/7/main" val="FFFFFF" mc:Ignorable="">
                      <a:lumMod val="20000"/>
                      <a:lumOff val="80000"/>
                    </a:srgbClr>
                  </a:solidFill>
                  <a:latin typeface="Segoe"/>
                  <a:cs typeface="+mn-cs"/>
                </a:rPr>
                <a:t>Client</a:t>
              </a:r>
              <a:endParaRPr lang="en-US" sz="1200" dirty="0">
                <a:solidFill>
                  <a:srgbClr xmlns:mc="http://schemas.openxmlformats.org/markup-compatibility/2006" xmlns:a14="http://schemas.microsoft.com/office/drawing/2007/7/7/main" val="FFFFFF" mc:Ignorable="">
                    <a:lumMod val="20000"/>
                    <a:lumOff val="80000"/>
                  </a:srgbClr>
                </a:solidFill>
                <a:latin typeface="Segoe"/>
                <a:cs typeface="+mn-cs"/>
              </a:endParaRPr>
            </a:p>
          </p:txBody>
        </p:sp>
      </p:grpSp>
      <p:sp>
        <p:nvSpPr>
          <p:cNvPr id="41" name="TextBox 40"/>
          <p:cNvSpPr txBox="1"/>
          <p:nvPr/>
        </p:nvSpPr>
        <p:spPr>
          <a:xfrm>
            <a:off x="1425892" y="4386316"/>
            <a:ext cx="1050288" cy="276999"/>
          </a:xfrm>
          <a:prstGeom prst="rect">
            <a:avLst/>
          </a:prstGeom>
          <a:noFill/>
        </p:spPr>
        <p:txBody>
          <a:bodyPr wrap="square" rtlCol="0">
            <a:spAutoFit/>
          </a:bodyPr>
          <a:lstStyle/>
          <a:p>
            <a:pPr fontAlgn="auto">
              <a:spcBef>
                <a:spcPts val="0"/>
              </a:spcBef>
              <a:spcAft>
                <a:spcPts val="0"/>
              </a:spcAft>
            </a:pPr>
            <a:r>
              <a:rPr lang="en-US" sz="1200" dirty="0" smtClean="0">
                <a:solidFill>
                  <a:srgbClr xmlns:mc="http://schemas.openxmlformats.org/markup-compatibility/2006" xmlns:a14="http://schemas.microsoft.com/office/drawing/2007/7/7/main" val="FFFFFF" mc:Ignorable="">
                    <a:lumMod val="20000"/>
                    <a:lumOff val="80000"/>
                  </a:srgbClr>
                </a:solidFill>
                <a:latin typeface="Segoe"/>
                <a:cs typeface="+mn-cs"/>
              </a:rPr>
              <a:t>“Finance”</a:t>
            </a:r>
            <a:endParaRPr lang="en-US" sz="1200" dirty="0">
              <a:solidFill>
                <a:srgbClr xmlns:mc="http://schemas.openxmlformats.org/markup-compatibility/2006" xmlns:a14="http://schemas.microsoft.com/office/drawing/2007/7/7/main" val="FFFFFF" mc:Ignorable="">
                  <a:lumMod val="20000"/>
                  <a:lumOff val="80000"/>
                </a:srgbClr>
              </a:solidFill>
              <a:latin typeface="Segoe"/>
              <a:cs typeface="+mn-cs"/>
            </a:endParaRPr>
          </a:p>
        </p:txBody>
      </p:sp>
      <p:sp>
        <p:nvSpPr>
          <p:cNvPr id="42" name="TextBox 41"/>
          <p:cNvSpPr txBox="1"/>
          <p:nvPr/>
        </p:nvSpPr>
        <p:spPr>
          <a:xfrm>
            <a:off x="1762979" y="3385875"/>
            <a:ext cx="1728294" cy="276999"/>
          </a:xfrm>
          <a:prstGeom prst="rect">
            <a:avLst/>
          </a:prstGeom>
          <a:noFill/>
        </p:spPr>
        <p:txBody>
          <a:bodyPr wrap="none" rtlCol="0">
            <a:spAutoFit/>
          </a:bodyPr>
          <a:lstStyle/>
          <a:p>
            <a:pPr fontAlgn="auto">
              <a:spcBef>
                <a:spcPts val="0"/>
              </a:spcBef>
              <a:spcAft>
                <a:spcPts val="0"/>
              </a:spcAft>
            </a:pPr>
            <a:r>
              <a:rPr lang="en-US" sz="1200" i="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cs typeface="+mn-cs"/>
              </a:rPr>
              <a:t>Managed Server Group</a:t>
            </a:r>
            <a:endParaRPr lang="en-US" sz="1200" i="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cs typeface="+mn-cs"/>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37"/>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4.44444E-6 2.12864E-6 L -0.00347 0.1453 " pathEditMode="relative" rAng="0" ptsTypes="AA">
                                      <p:cBhvr>
                                        <p:cTn id="12" dur="2000" fill="hold"/>
                                        <p:tgtEl>
                                          <p:spTgt spid="37"/>
                                        </p:tgtEl>
                                        <p:attrNameLst>
                                          <p:attrName>ppt_x</p:attrName>
                                          <p:attrName>ppt_y</p:attrName>
                                        </p:attrNameLst>
                                      </p:cBhvr>
                                      <p:rCtr x="-2" y="73"/>
                                    </p:animMotion>
                                  </p:childTnLst>
                                </p:cTn>
                              </p:par>
                            </p:childTnLst>
                          </p:cTn>
                        </p:par>
                        <p:par>
                          <p:cTn id="13" fill="hold">
                            <p:stCondLst>
                              <p:cond delay="2500"/>
                            </p:stCondLst>
                            <p:childTnLst>
                              <p:par>
                                <p:cTn id="14" presetID="0" presetClass="path" presetSubtype="0" accel="50000" decel="50000" fill="hold" nodeType="afterEffect">
                                  <p:stCondLst>
                                    <p:cond delay="500"/>
                                  </p:stCondLst>
                                  <p:childTnLst>
                                    <p:animMotion origin="layout" path="M -0.00347 0.14531 L 0.03212 0.32231 " pathEditMode="relative" rAng="0" ptsTypes="AA">
                                      <p:cBhvr>
                                        <p:cTn id="15" dur="2000" fill="hold"/>
                                        <p:tgtEl>
                                          <p:spTgt spid="37"/>
                                        </p:tgtEl>
                                        <p:attrNameLst>
                                          <p:attrName>ppt_x</p:attrName>
                                          <p:attrName>ppt_y</p:attrName>
                                        </p:attrNameLst>
                                      </p:cBhvr>
                                      <p:rCtr x="18" y="88"/>
                                    </p:animMotion>
                                  </p:childTnLst>
                                </p:cTn>
                              </p:par>
                            </p:childTnLst>
                          </p:cTn>
                        </p:par>
                        <p:par>
                          <p:cTn id="16" fill="hold">
                            <p:stCondLst>
                              <p:cond delay="5000"/>
                            </p:stCondLst>
                            <p:childTnLst>
                              <p:par>
                                <p:cTn id="17" presetID="0" presetClass="path" presetSubtype="0" accel="50000" decel="50000" fill="hold" nodeType="afterEffect">
                                  <p:stCondLst>
                                    <p:cond delay="500"/>
                                  </p:stCondLst>
                                  <p:childTnLst>
                                    <p:animMotion origin="layout" path="M 0.02952 0.34613 L -0.23003 0.34728 " pathEditMode="relative" rAng="0" ptsTypes="AA">
                                      <p:cBhvr>
                                        <p:cTn id="18" dur="2000" fill="hold"/>
                                        <p:tgtEl>
                                          <p:spTgt spid="37"/>
                                        </p:tgtEl>
                                        <p:attrNameLst>
                                          <p:attrName>ppt_x</p:attrName>
                                          <p:attrName>ppt_y</p:attrName>
                                        </p:attrNameLst>
                                      </p:cBhvr>
                                      <p:rCtr x="-130" y="0"/>
                                    </p:animMotion>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38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36" name="Title 35"/>
          <p:cNvSpPr>
            <a:spLocks noGrp="1"/>
          </p:cNvSpPr>
          <p:nvPr>
            <p:ph type="title"/>
          </p:nvPr>
        </p:nvSpPr>
        <p:spPr>
          <a:xfrm>
            <a:off x="381000" y="230188"/>
            <a:ext cx="7162800" cy="609398"/>
          </a:xfrm>
        </p:spPr>
        <p:txBody>
          <a:bodyPr/>
          <a:lstStyle/>
          <a:p>
            <a:pPr lvl="0">
              <a:defRPr/>
            </a:pPr>
            <a:r>
              <a:rPr spc="-230" smtClean="0"/>
              <a:t>Divide and Manage Large Tables</a:t>
            </a:r>
            <a:endParaRPr spc="-230" dirty="0"/>
          </a:p>
        </p:txBody>
      </p:sp>
      <p:sp>
        <p:nvSpPr>
          <p:cNvPr id="78" name="Content Placeholder 3"/>
          <p:cNvSpPr>
            <a:spLocks noGrp="1"/>
          </p:cNvSpPr>
          <p:nvPr>
            <p:ph sz="half" idx="1"/>
          </p:nvPr>
        </p:nvSpPr>
        <p:spPr/>
        <p:txBody>
          <a:bodyPr/>
          <a:lstStyle/>
          <a:p>
            <a:pPr>
              <a:spcAft>
                <a:spcPts val="1200"/>
              </a:spcAft>
              <a:buNone/>
            </a:pPr>
            <a:r>
              <a:rPr lang="en-US" sz="2400" dirty="0" smtClean="0">
                <a:solidFill>
                  <a:schemeClr val="accent4"/>
                </a:solidFill>
              </a:rPr>
              <a:t>Table Partitioning</a:t>
            </a:r>
          </a:p>
          <a:p>
            <a:pPr marL="365760" lvl="1">
              <a:spcBef>
                <a:spcPts val="0"/>
              </a:spcBef>
              <a:spcAft>
                <a:spcPts val="200"/>
              </a:spcAft>
            </a:pPr>
            <a:r>
              <a:rPr/>
              <a:t>Manage </a:t>
            </a:r>
            <a:r>
              <a:t>and access subsets of data quickly </a:t>
            </a:r>
            <a:r>
              <a:rPr/>
              <a:t>and efficiently</a:t>
            </a:r>
          </a:p>
          <a:p>
            <a:pPr marL="365760" lvl="1">
              <a:spcAft>
                <a:spcPts val="200"/>
              </a:spcAft>
            </a:pPr>
            <a:r>
              <a:rPr/>
              <a:t>Reduce time spent troubleshooting storage allocation issues</a:t>
            </a:r>
          </a:p>
          <a:p>
            <a:pPr marL="365760" lvl="1">
              <a:spcAft>
                <a:spcPts val="200"/>
              </a:spcAft>
            </a:pPr>
            <a:r>
              <a:t>Speed data load and maintenance operations</a:t>
            </a:r>
          </a:p>
          <a:p>
            <a:pPr marL="365760" lvl="1">
              <a:spcAft>
                <a:spcPts val="200"/>
              </a:spcAft>
            </a:pPr>
            <a:r>
              <a:t>Take advantage of all CPUs in the machine </a:t>
            </a:r>
            <a:r>
              <a:rPr/>
              <a:t>to complete operations </a:t>
            </a:r>
            <a:r>
              <a:t>more quickly</a:t>
            </a:r>
          </a:p>
        </p:txBody>
      </p:sp>
      <p:sp>
        <p:nvSpPr>
          <p:cNvPr id="79" name="Content Placeholder 3"/>
          <p:cNvSpPr>
            <a:spLocks noGrp="1"/>
          </p:cNvSpPr>
          <p:nvPr>
            <p:ph type="body" idx="10"/>
          </p:nvPr>
        </p:nvSpPr>
        <p:spPr/>
        <p:txBody>
          <a:bodyPr/>
          <a:lstStyle/>
          <a:p>
            <a:pPr marL="0" lvl="1" indent="0">
              <a:spcBef>
                <a:spcPts val="1200"/>
              </a:spcBef>
              <a:buNone/>
            </a:pPr>
            <a:r>
              <a:rPr lang="en-US" spc="-50" dirty="0" smtClean="0">
                <a:solidFill>
                  <a:schemeClr val="bg1"/>
                </a:solidFill>
              </a:rPr>
              <a:t>“Enhancements in partition query dramatically reduce the effects of lock escalation on systems that have to process hundreds and thousands of transactions per second, improving availability and improv[ing] query response time.”</a:t>
            </a:r>
          </a:p>
          <a:p>
            <a:pPr lvl="2" algn="r">
              <a:spcBef>
                <a:spcPts val="600"/>
              </a:spcBef>
            </a:pPr>
            <a:r>
              <a:rPr lang="en-US" sz="1400" b="0" i="1" dirty="0" smtClean="0">
                <a:solidFill>
                  <a:schemeClr val="bg1">
                    <a:lumMod val="75000"/>
                  </a:schemeClr>
                </a:solidFill>
                <a:latin typeface="+mj-lt"/>
                <a:cs typeface="Arial" charset="0"/>
              </a:rPr>
              <a:t>—Randy Dyess, SQL Server Mentor, TechNet Article</a:t>
            </a:r>
            <a:endParaRPr lang="en-US" sz="1400" b="0" i="1" dirty="0">
              <a:solidFill>
                <a:schemeClr val="bg1">
                  <a:lumMod val="75000"/>
                </a:schemeClr>
              </a:solidFill>
              <a:latin typeface="+mj-lt"/>
              <a:cs typeface="Arial" charset="0"/>
            </a:endParaRPr>
          </a:p>
        </p:txBody>
      </p:sp>
      <p:sp>
        <p:nvSpPr>
          <p:cNvPr id="37" name="Text Placeholder 36"/>
          <p:cNvSpPr>
            <a:spLocks noGrp="1"/>
          </p:cNvSpPr>
          <p:nvPr>
            <p:ph type="body" idx="11"/>
          </p:nvPr>
        </p:nvSpPr>
        <p:spPr/>
        <p:txBody>
          <a:bodyPr/>
          <a:lstStyle/>
          <a:p>
            <a:r>
              <a:rPr spc="-100" smtClean="0"/>
              <a:t>Manageability</a:t>
            </a:r>
            <a:endParaRPr lang="en-US" spc="-100" dirty="0"/>
          </a:p>
        </p:txBody>
      </p:sp>
      <p:grpSp>
        <p:nvGrpSpPr>
          <p:cNvPr id="2" name="Group 105"/>
          <p:cNvGrpSpPr/>
          <p:nvPr/>
        </p:nvGrpSpPr>
        <p:grpSpPr>
          <a:xfrm rot="10800000">
            <a:off x="617347" y="2943095"/>
            <a:ext cx="3931578" cy="1569638"/>
            <a:chOff x="-795864" y="1250371"/>
            <a:chExt cx="4191000" cy="1673209"/>
          </a:xfrm>
        </p:grpSpPr>
        <p:sp>
          <p:nvSpPr>
            <p:cNvPr id="102" name="Trapezoid 101"/>
            <p:cNvSpPr/>
            <p:nvPr/>
          </p:nvSpPr>
          <p:spPr bwMode="auto">
            <a:xfrm rot="10800000">
              <a:off x="-491067" y="2237780"/>
              <a:ext cx="3657600" cy="685800"/>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5" name="Rounded Rectangle 104"/>
            <p:cNvSpPr/>
            <p:nvPr/>
          </p:nvSpPr>
          <p:spPr bwMode="auto">
            <a:xfrm>
              <a:off x="-795864" y="1250371"/>
              <a:ext cx="4191000" cy="1033176"/>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pic>
        <p:nvPicPr>
          <p:cNvPr id="83" name="Picture 82" descr="Server.png"/>
          <p:cNvPicPr>
            <a:picLocks noChangeAspect="1"/>
          </p:cNvPicPr>
          <p:nvPr/>
        </p:nvPicPr>
        <p:blipFill>
          <a:blip r:embed="rId3" cstate="print"/>
          <a:stretch>
            <a:fillRect/>
          </a:stretch>
        </p:blipFill>
        <p:spPr>
          <a:xfrm flipH="1">
            <a:off x="2019755" y="1752600"/>
            <a:ext cx="1127872" cy="1584818"/>
          </a:xfrm>
          <a:prstGeom prst="rect">
            <a:avLst/>
          </a:prstGeom>
        </p:spPr>
      </p:pic>
      <p:pic>
        <p:nvPicPr>
          <p:cNvPr id="84" name="Rectangle 18518"/>
          <p:cNvPicPr>
            <a:picLocks noChangeAspect="1" noChangeArrowheads="1"/>
          </p:cNvPicPr>
          <p:nvPr/>
        </p:nvPicPr>
        <p:blipFill>
          <a:blip r:embed="rId4" cstate="print"/>
          <a:srcRect/>
          <a:stretch>
            <a:fillRect/>
          </a:stretch>
        </p:blipFill>
        <p:spPr bwMode="auto">
          <a:xfrm>
            <a:off x="1926945" y="2111089"/>
            <a:ext cx="1004095" cy="1144564"/>
          </a:xfrm>
          <a:prstGeom prst="rect">
            <a:avLst/>
          </a:prstGeom>
          <a:noFill/>
          <a:ln w="9525">
            <a:noFill/>
            <a:miter lim="800000"/>
            <a:headEnd/>
            <a:tailEnd/>
          </a:ln>
        </p:spPr>
      </p:pic>
      <p:sp>
        <p:nvSpPr>
          <p:cNvPr id="62" name="Rectangle 61"/>
          <p:cNvSpPr/>
          <p:nvPr/>
        </p:nvSpPr>
        <p:spPr bwMode="auto">
          <a:xfrm>
            <a:off x="2134310" y="2387952"/>
            <a:ext cx="609996" cy="63648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4" name="Rectangle 63"/>
          <p:cNvSpPr/>
          <p:nvPr/>
        </p:nvSpPr>
        <p:spPr bwMode="auto">
          <a:xfrm>
            <a:off x="2139617" y="2452682"/>
            <a:ext cx="547176" cy="568683"/>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15"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157540" y="3682089"/>
            <a:ext cx="712922" cy="711436"/>
          </a:xfrm>
          <a:prstGeom prst="rect">
            <a:avLst/>
          </a:prstGeom>
          <a:noFill/>
          <a:ln w="9525">
            <a:noFill/>
            <a:miter lim="800000"/>
            <a:headEnd/>
            <a:tailEnd/>
          </a:ln>
        </p:spPr>
      </p:pic>
      <p:pic>
        <p:nvPicPr>
          <p:cNvPr id="116"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275138" y="3682089"/>
            <a:ext cx="712922" cy="711436"/>
          </a:xfrm>
          <a:prstGeom prst="rect">
            <a:avLst/>
          </a:prstGeom>
          <a:noFill/>
          <a:ln w="9525">
            <a:noFill/>
            <a:miter lim="800000"/>
            <a:headEnd/>
            <a:tailEnd/>
          </a:ln>
        </p:spPr>
      </p:pic>
      <p:pic>
        <p:nvPicPr>
          <p:cNvPr id="117"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375804" y="3682089"/>
            <a:ext cx="712922" cy="711436"/>
          </a:xfrm>
          <a:prstGeom prst="rect">
            <a:avLst/>
          </a:prstGeom>
          <a:noFill/>
          <a:ln w="9525">
            <a:noFill/>
            <a:miter lim="800000"/>
            <a:headEnd/>
            <a:tailEnd/>
          </a:ln>
        </p:spPr>
      </p:pic>
      <p:sp>
        <p:nvSpPr>
          <p:cNvPr id="121" name="Rectangle 120"/>
          <p:cNvSpPr/>
          <p:nvPr/>
        </p:nvSpPr>
        <p:spPr bwMode="auto">
          <a:xfrm>
            <a:off x="2204224" y="2464419"/>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2" name="Rectangle 121"/>
          <p:cNvSpPr/>
          <p:nvPr/>
        </p:nvSpPr>
        <p:spPr bwMode="auto">
          <a:xfrm>
            <a:off x="2204224" y="2657707"/>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3" name="Rectangle 122"/>
          <p:cNvSpPr/>
          <p:nvPr/>
        </p:nvSpPr>
        <p:spPr bwMode="auto">
          <a:xfrm>
            <a:off x="2204224" y="2850995"/>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65" name="Straight Connector 64"/>
          <p:cNvCxnSpPr/>
          <p:nvPr/>
        </p:nvCxnSpPr>
        <p:spPr>
          <a:xfrm>
            <a:off x="2139617" y="2534485"/>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39617" y="2636610"/>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139617" y="2732929"/>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39617" y="2829247"/>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2074717"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2238869"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139617" y="2925041"/>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rot="16200000">
            <a:off x="1847514" y="2674541"/>
            <a:ext cx="632915" cy="6073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56317E-7 C 0.07361 0.0074 0.14409 0.01319 0.16788 0.05113 C 0.19166 0.08908 0.14791 0.19065 0.14271 0.22721 " pathEditMode="relative" rAng="0" ptsTypes="aaa">
                                      <p:cBhvr>
                                        <p:cTn id="6" dur="2000" fill="hold"/>
                                        <p:tgtEl>
                                          <p:spTgt spid="121"/>
                                        </p:tgtEl>
                                        <p:attrNameLst>
                                          <p:attrName>ppt_x</p:attrName>
                                          <p:attrName>ppt_y</p:attrName>
                                        </p:attrNameLst>
                                      </p:cBhvr>
                                      <p:rCtr x="9600" y="11400"/>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500"/>
                                        <p:tgtEl>
                                          <p:spTgt spid="121"/>
                                        </p:tgtEl>
                                      </p:cBhvr>
                                    </p:animEffect>
                                    <p:set>
                                      <p:cBhvr>
                                        <p:cTn id="10" dur="1" fill="hold">
                                          <p:stCondLst>
                                            <p:cond delay="499"/>
                                          </p:stCondLst>
                                        </p:cTn>
                                        <p:tgtEl>
                                          <p:spTgt spid="121"/>
                                        </p:tgtEl>
                                        <p:attrNameLst>
                                          <p:attrName>style.visibility</p:attrName>
                                        </p:attrNameLst>
                                      </p:cBhvr>
                                      <p:to>
                                        <p:strVal val="hidden"/>
                                      </p:to>
                                    </p:set>
                                  </p:childTnLst>
                                </p:cTn>
                              </p:par>
                            </p:childTnLst>
                          </p:cTn>
                        </p:par>
                        <p:par>
                          <p:cTn id="11" fill="hold">
                            <p:stCondLst>
                              <p:cond delay="2500"/>
                            </p:stCondLst>
                            <p:childTnLst>
                              <p:par>
                                <p:cTn id="12" presetID="0" presetClass="path" presetSubtype="0" accel="50000" decel="50000" fill="hold" grpId="0" nodeType="afterEffect">
                                  <p:stCondLst>
                                    <p:cond delay="0"/>
                                  </p:stCondLst>
                                  <p:childTnLst>
                                    <p:animMotion origin="layout" path="M 3.33333E-6 1.97131E-6 C 0.04739 -0.00463 0.09236 -0.01018 0.09618 0.02267 C 0.1 0.05553 0.03836 0.16103 0.02326 0.19736 " pathEditMode="relative" rAng="0" ptsTypes="aaa">
                                      <p:cBhvr>
                                        <p:cTn id="13" dur="2000" fill="hold"/>
                                        <p:tgtEl>
                                          <p:spTgt spid="122"/>
                                        </p:tgtEl>
                                        <p:attrNameLst>
                                          <p:attrName>ppt_x</p:attrName>
                                          <p:attrName>ppt_y</p:attrName>
                                        </p:attrNameLst>
                                      </p:cBhvr>
                                      <p:rCtr x="5000" y="9300"/>
                                    </p:animMotion>
                                  </p:childTnLst>
                                </p:cTn>
                              </p:par>
                            </p:childTnLst>
                          </p:cTn>
                        </p:par>
                        <p:par>
                          <p:cTn id="14" fill="hold">
                            <p:stCondLst>
                              <p:cond delay="4500"/>
                            </p:stCondLst>
                            <p:childTnLst>
                              <p:par>
                                <p:cTn id="15" presetID="10" presetClass="exit" presetSubtype="0" fill="hold" grpId="1" nodeType="afterEffect">
                                  <p:stCondLst>
                                    <p:cond delay="0"/>
                                  </p:stCondLst>
                                  <p:childTnLst>
                                    <p:animEffect transition="out" filter="fade">
                                      <p:cBhvr>
                                        <p:cTn id="16" dur="500"/>
                                        <p:tgtEl>
                                          <p:spTgt spid="122"/>
                                        </p:tgtEl>
                                      </p:cBhvr>
                                    </p:animEffect>
                                    <p:set>
                                      <p:cBhvr>
                                        <p:cTn id="17" dur="1" fill="hold">
                                          <p:stCondLst>
                                            <p:cond delay="499"/>
                                          </p:stCondLst>
                                        </p:cTn>
                                        <p:tgtEl>
                                          <p:spTgt spid="122"/>
                                        </p:tgtEl>
                                        <p:attrNameLst>
                                          <p:attrName>style.visibility</p:attrName>
                                        </p:attrNameLst>
                                      </p:cBhvr>
                                      <p:to>
                                        <p:strVal val="hidden"/>
                                      </p:to>
                                    </p:set>
                                  </p:childTnLst>
                                </p:cTn>
                              </p:par>
                            </p:childTnLst>
                          </p:cTn>
                        </p:par>
                        <p:par>
                          <p:cTn id="18" fill="hold">
                            <p:stCondLst>
                              <p:cond delay="5000"/>
                            </p:stCondLst>
                            <p:childTnLst>
                              <p:par>
                                <p:cTn id="19" presetID="0" presetClass="path" presetSubtype="0" accel="50000" decel="50000" fill="hold" grpId="0" nodeType="afterEffect">
                                  <p:stCondLst>
                                    <p:cond delay="0"/>
                                  </p:stCondLst>
                                  <p:childTnLst>
                                    <p:animMotion origin="layout" path="M 3.33333E-6 4.29894E-6 C -0.02604 -0.00047 -0.13959 -0.03078 -0.15591 -0.00278 C -0.17223 0.02522 -0.10973 0.13257 -0.09757 0.1682 " pathEditMode="relative" rAng="0" ptsTypes="aaa">
                                      <p:cBhvr>
                                        <p:cTn id="20" dur="2000" fill="hold"/>
                                        <p:tgtEl>
                                          <p:spTgt spid="123"/>
                                        </p:tgtEl>
                                        <p:attrNameLst>
                                          <p:attrName>ppt_x</p:attrName>
                                          <p:attrName>ppt_y</p:attrName>
                                        </p:attrNameLst>
                                      </p:cBhvr>
                                      <p:rCtr x="-8600" y="6900"/>
                                    </p:animMotion>
                                  </p:childTnLst>
                                </p:cTn>
                              </p:par>
                            </p:childTnLst>
                          </p:cTn>
                        </p:par>
                        <p:par>
                          <p:cTn id="21" fill="hold">
                            <p:stCondLst>
                              <p:cond delay="7000"/>
                            </p:stCondLst>
                            <p:childTnLst>
                              <p:par>
                                <p:cTn id="22" presetID="10" presetClass="exit" presetSubtype="0" fill="hold" grpId="1" nodeType="afterEffect">
                                  <p:stCondLst>
                                    <p:cond delay="0"/>
                                  </p:stCondLst>
                                  <p:childTnLst>
                                    <p:animEffect transition="out" filter="fade">
                                      <p:cBhvr>
                                        <p:cTn id="23" dur="500"/>
                                        <p:tgtEl>
                                          <p:spTgt spid="123"/>
                                        </p:tgtEl>
                                      </p:cBhvr>
                                    </p:animEffect>
                                    <p:set>
                                      <p:cBhvr>
                                        <p:cTn id="24" dur="1" fill="hold">
                                          <p:stCondLst>
                                            <p:cond delay="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1" grpId="1" animBg="1"/>
      <p:bldP spid="122" grpId="0" animBg="1"/>
      <p:bldP spid="122" grpId="1" animBg="1"/>
      <p:bldP spid="123" grpId="0" animBg="1"/>
      <p:bldP spid="12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rapezoid 91"/>
          <p:cNvSpPr/>
          <p:nvPr/>
        </p:nvSpPr>
        <p:spPr bwMode="auto">
          <a:xfrm rot="5400000">
            <a:off x="2070652" y="3518452"/>
            <a:ext cx="1676400" cy="430696"/>
          </a:xfrm>
          <a:prstGeom prst="trapezoid">
            <a:avLst>
              <a:gd name="adj" fmla="val 135869"/>
            </a:avLst>
          </a:prstGeom>
          <a:gradFill>
            <a:gsLst>
              <a:gs pos="0">
                <a:schemeClr val="tx1">
                  <a:lumMod val="65000"/>
                  <a:lumOff val="35000"/>
                  <a:alpha val="31000"/>
                </a:schemeClr>
              </a:gs>
              <a:gs pos="100000">
                <a:schemeClr val="bg1">
                  <a:lumMod val="65000"/>
                </a:schemeClr>
              </a:gs>
            </a:gsLst>
            <a:lin ang="5400000" scaled="0"/>
          </a:gradFill>
          <a:ln>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9" name="Rectangle 108"/>
          <p:cNvSpPr/>
          <p:nvPr/>
        </p:nvSpPr>
        <p:spPr bwMode="auto">
          <a:xfrm rot="16200000">
            <a:off x="2766060" y="302513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26" name="Picture 125" descr="Server.png"/>
          <p:cNvPicPr>
            <a:picLocks noChangeAspect="1"/>
          </p:cNvPicPr>
          <p:nvPr/>
        </p:nvPicPr>
        <p:blipFill>
          <a:blip r:embed="rId3" cstate="print"/>
          <a:stretch>
            <a:fillRect/>
          </a:stretch>
        </p:blipFill>
        <p:spPr>
          <a:xfrm flipH="1">
            <a:off x="2743200" y="3200401"/>
            <a:ext cx="596523" cy="838200"/>
          </a:xfrm>
          <a:prstGeom prst="rect">
            <a:avLst/>
          </a:prstGeom>
        </p:spPr>
      </p:pic>
      <p:sp>
        <p:nvSpPr>
          <p:cNvPr id="2" name="Title 1"/>
          <p:cNvSpPr>
            <a:spLocks noGrp="1"/>
          </p:cNvSpPr>
          <p:nvPr>
            <p:ph type="title"/>
          </p:nvPr>
        </p:nvSpPr>
        <p:spPr>
          <a:xfrm>
            <a:off x="381000" y="230188"/>
            <a:ext cx="7696200" cy="609398"/>
          </a:xfrm>
        </p:spPr>
        <p:txBody>
          <a:bodyPr/>
          <a:lstStyle/>
          <a:p>
            <a:r>
              <a:rPr lang="en-US" dirty="0" smtClean="0"/>
              <a:t>Help Ensure Predictable Performance</a:t>
            </a:r>
            <a:endParaRPr lang="en-US" dirty="0"/>
          </a:p>
        </p:txBody>
      </p:sp>
      <p:sp>
        <p:nvSpPr>
          <p:cNvPr id="75" name="Content Placeholder 3"/>
          <p:cNvSpPr>
            <a:spLocks noGrp="1"/>
          </p:cNvSpPr>
          <p:nvPr>
            <p:ph sz="half" idx="1"/>
          </p:nvPr>
        </p:nvSpPr>
        <p:spPr>
          <a:xfrm>
            <a:off x="4800600" y="1143079"/>
            <a:ext cx="4133850" cy="3054169"/>
          </a:xfrm>
        </p:spPr>
        <p:txBody>
          <a:bodyPr/>
          <a:lstStyle/>
          <a:p>
            <a:r>
              <a:rPr lang="en-US" dirty="0" smtClean="0"/>
              <a:t>Resource Governor</a:t>
            </a:r>
          </a:p>
          <a:p>
            <a:pPr marL="365760" lvl="1">
              <a:spcAft>
                <a:spcPts val="200"/>
              </a:spcAft>
            </a:pPr>
            <a:r>
              <a:rPr dirty="0"/>
              <a:t>Allocate CPU and memory resources to high-priority applications</a:t>
            </a:r>
          </a:p>
          <a:p>
            <a:pPr marL="365760" lvl="1">
              <a:spcAft>
                <a:spcPts val="200"/>
              </a:spcAft>
            </a:pPr>
            <a:r>
              <a:rPr dirty="0"/>
              <a:t>Prevent runaway queries that hold resources for extended periods</a:t>
            </a:r>
          </a:p>
          <a:p>
            <a:pPr marL="365760" lvl="1">
              <a:spcAft>
                <a:spcPts val="200"/>
              </a:spcAft>
            </a:pPr>
            <a:r>
              <a:rPr dirty="0"/>
              <a:t>Provide a consistent user experience, which can result in fewer service calls about slow systems</a:t>
            </a:r>
          </a:p>
          <a:p>
            <a:pPr marL="365760" lvl="1"/>
            <a:r>
              <a:rPr dirty="0"/>
              <a:t>Establish service-level agreements (SLAs) with customers for predictable response times</a:t>
            </a:r>
          </a:p>
        </p:txBody>
      </p:sp>
      <p:sp>
        <p:nvSpPr>
          <p:cNvPr id="76" name="Content Placeholder 3"/>
          <p:cNvSpPr>
            <a:spLocks noGrp="1"/>
          </p:cNvSpPr>
          <p:nvPr>
            <p:ph type="body" idx="10"/>
          </p:nvPr>
        </p:nvSpPr>
        <p:spPr/>
        <p:txBody>
          <a:bodyPr/>
          <a:lstStyle/>
          <a:p>
            <a:pPr lvl="1"/>
            <a:r>
              <a:rPr lang="en-US" dirty="0" smtClean="0"/>
              <a:t>“Resource Governor allows us to control the percent[age] of total resources any operation can consume so that they don’t adversely impact our real-time data access.”</a:t>
            </a:r>
          </a:p>
          <a:p>
            <a:pPr lvl="2" algn="r">
              <a:spcBef>
                <a:spcPts val="0"/>
              </a:spcBef>
            </a:pPr>
            <a:r>
              <a:rPr lang="en-US" sz="1400" b="0" i="1" dirty="0" smtClean="0">
                <a:solidFill>
                  <a:schemeClr val="bg1">
                    <a:lumMod val="75000"/>
                  </a:schemeClr>
                </a:solidFill>
                <a:latin typeface="+mj-lt"/>
                <a:cs typeface="Arial" charset="0"/>
              </a:rPr>
              <a:t>—Michael Steineke, Vice President, Information Technology, Edgenet</a:t>
            </a:r>
          </a:p>
        </p:txBody>
      </p:sp>
      <p:sp>
        <p:nvSpPr>
          <p:cNvPr id="71" name="Text Placeholder 70"/>
          <p:cNvSpPr>
            <a:spLocks noGrp="1"/>
          </p:cNvSpPr>
          <p:nvPr>
            <p:ph type="body" idx="11"/>
          </p:nvPr>
        </p:nvSpPr>
        <p:spPr/>
        <p:txBody>
          <a:bodyPr/>
          <a:lstStyle/>
          <a:p>
            <a:r>
              <a:rPr spc="-100"/>
              <a:t>Manageability</a:t>
            </a:r>
          </a:p>
        </p:txBody>
      </p:sp>
      <p:sp>
        <p:nvSpPr>
          <p:cNvPr id="78" name="Rectangle 77"/>
          <p:cNvSpPr/>
          <p:nvPr/>
        </p:nvSpPr>
        <p:spPr bwMode="auto">
          <a:xfrm>
            <a:off x="2362200" y="990600"/>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79" name="Rectangle 11345"/>
          <p:cNvPicPr>
            <a:picLocks noChangeAspect="1" noChangeArrowheads="1"/>
          </p:cNvPicPr>
          <p:nvPr/>
        </p:nvPicPr>
        <p:blipFill>
          <a:blip r:embed="rId4" cstate="print"/>
          <a:srcRect/>
          <a:stretch>
            <a:fillRect/>
          </a:stretch>
        </p:blipFill>
        <p:spPr bwMode="gray">
          <a:xfrm rot="21419117" flipH="1">
            <a:off x="3057415" y="1152791"/>
            <a:ext cx="382014" cy="368086"/>
          </a:xfrm>
          <a:prstGeom prst="rect">
            <a:avLst/>
          </a:prstGeom>
          <a:noFill/>
          <a:ln w="9525">
            <a:noFill/>
            <a:miter lim="800000"/>
            <a:headEnd/>
            <a:tailEnd/>
          </a:ln>
        </p:spPr>
      </p:pic>
      <p:pic>
        <p:nvPicPr>
          <p:cNvPr id="80" name="Rectangle 11345"/>
          <p:cNvPicPr>
            <a:picLocks noChangeAspect="1" noChangeArrowheads="1"/>
          </p:cNvPicPr>
          <p:nvPr/>
        </p:nvPicPr>
        <p:blipFill>
          <a:blip r:embed="rId4" cstate="print"/>
          <a:srcRect/>
          <a:stretch>
            <a:fillRect/>
          </a:stretch>
        </p:blipFill>
        <p:spPr bwMode="gray">
          <a:xfrm rot="21419117" flipH="1">
            <a:off x="2600215" y="1152791"/>
            <a:ext cx="382014" cy="368086"/>
          </a:xfrm>
          <a:prstGeom prst="rect">
            <a:avLst/>
          </a:prstGeom>
          <a:noFill/>
          <a:ln w="9525">
            <a:noFill/>
            <a:miter lim="800000"/>
            <a:headEnd/>
            <a:tailEnd/>
          </a:ln>
        </p:spPr>
      </p:pic>
      <p:sp>
        <p:nvSpPr>
          <p:cNvPr id="81" name="Rectangle 80"/>
          <p:cNvSpPr/>
          <p:nvPr/>
        </p:nvSpPr>
        <p:spPr bwMode="auto">
          <a:xfrm rot="10800000" flipV="1">
            <a:off x="3048000" y="1905000"/>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83" name="Picture 82" descr="Server.png"/>
          <p:cNvPicPr>
            <a:picLocks noChangeAspect="1"/>
          </p:cNvPicPr>
          <p:nvPr/>
        </p:nvPicPr>
        <p:blipFill>
          <a:blip r:embed="rId3" cstate="print"/>
          <a:stretch>
            <a:fillRect/>
          </a:stretch>
        </p:blipFill>
        <p:spPr>
          <a:xfrm flipH="1">
            <a:off x="2819400" y="2133600"/>
            <a:ext cx="433835" cy="609600"/>
          </a:xfrm>
          <a:prstGeom prst="rect">
            <a:avLst/>
          </a:prstGeom>
        </p:spPr>
      </p:pic>
      <p:pic>
        <p:nvPicPr>
          <p:cNvPr id="84" name="Picture 83" descr="Server.png"/>
          <p:cNvPicPr>
            <a:picLocks noChangeAspect="1"/>
          </p:cNvPicPr>
          <p:nvPr/>
        </p:nvPicPr>
        <p:blipFill>
          <a:blip r:embed="rId3" cstate="print"/>
          <a:stretch>
            <a:fillRect/>
          </a:stretch>
        </p:blipFill>
        <p:spPr>
          <a:xfrm flipH="1">
            <a:off x="3429000" y="2133600"/>
            <a:ext cx="433835" cy="609600"/>
          </a:xfrm>
          <a:prstGeom prst="rect">
            <a:avLst/>
          </a:prstGeom>
        </p:spPr>
      </p:pic>
      <p:pic>
        <p:nvPicPr>
          <p:cNvPr id="85" name="Picture 84" descr="Server.png"/>
          <p:cNvPicPr>
            <a:picLocks noChangeAspect="1"/>
          </p:cNvPicPr>
          <p:nvPr/>
        </p:nvPicPr>
        <p:blipFill>
          <a:blip r:embed="rId3" cstate="print"/>
          <a:stretch>
            <a:fillRect/>
          </a:stretch>
        </p:blipFill>
        <p:spPr>
          <a:xfrm flipH="1">
            <a:off x="4038600" y="2133600"/>
            <a:ext cx="433835" cy="609600"/>
          </a:xfrm>
          <a:prstGeom prst="rect">
            <a:avLst/>
          </a:prstGeom>
        </p:spPr>
      </p:pic>
      <p:sp>
        <p:nvSpPr>
          <p:cNvPr id="87" name="Rectangle 86"/>
          <p:cNvSpPr/>
          <p:nvPr/>
        </p:nvSpPr>
        <p:spPr bwMode="auto">
          <a:xfrm rot="5400000">
            <a:off x="2856673" y="1896557"/>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8" name="Rectangle 87"/>
          <p:cNvSpPr/>
          <p:nvPr/>
        </p:nvSpPr>
        <p:spPr bwMode="auto">
          <a:xfrm rot="5400000">
            <a:off x="3566159" y="199644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9" name="Rectangle 88"/>
          <p:cNvSpPr/>
          <p:nvPr/>
        </p:nvSpPr>
        <p:spPr bwMode="auto">
          <a:xfrm rot="5400000">
            <a:off x="4175759" y="199644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4" name="Picture 93" descr="Application.png"/>
          <p:cNvPicPr>
            <a:picLocks noChangeAspect="1"/>
          </p:cNvPicPr>
          <p:nvPr/>
        </p:nvPicPr>
        <p:blipFill>
          <a:blip r:embed="rId5" cstate="print"/>
          <a:stretch>
            <a:fillRect/>
          </a:stretch>
        </p:blipFill>
        <p:spPr>
          <a:xfrm>
            <a:off x="27432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4" name="Picture 103" descr="Application.png"/>
          <p:cNvPicPr>
            <a:picLocks noChangeAspect="1"/>
          </p:cNvPicPr>
          <p:nvPr/>
        </p:nvPicPr>
        <p:blipFill>
          <a:blip r:embed="rId5" cstate="print"/>
          <a:stretch>
            <a:fillRect/>
          </a:stretch>
        </p:blipFill>
        <p:spPr>
          <a:xfrm>
            <a:off x="33528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8" name="Picture 107" descr="Application.png"/>
          <p:cNvPicPr>
            <a:picLocks noChangeAspect="1"/>
          </p:cNvPicPr>
          <p:nvPr/>
        </p:nvPicPr>
        <p:blipFill>
          <a:blip r:embed="rId5" cstate="print"/>
          <a:stretch>
            <a:fillRect/>
          </a:stretch>
        </p:blipFill>
        <p:spPr>
          <a:xfrm>
            <a:off x="3962400" y="236220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112" name="Rectangle 111"/>
          <p:cNvSpPr/>
          <p:nvPr/>
        </p:nvSpPr>
        <p:spPr bwMode="auto">
          <a:xfrm rot="16200000">
            <a:off x="3985260" y="302513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34" name="Picture 133" descr="Server.png"/>
          <p:cNvPicPr>
            <a:picLocks noChangeAspect="1"/>
          </p:cNvPicPr>
          <p:nvPr/>
        </p:nvPicPr>
        <p:blipFill>
          <a:blip r:embed="rId3" cstate="print"/>
          <a:stretch>
            <a:fillRect/>
          </a:stretch>
        </p:blipFill>
        <p:spPr>
          <a:xfrm flipH="1">
            <a:off x="3962400" y="3200400"/>
            <a:ext cx="609600" cy="856575"/>
          </a:xfrm>
          <a:prstGeom prst="rect">
            <a:avLst/>
          </a:prstGeom>
        </p:spPr>
      </p:pic>
      <p:pic>
        <p:nvPicPr>
          <p:cNvPr id="144" name="Rectangle 18518"/>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3581400" y="3276601"/>
            <a:ext cx="762000" cy="868600"/>
          </a:xfrm>
          <a:prstGeom prst="rect">
            <a:avLst/>
          </a:prstGeom>
          <a:noFill/>
          <a:ln w="9525">
            <a:noFill/>
            <a:miter lim="800000"/>
            <a:headEnd/>
            <a:tailEnd/>
          </a:ln>
        </p:spPr>
      </p:pic>
      <p:sp>
        <p:nvSpPr>
          <p:cNvPr id="91" name="Rectangle 90"/>
          <p:cNvSpPr/>
          <p:nvPr/>
        </p:nvSpPr>
        <p:spPr bwMode="auto">
          <a:xfrm>
            <a:off x="228600" y="2895600"/>
            <a:ext cx="2438400" cy="1676400"/>
          </a:xfrm>
          <a:prstGeom prst="rect">
            <a:avLst/>
          </a:prstGeom>
          <a:gradFill>
            <a:gsLst>
              <a:gs pos="20000">
                <a:schemeClr val="tx1">
                  <a:alpha val="82000"/>
                </a:schemeClr>
              </a:gs>
              <a:gs pos="52000">
                <a:schemeClr val="tx1">
                  <a:alpha val="33000"/>
                </a:schemeClr>
              </a:gs>
              <a:gs pos="100000">
                <a:schemeClr val="bg1">
                  <a:lumMod val="6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03" name="Rectangle 102"/>
          <p:cNvSpPr/>
          <p:nvPr/>
        </p:nvSpPr>
        <p:spPr bwMode="auto">
          <a:xfrm rot="10800000" flipV="1">
            <a:off x="793206" y="3124200"/>
            <a:ext cx="1873794" cy="51526"/>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0" name="Rectangle 109"/>
          <p:cNvSpPr/>
          <p:nvPr/>
        </p:nvSpPr>
        <p:spPr bwMode="auto">
          <a:xfrm rot="10800000" flipV="1">
            <a:off x="609600" y="3733800"/>
            <a:ext cx="2057400" cy="45719"/>
          </a:xfrm>
          <a:prstGeom prst="rect">
            <a:avLst/>
          </a:prstGeom>
          <a:solidFill>
            <a:schemeClr val="tx1">
              <a:lumMod val="50000"/>
              <a:lumOff val="50000"/>
              <a:alpha val="39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1" name="Rectangle 110"/>
          <p:cNvSpPr/>
          <p:nvPr/>
        </p:nvSpPr>
        <p:spPr bwMode="auto">
          <a:xfrm rot="10800000" flipV="1">
            <a:off x="793206" y="4267200"/>
            <a:ext cx="1873794" cy="51526"/>
          </a:xfrm>
          <a:prstGeom prst="rect">
            <a:avLst/>
          </a:prstGeom>
          <a:solidFill>
            <a:schemeClr val="tx1">
              <a:lumMod val="50000"/>
              <a:lumOff val="50000"/>
              <a:alpha val="39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4" name="Group 105"/>
          <p:cNvGrpSpPr/>
          <p:nvPr/>
        </p:nvGrpSpPr>
        <p:grpSpPr>
          <a:xfrm>
            <a:off x="1862328" y="3544956"/>
            <a:ext cx="609600" cy="381000"/>
            <a:chOff x="1828800" y="3544956"/>
            <a:chExt cx="838200" cy="381000"/>
          </a:xfrm>
        </p:grpSpPr>
        <p:sp>
          <p:nvSpPr>
            <p:cNvPr id="99" name="Rounded Rectangle 98"/>
            <p:cNvSpPr/>
            <p:nvPr/>
          </p:nvSpPr>
          <p:spPr bwMode="auto">
            <a:xfrm>
              <a:off x="1828800" y="3544956"/>
              <a:ext cx="838200" cy="381000"/>
            </a:xfrm>
            <a:prstGeom prst="roundRect">
              <a:avLst>
                <a:gd name="adj" fmla="val 22549"/>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0" name="TextBox 99"/>
            <p:cNvSpPr txBox="1"/>
            <p:nvPr/>
          </p:nvSpPr>
          <p:spPr>
            <a:xfrm>
              <a:off x="1880807" y="3565276"/>
              <a:ext cx="786193" cy="276999"/>
            </a:xfrm>
            <a:prstGeom prst="rect">
              <a:avLst/>
            </a:prstGeom>
            <a:noFill/>
          </p:spPr>
          <p:txBody>
            <a:bodyPr wrap="square" lIns="0" rIns="0" rtlCol="0">
              <a:spAutoFit/>
            </a:bodyPr>
            <a:lstStyle/>
            <a:p>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POOL 1</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grpSp>
        <p:nvGrpSpPr>
          <p:cNvPr id="5" name="Group 106"/>
          <p:cNvGrpSpPr/>
          <p:nvPr/>
        </p:nvGrpSpPr>
        <p:grpSpPr>
          <a:xfrm>
            <a:off x="1862328" y="4114800"/>
            <a:ext cx="609600" cy="381000"/>
            <a:chOff x="1828800" y="4114800"/>
            <a:chExt cx="838200" cy="381000"/>
          </a:xfrm>
        </p:grpSpPr>
        <p:sp>
          <p:nvSpPr>
            <p:cNvPr id="101" name="Rounded Rectangle 100"/>
            <p:cNvSpPr/>
            <p:nvPr/>
          </p:nvSpPr>
          <p:spPr bwMode="auto">
            <a:xfrm>
              <a:off x="1828800" y="4114800"/>
              <a:ext cx="838200" cy="381000"/>
            </a:xfrm>
            <a:prstGeom prst="roundRect">
              <a:avLst>
                <a:gd name="adj" fmla="val 22549"/>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2" name="TextBox 101"/>
            <p:cNvSpPr txBox="1"/>
            <p:nvPr/>
          </p:nvSpPr>
          <p:spPr>
            <a:xfrm>
              <a:off x="1880807" y="4135120"/>
              <a:ext cx="786193" cy="276999"/>
            </a:xfrm>
            <a:prstGeom prst="rect">
              <a:avLst/>
            </a:prstGeom>
            <a:noFill/>
          </p:spPr>
          <p:txBody>
            <a:bodyPr wrap="square" lIns="0" rIns="0" rtlCol="0">
              <a:spAutoFit/>
            </a:bodyPr>
            <a:lstStyle/>
            <a:p>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POOL 2</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grpSp>
        <p:nvGrpSpPr>
          <p:cNvPr id="6" name="Group 104"/>
          <p:cNvGrpSpPr/>
          <p:nvPr/>
        </p:nvGrpSpPr>
        <p:grpSpPr>
          <a:xfrm>
            <a:off x="1862328" y="2971800"/>
            <a:ext cx="609600" cy="381000"/>
            <a:chOff x="1828800" y="2971800"/>
            <a:chExt cx="838200" cy="381000"/>
          </a:xfrm>
        </p:grpSpPr>
        <p:sp>
          <p:nvSpPr>
            <p:cNvPr id="97" name="Rounded Rectangle 96"/>
            <p:cNvSpPr/>
            <p:nvPr/>
          </p:nvSpPr>
          <p:spPr bwMode="auto">
            <a:xfrm>
              <a:off x="1828800" y="2971800"/>
              <a:ext cx="838200" cy="381000"/>
            </a:xfrm>
            <a:prstGeom prst="roundRect">
              <a:avLst>
                <a:gd name="adj" fmla="val 22549"/>
              </a:avLst>
            </a:prstGeom>
            <a:gradFill>
              <a:gsLst>
                <a:gs pos="20000">
                  <a:schemeClr val="tx1">
                    <a:lumMod val="75000"/>
                    <a:lumOff val="25000"/>
                  </a:schemeClr>
                </a:gs>
                <a:gs pos="52000">
                  <a:schemeClr val="tx1">
                    <a:lumMod val="95000"/>
                    <a:lumOff val="5000"/>
                    <a:alpha val="41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98" name="TextBox 97"/>
            <p:cNvSpPr txBox="1"/>
            <p:nvPr/>
          </p:nvSpPr>
          <p:spPr>
            <a:xfrm>
              <a:off x="1880807" y="2992120"/>
              <a:ext cx="786193" cy="276999"/>
            </a:xfrm>
            <a:prstGeom prst="rect">
              <a:avLst/>
            </a:prstGeom>
            <a:noFill/>
          </p:spPr>
          <p:txBody>
            <a:bodyPr wrap="square" lIns="0" rIns="0" rtlCol="0">
              <a:spAutoFit/>
            </a:bodyPr>
            <a:lstStyle/>
            <a:p>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POOL 0</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117" name="Rectangle 116"/>
          <p:cNvSpPr/>
          <p:nvPr/>
        </p:nvSpPr>
        <p:spPr bwMode="auto">
          <a:xfrm rot="5400000" flipV="1">
            <a:off x="220436" y="3696607"/>
            <a:ext cx="1190534" cy="45719"/>
          </a:xfrm>
          <a:prstGeom prst="rect">
            <a:avLst/>
          </a:prstGeom>
          <a:solidFill>
            <a:schemeClr val="tx1">
              <a:lumMod val="50000"/>
              <a:lumOff val="50000"/>
              <a:alpha val="39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5" name="Picture 94" descr="patch.png"/>
          <p:cNvPicPr>
            <a:picLocks noChangeAspect="1"/>
          </p:cNvPicPr>
          <p:nvPr/>
        </p:nvPicPr>
        <p:blipFill>
          <a:blip r:embed="rId7" cstate="print">
            <a:duotone>
              <a:schemeClr val="accent2">
                <a:shade val="45000"/>
                <a:satMod val="135000"/>
              </a:schemeClr>
              <a:prstClr val="white"/>
            </a:duotone>
          </a:blip>
          <a:stretch>
            <a:fillRect/>
          </a:stretch>
        </p:blipFill>
        <p:spPr>
          <a:xfrm>
            <a:off x="303998" y="3575725"/>
            <a:ext cx="382604" cy="386675"/>
          </a:xfrm>
          <a:prstGeom prst="rect">
            <a:avLst/>
          </a:prstGeom>
          <a:noFill/>
          <a:ln>
            <a:noFill/>
          </a:ln>
          <a:effectLst>
            <a:outerShdw blurRad="50800" dist="38100" dir="5400000" algn="t" rotWithShape="0">
              <a:prstClr val="black">
                <a:alpha val="40000"/>
              </a:prstClr>
            </a:outerShdw>
          </a:effectLst>
        </p:spPr>
      </p:pic>
      <p:sp>
        <p:nvSpPr>
          <p:cNvPr id="119" name="Rectangle 118"/>
          <p:cNvSpPr/>
          <p:nvPr/>
        </p:nvSpPr>
        <p:spPr bwMode="auto">
          <a:xfrm>
            <a:off x="1066800" y="3048000"/>
            <a:ext cx="533400" cy="2286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0" name="Rectangle 119"/>
          <p:cNvSpPr/>
          <p:nvPr/>
        </p:nvSpPr>
        <p:spPr bwMode="auto">
          <a:xfrm>
            <a:off x="1066800" y="3622221"/>
            <a:ext cx="533400" cy="2286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1" name="Rectangle 120"/>
          <p:cNvSpPr/>
          <p:nvPr/>
        </p:nvSpPr>
        <p:spPr bwMode="auto">
          <a:xfrm>
            <a:off x="1066800" y="4166507"/>
            <a:ext cx="533400" cy="2286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3" name="TextBox 122"/>
          <p:cNvSpPr txBox="1"/>
          <p:nvPr/>
        </p:nvSpPr>
        <p:spPr>
          <a:xfrm>
            <a:off x="959376" y="2819400"/>
            <a:ext cx="762000" cy="230832"/>
          </a:xfrm>
          <a:prstGeom prst="rect">
            <a:avLst/>
          </a:prstGeom>
          <a:noFill/>
        </p:spPr>
        <p:txBody>
          <a:bodyPr wrap="square" rtlCol="0">
            <a:spAutoFit/>
          </a:bodyPr>
          <a:lstStyle/>
          <a:p>
            <a:r>
              <a:rPr lang="en-US" sz="900" b="1" dirty="0" smtClean="0">
                <a:solidFill>
                  <a:schemeClr val="bg1">
                    <a:lumMod val="95000"/>
                  </a:schemeClr>
                </a:solidFill>
                <a:effectLst>
                  <a:outerShdw blurRad="76200" dist="38100" dir="5400000" algn="t" rotWithShape="0">
                    <a:prstClr val="black">
                      <a:alpha val="79000"/>
                    </a:prstClr>
                  </a:outerShdw>
                </a:effectLst>
                <a:latin typeface="+mj-lt"/>
              </a:rPr>
              <a:t>LIMIT 50%</a:t>
            </a:r>
            <a:endParaRPr lang="en-US" sz="900" b="1" dirty="0">
              <a:solidFill>
                <a:schemeClr val="bg1">
                  <a:lumMod val="95000"/>
                </a:schemeClr>
              </a:solidFill>
              <a:effectLst>
                <a:outerShdw blurRad="76200" dist="38100" dir="5400000" algn="t" rotWithShape="0">
                  <a:prstClr val="black">
                    <a:alpha val="79000"/>
                  </a:prstClr>
                </a:outerShdw>
              </a:effectLst>
              <a:latin typeface="+mj-lt"/>
            </a:endParaRPr>
          </a:p>
        </p:txBody>
      </p:sp>
      <p:sp>
        <p:nvSpPr>
          <p:cNvPr id="124" name="TextBox 123"/>
          <p:cNvSpPr txBox="1"/>
          <p:nvPr/>
        </p:nvSpPr>
        <p:spPr>
          <a:xfrm>
            <a:off x="959376" y="3379525"/>
            <a:ext cx="762000" cy="230832"/>
          </a:xfrm>
          <a:prstGeom prst="rect">
            <a:avLst/>
          </a:prstGeom>
          <a:noFill/>
        </p:spPr>
        <p:txBody>
          <a:bodyPr wrap="square" rtlCol="0">
            <a:spAutoFit/>
          </a:bodyPr>
          <a:lstStyle/>
          <a:p>
            <a:r>
              <a:rPr lang="en-US" sz="900" b="1" dirty="0" smtClean="0">
                <a:solidFill>
                  <a:schemeClr val="bg1">
                    <a:lumMod val="95000"/>
                  </a:schemeClr>
                </a:solidFill>
                <a:effectLst>
                  <a:outerShdw blurRad="76200" dist="38100" dir="5400000" algn="t" rotWithShape="0">
                    <a:prstClr val="black">
                      <a:alpha val="79000"/>
                    </a:prstClr>
                  </a:outerShdw>
                </a:effectLst>
                <a:latin typeface="+mj-lt"/>
              </a:rPr>
              <a:t>LIMIT 30%</a:t>
            </a:r>
            <a:endParaRPr lang="en-US" sz="900" b="1" dirty="0">
              <a:solidFill>
                <a:schemeClr val="bg1">
                  <a:lumMod val="95000"/>
                </a:schemeClr>
              </a:solidFill>
              <a:effectLst>
                <a:outerShdw blurRad="76200" dist="38100" dir="5400000" algn="t" rotWithShape="0">
                  <a:prstClr val="black">
                    <a:alpha val="79000"/>
                  </a:prstClr>
                </a:outerShdw>
              </a:effectLst>
              <a:latin typeface="+mj-lt"/>
            </a:endParaRPr>
          </a:p>
        </p:txBody>
      </p:sp>
      <p:sp>
        <p:nvSpPr>
          <p:cNvPr id="125" name="TextBox 124"/>
          <p:cNvSpPr txBox="1"/>
          <p:nvPr/>
        </p:nvSpPr>
        <p:spPr>
          <a:xfrm>
            <a:off x="959376" y="3931175"/>
            <a:ext cx="762000" cy="230832"/>
          </a:xfrm>
          <a:prstGeom prst="rect">
            <a:avLst/>
          </a:prstGeom>
          <a:noFill/>
        </p:spPr>
        <p:txBody>
          <a:bodyPr wrap="square" rtlCol="0">
            <a:spAutoFit/>
          </a:bodyPr>
          <a:lstStyle/>
          <a:p>
            <a:r>
              <a:rPr lang="en-US" sz="900" b="1" dirty="0" smtClean="0">
                <a:solidFill>
                  <a:schemeClr val="bg1">
                    <a:lumMod val="95000"/>
                  </a:schemeClr>
                </a:solidFill>
                <a:effectLst>
                  <a:outerShdw blurRad="76200" dist="38100" dir="5400000" algn="t" rotWithShape="0">
                    <a:prstClr val="black">
                      <a:alpha val="79000"/>
                    </a:prstClr>
                  </a:outerShdw>
                </a:effectLst>
                <a:latin typeface="+mj-lt"/>
              </a:rPr>
              <a:t>LIMIT 20%</a:t>
            </a:r>
            <a:endParaRPr lang="en-US" sz="900" b="1" dirty="0">
              <a:solidFill>
                <a:schemeClr val="bg1">
                  <a:lumMod val="95000"/>
                </a:schemeClr>
              </a:solidFill>
              <a:effectLst>
                <a:outerShdw blurRad="76200" dist="38100" dir="5400000" algn="t" rotWithShape="0">
                  <a:prstClr val="black">
                    <a:alpha val="79000"/>
                  </a:prstClr>
                </a:outerShdw>
              </a:effectLst>
              <a:latin typeface="+mj-lt"/>
            </a:endParaRPr>
          </a:p>
        </p:txBody>
      </p:sp>
      <p:sp>
        <p:nvSpPr>
          <p:cNvPr id="127" name="Rectangle 126"/>
          <p:cNvSpPr/>
          <p:nvPr/>
        </p:nvSpPr>
        <p:spPr bwMode="auto">
          <a:xfrm>
            <a:off x="2895600" y="2438400"/>
            <a:ext cx="244851" cy="27983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sp>
        <p:nvSpPr>
          <p:cNvPr id="128" name="Rectangle 127"/>
          <p:cNvSpPr/>
          <p:nvPr/>
        </p:nvSpPr>
        <p:spPr bwMode="auto">
          <a:xfrm>
            <a:off x="1319189" y="3100782"/>
            <a:ext cx="251273" cy="109282"/>
          </a:xfrm>
          <a:prstGeom prst="rect">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9" name="TextBox 128"/>
          <p:cNvSpPr txBox="1"/>
          <p:nvPr/>
        </p:nvSpPr>
        <p:spPr>
          <a:xfrm>
            <a:off x="1014761" y="3224904"/>
            <a:ext cx="838200" cy="230832"/>
          </a:xfrm>
          <a:prstGeom prst="rect">
            <a:avLst/>
          </a:prstGeom>
          <a:noFill/>
        </p:spPr>
        <p:txBody>
          <a:bodyPr wrap="square" rtlCol="0">
            <a:spAutoFit/>
          </a:bodyPr>
          <a:lstStyle/>
          <a:p>
            <a:r>
              <a:rPr lang="en-US" sz="600" b="1" dirty="0" smtClean="0">
                <a:solidFill>
                  <a:schemeClr val="tx2">
                    <a:lumMod val="40000"/>
                    <a:lumOff val="60000"/>
                  </a:schemeClr>
                </a:solidFill>
                <a:effectLst>
                  <a:outerShdw blurRad="76200" dist="38100" dir="5400000" algn="t" rotWithShape="0">
                    <a:prstClr val="black">
                      <a:alpha val="79000"/>
                    </a:prstClr>
                  </a:outerShdw>
                </a:effectLst>
                <a:latin typeface="+mj-lt"/>
              </a:rPr>
              <a:t>LOAD </a:t>
            </a:r>
            <a:r>
              <a:rPr lang="en-US" sz="900" b="1" dirty="0" smtClean="0">
                <a:solidFill>
                  <a:schemeClr val="tx2">
                    <a:lumMod val="40000"/>
                    <a:lumOff val="60000"/>
                  </a:schemeClr>
                </a:solidFill>
                <a:effectLst>
                  <a:outerShdw blurRad="76200" dist="38100" dir="5400000" algn="t" rotWithShape="0">
                    <a:prstClr val="black">
                      <a:alpha val="79000"/>
                    </a:prstClr>
                  </a:outerShdw>
                </a:effectLst>
                <a:latin typeface="+mj-lt"/>
              </a:rPr>
              <a:t>25%</a:t>
            </a:r>
            <a:endParaRPr lang="en-US" sz="900" b="1" dirty="0">
              <a:solidFill>
                <a:schemeClr val="tx2">
                  <a:lumMod val="40000"/>
                  <a:lumOff val="60000"/>
                </a:schemeClr>
              </a:solidFill>
              <a:effectLst>
                <a:outerShdw blurRad="76200" dist="38100" dir="5400000" algn="t" rotWithShape="0">
                  <a:prstClr val="black">
                    <a:alpha val="79000"/>
                  </a:prstClr>
                </a:outerShdw>
              </a:effectLst>
              <a:latin typeface="+mj-lt"/>
            </a:endParaRPr>
          </a:p>
        </p:txBody>
      </p:sp>
      <p:pic>
        <p:nvPicPr>
          <p:cNvPr id="130" name="Picture 3" descr="C:\Users\matt.tolman\Pictures\Picture123.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014654" y="3148361"/>
            <a:ext cx="308674" cy="293739"/>
          </a:xfrm>
          <a:prstGeom prst="rect">
            <a:avLst/>
          </a:prstGeom>
          <a:noFill/>
          <a:effectLst>
            <a:outerShdw blurRad="50800" dist="38100" dir="5400000" algn="t" rotWithShape="0">
              <a:prstClr val="black">
                <a:alpha val="40000"/>
              </a:prstClr>
            </a:outerShdw>
          </a:effectLst>
        </p:spPr>
      </p:pic>
      <p:sp>
        <p:nvSpPr>
          <p:cNvPr id="131" name="Rectangle 130"/>
          <p:cNvSpPr/>
          <p:nvPr/>
        </p:nvSpPr>
        <p:spPr bwMode="auto">
          <a:xfrm>
            <a:off x="2895600" y="2438400"/>
            <a:ext cx="244851" cy="27983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sp>
        <p:nvSpPr>
          <p:cNvPr id="137" name="Rectangle 136"/>
          <p:cNvSpPr/>
          <p:nvPr/>
        </p:nvSpPr>
        <p:spPr bwMode="auto">
          <a:xfrm>
            <a:off x="1091831" y="4218121"/>
            <a:ext cx="474298" cy="109282"/>
          </a:xfrm>
          <a:prstGeom prst="rect">
            <a:avLst/>
          </a:prstGeom>
          <a:gradFill>
            <a:gsLst>
              <a:gs pos="0">
                <a:schemeClr val="accent4">
                  <a:lumMod val="60000"/>
                  <a:lumOff val="40000"/>
                </a:schemeClr>
              </a:gs>
              <a:gs pos="38000">
                <a:schemeClr val="accent4"/>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38" name="TextBox 137"/>
          <p:cNvSpPr txBox="1"/>
          <p:nvPr/>
        </p:nvSpPr>
        <p:spPr>
          <a:xfrm>
            <a:off x="1017678" y="4335586"/>
            <a:ext cx="838200" cy="230832"/>
          </a:xfrm>
          <a:prstGeom prst="rect">
            <a:avLst/>
          </a:prstGeom>
          <a:noFill/>
        </p:spPr>
        <p:txBody>
          <a:bodyPr wrap="square" rtlCol="0">
            <a:spAutoFit/>
          </a:bodyPr>
          <a:lstStyle/>
          <a:p>
            <a:r>
              <a:rPr lang="en-US" sz="600" b="1" dirty="0" smtClean="0">
                <a:solidFill>
                  <a:schemeClr val="tx2">
                    <a:lumMod val="40000"/>
                    <a:lumOff val="60000"/>
                  </a:schemeClr>
                </a:solidFill>
                <a:effectLst>
                  <a:outerShdw blurRad="76200" dist="38100" dir="5400000" algn="t" rotWithShape="0">
                    <a:prstClr val="black">
                      <a:alpha val="79000"/>
                    </a:prstClr>
                  </a:outerShdw>
                </a:effectLst>
                <a:latin typeface="+mj-lt"/>
              </a:rPr>
              <a:t>LOAD </a:t>
            </a:r>
            <a:r>
              <a:rPr lang="en-US" sz="900" b="1" dirty="0" smtClean="0">
                <a:solidFill>
                  <a:schemeClr val="tx2">
                    <a:lumMod val="40000"/>
                    <a:lumOff val="60000"/>
                  </a:schemeClr>
                </a:solidFill>
                <a:effectLst>
                  <a:outerShdw blurRad="76200" dist="38100" dir="5400000" algn="t" rotWithShape="0">
                    <a:prstClr val="black">
                      <a:alpha val="79000"/>
                    </a:prstClr>
                  </a:outerShdw>
                </a:effectLst>
                <a:latin typeface="+mj-lt"/>
              </a:rPr>
              <a:t>45%</a:t>
            </a:r>
            <a:endParaRPr lang="en-US" sz="900" b="1" dirty="0">
              <a:solidFill>
                <a:schemeClr val="tx2">
                  <a:lumMod val="40000"/>
                  <a:lumOff val="60000"/>
                </a:schemeClr>
              </a:solidFill>
              <a:effectLst>
                <a:outerShdw blurRad="76200" dist="38100" dir="5400000" algn="t" rotWithShape="0">
                  <a:prstClr val="black">
                    <a:alpha val="79000"/>
                  </a:prstClr>
                </a:outerShdw>
              </a:effectLst>
              <a:latin typeface="+mj-lt"/>
            </a:endParaRPr>
          </a:p>
        </p:txBody>
      </p:sp>
      <p:pic>
        <p:nvPicPr>
          <p:cNvPr id="145" name="Picture 144" descr="x.png"/>
          <p:cNvPicPr>
            <a:picLocks noChangeAspect="1"/>
          </p:cNvPicPr>
          <p:nvPr/>
        </p:nvPicPr>
        <p:blipFill>
          <a:blip r:embed="rId9" cstate="print"/>
          <a:stretch>
            <a:fillRect/>
          </a:stretch>
        </p:blipFill>
        <p:spPr>
          <a:xfrm>
            <a:off x="2057400" y="4318748"/>
            <a:ext cx="239889" cy="231321"/>
          </a:xfrm>
          <a:prstGeom prst="rect">
            <a:avLst/>
          </a:prstGeom>
          <a:effectLst>
            <a:outerShdw blurRad="50800" dist="38100" dir="5400000" algn="t" rotWithShape="0">
              <a:prstClr val="black">
                <a:alpha val="40000"/>
              </a:prstClr>
            </a:outerShdw>
          </a:effectLst>
        </p:spPr>
      </p:pic>
      <p:sp>
        <p:nvSpPr>
          <p:cNvPr id="155" name="Rectangle 154"/>
          <p:cNvSpPr/>
          <p:nvPr/>
        </p:nvSpPr>
        <p:spPr bwMode="auto">
          <a:xfrm>
            <a:off x="2895600" y="2438400"/>
            <a:ext cx="244851" cy="27983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sp>
        <p:nvSpPr>
          <p:cNvPr id="176" name="Rectangle 175"/>
          <p:cNvSpPr/>
          <p:nvPr/>
        </p:nvSpPr>
        <p:spPr bwMode="auto">
          <a:xfrm>
            <a:off x="1219199" y="4220007"/>
            <a:ext cx="351263" cy="109282"/>
          </a:xfrm>
          <a:prstGeom prst="rect">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79" name="TextBox 178"/>
          <p:cNvSpPr txBox="1"/>
          <p:nvPr/>
        </p:nvSpPr>
        <p:spPr>
          <a:xfrm>
            <a:off x="1019931" y="4333377"/>
            <a:ext cx="690373" cy="237250"/>
          </a:xfrm>
          <a:prstGeom prst="rect">
            <a:avLst/>
          </a:prstGeom>
          <a:noFill/>
        </p:spPr>
        <p:txBody>
          <a:bodyPr wrap="square" rtlCol="0">
            <a:spAutoFit/>
          </a:bodyPr>
          <a:lstStyle/>
          <a:p>
            <a:r>
              <a:rPr lang="en-US" sz="600" b="1" dirty="0" smtClean="0">
                <a:solidFill>
                  <a:schemeClr val="tx2">
                    <a:lumMod val="40000"/>
                    <a:lumOff val="60000"/>
                  </a:schemeClr>
                </a:solidFill>
                <a:effectLst>
                  <a:outerShdw blurRad="76200" dist="38100" dir="5400000" algn="t" rotWithShape="0">
                    <a:prstClr val="black">
                      <a:alpha val="79000"/>
                    </a:prstClr>
                  </a:outerShdw>
                </a:effectLst>
                <a:latin typeface="+mj-lt"/>
              </a:rPr>
              <a:t>LOAD </a:t>
            </a:r>
            <a:r>
              <a:rPr lang="en-US" sz="900" b="1" dirty="0" smtClean="0">
                <a:solidFill>
                  <a:schemeClr val="tx2">
                    <a:lumMod val="40000"/>
                    <a:lumOff val="60000"/>
                  </a:schemeClr>
                </a:solidFill>
                <a:effectLst>
                  <a:outerShdw blurRad="76200" dist="38100" dir="5400000" algn="t" rotWithShape="0">
                    <a:prstClr val="black">
                      <a:alpha val="79000"/>
                    </a:prstClr>
                  </a:outerShdw>
                </a:effectLst>
                <a:latin typeface="+mj-lt"/>
              </a:rPr>
              <a:t>15%</a:t>
            </a:r>
            <a:endParaRPr lang="en-US" sz="900" b="1" dirty="0">
              <a:solidFill>
                <a:schemeClr val="tx2">
                  <a:lumMod val="40000"/>
                  <a:lumOff val="60000"/>
                </a:schemeClr>
              </a:solidFill>
              <a:effectLst>
                <a:outerShdw blurRad="76200" dist="38100" dir="5400000" algn="t" rotWithShape="0">
                  <a:prstClr val="black">
                    <a:alpha val="79000"/>
                  </a:prstClr>
                </a:outerShdw>
              </a:effectLst>
              <a:latin typeface="+mj-lt"/>
            </a:endParaRPr>
          </a:p>
        </p:txBody>
      </p:sp>
      <p:pic>
        <p:nvPicPr>
          <p:cNvPr id="185" name="Picture 3" descr="C:\Users\matt.tolman\Pictures\Picture123.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010052" y="4299011"/>
            <a:ext cx="308674" cy="293739"/>
          </a:xfrm>
          <a:prstGeom prst="rect">
            <a:avLst/>
          </a:prstGeom>
          <a:noFill/>
          <a:effectLst>
            <a:outerShdw blurRad="50800" dist="38100" dir="5400000" algn="t" rotWithShape="0">
              <a:prstClr val="black">
                <a:alpha val="40000"/>
              </a:prstClr>
            </a:outerShdw>
          </a:effectLst>
        </p:spPr>
      </p:pic>
      <p:pic>
        <p:nvPicPr>
          <p:cNvPr id="143" name="Rectangle 18518"/>
          <p:cNvPicPr>
            <a:picLocks noChangeAspect="1" noChangeArrowheads="1"/>
          </p:cNvPicPr>
          <p:nvPr/>
        </p:nvPicPr>
        <p:blipFill>
          <a:blip r:embed="rId6" cstate="print"/>
          <a:srcRect/>
          <a:stretch>
            <a:fillRect/>
          </a:stretch>
        </p:blipFill>
        <p:spPr bwMode="auto">
          <a:xfrm>
            <a:off x="2388202" y="3306936"/>
            <a:ext cx="762000" cy="868600"/>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decel="50000" fill="hold" grpId="0" nodeType="clickEffect">
                                  <p:stCondLst>
                                    <p:cond delay="0"/>
                                  </p:stCondLst>
                                  <p:childTnLst>
                                    <p:animMotion origin="layout" path="M 0.00053 1.07383E-6 C 0.00469 0.05855 0.00903 0.11733 0.00296 0.13145 C -0.00312 0.14557 0.00122 0.0928 -0.03645 0.08447 C -0.07413 0.07614 -0.18923 0.06989 -0.22326 0.08123 C -0.25729 0.09257 -0.23177 0.1377 -0.24097 0.15274 C -0.25017 0.16778 -0.27187 0.16802 -0.27795 0.17102 " pathEditMode="relative" ptsTypes="aaaaaA">
                                      <p:cBhvr>
                                        <p:cTn id="6" dur="3000" fill="hold"/>
                                        <p:tgtEl>
                                          <p:spTgt spid="127"/>
                                        </p:tgtEl>
                                        <p:attrNameLst>
                                          <p:attrName>ppt_x</p:attrName>
                                          <p:attrName>ppt_y</p:attrName>
                                        </p:attrNameLst>
                                      </p:cBhvr>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par>
                                <p:cTn id="11" presetID="10"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childTnLst>
                          </p:cTn>
                        </p:par>
                        <p:par>
                          <p:cTn id="14" fill="hold">
                            <p:stCondLst>
                              <p:cond delay="3500"/>
                            </p:stCondLst>
                            <p:childTnLst>
                              <p:par>
                                <p:cTn id="15" presetID="10" presetClass="entr" presetSubtype="0" fill="hold" nodeType="afterEffect">
                                  <p:stCondLst>
                                    <p:cond delay="50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par>
                          <p:cTn id="18" fill="hold">
                            <p:stCondLst>
                              <p:cond delay="4500"/>
                            </p:stCondLst>
                            <p:childTnLst>
                              <p:par>
                                <p:cTn id="19" presetID="10" presetClass="exit" presetSubtype="0" fill="hold" grpId="0" nodeType="afterEffect">
                                  <p:stCondLst>
                                    <p:cond delay="0"/>
                                  </p:stCondLst>
                                  <p:childTnLst>
                                    <p:animEffect transition="out" filter="fade">
                                      <p:cBhvr>
                                        <p:cTn id="20" dur="2000"/>
                                        <p:tgtEl>
                                          <p:spTgt spid="129"/>
                                        </p:tgtEl>
                                      </p:cBhvr>
                                    </p:animEffect>
                                    <p:set>
                                      <p:cBhvr>
                                        <p:cTn id="21" dur="1" fill="hold">
                                          <p:stCondLst>
                                            <p:cond delay="1999"/>
                                          </p:stCondLst>
                                        </p:cTn>
                                        <p:tgtEl>
                                          <p:spTgt spid="12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128"/>
                                        </p:tgtEl>
                                      </p:cBhvr>
                                    </p:animEffect>
                                    <p:set>
                                      <p:cBhvr>
                                        <p:cTn id="24" dur="1" fill="hold">
                                          <p:stCondLst>
                                            <p:cond delay="1999"/>
                                          </p:stCondLst>
                                        </p:cTn>
                                        <p:tgtEl>
                                          <p:spTgt spid="12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130"/>
                                        </p:tgtEl>
                                      </p:cBhvr>
                                    </p:animEffect>
                                    <p:set>
                                      <p:cBhvr>
                                        <p:cTn id="27" dur="1" fill="hold">
                                          <p:stCondLst>
                                            <p:cond delay="1999"/>
                                          </p:stCondLst>
                                        </p:cTn>
                                        <p:tgtEl>
                                          <p:spTgt spid="13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27"/>
                                        </p:tgtEl>
                                      </p:cBhvr>
                                    </p:animEffect>
                                    <p:set>
                                      <p:cBhvr>
                                        <p:cTn id="30" dur="1" fill="hold">
                                          <p:stCondLst>
                                            <p:cond delay="1999"/>
                                          </p:stCondLst>
                                        </p:cTn>
                                        <p:tgtEl>
                                          <p:spTgt spid="127"/>
                                        </p:tgtEl>
                                        <p:attrNameLst>
                                          <p:attrName>style.visibility</p:attrName>
                                        </p:attrNameLst>
                                      </p:cBhvr>
                                      <p:to>
                                        <p:strVal val="hidden"/>
                                      </p:to>
                                    </p:set>
                                  </p:childTnLst>
                                </p:cTn>
                              </p:par>
                              <p:par>
                                <p:cTn id="31" presetID="0" presetClass="path" presetSubtype="0" decel="50000" fill="hold" nodeType="withEffect">
                                  <p:stCondLst>
                                    <p:cond delay="0"/>
                                  </p:stCondLst>
                                  <p:childTnLst>
                                    <p:animMotion origin="layout" path="M -0.00034 1.07383E-6 C 0.00539 0.05068 0.01112 0.10136 0.00556 0.14048 C -4.72222E-6 0.17959 0.00417 0.21615 -0.03333 0.2342 C -0.07065 0.25226 -0.1835 0.25712 -0.21892 0.24925 C -0.25434 0.24138 -0.23611 0.20042 -0.24635 0.18676 C -0.25659 0.17311 -0.27447 0.17056 -0.28003 0.16732 " pathEditMode="relative" rAng="0" ptsTypes="aaaaaA">
                                      <p:cBhvr>
                                        <p:cTn id="32" dur="3000" fill="hold"/>
                                        <p:tgtEl>
                                          <p:spTgt spid="131"/>
                                        </p:tgtEl>
                                        <p:attrNameLst>
                                          <p:attrName>ppt_x</p:attrName>
                                          <p:attrName>ppt_y</p:attrName>
                                        </p:attrNameLst>
                                      </p:cBhvr>
                                      <p:rCtr x="-13400" y="12800"/>
                                    </p:animMotion>
                                  </p:childTnLst>
                                </p:cTn>
                              </p:par>
                            </p:childTnLst>
                          </p:cTn>
                        </p:par>
                        <p:par>
                          <p:cTn id="33" fill="hold">
                            <p:stCondLst>
                              <p:cond delay="7500"/>
                            </p:stCondLst>
                            <p:childTnLst>
                              <p:par>
                                <p:cTn id="34" presetID="10" presetClass="entr" presetSubtype="0"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par>
                                <p:cTn id="40" presetID="10" presetClass="entr" presetSubtype="0" fill="hold" nodeType="withEffect">
                                  <p:stCondLst>
                                    <p:cond delay="100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500"/>
                                        <p:tgtEl>
                                          <p:spTgt spid="145"/>
                                        </p:tgtEl>
                                      </p:cBhvr>
                                    </p:animEffect>
                                  </p:childTnLst>
                                </p:cTn>
                              </p:par>
                            </p:childTnLst>
                          </p:cTn>
                        </p:par>
                        <p:par>
                          <p:cTn id="43" fill="hold">
                            <p:stCondLst>
                              <p:cond delay="9000"/>
                            </p:stCondLst>
                            <p:childTnLst>
                              <p:par>
                                <p:cTn id="44" presetID="10" presetClass="exit" presetSubtype="0" fill="hold" nodeType="afterEffect">
                                  <p:stCondLst>
                                    <p:cond delay="0"/>
                                  </p:stCondLst>
                                  <p:childTnLst>
                                    <p:animEffect transition="out" filter="fade">
                                      <p:cBhvr>
                                        <p:cTn id="45" dur="500"/>
                                        <p:tgtEl>
                                          <p:spTgt spid="138"/>
                                        </p:tgtEl>
                                      </p:cBhvr>
                                    </p:animEffect>
                                    <p:set>
                                      <p:cBhvr>
                                        <p:cTn id="46" dur="1" fill="hold">
                                          <p:stCondLst>
                                            <p:cond delay="499"/>
                                          </p:stCondLst>
                                        </p:cTn>
                                        <p:tgtEl>
                                          <p:spTgt spid="13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7"/>
                                        </p:tgtEl>
                                      </p:cBhvr>
                                    </p:animEffect>
                                    <p:set>
                                      <p:cBhvr>
                                        <p:cTn id="49" dur="1" fill="hold">
                                          <p:stCondLst>
                                            <p:cond delay="499"/>
                                          </p:stCondLst>
                                        </p:cTn>
                                        <p:tgtEl>
                                          <p:spTgt spid="13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45"/>
                                        </p:tgtEl>
                                      </p:cBhvr>
                                    </p:animEffect>
                                    <p:set>
                                      <p:cBhvr>
                                        <p:cTn id="52" dur="1" fill="hold">
                                          <p:stCondLst>
                                            <p:cond delay="499"/>
                                          </p:stCondLst>
                                        </p:cTn>
                                        <p:tgtEl>
                                          <p:spTgt spid="145"/>
                                        </p:tgtEl>
                                        <p:attrNameLst>
                                          <p:attrName>style.visibility</p:attrName>
                                        </p:attrNameLst>
                                      </p:cBhvr>
                                      <p:to>
                                        <p:strVal val="hidden"/>
                                      </p:to>
                                    </p:set>
                                  </p:childTnLst>
                                </p:cTn>
                              </p:par>
                              <p:par>
                                <p:cTn id="53" presetID="0" presetClass="path" presetSubtype="0" decel="50000" fill="hold" grpId="0" nodeType="withEffect">
                                  <p:stCondLst>
                                    <p:cond delay="0"/>
                                  </p:stCondLst>
                                  <p:childTnLst>
                                    <p:animMotion origin="layout" path="M -0.00034 1.07383E-6 C 0.00539 0.05068 0.01112 0.10136 0.00556 0.14048 C -4.72222E-6 0.17959 0.00417 0.21615 -0.03333 0.2342 C -0.07065 0.25226 -0.1835 0.25712 -0.21892 0.24925 C -0.25434 0.24138 -0.23611 0.20042 -0.24635 0.18676 C -0.25659 0.17311 -0.27447 0.17056 -0.28003 0.16732 " pathEditMode="relative" rAng="0" ptsTypes="aaaaaA">
                                      <p:cBhvr>
                                        <p:cTn id="54" dur="3000" fill="hold"/>
                                        <p:tgtEl>
                                          <p:spTgt spid="155"/>
                                        </p:tgtEl>
                                        <p:attrNameLst>
                                          <p:attrName>ppt_x</p:attrName>
                                          <p:attrName>ppt_y</p:attrName>
                                        </p:attrNameLst>
                                      </p:cBhvr>
                                      <p:rCtr x="-13400" y="12800"/>
                                    </p:animMotion>
                                  </p:childTnLst>
                                </p:cTn>
                              </p:par>
                            </p:childTnLst>
                          </p:cTn>
                        </p:par>
                        <p:par>
                          <p:cTn id="55" fill="hold">
                            <p:stCondLst>
                              <p:cond delay="12000"/>
                            </p:stCondLst>
                            <p:childTnLst>
                              <p:par>
                                <p:cTn id="56" presetID="10" presetClass="entr" presetSubtype="0" fill="hold" grpId="0"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500"/>
                                        <p:tgtEl>
                                          <p:spTgt spid="17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fade">
                                      <p:cBhvr>
                                        <p:cTn id="61" dur="500"/>
                                        <p:tgtEl>
                                          <p:spTgt spid="176"/>
                                        </p:tgtEl>
                                      </p:cBhvr>
                                    </p:animEffect>
                                  </p:childTnLst>
                                </p:cTn>
                              </p:par>
                              <p:par>
                                <p:cTn id="62" presetID="10" presetClass="entr" presetSubtype="0" fill="hold" nodeType="withEffect">
                                  <p:stCondLst>
                                    <p:cond delay="1000"/>
                                  </p:stCondLst>
                                  <p:childTnLst>
                                    <p:set>
                                      <p:cBhvr>
                                        <p:cTn id="63" dur="1" fill="hold">
                                          <p:stCondLst>
                                            <p:cond delay="0"/>
                                          </p:stCondLst>
                                        </p:cTn>
                                        <p:tgtEl>
                                          <p:spTgt spid="185"/>
                                        </p:tgtEl>
                                        <p:attrNameLst>
                                          <p:attrName>style.visibility</p:attrName>
                                        </p:attrNameLst>
                                      </p:cBhvr>
                                      <p:to>
                                        <p:strVal val="visible"/>
                                      </p:to>
                                    </p:set>
                                    <p:animEffect transition="in" filter="fade">
                                      <p:cBhvr>
                                        <p:cTn id="64"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7" grpId="1" animBg="1"/>
      <p:bldP spid="128" grpId="0" animBg="1"/>
      <p:bldP spid="129" grpId="0"/>
      <p:bldP spid="137" grpId="0" animBg="1"/>
      <p:bldP spid="138" grpId="0"/>
      <p:bldP spid="155" grpId="0" animBg="1"/>
      <p:bldP spid="176" grpId="0" animBg="1"/>
      <p:bldP spid="1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descr="Server.png"/>
          <p:cNvPicPr>
            <a:picLocks noChangeAspect="1"/>
          </p:cNvPicPr>
          <p:nvPr/>
        </p:nvPicPr>
        <p:blipFill>
          <a:blip r:embed="rId3" cstate="print"/>
          <a:stretch>
            <a:fillRect/>
          </a:stretch>
        </p:blipFill>
        <p:spPr>
          <a:xfrm flipH="1">
            <a:off x="3251199" y="2133600"/>
            <a:ext cx="1156896" cy="1625600"/>
          </a:xfrm>
          <a:prstGeom prst="rect">
            <a:avLst/>
          </a:prstGeom>
        </p:spPr>
      </p:pic>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150" normalizeH="0" baseline="0" noProof="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uLnTx/>
              <a:uFillTx/>
              <a:latin typeface="Segoe" pitchFamily="34" charset="0"/>
              <a:ea typeface="+mn-ea"/>
              <a:cs typeface="Arial" charset="0"/>
            </a:endParaRPr>
          </a:p>
        </p:txBody>
      </p:sp>
      <p:sp>
        <p:nvSpPr>
          <p:cNvPr id="32" name="Title 31"/>
          <p:cNvSpPr>
            <a:spLocks noGrp="1"/>
          </p:cNvSpPr>
          <p:nvPr>
            <p:ph type="title"/>
          </p:nvPr>
        </p:nvSpPr>
        <p:spPr/>
        <p:txBody>
          <a:bodyPr/>
          <a:lstStyle/>
          <a:p>
            <a:pPr lvl="0"/>
            <a:r>
              <a:rPr lang="en-US" dirty="0" smtClean="0"/>
              <a:t>Increase Backup Reliability</a:t>
            </a:r>
            <a:endParaRPr lang="en-US" dirty="0"/>
          </a:p>
        </p:txBody>
      </p:sp>
      <p:sp>
        <p:nvSpPr>
          <p:cNvPr id="78" name="Content Placeholder 3"/>
          <p:cNvSpPr>
            <a:spLocks noGrp="1"/>
          </p:cNvSpPr>
          <p:nvPr>
            <p:ph sz="half" idx="1"/>
          </p:nvPr>
        </p:nvSpPr>
        <p:spPr/>
        <p:txBody>
          <a:bodyPr/>
          <a:lstStyle/>
          <a:p>
            <a:r>
              <a:rPr lang="en-US" dirty="0" smtClean="0"/>
              <a:t>Mirrored Backups</a:t>
            </a:r>
          </a:p>
          <a:p>
            <a:pPr marL="365760" lvl="1">
              <a:spcAft>
                <a:spcPts val="200"/>
              </a:spcAft>
            </a:pPr>
            <a:r>
              <a:t>Mirroring a media set increases backup reliability by reducing the impact of backup-device malfunctions</a:t>
            </a:r>
          </a:p>
          <a:p>
            <a:pPr marL="365760" lvl="1">
              <a:spcAft>
                <a:spcPts val="200"/>
              </a:spcAft>
            </a:pPr>
            <a:r>
              <a:t>As databases grow, the probability increases that failure of a backup device or media will make a backup non-restorable</a:t>
            </a:r>
          </a:p>
          <a:p>
            <a:pPr marL="365760" lvl="1">
              <a:spcAft>
                <a:spcPts val="200"/>
              </a:spcAft>
            </a:pPr>
            <a:r>
              <a:t>Having a mirror can resolve some restore errors quickly by substituting mirrored media for damaged backup media</a:t>
            </a:r>
          </a:p>
        </p:txBody>
      </p:sp>
      <p:sp>
        <p:nvSpPr>
          <p:cNvPr id="79" name="Content Placeholder 3"/>
          <p:cNvSpPr>
            <a:spLocks noGrp="1"/>
          </p:cNvSpPr>
          <p:nvPr>
            <p:ph type="body" idx="10"/>
          </p:nvPr>
        </p:nvSpPr>
        <p:spPr/>
        <p:txBody>
          <a:bodyPr/>
          <a:lstStyle/>
          <a:p>
            <a:pPr lvl="1"/>
            <a:r>
              <a:rPr lang="en-US" spc="-50" dirty="0" smtClean="0"/>
              <a:t>The backup media mirroring feature of SQL Server enables you to perform a mirrored backup of a database to multiple backup devices, which greatly increases the reliability of backups in case of faulty media or a lost backup device.</a:t>
            </a:r>
          </a:p>
          <a:p>
            <a:pPr lvl="2" algn="r">
              <a:spcBef>
                <a:spcPts val="600"/>
              </a:spcBef>
            </a:pPr>
            <a:r>
              <a:rPr lang="en-US" sz="1400" b="0" i="1" dirty="0" smtClean="0">
                <a:solidFill>
                  <a:schemeClr val="bg1">
                    <a:lumMod val="75000"/>
                  </a:schemeClr>
                </a:solidFill>
                <a:latin typeface="+mj-lt"/>
                <a:cs typeface="Arial" charset="0"/>
              </a:rPr>
              <a:t>—High Availability White Paper</a:t>
            </a:r>
            <a:endParaRPr lang="en-US" sz="1400" b="0" i="1" dirty="0">
              <a:solidFill>
                <a:schemeClr val="bg1">
                  <a:lumMod val="75000"/>
                </a:schemeClr>
              </a:solidFill>
              <a:latin typeface="+mj-lt"/>
              <a:cs typeface="Arial" charset="0"/>
            </a:endParaRPr>
          </a:p>
        </p:txBody>
      </p:sp>
      <p:sp>
        <p:nvSpPr>
          <p:cNvPr id="37" name="Text Placeholder 36"/>
          <p:cNvSpPr>
            <a:spLocks noGrp="1"/>
          </p:cNvSpPr>
          <p:nvPr>
            <p:ph type="body" idx="11"/>
          </p:nvPr>
        </p:nvSpPr>
        <p:spPr/>
        <p:txBody>
          <a:bodyPr/>
          <a:lstStyle/>
          <a:p>
            <a:r>
              <a:rPr spc="-100" smtClean="0"/>
              <a:t>Manageability</a:t>
            </a:r>
            <a:endParaRPr spc="-100"/>
          </a:p>
        </p:txBody>
      </p:sp>
      <p:grpSp>
        <p:nvGrpSpPr>
          <p:cNvPr id="2" name="Group 80"/>
          <p:cNvGrpSpPr/>
          <p:nvPr/>
        </p:nvGrpSpPr>
        <p:grpSpPr>
          <a:xfrm>
            <a:off x="3009900" y="2386492"/>
            <a:ext cx="1028700" cy="1365614"/>
            <a:chOff x="3429000" y="2819400"/>
            <a:chExt cx="1219200" cy="1618506"/>
          </a:xfrm>
        </p:grpSpPr>
        <p:pic>
          <p:nvPicPr>
            <p:cNvPr id="82" name="Picture 81"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83" name="Picture 82"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84" name="Picture 83"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85" name="Picture 84"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pic>
        <p:nvPicPr>
          <p:cNvPr id="60" name="Picture 5" descr="C:\Documents and Settings\ranu.maheshwari\Desktop\Icons\Icons\Network_PNG\Regular\72x72\Data 1.png"/>
          <p:cNvPicPr>
            <a:picLocks noChangeAspect="1" noChangeArrowheads="1"/>
          </p:cNvPicPr>
          <p:nvPr/>
        </p:nvPicPr>
        <p:blipFill>
          <a:blip r:embed="rId5" cstate="print"/>
          <a:srcRect/>
          <a:stretch>
            <a:fillRect/>
          </a:stretch>
        </p:blipFill>
        <p:spPr bwMode="auto">
          <a:xfrm>
            <a:off x="228600" y="2806700"/>
            <a:ext cx="850900" cy="850900"/>
          </a:xfrm>
          <a:prstGeom prst="rect">
            <a:avLst/>
          </a:prstGeom>
          <a:noFill/>
        </p:spPr>
      </p:pic>
      <p:pic>
        <p:nvPicPr>
          <p:cNvPr id="115" name="Picture 5" descr="C:\Documents and Settings\ranu.maheshwari\Desktop\Icons\Icons\Network_PNG\Regular\72x72\Data 1.png"/>
          <p:cNvPicPr>
            <a:picLocks noChangeAspect="1" noChangeArrowheads="1"/>
          </p:cNvPicPr>
          <p:nvPr/>
        </p:nvPicPr>
        <p:blipFill>
          <a:blip r:embed="rId5" cstate="print"/>
          <a:srcRect/>
          <a:stretch>
            <a:fillRect/>
          </a:stretch>
        </p:blipFill>
        <p:spPr bwMode="auto">
          <a:xfrm>
            <a:off x="1143000" y="2806700"/>
            <a:ext cx="850900" cy="850900"/>
          </a:xfrm>
          <a:prstGeom prst="rect">
            <a:avLst/>
          </a:prstGeom>
          <a:noFill/>
        </p:spPr>
      </p:pic>
      <p:pic>
        <p:nvPicPr>
          <p:cNvPr id="116" name="Picture 5" descr="C:\Documents and Settings\ranu.maheshwari\Desktop\Icons\Icons\Network_PNG\Regular\72x72\Data 1.png"/>
          <p:cNvPicPr>
            <a:picLocks noChangeAspect="1" noChangeArrowheads="1"/>
          </p:cNvPicPr>
          <p:nvPr/>
        </p:nvPicPr>
        <p:blipFill>
          <a:blip r:embed="rId5" cstate="print"/>
          <a:srcRect/>
          <a:stretch>
            <a:fillRect/>
          </a:stretch>
        </p:blipFill>
        <p:spPr bwMode="auto">
          <a:xfrm>
            <a:off x="1981200" y="2806700"/>
            <a:ext cx="850900" cy="850900"/>
          </a:xfrm>
          <a:prstGeom prst="rect">
            <a:avLst/>
          </a:prstGeom>
          <a:noFill/>
        </p:spPr>
      </p:pic>
      <p:grpSp>
        <p:nvGrpSpPr>
          <p:cNvPr id="3" name="Group 120"/>
          <p:cNvGrpSpPr/>
          <p:nvPr/>
        </p:nvGrpSpPr>
        <p:grpSpPr>
          <a:xfrm>
            <a:off x="3144678" y="2813040"/>
            <a:ext cx="791559" cy="725716"/>
            <a:chOff x="3144678" y="2813040"/>
            <a:chExt cx="791559" cy="725716"/>
          </a:xfrm>
        </p:grpSpPr>
        <p:sp>
          <p:nvSpPr>
            <p:cNvPr id="90" name="Rectangle 89"/>
            <p:cNvSpPr/>
            <p:nvPr/>
          </p:nvSpPr>
          <p:spPr bwMode="auto">
            <a:xfrm>
              <a:off x="3605584" y="2813040"/>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sp>
          <p:nvSpPr>
            <p:cNvPr id="106" name="Rectangle 105"/>
            <p:cNvSpPr/>
            <p:nvPr/>
          </p:nvSpPr>
          <p:spPr bwMode="auto">
            <a:xfrm>
              <a:off x="3144678" y="2813040"/>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sp>
          <p:nvSpPr>
            <p:cNvPr id="112" name="Rectangle 111"/>
            <p:cNvSpPr/>
            <p:nvPr/>
          </p:nvSpPr>
          <p:spPr bwMode="auto">
            <a:xfrm>
              <a:off x="3377966" y="3208102"/>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grpSp>
      <p:grpSp>
        <p:nvGrpSpPr>
          <p:cNvPr id="4" name="Group 36"/>
          <p:cNvGrpSpPr/>
          <p:nvPr/>
        </p:nvGrpSpPr>
        <p:grpSpPr>
          <a:xfrm>
            <a:off x="2000351" y="2887381"/>
            <a:ext cx="791559" cy="725716"/>
            <a:chOff x="3144678" y="2813040"/>
            <a:chExt cx="791559" cy="725716"/>
          </a:xfrm>
        </p:grpSpPr>
        <p:sp>
          <p:nvSpPr>
            <p:cNvPr id="38" name="Rectangle 37"/>
            <p:cNvSpPr/>
            <p:nvPr/>
          </p:nvSpPr>
          <p:spPr bwMode="auto">
            <a:xfrm>
              <a:off x="3605584" y="2813040"/>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sp>
          <p:nvSpPr>
            <p:cNvPr id="39" name="Rectangle 38"/>
            <p:cNvSpPr/>
            <p:nvPr/>
          </p:nvSpPr>
          <p:spPr bwMode="auto">
            <a:xfrm>
              <a:off x="3144678" y="2813040"/>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sp>
          <p:nvSpPr>
            <p:cNvPr id="40" name="Rectangle 39"/>
            <p:cNvSpPr/>
            <p:nvPr/>
          </p:nvSpPr>
          <p:spPr bwMode="auto">
            <a:xfrm>
              <a:off x="3377966" y="3208102"/>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grpSp>
      <p:grpSp>
        <p:nvGrpSpPr>
          <p:cNvPr id="6" name="Group 44"/>
          <p:cNvGrpSpPr/>
          <p:nvPr/>
        </p:nvGrpSpPr>
        <p:grpSpPr>
          <a:xfrm>
            <a:off x="257219" y="2887381"/>
            <a:ext cx="791559" cy="725716"/>
            <a:chOff x="3144678" y="2813040"/>
            <a:chExt cx="791559" cy="725716"/>
          </a:xfrm>
        </p:grpSpPr>
        <p:sp>
          <p:nvSpPr>
            <p:cNvPr id="46" name="Rectangle 45"/>
            <p:cNvSpPr/>
            <p:nvPr/>
          </p:nvSpPr>
          <p:spPr bwMode="auto">
            <a:xfrm>
              <a:off x="3605584" y="2813040"/>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sp>
          <p:nvSpPr>
            <p:cNvPr id="47" name="Rectangle 46"/>
            <p:cNvSpPr/>
            <p:nvPr/>
          </p:nvSpPr>
          <p:spPr bwMode="auto">
            <a:xfrm>
              <a:off x="3144678" y="2813040"/>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sp>
          <p:nvSpPr>
            <p:cNvPr id="48" name="Rectangle 47"/>
            <p:cNvSpPr/>
            <p:nvPr/>
          </p:nvSpPr>
          <p:spPr bwMode="auto">
            <a:xfrm>
              <a:off x="3377966" y="3208102"/>
              <a:ext cx="330653" cy="330654"/>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a:t>
              </a:r>
            </a:p>
          </p:txBody>
        </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3.33333E-6 C -0.0092 0.02199 -0.01805 0.13056 -0.05486 0.13195 C -0.09166 0.13334 -0.18611 0.03449 -0.22048 0.0088 " pathEditMode="relative" rAng="0" ptsTypes="aaa">
                                      <p:cBhvr>
                                        <p:cTn id="6" dur="2000" fill="hold"/>
                                        <p:tgtEl>
                                          <p:spTgt spid="3"/>
                                        </p:tgtEl>
                                        <p:attrNameLst>
                                          <p:attrName>ppt_x</p:attrName>
                                          <p:attrName>ppt_y</p:attrName>
                                        </p:attrNameLst>
                                      </p:cBhvr>
                                      <p:rCtr x="-11000" y="6700"/>
                                    </p:animMotion>
                                  </p:childTnLst>
                                </p:cTn>
                              </p:par>
                              <p:par>
                                <p:cTn id="7" presetID="10" presetClass="entr" presetSubtype="0" fill="hold" nodeType="withEffect">
                                  <p:stCondLst>
                                    <p:cond delay="10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par>
                                <p:cTn id="10" presetID="10" presetClass="entr" presetSubtype="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2200" y="2613375"/>
            <a:ext cx="7162800" cy="609398"/>
          </a:xfrm>
        </p:spPr>
        <p:txBody>
          <a:bodyPr/>
          <a:lstStyle/>
          <a:p>
            <a:r>
              <a:rPr spc="-150" dirty="0" smtClean="0"/>
              <a:t>Data Warehousing &amp; Business Intelligence</a:t>
            </a:r>
            <a:br>
              <a:rPr spc="-150" dirty="0" smtClean="0"/>
            </a:br>
            <a:endParaRPr lang="en-US" dirty="0"/>
          </a:p>
        </p:txBody>
      </p:sp>
      <p:pic>
        <p:nvPicPr>
          <p:cNvPr id="9" name="Picture 8" descr="talk.png"/>
          <p:cNvPicPr>
            <a:picLocks noChangeAspect="1"/>
          </p:cNvPicPr>
          <p:nvPr/>
        </p:nvPicPr>
        <p:blipFill>
          <a:blip r:embed="rId3" cstate="print"/>
          <a:stretch>
            <a:fillRect/>
          </a:stretch>
        </p:blipFill>
        <p:spPr>
          <a:xfrm>
            <a:off x="8077200" y="3048000"/>
            <a:ext cx="501620" cy="420046"/>
          </a:xfrm>
          <a:prstGeom prst="rect">
            <a:avLst/>
          </a:prstGeom>
          <a:effectLst>
            <a:outerShdw blurRad="50800" dist="38100" dir="5400000" algn="t" rotWithShape="0">
              <a:prstClr val="black">
                <a:alpha val="40000"/>
              </a:prstClr>
            </a:outerShdw>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rot="10800000">
            <a:off x="5373755" y="5029200"/>
            <a:ext cx="393827" cy="15354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5021011" y="3408704"/>
            <a:ext cx="902293" cy="638086"/>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pPr>
              <a:defRPr/>
            </a:pPr>
            <a:r>
              <a:rPr spc="-230" smtClean="0"/>
              <a:t>Why Business Intelligence?</a:t>
            </a:r>
          </a:p>
        </p:txBody>
      </p:sp>
      <p:sp>
        <p:nvSpPr>
          <p:cNvPr id="6" name="Content Placeholder 5"/>
          <p:cNvSpPr>
            <a:spLocks noGrp="1"/>
          </p:cNvSpPr>
          <p:nvPr>
            <p:ph idx="1"/>
          </p:nvPr>
        </p:nvSpPr>
        <p:spPr>
          <a:xfrm>
            <a:off x="457200" y="1295400"/>
            <a:ext cx="8305800" cy="1570686"/>
          </a:xfrm>
        </p:spPr>
        <p:txBody>
          <a:bodyPr/>
          <a:lstStyle/>
          <a:p>
            <a:pPr marL="228600" indent="-228600">
              <a:spcAft>
                <a:spcPts val="200"/>
              </a:spcAft>
              <a:buFont typeface="Courier New" pitchFamily="49" charset="0"/>
              <a:buChar char="o"/>
            </a:pPr>
            <a:r>
              <a:rPr lang="en-US" sz="1800" dirty="0" smtClean="0"/>
              <a:t>Provide up-to-date data to all employees to enable intelligent decision-making</a:t>
            </a:r>
          </a:p>
          <a:p>
            <a:pPr marL="228600" indent="-228600">
              <a:spcAft>
                <a:spcPts val="200"/>
              </a:spcAft>
              <a:buFont typeface="Courier New" pitchFamily="49" charset="0"/>
              <a:buChar char="o"/>
            </a:pPr>
            <a:r>
              <a:rPr lang="en-US" sz="1800" dirty="0" smtClean="0"/>
              <a:t>Align decisions and actions with business goals</a:t>
            </a:r>
          </a:p>
          <a:p>
            <a:pPr marL="228600" indent="-228600">
              <a:spcAft>
                <a:spcPts val="200"/>
              </a:spcAft>
              <a:buFont typeface="Courier New" pitchFamily="49" charset="0"/>
              <a:buChar char="o"/>
            </a:pPr>
            <a:r>
              <a:rPr lang="en-US" sz="1800" dirty="0" smtClean="0"/>
              <a:t>Improve organizational agility</a:t>
            </a:r>
          </a:p>
          <a:p>
            <a:pPr marL="228600" indent="-228600">
              <a:spcAft>
                <a:spcPts val="200"/>
              </a:spcAft>
              <a:buFont typeface="Courier New" pitchFamily="49" charset="0"/>
              <a:buChar char="o"/>
            </a:pPr>
            <a:r>
              <a:rPr lang="en-US" sz="1800" dirty="0" smtClean="0"/>
              <a:t>Process large amounts of data in a fast, efficient, and affordable manner</a:t>
            </a:r>
          </a:p>
          <a:p>
            <a:pPr marL="228600" indent="-228600">
              <a:spcAft>
                <a:spcPts val="200"/>
              </a:spcAft>
            </a:pPr>
            <a:endParaRPr lang="en-US" sz="1800" dirty="0"/>
          </a:p>
        </p:txBody>
      </p:sp>
      <p:cxnSp>
        <p:nvCxnSpPr>
          <p:cNvPr id="8" name="Straight Connector 7"/>
          <p:cNvCxnSpPr/>
          <p:nvPr/>
        </p:nvCxnSpPr>
        <p:spPr>
          <a:xfrm flipV="1">
            <a:off x="5334000" y="4180384"/>
            <a:ext cx="444372" cy="15354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grpSp>
        <p:nvGrpSpPr>
          <p:cNvPr id="2" name="Group 24"/>
          <p:cNvGrpSpPr/>
          <p:nvPr/>
        </p:nvGrpSpPr>
        <p:grpSpPr>
          <a:xfrm>
            <a:off x="3654287" y="3810000"/>
            <a:ext cx="1828800" cy="1828800"/>
            <a:chOff x="990600" y="1790350"/>
            <a:chExt cx="1600200" cy="1600200"/>
          </a:xfrm>
        </p:grpSpPr>
        <p:sp>
          <p:nvSpPr>
            <p:cNvPr id="10" name="Oval 9"/>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A4B54" mc:Ignorable=""/>
                </a:gs>
                <a:gs pos="100000">
                  <a:srgbClr xmlns:mc="http://schemas.openxmlformats.org/markup-compatibility/2006" xmlns:a14="http://schemas.microsoft.com/office/drawing/2007/7/7/main" val="678797"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Oval 11"/>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3" name="Rectangle 12"/>
          <p:cNvSpPr/>
          <p:nvPr/>
        </p:nvSpPr>
        <p:spPr>
          <a:xfrm>
            <a:off x="3454866" y="4623137"/>
            <a:ext cx="2209800" cy="1015663"/>
          </a:xfrm>
          <a:prstGeom prst="rect">
            <a:avLst/>
          </a:prstGeom>
          <a:effectLst>
            <a:outerShdw blurRad="50800" dist="38100" dir="5400000" algn="t" rotWithShape="0">
              <a:prstClr val="black">
                <a:alpha val="40000"/>
              </a:prstClr>
            </a:outerShdw>
          </a:effectLst>
        </p:spPr>
        <p:txBody>
          <a:bodyPr wrap="square">
            <a:noAutofit/>
          </a:bodyPr>
          <a:lstStyle/>
          <a:p>
            <a:pPr lvl="0" algn="ctr">
              <a:spcAft>
                <a:spcPts val="1200"/>
              </a:spcAft>
            </a:pPr>
            <a:r>
              <a:rPr lang="en-US" sz="14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Enterprise-Scale BI</a:t>
            </a:r>
          </a:p>
        </p:txBody>
      </p:sp>
      <p:grpSp>
        <p:nvGrpSpPr>
          <p:cNvPr id="3" name="Group 53"/>
          <p:cNvGrpSpPr/>
          <p:nvPr/>
        </p:nvGrpSpPr>
        <p:grpSpPr>
          <a:xfrm>
            <a:off x="533400" y="2971800"/>
            <a:ext cx="2895600" cy="685800"/>
            <a:chOff x="533400" y="2971800"/>
            <a:chExt cx="2895600" cy="685800"/>
          </a:xfrm>
        </p:grpSpPr>
        <p:sp>
          <p:nvSpPr>
            <p:cNvPr id="17" name="Rectangle 16"/>
            <p:cNvSpPr/>
            <p:nvPr/>
          </p:nvSpPr>
          <p:spPr bwMode="auto">
            <a:xfrm>
              <a:off x="533400" y="2971800"/>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4" name="Rectangle 23"/>
            <p:cNvSpPr/>
            <p:nvPr/>
          </p:nvSpPr>
          <p:spPr bwMode="auto">
            <a:xfrm>
              <a:off x="609600" y="3048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5" name="Rectangle 24"/>
            <p:cNvSpPr/>
            <p:nvPr/>
          </p:nvSpPr>
          <p:spPr>
            <a:xfrm>
              <a:off x="685800" y="3144560"/>
              <a:ext cx="2743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Partitioned cubes</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grpSp>
      <p:sp>
        <p:nvSpPr>
          <p:cNvPr id="18" name="Rectangle 17"/>
          <p:cNvSpPr/>
          <p:nvPr/>
        </p:nvSpPr>
        <p:spPr bwMode="auto">
          <a:xfrm>
            <a:off x="533400" y="4732946"/>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22" name="Straight Connector 21"/>
          <p:cNvCxnSpPr/>
          <p:nvPr/>
        </p:nvCxnSpPr>
        <p:spPr>
          <a:xfrm rot="10800000" flipV="1">
            <a:off x="3349952" y="4953000"/>
            <a:ext cx="307649" cy="123202"/>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609600" y="4809146"/>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9" name="Rectangle 28"/>
          <p:cNvSpPr/>
          <p:nvPr/>
        </p:nvSpPr>
        <p:spPr>
          <a:xfrm>
            <a:off x="685800" y="4908682"/>
            <a:ext cx="25146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Master data services</a:t>
            </a:r>
          </a:p>
        </p:txBody>
      </p:sp>
      <p:grpSp>
        <p:nvGrpSpPr>
          <p:cNvPr id="7" name="Group 65"/>
          <p:cNvGrpSpPr/>
          <p:nvPr/>
        </p:nvGrpSpPr>
        <p:grpSpPr>
          <a:xfrm>
            <a:off x="5791200" y="3852730"/>
            <a:ext cx="2819400" cy="685800"/>
            <a:chOff x="5791200" y="3733800"/>
            <a:chExt cx="2819400" cy="685800"/>
          </a:xfrm>
        </p:grpSpPr>
        <p:sp>
          <p:nvSpPr>
            <p:cNvPr id="16" name="Rectangle 15"/>
            <p:cNvSpPr/>
            <p:nvPr/>
          </p:nvSpPr>
          <p:spPr bwMode="auto">
            <a:xfrm>
              <a:off x="5791200" y="3733800"/>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grpSp>
          <p:nvGrpSpPr>
            <p:cNvPr id="9" name="Group 64"/>
            <p:cNvGrpSpPr/>
            <p:nvPr/>
          </p:nvGrpSpPr>
          <p:grpSpPr>
            <a:xfrm>
              <a:off x="5867400" y="3810000"/>
              <a:ext cx="2667000" cy="457200"/>
              <a:chOff x="5867400" y="3810000"/>
              <a:chExt cx="2667000" cy="457200"/>
            </a:xfrm>
          </p:grpSpPr>
          <p:sp>
            <p:nvSpPr>
              <p:cNvPr id="27" name="Rectangle 26"/>
              <p:cNvSpPr/>
              <p:nvPr/>
            </p:nvSpPr>
            <p:spPr bwMode="auto">
              <a:xfrm>
                <a:off x="5867400" y="3810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1" name="Rectangle 30"/>
              <p:cNvSpPr/>
              <p:nvPr/>
            </p:nvSpPr>
            <p:spPr>
              <a:xfrm>
                <a:off x="6019800" y="3886200"/>
                <a:ext cx="24384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Scalable shared cubes</a:t>
                </a:r>
              </a:p>
            </p:txBody>
          </p:sp>
        </p:grpSp>
      </p:grpSp>
      <p:cxnSp>
        <p:nvCxnSpPr>
          <p:cNvPr id="23" name="Straight Connector 22"/>
          <p:cNvCxnSpPr/>
          <p:nvPr/>
        </p:nvCxnSpPr>
        <p:spPr>
          <a:xfrm rot="10800000">
            <a:off x="3352800" y="4191000"/>
            <a:ext cx="393827" cy="15354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533400" y="3852730"/>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4" name="Rectangle 33"/>
          <p:cNvSpPr/>
          <p:nvPr/>
        </p:nvSpPr>
        <p:spPr bwMode="auto">
          <a:xfrm>
            <a:off x="609600" y="392893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5" name="Rectangle 34"/>
          <p:cNvSpPr/>
          <p:nvPr/>
        </p:nvSpPr>
        <p:spPr>
          <a:xfrm>
            <a:off x="685800" y="4025490"/>
            <a:ext cx="2743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Star join query optimizations</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cxnSp>
        <p:nvCxnSpPr>
          <p:cNvPr id="36" name="Straight Connector 35"/>
          <p:cNvCxnSpPr/>
          <p:nvPr/>
        </p:nvCxnSpPr>
        <p:spPr>
          <a:xfrm rot="16200000" flipV="1">
            <a:off x="3244915" y="3384485"/>
            <a:ext cx="762000" cy="54623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grpSp>
        <p:nvGrpSpPr>
          <p:cNvPr id="11" name="Group 66"/>
          <p:cNvGrpSpPr/>
          <p:nvPr/>
        </p:nvGrpSpPr>
        <p:grpSpPr>
          <a:xfrm>
            <a:off x="5791200" y="4732946"/>
            <a:ext cx="2819400" cy="685800"/>
            <a:chOff x="5791200" y="4572000"/>
            <a:chExt cx="2819400" cy="685800"/>
          </a:xfrm>
        </p:grpSpPr>
        <p:sp>
          <p:nvSpPr>
            <p:cNvPr id="38" name="Rectangle 37"/>
            <p:cNvSpPr/>
            <p:nvPr/>
          </p:nvSpPr>
          <p:spPr bwMode="auto">
            <a:xfrm>
              <a:off x="5791200" y="4572000"/>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39" name="Rectangle 38"/>
            <p:cNvSpPr/>
            <p:nvPr/>
          </p:nvSpPr>
          <p:spPr bwMode="auto">
            <a:xfrm>
              <a:off x="5867400" y="46482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0" name="Rectangle 39"/>
            <p:cNvSpPr/>
            <p:nvPr/>
          </p:nvSpPr>
          <p:spPr>
            <a:xfrm>
              <a:off x="6019800" y="4724400"/>
              <a:ext cx="25908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PowerPivot for SharePoint 2010</a:t>
              </a:r>
            </a:p>
          </p:txBody>
        </p:sp>
      </p:grpSp>
      <p:cxnSp>
        <p:nvCxnSpPr>
          <p:cNvPr id="45" name="Straight Connector 44"/>
          <p:cNvCxnSpPr/>
          <p:nvPr/>
        </p:nvCxnSpPr>
        <p:spPr>
          <a:xfrm rot="5400000">
            <a:off x="3327519" y="5441179"/>
            <a:ext cx="665860" cy="603903"/>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grpSp>
        <p:nvGrpSpPr>
          <p:cNvPr id="14" name="Group 56"/>
          <p:cNvGrpSpPr/>
          <p:nvPr/>
        </p:nvGrpSpPr>
        <p:grpSpPr>
          <a:xfrm>
            <a:off x="533400" y="5646632"/>
            <a:ext cx="2819400" cy="685800"/>
            <a:chOff x="533400" y="5638800"/>
            <a:chExt cx="2819400" cy="685800"/>
          </a:xfrm>
        </p:grpSpPr>
        <p:sp>
          <p:nvSpPr>
            <p:cNvPr id="44" name="Rectangle 43"/>
            <p:cNvSpPr/>
            <p:nvPr/>
          </p:nvSpPr>
          <p:spPr bwMode="auto">
            <a:xfrm>
              <a:off x="533400" y="5638800"/>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6" name="Rectangle 45"/>
            <p:cNvSpPr/>
            <p:nvPr/>
          </p:nvSpPr>
          <p:spPr bwMode="auto">
            <a:xfrm>
              <a:off x="609600" y="5715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 name="Rectangle 46"/>
            <p:cNvSpPr/>
            <p:nvPr/>
          </p:nvSpPr>
          <p:spPr>
            <a:xfrm>
              <a:off x="685800" y="5814536"/>
              <a:ext cx="25146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Change data capture</a:t>
              </a:r>
            </a:p>
          </p:txBody>
        </p:sp>
      </p:grpSp>
      <p:grpSp>
        <p:nvGrpSpPr>
          <p:cNvPr id="19" name="Group 48"/>
          <p:cNvGrpSpPr/>
          <p:nvPr/>
        </p:nvGrpSpPr>
        <p:grpSpPr>
          <a:xfrm>
            <a:off x="5791200" y="2971800"/>
            <a:ext cx="2819400" cy="685800"/>
            <a:chOff x="5675246" y="5257800"/>
            <a:chExt cx="2819400" cy="685800"/>
          </a:xfrm>
        </p:grpSpPr>
        <p:sp>
          <p:nvSpPr>
            <p:cNvPr id="50" name="Rectangle 49"/>
            <p:cNvSpPr/>
            <p:nvPr/>
          </p:nvSpPr>
          <p:spPr bwMode="auto">
            <a:xfrm>
              <a:off x="5675246" y="5257800"/>
              <a:ext cx="2819400" cy="685800"/>
            </a:xfrm>
            <a:prstGeom prst="rect">
              <a:avLst/>
            </a:prstGeom>
            <a:gradFill>
              <a:gsLst>
                <a:gs pos="29000">
                  <a:schemeClr val="bg1">
                    <a:lumMod val="75000"/>
                  </a:schemeClr>
                </a:gs>
                <a:gs pos="64000">
                  <a:schemeClr val="accent6">
                    <a:lumMod val="60000"/>
                    <a:lumOff val="40000"/>
                    <a:alpha val="14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51" name="Rectangle 50"/>
            <p:cNvSpPr/>
            <p:nvPr/>
          </p:nvSpPr>
          <p:spPr bwMode="auto">
            <a:xfrm>
              <a:off x="5751446" y="5334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2" name="Rectangle 51"/>
            <p:cNvSpPr/>
            <p:nvPr/>
          </p:nvSpPr>
          <p:spPr>
            <a:xfrm>
              <a:off x="5827646" y="5430560"/>
              <a:ext cx="2362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Fast Track Data Warehouse</a:t>
              </a:r>
            </a:p>
          </p:txBody>
        </p:sp>
      </p:grpSp>
      <p:grpSp>
        <p:nvGrpSpPr>
          <p:cNvPr id="48" name="Group 47"/>
          <p:cNvGrpSpPr/>
          <p:nvPr/>
        </p:nvGrpSpPr>
        <p:grpSpPr>
          <a:xfrm>
            <a:off x="5167312" y="5378820"/>
            <a:ext cx="3443288" cy="928688"/>
            <a:chOff x="5167312" y="5395912"/>
            <a:chExt cx="3443288" cy="928688"/>
          </a:xfrm>
        </p:grpSpPr>
        <p:sp>
          <p:nvSpPr>
            <p:cNvPr id="15" name="Rectangle 14"/>
            <p:cNvSpPr/>
            <p:nvPr/>
          </p:nvSpPr>
          <p:spPr bwMode="auto">
            <a:xfrm>
              <a:off x="5791200" y="5638800"/>
              <a:ext cx="2819400" cy="685800"/>
            </a:xfrm>
            <a:prstGeom prst="rect">
              <a:avLst/>
            </a:prstGeom>
            <a:gradFill>
              <a:gsLst>
                <a:gs pos="29000">
                  <a:schemeClr val="bg1">
                    <a:lumMod val="75000"/>
                  </a:schemeClr>
                </a:gs>
                <a:gs pos="64000">
                  <a:schemeClr val="accent2">
                    <a:lumMod val="60000"/>
                    <a:lumOff val="40000"/>
                    <a:alpha val="23000"/>
                  </a:scheme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grpSp>
          <p:nvGrpSpPr>
            <p:cNvPr id="4" name="Group 67"/>
            <p:cNvGrpSpPr/>
            <p:nvPr/>
          </p:nvGrpSpPr>
          <p:grpSpPr>
            <a:xfrm>
              <a:off x="5867400" y="5715000"/>
              <a:ext cx="2667000" cy="461665"/>
              <a:chOff x="5867400" y="5562600"/>
              <a:chExt cx="2667000" cy="461665"/>
            </a:xfrm>
          </p:grpSpPr>
          <p:sp>
            <p:nvSpPr>
              <p:cNvPr id="28" name="Rectangle 27"/>
              <p:cNvSpPr/>
              <p:nvPr/>
            </p:nvSpPr>
            <p:spPr bwMode="auto">
              <a:xfrm>
                <a:off x="5867400" y="55626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0" name="Rectangle 29"/>
              <p:cNvSpPr/>
              <p:nvPr/>
            </p:nvSpPr>
            <p:spPr>
              <a:xfrm>
                <a:off x="5943600" y="5562600"/>
                <a:ext cx="25146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Data-driven report subscriptions</a:t>
                </a:r>
              </a:p>
            </p:txBody>
          </p:sp>
        </p:grpSp>
        <p:cxnSp>
          <p:nvCxnSpPr>
            <p:cNvPr id="70" name="Straight Connector 69"/>
            <p:cNvCxnSpPr/>
            <p:nvPr/>
          </p:nvCxnSpPr>
          <p:spPr>
            <a:xfrm rot="16200000" flipH="1">
              <a:off x="5091112" y="5472112"/>
              <a:ext cx="762000" cy="6096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gr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500" fill="hold"/>
                                        <p:tgtEl>
                                          <p:spTgt spid="41"/>
                                        </p:tgtEl>
                                        <p:attrNameLst>
                                          <p:attrName>ppt_x</p:attrName>
                                        </p:attrNameLst>
                                      </p:cBhvr>
                                      <p:tavLst>
                                        <p:tav tm="0">
                                          <p:val>
                                            <p:strVal val="#ppt_x"/>
                                          </p:val>
                                        </p:tav>
                                        <p:tav tm="100000">
                                          <p:val>
                                            <p:strVal val="#ppt_x"/>
                                          </p:val>
                                        </p:tav>
                                      </p:tavLst>
                                    </p:anim>
                                    <p:anim calcmode="lin" valueType="num">
                                      <p:cBhvr additive="base">
                                        <p:cTn id="72" dur="500" fill="hold"/>
                                        <p:tgtEl>
                                          <p:spTgt spid="4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9" grpId="0"/>
      <p:bldP spid="33" grpId="0" animBg="1"/>
      <p:bldP spid="34" grpId="0" animBg="1"/>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4866"/>
            <a:ext cx="8382000" cy="4878901"/>
          </a:xfrm>
        </p:spPr>
        <p:txBody>
          <a:bodyPr>
            <a:noAutofit/>
          </a:bodyPr>
          <a:lstStyle/>
          <a:p>
            <a:pPr marL="365760" lvl="1" indent="-365760">
              <a:lnSpc>
                <a:spcPct val="100000"/>
              </a:lnSpc>
              <a:spcBef>
                <a:spcPts val="200"/>
              </a:spcBef>
              <a:spcAft>
                <a:spcPts val="200"/>
              </a:spcAft>
            </a:pPr>
            <a:r>
              <a:rPr lang="en-US" sz="2400" dirty="0" smtClean="0">
                <a:solidFill>
                  <a:schemeClr val="bg1">
                    <a:lumMod val="85000"/>
                  </a:schemeClr>
                </a:solidFill>
              </a:rPr>
              <a:t>Data Compression </a:t>
            </a:r>
          </a:p>
          <a:p>
            <a:pPr marL="770573" lvl="2" indent="-365760">
              <a:lnSpc>
                <a:spcPct val="100000"/>
              </a:lnSpc>
              <a:spcBef>
                <a:spcPts val="200"/>
              </a:spcBef>
              <a:spcAft>
                <a:spcPts val="200"/>
              </a:spcAft>
            </a:pPr>
            <a:r>
              <a:rPr lang="en-US" dirty="0" smtClean="0">
                <a:solidFill>
                  <a:schemeClr val="bg1">
                    <a:lumMod val="85000"/>
                  </a:schemeClr>
                </a:solidFill>
              </a:rPr>
              <a:t>20% to 60% compression ratios save disk storage</a:t>
            </a:r>
          </a:p>
          <a:p>
            <a:pPr marL="365760" lvl="1" indent="-365760">
              <a:lnSpc>
                <a:spcPct val="100000"/>
              </a:lnSpc>
              <a:spcBef>
                <a:spcPts val="200"/>
              </a:spcBef>
              <a:spcAft>
                <a:spcPts val="200"/>
              </a:spcAft>
            </a:pPr>
            <a:r>
              <a:rPr lang="en-US" sz="2400" dirty="0" smtClean="0">
                <a:solidFill>
                  <a:schemeClr val="bg1">
                    <a:lumMod val="85000"/>
                  </a:schemeClr>
                </a:solidFill>
              </a:rPr>
              <a:t>Table Partitioning and Table Partitioned Parallelism</a:t>
            </a:r>
          </a:p>
          <a:p>
            <a:pPr marL="770573" lvl="2" indent="-365760">
              <a:lnSpc>
                <a:spcPct val="100000"/>
              </a:lnSpc>
              <a:spcBef>
                <a:spcPts val="200"/>
              </a:spcBef>
              <a:spcAft>
                <a:spcPts val="200"/>
              </a:spcAft>
            </a:pPr>
            <a:r>
              <a:rPr lang="en-US" dirty="0" smtClean="0">
                <a:solidFill>
                  <a:schemeClr val="bg1">
                    <a:lumMod val="85000"/>
                  </a:schemeClr>
                </a:solidFill>
              </a:rPr>
              <a:t>Run queries against partitioned cubes in parallel</a:t>
            </a:r>
          </a:p>
          <a:p>
            <a:pPr marL="770573" lvl="2" indent="-365760">
              <a:lnSpc>
                <a:spcPct val="100000"/>
              </a:lnSpc>
              <a:spcBef>
                <a:spcPts val="200"/>
              </a:spcBef>
              <a:spcAft>
                <a:spcPts val="200"/>
              </a:spcAft>
            </a:pPr>
            <a:r>
              <a:rPr lang="en-US" dirty="0" smtClean="0">
                <a:solidFill>
                  <a:schemeClr val="bg1">
                    <a:lumMod val="85000"/>
                  </a:schemeClr>
                </a:solidFill>
              </a:rPr>
              <a:t>Speed data loads and minimize downtime for maintenance</a:t>
            </a:r>
          </a:p>
          <a:p>
            <a:pPr marL="365760" lvl="1" indent="-365760">
              <a:lnSpc>
                <a:spcPct val="100000"/>
              </a:lnSpc>
              <a:spcBef>
                <a:spcPts val="200"/>
              </a:spcBef>
              <a:spcAft>
                <a:spcPts val="200"/>
              </a:spcAft>
            </a:pPr>
            <a:r>
              <a:rPr lang="en-US" sz="2400" dirty="0" smtClean="0">
                <a:solidFill>
                  <a:schemeClr val="bg1">
                    <a:lumMod val="85000"/>
                  </a:schemeClr>
                </a:solidFill>
              </a:rPr>
              <a:t>Star Join Optimizations</a:t>
            </a:r>
          </a:p>
          <a:p>
            <a:pPr marL="770573" lvl="2" indent="-365760">
              <a:lnSpc>
                <a:spcPct val="100000"/>
              </a:lnSpc>
              <a:spcBef>
                <a:spcPts val="200"/>
              </a:spcBef>
              <a:spcAft>
                <a:spcPts val="200"/>
              </a:spcAft>
            </a:pPr>
            <a:r>
              <a:rPr lang="en-US" dirty="0" smtClean="0">
                <a:solidFill>
                  <a:schemeClr val="bg1">
                    <a:lumMod val="85000"/>
                  </a:schemeClr>
                </a:solidFill>
              </a:rPr>
              <a:t>Optimize common join scenarios to process more data faster</a:t>
            </a:r>
          </a:p>
          <a:p>
            <a:pPr marL="365760" lvl="1" indent="-365760">
              <a:lnSpc>
                <a:spcPct val="100000"/>
              </a:lnSpc>
              <a:spcBef>
                <a:spcPts val="200"/>
              </a:spcBef>
              <a:spcAft>
                <a:spcPts val="200"/>
              </a:spcAft>
            </a:pPr>
            <a:r>
              <a:rPr lang="en-US" sz="2400" dirty="0" smtClean="0">
                <a:solidFill>
                  <a:schemeClr val="bg1">
                    <a:lumMod val="85000"/>
                  </a:schemeClr>
                </a:solidFill>
              </a:rPr>
              <a:t>Resource Governor</a:t>
            </a:r>
          </a:p>
          <a:p>
            <a:pPr marL="770573" lvl="2" indent="-365760">
              <a:lnSpc>
                <a:spcPct val="100000"/>
              </a:lnSpc>
              <a:spcBef>
                <a:spcPts val="200"/>
              </a:spcBef>
              <a:spcAft>
                <a:spcPts val="200"/>
              </a:spcAft>
            </a:pPr>
            <a:r>
              <a:rPr lang="en-US" sz="1900" dirty="0" smtClean="0">
                <a:solidFill>
                  <a:schemeClr val="bg1">
                    <a:lumMod val="85000"/>
                  </a:schemeClr>
                </a:solidFill>
              </a:rPr>
              <a:t>Prevent runaway queries providing users a consistent experience</a:t>
            </a:r>
          </a:p>
          <a:p>
            <a:pPr marL="365760" lvl="1" indent="-365760">
              <a:lnSpc>
                <a:spcPct val="100000"/>
              </a:lnSpc>
              <a:spcBef>
                <a:spcPts val="200"/>
              </a:spcBef>
              <a:spcAft>
                <a:spcPts val="200"/>
              </a:spcAft>
            </a:pPr>
            <a:r>
              <a:rPr lang="en-US" sz="2400" dirty="0" smtClean="0">
                <a:solidFill>
                  <a:schemeClr val="bg1">
                    <a:lumMod val="85000"/>
                  </a:schemeClr>
                </a:solidFill>
              </a:rPr>
              <a:t>Master Data Services</a:t>
            </a:r>
          </a:p>
          <a:p>
            <a:pPr marL="770573" lvl="2" indent="-365760">
              <a:lnSpc>
                <a:spcPct val="100000"/>
              </a:lnSpc>
              <a:spcBef>
                <a:spcPts val="200"/>
              </a:spcBef>
              <a:spcAft>
                <a:spcPts val="200"/>
              </a:spcAft>
            </a:pPr>
            <a:r>
              <a:rPr lang="en-US" dirty="0" smtClean="0">
                <a:solidFill>
                  <a:schemeClr val="bg1">
                    <a:lumMod val="85000"/>
                  </a:schemeClr>
                </a:solidFill>
              </a:rPr>
              <a:t>Standardize the data people rely on to make critical decisions</a:t>
            </a:r>
          </a:p>
          <a:p>
            <a:pPr marL="365760" lvl="1" indent="-365760">
              <a:lnSpc>
                <a:spcPct val="100000"/>
              </a:lnSpc>
              <a:spcBef>
                <a:spcPts val="200"/>
              </a:spcBef>
              <a:spcAft>
                <a:spcPts val="200"/>
              </a:spcAft>
            </a:pPr>
            <a:r>
              <a:rPr lang="en-US" sz="2400" dirty="0" smtClean="0">
                <a:solidFill>
                  <a:schemeClr val="bg1">
                    <a:lumMod val="85000"/>
                  </a:schemeClr>
                </a:solidFill>
              </a:rPr>
              <a:t>Change Data Capture</a:t>
            </a:r>
          </a:p>
          <a:p>
            <a:pPr marL="770573" lvl="2" indent="-365760">
              <a:lnSpc>
                <a:spcPct val="100000"/>
              </a:lnSpc>
              <a:spcBef>
                <a:spcPts val="200"/>
              </a:spcBef>
              <a:spcAft>
                <a:spcPts val="200"/>
              </a:spcAft>
            </a:pPr>
            <a:r>
              <a:rPr lang="en-US" dirty="0" smtClean="0">
                <a:solidFill>
                  <a:schemeClr val="bg1">
                    <a:lumMod val="85000"/>
                  </a:schemeClr>
                </a:solidFill>
              </a:rPr>
              <a:t>Speed updates to data warehouse tables</a:t>
            </a:r>
          </a:p>
          <a:p>
            <a:pPr marL="365760" lvl="1" indent="-365760">
              <a:lnSpc>
                <a:spcPct val="100000"/>
              </a:lnSpc>
              <a:spcBef>
                <a:spcPts val="200"/>
              </a:spcBef>
              <a:spcAft>
                <a:spcPts val="200"/>
              </a:spcAft>
            </a:pPr>
            <a:endParaRPr lang="en-US" sz="1900" dirty="0" smtClean="0">
              <a:solidFill>
                <a:schemeClr val="bg1">
                  <a:lumMod val="85000"/>
                </a:schemeClr>
              </a:solidFill>
            </a:endParaRPr>
          </a:p>
          <a:p>
            <a:pPr marL="365760" lvl="1" indent="-365760">
              <a:lnSpc>
                <a:spcPct val="100000"/>
              </a:lnSpc>
              <a:spcBef>
                <a:spcPts val="200"/>
              </a:spcBef>
              <a:spcAft>
                <a:spcPts val="200"/>
              </a:spcAft>
            </a:pPr>
            <a:endParaRPr lang="en-US" sz="1900" dirty="0" smtClean="0">
              <a:solidFill>
                <a:schemeClr val="bg1">
                  <a:lumMod val="85000"/>
                </a:schemeClr>
              </a:solidFill>
            </a:endParaRPr>
          </a:p>
          <a:p>
            <a:pPr marL="770573" lvl="2" indent="-365760">
              <a:lnSpc>
                <a:spcPct val="100000"/>
              </a:lnSpc>
              <a:spcBef>
                <a:spcPts val="200"/>
              </a:spcBef>
              <a:spcAft>
                <a:spcPts val="200"/>
              </a:spcAft>
            </a:pPr>
            <a:endParaRPr lang="en-US" sz="1900" dirty="0" smtClean="0">
              <a:solidFill>
                <a:schemeClr val="bg1">
                  <a:lumMod val="85000"/>
                </a:schemeClr>
              </a:solidFill>
            </a:endParaRPr>
          </a:p>
        </p:txBody>
      </p:sp>
      <p:sp>
        <p:nvSpPr>
          <p:cNvPr id="5" name="Title 4"/>
          <p:cNvSpPr>
            <a:spLocks noGrp="1"/>
          </p:cNvSpPr>
          <p:nvPr>
            <p:ph type="title"/>
          </p:nvPr>
        </p:nvSpPr>
        <p:spPr/>
        <p:txBody>
          <a:bodyPr/>
          <a:lstStyle/>
          <a:p>
            <a:r>
              <a:rPr lang="en-US" dirty="0" smtClean="0"/>
              <a:t>Enterprise Scale BI</a:t>
            </a:r>
            <a:br>
              <a:rPr lang="en-US" dirty="0" smtClean="0"/>
            </a:br>
            <a:r>
              <a:rPr lang="en-US" sz="280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rPr>
              <a:t>Data Warehousing</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Data </a:t>
            </a:r>
            <a:r>
              <a:rPr smtClean="0"/>
              <a:t>Warehouse Size </a:t>
            </a:r>
            <a:endParaRPr lang="en-US" dirty="0"/>
          </a:p>
        </p:txBody>
      </p:sp>
      <p:sp>
        <p:nvSpPr>
          <p:cNvPr id="16" name="Content Placeholder 3"/>
          <p:cNvSpPr>
            <a:spLocks noGrp="1"/>
          </p:cNvSpPr>
          <p:nvPr>
            <p:ph type="body" idx="10"/>
          </p:nvPr>
        </p:nvSpPr>
        <p:spPr/>
        <p:txBody>
          <a:bodyPr/>
          <a:lstStyle/>
          <a:p>
            <a:pPr lvl="1"/>
            <a:r>
              <a:rPr smtClean="0"/>
              <a:t>"We’re </a:t>
            </a:r>
            <a:r>
              <a:t>anticipating an 80 percent reduction in our backup file sizes using backup compression on SQL Server 2008.”</a:t>
            </a:r>
          </a:p>
          <a:p>
            <a:pPr lvl="1" indent="0" algn="r">
              <a:spcBef>
                <a:spcPts val="200"/>
              </a:spcBef>
            </a:pPr>
            <a:r>
              <a:rPr i="1">
                <a:solidFill>
                  <a:schemeClr val="bg1">
                    <a:lumMod val="75000"/>
                  </a:schemeClr>
                </a:solidFill>
              </a:rPr>
              <a:t> —Peter Hammond, President, </a:t>
            </a:r>
            <a:r>
              <a:rPr i="1" err="1">
                <a:solidFill>
                  <a:schemeClr val="bg1">
                    <a:lumMod val="75000"/>
                  </a:schemeClr>
                </a:solidFill>
              </a:rPr>
              <a:t>CyberSavvy</a:t>
            </a:r>
            <a:endParaRPr i="1">
              <a:solidFill>
                <a:schemeClr val="bg1">
                  <a:lumMod val="75000"/>
                </a:schemeClr>
              </a:solidFill>
            </a:endParaRPr>
          </a:p>
        </p:txBody>
      </p:sp>
      <p:sp>
        <p:nvSpPr>
          <p:cNvPr id="26" name="Text Placeholder 25"/>
          <p:cNvSpPr>
            <a:spLocks noGrp="1"/>
          </p:cNvSpPr>
          <p:nvPr>
            <p:ph type="body" idx="11"/>
          </p:nvPr>
        </p:nvSpPr>
        <p:spPr/>
        <p:txBody>
          <a:bodyPr/>
          <a:lstStyle/>
          <a:p>
            <a:r>
              <a:rPr smtClean="0"/>
              <a:t>Business Intelligence</a:t>
            </a:r>
            <a:endParaRPr lang="en-US" dirty="0"/>
          </a:p>
        </p:txBody>
      </p:sp>
      <p:pic>
        <p:nvPicPr>
          <p:cNvPr id="5" name="Picture 4" descr="Server.png"/>
          <p:cNvPicPr>
            <a:picLocks noChangeAspect="1"/>
          </p:cNvPicPr>
          <p:nvPr/>
        </p:nvPicPr>
        <p:blipFill>
          <a:blip r:embed="rId3" cstate="print"/>
          <a:stretch>
            <a:fillRect/>
          </a:stretch>
        </p:blipFill>
        <p:spPr>
          <a:xfrm flipH="1">
            <a:off x="2105025" y="1980539"/>
            <a:ext cx="1265825" cy="1778661"/>
          </a:xfrm>
          <a:prstGeom prst="rect">
            <a:avLst/>
          </a:prstGeom>
        </p:spPr>
      </p:pic>
      <p:grpSp>
        <p:nvGrpSpPr>
          <p:cNvPr id="3" name="Group 23"/>
          <p:cNvGrpSpPr/>
          <p:nvPr/>
        </p:nvGrpSpPr>
        <p:grpSpPr>
          <a:xfrm>
            <a:off x="1647825" y="2386492"/>
            <a:ext cx="1028700" cy="1365614"/>
            <a:chOff x="3429000" y="2819400"/>
            <a:chExt cx="1219200" cy="1618506"/>
          </a:xfrm>
        </p:grpSpPr>
        <p:pic>
          <p:nvPicPr>
            <p:cNvPr id="7" name="Picture 6"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8" name="Picture 7"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9" name="Picture 8"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10" name="Picture 9"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sp>
        <p:nvSpPr>
          <p:cNvPr id="11" name="Rectangle 10"/>
          <p:cNvSpPr/>
          <p:nvPr/>
        </p:nvSpPr>
        <p:spPr bwMode="auto">
          <a:xfrm>
            <a:off x="2048714" y="2754940"/>
            <a:ext cx="506230" cy="53316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10010100101001010000111110110101001</a:t>
            </a:r>
            <a:endPar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 name="Rectangle 11"/>
          <p:cNvSpPr/>
          <p:nvPr/>
        </p:nvSpPr>
        <p:spPr bwMode="auto">
          <a:xfrm>
            <a:off x="1660525" y="3048238"/>
            <a:ext cx="506230" cy="53316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10010100101001010000111110110101001</a:t>
            </a:r>
            <a:endPar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pic>
        <p:nvPicPr>
          <p:cNvPr id="13" name="Picture 2" descr="C:\Users\victor.melniciuc\Desktop\ZIP File.png"/>
          <p:cNvPicPr>
            <a:picLocks noChangeAspect="1" noChangeArrowheads="1"/>
          </p:cNvPicPr>
          <p:nvPr/>
        </p:nvPicPr>
        <p:blipFill>
          <a:blip r:embed="rId5" cstate="print"/>
          <a:srcRect/>
          <a:stretch>
            <a:fillRect/>
          </a:stretch>
        </p:blipFill>
        <p:spPr bwMode="auto">
          <a:xfrm>
            <a:off x="1876425" y="2133600"/>
            <a:ext cx="771794" cy="771794"/>
          </a:xfrm>
          <a:prstGeom prst="rect">
            <a:avLst/>
          </a:prstGeom>
          <a:noFill/>
          <a:effectLst>
            <a:outerShdw blurRad="165100" dist="38100" dir="5400000" sx="111000" sy="111000" algn="t" rotWithShape="0">
              <a:prstClr val="black">
                <a:alpha val="58000"/>
              </a:prstClr>
            </a:outerShdw>
          </a:effectLst>
        </p:spPr>
      </p:pic>
      <p:sp>
        <p:nvSpPr>
          <p:cNvPr id="18" name="TextBox 17"/>
          <p:cNvSpPr txBox="1"/>
          <p:nvPr/>
        </p:nvSpPr>
        <p:spPr>
          <a:xfrm>
            <a:off x="152400" y="6652470"/>
            <a:ext cx="3055645"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dirty="0" smtClean="0">
                <a:solidFill>
                  <a:schemeClr val="bg1">
                    <a:lumMod val="75000"/>
                  </a:schemeClr>
                </a:solidFill>
                <a:latin typeface="+mj-lt"/>
              </a:rPr>
              <a:t>*Stated percentages are typical but not guaranteed</a:t>
            </a:r>
          </a:p>
        </p:txBody>
      </p:sp>
      <p:sp>
        <p:nvSpPr>
          <p:cNvPr id="20" name="Content Placeholder 3"/>
          <p:cNvSpPr>
            <a:spLocks noGrp="1"/>
          </p:cNvSpPr>
          <p:nvPr>
            <p:ph sz="half" idx="1"/>
          </p:nvPr>
        </p:nvSpPr>
        <p:spPr>
          <a:xfrm>
            <a:off x="4800600" y="1143079"/>
            <a:ext cx="4038600" cy="4190921"/>
          </a:xfrm>
        </p:spPr>
        <p:txBody>
          <a:bodyPr/>
          <a:lstStyle/>
          <a:p>
            <a:r>
              <a:rPr lang="en-US" dirty="0" smtClean="0"/>
              <a:t>Data Compression </a:t>
            </a:r>
          </a:p>
          <a:p>
            <a:pPr marL="365760" lvl="1">
              <a:spcAft>
                <a:spcPts val="200"/>
              </a:spcAft>
            </a:pPr>
            <a:r>
              <a:rPr lang="en-US" dirty="0" smtClean="0"/>
              <a:t>20% to 60% compression ratios*</a:t>
            </a:r>
          </a:p>
          <a:p>
            <a:pPr marL="365760" lvl="1">
              <a:spcAft>
                <a:spcPts val="200"/>
              </a:spcAft>
            </a:pPr>
            <a:r>
              <a:rPr lang="en-US" dirty="0" smtClean="0"/>
              <a:t>Saves </a:t>
            </a:r>
            <a:r>
              <a:rPr lang="en-US" dirty="0"/>
              <a:t>disk </a:t>
            </a:r>
            <a:r>
              <a:rPr lang="en-US" dirty="0" smtClean="0"/>
              <a:t>storage</a:t>
            </a:r>
          </a:p>
          <a:p>
            <a:pPr marL="576263" lvl="2" indent="-238125">
              <a:spcAft>
                <a:spcPts val="200"/>
              </a:spcAft>
              <a:buFont typeface="Courier New" pitchFamily="49" charset="0"/>
              <a:buChar char="o"/>
            </a:pPr>
            <a:r>
              <a:rPr lang="en-US" sz="1600" dirty="0"/>
              <a:t>Can be used with backup compression, now available with standard</a:t>
            </a:r>
          </a:p>
          <a:p>
            <a:pPr marL="365760" lvl="1">
              <a:spcAft>
                <a:spcPts val="200"/>
              </a:spcAft>
            </a:pPr>
            <a:r>
              <a:rPr lang="en-US" dirty="0" smtClean="0"/>
              <a:t>Provides more room to store more data, which allows more instances to share disk resources</a:t>
            </a:r>
          </a:p>
          <a:p>
            <a:pPr marL="365760" lvl="1">
              <a:spcAft>
                <a:spcPts val="200"/>
              </a:spcAft>
            </a:pPr>
            <a:r>
              <a:rPr lang="en-US" dirty="0" smtClean="0"/>
              <a:t>Reduces data size to increase performance</a:t>
            </a:r>
          </a:p>
          <a:p>
            <a:pPr marL="365760" lvl="1">
              <a:spcAft>
                <a:spcPts val="200"/>
              </a:spcAft>
            </a:pPr>
            <a:r>
              <a:rPr lang="en-US" dirty="0" smtClean="0"/>
              <a:t>Moves </a:t>
            </a:r>
            <a:r>
              <a:rPr lang="en-US" dirty="0"/>
              <a:t>more applications to the data center based on reduced </a:t>
            </a:r>
            <a:r>
              <a:rPr lang="en-US" dirty="0" smtClean="0"/>
              <a:t>storage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2000" fill="hold"/>
                                        <p:tgtEl>
                                          <p:spTgt spid="11"/>
                                        </p:tgtEl>
                                      </p:cBhvr>
                                      <p:by x="75000" y="75000"/>
                                    </p:animScale>
                                  </p:childTnLst>
                                </p:cTn>
                              </p:par>
                              <p:par>
                                <p:cTn id="11" presetID="6" presetClass="emph" presetSubtype="0" fill="hold" nodeType="withEffect">
                                  <p:stCondLst>
                                    <p:cond delay="0"/>
                                  </p:stCondLst>
                                  <p:childTnLst>
                                    <p:animScale>
                                      <p:cBhvr>
                                        <p:cTn id="12" dur="2000" fill="hold"/>
                                        <p:tgtEl>
                                          <p:spTgt spid="1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35" name="Title 34"/>
          <p:cNvSpPr>
            <a:spLocks noGrp="1"/>
          </p:cNvSpPr>
          <p:nvPr>
            <p:ph type="title"/>
          </p:nvPr>
        </p:nvSpPr>
        <p:spPr/>
        <p:txBody>
          <a:bodyPr/>
          <a:lstStyle/>
          <a:p>
            <a:pPr lvl="0"/>
            <a:r>
              <a:rPr lang="en-US" dirty="0" smtClean="0"/>
              <a:t>Increase Cube Query Performance</a:t>
            </a:r>
            <a:endParaRPr lang="en-US" dirty="0"/>
          </a:p>
        </p:txBody>
      </p:sp>
      <p:sp>
        <p:nvSpPr>
          <p:cNvPr id="78" name="Content Placeholder 3"/>
          <p:cNvSpPr>
            <a:spLocks noGrp="1"/>
          </p:cNvSpPr>
          <p:nvPr>
            <p:ph sz="half" idx="1"/>
          </p:nvPr>
        </p:nvSpPr>
        <p:spPr/>
        <p:txBody>
          <a:bodyPr/>
          <a:lstStyle/>
          <a:p>
            <a:r>
              <a:rPr lang="en-US" dirty="0" smtClean="0"/>
              <a:t>Partitioned Table Parallelism</a:t>
            </a:r>
          </a:p>
          <a:p>
            <a:pPr lvl="1"/>
            <a:r>
              <a:rPr lang="en-US" dirty="0" smtClean="0"/>
              <a:t>Manage and access subsets of data quickly and efficiently by running queries against partitioned cubes in parallel</a:t>
            </a:r>
          </a:p>
          <a:p>
            <a:pPr lvl="1"/>
            <a:r>
              <a:rPr lang="en-US" dirty="0" smtClean="0"/>
              <a:t>Reduce time for data load and maintenance operations</a:t>
            </a:r>
          </a:p>
          <a:p>
            <a:pPr lvl="1"/>
            <a:r>
              <a:rPr lang="en-US" dirty="0" smtClean="0"/>
              <a:t>Take advantage of all CPUs in the machine for processing to deliver results faster</a:t>
            </a:r>
            <a:endParaRPr lang="en-US" dirty="0"/>
          </a:p>
        </p:txBody>
      </p:sp>
      <p:sp>
        <p:nvSpPr>
          <p:cNvPr id="79" name="Content Placeholder 3"/>
          <p:cNvSpPr>
            <a:spLocks noGrp="1"/>
          </p:cNvSpPr>
          <p:nvPr>
            <p:ph type="body" idx="10"/>
          </p:nvPr>
        </p:nvSpPr>
        <p:spPr/>
        <p:txBody>
          <a:bodyPr/>
          <a:lstStyle/>
          <a:p>
            <a:pPr lvl="1"/>
            <a:r>
              <a:rPr lang="en-US" spc="-60" dirty="0" smtClean="0"/>
              <a:t>“Enhancements in partition query dramatically reduce the effects of lock escalation on systems that have to process hundreds and thousands of transactions per second, improving availability and improv[ing] query response time.”</a:t>
            </a:r>
          </a:p>
          <a:p>
            <a:pPr lvl="2" algn="r">
              <a:spcBef>
                <a:spcPts val="600"/>
              </a:spcBef>
            </a:pPr>
            <a:r>
              <a:rPr lang="en-US" sz="1400" b="0" i="1" dirty="0" smtClean="0">
                <a:solidFill>
                  <a:schemeClr val="bg1">
                    <a:lumMod val="75000"/>
                  </a:schemeClr>
                </a:solidFill>
                <a:latin typeface="+mj-lt"/>
                <a:cs typeface="Arial" charset="0"/>
              </a:rPr>
              <a:t>—Randy Dyess, SQL Server Mentor, TechNet Article</a:t>
            </a:r>
            <a:endParaRPr lang="en-US" sz="1400" b="0" i="1" dirty="0">
              <a:solidFill>
                <a:schemeClr val="bg1">
                  <a:lumMod val="75000"/>
                </a:schemeClr>
              </a:solidFill>
              <a:latin typeface="+mj-lt"/>
              <a:cs typeface="Arial" charset="0"/>
            </a:endParaRPr>
          </a:p>
        </p:txBody>
      </p:sp>
      <p:sp>
        <p:nvSpPr>
          <p:cNvPr id="36" name="Text Placeholder 35"/>
          <p:cNvSpPr>
            <a:spLocks noGrp="1"/>
          </p:cNvSpPr>
          <p:nvPr>
            <p:ph type="body" idx="11"/>
          </p:nvPr>
        </p:nvSpPr>
        <p:spPr/>
        <p:txBody>
          <a:bodyPr/>
          <a:lstStyle/>
          <a:p>
            <a:r>
              <a:rPr lang="en-US" dirty="0" smtClean="0"/>
              <a:t>Business Intelligence</a:t>
            </a:r>
            <a:endParaRPr lang="en-US" dirty="0"/>
          </a:p>
        </p:txBody>
      </p:sp>
      <p:grpSp>
        <p:nvGrpSpPr>
          <p:cNvPr id="2" name="Group 105"/>
          <p:cNvGrpSpPr/>
          <p:nvPr/>
        </p:nvGrpSpPr>
        <p:grpSpPr>
          <a:xfrm rot="10800000">
            <a:off x="617347" y="2943095"/>
            <a:ext cx="3931578" cy="1569638"/>
            <a:chOff x="-795864" y="1250371"/>
            <a:chExt cx="4191000" cy="1673209"/>
          </a:xfrm>
        </p:grpSpPr>
        <p:sp>
          <p:nvSpPr>
            <p:cNvPr id="102" name="Trapezoid 101"/>
            <p:cNvSpPr/>
            <p:nvPr/>
          </p:nvSpPr>
          <p:spPr bwMode="auto">
            <a:xfrm rot="10800000">
              <a:off x="-491067" y="2237780"/>
              <a:ext cx="3657600" cy="685800"/>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5" name="Rounded Rectangle 104"/>
            <p:cNvSpPr/>
            <p:nvPr/>
          </p:nvSpPr>
          <p:spPr bwMode="auto">
            <a:xfrm>
              <a:off x="-795864" y="1250371"/>
              <a:ext cx="4191000" cy="1033176"/>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pic>
        <p:nvPicPr>
          <p:cNvPr id="83" name="Picture 82" descr="Server.png"/>
          <p:cNvPicPr>
            <a:picLocks noChangeAspect="1"/>
          </p:cNvPicPr>
          <p:nvPr/>
        </p:nvPicPr>
        <p:blipFill>
          <a:blip r:embed="rId3" cstate="print"/>
          <a:stretch>
            <a:fillRect/>
          </a:stretch>
        </p:blipFill>
        <p:spPr>
          <a:xfrm flipH="1">
            <a:off x="2019755" y="1524001"/>
            <a:ext cx="1290560" cy="1813417"/>
          </a:xfrm>
          <a:prstGeom prst="rect">
            <a:avLst/>
          </a:prstGeom>
        </p:spPr>
      </p:pic>
      <p:pic>
        <p:nvPicPr>
          <p:cNvPr id="84" name="Rectangle 18518"/>
          <p:cNvPicPr>
            <a:picLocks noChangeAspect="1" noChangeArrowheads="1"/>
          </p:cNvPicPr>
          <p:nvPr/>
        </p:nvPicPr>
        <p:blipFill>
          <a:blip r:embed="rId4" cstate="print"/>
          <a:srcRect/>
          <a:stretch>
            <a:fillRect/>
          </a:stretch>
        </p:blipFill>
        <p:spPr bwMode="auto">
          <a:xfrm>
            <a:off x="1926945" y="2111089"/>
            <a:ext cx="1004095" cy="1144564"/>
          </a:xfrm>
          <a:prstGeom prst="rect">
            <a:avLst/>
          </a:prstGeom>
          <a:noFill/>
          <a:ln w="9525">
            <a:noFill/>
            <a:miter lim="800000"/>
            <a:headEnd/>
            <a:tailEnd/>
          </a:ln>
        </p:spPr>
      </p:pic>
      <p:sp>
        <p:nvSpPr>
          <p:cNvPr id="62" name="Rectangle 61"/>
          <p:cNvSpPr/>
          <p:nvPr/>
        </p:nvSpPr>
        <p:spPr bwMode="auto">
          <a:xfrm>
            <a:off x="2134310" y="2387952"/>
            <a:ext cx="609996" cy="63648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4" name="Rectangle 63"/>
          <p:cNvSpPr/>
          <p:nvPr/>
        </p:nvSpPr>
        <p:spPr bwMode="auto">
          <a:xfrm>
            <a:off x="2139617" y="2452682"/>
            <a:ext cx="547176" cy="568683"/>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15"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1157540" y="3682089"/>
            <a:ext cx="712922" cy="711436"/>
          </a:xfrm>
          <a:prstGeom prst="rect">
            <a:avLst/>
          </a:prstGeom>
          <a:noFill/>
          <a:ln w="9525">
            <a:noFill/>
            <a:miter lim="800000"/>
            <a:headEnd/>
            <a:tailEnd/>
          </a:ln>
        </p:spPr>
      </p:pic>
      <p:pic>
        <p:nvPicPr>
          <p:cNvPr id="116"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2275138" y="3682089"/>
            <a:ext cx="712922" cy="711436"/>
          </a:xfrm>
          <a:prstGeom prst="rect">
            <a:avLst/>
          </a:prstGeom>
          <a:noFill/>
          <a:ln w="9525">
            <a:noFill/>
            <a:miter lim="800000"/>
            <a:headEnd/>
            <a:tailEnd/>
          </a:ln>
        </p:spPr>
      </p:pic>
      <p:pic>
        <p:nvPicPr>
          <p:cNvPr id="117" name="Rectangle 12312"/>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375804" y="3682089"/>
            <a:ext cx="712922" cy="711436"/>
          </a:xfrm>
          <a:prstGeom prst="rect">
            <a:avLst/>
          </a:prstGeom>
          <a:noFill/>
          <a:ln w="9525">
            <a:noFill/>
            <a:miter lim="800000"/>
            <a:headEnd/>
            <a:tailEnd/>
          </a:ln>
        </p:spPr>
      </p:pic>
      <p:sp>
        <p:nvSpPr>
          <p:cNvPr id="121" name="Rectangle 120"/>
          <p:cNvSpPr/>
          <p:nvPr/>
        </p:nvSpPr>
        <p:spPr bwMode="auto">
          <a:xfrm>
            <a:off x="2204224" y="2464419"/>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2" name="Rectangle 121"/>
          <p:cNvSpPr/>
          <p:nvPr/>
        </p:nvSpPr>
        <p:spPr bwMode="auto">
          <a:xfrm>
            <a:off x="2204224" y="2657707"/>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3" name="Rectangle 122"/>
          <p:cNvSpPr/>
          <p:nvPr/>
        </p:nvSpPr>
        <p:spPr bwMode="auto">
          <a:xfrm>
            <a:off x="2204224" y="2850995"/>
            <a:ext cx="468352" cy="156117"/>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65" name="Straight Connector 64"/>
          <p:cNvCxnSpPr/>
          <p:nvPr/>
        </p:nvCxnSpPr>
        <p:spPr>
          <a:xfrm>
            <a:off x="2139617" y="2534485"/>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139617" y="2636610"/>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139617" y="2732929"/>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139617" y="2829247"/>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2074717"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flipH="1" flipV="1">
            <a:off x="2238869" y="2733550"/>
            <a:ext cx="568683" cy="11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139617" y="2925041"/>
            <a:ext cx="547176" cy="1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rot="16200000">
            <a:off x="1847514" y="2674541"/>
            <a:ext cx="632915" cy="6073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3.56317E-7 C 0.07361 0.0074 0.14409 0.01319 0.16788 0.05113 C 0.19166 0.08908 0.14791 0.19065 0.14271 0.22721 " pathEditMode="relative" rAng="0" ptsTypes="aaa">
                                      <p:cBhvr>
                                        <p:cTn id="6" dur="2000" fill="hold"/>
                                        <p:tgtEl>
                                          <p:spTgt spid="121"/>
                                        </p:tgtEl>
                                        <p:attrNameLst>
                                          <p:attrName>ppt_x</p:attrName>
                                          <p:attrName>ppt_y</p:attrName>
                                        </p:attrNameLst>
                                      </p:cBhvr>
                                      <p:rCtr x="9600" y="11400"/>
                                    </p:animMotion>
                                  </p:childTnLst>
                                </p:cTn>
                              </p:par>
                            </p:childTnLst>
                          </p:cTn>
                        </p:par>
                        <p:par>
                          <p:cTn id="7" fill="hold">
                            <p:stCondLst>
                              <p:cond delay="2000"/>
                            </p:stCondLst>
                            <p:childTnLst>
                              <p:par>
                                <p:cTn id="8" presetID="10" presetClass="exit" presetSubtype="0" fill="hold" grpId="1" nodeType="afterEffect">
                                  <p:stCondLst>
                                    <p:cond delay="0"/>
                                  </p:stCondLst>
                                  <p:childTnLst>
                                    <p:animEffect transition="out" filter="fade">
                                      <p:cBhvr>
                                        <p:cTn id="9" dur="500"/>
                                        <p:tgtEl>
                                          <p:spTgt spid="121"/>
                                        </p:tgtEl>
                                      </p:cBhvr>
                                    </p:animEffect>
                                    <p:set>
                                      <p:cBhvr>
                                        <p:cTn id="10" dur="1" fill="hold">
                                          <p:stCondLst>
                                            <p:cond delay="499"/>
                                          </p:stCondLst>
                                        </p:cTn>
                                        <p:tgtEl>
                                          <p:spTgt spid="121"/>
                                        </p:tgtEl>
                                        <p:attrNameLst>
                                          <p:attrName>style.visibility</p:attrName>
                                        </p:attrNameLst>
                                      </p:cBhvr>
                                      <p:to>
                                        <p:strVal val="hidden"/>
                                      </p:to>
                                    </p:set>
                                  </p:childTnLst>
                                </p:cTn>
                              </p:par>
                            </p:childTnLst>
                          </p:cTn>
                        </p:par>
                        <p:par>
                          <p:cTn id="11" fill="hold">
                            <p:stCondLst>
                              <p:cond delay="2500"/>
                            </p:stCondLst>
                            <p:childTnLst>
                              <p:par>
                                <p:cTn id="12" presetID="0" presetClass="path" presetSubtype="0" accel="50000" decel="50000" fill="hold" grpId="0" nodeType="afterEffect">
                                  <p:stCondLst>
                                    <p:cond delay="0"/>
                                  </p:stCondLst>
                                  <p:childTnLst>
                                    <p:animMotion origin="layout" path="M 3.33333E-6 1.97131E-6 C 0.04739 -0.00463 0.09236 -0.01018 0.09618 0.02267 C 0.1 0.05553 0.03836 0.16103 0.02326 0.19736 " pathEditMode="relative" rAng="0" ptsTypes="aaa">
                                      <p:cBhvr>
                                        <p:cTn id="13" dur="2000" fill="hold"/>
                                        <p:tgtEl>
                                          <p:spTgt spid="122"/>
                                        </p:tgtEl>
                                        <p:attrNameLst>
                                          <p:attrName>ppt_x</p:attrName>
                                          <p:attrName>ppt_y</p:attrName>
                                        </p:attrNameLst>
                                      </p:cBhvr>
                                      <p:rCtr x="5000" y="9300"/>
                                    </p:animMotion>
                                  </p:childTnLst>
                                </p:cTn>
                              </p:par>
                            </p:childTnLst>
                          </p:cTn>
                        </p:par>
                        <p:par>
                          <p:cTn id="14" fill="hold">
                            <p:stCondLst>
                              <p:cond delay="4500"/>
                            </p:stCondLst>
                            <p:childTnLst>
                              <p:par>
                                <p:cTn id="15" presetID="10" presetClass="exit" presetSubtype="0" fill="hold" grpId="1" nodeType="afterEffect">
                                  <p:stCondLst>
                                    <p:cond delay="0"/>
                                  </p:stCondLst>
                                  <p:childTnLst>
                                    <p:animEffect transition="out" filter="fade">
                                      <p:cBhvr>
                                        <p:cTn id="16" dur="500"/>
                                        <p:tgtEl>
                                          <p:spTgt spid="122"/>
                                        </p:tgtEl>
                                      </p:cBhvr>
                                    </p:animEffect>
                                    <p:set>
                                      <p:cBhvr>
                                        <p:cTn id="17" dur="1" fill="hold">
                                          <p:stCondLst>
                                            <p:cond delay="499"/>
                                          </p:stCondLst>
                                        </p:cTn>
                                        <p:tgtEl>
                                          <p:spTgt spid="122"/>
                                        </p:tgtEl>
                                        <p:attrNameLst>
                                          <p:attrName>style.visibility</p:attrName>
                                        </p:attrNameLst>
                                      </p:cBhvr>
                                      <p:to>
                                        <p:strVal val="hidden"/>
                                      </p:to>
                                    </p:set>
                                  </p:childTnLst>
                                </p:cTn>
                              </p:par>
                            </p:childTnLst>
                          </p:cTn>
                        </p:par>
                        <p:par>
                          <p:cTn id="18" fill="hold">
                            <p:stCondLst>
                              <p:cond delay="5000"/>
                            </p:stCondLst>
                            <p:childTnLst>
                              <p:par>
                                <p:cTn id="19" presetID="0" presetClass="path" presetSubtype="0" accel="50000" decel="50000" fill="hold" grpId="0" nodeType="afterEffect">
                                  <p:stCondLst>
                                    <p:cond delay="0"/>
                                  </p:stCondLst>
                                  <p:childTnLst>
                                    <p:animMotion origin="layout" path="M 3.33333E-6 4.29894E-6 C -0.02604 -0.00047 -0.13959 -0.03078 -0.15591 -0.00278 C -0.17223 0.02522 -0.10973 0.13257 -0.09757 0.1682 " pathEditMode="relative" rAng="0" ptsTypes="aaa">
                                      <p:cBhvr>
                                        <p:cTn id="20" dur="2000" fill="hold"/>
                                        <p:tgtEl>
                                          <p:spTgt spid="123"/>
                                        </p:tgtEl>
                                        <p:attrNameLst>
                                          <p:attrName>ppt_x</p:attrName>
                                          <p:attrName>ppt_y</p:attrName>
                                        </p:attrNameLst>
                                      </p:cBhvr>
                                      <p:rCtr x="-8600" y="6900"/>
                                    </p:animMotion>
                                  </p:childTnLst>
                                </p:cTn>
                              </p:par>
                            </p:childTnLst>
                          </p:cTn>
                        </p:par>
                        <p:par>
                          <p:cTn id="21" fill="hold">
                            <p:stCondLst>
                              <p:cond delay="7000"/>
                            </p:stCondLst>
                            <p:childTnLst>
                              <p:par>
                                <p:cTn id="22" presetID="10" presetClass="exit" presetSubtype="0" fill="hold" grpId="1" nodeType="afterEffect">
                                  <p:stCondLst>
                                    <p:cond delay="0"/>
                                  </p:stCondLst>
                                  <p:childTnLst>
                                    <p:animEffect transition="out" filter="fade">
                                      <p:cBhvr>
                                        <p:cTn id="23" dur="500"/>
                                        <p:tgtEl>
                                          <p:spTgt spid="123"/>
                                        </p:tgtEl>
                                      </p:cBhvr>
                                    </p:animEffect>
                                    <p:set>
                                      <p:cBhvr>
                                        <p:cTn id="24" dur="1" fill="hold">
                                          <p:stCondLst>
                                            <p:cond delay="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1" grpId="1" animBg="1"/>
      <p:bldP spid="122" grpId="0" animBg="1"/>
      <p:bldP spid="122" grpId="1" animBg="1"/>
      <p:bldP spid="123" grpId="0" animBg="1"/>
      <p:bldP spid="1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376276"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95546" mc:Ignorable=""/>
              </a:gs>
              <a:gs pos="100000">
                <a:srgbClr xmlns:mc="http://schemas.openxmlformats.org/markup-compatibility/2006" xmlns:a14="http://schemas.microsoft.com/office/drawing/2007/7/7/main" val="65998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Rectangle 10"/>
          <p:cNvSpPr/>
          <p:nvPr/>
        </p:nvSpPr>
        <p:spPr bwMode="auto">
          <a:xfrm>
            <a:off x="381000"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E5B33" mc:Ignorable=""/>
              </a:gs>
              <a:gs pos="100000">
                <a:srgbClr xmlns:mc="http://schemas.openxmlformats.org/markup-compatibility/2006" xmlns:a14="http://schemas.microsoft.com/office/drawing/2007/7/7/main" val="91A15D"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2" name="Rectangle 41"/>
          <p:cNvSpPr/>
          <p:nvPr/>
        </p:nvSpPr>
        <p:spPr bwMode="auto">
          <a:xfrm>
            <a:off x="436605"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8" name="Rectangle 47"/>
          <p:cNvSpPr/>
          <p:nvPr/>
        </p:nvSpPr>
        <p:spPr bwMode="auto">
          <a:xfrm>
            <a:off x="7430530"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 name="Rectangle 12"/>
          <p:cNvSpPr/>
          <p:nvPr/>
        </p:nvSpPr>
        <p:spPr>
          <a:xfrm>
            <a:off x="381000" y="1506750"/>
            <a:ext cx="1371599" cy="46166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High Availability</a:t>
            </a:r>
          </a:p>
        </p:txBody>
      </p:sp>
      <p:sp>
        <p:nvSpPr>
          <p:cNvPr id="18" name="Rectangle 17"/>
          <p:cNvSpPr/>
          <p:nvPr/>
        </p:nvSpPr>
        <p:spPr>
          <a:xfrm>
            <a:off x="7315200" y="1516931"/>
            <a:ext cx="1371599" cy="276999"/>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Cost Savings</a:t>
            </a:r>
          </a:p>
        </p:txBody>
      </p:sp>
      <p:sp>
        <p:nvSpPr>
          <p:cNvPr id="19" name="Rectangle 18"/>
          <p:cNvSpPr/>
          <p:nvPr/>
        </p:nvSpPr>
        <p:spPr>
          <a:xfrm>
            <a:off x="446532" y="2097881"/>
            <a:ext cx="1182803"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Multiple instance database clustering</a:t>
            </a:r>
          </a:p>
        </p:txBody>
      </p:sp>
      <p:sp>
        <p:nvSpPr>
          <p:cNvPr id="24" name="Rectangle 23"/>
          <p:cNvSpPr/>
          <p:nvPr/>
        </p:nvSpPr>
        <p:spPr>
          <a:xfrm>
            <a:off x="7427721" y="3204197"/>
            <a:ext cx="120967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 compression, including UCS-2</a:t>
            </a:r>
          </a:p>
        </p:txBody>
      </p:sp>
      <p:sp>
        <p:nvSpPr>
          <p:cNvPr id="5" name="Rectangle 4"/>
          <p:cNvSpPr/>
          <p:nvPr/>
        </p:nvSpPr>
        <p:spPr bwMode="auto">
          <a:xfrm>
            <a:off x="3179618" y="1186146"/>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94F35" mc:Ignorable=""/>
              </a:gs>
              <a:gs pos="100000">
                <a:srgbClr xmlns:mc="http://schemas.openxmlformats.org/markup-compatibility/2006" xmlns:a14="http://schemas.microsoft.com/office/drawing/2007/7/7/main" val="9A846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4" name="Rectangle 43"/>
          <p:cNvSpPr/>
          <p:nvPr/>
        </p:nvSpPr>
        <p:spPr bwMode="auto">
          <a:xfrm>
            <a:off x="3242779" y="1243810"/>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 name="Rectangle 14"/>
          <p:cNvSpPr/>
          <p:nvPr/>
        </p:nvSpPr>
        <p:spPr>
          <a:xfrm>
            <a:off x="3152164" y="1515660"/>
            <a:ext cx="1371599" cy="276999"/>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Security</a:t>
            </a:r>
          </a:p>
        </p:txBody>
      </p:sp>
      <p:sp>
        <p:nvSpPr>
          <p:cNvPr id="21" name="Rectangle 20"/>
          <p:cNvSpPr/>
          <p:nvPr/>
        </p:nvSpPr>
        <p:spPr>
          <a:xfrm>
            <a:off x="3266463" y="2097881"/>
            <a:ext cx="1066799"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Common Criteria Certification</a:t>
            </a:r>
          </a:p>
        </p:txBody>
      </p:sp>
      <p:pic>
        <p:nvPicPr>
          <p:cNvPr id="152" name="Picture 151" descr="keu.png"/>
          <p:cNvPicPr>
            <a:picLocks noChangeAspect="1"/>
          </p:cNvPicPr>
          <p:nvPr/>
        </p:nvPicPr>
        <p:blipFill>
          <a:blip r:embed="rId3" cstate="print">
            <a:grayscl/>
          </a:blip>
          <a:stretch>
            <a:fillRect/>
          </a:stretch>
        </p:blipFill>
        <p:spPr>
          <a:xfrm>
            <a:off x="3685564" y="957546"/>
            <a:ext cx="458527" cy="458527"/>
          </a:xfrm>
          <a:prstGeom prst="rect">
            <a:avLst/>
          </a:prstGeom>
          <a:effectLst>
            <a:outerShdw blurRad="50800" dist="38100" dir="5400000" algn="t" rotWithShape="0">
              <a:prstClr val="black">
                <a:alpha val="40000"/>
              </a:prstClr>
            </a:outerShdw>
          </a:effectLst>
        </p:spPr>
      </p:pic>
      <p:pic>
        <p:nvPicPr>
          <p:cNvPr id="153" name="Picture 152" descr="network.png"/>
          <p:cNvPicPr>
            <a:picLocks noChangeAspect="1"/>
          </p:cNvPicPr>
          <p:nvPr/>
        </p:nvPicPr>
        <p:blipFill>
          <a:blip r:embed="rId4" cstate="print">
            <a:grayscl/>
          </a:blip>
          <a:stretch>
            <a:fillRect/>
          </a:stretch>
        </p:blipFill>
        <p:spPr>
          <a:xfrm>
            <a:off x="887938" y="762000"/>
            <a:ext cx="723885" cy="925190"/>
          </a:xfrm>
          <a:prstGeom prst="rect">
            <a:avLst/>
          </a:prstGeom>
          <a:effectLst>
            <a:outerShdw blurRad="50800" dist="38100" dir="5400000" algn="t" rotWithShape="0">
              <a:prstClr val="black">
                <a:alpha val="40000"/>
              </a:prstClr>
            </a:outerShdw>
          </a:effectLst>
        </p:spPr>
      </p:pic>
      <p:sp>
        <p:nvSpPr>
          <p:cNvPr id="6" name="Rectangle 5"/>
          <p:cNvSpPr/>
          <p:nvPr/>
        </p:nvSpPr>
        <p:spPr bwMode="auto">
          <a:xfrm>
            <a:off x="4582868"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A3434" mc:Ignorable=""/>
              </a:gs>
              <a:gs pos="100000">
                <a:srgbClr xmlns:mc="http://schemas.openxmlformats.org/markup-compatibility/2006" xmlns:a14="http://schemas.microsoft.com/office/drawing/2007/7/7/main" val="956976"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5" name="Rectangle 44"/>
          <p:cNvSpPr/>
          <p:nvPr/>
        </p:nvSpPr>
        <p:spPr bwMode="auto">
          <a:xfrm>
            <a:off x="4641228"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 name="Rectangle 15"/>
          <p:cNvSpPr/>
          <p:nvPr/>
        </p:nvSpPr>
        <p:spPr>
          <a:xfrm>
            <a:off x="4527958" y="1513844"/>
            <a:ext cx="1371599" cy="276999"/>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Manageability</a:t>
            </a:r>
          </a:p>
        </p:txBody>
      </p:sp>
      <p:sp>
        <p:nvSpPr>
          <p:cNvPr id="22" name="Rectangle 21"/>
          <p:cNvSpPr/>
          <p:nvPr/>
        </p:nvSpPr>
        <p:spPr>
          <a:xfrm>
            <a:off x="4670832" y="2097881"/>
            <a:ext cx="1066799"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Application and multi-server management</a:t>
            </a:r>
          </a:p>
        </p:txBody>
      </p:sp>
      <p:grpSp>
        <p:nvGrpSpPr>
          <p:cNvPr id="2" name="Group 27"/>
          <p:cNvGrpSpPr/>
          <p:nvPr/>
        </p:nvGrpSpPr>
        <p:grpSpPr>
          <a:xfrm>
            <a:off x="5061358" y="879530"/>
            <a:ext cx="555709" cy="568502"/>
            <a:chOff x="1447801" y="5284573"/>
            <a:chExt cx="630194" cy="644702"/>
          </a:xfrm>
          <a:effectLst>
            <a:outerShdw blurRad="50800" dist="38100" dir="5400000" algn="t" rotWithShape="0">
              <a:prstClr val="black">
                <a:alpha val="40000"/>
              </a:prstClr>
            </a:outerShdw>
          </a:effectLst>
        </p:grpSpPr>
        <p:pic>
          <p:nvPicPr>
            <p:cNvPr id="155" name="Picture 154" descr="gear.png"/>
            <p:cNvPicPr>
              <a:picLocks noChangeAspect="1"/>
            </p:cNvPicPr>
            <p:nvPr/>
          </p:nvPicPr>
          <p:blipFill>
            <a:blip r:embed="rId5" cstate="print">
              <a:grayscl/>
            </a:blip>
            <a:stretch>
              <a:fillRect/>
            </a:stretch>
          </p:blipFill>
          <p:spPr>
            <a:xfrm>
              <a:off x="1447801" y="5472075"/>
              <a:ext cx="457200" cy="457200"/>
            </a:xfrm>
            <a:prstGeom prst="rect">
              <a:avLst/>
            </a:prstGeom>
          </p:spPr>
        </p:pic>
        <p:pic>
          <p:nvPicPr>
            <p:cNvPr id="156" name="Picture 155" descr="gear.png"/>
            <p:cNvPicPr>
              <a:picLocks noChangeAspect="1"/>
            </p:cNvPicPr>
            <p:nvPr/>
          </p:nvPicPr>
          <p:blipFill>
            <a:blip r:embed="rId6" cstate="print">
              <a:grayscl/>
            </a:blip>
            <a:stretch>
              <a:fillRect/>
            </a:stretch>
          </p:blipFill>
          <p:spPr>
            <a:xfrm>
              <a:off x="1812325" y="5284573"/>
              <a:ext cx="265670" cy="265670"/>
            </a:xfrm>
            <a:prstGeom prst="rect">
              <a:avLst/>
            </a:prstGeom>
          </p:spPr>
        </p:pic>
      </p:grpSp>
      <p:sp>
        <p:nvSpPr>
          <p:cNvPr id="7" name="Rectangle 6"/>
          <p:cNvSpPr/>
          <p:nvPr/>
        </p:nvSpPr>
        <p:spPr bwMode="auto">
          <a:xfrm>
            <a:off x="1777641"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433A54" mc:Ignorable=""/>
              </a:gs>
              <a:gs pos="100000">
                <a:srgbClr xmlns:mc="http://schemas.openxmlformats.org/markup-compatibility/2006" xmlns:a14="http://schemas.microsoft.com/office/drawing/2007/7/7/main" val="706599"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6" name="Rectangle 45"/>
          <p:cNvSpPr/>
          <p:nvPr/>
        </p:nvSpPr>
        <p:spPr bwMode="auto">
          <a:xfrm>
            <a:off x="1833259"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 name="Rectangle 13"/>
          <p:cNvSpPr/>
          <p:nvPr/>
        </p:nvSpPr>
        <p:spPr>
          <a:xfrm>
            <a:off x="1771475" y="1506750"/>
            <a:ext cx="1371599" cy="46166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Scalability and Performance</a:t>
            </a:r>
          </a:p>
        </p:txBody>
      </p:sp>
      <p:sp>
        <p:nvSpPr>
          <p:cNvPr id="20" name="Rectangle 19"/>
          <p:cNvSpPr/>
          <p:nvPr/>
        </p:nvSpPr>
        <p:spPr>
          <a:xfrm>
            <a:off x="1876249" y="2097881"/>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Up to eight processors</a:t>
            </a:r>
          </a:p>
        </p:txBody>
      </p:sp>
      <p:grpSp>
        <p:nvGrpSpPr>
          <p:cNvPr id="3" name="Group 156"/>
          <p:cNvGrpSpPr/>
          <p:nvPr/>
        </p:nvGrpSpPr>
        <p:grpSpPr>
          <a:xfrm>
            <a:off x="2245243" y="968029"/>
            <a:ext cx="439432" cy="439431"/>
            <a:chOff x="2712738" y="4602598"/>
            <a:chExt cx="605903" cy="605902"/>
          </a:xfrm>
          <a:effectLst>
            <a:outerShdw blurRad="50800" dist="38100" dir="5400000" algn="t" rotWithShape="0">
              <a:prstClr val="black">
                <a:alpha val="40000"/>
              </a:prstClr>
            </a:outerShdw>
          </a:effectLst>
        </p:grpSpPr>
        <p:sp>
          <p:nvSpPr>
            <p:cNvPr id="158" name="Rounded Rectangle 157"/>
            <p:cNvSpPr/>
            <p:nvPr/>
          </p:nvSpPr>
          <p:spPr>
            <a:xfrm>
              <a:off x="2712738" y="4993883"/>
              <a:ext cx="214617" cy="214617"/>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9" name="Rounded Rectangle 158"/>
            <p:cNvSpPr/>
            <p:nvPr/>
          </p:nvSpPr>
          <p:spPr>
            <a:xfrm>
              <a:off x="2807331" y="4798241"/>
              <a:ext cx="315666" cy="315666"/>
            </a:xfrm>
            <a:prstGeom prst="roundRect">
              <a:avLst/>
            </a:prstGeom>
            <a:no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0" name="Rounded Rectangle 159"/>
            <p:cNvSpPr/>
            <p:nvPr/>
          </p:nvSpPr>
          <p:spPr>
            <a:xfrm>
              <a:off x="2901925" y="4602598"/>
              <a:ext cx="416716" cy="416716"/>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pic>
        <p:nvPicPr>
          <p:cNvPr id="161" name="Picture 160" descr="Untitled-2.png"/>
          <p:cNvPicPr>
            <a:picLocks noChangeAspect="1"/>
          </p:cNvPicPr>
          <p:nvPr/>
        </p:nvPicPr>
        <p:blipFill>
          <a:blip r:embed="rId7" cstate="print"/>
          <a:stretch>
            <a:fillRect/>
          </a:stretch>
        </p:blipFill>
        <p:spPr>
          <a:xfrm>
            <a:off x="7890495" y="964741"/>
            <a:ext cx="272456" cy="475120"/>
          </a:xfrm>
          <a:prstGeom prst="rect">
            <a:avLst/>
          </a:prstGeom>
          <a:effectLst>
            <a:outerShdw blurRad="50800" dist="38100" dir="5400000" algn="t" rotWithShape="0">
              <a:prstClr val="black">
                <a:alpha val="40000"/>
              </a:prstClr>
            </a:outerShdw>
          </a:effectLst>
        </p:spPr>
      </p:pic>
      <p:sp>
        <p:nvSpPr>
          <p:cNvPr id="8" name="Rectangle 7"/>
          <p:cNvSpPr/>
          <p:nvPr/>
        </p:nvSpPr>
        <p:spPr bwMode="auto">
          <a:xfrm>
            <a:off x="5980017"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A4B54" mc:Ignorable=""/>
              </a:gs>
              <a:gs pos="100000">
                <a:srgbClr xmlns:mc="http://schemas.openxmlformats.org/markup-compatibility/2006" xmlns:a14="http://schemas.microsoft.com/office/drawing/2007/7/7/main" val="678797"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 name="Rectangle 46"/>
          <p:cNvSpPr/>
          <p:nvPr/>
        </p:nvSpPr>
        <p:spPr bwMode="auto">
          <a:xfrm>
            <a:off x="6045250"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7" name="Rectangle 16"/>
          <p:cNvSpPr/>
          <p:nvPr/>
        </p:nvSpPr>
        <p:spPr>
          <a:xfrm>
            <a:off x="5946396" y="1506750"/>
            <a:ext cx="1371599" cy="46166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Business Intelligence</a:t>
            </a:r>
          </a:p>
        </p:txBody>
      </p:sp>
      <p:sp>
        <p:nvSpPr>
          <p:cNvPr id="23" name="Rectangle 22"/>
          <p:cNvSpPr/>
          <p:nvPr/>
        </p:nvSpPr>
        <p:spPr>
          <a:xfrm>
            <a:off x="6060695" y="2097881"/>
            <a:ext cx="1216405" cy="230832"/>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Partitioned cubes</a:t>
            </a:r>
          </a:p>
        </p:txBody>
      </p:sp>
      <p:grpSp>
        <p:nvGrpSpPr>
          <p:cNvPr id="4" name="Group 123"/>
          <p:cNvGrpSpPr/>
          <p:nvPr/>
        </p:nvGrpSpPr>
        <p:grpSpPr>
          <a:xfrm>
            <a:off x="381000" y="2618232"/>
            <a:ext cx="8320217" cy="13311"/>
            <a:chOff x="381000" y="2743200"/>
            <a:chExt cx="8320217" cy="13311"/>
          </a:xfrm>
        </p:grpSpPr>
        <p:grpSp>
          <p:nvGrpSpPr>
            <p:cNvPr id="10" name="Group 63"/>
            <p:cNvGrpSpPr/>
            <p:nvPr/>
          </p:nvGrpSpPr>
          <p:grpSpPr>
            <a:xfrm>
              <a:off x="381000" y="2743200"/>
              <a:ext cx="1330569" cy="13311"/>
              <a:chOff x="381000" y="2655277"/>
              <a:chExt cx="1330569" cy="13311"/>
            </a:xfrm>
          </p:grpSpPr>
          <p:cxnSp>
            <p:nvCxnSpPr>
              <p:cNvPr id="65" name="Straight Connector 6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41"/>
            <p:cNvGrpSpPr/>
            <p:nvPr/>
          </p:nvGrpSpPr>
          <p:grpSpPr>
            <a:xfrm>
              <a:off x="7370648" y="2743200"/>
              <a:ext cx="1330569" cy="13311"/>
              <a:chOff x="381000" y="2655277"/>
              <a:chExt cx="1330569" cy="13311"/>
            </a:xfrm>
          </p:grpSpPr>
          <p:cxnSp>
            <p:nvCxnSpPr>
              <p:cNvPr id="143" name="Straight Connector 142"/>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81"/>
            <p:cNvGrpSpPr/>
            <p:nvPr/>
          </p:nvGrpSpPr>
          <p:grpSpPr>
            <a:xfrm>
              <a:off x="3182897" y="2743200"/>
              <a:ext cx="1330569" cy="13311"/>
              <a:chOff x="381000" y="2655277"/>
              <a:chExt cx="1330569" cy="13311"/>
            </a:xfrm>
          </p:grpSpPr>
          <p:cxnSp>
            <p:nvCxnSpPr>
              <p:cNvPr id="83" name="Straight Connector 82"/>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32"/>
            <p:cNvGrpSpPr/>
            <p:nvPr/>
          </p:nvGrpSpPr>
          <p:grpSpPr>
            <a:xfrm>
              <a:off x="4581504" y="2743200"/>
              <a:ext cx="1330569" cy="13311"/>
              <a:chOff x="381000" y="2655277"/>
              <a:chExt cx="1330569" cy="13311"/>
            </a:xfrm>
          </p:grpSpPr>
          <p:cxnSp>
            <p:nvCxnSpPr>
              <p:cNvPr id="134" name="Straight Connector 13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05"/>
            <p:cNvGrpSpPr/>
            <p:nvPr/>
          </p:nvGrpSpPr>
          <p:grpSpPr>
            <a:xfrm>
              <a:off x="1773377" y="2743200"/>
              <a:ext cx="1330569" cy="13311"/>
              <a:chOff x="381000" y="2655277"/>
              <a:chExt cx="1330569" cy="13311"/>
            </a:xfrm>
          </p:grpSpPr>
          <p:cxnSp>
            <p:nvCxnSpPr>
              <p:cNvPr id="107" name="Straight Connector 106"/>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26"/>
            <p:cNvGrpSpPr/>
            <p:nvPr/>
          </p:nvGrpSpPr>
          <p:grpSpPr>
            <a:xfrm>
              <a:off x="5981407" y="2743200"/>
              <a:ext cx="1330569" cy="13311"/>
              <a:chOff x="381000" y="2655277"/>
              <a:chExt cx="1330569" cy="13311"/>
            </a:xfrm>
          </p:grpSpPr>
          <p:cxnSp>
            <p:nvCxnSpPr>
              <p:cNvPr id="128" name="Straight Connector 127"/>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pic>
        <p:nvPicPr>
          <p:cNvPr id="162" name="Picture 161" descr="talk.png"/>
          <p:cNvPicPr>
            <a:picLocks noChangeAspect="1"/>
          </p:cNvPicPr>
          <p:nvPr/>
        </p:nvPicPr>
        <p:blipFill>
          <a:blip r:embed="rId8" cstate="print"/>
          <a:stretch>
            <a:fillRect/>
          </a:stretch>
        </p:blipFill>
        <p:spPr>
          <a:xfrm>
            <a:off x="6382425" y="1001349"/>
            <a:ext cx="501620" cy="420046"/>
          </a:xfrm>
          <a:prstGeom prst="rect">
            <a:avLst/>
          </a:prstGeom>
          <a:effectLst>
            <a:outerShdw blurRad="50800" dist="38100" dir="5400000" algn="t" rotWithShape="0">
              <a:prstClr val="black">
                <a:alpha val="40000"/>
              </a:prstClr>
            </a:outerShdw>
          </a:effectLst>
        </p:spPr>
      </p:pic>
      <p:sp>
        <p:nvSpPr>
          <p:cNvPr id="147" name="Title 146"/>
          <p:cNvSpPr>
            <a:spLocks noGrp="1"/>
          </p:cNvSpPr>
          <p:nvPr>
            <p:ph type="title"/>
          </p:nvPr>
        </p:nvSpPr>
        <p:spPr>
          <a:xfrm>
            <a:off x="381000" y="230188"/>
            <a:ext cx="9002486" cy="609398"/>
          </a:xfrm>
        </p:spPr>
        <p:txBody>
          <a:bodyPr/>
          <a:lstStyle/>
          <a:p>
            <a:r>
              <a:rPr lang="en-US" sz="3900" spc="-230" dirty="0" smtClean="0"/>
              <a:t>SQL Server 2008 R2 Enterprise Top Benefits</a:t>
            </a:r>
            <a:endParaRPr lang="en-US" sz="3900" spc="-230" dirty="0"/>
          </a:p>
        </p:txBody>
      </p:sp>
      <p:sp>
        <p:nvSpPr>
          <p:cNvPr id="154" name="Text Placeholder 2"/>
          <p:cNvSpPr txBox="1">
            <a:spLocks/>
          </p:cNvSpPr>
          <p:nvPr/>
        </p:nvSpPr>
        <p:spPr>
          <a:xfrm>
            <a:off x="228600" y="6172200"/>
            <a:ext cx="8494776" cy="533400"/>
          </a:xfrm>
          <a:prstGeom prst="rect">
            <a:avLst/>
          </a:prstGeom>
          <a:gradFill rotWithShape="1">
            <a:gsLst>
              <a:gs pos="0">
                <a:schemeClr val="bg1">
                  <a:lumMod val="75000"/>
                  <a:alpha val="67000"/>
                </a:schemeClr>
              </a:gs>
              <a:gs pos="60000">
                <a:schemeClr val="tx1">
                  <a:lumMod val="65000"/>
                  <a:lumOff val="35000"/>
                  <a:alpha val="51000"/>
                </a:schemeClr>
              </a:gs>
            </a:gsLst>
            <a:lin ang="5400000" scaled="0"/>
          </a:gradFill>
          <a:ln>
            <a:noFill/>
            <a:headEnd type="none" w="med" len="med"/>
            <a:tailEnd type="none" w="med" len="med"/>
          </a:ln>
          <a:effectLst>
            <a:outerShdw blurRad="50800" dist="38100" dir="5400000" algn="t" rotWithShape="0">
              <a:prstClr val="black">
                <a:alpha val="40000"/>
              </a:prstClr>
            </a:outerShdw>
          </a:effectLst>
          <a:sp3d>
            <a:bevelT w="0" h="0"/>
          </a:sp3d>
        </p:spPr>
        <p:style>
          <a:lnRef idx="0">
            <a:schemeClr val="accent1"/>
          </a:lnRef>
          <a:fillRef idx="3">
            <a:schemeClr val="accent1"/>
          </a:fillRef>
          <a:effectRef idx="3">
            <a:schemeClr val="accent1"/>
          </a:effectRef>
          <a:fontRef idx="minor">
            <a:schemeClr val="lt1"/>
          </a:fontRef>
        </p:style>
        <p:txBody>
          <a:bodyPr vert="horz" wrap="square" lIns="182880" tIns="45718" rIns="91436" bIns="45718" numCol="1" rtlCol="0" anchor="ctr" anchorCtr="0" compatLnSpc="1">
            <a:prstTxWarp prst="textNoShape">
              <a:avLst/>
            </a:prstTxWarp>
            <a:normAutofit/>
          </a:bodyPr>
          <a:lstStyle>
            <a:lvl1pPr marL="0" indent="0">
              <a:lnSpc>
                <a:spcPct val="90000"/>
              </a:lnSpc>
              <a:spcBef>
                <a:spcPts val="0"/>
              </a:spcBef>
              <a:buNone/>
              <a:defRPr sz="2500" b="1"/>
            </a:lvl1pPr>
            <a:lvl2pPr marL="0" indent="0" algn="l" defTabSz="914099" rtl="0" fontAlgn="base">
              <a:lnSpc>
                <a:spcPct val="110000"/>
              </a:lnSpc>
              <a:spcBef>
                <a:spcPct val="0"/>
              </a:spcBef>
              <a:spcAft>
                <a:spcPct val="0"/>
              </a:spcAft>
              <a:buClr>
                <a:srgbClr xmlns:mc="http://schemas.openxmlformats.org/markup-compatibility/2006" xmlns:a14="http://schemas.microsoft.com/office/drawing/2007/7/7/main" val="777777" mc:Ignorable=""/>
              </a:buClr>
              <a:buNone/>
              <a:defRPr lang="en-US" sz="1400" b="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1" indent="0" algn="l" defTabSz="914363" rtl="0" eaLnBrk="1" fontAlgn="base" latinLnBrk="0" hangingPunct="1">
              <a:lnSpc>
                <a:spcPct val="90000"/>
              </a:lnSpc>
              <a:spcBef>
                <a:spcPts val="0"/>
              </a:spcBef>
              <a:spcAft>
                <a:spcPct val="0"/>
              </a:spcAft>
              <a:buClr>
                <a:schemeClr val="accent4"/>
              </a:buClr>
              <a:buSzPct val="80000"/>
              <a:buFont typeface="Courier New" pitchFamily="49" charset="0"/>
              <a:buNone/>
              <a:tabLst/>
              <a:defRPr/>
            </a:pPr>
            <a:r>
              <a:rPr kumimoji="0" lang="en-US" sz="1800" b="1"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mj-lt"/>
                <a:ea typeface="+mn-ea"/>
                <a:cs typeface="Arial" charset="0"/>
              </a:rPr>
              <a:t>ENTERPRISE EDITION </a:t>
            </a:r>
            <a:r>
              <a:rPr kumimoji="0" lang="en-US" sz="18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mj-lt"/>
                <a:ea typeface="+mn-ea"/>
                <a:cs typeface="Arial" charset="0"/>
              </a:rPr>
              <a:t>has more than 60 features not in Standard edition</a:t>
            </a:r>
          </a:p>
        </p:txBody>
      </p:sp>
      <p:sp>
        <p:nvSpPr>
          <p:cNvPr id="157" name="Round Diagonal Corner Rectangle 156"/>
          <p:cNvSpPr/>
          <p:nvPr/>
        </p:nvSpPr>
        <p:spPr bwMode="auto">
          <a:xfrm>
            <a:off x="-1" y="6172200"/>
            <a:ext cx="228601" cy="533400"/>
          </a:xfrm>
          <a:prstGeom prst="round2DiagRect">
            <a:avLst>
              <a:gd name="adj1" fmla="val 0"/>
              <a:gd name="adj2" fmla="val 0"/>
            </a:avLst>
          </a:prstGeom>
          <a:gradFill>
            <a:gsLst>
              <a:gs pos="0">
                <a:schemeClr val="bg1">
                  <a:lumMod val="85000"/>
                </a:schemeClr>
              </a:gs>
              <a:gs pos="60000">
                <a:schemeClr val="bg1">
                  <a:lumMod val="50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7" name="Rectangle 126"/>
          <p:cNvSpPr/>
          <p:nvPr/>
        </p:nvSpPr>
        <p:spPr>
          <a:xfrm>
            <a:off x="446532" y="2630424"/>
            <a:ext cx="1249362" cy="507831"/>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Automatic page repair with database mirroring</a:t>
            </a:r>
          </a:p>
        </p:txBody>
      </p:sp>
      <p:sp>
        <p:nvSpPr>
          <p:cNvPr id="130" name="Rectangle 129"/>
          <p:cNvSpPr/>
          <p:nvPr/>
        </p:nvSpPr>
        <p:spPr>
          <a:xfrm>
            <a:off x="7439024" y="2122419"/>
            <a:ext cx="11430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Virtualization licensing benefits</a:t>
            </a:r>
          </a:p>
        </p:txBody>
      </p:sp>
      <p:sp>
        <p:nvSpPr>
          <p:cNvPr id="131" name="Rectangle 130"/>
          <p:cNvSpPr/>
          <p:nvPr/>
        </p:nvSpPr>
        <p:spPr>
          <a:xfrm>
            <a:off x="3266463" y="263042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SQL Server  audit</a:t>
            </a:r>
          </a:p>
        </p:txBody>
      </p:sp>
      <p:sp>
        <p:nvSpPr>
          <p:cNvPr id="132" name="Rectangle 131"/>
          <p:cNvSpPr/>
          <p:nvPr/>
        </p:nvSpPr>
        <p:spPr>
          <a:xfrm>
            <a:off x="4670832" y="263042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Table partitioning</a:t>
            </a:r>
          </a:p>
        </p:txBody>
      </p:sp>
      <p:sp>
        <p:nvSpPr>
          <p:cNvPr id="133" name="Rectangle 132"/>
          <p:cNvSpPr/>
          <p:nvPr/>
        </p:nvSpPr>
        <p:spPr>
          <a:xfrm>
            <a:off x="1876249" y="263042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Multiple instances</a:t>
            </a:r>
          </a:p>
        </p:txBody>
      </p:sp>
      <p:sp>
        <p:nvSpPr>
          <p:cNvPr id="136" name="Rectangle 135"/>
          <p:cNvSpPr/>
          <p:nvPr/>
        </p:nvSpPr>
        <p:spPr>
          <a:xfrm>
            <a:off x="6060695" y="2630424"/>
            <a:ext cx="1216405"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Star join query optimizations</a:t>
            </a:r>
          </a:p>
        </p:txBody>
      </p:sp>
      <p:grpSp>
        <p:nvGrpSpPr>
          <p:cNvPr id="29" name="Group 138"/>
          <p:cNvGrpSpPr/>
          <p:nvPr/>
        </p:nvGrpSpPr>
        <p:grpSpPr>
          <a:xfrm>
            <a:off x="381000" y="3133344"/>
            <a:ext cx="8320217" cy="13311"/>
            <a:chOff x="381000" y="2743200"/>
            <a:chExt cx="8320217" cy="13311"/>
          </a:xfrm>
        </p:grpSpPr>
        <p:grpSp>
          <p:nvGrpSpPr>
            <p:cNvPr id="30" name="Group 63"/>
            <p:cNvGrpSpPr/>
            <p:nvPr/>
          </p:nvGrpSpPr>
          <p:grpSpPr>
            <a:xfrm>
              <a:off x="381000" y="2743200"/>
              <a:ext cx="1330569" cy="13311"/>
              <a:chOff x="381000" y="2655277"/>
              <a:chExt cx="1330569" cy="13311"/>
            </a:xfrm>
          </p:grpSpPr>
          <p:cxnSp>
            <p:nvCxnSpPr>
              <p:cNvPr id="175" name="Straight Connector 17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41"/>
            <p:cNvGrpSpPr/>
            <p:nvPr/>
          </p:nvGrpSpPr>
          <p:grpSpPr>
            <a:xfrm>
              <a:off x="7370648" y="2743200"/>
              <a:ext cx="1330569" cy="13311"/>
              <a:chOff x="381000" y="2655277"/>
              <a:chExt cx="1330569" cy="13311"/>
            </a:xfrm>
          </p:grpSpPr>
          <p:cxnSp>
            <p:nvCxnSpPr>
              <p:cNvPr id="173" name="Straight Connector 172"/>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24" name="Group 81"/>
            <p:cNvGrpSpPr/>
            <p:nvPr/>
          </p:nvGrpSpPr>
          <p:grpSpPr>
            <a:xfrm>
              <a:off x="3182897" y="2743200"/>
              <a:ext cx="1330569" cy="13311"/>
              <a:chOff x="381000" y="2655277"/>
              <a:chExt cx="1330569" cy="13311"/>
            </a:xfrm>
          </p:grpSpPr>
          <p:cxnSp>
            <p:nvCxnSpPr>
              <p:cNvPr id="171" name="Straight Connector 170"/>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28" name="Group 132"/>
            <p:cNvGrpSpPr/>
            <p:nvPr/>
          </p:nvGrpSpPr>
          <p:grpSpPr>
            <a:xfrm>
              <a:off x="4581504" y="2743200"/>
              <a:ext cx="1330569" cy="13311"/>
              <a:chOff x="381000" y="2655277"/>
              <a:chExt cx="1330569" cy="13311"/>
            </a:xfrm>
          </p:grpSpPr>
          <p:cxnSp>
            <p:nvCxnSpPr>
              <p:cNvPr id="169" name="Straight Connector 168"/>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oup 105"/>
            <p:cNvGrpSpPr/>
            <p:nvPr/>
          </p:nvGrpSpPr>
          <p:grpSpPr>
            <a:xfrm>
              <a:off x="1773377" y="2743200"/>
              <a:ext cx="1330569" cy="13311"/>
              <a:chOff x="381000" y="2655277"/>
              <a:chExt cx="1330569" cy="13311"/>
            </a:xfrm>
          </p:grpSpPr>
          <p:cxnSp>
            <p:nvCxnSpPr>
              <p:cNvPr id="167" name="Straight Connector 166"/>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oup 126"/>
            <p:cNvGrpSpPr/>
            <p:nvPr/>
          </p:nvGrpSpPr>
          <p:grpSpPr>
            <a:xfrm>
              <a:off x="5981407" y="2743200"/>
              <a:ext cx="1330569" cy="13311"/>
              <a:chOff x="381000" y="2655277"/>
              <a:chExt cx="1330569" cy="13311"/>
            </a:xfrm>
          </p:grpSpPr>
          <p:cxnSp>
            <p:nvCxnSpPr>
              <p:cNvPr id="165" name="Straight Connector 16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177" name="Rectangle 176"/>
          <p:cNvSpPr/>
          <p:nvPr/>
        </p:nvSpPr>
        <p:spPr>
          <a:xfrm>
            <a:off x="446532" y="3171790"/>
            <a:ext cx="109696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Database snapshots</a:t>
            </a:r>
          </a:p>
        </p:txBody>
      </p:sp>
      <p:sp>
        <p:nvSpPr>
          <p:cNvPr id="178" name="Rectangle 177"/>
          <p:cNvSpPr/>
          <p:nvPr/>
        </p:nvSpPr>
        <p:spPr>
          <a:xfrm>
            <a:off x="7439024" y="3713662"/>
            <a:ext cx="1308848"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Multiple instance database clustering</a:t>
            </a:r>
          </a:p>
        </p:txBody>
      </p:sp>
      <p:sp>
        <p:nvSpPr>
          <p:cNvPr id="179" name="Rectangle 178"/>
          <p:cNvSpPr/>
          <p:nvPr/>
        </p:nvSpPr>
        <p:spPr>
          <a:xfrm>
            <a:off x="3266463" y="3171790"/>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Transparent data encryption</a:t>
            </a:r>
          </a:p>
        </p:txBody>
      </p:sp>
      <p:sp>
        <p:nvSpPr>
          <p:cNvPr id="180" name="Rectangle 179"/>
          <p:cNvSpPr/>
          <p:nvPr/>
        </p:nvSpPr>
        <p:spPr>
          <a:xfrm>
            <a:off x="4670832" y="3171790"/>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Resource governor</a:t>
            </a:r>
          </a:p>
        </p:txBody>
      </p:sp>
      <p:sp>
        <p:nvSpPr>
          <p:cNvPr id="181" name="Rectangle 180"/>
          <p:cNvSpPr/>
          <p:nvPr/>
        </p:nvSpPr>
        <p:spPr>
          <a:xfrm>
            <a:off x="1876249" y="3171790"/>
            <a:ext cx="120032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Virtualization licensing benefits</a:t>
            </a:r>
          </a:p>
        </p:txBody>
      </p:sp>
      <p:sp>
        <p:nvSpPr>
          <p:cNvPr id="182" name="Rectangle 181"/>
          <p:cNvSpPr/>
          <p:nvPr/>
        </p:nvSpPr>
        <p:spPr>
          <a:xfrm>
            <a:off x="6060695" y="3171790"/>
            <a:ext cx="1216405"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Master Data Services</a:t>
            </a:r>
          </a:p>
        </p:txBody>
      </p:sp>
      <p:grpSp>
        <p:nvGrpSpPr>
          <p:cNvPr id="233" name="Group 182"/>
          <p:cNvGrpSpPr/>
          <p:nvPr/>
        </p:nvGrpSpPr>
        <p:grpSpPr>
          <a:xfrm>
            <a:off x="381000" y="3604173"/>
            <a:ext cx="8320217" cy="13311"/>
            <a:chOff x="381000" y="2743200"/>
            <a:chExt cx="8320217" cy="13311"/>
          </a:xfrm>
        </p:grpSpPr>
        <p:grpSp>
          <p:nvGrpSpPr>
            <p:cNvPr id="234" name="Group 63"/>
            <p:cNvGrpSpPr/>
            <p:nvPr/>
          </p:nvGrpSpPr>
          <p:grpSpPr>
            <a:xfrm>
              <a:off x="381000" y="2743200"/>
              <a:ext cx="1330569" cy="13311"/>
              <a:chOff x="381000" y="2655277"/>
              <a:chExt cx="1330569" cy="13311"/>
            </a:xfrm>
          </p:grpSpPr>
          <p:cxnSp>
            <p:nvCxnSpPr>
              <p:cNvPr id="200" name="Straight Connector 19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5" name="Group 141"/>
            <p:cNvGrpSpPr/>
            <p:nvPr/>
          </p:nvGrpSpPr>
          <p:grpSpPr>
            <a:xfrm>
              <a:off x="7370648" y="2743200"/>
              <a:ext cx="1330569" cy="13311"/>
              <a:chOff x="381000" y="2655277"/>
              <a:chExt cx="1330569" cy="13311"/>
            </a:xfrm>
          </p:grpSpPr>
          <p:cxnSp>
            <p:nvCxnSpPr>
              <p:cNvPr id="198" name="Straight Connector 197"/>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6" name="Group 81"/>
            <p:cNvGrpSpPr/>
            <p:nvPr/>
          </p:nvGrpSpPr>
          <p:grpSpPr>
            <a:xfrm>
              <a:off x="3182897" y="2743200"/>
              <a:ext cx="1330569" cy="13311"/>
              <a:chOff x="381000" y="2655277"/>
              <a:chExt cx="1330569" cy="13311"/>
            </a:xfrm>
          </p:grpSpPr>
          <p:cxnSp>
            <p:nvCxnSpPr>
              <p:cNvPr id="196" name="Straight Connector 195"/>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7" name="Group 132"/>
            <p:cNvGrpSpPr/>
            <p:nvPr/>
          </p:nvGrpSpPr>
          <p:grpSpPr>
            <a:xfrm>
              <a:off x="4581504" y="2743200"/>
              <a:ext cx="1330569" cy="13311"/>
              <a:chOff x="381000" y="2655277"/>
              <a:chExt cx="1330569" cy="13311"/>
            </a:xfrm>
          </p:grpSpPr>
          <p:cxnSp>
            <p:nvCxnSpPr>
              <p:cNvPr id="194" name="Straight Connector 19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8" name="Group 105"/>
            <p:cNvGrpSpPr/>
            <p:nvPr/>
          </p:nvGrpSpPr>
          <p:grpSpPr>
            <a:xfrm>
              <a:off x="1773377" y="2743200"/>
              <a:ext cx="1330569" cy="13311"/>
              <a:chOff x="381000" y="2655277"/>
              <a:chExt cx="1330569" cy="13311"/>
            </a:xfrm>
          </p:grpSpPr>
          <p:cxnSp>
            <p:nvCxnSpPr>
              <p:cNvPr id="192" name="Straight Connector 191"/>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9" name="Group 126"/>
            <p:cNvGrpSpPr/>
            <p:nvPr/>
          </p:nvGrpSpPr>
          <p:grpSpPr>
            <a:xfrm>
              <a:off x="5981407" y="2743200"/>
              <a:ext cx="1330569" cy="13311"/>
              <a:chOff x="381000" y="2655277"/>
              <a:chExt cx="1330569" cy="13311"/>
            </a:xfrm>
          </p:grpSpPr>
          <p:cxnSp>
            <p:nvCxnSpPr>
              <p:cNvPr id="190" name="Straight Connector 18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202" name="Rectangle 201"/>
          <p:cNvSpPr/>
          <p:nvPr/>
        </p:nvSpPr>
        <p:spPr>
          <a:xfrm>
            <a:off x="446532" y="3646214"/>
            <a:ext cx="1096961" cy="369332"/>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Online operations</a:t>
            </a:r>
          </a:p>
        </p:txBody>
      </p:sp>
      <p:sp>
        <p:nvSpPr>
          <p:cNvPr id="203" name="Rectangle 202"/>
          <p:cNvSpPr/>
          <p:nvPr/>
        </p:nvSpPr>
        <p:spPr>
          <a:xfrm>
            <a:off x="7439024" y="2618915"/>
            <a:ext cx="1143001"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Application and multi-server management</a:t>
            </a:r>
          </a:p>
        </p:txBody>
      </p:sp>
      <p:sp>
        <p:nvSpPr>
          <p:cNvPr id="204" name="Rectangle 203"/>
          <p:cNvSpPr/>
          <p:nvPr/>
        </p:nvSpPr>
        <p:spPr>
          <a:xfrm>
            <a:off x="3266463" y="3646214"/>
            <a:ext cx="1066799" cy="507831"/>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Extensible encryption key management</a:t>
            </a:r>
          </a:p>
        </p:txBody>
      </p:sp>
      <p:sp>
        <p:nvSpPr>
          <p:cNvPr id="205" name="Rectangle 204"/>
          <p:cNvSpPr/>
          <p:nvPr/>
        </p:nvSpPr>
        <p:spPr>
          <a:xfrm>
            <a:off x="4670832" y="364621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Mirrored backups</a:t>
            </a:r>
          </a:p>
        </p:txBody>
      </p:sp>
      <p:sp>
        <p:nvSpPr>
          <p:cNvPr id="206" name="Rectangle 205"/>
          <p:cNvSpPr/>
          <p:nvPr/>
        </p:nvSpPr>
        <p:spPr>
          <a:xfrm>
            <a:off x="1876249" y="3646214"/>
            <a:ext cx="1143176" cy="507831"/>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 compression, including UCS-2</a:t>
            </a:r>
          </a:p>
        </p:txBody>
      </p:sp>
      <p:sp>
        <p:nvSpPr>
          <p:cNvPr id="207" name="Rectangle 206"/>
          <p:cNvSpPr/>
          <p:nvPr/>
        </p:nvSpPr>
        <p:spPr>
          <a:xfrm>
            <a:off x="6060695" y="3711453"/>
            <a:ext cx="1216405" cy="369332"/>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Change data capture</a:t>
            </a:r>
          </a:p>
        </p:txBody>
      </p:sp>
      <p:grpSp>
        <p:nvGrpSpPr>
          <p:cNvPr id="240" name="Group 63"/>
          <p:cNvGrpSpPr/>
          <p:nvPr/>
        </p:nvGrpSpPr>
        <p:grpSpPr>
          <a:xfrm>
            <a:off x="381000" y="4165005"/>
            <a:ext cx="1330569" cy="13311"/>
            <a:chOff x="381000" y="2655277"/>
            <a:chExt cx="1330569" cy="13311"/>
          </a:xfrm>
        </p:grpSpPr>
        <p:cxnSp>
          <p:nvCxnSpPr>
            <p:cNvPr id="225" name="Straight Connector 22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41" name="Group 105"/>
          <p:cNvGrpSpPr/>
          <p:nvPr/>
        </p:nvGrpSpPr>
        <p:grpSpPr>
          <a:xfrm>
            <a:off x="1773377" y="4165005"/>
            <a:ext cx="1330569" cy="13311"/>
            <a:chOff x="381000" y="2655277"/>
            <a:chExt cx="1330569" cy="13311"/>
          </a:xfrm>
        </p:grpSpPr>
        <p:cxnSp>
          <p:nvCxnSpPr>
            <p:cNvPr id="217" name="Straight Connector 216"/>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42" name="Group 126"/>
          <p:cNvGrpSpPr/>
          <p:nvPr/>
        </p:nvGrpSpPr>
        <p:grpSpPr>
          <a:xfrm>
            <a:off x="5981407" y="4165005"/>
            <a:ext cx="1330569" cy="13311"/>
            <a:chOff x="381000" y="2655277"/>
            <a:chExt cx="1330569" cy="13311"/>
          </a:xfrm>
        </p:grpSpPr>
        <p:cxnSp>
          <p:nvCxnSpPr>
            <p:cNvPr id="215" name="Straight Connector 21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27" name="Rectangle 226"/>
          <p:cNvSpPr/>
          <p:nvPr/>
        </p:nvSpPr>
        <p:spPr>
          <a:xfrm>
            <a:off x="446532" y="4186341"/>
            <a:ext cx="1096961" cy="2308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Live migration</a:t>
            </a:r>
          </a:p>
        </p:txBody>
      </p:sp>
      <p:sp>
        <p:nvSpPr>
          <p:cNvPr id="231" name="Rectangle 230"/>
          <p:cNvSpPr/>
          <p:nvPr/>
        </p:nvSpPr>
        <p:spPr>
          <a:xfrm>
            <a:off x="1876249" y="4186341"/>
            <a:ext cx="120032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Partitioned table parallelism</a:t>
            </a:r>
          </a:p>
        </p:txBody>
      </p:sp>
      <p:sp>
        <p:nvSpPr>
          <p:cNvPr id="232" name="Rectangle 231"/>
          <p:cNvSpPr/>
          <p:nvPr/>
        </p:nvSpPr>
        <p:spPr>
          <a:xfrm>
            <a:off x="6060695" y="4186341"/>
            <a:ext cx="1216405"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Fast Track for Data Warehouse</a:t>
            </a:r>
          </a:p>
        </p:txBody>
      </p:sp>
      <p:grpSp>
        <p:nvGrpSpPr>
          <p:cNvPr id="243" name="Group 141"/>
          <p:cNvGrpSpPr/>
          <p:nvPr/>
        </p:nvGrpSpPr>
        <p:grpSpPr>
          <a:xfrm>
            <a:off x="5990083" y="4571947"/>
            <a:ext cx="1330569" cy="13311"/>
            <a:chOff x="381000" y="2655277"/>
            <a:chExt cx="1330569" cy="13311"/>
          </a:xfrm>
        </p:grpSpPr>
        <p:cxnSp>
          <p:nvCxnSpPr>
            <p:cNvPr id="250" name="Straight Connector 24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05"/>
          <p:cNvGrpSpPr/>
          <p:nvPr/>
        </p:nvGrpSpPr>
        <p:grpSpPr>
          <a:xfrm>
            <a:off x="1773377" y="4580925"/>
            <a:ext cx="1330569" cy="13311"/>
            <a:chOff x="381000" y="2655277"/>
            <a:chExt cx="1330569" cy="13311"/>
          </a:xfrm>
        </p:grpSpPr>
        <p:cxnSp>
          <p:nvCxnSpPr>
            <p:cNvPr id="244" name="Straight Connector 24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54" name="Rectangle 253"/>
          <p:cNvSpPr/>
          <p:nvPr/>
        </p:nvSpPr>
        <p:spPr>
          <a:xfrm>
            <a:off x="6048934" y="4594402"/>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Scalable shared databases</a:t>
            </a:r>
          </a:p>
        </p:txBody>
      </p:sp>
      <p:sp>
        <p:nvSpPr>
          <p:cNvPr id="255" name="Rectangle 254"/>
          <p:cNvSpPr/>
          <p:nvPr/>
        </p:nvSpPr>
        <p:spPr>
          <a:xfrm>
            <a:off x="1876249" y="4594415"/>
            <a:ext cx="120032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StreamInsight (serial processing)</a:t>
            </a:r>
          </a:p>
        </p:txBody>
      </p:sp>
      <p:grpSp>
        <p:nvGrpSpPr>
          <p:cNvPr id="247" name="Group 141"/>
          <p:cNvGrpSpPr/>
          <p:nvPr/>
        </p:nvGrpSpPr>
        <p:grpSpPr>
          <a:xfrm>
            <a:off x="5981120" y="5328305"/>
            <a:ext cx="1330569" cy="13311"/>
            <a:chOff x="381000" y="2655277"/>
            <a:chExt cx="1330569" cy="13311"/>
          </a:xfrm>
        </p:grpSpPr>
        <p:cxnSp>
          <p:nvCxnSpPr>
            <p:cNvPr id="271" name="Straight Connector 270"/>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75" name="Rectangle 274"/>
          <p:cNvSpPr/>
          <p:nvPr/>
        </p:nvSpPr>
        <p:spPr>
          <a:xfrm>
            <a:off x="6039971" y="5345753"/>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 driven </a:t>
            </a:r>
            <a:r>
              <a:rPr lang="en-US" sz="1000" smtClean="0">
                <a:solidFill>
                  <a:schemeClr val="bg1"/>
                </a:solidFill>
                <a:latin typeface="+mj-lt"/>
              </a:rPr>
              <a:t>report subscriptions</a:t>
            </a:r>
            <a:endParaRPr lang="en-US" sz="1000" dirty="0" smtClean="0">
              <a:solidFill>
                <a:schemeClr val="bg1"/>
              </a:solidFill>
              <a:latin typeface="+mj-lt"/>
            </a:endParaRPr>
          </a:p>
        </p:txBody>
      </p:sp>
      <p:grpSp>
        <p:nvGrpSpPr>
          <p:cNvPr id="249" name="Group 141"/>
          <p:cNvGrpSpPr/>
          <p:nvPr/>
        </p:nvGrpSpPr>
        <p:grpSpPr>
          <a:xfrm>
            <a:off x="5981120" y="4949471"/>
            <a:ext cx="1330569" cy="13311"/>
            <a:chOff x="381000" y="2655277"/>
            <a:chExt cx="1330569" cy="13311"/>
          </a:xfrm>
        </p:grpSpPr>
        <p:cxnSp>
          <p:nvCxnSpPr>
            <p:cNvPr id="281" name="Straight Connector 280"/>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83" name="Rectangle 282"/>
          <p:cNvSpPr/>
          <p:nvPr/>
        </p:nvSpPr>
        <p:spPr>
          <a:xfrm>
            <a:off x="6039971" y="4976903"/>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PowerPivot for SharePoint 2010</a:t>
            </a:r>
          </a:p>
        </p:txBody>
      </p:sp>
      <p:grpSp>
        <p:nvGrpSpPr>
          <p:cNvPr id="252" name="Group 63"/>
          <p:cNvGrpSpPr/>
          <p:nvPr/>
        </p:nvGrpSpPr>
        <p:grpSpPr>
          <a:xfrm>
            <a:off x="378132" y="4576185"/>
            <a:ext cx="1330569" cy="13311"/>
            <a:chOff x="381000" y="2655277"/>
            <a:chExt cx="1330569" cy="13311"/>
          </a:xfrm>
        </p:grpSpPr>
        <p:cxnSp>
          <p:nvCxnSpPr>
            <p:cNvPr id="150" name="Straight Connector 14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10" name="Rectangle 209"/>
          <p:cNvSpPr/>
          <p:nvPr/>
        </p:nvSpPr>
        <p:spPr>
          <a:xfrm>
            <a:off x="443664" y="4597521"/>
            <a:ext cx="109696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Hot-add CPU and RAM</a:t>
            </a:r>
          </a:p>
        </p:txBody>
      </p:sp>
      <p:grpSp>
        <p:nvGrpSpPr>
          <p:cNvPr id="163" name="Group 141"/>
          <p:cNvGrpSpPr/>
          <p:nvPr/>
        </p:nvGrpSpPr>
        <p:grpSpPr>
          <a:xfrm>
            <a:off x="380420" y="4949471"/>
            <a:ext cx="1330569" cy="13311"/>
            <a:chOff x="381000" y="2655277"/>
            <a:chExt cx="1330569" cy="13311"/>
          </a:xfrm>
        </p:grpSpPr>
        <p:cxnSp>
          <p:nvCxnSpPr>
            <p:cNvPr id="164" name="Straight Connector 16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439271" y="4976903"/>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Peer-to-peer replication</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Title 469"/>
          <p:cNvSpPr>
            <a:spLocks noGrp="1"/>
          </p:cNvSpPr>
          <p:nvPr>
            <p:ph type="title"/>
          </p:nvPr>
        </p:nvSpPr>
        <p:spPr>
          <a:xfrm>
            <a:off x="381000" y="230188"/>
            <a:ext cx="8077200" cy="609398"/>
          </a:xfrm>
        </p:spPr>
        <p:txBody>
          <a:bodyPr/>
          <a:lstStyle/>
          <a:p>
            <a:pPr>
              <a:defRPr/>
            </a:pPr>
            <a:r>
              <a:rPr sz="3900" spc="-230" smtClean="0"/>
              <a:t>Increase Performance for Large Queries</a:t>
            </a:r>
            <a:endParaRPr sz="3900" spc="-230" dirty="0"/>
          </a:p>
        </p:txBody>
      </p:sp>
      <p:sp>
        <p:nvSpPr>
          <p:cNvPr id="78" name="Content Placeholder 3"/>
          <p:cNvSpPr>
            <a:spLocks noGrp="1"/>
          </p:cNvSpPr>
          <p:nvPr>
            <p:ph sz="half" idx="1"/>
          </p:nvPr>
        </p:nvSpPr>
        <p:spPr>
          <a:xfrm>
            <a:off x="4800600" y="1143079"/>
            <a:ext cx="3886200" cy="3054169"/>
          </a:xfrm>
        </p:spPr>
        <p:txBody>
          <a:bodyPr/>
          <a:lstStyle/>
          <a:p>
            <a:r>
              <a:rPr lang="en-US" dirty="0" smtClean="0"/>
              <a:t>Star Join Optimizations</a:t>
            </a:r>
          </a:p>
          <a:p>
            <a:pPr marL="365760" lvl="1">
              <a:spcAft>
                <a:spcPts val="200"/>
              </a:spcAft>
            </a:pPr>
            <a:r>
              <a:t>Process more data in a shorter time by optimizing common join scenarios in a data warehouse</a:t>
            </a:r>
          </a:p>
          <a:p>
            <a:pPr marL="365760" lvl="1">
              <a:spcAft>
                <a:spcPts val="200"/>
              </a:spcAft>
            </a:pPr>
            <a:r>
              <a:t>Significantly reduce the amount of processing for star schema queries</a:t>
            </a:r>
          </a:p>
          <a:p>
            <a:pPr marL="365760" lvl="1">
              <a:spcAft>
                <a:spcPts val="200"/>
              </a:spcAft>
            </a:pPr>
            <a:r>
              <a:t>Faster join processing speeds up lookups during data load, which shortens load windows and enables more frequent updates for better reporting</a:t>
            </a:r>
          </a:p>
        </p:txBody>
      </p:sp>
      <p:sp>
        <p:nvSpPr>
          <p:cNvPr id="79" name="Content Placeholder 3"/>
          <p:cNvSpPr>
            <a:spLocks noGrp="1"/>
          </p:cNvSpPr>
          <p:nvPr>
            <p:ph type="body" idx="10"/>
          </p:nvPr>
        </p:nvSpPr>
        <p:spPr/>
        <p:txBody>
          <a:bodyPr/>
          <a:lstStyle/>
          <a:p>
            <a:r>
              <a:rPr lang="en-US" sz="1800" b="0" spc="-70" dirty="0" smtClean="0">
                <a:solidFill>
                  <a:schemeClr val="bg1"/>
                </a:solidFill>
                <a:latin typeface="+mj-lt"/>
                <a:cs typeface="Arial" charset="0"/>
              </a:rPr>
              <a:t>“In addition to faster query processing, ORF has found an immediate improvement of 15 percent in data loading. We consider that a great advantage when you can get 15 percent faster data loading without having to change a line of our own code.”</a:t>
            </a:r>
          </a:p>
          <a:p>
            <a:pPr lvl="2" algn="r">
              <a:spcBef>
                <a:spcPts val="600"/>
              </a:spcBef>
            </a:pPr>
            <a:r>
              <a:rPr lang="en-US" sz="1400" b="0" i="1" dirty="0" smtClean="0">
                <a:solidFill>
                  <a:schemeClr val="bg1">
                    <a:lumMod val="75000"/>
                  </a:schemeClr>
                </a:solidFill>
                <a:latin typeface="+mj-lt"/>
                <a:cs typeface="Arial" charset="0"/>
              </a:rPr>
              <a:t>—Gerald Schinagl, Project Manager and Systems Architect, ORF</a:t>
            </a:r>
            <a:endParaRPr lang="en-US" sz="1400" b="0" i="1" dirty="0">
              <a:solidFill>
                <a:schemeClr val="bg1">
                  <a:lumMod val="75000"/>
                </a:schemeClr>
              </a:solidFill>
              <a:latin typeface="+mj-lt"/>
              <a:cs typeface="Arial" charset="0"/>
            </a:endParaRPr>
          </a:p>
        </p:txBody>
      </p:sp>
      <p:sp>
        <p:nvSpPr>
          <p:cNvPr id="471" name="Text Placeholder 470"/>
          <p:cNvSpPr>
            <a:spLocks noGrp="1"/>
          </p:cNvSpPr>
          <p:nvPr>
            <p:ph type="body" idx="11"/>
          </p:nvPr>
        </p:nvSpPr>
        <p:spPr/>
        <p:txBody>
          <a:bodyPr/>
          <a:lstStyle/>
          <a:p>
            <a:pPr lvl="0">
              <a:buClr>
                <a:srgbClr xmlns:mc="http://schemas.openxmlformats.org/markup-compatibility/2006" xmlns:a14="http://schemas.microsoft.com/office/drawing/2007/7/7/main" val="D70023" mc:Ignorable=""/>
              </a:buClr>
            </a:pPr>
            <a:r>
              <a:rPr/>
              <a:t>Business</a:t>
            </a:r>
          </a:p>
          <a:p>
            <a:pPr lvl="0">
              <a:buClr>
                <a:srgbClr xmlns:mc="http://schemas.openxmlformats.org/markup-compatibility/2006" xmlns:a14="http://schemas.microsoft.com/office/drawing/2007/7/7/main" val="D70023" mc:Ignorable=""/>
              </a:buClr>
            </a:pPr>
            <a:r>
              <a:rPr/>
              <a:t>Intelligence </a:t>
            </a:r>
          </a:p>
        </p:txBody>
      </p:sp>
      <p:sp>
        <p:nvSpPr>
          <p:cNvPr id="183" name="Isosceles Triangle 182"/>
          <p:cNvSpPr/>
          <p:nvPr/>
        </p:nvSpPr>
        <p:spPr bwMode="auto">
          <a:xfrm rot="19160573">
            <a:off x="3089412" y="3628630"/>
            <a:ext cx="152400" cy="651403"/>
          </a:xfrm>
          <a:prstGeom prst="triangle">
            <a:avLst/>
          </a:prstGeom>
          <a:solidFill>
            <a:schemeClr val="tx1">
              <a:lumMod val="50000"/>
              <a:lumOff val="50000"/>
            </a:schemeClr>
          </a:soli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4" name="Rectangle 183"/>
          <p:cNvSpPr/>
          <p:nvPr/>
        </p:nvSpPr>
        <p:spPr bwMode="auto">
          <a:xfrm rot="16200000">
            <a:off x="2141100" y="1961818"/>
            <a:ext cx="659717" cy="87288"/>
          </a:xfrm>
          <a:prstGeom prst="rect">
            <a:avLst/>
          </a:prstGeom>
          <a:gradFill>
            <a:gsLst>
              <a:gs pos="0">
                <a:schemeClr val="accent6">
                  <a:lumMod val="75000"/>
                  <a:alpha val="0"/>
                </a:schemeClr>
              </a:gs>
              <a:gs pos="48000">
                <a:schemeClr val="bg1">
                  <a:lumMod val="7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5" name="Rectangle 184"/>
          <p:cNvSpPr/>
          <p:nvPr/>
        </p:nvSpPr>
        <p:spPr bwMode="auto">
          <a:xfrm rot="5400000">
            <a:off x="2094189" y="3643590"/>
            <a:ext cx="711200" cy="78820"/>
          </a:xfrm>
          <a:prstGeom prst="rect">
            <a:avLst/>
          </a:prstGeom>
          <a:gradFill>
            <a:gsLst>
              <a:gs pos="0">
                <a:schemeClr val="accent6">
                  <a:lumMod val="75000"/>
                  <a:alpha val="0"/>
                </a:schemeClr>
              </a:gs>
              <a:gs pos="48000">
                <a:schemeClr val="bg1">
                  <a:lumMod val="7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6" name="Rectangle 185"/>
          <p:cNvSpPr/>
          <p:nvPr/>
        </p:nvSpPr>
        <p:spPr bwMode="auto">
          <a:xfrm rot="10800000">
            <a:off x="1092199" y="2539203"/>
            <a:ext cx="709891" cy="69043"/>
          </a:xfrm>
          <a:prstGeom prst="rect">
            <a:avLst/>
          </a:prstGeom>
          <a:gradFill>
            <a:gsLst>
              <a:gs pos="0">
                <a:schemeClr val="accent6">
                  <a:lumMod val="75000"/>
                  <a:alpha val="0"/>
                </a:schemeClr>
              </a:gs>
              <a:gs pos="48000">
                <a:schemeClr val="bg1">
                  <a:lumMod val="7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7" name="Rectangle 186"/>
          <p:cNvSpPr/>
          <p:nvPr/>
        </p:nvSpPr>
        <p:spPr bwMode="auto">
          <a:xfrm rot="10800000">
            <a:off x="1092199" y="3285066"/>
            <a:ext cx="709891" cy="69043"/>
          </a:xfrm>
          <a:prstGeom prst="rect">
            <a:avLst/>
          </a:prstGeom>
          <a:gradFill>
            <a:gsLst>
              <a:gs pos="0">
                <a:schemeClr val="accent6">
                  <a:lumMod val="75000"/>
                  <a:alpha val="0"/>
                </a:schemeClr>
              </a:gs>
              <a:gs pos="48000">
                <a:schemeClr val="bg1">
                  <a:lumMod val="7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8" name="Rectangle 187"/>
          <p:cNvSpPr/>
          <p:nvPr/>
        </p:nvSpPr>
        <p:spPr bwMode="auto">
          <a:xfrm>
            <a:off x="3148294" y="2530737"/>
            <a:ext cx="610906" cy="69043"/>
          </a:xfrm>
          <a:prstGeom prst="rect">
            <a:avLst/>
          </a:prstGeom>
          <a:gradFill>
            <a:gsLst>
              <a:gs pos="0">
                <a:schemeClr val="accent6">
                  <a:lumMod val="75000"/>
                  <a:alpha val="0"/>
                </a:schemeClr>
              </a:gs>
              <a:gs pos="48000">
                <a:schemeClr val="bg1">
                  <a:lumMod val="7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9" name="Rectangle 188"/>
          <p:cNvSpPr/>
          <p:nvPr/>
        </p:nvSpPr>
        <p:spPr bwMode="auto">
          <a:xfrm>
            <a:off x="3148294" y="3276600"/>
            <a:ext cx="610906" cy="69043"/>
          </a:xfrm>
          <a:prstGeom prst="rect">
            <a:avLst/>
          </a:prstGeom>
          <a:gradFill>
            <a:gsLst>
              <a:gs pos="0">
                <a:schemeClr val="accent6">
                  <a:lumMod val="75000"/>
                  <a:alpha val="0"/>
                </a:schemeClr>
              </a:gs>
              <a:gs pos="48000">
                <a:schemeClr val="bg1">
                  <a:lumMod val="7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190" name="Group 189"/>
          <p:cNvGrpSpPr/>
          <p:nvPr/>
        </p:nvGrpSpPr>
        <p:grpSpPr>
          <a:xfrm>
            <a:off x="1804799" y="2297047"/>
            <a:ext cx="1336031" cy="1392444"/>
            <a:chOff x="1842400" y="2208179"/>
            <a:chExt cx="1641838" cy="1711164"/>
          </a:xfrm>
        </p:grpSpPr>
        <p:sp>
          <p:nvSpPr>
            <p:cNvPr id="191" name="Rectangle 190"/>
            <p:cNvSpPr/>
            <p:nvPr/>
          </p:nvSpPr>
          <p:spPr bwMode="auto">
            <a:xfrm>
              <a:off x="1844292" y="2208179"/>
              <a:ext cx="1639946"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92" name="Rectangle 191"/>
            <p:cNvSpPr/>
            <p:nvPr/>
          </p:nvSpPr>
          <p:spPr bwMode="auto">
            <a:xfrm>
              <a:off x="1858561" y="2382202"/>
              <a:ext cx="1471058" cy="1528879"/>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93" name="Straight Connector 192"/>
            <p:cNvCxnSpPr/>
            <p:nvPr/>
          </p:nvCxnSpPr>
          <p:spPr>
            <a:xfrm>
              <a:off x="1858561" y="2687978"/>
              <a:ext cx="1471058" cy="31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858561" y="2993754"/>
              <a:ext cx="1471058" cy="31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858561" y="3299530"/>
              <a:ext cx="1471058" cy="31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858561" y="3605305"/>
              <a:ext cx="1471058" cy="318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flipH="1" flipV="1">
              <a:off x="1684078" y="3145109"/>
              <a:ext cx="1528879" cy="306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flipH="1" flipV="1">
              <a:off x="2125395" y="3145109"/>
              <a:ext cx="1528879" cy="306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858561" y="2530264"/>
              <a:ext cx="1471058"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858561" y="2845689"/>
              <a:ext cx="1471058"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1858561" y="3147971"/>
              <a:ext cx="1471058"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858561" y="3450253"/>
              <a:ext cx="1471058"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1858561" y="3765677"/>
              <a:ext cx="1471058"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bwMode="auto">
            <a:xfrm rot="16200000">
              <a:off x="1073255"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229" name="Group 88"/>
          <p:cNvGrpSpPr/>
          <p:nvPr/>
        </p:nvGrpSpPr>
        <p:grpSpPr>
          <a:xfrm>
            <a:off x="427036" y="1987787"/>
            <a:ext cx="792792" cy="826266"/>
            <a:chOff x="1842401" y="2208178"/>
            <a:chExt cx="1641846" cy="1711164"/>
          </a:xfrm>
        </p:grpSpPr>
        <p:sp>
          <p:nvSpPr>
            <p:cNvPr id="230" name="Rectangle 229"/>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31" name="Rectangle 230"/>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234" name="Straight Connector 233"/>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858567" y="2993753"/>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1858567" y="329952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1858567" y="360530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1858567" y="2530262"/>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1858567" y="2845688"/>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1858567" y="3147970"/>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1858567" y="345025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1858567" y="3765677"/>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263" name="Group 118"/>
          <p:cNvGrpSpPr/>
          <p:nvPr/>
        </p:nvGrpSpPr>
        <p:grpSpPr>
          <a:xfrm>
            <a:off x="427036" y="3200302"/>
            <a:ext cx="792792" cy="826266"/>
            <a:chOff x="1842401" y="2208178"/>
            <a:chExt cx="1641846" cy="1711164"/>
          </a:xfrm>
        </p:grpSpPr>
        <p:sp>
          <p:nvSpPr>
            <p:cNvPr id="264" name="Rectangle 263"/>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65" name="Rectangle 264"/>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266" name="Straight Connector 265"/>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a:off x="1858567" y="2993753"/>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1858567" y="329952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858567" y="360530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858567" y="2530262"/>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858567" y="2845688"/>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858567" y="3147970"/>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1858567" y="345025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1858567" y="3765677"/>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278" name="Group 133"/>
          <p:cNvGrpSpPr/>
          <p:nvPr/>
        </p:nvGrpSpPr>
        <p:grpSpPr>
          <a:xfrm>
            <a:off x="3721014" y="1983871"/>
            <a:ext cx="792792" cy="826266"/>
            <a:chOff x="1842401" y="2208178"/>
            <a:chExt cx="1641846" cy="1711164"/>
          </a:xfrm>
        </p:grpSpPr>
        <p:sp>
          <p:nvSpPr>
            <p:cNvPr id="279" name="Rectangle 278"/>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80" name="Rectangle 279"/>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281" name="Straight Connector 280"/>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858567" y="2993753"/>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858567" y="329952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1858567" y="360530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858567" y="2530262"/>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858567" y="2845688"/>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1858567" y="3147970"/>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858567" y="345025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858567" y="3765677"/>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2" name="Rectangle 291"/>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293" name="Group 148"/>
          <p:cNvGrpSpPr/>
          <p:nvPr/>
        </p:nvGrpSpPr>
        <p:grpSpPr>
          <a:xfrm>
            <a:off x="3721014" y="3200302"/>
            <a:ext cx="792792" cy="826266"/>
            <a:chOff x="1842401" y="2208178"/>
            <a:chExt cx="1641846" cy="1711164"/>
          </a:xfrm>
        </p:grpSpPr>
        <p:sp>
          <p:nvSpPr>
            <p:cNvPr id="294" name="Rectangle 293"/>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95" name="Rectangle 294"/>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296" name="Straight Connector 295"/>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a:off x="1858567" y="2993753"/>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1858567" y="329952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1858567" y="360530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858567" y="2530262"/>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858567" y="2845688"/>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a:off x="1858567" y="3147970"/>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1858567" y="345025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1858567" y="3765677"/>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7" name="Rectangle 306"/>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11" name="Group 163"/>
          <p:cNvGrpSpPr/>
          <p:nvPr/>
        </p:nvGrpSpPr>
        <p:grpSpPr>
          <a:xfrm>
            <a:off x="2063330" y="1221870"/>
            <a:ext cx="792792" cy="826266"/>
            <a:chOff x="1842401" y="2208178"/>
            <a:chExt cx="1641846" cy="1711164"/>
          </a:xfrm>
        </p:grpSpPr>
        <p:sp>
          <p:nvSpPr>
            <p:cNvPr id="312" name="Rectangle 311"/>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13" name="Rectangle 312"/>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14" name="Straight Connector 313"/>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1858567" y="2993753"/>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1858567" y="329952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1858567" y="360530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1858567" y="2530262"/>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1858567" y="2845688"/>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1858567" y="3147970"/>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858567" y="345025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1858567" y="3765677"/>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2" name="Rectangle 351"/>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53" name="Group 194"/>
          <p:cNvGrpSpPr/>
          <p:nvPr/>
        </p:nvGrpSpPr>
        <p:grpSpPr>
          <a:xfrm>
            <a:off x="2063330" y="4126734"/>
            <a:ext cx="792792" cy="826266"/>
            <a:chOff x="1842401" y="2208178"/>
            <a:chExt cx="1641846" cy="1711164"/>
          </a:xfrm>
        </p:grpSpPr>
        <p:sp>
          <p:nvSpPr>
            <p:cNvPr id="354" name="Rectangle 353"/>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55" name="Rectangle 354"/>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56" name="Straight Connector 355"/>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1858567" y="2993753"/>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1858567" y="329952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1858567" y="360530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1858567" y="2530262"/>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1858567" y="2845688"/>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1858567" y="3147970"/>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858567" y="345025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1858567" y="3765677"/>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7" name="Rectangle 366"/>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68" name="Group 219"/>
          <p:cNvGrpSpPr/>
          <p:nvPr/>
        </p:nvGrpSpPr>
        <p:grpSpPr>
          <a:xfrm>
            <a:off x="3718342" y="1975849"/>
            <a:ext cx="792790" cy="826266"/>
            <a:chOff x="3718342" y="2058544"/>
            <a:chExt cx="792790" cy="826266"/>
          </a:xfrm>
        </p:grpSpPr>
        <p:sp>
          <p:nvSpPr>
            <p:cNvPr id="369" name="Rectangle 368"/>
            <p:cNvSpPr/>
            <p:nvPr/>
          </p:nvSpPr>
          <p:spPr bwMode="auto">
            <a:xfrm>
              <a:off x="3719256" y="2058544"/>
              <a:ext cx="791876" cy="82626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70" name="Rectangle 369"/>
            <p:cNvSpPr/>
            <p:nvPr/>
          </p:nvSpPr>
          <p:spPr bwMode="auto">
            <a:xfrm>
              <a:off x="3726146" y="2142574"/>
              <a:ext cx="710326" cy="738246"/>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71" name="Straight Connector 370"/>
            <p:cNvCxnSpPr/>
            <p:nvPr/>
          </p:nvCxnSpPr>
          <p:spPr>
            <a:xfrm>
              <a:off x="3726146" y="2252791"/>
              <a:ext cx="710326" cy="15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3726146" y="2389748"/>
              <a:ext cx="710326" cy="15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flipH="1" flipV="1">
              <a:off x="3641893" y="2510957"/>
              <a:ext cx="738246" cy="1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flipH="1" flipV="1">
              <a:off x="3854991" y="2510957"/>
              <a:ext cx="738246" cy="1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3726146" y="2523034"/>
              <a:ext cx="710326" cy="1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3726146" y="2647607"/>
              <a:ext cx="710326" cy="1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3726146" y="2778526"/>
              <a:ext cx="710326" cy="1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8" name="Rectangle 377"/>
            <p:cNvSpPr/>
            <p:nvPr/>
          </p:nvSpPr>
          <p:spPr bwMode="auto">
            <a:xfrm rot="16200000">
              <a:off x="3346947" y="2430585"/>
              <a:ext cx="821630" cy="78839"/>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79" name="Group 230"/>
          <p:cNvGrpSpPr/>
          <p:nvPr/>
        </p:nvGrpSpPr>
        <p:grpSpPr>
          <a:xfrm>
            <a:off x="3721013" y="3194955"/>
            <a:ext cx="792792" cy="826266"/>
            <a:chOff x="1842401" y="2208178"/>
            <a:chExt cx="1641846" cy="1711164"/>
          </a:xfrm>
        </p:grpSpPr>
        <p:sp>
          <p:nvSpPr>
            <p:cNvPr id="380" name="Rectangle 379"/>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81" name="Rectangle 380"/>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82" name="Straight Connector 381"/>
            <p:cNvCxnSpPr/>
            <p:nvPr/>
          </p:nvCxnSpPr>
          <p:spPr>
            <a:xfrm>
              <a:off x="1858567" y="315556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1858567" y="353885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1858567" y="2746019"/>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7" name="Rectangle 386"/>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88" name="Group 245"/>
          <p:cNvGrpSpPr/>
          <p:nvPr/>
        </p:nvGrpSpPr>
        <p:grpSpPr>
          <a:xfrm>
            <a:off x="427038" y="3200302"/>
            <a:ext cx="792792" cy="826266"/>
            <a:chOff x="1842401" y="2208178"/>
            <a:chExt cx="1641846" cy="1711164"/>
          </a:xfrm>
        </p:grpSpPr>
        <p:sp>
          <p:nvSpPr>
            <p:cNvPr id="389" name="Rectangle 388"/>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90" name="Rectangle 389"/>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91" name="Straight Connector 390"/>
            <p:cNvCxnSpPr/>
            <p:nvPr/>
          </p:nvCxnSpPr>
          <p:spPr>
            <a:xfrm>
              <a:off x="1858567" y="2687976"/>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1858567" y="3004827"/>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1858567" y="3310602"/>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1858567" y="3616377"/>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7" name="Rectangle 396"/>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398" name="Group 316"/>
          <p:cNvGrpSpPr/>
          <p:nvPr/>
        </p:nvGrpSpPr>
        <p:grpSpPr>
          <a:xfrm>
            <a:off x="427038" y="1987787"/>
            <a:ext cx="792792" cy="826266"/>
            <a:chOff x="1842401" y="2208178"/>
            <a:chExt cx="1641846" cy="1711164"/>
          </a:xfrm>
        </p:grpSpPr>
        <p:sp>
          <p:nvSpPr>
            <p:cNvPr id="399" name="Rectangle 398"/>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00" name="Rectangle 399"/>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401" name="Straight Connector 400"/>
            <p:cNvCxnSpPr/>
            <p:nvPr/>
          </p:nvCxnSpPr>
          <p:spPr>
            <a:xfrm>
              <a:off x="1847494" y="3162340"/>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1847494" y="2774726"/>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858567" y="3566343"/>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6" name="Rectangle 405"/>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407" name="Group 331"/>
          <p:cNvGrpSpPr/>
          <p:nvPr/>
        </p:nvGrpSpPr>
        <p:grpSpPr>
          <a:xfrm>
            <a:off x="2066004" y="4124058"/>
            <a:ext cx="792790" cy="826266"/>
            <a:chOff x="3718342" y="2058544"/>
            <a:chExt cx="792790" cy="826266"/>
          </a:xfrm>
        </p:grpSpPr>
        <p:sp>
          <p:nvSpPr>
            <p:cNvPr id="408" name="Rectangle 407"/>
            <p:cNvSpPr/>
            <p:nvPr/>
          </p:nvSpPr>
          <p:spPr bwMode="auto">
            <a:xfrm>
              <a:off x="3719256" y="2058544"/>
              <a:ext cx="791876" cy="82626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09" name="Rectangle 408"/>
            <p:cNvSpPr/>
            <p:nvPr/>
          </p:nvSpPr>
          <p:spPr bwMode="auto">
            <a:xfrm>
              <a:off x="3726146" y="2142574"/>
              <a:ext cx="710326" cy="738246"/>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410" name="Straight Connector 409"/>
            <p:cNvCxnSpPr/>
            <p:nvPr/>
          </p:nvCxnSpPr>
          <p:spPr>
            <a:xfrm>
              <a:off x="3726146" y="2252791"/>
              <a:ext cx="710326" cy="15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3726146" y="2389748"/>
              <a:ext cx="710326" cy="15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flipH="1" flipV="1">
              <a:off x="3641893" y="2510957"/>
              <a:ext cx="738246" cy="1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5400000" flipH="1" flipV="1">
              <a:off x="3854991" y="2510957"/>
              <a:ext cx="738246" cy="14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3726146" y="2523034"/>
              <a:ext cx="710326" cy="1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3726146" y="2647607"/>
              <a:ext cx="710326" cy="1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3726146" y="2778526"/>
              <a:ext cx="710326" cy="15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7" name="Rectangle 416"/>
            <p:cNvSpPr/>
            <p:nvPr/>
          </p:nvSpPr>
          <p:spPr bwMode="auto">
            <a:xfrm rot="16200000">
              <a:off x="3346947" y="2430585"/>
              <a:ext cx="821630" cy="78839"/>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418" name="Group 342"/>
          <p:cNvGrpSpPr/>
          <p:nvPr/>
        </p:nvGrpSpPr>
        <p:grpSpPr>
          <a:xfrm>
            <a:off x="2063329" y="1221871"/>
            <a:ext cx="792792" cy="826266"/>
            <a:chOff x="1842401" y="2208178"/>
            <a:chExt cx="1641846" cy="1711164"/>
          </a:xfrm>
        </p:grpSpPr>
        <p:sp>
          <p:nvSpPr>
            <p:cNvPr id="419" name="Rectangle 418"/>
            <p:cNvSpPr/>
            <p:nvPr/>
          </p:nvSpPr>
          <p:spPr bwMode="auto">
            <a:xfrm>
              <a:off x="1844298" y="2208178"/>
              <a:ext cx="1639949" cy="1711164"/>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20" name="Rectangle 419"/>
            <p:cNvSpPr/>
            <p:nvPr/>
          </p:nvSpPr>
          <p:spPr bwMode="auto">
            <a:xfrm>
              <a:off x="1858567" y="2382201"/>
              <a:ext cx="1471062" cy="1528878"/>
            </a:xfrm>
            <a:prstGeom prst="rect">
              <a:avLst/>
            </a:prstGeom>
            <a:gradFill>
              <a:gsLst>
                <a:gs pos="0">
                  <a:schemeClr val="bg1">
                    <a:lumMod val="75000"/>
                  </a:schemeClr>
                </a:gs>
                <a:gs pos="100000">
                  <a:schemeClr val="bg1"/>
                </a:gs>
              </a:gsLst>
            </a:gradFill>
            <a:ln w="19050">
              <a:no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421" name="Straight Connector 420"/>
            <p:cNvCxnSpPr/>
            <p:nvPr/>
          </p:nvCxnSpPr>
          <p:spPr>
            <a:xfrm>
              <a:off x="1858567" y="3155564"/>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1858567" y="3538859"/>
              <a:ext cx="1471062" cy="318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flipH="1" flipV="1">
              <a:off x="1684084"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5400000" flipH="1" flipV="1">
              <a:off x="2125403" y="3145107"/>
              <a:ext cx="1528878" cy="30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a:off x="1858567" y="2746019"/>
              <a:ext cx="1471062" cy="31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6" name="Rectangle 425"/>
            <p:cNvSpPr/>
            <p:nvPr/>
          </p:nvSpPr>
          <p:spPr bwMode="auto">
            <a:xfrm rot="16200000">
              <a:off x="1073256" y="2978661"/>
              <a:ext cx="1701563" cy="163273"/>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427" name="Rectangle 426"/>
          <p:cNvSpPr/>
          <p:nvPr/>
        </p:nvSpPr>
        <p:spPr bwMode="auto">
          <a:xfrm>
            <a:off x="2057400" y="976084"/>
            <a:ext cx="798095" cy="268705"/>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DIMENSION TABLE</a:t>
            </a:r>
          </a:p>
        </p:txBody>
      </p:sp>
      <p:sp>
        <p:nvSpPr>
          <p:cNvPr id="428" name="Rectangle 427"/>
          <p:cNvSpPr/>
          <p:nvPr/>
        </p:nvSpPr>
        <p:spPr bwMode="auto">
          <a:xfrm>
            <a:off x="3713747" y="1735411"/>
            <a:ext cx="798095" cy="268705"/>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DIMENSION TABLE</a:t>
            </a:r>
          </a:p>
        </p:txBody>
      </p:sp>
      <p:sp>
        <p:nvSpPr>
          <p:cNvPr id="429" name="Rectangle 428"/>
          <p:cNvSpPr/>
          <p:nvPr/>
        </p:nvSpPr>
        <p:spPr bwMode="auto">
          <a:xfrm>
            <a:off x="417095" y="1743337"/>
            <a:ext cx="798095" cy="268705"/>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DIMENSION TABLE</a:t>
            </a:r>
          </a:p>
        </p:txBody>
      </p:sp>
      <p:sp>
        <p:nvSpPr>
          <p:cNvPr id="430" name="Rectangle 429"/>
          <p:cNvSpPr/>
          <p:nvPr/>
        </p:nvSpPr>
        <p:spPr bwMode="auto">
          <a:xfrm>
            <a:off x="417095" y="2962537"/>
            <a:ext cx="798095" cy="268705"/>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DIMENSION TABLE</a:t>
            </a:r>
          </a:p>
        </p:txBody>
      </p:sp>
      <p:sp>
        <p:nvSpPr>
          <p:cNvPr id="431" name="Rectangle 430"/>
          <p:cNvSpPr/>
          <p:nvPr/>
        </p:nvSpPr>
        <p:spPr bwMode="auto">
          <a:xfrm>
            <a:off x="3721769" y="2958526"/>
            <a:ext cx="798095" cy="268705"/>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DIMENSION TABLE</a:t>
            </a:r>
          </a:p>
        </p:txBody>
      </p:sp>
      <p:sp>
        <p:nvSpPr>
          <p:cNvPr id="432" name="Rectangle 431"/>
          <p:cNvSpPr/>
          <p:nvPr/>
        </p:nvSpPr>
        <p:spPr bwMode="auto">
          <a:xfrm>
            <a:off x="2057400" y="3876937"/>
            <a:ext cx="798095" cy="268705"/>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8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DIMENSION TABLE</a:t>
            </a:r>
          </a:p>
        </p:txBody>
      </p:sp>
      <p:sp>
        <p:nvSpPr>
          <p:cNvPr id="433" name="Rectangle 432"/>
          <p:cNvSpPr/>
          <p:nvPr/>
        </p:nvSpPr>
        <p:spPr bwMode="auto">
          <a:xfrm>
            <a:off x="525294" y="2073613"/>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34" name="Rectangle 433"/>
          <p:cNvSpPr/>
          <p:nvPr/>
        </p:nvSpPr>
        <p:spPr bwMode="auto">
          <a:xfrm>
            <a:off x="525294" y="2264924"/>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35" name="Rectangle 434"/>
          <p:cNvSpPr/>
          <p:nvPr/>
        </p:nvSpPr>
        <p:spPr bwMode="auto">
          <a:xfrm>
            <a:off x="525294" y="2449749"/>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36" name="Rectangle 435"/>
          <p:cNvSpPr/>
          <p:nvPr/>
        </p:nvSpPr>
        <p:spPr bwMode="auto">
          <a:xfrm>
            <a:off x="525294" y="2644302"/>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37" name="Rectangle 436"/>
          <p:cNvSpPr/>
          <p:nvPr/>
        </p:nvSpPr>
        <p:spPr bwMode="auto">
          <a:xfrm>
            <a:off x="2164405" y="1295401"/>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38" name="Rectangle 437"/>
          <p:cNvSpPr/>
          <p:nvPr/>
        </p:nvSpPr>
        <p:spPr bwMode="auto">
          <a:xfrm>
            <a:off x="2164405" y="1486712"/>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39" name="Rectangle 438"/>
          <p:cNvSpPr/>
          <p:nvPr/>
        </p:nvSpPr>
        <p:spPr bwMode="auto">
          <a:xfrm>
            <a:off x="2164405" y="1671537"/>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0" name="Rectangle 439"/>
          <p:cNvSpPr/>
          <p:nvPr/>
        </p:nvSpPr>
        <p:spPr bwMode="auto">
          <a:xfrm>
            <a:off x="2164405" y="1866090"/>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1" name="Rectangle 440"/>
          <p:cNvSpPr/>
          <p:nvPr/>
        </p:nvSpPr>
        <p:spPr bwMode="auto">
          <a:xfrm>
            <a:off x="3822971" y="3270116"/>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2" name="Rectangle 441"/>
          <p:cNvSpPr/>
          <p:nvPr/>
        </p:nvSpPr>
        <p:spPr bwMode="auto">
          <a:xfrm>
            <a:off x="3822971" y="3461427"/>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3" name="Rectangle 442"/>
          <p:cNvSpPr/>
          <p:nvPr/>
        </p:nvSpPr>
        <p:spPr bwMode="auto">
          <a:xfrm>
            <a:off x="3822971" y="3646252"/>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4" name="Rectangle 443"/>
          <p:cNvSpPr/>
          <p:nvPr/>
        </p:nvSpPr>
        <p:spPr bwMode="auto">
          <a:xfrm>
            <a:off x="3822971" y="3840805"/>
            <a:ext cx="591766" cy="16374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5" name="Rectangle 444"/>
          <p:cNvSpPr/>
          <p:nvPr/>
        </p:nvSpPr>
        <p:spPr bwMode="auto">
          <a:xfrm>
            <a:off x="525294" y="3438728"/>
            <a:ext cx="591766" cy="13132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6" name="Rectangle 445"/>
          <p:cNvSpPr/>
          <p:nvPr/>
        </p:nvSpPr>
        <p:spPr bwMode="auto">
          <a:xfrm>
            <a:off x="525294" y="3584643"/>
            <a:ext cx="591766" cy="13132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7" name="Rectangle 446"/>
          <p:cNvSpPr/>
          <p:nvPr/>
        </p:nvSpPr>
        <p:spPr bwMode="auto">
          <a:xfrm>
            <a:off x="525294" y="3730558"/>
            <a:ext cx="591766" cy="13132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8" name="Rectangle 447"/>
          <p:cNvSpPr/>
          <p:nvPr/>
        </p:nvSpPr>
        <p:spPr bwMode="auto">
          <a:xfrm>
            <a:off x="520430" y="3283935"/>
            <a:ext cx="591766" cy="13132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49" name="Rectangle 448"/>
          <p:cNvSpPr/>
          <p:nvPr/>
        </p:nvSpPr>
        <p:spPr bwMode="auto">
          <a:xfrm>
            <a:off x="525294" y="3880030"/>
            <a:ext cx="591766" cy="131323"/>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0" name="Rectangle 449"/>
          <p:cNvSpPr/>
          <p:nvPr/>
        </p:nvSpPr>
        <p:spPr bwMode="auto">
          <a:xfrm>
            <a:off x="2169268" y="4213915"/>
            <a:ext cx="591766" cy="95916"/>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1" name="Rectangle 450"/>
          <p:cNvSpPr/>
          <p:nvPr/>
        </p:nvSpPr>
        <p:spPr bwMode="auto">
          <a:xfrm>
            <a:off x="2169268" y="4327415"/>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2" name="Rectangle 451"/>
          <p:cNvSpPr/>
          <p:nvPr/>
        </p:nvSpPr>
        <p:spPr bwMode="auto">
          <a:xfrm>
            <a:off x="2169268" y="4461164"/>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3" name="Rectangle 452"/>
          <p:cNvSpPr/>
          <p:nvPr/>
        </p:nvSpPr>
        <p:spPr bwMode="auto">
          <a:xfrm>
            <a:off x="2169268" y="4585854"/>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4" name="Rectangle 453"/>
          <p:cNvSpPr/>
          <p:nvPr/>
        </p:nvSpPr>
        <p:spPr bwMode="auto">
          <a:xfrm>
            <a:off x="2169268" y="4717472"/>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5" name="Rectangle 454"/>
          <p:cNvSpPr/>
          <p:nvPr/>
        </p:nvSpPr>
        <p:spPr bwMode="auto">
          <a:xfrm>
            <a:off x="2169268" y="4850156"/>
            <a:ext cx="591766" cy="99114"/>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6" name="Rectangle 455"/>
          <p:cNvSpPr/>
          <p:nvPr/>
        </p:nvSpPr>
        <p:spPr bwMode="auto">
          <a:xfrm>
            <a:off x="3821689" y="2060066"/>
            <a:ext cx="591766" cy="95916"/>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7" name="Rectangle 456"/>
          <p:cNvSpPr/>
          <p:nvPr/>
        </p:nvSpPr>
        <p:spPr bwMode="auto">
          <a:xfrm>
            <a:off x="3821689" y="2173566"/>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8" name="Rectangle 457"/>
          <p:cNvSpPr/>
          <p:nvPr/>
        </p:nvSpPr>
        <p:spPr bwMode="auto">
          <a:xfrm>
            <a:off x="3821689" y="2304119"/>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59" name="Rectangle 458"/>
          <p:cNvSpPr/>
          <p:nvPr/>
        </p:nvSpPr>
        <p:spPr bwMode="auto">
          <a:xfrm>
            <a:off x="3821689" y="2432005"/>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60" name="Rectangle 459"/>
          <p:cNvSpPr/>
          <p:nvPr/>
        </p:nvSpPr>
        <p:spPr bwMode="auto">
          <a:xfrm>
            <a:off x="3821689" y="2563623"/>
            <a:ext cx="591766" cy="11350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61" name="Rectangle 460"/>
          <p:cNvSpPr/>
          <p:nvPr/>
        </p:nvSpPr>
        <p:spPr bwMode="auto">
          <a:xfrm>
            <a:off x="3821689" y="2696307"/>
            <a:ext cx="591766" cy="99114"/>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p>
        </p:txBody>
      </p:sp>
      <p:sp>
        <p:nvSpPr>
          <p:cNvPr id="462" name="Rectangle 461"/>
          <p:cNvSpPr/>
          <p:nvPr/>
        </p:nvSpPr>
        <p:spPr bwMode="auto">
          <a:xfrm>
            <a:off x="1799030" y="2224600"/>
            <a:ext cx="1345223" cy="185719"/>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1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FACT TABLE</a:t>
            </a:r>
          </a:p>
        </p:txBody>
      </p:sp>
      <p:graphicFrame>
        <p:nvGraphicFramePr>
          <p:cNvPr id="463" name="Table 462"/>
          <p:cNvGraphicFramePr>
            <a:graphicFrameLocks noGrp="1"/>
          </p:cNvGraphicFramePr>
          <p:nvPr/>
        </p:nvGraphicFramePr>
        <p:xfrm>
          <a:off x="3313826" y="4145676"/>
          <a:ext cx="1207931" cy="664661"/>
        </p:xfrm>
        <a:graphic>
          <a:graphicData uri="http://schemas.openxmlformats.org/drawingml/2006/table">
            <a:tbl>
              <a:tblPr firstRow="1" bandRow="1">
                <a:tableStyleId>{5C22544A-7EE6-4342-B048-85BDC9FD1C3A}</a:tableStyleId>
              </a:tblPr>
              <a:tblGrid>
                <a:gridCol w="1207931"/>
              </a:tblGrid>
              <a:tr h="188779">
                <a:tc>
                  <a:txBody>
                    <a:bodyPr/>
                    <a:lstStyle/>
                    <a:p>
                      <a:pPr algn="ctr"/>
                      <a:r>
                        <a:rPr lang="en-US" sz="1000" dirty="0" smtClean="0"/>
                        <a:t>Rows Returned</a:t>
                      </a:r>
                      <a:endParaRPr lang="en-US" sz="10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420821">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
        <p:nvSpPr>
          <p:cNvPr id="464" name="Rectangle 463"/>
          <p:cNvSpPr/>
          <p:nvPr/>
        </p:nvSpPr>
        <p:spPr>
          <a:xfrm>
            <a:off x="3340359" y="4419154"/>
            <a:ext cx="1159292" cy="369332"/>
          </a:xfrm>
          <a:prstGeom prst="rect">
            <a:avLst/>
          </a:prstGeom>
        </p:spPr>
        <p:txBody>
          <a:bodyPr wrap="none">
            <a:spAutoFit/>
          </a:bodyPr>
          <a:lstStyle/>
          <a:p>
            <a:pPr algn="ctr" defTabSz="914363" fontAlgn="auto">
              <a:spcBef>
                <a:spcPts val="0"/>
              </a:spcBef>
              <a:spcAft>
                <a:spcPts val="0"/>
              </a:spcAft>
              <a:defRPr/>
            </a:pPr>
            <a:r>
              <a:rPr lang="en-US" dirty="0" smtClean="0">
                <a:solidFill>
                  <a:schemeClr val="bg1"/>
                </a:solidFill>
                <a:latin typeface="+mj-lt"/>
              </a:rPr>
              <a:t>1,000,000</a:t>
            </a:r>
          </a:p>
        </p:txBody>
      </p:sp>
      <p:sp>
        <p:nvSpPr>
          <p:cNvPr id="465" name="Rectangle 464"/>
          <p:cNvSpPr/>
          <p:nvPr/>
        </p:nvSpPr>
        <p:spPr>
          <a:xfrm>
            <a:off x="3429000" y="4419154"/>
            <a:ext cx="984565" cy="369332"/>
          </a:xfrm>
          <a:prstGeom prst="rect">
            <a:avLst/>
          </a:prstGeom>
        </p:spPr>
        <p:txBody>
          <a:bodyPr wrap="none">
            <a:spAutoFit/>
          </a:bodyPr>
          <a:lstStyle/>
          <a:p>
            <a:pPr algn="ctr" defTabSz="914363" fontAlgn="auto">
              <a:spcBef>
                <a:spcPts val="0"/>
              </a:spcBef>
              <a:spcAft>
                <a:spcPts val="0"/>
              </a:spcAft>
              <a:defRPr/>
            </a:pPr>
            <a:r>
              <a:rPr lang="en-US" dirty="0" smtClean="0">
                <a:solidFill>
                  <a:schemeClr val="bg1"/>
                </a:solidFill>
                <a:latin typeface="+mj-lt"/>
              </a:rPr>
              <a:t>623,194</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433"/>
                                        </p:tgtEl>
                                        <p:attrNameLst>
                                          <p:attrName>fillcolor</p:attrName>
                                        </p:attrNameLst>
                                      </p:cBhvr>
                                      <p:to>
                                        <a:srgbClr xmlns:mc="http://schemas.openxmlformats.org/markup-compatibility/2006" xmlns:a14="http://schemas.microsoft.com/office/drawing/2007/7/7/main" val="B2B2B2" mc:Ignorable=""/>
                                      </p:to>
                                    </p:animClr>
                                    <p:set>
                                      <p:cBhvr>
                                        <p:cTn id="7" dur="2000" fill="hold"/>
                                        <p:tgtEl>
                                          <p:spTgt spid="433"/>
                                        </p:tgtEl>
                                        <p:attrNameLst>
                                          <p:attrName>fill.type</p:attrName>
                                        </p:attrNameLst>
                                      </p:cBhvr>
                                      <p:to>
                                        <p:strVal val="solid"/>
                                      </p:to>
                                    </p:set>
                                    <p:set>
                                      <p:cBhvr>
                                        <p:cTn id="8" dur="2000" fill="hold"/>
                                        <p:tgtEl>
                                          <p:spTgt spid="43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35"/>
                                        </p:tgtEl>
                                        <p:attrNameLst>
                                          <p:attrName>fillcolor</p:attrName>
                                        </p:attrNameLst>
                                      </p:cBhvr>
                                      <p:to>
                                        <a:srgbClr xmlns:mc="http://schemas.openxmlformats.org/markup-compatibility/2006" xmlns:a14="http://schemas.microsoft.com/office/drawing/2007/7/7/main" val="B2B2B2" mc:Ignorable=""/>
                                      </p:to>
                                    </p:animClr>
                                    <p:set>
                                      <p:cBhvr>
                                        <p:cTn id="11" dur="2000" fill="hold"/>
                                        <p:tgtEl>
                                          <p:spTgt spid="435"/>
                                        </p:tgtEl>
                                        <p:attrNameLst>
                                          <p:attrName>fill.type</p:attrName>
                                        </p:attrNameLst>
                                      </p:cBhvr>
                                      <p:to>
                                        <p:strVal val="solid"/>
                                      </p:to>
                                    </p:set>
                                    <p:set>
                                      <p:cBhvr>
                                        <p:cTn id="12" dur="2000" fill="hold"/>
                                        <p:tgtEl>
                                          <p:spTgt spid="43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445"/>
                                        </p:tgtEl>
                                        <p:attrNameLst>
                                          <p:attrName>fillcolor</p:attrName>
                                        </p:attrNameLst>
                                      </p:cBhvr>
                                      <p:to>
                                        <a:srgbClr xmlns:mc="http://schemas.openxmlformats.org/markup-compatibility/2006" xmlns:a14="http://schemas.microsoft.com/office/drawing/2007/7/7/main" val="B2B2B2" mc:Ignorable=""/>
                                      </p:to>
                                    </p:animClr>
                                    <p:set>
                                      <p:cBhvr>
                                        <p:cTn id="15" dur="2000" fill="hold"/>
                                        <p:tgtEl>
                                          <p:spTgt spid="445"/>
                                        </p:tgtEl>
                                        <p:attrNameLst>
                                          <p:attrName>fill.type</p:attrName>
                                        </p:attrNameLst>
                                      </p:cBhvr>
                                      <p:to>
                                        <p:strVal val="solid"/>
                                      </p:to>
                                    </p:set>
                                    <p:set>
                                      <p:cBhvr>
                                        <p:cTn id="16" dur="2000" fill="hold"/>
                                        <p:tgtEl>
                                          <p:spTgt spid="44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446"/>
                                        </p:tgtEl>
                                        <p:attrNameLst>
                                          <p:attrName>fillcolor</p:attrName>
                                        </p:attrNameLst>
                                      </p:cBhvr>
                                      <p:to>
                                        <a:srgbClr xmlns:mc="http://schemas.openxmlformats.org/markup-compatibility/2006" xmlns:a14="http://schemas.microsoft.com/office/drawing/2007/7/7/main" val="B2B2B2" mc:Ignorable=""/>
                                      </p:to>
                                    </p:animClr>
                                    <p:set>
                                      <p:cBhvr>
                                        <p:cTn id="19" dur="2000" fill="hold"/>
                                        <p:tgtEl>
                                          <p:spTgt spid="446"/>
                                        </p:tgtEl>
                                        <p:attrNameLst>
                                          <p:attrName>fill.type</p:attrName>
                                        </p:attrNameLst>
                                      </p:cBhvr>
                                      <p:to>
                                        <p:strVal val="solid"/>
                                      </p:to>
                                    </p:set>
                                    <p:set>
                                      <p:cBhvr>
                                        <p:cTn id="20" dur="2000" fill="hold"/>
                                        <p:tgtEl>
                                          <p:spTgt spid="446"/>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451"/>
                                        </p:tgtEl>
                                        <p:attrNameLst>
                                          <p:attrName>fillcolor</p:attrName>
                                        </p:attrNameLst>
                                      </p:cBhvr>
                                      <p:to>
                                        <a:srgbClr xmlns:mc="http://schemas.openxmlformats.org/markup-compatibility/2006" xmlns:a14="http://schemas.microsoft.com/office/drawing/2007/7/7/main" val="B2B2B2" mc:Ignorable=""/>
                                      </p:to>
                                    </p:animClr>
                                    <p:set>
                                      <p:cBhvr>
                                        <p:cTn id="23" dur="2000" fill="hold"/>
                                        <p:tgtEl>
                                          <p:spTgt spid="451"/>
                                        </p:tgtEl>
                                        <p:attrNameLst>
                                          <p:attrName>fill.type</p:attrName>
                                        </p:attrNameLst>
                                      </p:cBhvr>
                                      <p:to>
                                        <p:strVal val="solid"/>
                                      </p:to>
                                    </p:set>
                                    <p:set>
                                      <p:cBhvr>
                                        <p:cTn id="24" dur="2000" fill="hold"/>
                                        <p:tgtEl>
                                          <p:spTgt spid="451"/>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454"/>
                                        </p:tgtEl>
                                        <p:attrNameLst>
                                          <p:attrName>fillcolor</p:attrName>
                                        </p:attrNameLst>
                                      </p:cBhvr>
                                      <p:to>
                                        <a:srgbClr xmlns:mc="http://schemas.openxmlformats.org/markup-compatibility/2006" xmlns:a14="http://schemas.microsoft.com/office/drawing/2007/7/7/main" val="B2B2B2" mc:Ignorable=""/>
                                      </p:to>
                                    </p:animClr>
                                    <p:set>
                                      <p:cBhvr>
                                        <p:cTn id="27" dur="2000" fill="hold"/>
                                        <p:tgtEl>
                                          <p:spTgt spid="454"/>
                                        </p:tgtEl>
                                        <p:attrNameLst>
                                          <p:attrName>fill.type</p:attrName>
                                        </p:attrNameLst>
                                      </p:cBhvr>
                                      <p:to>
                                        <p:strVal val="solid"/>
                                      </p:to>
                                    </p:set>
                                    <p:set>
                                      <p:cBhvr>
                                        <p:cTn id="28" dur="2000" fill="hold"/>
                                        <p:tgtEl>
                                          <p:spTgt spid="454"/>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444"/>
                                        </p:tgtEl>
                                        <p:attrNameLst>
                                          <p:attrName>fillcolor</p:attrName>
                                        </p:attrNameLst>
                                      </p:cBhvr>
                                      <p:to>
                                        <a:srgbClr xmlns:mc="http://schemas.openxmlformats.org/markup-compatibility/2006" xmlns:a14="http://schemas.microsoft.com/office/drawing/2007/7/7/main" val="B2B2B2" mc:Ignorable=""/>
                                      </p:to>
                                    </p:animClr>
                                    <p:set>
                                      <p:cBhvr>
                                        <p:cTn id="31" dur="2000" fill="hold"/>
                                        <p:tgtEl>
                                          <p:spTgt spid="444"/>
                                        </p:tgtEl>
                                        <p:attrNameLst>
                                          <p:attrName>fill.type</p:attrName>
                                        </p:attrNameLst>
                                      </p:cBhvr>
                                      <p:to>
                                        <p:strVal val="solid"/>
                                      </p:to>
                                    </p:set>
                                    <p:set>
                                      <p:cBhvr>
                                        <p:cTn id="32" dur="2000" fill="hold"/>
                                        <p:tgtEl>
                                          <p:spTgt spid="44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442"/>
                                        </p:tgtEl>
                                        <p:attrNameLst>
                                          <p:attrName>fillcolor</p:attrName>
                                        </p:attrNameLst>
                                      </p:cBhvr>
                                      <p:to>
                                        <a:srgbClr xmlns:mc="http://schemas.openxmlformats.org/markup-compatibility/2006" xmlns:a14="http://schemas.microsoft.com/office/drawing/2007/7/7/main" val="B2B2B2" mc:Ignorable=""/>
                                      </p:to>
                                    </p:animClr>
                                    <p:set>
                                      <p:cBhvr>
                                        <p:cTn id="35" dur="2000" fill="hold"/>
                                        <p:tgtEl>
                                          <p:spTgt spid="442"/>
                                        </p:tgtEl>
                                        <p:attrNameLst>
                                          <p:attrName>fill.type</p:attrName>
                                        </p:attrNameLst>
                                      </p:cBhvr>
                                      <p:to>
                                        <p:strVal val="solid"/>
                                      </p:to>
                                    </p:set>
                                    <p:set>
                                      <p:cBhvr>
                                        <p:cTn id="36" dur="2000" fill="hold"/>
                                        <p:tgtEl>
                                          <p:spTgt spid="442"/>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460"/>
                                        </p:tgtEl>
                                        <p:attrNameLst>
                                          <p:attrName>fillcolor</p:attrName>
                                        </p:attrNameLst>
                                      </p:cBhvr>
                                      <p:to>
                                        <a:srgbClr xmlns:mc="http://schemas.openxmlformats.org/markup-compatibility/2006" xmlns:a14="http://schemas.microsoft.com/office/drawing/2007/7/7/main" val="B2B2B2" mc:Ignorable=""/>
                                      </p:to>
                                    </p:animClr>
                                    <p:set>
                                      <p:cBhvr>
                                        <p:cTn id="39" dur="2000" fill="hold"/>
                                        <p:tgtEl>
                                          <p:spTgt spid="460"/>
                                        </p:tgtEl>
                                        <p:attrNameLst>
                                          <p:attrName>fill.type</p:attrName>
                                        </p:attrNameLst>
                                      </p:cBhvr>
                                      <p:to>
                                        <p:strVal val="solid"/>
                                      </p:to>
                                    </p:set>
                                    <p:set>
                                      <p:cBhvr>
                                        <p:cTn id="40" dur="2000" fill="hold"/>
                                        <p:tgtEl>
                                          <p:spTgt spid="460"/>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457"/>
                                        </p:tgtEl>
                                        <p:attrNameLst>
                                          <p:attrName>fillcolor</p:attrName>
                                        </p:attrNameLst>
                                      </p:cBhvr>
                                      <p:to>
                                        <a:srgbClr xmlns:mc="http://schemas.openxmlformats.org/markup-compatibility/2006" xmlns:a14="http://schemas.microsoft.com/office/drawing/2007/7/7/main" val="B2B2B2" mc:Ignorable=""/>
                                      </p:to>
                                    </p:animClr>
                                    <p:set>
                                      <p:cBhvr>
                                        <p:cTn id="43" dur="2000" fill="hold"/>
                                        <p:tgtEl>
                                          <p:spTgt spid="457"/>
                                        </p:tgtEl>
                                        <p:attrNameLst>
                                          <p:attrName>fill.type</p:attrName>
                                        </p:attrNameLst>
                                      </p:cBhvr>
                                      <p:to>
                                        <p:strVal val="solid"/>
                                      </p:to>
                                    </p:set>
                                    <p:set>
                                      <p:cBhvr>
                                        <p:cTn id="44" dur="2000" fill="hold"/>
                                        <p:tgtEl>
                                          <p:spTgt spid="457"/>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440"/>
                                        </p:tgtEl>
                                        <p:attrNameLst>
                                          <p:attrName>fillcolor</p:attrName>
                                        </p:attrNameLst>
                                      </p:cBhvr>
                                      <p:to>
                                        <a:srgbClr xmlns:mc="http://schemas.openxmlformats.org/markup-compatibility/2006" xmlns:a14="http://schemas.microsoft.com/office/drawing/2007/7/7/main" val="B2B2B2" mc:Ignorable=""/>
                                      </p:to>
                                    </p:animClr>
                                    <p:set>
                                      <p:cBhvr>
                                        <p:cTn id="47" dur="2000" fill="hold"/>
                                        <p:tgtEl>
                                          <p:spTgt spid="440"/>
                                        </p:tgtEl>
                                        <p:attrNameLst>
                                          <p:attrName>fill.type</p:attrName>
                                        </p:attrNameLst>
                                      </p:cBhvr>
                                      <p:to>
                                        <p:strVal val="solid"/>
                                      </p:to>
                                    </p:set>
                                    <p:set>
                                      <p:cBhvr>
                                        <p:cTn id="48" dur="2000" fill="hold"/>
                                        <p:tgtEl>
                                          <p:spTgt spid="44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438"/>
                                        </p:tgtEl>
                                        <p:attrNameLst>
                                          <p:attrName>fillcolor</p:attrName>
                                        </p:attrNameLst>
                                      </p:cBhvr>
                                      <p:to>
                                        <a:srgbClr xmlns:mc="http://schemas.openxmlformats.org/markup-compatibility/2006" xmlns:a14="http://schemas.microsoft.com/office/drawing/2007/7/7/main" val="B2B2B2" mc:Ignorable=""/>
                                      </p:to>
                                    </p:animClr>
                                    <p:set>
                                      <p:cBhvr>
                                        <p:cTn id="51" dur="2000" fill="hold"/>
                                        <p:tgtEl>
                                          <p:spTgt spid="438"/>
                                        </p:tgtEl>
                                        <p:attrNameLst>
                                          <p:attrName>fill.type</p:attrName>
                                        </p:attrNameLst>
                                      </p:cBhvr>
                                      <p:to>
                                        <p:strVal val="solid"/>
                                      </p:to>
                                    </p:set>
                                    <p:set>
                                      <p:cBhvr>
                                        <p:cTn id="52" dur="2000" fill="hold"/>
                                        <p:tgtEl>
                                          <p:spTgt spid="438"/>
                                        </p:tgtEl>
                                        <p:attrNameLst>
                                          <p:attrName>fill.on</p:attrName>
                                        </p:attrNameLst>
                                      </p:cBhvr>
                                      <p:to>
                                        <p:strVal val="true"/>
                                      </p:to>
                                    </p:set>
                                  </p:childTnLst>
                                </p:cTn>
                              </p:par>
                            </p:childTnLst>
                          </p:cTn>
                        </p:par>
                        <p:par>
                          <p:cTn id="53" fill="hold">
                            <p:stCondLst>
                              <p:cond delay="2000"/>
                            </p:stCondLst>
                            <p:childTnLst>
                              <p:par>
                                <p:cTn id="54" presetID="10" presetClass="exit" presetSubtype="0" fill="hold" grpId="0" nodeType="afterEffect">
                                  <p:stCondLst>
                                    <p:cond delay="2000"/>
                                  </p:stCondLst>
                                  <p:childTnLst>
                                    <p:animEffect transition="out" filter="fade">
                                      <p:cBhvr>
                                        <p:cTn id="55" dur="1000"/>
                                        <p:tgtEl>
                                          <p:spTgt spid="464"/>
                                        </p:tgtEl>
                                      </p:cBhvr>
                                    </p:animEffect>
                                    <p:set>
                                      <p:cBhvr>
                                        <p:cTn id="56" dur="1" fill="hold">
                                          <p:stCondLst>
                                            <p:cond delay="999"/>
                                          </p:stCondLst>
                                        </p:cTn>
                                        <p:tgtEl>
                                          <p:spTgt spid="464"/>
                                        </p:tgtEl>
                                        <p:attrNameLst>
                                          <p:attrName>style.visibility</p:attrName>
                                        </p:attrNameLst>
                                      </p:cBhvr>
                                      <p:to>
                                        <p:strVal val="hidden"/>
                                      </p:to>
                                    </p:set>
                                  </p:childTnLst>
                                </p:cTn>
                              </p:par>
                              <p:par>
                                <p:cTn id="57" presetID="10" presetClass="entr" presetSubtype="0" fill="hold" grpId="0" nodeType="withEffect">
                                  <p:stCondLst>
                                    <p:cond delay="2000"/>
                                  </p:stCondLst>
                                  <p:childTnLst>
                                    <p:set>
                                      <p:cBhvr>
                                        <p:cTn id="58" dur="1" fill="hold">
                                          <p:stCondLst>
                                            <p:cond delay="0"/>
                                          </p:stCondLst>
                                        </p:cTn>
                                        <p:tgtEl>
                                          <p:spTgt spid="465"/>
                                        </p:tgtEl>
                                        <p:attrNameLst>
                                          <p:attrName>style.visibility</p:attrName>
                                        </p:attrNameLst>
                                      </p:cBhvr>
                                      <p:to>
                                        <p:strVal val="visible"/>
                                      </p:to>
                                    </p:set>
                                    <p:animEffect transition="in" filter="fade">
                                      <p:cBhvr>
                                        <p:cTn id="59"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P spid="46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rapezoid 91"/>
          <p:cNvSpPr/>
          <p:nvPr/>
        </p:nvSpPr>
        <p:spPr bwMode="auto">
          <a:xfrm rot="5400000">
            <a:off x="2070652" y="3650102"/>
            <a:ext cx="1676400" cy="430696"/>
          </a:xfrm>
          <a:prstGeom prst="trapezoid">
            <a:avLst>
              <a:gd name="adj" fmla="val 135869"/>
            </a:avLst>
          </a:prstGeom>
          <a:gradFill>
            <a:gsLst>
              <a:gs pos="0">
                <a:schemeClr val="tx1">
                  <a:lumMod val="65000"/>
                  <a:lumOff val="35000"/>
                  <a:alpha val="31000"/>
                </a:schemeClr>
              </a:gs>
              <a:gs pos="100000">
                <a:schemeClr val="bg1">
                  <a:lumMod val="65000"/>
                </a:schemeClr>
              </a:gs>
            </a:gsLst>
            <a:lin ang="5400000" scaled="0"/>
          </a:gradFill>
          <a:ln>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9" name="Rectangle 108"/>
          <p:cNvSpPr/>
          <p:nvPr/>
        </p:nvSpPr>
        <p:spPr bwMode="auto">
          <a:xfrm rot="16200000">
            <a:off x="2766060" y="315678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26" name="Picture 125" descr="Server.png"/>
          <p:cNvPicPr>
            <a:picLocks noChangeAspect="1"/>
          </p:cNvPicPr>
          <p:nvPr/>
        </p:nvPicPr>
        <p:blipFill>
          <a:blip r:embed="rId3" cstate="print"/>
          <a:stretch>
            <a:fillRect/>
          </a:stretch>
        </p:blipFill>
        <p:spPr>
          <a:xfrm flipH="1">
            <a:off x="2743200" y="3332051"/>
            <a:ext cx="596523" cy="838200"/>
          </a:xfrm>
          <a:prstGeom prst="rect">
            <a:avLst/>
          </a:prstGeom>
        </p:spPr>
      </p:pic>
      <p:sp>
        <p:nvSpPr>
          <p:cNvPr id="2" name="Title 1"/>
          <p:cNvSpPr>
            <a:spLocks noGrp="1"/>
          </p:cNvSpPr>
          <p:nvPr>
            <p:ph type="title"/>
          </p:nvPr>
        </p:nvSpPr>
        <p:spPr>
          <a:xfrm>
            <a:off x="381000" y="230188"/>
            <a:ext cx="8001000" cy="609398"/>
          </a:xfrm>
        </p:spPr>
        <p:txBody>
          <a:bodyPr/>
          <a:lstStyle/>
          <a:p>
            <a:r>
              <a:rPr spc="-230" smtClean="0"/>
              <a:t>Help E</a:t>
            </a:r>
            <a:r>
              <a:rPr lang="en-US" spc="-230" dirty="0" smtClean="0"/>
              <a:t>n</a:t>
            </a:r>
            <a:r>
              <a:rPr spc="-230" smtClean="0"/>
              <a:t>sure Predictable Performance</a:t>
            </a:r>
            <a:endParaRPr spc="-230" dirty="0"/>
          </a:p>
        </p:txBody>
      </p:sp>
      <p:sp>
        <p:nvSpPr>
          <p:cNvPr id="75" name="Content Placeholder 3"/>
          <p:cNvSpPr>
            <a:spLocks noGrp="1"/>
          </p:cNvSpPr>
          <p:nvPr>
            <p:ph sz="half" idx="1"/>
          </p:nvPr>
        </p:nvSpPr>
        <p:spPr/>
        <p:txBody>
          <a:bodyPr/>
          <a:lstStyle/>
          <a:p>
            <a:pPr>
              <a:buNone/>
            </a:pPr>
            <a:r>
              <a:rPr lang="en-US" sz="2400" dirty="0" smtClean="0">
                <a:solidFill>
                  <a:schemeClr val="accent4"/>
                </a:solidFill>
              </a:rPr>
              <a:t>Resource Governor</a:t>
            </a:r>
          </a:p>
          <a:p>
            <a:pPr marL="365760" lvl="1">
              <a:spcAft>
                <a:spcPts val="200"/>
              </a:spcAft>
            </a:pPr>
            <a:r>
              <a:rPr/>
              <a:t>Allocate </a:t>
            </a:r>
            <a:r>
              <a:t>CPU and memory resources to high-priority applications</a:t>
            </a:r>
          </a:p>
          <a:p>
            <a:pPr marL="365760" lvl="1">
              <a:spcAft>
                <a:spcPts val="200"/>
              </a:spcAft>
            </a:pPr>
            <a:r>
              <a:rPr/>
              <a:t>Allow OLTP and data warehouse workloads on the same server while limiting the impact of large data warehouse queries on OLTP </a:t>
            </a:r>
          </a:p>
          <a:p>
            <a:pPr marL="365760" lvl="1">
              <a:spcAft>
                <a:spcPts val="200"/>
              </a:spcAft>
            </a:pPr>
            <a:r>
              <a:t>Provide a consistent user experience, which can result in fewer service calls about slow systems</a:t>
            </a:r>
          </a:p>
        </p:txBody>
      </p:sp>
      <p:sp>
        <p:nvSpPr>
          <p:cNvPr id="76" name="Content Placeholder 3"/>
          <p:cNvSpPr>
            <a:spLocks noGrp="1"/>
          </p:cNvSpPr>
          <p:nvPr>
            <p:ph type="body" idx="10"/>
          </p:nvPr>
        </p:nvSpPr>
        <p:spPr/>
        <p:txBody>
          <a:bodyPr/>
          <a:lstStyle/>
          <a:p>
            <a:pPr marL="0" lvl="1" indent="0">
              <a:spcBef>
                <a:spcPts val="1200"/>
              </a:spcBef>
              <a:buNone/>
            </a:pPr>
            <a:r>
              <a:rPr lang="en-US" spc="-70" dirty="0" smtClean="0">
                <a:solidFill>
                  <a:schemeClr val="bg1"/>
                </a:solidFill>
              </a:rPr>
              <a:t>“We deal with a lot of large data feeds—both coming from manufacturers as data updates, and going out to our subscribers. Resource Governor allows us to control the percent[age] of total resources any operation can consume so that they don’t adversely impact our real-time data access.”</a:t>
            </a:r>
          </a:p>
          <a:p>
            <a:pPr marL="0" lvl="1" indent="0" algn="r">
              <a:spcBef>
                <a:spcPts val="200"/>
              </a:spcBef>
              <a:buNone/>
            </a:pPr>
            <a:r>
              <a:rPr lang="en-US" sz="1400" i="1" dirty="0" smtClean="0">
                <a:solidFill>
                  <a:schemeClr val="bg1">
                    <a:lumMod val="75000"/>
                  </a:schemeClr>
                </a:solidFill>
              </a:rPr>
              <a:t>—Michael Steineke, Vice President, Information Technology, Edgenet</a:t>
            </a:r>
          </a:p>
        </p:txBody>
      </p:sp>
      <p:sp>
        <p:nvSpPr>
          <p:cNvPr id="71" name="Text Placeholder 70"/>
          <p:cNvSpPr>
            <a:spLocks noGrp="1"/>
          </p:cNvSpPr>
          <p:nvPr>
            <p:ph type="body" idx="11"/>
          </p:nvPr>
        </p:nvSpPr>
        <p:spPr/>
        <p:txBody>
          <a:bodyPr/>
          <a:lstStyle/>
          <a:p>
            <a:pPr lvl="0">
              <a:buClr>
                <a:srgbClr xmlns:mc="http://schemas.openxmlformats.org/markup-compatibility/2006" xmlns:a14="http://schemas.microsoft.com/office/drawing/2007/7/7/main" val="D70023" mc:Ignorable=""/>
              </a:buClr>
            </a:pPr>
            <a:r>
              <a:rPr lang="en-US" dirty="0"/>
              <a:t>Business</a:t>
            </a:r>
          </a:p>
          <a:p>
            <a:pPr lvl="0">
              <a:buClr>
                <a:srgbClr xmlns:mc="http://schemas.openxmlformats.org/markup-compatibility/2006" xmlns:a14="http://schemas.microsoft.com/office/drawing/2007/7/7/main" val="D70023" mc:Ignorable=""/>
              </a:buClr>
            </a:pPr>
            <a:r>
              <a:rPr lang="en-US" dirty="0"/>
              <a:t>Intelligence </a:t>
            </a:r>
          </a:p>
        </p:txBody>
      </p:sp>
      <p:sp>
        <p:nvSpPr>
          <p:cNvPr id="78" name="Rectangle 77"/>
          <p:cNvSpPr/>
          <p:nvPr/>
        </p:nvSpPr>
        <p:spPr bwMode="auto">
          <a:xfrm>
            <a:off x="2362200" y="1122250"/>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79" name="Rectangle 11345"/>
          <p:cNvPicPr>
            <a:picLocks noChangeAspect="1" noChangeArrowheads="1"/>
          </p:cNvPicPr>
          <p:nvPr/>
        </p:nvPicPr>
        <p:blipFill>
          <a:blip r:embed="rId4" cstate="print"/>
          <a:srcRect/>
          <a:stretch>
            <a:fillRect/>
          </a:stretch>
        </p:blipFill>
        <p:spPr bwMode="gray">
          <a:xfrm rot="21419117" flipH="1">
            <a:off x="3057415" y="1284441"/>
            <a:ext cx="382014" cy="368086"/>
          </a:xfrm>
          <a:prstGeom prst="rect">
            <a:avLst/>
          </a:prstGeom>
          <a:noFill/>
          <a:ln w="9525">
            <a:noFill/>
            <a:miter lim="800000"/>
            <a:headEnd/>
            <a:tailEnd/>
          </a:ln>
        </p:spPr>
      </p:pic>
      <p:pic>
        <p:nvPicPr>
          <p:cNvPr id="80" name="Rectangle 11345"/>
          <p:cNvPicPr>
            <a:picLocks noChangeAspect="1" noChangeArrowheads="1"/>
          </p:cNvPicPr>
          <p:nvPr/>
        </p:nvPicPr>
        <p:blipFill>
          <a:blip r:embed="rId4" cstate="print"/>
          <a:srcRect/>
          <a:stretch>
            <a:fillRect/>
          </a:stretch>
        </p:blipFill>
        <p:spPr bwMode="gray">
          <a:xfrm rot="21419117" flipH="1">
            <a:off x="2600215" y="1284441"/>
            <a:ext cx="382014" cy="368086"/>
          </a:xfrm>
          <a:prstGeom prst="rect">
            <a:avLst/>
          </a:prstGeom>
          <a:noFill/>
          <a:ln w="9525">
            <a:noFill/>
            <a:miter lim="800000"/>
            <a:headEnd/>
            <a:tailEnd/>
          </a:ln>
        </p:spPr>
      </p:pic>
      <p:sp>
        <p:nvSpPr>
          <p:cNvPr id="81" name="Rectangle 80"/>
          <p:cNvSpPr/>
          <p:nvPr/>
        </p:nvSpPr>
        <p:spPr bwMode="auto">
          <a:xfrm rot="10800000" flipV="1">
            <a:off x="3048000" y="2036650"/>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83" name="Picture 82" descr="Server.png"/>
          <p:cNvPicPr>
            <a:picLocks noChangeAspect="1"/>
          </p:cNvPicPr>
          <p:nvPr/>
        </p:nvPicPr>
        <p:blipFill>
          <a:blip r:embed="rId3" cstate="print"/>
          <a:stretch>
            <a:fillRect/>
          </a:stretch>
        </p:blipFill>
        <p:spPr>
          <a:xfrm flipH="1">
            <a:off x="2819400" y="2265250"/>
            <a:ext cx="433835" cy="609600"/>
          </a:xfrm>
          <a:prstGeom prst="rect">
            <a:avLst/>
          </a:prstGeom>
        </p:spPr>
      </p:pic>
      <p:pic>
        <p:nvPicPr>
          <p:cNvPr id="84" name="Picture 83" descr="Server.png"/>
          <p:cNvPicPr>
            <a:picLocks noChangeAspect="1"/>
          </p:cNvPicPr>
          <p:nvPr/>
        </p:nvPicPr>
        <p:blipFill>
          <a:blip r:embed="rId3" cstate="print"/>
          <a:stretch>
            <a:fillRect/>
          </a:stretch>
        </p:blipFill>
        <p:spPr>
          <a:xfrm flipH="1">
            <a:off x="3429000" y="2265250"/>
            <a:ext cx="433835" cy="609600"/>
          </a:xfrm>
          <a:prstGeom prst="rect">
            <a:avLst/>
          </a:prstGeom>
        </p:spPr>
      </p:pic>
      <p:pic>
        <p:nvPicPr>
          <p:cNvPr id="85" name="Picture 84" descr="Server.png"/>
          <p:cNvPicPr>
            <a:picLocks noChangeAspect="1"/>
          </p:cNvPicPr>
          <p:nvPr/>
        </p:nvPicPr>
        <p:blipFill>
          <a:blip r:embed="rId3" cstate="print"/>
          <a:stretch>
            <a:fillRect/>
          </a:stretch>
        </p:blipFill>
        <p:spPr>
          <a:xfrm flipH="1">
            <a:off x="4038600" y="2265250"/>
            <a:ext cx="433835" cy="609600"/>
          </a:xfrm>
          <a:prstGeom prst="rect">
            <a:avLst/>
          </a:prstGeom>
        </p:spPr>
      </p:pic>
      <p:sp>
        <p:nvSpPr>
          <p:cNvPr id="87" name="Rectangle 86"/>
          <p:cNvSpPr/>
          <p:nvPr/>
        </p:nvSpPr>
        <p:spPr bwMode="auto">
          <a:xfrm rot="5400000">
            <a:off x="2856673" y="2028207"/>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8" name="Rectangle 87"/>
          <p:cNvSpPr/>
          <p:nvPr/>
        </p:nvSpPr>
        <p:spPr bwMode="auto">
          <a:xfrm rot="5400000">
            <a:off x="3566159" y="212809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9" name="Rectangle 88"/>
          <p:cNvSpPr/>
          <p:nvPr/>
        </p:nvSpPr>
        <p:spPr bwMode="auto">
          <a:xfrm rot="5400000">
            <a:off x="4175759" y="2128091"/>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4" name="Picture 93" descr="Application.png"/>
          <p:cNvPicPr>
            <a:picLocks noChangeAspect="1"/>
          </p:cNvPicPr>
          <p:nvPr/>
        </p:nvPicPr>
        <p:blipFill>
          <a:blip r:embed="rId5" cstate="print"/>
          <a:stretch>
            <a:fillRect/>
          </a:stretch>
        </p:blipFill>
        <p:spPr>
          <a:xfrm>
            <a:off x="2743200" y="249385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4" name="Picture 103" descr="Application.png"/>
          <p:cNvPicPr>
            <a:picLocks noChangeAspect="1"/>
          </p:cNvPicPr>
          <p:nvPr/>
        </p:nvPicPr>
        <p:blipFill>
          <a:blip r:embed="rId5" cstate="print"/>
          <a:stretch>
            <a:fillRect/>
          </a:stretch>
        </p:blipFill>
        <p:spPr>
          <a:xfrm>
            <a:off x="3352800" y="249385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8" name="Picture 107" descr="Application.png"/>
          <p:cNvPicPr>
            <a:picLocks noChangeAspect="1"/>
          </p:cNvPicPr>
          <p:nvPr/>
        </p:nvPicPr>
        <p:blipFill>
          <a:blip r:embed="rId5" cstate="print"/>
          <a:stretch>
            <a:fillRect/>
          </a:stretch>
        </p:blipFill>
        <p:spPr>
          <a:xfrm>
            <a:off x="3962400" y="2493850"/>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112" name="Rectangle 111"/>
          <p:cNvSpPr/>
          <p:nvPr/>
        </p:nvSpPr>
        <p:spPr bwMode="auto">
          <a:xfrm rot="16200000">
            <a:off x="3985260" y="3156789"/>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134" name="Picture 133" descr="Server.png"/>
          <p:cNvPicPr>
            <a:picLocks noChangeAspect="1"/>
          </p:cNvPicPr>
          <p:nvPr/>
        </p:nvPicPr>
        <p:blipFill>
          <a:blip r:embed="rId3" cstate="print"/>
          <a:stretch>
            <a:fillRect/>
          </a:stretch>
        </p:blipFill>
        <p:spPr>
          <a:xfrm flipH="1">
            <a:off x="3962400" y="3332050"/>
            <a:ext cx="609600" cy="856575"/>
          </a:xfrm>
          <a:prstGeom prst="rect">
            <a:avLst/>
          </a:prstGeom>
        </p:spPr>
      </p:pic>
      <p:grpSp>
        <p:nvGrpSpPr>
          <p:cNvPr id="3" name="Group 134"/>
          <p:cNvGrpSpPr/>
          <p:nvPr/>
        </p:nvGrpSpPr>
        <p:grpSpPr>
          <a:xfrm>
            <a:off x="609600" y="2112850"/>
            <a:ext cx="2438400" cy="685800"/>
            <a:chOff x="381000" y="2133600"/>
            <a:chExt cx="2438400" cy="685800"/>
          </a:xfrm>
        </p:grpSpPr>
        <p:sp>
          <p:nvSpPr>
            <p:cNvPr id="139" name="Rounded Rectangle 138"/>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40" name="TextBox 139"/>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pic>
        <p:nvPicPr>
          <p:cNvPr id="144" name="Rectangle 18518"/>
          <p:cNvPicPr>
            <a:picLocks noChangeAspect="1" noChangeArrowheads="1"/>
          </p:cNvPicPr>
          <p:nvPr/>
        </p:nvPicPr>
        <p:blipFill>
          <a:blip r:embed="rId6" cstate="print">
            <a:duotone>
              <a:prstClr val="black"/>
              <a:schemeClr val="accent4">
                <a:tint val="45000"/>
                <a:satMod val="400000"/>
              </a:schemeClr>
            </a:duotone>
          </a:blip>
          <a:srcRect/>
          <a:stretch>
            <a:fillRect/>
          </a:stretch>
        </p:blipFill>
        <p:spPr bwMode="auto">
          <a:xfrm>
            <a:off x="3581400" y="3408251"/>
            <a:ext cx="762000" cy="868600"/>
          </a:xfrm>
          <a:prstGeom prst="rect">
            <a:avLst/>
          </a:prstGeom>
          <a:noFill/>
          <a:ln w="9525">
            <a:noFill/>
            <a:miter lim="800000"/>
            <a:headEnd/>
            <a:tailEnd/>
          </a:ln>
        </p:spPr>
      </p:pic>
      <p:sp>
        <p:nvSpPr>
          <p:cNvPr id="91" name="Rectangle 90"/>
          <p:cNvSpPr/>
          <p:nvPr/>
        </p:nvSpPr>
        <p:spPr bwMode="auto">
          <a:xfrm>
            <a:off x="228600" y="3027250"/>
            <a:ext cx="2438400" cy="1676400"/>
          </a:xfrm>
          <a:prstGeom prst="rect">
            <a:avLst/>
          </a:prstGeom>
          <a:gradFill>
            <a:gsLst>
              <a:gs pos="20000">
                <a:schemeClr val="tx1">
                  <a:alpha val="82000"/>
                </a:schemeClr>
              </a:gs>
              <a:gs pos="52000">
                <a:schemeClr val="tx1">
                  <a:alpha val="33000"/>
                </a:schemeClr>
              </a:gs>
              <a:gs pos="100000">
                <a:schemeClr val="bg1">
                  <a:lumMod val="6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03" name="Rectangle 102"/>
          <p:cNvSpPr/>
          <p:nvPr/>
        </p:nvSpPr>
        <p:spPr bwMode="auto">
          <a:xfrm rot="10800000" flipV="1">
            <a:off x="793206" y="3255850"/>
            <a:ext cx="1873794" cy="51526"/>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0" name="Rectangle 109"/>
          <p:cNvSpPr/>
          <p:nvPr/>
        </p:nvSpPr>
        <p:spPr bwMode="auto">
          <a:xfrm rot="10800000" flipV="1">
            <a:off x="609600" y="3865450"/>
            <a:ext cx="2057400" cy="45719"/>
          </a:xfrm>
          <a:prstGeom prst="rect">
            <a:avLst/>
          </a:prstGeom>
          <a:solidFill>
            <a:schemeClr val="tx1">
              <a:lumMod val="50000"/>
              <a:lumOff val="50000"/>
              <a:alpha val="39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1" name="Rectangle 110"/>
          <p:cNvSpPr/>
          <p:nvPr/>
        </p:nvSpPr>
        <p:spPr bwMode="auto">
          <a:xfrm rot="10800000" flipV="1">
            <a:off x="793206" y="4398850"/>
            <a:ext cx="1873794" cy="51526"/>
          </a:xfrm>
          <a:prstGeom prst="rect">
            <a:avLst/>
          </a:prstGeom>
          <a:solidFill>
            <a:schemeClr val="tx1">
              <a:lumMod val="50000"/>
              <a:lumOff val="50000"/>
              <a:alpha val="39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4" name="Group 105"/>
          <p:cNvGrpSpPr/>
          <p:nvPr/>
        </p:nvGrpSpPr>
        <p:grpSpPr>
          <a:xfrm>
            <a:off x="1862328" y="3676606"/>
            <a:ext cx="609600" cy="381000"/>
            <a:chOff x="1828800" y="3544956"/>
            <a:chExt cx="838200" cy="381000"/>
          </a:xfrm>
        </p:grpSpPr>
        <p:sp>
          <p:nvSpPr>
            <p:cNvPr id="99" name="Rounded Rectangle 98"/>
            <p:cNvSpPr/>
            <p:nvPr/>
          </p:nvSpPr>
          <p:spPr bwMode="auto">
            <a:xfrm>
              <a:off x="1828800" y="3544956"/>
              <a:ext cx="838200" cy="381000"/>
            </a:xfrm>
            <a:prstGeom prst="roundRect">
              <a:avLst>
                <a:gd name="adj" fmla="val 22549"/>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0" name="TextBox 99"/>
            <p:cNvSpPr txBox="1"/>
            <p:nvPr/>
          </p:nvSpPr>
          <p:spPr>
            <a:xfrm>
              <a:off x="1880807" y="3565276"/>
              <a:ext cx="786193" cy="276999"/>
            </a:xfrm>
            <a:prstGeom prst="rect">
              <a:avLst/>
            </a:prstGeom>
            <a:noFill/>
          </p:spPr>
          <p:txBody>
            <a:bodyPr wrap="square" lIns="0" rIns="0" rtlCol="0">
              <a:spAutoFit/>
            </a:bodyPr>
            <a:lstStyle/>
            <a:p>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POOL 1</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grpSp>
        <p:nvGrpSpPr>
          <p:cNvPr id="5" name="Group 106"/>
          <p:cNvGrpSpPr/>
          <p:nvPr/>
        </p:nvGrpSpPr>
        <p:grpSpPr>
          <a:xfrm>
            <a:off x="1862328" y="4246450"/>
            <a:ext cx="609600" cy="381000"/>
            <a:chOff x="1828800" y="4114800"/>
            <a:chExt cx="838200" cy="381000"/>
          </a:xfrm>
        </p:grpSpPr>
        <p:sp>
          <p:nvSpPr>
            <p:cNvPr id="101" name="Rounded Rectangle 100"/>
            <p:cNvSpPr/>
            <p:nvPr/>
          </p:nvSpPr>
          <p:spPr bwMode="auto">
            <a:xfrm>
              <a:off x="1828800" y="4114800"/>
              <a:ext cx="838200" cy="381000"/>
            </a:xfrm>
            <a:prstGeom prst="roundRect">
              <a:avLst>
                <a:gd name="adj" fmla="val 22549"/>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2" name="TextBox 101"/>
            <p:cNvSpPr txBox="1"/>
            <p:nvPr/>
          </p:nvSpPr>
          <p:spPr>
            <a:xfrm>
              <a:off x="1880807" y="4135120"/>
              <a:ext cx="786193" cy="276999"/>
            </a:xfrm>
            <a:prstGeom prst="rect">
              <a:avLst/>
            </a:prstGeom>
            <a:noFill/>
          </p:spPr>
          <p:txBody>
            <a:bodyPr wrap="square" lIns="0" rIns="0" rtlCol="0">
              <a:spAutoFit/>
            </a:bodyPr>
            <a:lstStyle/>
            <a:p>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POOL 2</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grpSp>
        <p:nvGrpSpPr>
          <p:cNvPr id="6" name="Group 104"/>
          <p:cNvGrpSpPr/>
          <p:nvPr/>
        </p:nvGrpSpPr>
        <p:grpSpPr>
          <a:xfrm>
            <a:off x="1862328" y="3103450"/>
            <a:ext cx="609600" cy="381000"/>
            <a:chOff x="1828800" y="2971800"/>
            <a:chExt cx="838200" cy="381000"/>
          </a:xfrm>
        </p:grpSpPr>
        <p:sp>
          <p:nvSpPr>
            <p:cNvPr id="97" name="Rounded Rectangle 96"/>
            <p:cNvSpPr/>
            <p:nvPr/>
          </p:nvSpPr>
          <p:spPr bwMode="auto">
            <a:xfrm>
              <a:off x="1828800" y="2971800"/>
              <a:ext cx="838200" cy="381000"/>
            </a:xfrm>
            <a:prstGeom prst="roundRect">
              <a:avLst>
                <a:gd name="adj" fmla="val 22549"/>
              </a:avLst>
            </a:prstGeom>
            <a:gradFill>
              <a:gsLst>
                <a:gs pos="20000">
                  <a:schemeClr val="tx1">
                    <a:lumMod val="75000"/>
                    <a:lumOff val="25000"/>
                  </a:schemeClr>
                </a:gs>
                <a:gs pos="52000">
                  <a:schemeClr val="tx1">
                    <a:lumMod val="95000"/>
                    <a:lumOff val="5000"/>
                    <a:alpha val="41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98" name="TextBox 97"/>
            <p:cNvSpPr txBox="1"/>
            <p:nvPr/>
          </p:nvSpPr>
          <p:spPr>
            <a:xfrm>
              <a:off x="1880807" y="2992120"/>
              <a:ext cx="786193" cy="276999"/>
            </a:xfrm>
            <a:prstGeom prst="rect">
              <a:avLst/>
            </a:prstGeom>
            <a:noFill/>
          </p:spPr>
          <p:txBody>
            <a:bodyPr wrap="square" lIns="0" rIns="0" rtlCol="0">
              <a:spAutoFit/>
            </a:bodyPr>
            <a:lstStyle/>
            <a:p>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POOL 0</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117" name="Rectangle 116"/>
          <p:cNvSpPr/>
          <p:nvPr/>
        </p:nvSpPr>
        <p:spPr bwMode="auto">
          <a:xfrm rot="5400000" flipV="1">
            <a:off x="220436" y="3828257"/>
            <a:ext cx="1190534" cy="45719"/>
          </a:xfrm>
          <a:prstGeom prst="rect">
            <a:avLst/>
          </a:prstGeom>
          <a:solidFill>
            <a:schemeClr val="tx1">
              <a:lumMod val="50000"/>
              <a:lumOff val="50000"/>
              <a:alpha val="39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5" name="Picture 94" descr="patch.png"/>
          <p:cNvPicPr>
            <a:picLocks noChangeAspect="1"/>
          </p:cNvPicPr>
          <p:nvPr/>
        </p:nvPicPr>
        <p:blipFill>
          <a:blip r:embed="rId7" cstate="print">
            <a:duotone>
              <a:schemeClr val="accent2">
                <a:shade val="45000"/>
                <a:satMod val="135000"/>
              </a:schemeClr>
              <a:prstClr val="white"/>
            </a:duotone>
          </a:blip>
          <a:stretch>
            <a:fillRect/>
          </a:stretch>
        </p:blipFill>
        <p:spPr>
          <a:xfrm>
            <a:off x="303998" y="3713050"/>
            <a:ext cx="382604" cy="386675"/>
          </a:xfrm>
          <a:prstGeom prst="rect">
            <a:avLst/>
          </a:prstGeom>
          <a:noFill/>
          <a:ln>
            <a:noFill/>
          </a:ln>
          <a:effectLst>
            <a:outerShdw blurRad="50800" dist="38100" dir="5400000" algn="t" rotWithShape="0">
              <a:prstClr val="black">
                <a:alpha val="40000"/>
              </a:prstClr>
            </a:outerShdw>
          </a:effectLst>
        </p:spPr>
      </p:pic>
      <p:sp>
        <p:nvSpPr>
          <p:cNvPr id="119" name="Rectangle 118"/>
          <p:cNvSpPr/>
          <p:nvPr/>
        </p:nvSpPr>
        <p:spPr bwMode="auto">
          <a:xfrm>
            <a:off x="1066800" y="3179650"/>
            <a:ext cx="533400" cy="2286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0" name="Rectangle 119"/>
          <p:cNvSpPr/>
          <p:nvPr/>
        </p:nvSpPr>
        <p:spPr bwMode="auto">
          <a:xfrm>
            <a:off x="1066800" y="3753871"/>
            <a:ext cx="533400" cy="2286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1" name="Rectangle 120"/>
          <p:cNvSpPr/>
          <p:nvPr/>
        </p:nvSpPr>
        <p:spPr bwMode="auto">
          <a:xfrm>
            <a:off x="1066800" y="4298157"/>
            <a:ext cx="533400" cy="2286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3" name="TextBox 122"/>
          <p:cNvSpPr txBox="1"/>
          <p:nvPr/>
        </p:nvSpPr>
        <p:spPr>
          <a:xfrm>
            <a:off x="959376" y="2951050"/>
            <a:ext cx="762000" cy="230832"/>
          </a:xfrm>
          <a:prstGeom prst="rect">
            <a:avLst/>
          </a:prstGeom>
          <a:noFill/>
        </p:spPr>
        <p:txBody>
          <a:bodyPr wrap="square" rtlCol="0">
            <a:spAutoFit/>
          </a:bodyPr>
          <a:lstStyle/>
          <a:p>
            <a:r>
              <a:rPr lang="en-US" sz="900" b="1" dirty="0" smtClean="0">
                <a:solidFill>
                  <a:schemeClr val="bg1">
                    <a:lumMod val="95000"/>
                  </a:schemeClr>
                </a:solidFill>
                <a:effectLst>
                  <a:outerShdw blurRad="76200" dist="38100" dir="5400000" algn="t" rotWithShape="0">
                    <a:prstClr val="black">
                      <a:alpha val="79000"/>
                    </a:prstClr>
                  </a:outerShdw>
                </a:effectLst>
                <a:latin typeface="+mj-lt"/>
              </a:rPr>
              <a:t>LIMIT 50%</a:t>
            </a:r>
            <a:endParaRPr lang="en-US" sz="900" b="1" dirty="0">
              <a:solidFill>
                <a:schemeClr val="bg1">
                  <a:lumMod val="95000"/>
                </a:schemeClr>
              </a:solidFill>
              <a:effectLst>
                <a:outerShdw blurRad="76200" dist="38100" dir="5400000" algn="t" rotWithShape="0">
                  <a:prstClr val="black">
                    <a:alpha val="79000"/>
                  </a:prstClr>
                </a:outerShdw>
              </a:effectLst>
              <a:latin typeface="+mj-lt"/>
            </a:endParaRPr>
          </a:p>
        </p:txBody>
      </p:sp>
      <p:sp>
        <p:nvSpPr>
          <p:cNvPr id="124" name="TextBox 123"/>
          <p:cNvSpPr txBox="1"/>
          <p:nvPr/>
        </p:nvSpPr>
        <p:spPr>
          <a:xfrm>
            <a:off x="959376" y="3511175"/>
            <a:ext cx="762000" cy="230832"/>
          </a:xfrm>
          <a:prstGeom prst="rect">
            <a:avLst/>
          </a:prstGeom>
          <a:noFill/>
        </p:spPr>
        <p:txBody>
          <a:bodyPr wrap="square" rtlCol="0">
            <a:spAutoFit/>
          </a:bodyPr>
          <a:lstStyle/>
          <a:p>
            <a:r>
              <a:rPr lang="en-US" sz="900" b="1" dirty="0" smtClean="0">
                <a:solidFill>
                  <a:schemeClr val="bg1">
                    <a:lumMod val="95000"/>
                  </a:schemeClr>
                </a:solidFill>
                <a:effectLst>
                  <a:outerShdw blurRad="76200" dist="38100" dir="5400000" algn="t" rotWithShape="0">
                    <a:prstClr val="black">
                      <a:alpha val="79000"/>
                    </a:prstClr>
                  </a:outerShdw>
                </a:effectLst>
                <a:latin typeface="+mj-lt"/>
              </a:rPr>
              <a:t>LIMIT 30%</a:t>
            </a:r>
            <a:endParaRPr lang="en-US" sz="900" b="1" dirty="0">
              <a:solidFill>
                <a:schemeClr val="bg1">
                  <a:lumMod val="95000"/>
                </a:schemeClr>
              </a:solidFill>
              <a:effectLst>
                <a:outerShdw blurRad="76200" dist="38100" dir="5400000" algn="t" rotWithShape="0">
                  <a:prstClr val="black">
                    <a:alpha val="79000"/>
                  </a:prstClr>
                </a:outerShdw>
              </a:effectLst>
              <a:latin typeface="+mj-lt"/>
            </a:endParaRPr>
          </a:p>
        </p:txBody>
      </p:sp>
      <p:sp>
        <p:nvSpPr>
          <p:cNvPr id="125" name="TextBox 124"/>
          <p:cNvSpPr txBox="1"/>
          <p:nvPr/>
        </p:nvSpPr>
        <p:spPr>
          <a:xfrm>
            <a:off x="959376" y="4062825"/>
            <a:ext cx="762000" cy="230832"/>
          </a:xfrm>
          <a:prstGeom prst="rect">
            <a:avLst/>
          </a:prstGeom>
          <a:noFill/>
        </p:spPr>
        <p:txBody>
          <a:bodyPr wrap="square" rtlCol="0">
            <a:spAutoFit/>
          </a:bodyPr>
          <a:lstStyle/>
          <a:p>
            <a:r>
              <a:rPr lang="en-US" sz="900" b="1" dirty="0" smtClean="0">
                <a:solidFill>
                  <a:schemeClr val="bg1">
                    <a:lumMod val="95000"/>
                  </a:schemeClr>
                </a:solidFill>
                <a:effectLst>
                  <a:outerShdw blurRad="76200" dist="38100" dir="5400000" algn="t" rotWithShape="0">
                    <a:prstClr val="black">
                      <a:alpha val="79000"/>
                    </a:prstClr>
                  </a:outerShdw>
                </a:effectLst>
                <a:latin typeface="+mj-lt"/>
              </a:rPr>
              <a:t>LIMIT 20%</a:t>
            </a:r>
            <a:endParaRPr lang="en-US" sz="900" b="1" dirty="0">
              <a:solidFill>
                <a:schemeClr val="bg1">
                  <a:lumMod val="95000"/>
                </a:schemeClr>
              </a:solidFill>
              <a:effectLst>
                <a:outerShdw blurRad="76200" dist="38100" dir="5400000" algn="t" rotWithShape="0">
                  <a:prstClr val="black">
                    <a:alpha val="79000"/>
                  </a:prstClr>
                </a:outerShdw>
              </a:effectLst>
              <a:latin typeface="+mj-lt"/>
            </a:endParaRPr>
          </a:p>
        </p:txBody>
      </p:sp>
      <p:sp>
        <p:nvSpPr>
          <p:cNvPr id="127" name="Rectangle 126"/>
          <p:cNvSpPr/>
          <p:nvPr/>
        </p:nvSpPr>
        <p:spPr bwMode="auto">
          <a:xfrm>
            <a:off x="2895600" y="2570050"/>
            <a:ext cx="244851" cy="27983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sp>
        <p:nvSpPr>
          <p:cNvPr id="128" name="Rectangle 127"/>
          <p:cNvSpPr/>
          <p:nvPr/>
        </p:nvSpPr>
        <p:spPr bwMode="auto">
          <a:xfrm>
            <a:off x="1319189" y="3232432"/>
            <a:ext cx="251273" cy="109282"/>
          </a:xfrm>
          <a:prstGeom prst="rect">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29" name="TextBox 128"/>
          <p:cNvSpPr txBox="1"/>
          <p:nvPr/>
        </p:nvSpPr>
        <p:spPr>
          <a:xfrm>
            <a:off x="1014761" y="3356554"/>
            <a:ext cx="838200" cy="230832"/>
          </a:xfrm>
          <a:prstGeom prst="rect">
            <a:avLst/>
          </a:prstGeom>
          <a:noFill/>
        </p:spPr>
        <p:txBody>
          <a:bodyPr wrap="square" rtlCol="0">
            <a:spAutoFit/>
          </a:bodyPr>
          <a:lstStyle/>
          <a:p>
            <a:r>
              <a:rPr lang="en-US" sz="600" b="1" dirty="0" smtClean="0">
                <a:solidFill>
                  <a:schemeClr val="tx2">
                    <a:lumMod val="40000"/>
                    <a:lumOff val="60000"/>
                  </a:schemeClr>
                </a:solidFill>
                <a:effectLst>
                  <a:outerShdw blurRad="76200" dist="38100" dir="5400000" algn="t" rotWithShape="0">
                    <a:prstClr val="black">
                      <a:alpha val="79000"/>
                    </a:prstClr>
                  </a:outerShdw>
                </a:effectLst>
                <a:latin typeface="+mj-lt"/>
              </a:rPr>
              <a:t>LOAD </a:t>
            </a:r>
            <a:r>
              <a:rPr lang="en-US" sz="900" b="1" dirty="0" smtClean="0">
                <a:solidFill>
                  <a:schemeClr val="tx2">
                    <a:lumMod val="40000"/>
                    <a:lumOff val="60000"/>
                  </a:schemeClr>
                </a:solidFill>
                <a:effectLst>
                  <a:outerShdw blurRad="76200" dist="38100" dir="5400000" algn="t" rotWithShape="0">
                    <a:prstClr val="black">
                      <a:alpha val="79000"/>
                    </a:prstClr>
                  </a:outerShdw>
                </a:effectLst>
                <a:latin typeface="+mj-lt"/>
              </a:rPr>
              <a:t>25%</a:t>
            </a:r>
            <a:endParaRPr lang="en-US" sz="900" b="1" dirty="0">
              <a:solidFill>
                <a:schemeClr val="tx2">
                  <a:lumMod val="40000"/>
                  <a:lumOff val="60000"/>
                </a:schemeClr>
              </a:solidFill>
              <a:effectLst>
                <a:outerShdw blurRad="76200" dist="38100" dir="5400000" algn="t" rotWithShape="0">
                  <a:prstClr val="black">
                    <a:alpha val="79000"/>
                  </a:prstClr>
                </a:outerShdw>
              </a:effectLst>
              <a:latin typeface="+mj-lt"/>
            </a:endParaRPr>
          </a:p>
        </p:txBody>
      </p:sp>
      <p:pic>
        <p:nvPicPr>
          <p:cNvPr id="130" name="Picture 3" descr="C:\Users\matt.tolman\Pictures\Picture123.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014654" y="3280011"/>
            <a:ext cx="308674" cy="293739"/>
          </a:xfrm>
          <a:prstGeom prst="rect">
            <a:avLst/>
          </a:prstGeom>
          <a:noFill/>
          <a:effectLst>
            <a:outerShdw blurRad="50800" dist="38100" dir="5400000" algn="t" rotWithShape="0">
              <a:prstClr val="black">
                <a:alpha val="40000"/>
              </a:prstClr>
            </a:outerShdw>
          </a:effectLst>
        </p:spPr>
      </p:pic>
      <p:sp>
        <p:nvSpPr>
          <p:cNvPr id="131" name="Rectangle 130"/>
          <p:cNvSpPr/>
          <p:nvPr/>
        </p:nvSpPr>
        <p:spPr bwMode="auto">
          <a:xfrm>
            <a:off x="2895600" y="2570050"/>
            <a:ext cx="244851" cy="27983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sp>
        <p:nvSpPr>
          <p:cNvPr id="137" name="Rectangle 136"/>
          <p:cNvSpPr/>
          <p:nvPr/>
        </p:nvSpPr>
        <p:spPr bwMode="auto">
          <a:xfrm>
            <a:off x="1091831" y="4349771"/>
            <a:ext cx="474298" cy="109282"/>
          </a:xfrm>
          <a:prstGeom prst="rect">
            <a:avLst/>
          </a:prstGeom>
          <a:gradFill>
            <a:gsLst>
              <a:gs pos="0">
                <a:schemeClr val="accent4">
                  <a:lumMod val="60000"/>
                  <a:lumOff val="40000"/>
                </a:schemeClr>
              </a:gs>
              <a:gs pos="38000">
                <a:schemeClr val="accent4"/>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38" name="TextBox 137"/>
          <p:cNvSpPr txBox="1"/>
          <p:nvPr/>
        </p:nvSpPr>
        <p:spPr>
          <a:xfrm>
            <a:off x="1017678" y="4467236"/>
            <a:ext cx="838200" cy="230832"/>
          </a:xfrm>
          <a:prstGeom prst="rect">
            <a:avLst/>
          </a:prstGeom>
          <a:noFill/>
        </p:spPr>
        <p:txBody>
          <a:bodyPr wrap="square" rtlCol="0">
            <a:spAutoFit/>
          </a:bodyPr>
          <a:lstStyle/>
          <a:p>
            <a:r>
              <a:rPr lang="en-US" sz="600" b="1" dirty="0" smtClean="0">
                <a:solidFill>
                  <a:schemeClr val="tx2">
                    <a:lumMod val="40000"/>
                    <a:lumOff val="60000"/>
                  </a:schemeClr>
                </a:solidFill>
                <a:effectLst>
                  <a:outerShdw blurRad="76200" dist="38100" dir="5400000" algn="t" rotWithShape="0">
                    <a:prstClr val="black">
                      <a:alpha val="79000"/>
                    </a:prstClr>
                  </a:outerShdw>
                </a:effectLst>
                <a:latin typeface="+mj-lt"/>
              </a:rPr>
              <a:t>LOAD </a:t>
            </a:r>
            <a:r>
              <a:rPr lang="en-US" sz="900" b="1" dirty="0" smtClean="0">
                <a:solidFill>
                  <a:schemeClr val="tx2">
                    <a:lumMod val="40000"/>
                    <a:lumOff val="60000"/>
                  </a:schemeClr>
                </a:solidFill>
                <a:effectLst>
                  <a:outerShdw blurRad="76200" dist="38100" dir="5400000" algn="t" rotWithShape="0">
                    <a:prstClr val="black">
                      <a:alpha val="79000"/>
                    </a:prstClr>
                  </a:outerShdw>
                </a:effectLst>
                <a:latin typeface="+mj-lt"/>
              </a:rPr>
              <a:t>45%</a:t>
            </a:r>
            <a:endParaRPr lang="en-US" sz="900" b="1" dirty="0">
              <a:solidFill>
                <a:schemeClr val="tx2">
                  <a:lumMod val="40000"/>
                  <a:lumOff val="60000"/>
                </a:schemeClr>
              </a:solidFill>
              <a:effectLst>
                <a:outerShdw blurRad="76200" dist="38100" dir="5400000" algn="t" rotWithShape="0">
                  <a:prstClr val="black">
                    <a:alpha val="79000"/>
                  </a:prstClr>
                </a:outerShdw>
              </a:effectLst>
              <a:latin typeface="+mj-lt"/>
            </a:endParaRPr>
          </a:p>
        </p:txBody>
      </p:sp>
      <p:pic>
        <p:nvPicPr>
          <p:cNvPr id="145" name="Picture 144" descr="x.png"/>
          <p:cNvPicPr>
            <a:picLocks noChangeAspect="1"/>
          </p:cNvPicPr>
          <p:nvPr/>
        </p:nvPicPr>
        <p:blipFill>
          <a:blip r:embed="rId9" cstate="print"/>
          <a:stretch>
            <a:fillRect/>
          </a:stretch>
        </p:blipFill>
        <p:spPr>
          <a:xfrm>
            <a:off x="2057400" y="4450398"/>
            <a:ext cx="239889" cy="231321"/>
          </a:xfrm>
          <a:prstGeom prst="rect">
            <a:avLst/>
          </a:prstGeom>
          <a:effectLst>
            <a:outerShdw blurRad="50800" dist="38100" dir="5400000" algn="t" rotWithShape="0">
              <a:prstClr val="black">
                <a:alpha val="40000"/>
              </a:prstClr>
            </a:outerShdw>
          </a:effectLst>
        </p:spPr>
      </p:pic>
      <p:sp>
        <p:nvSpPr>
          <p:cNvPr id="155" name="Rectangle 154"/>
          <p:cNvSpPr/>
          <p:nvPr/>
        </p:nvSpPr>
        <p:spPr bwMode="auto">
          <a:xfrm>
            <a:off x="2895600" y="2570050"/>
            <a:ext cx="244851" cy="27983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sp>
        <p:nvSpPr>
          <p:cNvPr id="176" name="Rectangle 175"/>
          <p:cNvSpPr/>
          <p:nvPr/>
        </p:nvSpPr>
        <p:spPr bwMode="auto">
          <a:xfrm>
            <a:off x="1219199" y="4351657"/>
            <a:ext cx="351263" cy="109282"/>
          </a:xfrm>
          <a:prstGeom prst="rect">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179" name="TextBox 178"/>
          <p:cNvSpPr txBox="1"/>
          <p:nvPr/>
        </p:nvSpPr>
        <p:spPr>
          <a:xfrm>
            <a:off x="1019931" y="4465027"/>
            <a:ext cx="690373" cy="237250"/>
          </a:xfrm>
          <a:prstGeom prst="rect">
            <a:avLst/>
          </a:prstGeom>
          <a:noFill/>
        </p:spPr>
        <p:txBody>
          <a:bodyPr wrap="square" rtlCol="0">
            <a:spAutoFit/>
          </a:bodyPr>
          <a:lstStyle/>
          <a:p>
            <a:r>
              <a:rPr lang="en-US" sz="600" b="1" dirty="0" smtClean="0">
                <a:solidFill>
                  <a:schemeClr val="tx2">
                    <a:lumMod val="40000"/>
                    <a:lumOff val="60000"/>
                  </a:schemeClr>
                </a:solidFill>
                <a:effectLst>
                  <a:outerShdw blurRad="76200" dist="38100" dir="5400000" algn="t" rotWithShape="0">
                    <a:prstClr val="black">
                      <a:alpha val="79000"/>
                    </a:prstClr>
                  </a:outerShdw>
                </a:effectLst>
                <a:latin typeface="+mj-lt"/>
              </a:rPr>
              <a:t>LOAD </a:t>
            </a:r>
            <a:r>
              <a:rPr lang="en-US" sz="900" b="1" dirty="0" smtClean="0">
                <a:solidFill>
                  <a:schemeClr val="tx2">
                    <a:lumMod val="40000"/>
                    <a:lumOff val="60000"/>
                  </a:schemeClr>
                </a:solidFill>
                <a:effectLst>
                  <a:outerShdw blurRad="76200" dist="38100" dir="5400000" algn="t" rotWithShape="0">
                    <a:prstClr val="black">
                      <a:alpha val="79000"/>
                    </a:prstClr>
                  </a:outerShdw>
                </a:effectLst>
                <a:latin typeface="+mj-lt"/>
              </a:rPr>
              <a:t>15%</a:t>
            </a:r>
            <a:endParaRPr lang="en-US" sz="900" b="1" dirty="0">
              <a:solidFill>
                <a:schemeClr val="tx2">
                  <a:lumMod val="40000"/>
                  <a:lumOff val="60000"/>
                </a:schemeClr>
              </a:solidFill>
              <a:effectLst>
                <a:outerShdw blurRad="76200" dist="38100" dir="5400000" algn="t" rotWithShape="0">
                  <a:prstClr val="black">
                    <a:alpha val="79000"/>
                  </a:prstClr>
                </a:outerShdw>
              </a:effectLst>
              <a:latin typeface="+mj-lt"/>
            </a:endParaRPr>
          </a:p>
        </p:txBody>
      </p:sp>
      <p:pic>
        <p:nvPicPr>
          <p:cNvPr id="185" name="Picture 3" descr="C:\Users\matt.tolman\Pictures\Picture123.png"/>
          <p:cNvPicPr>
            <a:picLocks noChangeAspect="1" noChangeArrowheads="1"/>
          </p:cNvPicPr>
          <p:nvPr/>
        </p:nvPicPr>
        <p:blipFill>
          <a:blip r:embed="rId8" cstate="print">
            <a:duotone>
              <a:prstClr val="black"/>
              <a:schemeClr val="accent3">
                <a:tint val="45000"/>
                <a:satMod val="400000"/>
              </a:schemeClr>
            </a:duotone>
          </a:blip>
          <a:srcRect/>
          <a:stretch>
            <a:fillRect/>
          </a:stretch>
        </p:blipFill>
        <p:spPr bwMode="auto">
          <a:xfrm>
            <a:off x="2010052" y="4430661"/>
            <a:ext cx="308674" cy="293739"/>
          </a:xfrm>
          <a:prstGeom prst="rect">
            <a:avLst/>
          </a:prstGeom>
          <a:noFill/>
          <a:effectLst>
            <a:outerShdw blurRad="50800" dist="38100" dir="5400000" algn="t" rotWithShape="0">
              <a:prstClr val="black">
                <a:alpha val="40000"/>
              </a:prstClr>
            </a:outerShdw>
          </a:effectLst>
        </p:spPr>
      </p:pic>
      <p:pic>
        <p:nvPicPr>
          <p:cNvPr id="143" name="Rectangle 18518"/>
          <p:cNvPicPr>
            <a:picLocks noChangeAspect="1" noChangeArrowheads="1"/>
          </p:cNvPicPr>
          <p:nvPr/>
        </p:nvPicPr>
        <p:blipFill>
          <a:blip r:embed="rId6" cstate="print"/>
          <a:srcRect/>
          <a:stretch>
            <a:fillRect/>
          </a:stretch>
        </p:blipFill>
        <p:spPr bwMode="auto">
          <a:xfrm>
            <a:off x="2388202" y="3438586"/>
            <a:ext cx="762000" cy="868600"/>
          </a:xfrm>
          <a:prstGeom prst="rect">
            <a:avLst/>
          </a:prstGeom>
          <a:noFill/>
          <a:ln w="9525">
            <a:noFill/>
            <a:miter lim="800000"/>
            <a:headEnd/>
            <a:tailEnd/>
          </a:ln>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withEffect">
                                  <p:stCondLst>
                                    <p:cond delay="0"/>
                                  </p:stCondLst>
                                  <p:childTnLst>
                                    <p:animMotion origin="layout" path="M 0.00053 1.07383E-6 C 0.00469 0.05855 0.00903 0.11733 0.00296 0.13145 C -0.00312 0.14557 0.00122 0.0928 -0.03645 0.08447 C -0.07413 0.07614 -0.18923 0.06989 -0.22326 0.08123 C -0.25729 0.09257 -0.23177 0.1377 -0.24097 0.15274 C -0.25017 0.16778 -0.27187 0.16802 -0.27795 0.17102 " pathEditMode="relative" ptsTypes="aaaaaA">
                                      <p:cBhvr>
                                        <p:cTn id="6" dur="3000" fill="hold"/>
                                        <p:tgtEl>
                                          <p:spTgt spid="127"/>
                                        </p:tgtEl>
                                        <p:attrNameLst>
                                          <p:attrName>ppt_x</p:attrName>
                                          <p:attrName>ppt_y</p:attrName>
                                        </p:attrNameLst>
                                      </p:cBhvr>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par>
                                <p:cTn id="11" presetID="10"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500"/>
                                        <p:tgtEl>
                                          <p:spTgt spid="128"/>
                                        </p:tgtEl>
                                      </p:cBhvr>
                                    </p:animEffect>
                                  </p:childTnLst>
                                </p:cTn>
                              </p:par>
                            </p:childTnLst>
                          </p:cTn>
                        </p:par>
                        <p:par>
                          <p:cTn id="14" fill="hold">
                            <p:stCondLst>
                              <p:cond delay="3500"/>
                            </p:stCondLst>
                            <p:childTnLst>
                              <p:par>
                                <p:cTn id="15" presetID="10" presetClass="entr" presetSubtype="0" fill="hold" nodeType="afterEffect">
                                  <p:stCondLst>
                                    <p:cond delay="50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par>
                          <p:cTn id="18" fill="hold">
                            <p:stCondLst>
                              <p:cond delay="4500"/>
                            </p:stCondLst>
                            <p:childTnLst>
                              <p:par>
                                <p:cTn id="19" presetID="10" presetClass="exit" presetSubtype="0" fill="hold" grpId="0" nodeType="afterEffect">
                                  <p:stCondLst>
                                    <p:cond delay="0"/>
                                  </p:stCondLst>
                                  <p:childTnLst>
                                    <p:animEffect transition="out" filter="fade">
                                      <p:cBhvr>
                                        <p:cTn id="20" dur="2000"/>
                                        <p:tgtEl>
                                          <p:spTgt spid="129"/>
                                        </p:tgtEl>
                                      </p:cBhvr>
                                    </p:animEffect>
                                    <p:set>
                                      <p:cBhvr>
                                        <p:cTn id="21" dur="1" fill="hold">
                                          <p:stCondLst>
                                            <p:cond delay="1999"/>
                                          </p:stCondLst>
                                        </p:cTn>
                                        <p:tgtEl>
                                          <p:spTgt spid="12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128"/>
                                        </p:tgtEl>
                                      </p:cBhvr>
                                    </p:animEffect>
                                    <p:set>
                                      <p:cBhvr>
                                        <p:cTn id="24" dur="1" fill="hold">
                                          <p:stCondLst>
                                            <p:cond delay="1999"/>
                                          </p:stCondLst>
                                        </p:cTn>
                                        <p:tgtEl>
                                          <p:spTgt spid="12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130"/>
                                        </p:tgtEl>
                                      </p:cBhvr>
                                    </p:animEffect>
                                    <p:set>
                                      <p:cBhvr>
                                        <p:cTn id="27" dur="1" fill="hold">
                                          <p:stCondLst>
                                            <p:cond delay="1999"/>
                                          </p:stCondLst>
                                        </p:cTn>
                                        <p:tgtEl>
                                          <p:spTgt spid="13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27"/>
                                        </p:tgtEl>
                                      </p:cBhvr>
                                    </p:animEffect>
                                    <p:set>
                                      <p:cBhvr>
                                        <p:cTn id="30" dur="1" fill="hold">
                                          <p:stCondLst>
                                            <p:cond delay="1999"/>
                                          </p:stCondLst>
                                        </p:cTn>
                                        <p:tgtEl>
                                          <p:spTgt spid="127"/>
                                        </p:tgtEl>
                                        <p:attrNameLst>
                                          <p:attrName>style.visibility</p:attrName>
                                        </p:attrNameLst>
                                      </p:cBhvr>
                                      <p:to>
                                        <p:strVal val="hidden"/>
                                      </p:to>
                                    </p:set>
                                  </p:childTnLst>
                                </p:cTn>
                              </p:par>
                              <p:par>
                                <p:cTn id="31" presetID="0" presetClass="path" presetSubtype="0" decel="50000" fill="hold" nodeType="withEffect">
                                  <p:stCondLst>
                                    <p:cond delay="0"/>
                                  </p:stCondLst>
                                  <p:childTnLst>
                                    <p:animMotion origin="layout" path="M -0.00034 1.07383E-6 C 0.00539 0.05068 0.01112 0.10136 0.00556 0.14048 C -4.72222E-6 0.17959 0.00417 0.21615 -0.03333 0.2342 C -0.07065 0.25226 -0.1835 0.25712 -0.21892 0.24925 C -0.25434 0.24138 -0.23611 0.20042 -0.24635 0.18676 C -0.25659 0.17311 -0.27447 0.17056 -0.28003 0.16732 " pathEditMode="relative" rAng="0" ptsTypes="aaaaaA">
                                      <p:cBhvr>
                                        <p:cTn id="32" dur="3000" fill="hold"/>
                                        <p:tgtEl>
                                          <p:spTgt spid="131"/>
                                        </p:tgtEl>
                                        <p:attrNameLst>
                                          <p:attrName>ppt_x</p:attrName>
                                          <p:attrName>ppt_y</p:attrName>
                                        </p:attrNameLst>
                                      </p:cBhvr>
                                      <p:rCtr x="-13400" y="12800"/>
                                    </p:animMotion>
                                  </p:childTnLst>
                                </p:cTn>
                              </p:par>
                            </p:childTnLst>
                          </p:cTn>
                        </p:par>
                        <p:par>
                          <p:cTn id="33" fill="hold">
                            <p:stCondLst>
                              <p:cond delay="7500"/>
                            </p:stCondLst>
                            <p:childTnLst>
                              <p:par>
                                <p:cTn id="34" presetID="10" presetClass="entr" presetSubtype="0" fill="hold" grpId="0" nodeType="after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par>
                                <p:cTn id="40" presetID="10" presetClass="entr" presetSubtype="0" fill="hold" nodeType="withEffect">
                                  <p:stCondLst>
                                    <p:cond delay="1000"/>
                                  </p:stCondLst>
                                  <p:childTnLst>
                                    <p:set>
                                      <p:cBhvr>
                                        <p:cTn id="41" dur="1" fill="hold">
                                          <p:stCondLst>
                                            <p:cond delay="0"/>
                                          </p:stCondLst>
                                        </p:cTn>
                                        <p:tgtEl>
                                          <p:spTgt spid="145"/>
                                        </p:tgtEl>
                                        <p:attrNameLst>
                                          <p:attrName>style.visibility</p:attrName>
                                        </p:attrNameLst>
                                      </p:cBhvr>
                                      <p:to>
                                        <p:strVal val="visible"/>
                                      </p:to>
                                    </p:set>
                                    <p:animEffect transition="in" filter="fade">
                                      <p:cBhvr>
                                        <p:cTn id="42" dur="500"/>
                                        <p:tgtEl>
                                          <p:spTgt spid="145"/>
                                        </p:tgtEl>
                                      </p:cBhvr>
                                    </p:animEffect>
                                  </p:childTnLst>
                                </p:cTn>
                              </p:par>
                            </p:childTnLst>
                          </p:cTn>
                        </p:par>
                        <p:par>
                          <p:cTn id="43" fill="hold">
                            <p:stCondLst>
                              <p:cond delay="9000"/>
                            </p:stCondLst>
                            <p:childTnLst>
                              <p:par>
                                <p:cTn id="44" presetID="10" presetClass="exit" presetSubtype="0" fill="hold" nodeType="afterEffect">
                                  <p:stCondLst>
                                    <p:cond delay="0"/>
                                  </p:stCondLst>
                                  <p:childTnLst>
                                    <p:animEffect transition="out" filter="fade">
                                      <p:cBhvr>
                                        <p:cTn id="45" dur="2000"/>
                                        <p:tgtEl>
                                          <p:spTgt spid="138"/>
                                        </p:tgtEl>
                                      </p:cBhvr>
                                    </p:animEffect>
                                    <p:set>
                                      <p:cBhvr>
                                        <p:cTn id="46" dur="1" fill="hold">
                                          <p:stCondLst>
                                            <p:cond delay="1999"/>
                                          </p:stCondLst>
                                        </p:cTn>
                                        <p:tgtEl>
                                          <p:spTgt spid="138"/>
                                        </p:tgtEl>
                                        <p:attrNameLst>
                                          <p:attrName>style.visibility</p:attrName>
                                        </p:attrNameLst>
                                      </p:cBhvr>
                                      <p:to>
                                        <p:strVal val="hidden"/>
                                      </p:to>
                                    </p:set>
                                  </p:childTnLst>
                                </p:cTn>
                              </p:par>
                              <p:par>
                                <p:cTn id="47" presetID="10" presetClass="exit" presetSubtype="0" fill="hold" nodeType="withEffect">
                                  <p:stCondLst>
                                    <p:cond delay="1500"/>
                                  </p:stCondLst>
                                  <p:childTnLst>
                                    <p:animEffect transition="out" filter="fade">
                                      <p:cBhvr>
                                        <p:cTn id="48" dur="2000"/>
                                        <p:tgtEl>
                                          <p:spTgt spid="137"/>
                                        </p:tgtEl>
                                      </p:cBhvr>
                                    </p:animEffect>
                                    <p:set>
                                      <p:cBhvr>
                                        <p:cTn id="49" dur="1" fill="hold">
                                          <p:stCondLst>
                                            <p:cond delay="1999"/>
                                          </p:stCondLst>
                                        </p:cTn>
                                        <p:tgtEl>
                                          <p:spTgt spid="137"/>
                                        </p:tgtEl>
                                        <p:attrNameLst>
                                          <p:attrName>style.visibility</p:attrName>
                                        </p:attrNameLst>
                                      </p:cBhvr>
                                      <p:to>
                                        <p:strVal val="hidden"/>
                                      </p:to>
                                    </p:set>
                                  </p:childTnLst>
                                </p:cTn>
                              </p:par>
                              <p:par>
                                <p:cTn id="50" presetID="10" presetClass="exit" presetSubtype="0" fill="hold" nodeType="withEffect">
                                  <p:stCondLst>
                                    <p:cond delay="1000"/>
                                  </p:stCondLst>
                                  <p:childTnLst>
                                    <p:animEffect transition="out" filter="fade">
                                      <p:cBhvr>
                                        <p:cTn id="51" dur="2000"/>
                                        <p:tgtEl>
                                          <p:spTgt spid="145"/>
                                        </p:tgtEl>
                                      </p:cBhvr>
                                    </p:animEffect>
                                    <p:set>
                                      <p:cBhvr>
                                        <p:cTn id="52" dur="1" fill="hold">
                                          <p:stCondLst>
                                            <p:cond delay="1999"/>
                                          </p:stCondLst>
                                        </p:cTn>
                                        <p:tgtEl>
                                          <p:spTgt spid="145"/>
                                        </p:tgtEl>
                                        <p:attrNameLst>
                                          <p:attrName>style.visibility</p:attrName>
                                        </p:attrNameLst>
                                      </p:cBhvr>
                                      <p:to>
                                        <p:strVal val="hidden"/>
                                      </p:to>
                                    </p:set>
                                  </p:childTnLst>
                                </p:cTn>
                              </p:par>
                            </p:childTnLst>
                          </p:cTn>
                        </p:par>
                        <p:par>
                          <p:cTn id="53" fill="hold">
                            <p:stCondLst>
                              <p:cond delay="12500"/>
                            </p:stCondLst>
                            <p:childTnLst>
                              <p:par>
                                <p:cTn id="54" presetID="0" presetClass="path" presetSubtype="0" decel="50000" fill="hold" grpId="0" nodeType="afterEffect">
                                  <p:stCondLst>
                                    <p:cond delay="0"/>
                                  </p:stCondLst>
                                  <p:childTnLst>
                                    <p:animMotion origin="layout" path="M -0.00034 1.07383E-6 C 0.00539 0.05068 0.01112 0.10136 0.00556 0.14048 C -4.72222E-6 0.17959 0.00417 0.21615 -0.03333 0.2342 C -0.07065 0.25226 -0.1835 0.25712 -0.21892 0.24925 C -0.25434 0.24138 -0.23611 0.20042 -0.24635 0.18676 C -0.25659 0.17311 -0.27447 0.17056 -0.28003 0.16732 " pathEditMode="relative" rAng="0" ptsTypes="aaaaaA">
                                      <p:cBhvr>
                                        <p:cTn id="55" dur="3000" fill="hold"/>
                                        <p:tgtEl>
                                          <p:spTgt spid="155"/>
                                        </p:tgtEl>
                                        <p:attrNameLst>
                                          <p:attrName>ppt_x</p:attrName>
                                          <p:attrName>ppt_y</p:attrName>
                                        </p:attrNameLst>
                                      </p:cBhvr>
                                      <p:rCtr x="-13400" y="12800"/>
                                    </p:animMotion>
                                  </p:childTnLst>
                                </p:cTn>
                              </p:par>
                            </p:childTnLst>
                          </p:cTn>
                        </p:par>
                        <p:par>
                          <p:cTn id="56" fill="hold">
                            <p:stCondLst>
                              <p:cond delay="15500"/>
                            </p:stCondLst>
                            <p:childTnLst>
                              <p:par>
                                <p:cTn id="57" presetID="10" presetClass="entr" presetSubtype="0" fill="hold" grpId="0" nodeType="afterEffect">
                                  <p:stCondLst>
                                    <p:cond delay="0"/>
                                  </p:stCondLst>
                                  <p:childTnLst>
                                    <p:set>
                                      <p:cBhvr>
                                        <p:cTn id="58" dur="1" fill="hold">
                                          <p:stCondLst>
                                            <p:cond delay="0"/>
                                          </p:stCondLst>
                                        </p:cTn>
                                        <p:tgtEl>
                                          <p:spTgt spid="179"/>
                                        </p:tgtEl>
                                        <p:attrNameLst>
                                          <p:attrName>style.visibility</p:attrName>
                                        </p:attrNameLst>
                                      </p:cBhvr>
                                      <p:to>
                                        <p:strVal val="visible"/>
                                      </p:to>
                                    </p:set>
                                    <p:animEffect transition="in" filter="fade">
                                      <p:cBhvr>
                                        <p:cTn id="59" dur="500"/>
                                        <p:tgtEl>
                                          <p:spTgt spid="17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6"/>
                                        </p:tgtEl>
                                        <p:attrNameLst>
                                          <p:attrName>style.visibility</p:attrName>
                                        </p:attrNameLst>
                                      </p:cBhvr>
                                      <p:to>
                                        <p:strVal val="visible"/>
                                      </p:to>
                                    </p:set>
                                    <p:animEffect transition="in" filter="fade">
                                      <p:cBhvr>
                                        <p:cTn id="62" dur="500"/>
                                        <p:tgtEl>
                                          <p:spTgt spid="176"/>
                                        </p:tgtEl>
                                      </p:cBhvr>
                                    </p:animEffect>
                                  </p:childTnLst>
                                </p:cTn>
                              </p:par>
                              <p:par>
                                <p:cTn id="63" presetID="10" presetClass="entr" presetSubtype="0" fill="hold" nodeType="withEffect">
                                  <p:stCondLst>
                                    <p:cond delay="1000"/>
                                  </p:stCondLst>
                                  <p:childTnLst>
                                    <p:set>
                                      <p:cBhvr>
                                        <p:cTn id="64" dur="1" fill="hold">
                                          <p:stCondLst>
                                            <p:cond delay="0"/>
                                          </p:stCondLst>
                                        </p:cTn>
                                        <p:tgtEl>
                                          <p:spTgt spid="185"/>
                                        </p:tgtEl>
                                        <p:attrNameLst>
                                          <p:attrName>style.visibility</p:attrName>
                                        </p:attrNameLst>
                                      </p:cBhvr>
                                      <p:to>
                                        <p:strVal val="visible"/>
                                      </p:to>
                                    </p:set>
                                    <p:animEffect transition="in" filter="fade">
                                      <p:cBhvr>
                                        <p:cTn id="6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7" grpId="1" animBg="1"/>
      <p:bldP spid="128" grpId="0" animBg="1"/>
      <p:bldP spid="129" grpId="0"/>
      <p:bldP spid="137" grpId="0" animBg="1"/>
      <p:bldP spid="138" grpId="0"/>
      <p:bldP spid="155" grpId="0" animBg="1"/>
      <p:bldP spid="176" grpId="0" animBg="1"/>
      <p:bldP spid="17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p:txBody>
          <a:bodyPr>
            <a:normAutofit/>
          </a:bodyPr>
          <a:lstStyle/>
          <a:p>
            <a:r>
              <a:rPr lang="en-US" dirty="0" smtClean="0"/>
              <a:t>Clean Incoming Data</a:t>
            </a:r>
            <a:endParaRPr lang="en-US" dirty="0"/>
          </a:p>
        </p:txBody>
      </p:sp>
      <p:sp>
        <p:nvSpPr>
          <p:cNvPr id="60" name="Content Placeholder 3"/>
          <p:cNvSpPr>
            <a:spLocks noGrp="1"/>
          </p:cNvSpPr>
          <p:nvPr>
            <p:ph sz="half" idx="1"/>
          </p:nvPr>
        </p:nvSpPr>
        <p:spPr/>
        <p:txBody>
          <a:bodyPr/>
          <a:lstStyle/>
          <a:p>
            <a:pPr>
              <a:spcAft>
                <a:spcPts val="1200"/>
              </a:spcAft>
              <a:buNone/>
            </a:pPr>
            <a:r>
              <a:rPr lang="en-US" sz="2400" dirty="0" smtClean="0">
                <a:solidFill>
                  <a:schemeClr val="accent4"/>
                </a:solidFill>
              </a:rPr>
              <a:t>Master Data Services</a:t>
            </a:r>
          </a:p>
          <a:p>
            <a:pPr marL="365760" lvl="1">
              <a:spcBef>
                <a:spcPts val="600"/>
              </a:spcBef>
              <a:spcAft>
                <a:spcPts val="200"/>
              </a:spcAft>
            </a:pPr>
            <a:r>
              <a:rPr lang="en-US" sz="1800" dirty="0" smtClean="0">
                <a:solidFill>
                  <a:schemeClr val="bg1">
                    <a:lumMod val="85000"/>
                  </a:schemeClr>
                </a:solidFill>
              </a:rPr>
              <a:t>Standardize the data people rely on to make critical business decisions</a:t>
            </a:r>
          </a:p>
          <a:p>
            <a:pPr marL="365760" lvl="1">
              <a:spcBef>
                <a:spcPts val="600"/>
              </a:spcBef>
              <a:spcAft>
                <a:spcPts val="200"/>
              </a:spcAft>
            </a:pPr>
            <a:r>
              <a:rPr lang="en-US" sz="1800" dirty="0" smtClean="0">
                <a:solidFill>
                  <a:schemeClr val="bg1">
                    <a:lumMod val="85000"/>
                  </a:schemeClr>
                </a:solidFill>
              </a:rPr>
              <a:t>Enable central management of data entities and hierarchies</a:t>
            </a:r>
          </a:p>
          <a:p>
            <a:pPr marL="365760" lvl="1">
              <a:spcBef>
                <a:spcPts val="600"/>
              </a:spcBef>
              <a:spcAft>
                <a:spcPts val="200"/>
              </a:spcAft>
            </a:pPr>
            <a:r>
              <a:rPr lang="en-US" sz="1800" dirty="0" smtClean="0">
                <a:solidFill>
                  <a:schemeClr val="bg1">
                    <a:lumMod val="85000"/>
                  </a:schemeClr>
                </a:solidFill>
              </a:rPr>
              <a:t>Provide human workflow notification of data that violates business rules</a:t>
            </a:r>
          </a:p>
          <a:p>
            <a:pPr marL="365760" lvl="1">
              <a:spcBef>
                <a:spcPts val="600"/>
              </a:spcBef>
              <a:spcAft>
                <a:spcPts val="200"/>
              </a:spcAft>
            </a:pPr>
            <a:r>
              <a:rPr lang="en-US" sz="1800" dirty="0" smtClean="0">
                <a:solidFill>
                  <a:schemeClr val="bg1">
                    <a:lumMod val="85000"/>
                  </a:schemeClr>
                </a:solidFill>
              </a:rPr>
              <a:t>Track changes to data over time with versioning</a:t>
            </a:r>
          </a:p>
        </p:txBody>
      </p:sp>
      <p:sp>
        <p:nvSpPr>
          <p:cNvPr id="9" name="Text Placeholder 8"/>
          <p:cNvSpPr>
            <a:spLocks noGrp="1"/>
          </p:cNvSpPr>
          <p:nvPr>
            <p:ph type="body" idx="10"/>
          </p:nvPr>
        </p:nvSpPr>
        <p:spPr/>
        <p:txBody>
          <a:bodyPr/>
          <a:lstStyle/>
          <a:p>
            <a:r>
              <a:rPr lang="en-US" sz="1800" b="0" dirty="0" smtClean="0">
                <a:latin typeface="+mj-lt"/>
              </a:rPr>
              <a:t>“Investing in master data management solutions, especially in today’s difficult economic times makes dollars and sense. Master data management is an investment in cost savings, revenue recovery, human resource optimization, and capital investment efficiency.”</a:t>
            </a:r>
          </a:p>
          <a:p>
            <a:pPr algn="r"/>
            <a:r>
              <a:rPr lang="en-US" sz="1400" b="0" i="1" dirty="0" smtClean="0">
                <a:solidFill>
                  <a:schemeClr val="bg1">
                    <a:lumMod val="75000"/>
                  </a:schemeClr>
                </a:solidFill>
                <a:latin typeface="+mj-lt"/>
                <a:cs typeface="Arial" charset="0"/>
              </a:rPr>
              <a:t>— Kirk </a:t>
            </a:r>
            <a:r>
              <a:rPr lang="en-US" sz="1400" b="0" i="1" dirty="0" err="1" smtClean="0">
                <a:solidFill>
                  <a:schemeClr val="bg1">
                    <a:lumMod val="75000"/>
                  </a:schemeClr>
                </a:solidFill>
                <a:latin typeface="+mj-lt"/>
                <a:cs typeface="Arial" charset="0"/>
              </a:rPr>
              <a:t>Haselden</a:t>
            </a:r>
            <a:r>
              <a:rPr lang="en-US" sz="1400" b="0" i="1" dirty="0" smtClean="0">
                <a:solidFill>
                  <a:schemeClr val="bg1">
                    <a:lumMod val="75000"/>
                  </a:schemeClr>
                </a:solidFill>
                <a:latin typeface="+mj-lt"/>
                <a:cs typeface="Arial" charset="0"/>
              </a:rPr>
              <a:t>, Microsoft</a:t>
            </a:r>
            <a:endParaRPr lang="en-US" sz="1400" b="0" i="1" dirty="0">
              <a:solidFill>
                <a:schemeClr val="bg1">
                  <a:lumMod val="75000"/>
                </a:schemeClr>
              </a:solidFill>
              <a:latin typeface="+mj-lt"/>
              <a:cs typeface="Arial" charset="0"/>
            </a:endParaRPr>
          </a:p>
        </p:txBody>
      </p:sp>
      <p:sp>
        <p:nvSpPr>
          <p:cNvPr id="10" name="Text Placeholder 9"/>
          <p:cNvSpPr>
            <a:spLocks noGrp="1"/>
          </p:cNvSpPr>
          <p:nvPr>
            <p:ph type="body" idx="11"/>
          </p:nvPr>
        </p:nvSpPr>
        <p:spPr/>
        <p:txBody>
          <a:bodyPr/>
          <a:lstStyle/>
          <a:p>
            <a:pPr lvl="0">
              <a:buClr>
                <a:srgbClr xmlns:mc="http://schemas.openxmlformats.org/markup-compatibility/2006" xmlns:a14="http://schemas.microsoft.com/office/drawing/2007/7/7/main" val="D70023" mc:Ignorable=""/>
              </a:buClr>
            </a:pPr>
            <a:r>
              <a:rPr lang="en-US" dirty="0"/>
              <a:t>Business</a:t>
            </a:r>
          </a:p>
          <a:p>
            <a:pPr lvl="0">
              <a:buClr>
                <a:srgbClr xmlns:mc="http://schemas.openxmlformats.org/markup-compatibility/2006" xmlns:a14="http://schemas.microsoft.com/office/drawing/2007/7/7/main" val="D70023" mc:Ignorable=""/>
              </a:buClr>
            </a:pPr>
            <a:r>
              <a:rPr lang="en-US" dirty="0"/>
              <a:t>Intelligence </a:t>
            </a:r>
          </a:p>
        </p:txBody>
      </p:sp>
      <p:cxnSp>
        <p:nvCxnSpPr>
          <p:cNvPr id="34" name="Straight Connector 33"/>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pic>
        <p:nvPicPr>
          <p:cNvPr id="77" name="Picture 76" descr="File.png"/>
          <p:cNvPicPr>
            <a:picLocks noChangeAspect="1"/>
          </p:cNvPicPr>
          <p:nvPr/>
        </p:nvPicPr>
        <p:blipFill>
          <a:blip r:embed="rId3" cstate="print"/>
          <a:stretch>
            <a:fillRect/>
          </a:stretch>
        </p:blipFill>
        <p:spPr>
          <a:xfrm>
            <a:off x="2419714" y="2639666"/>
            <a:ext cx="533400" cy="533400"/>
          </a:xfrm>
          <a:prstGeom prst="rect">
            <a:avLst/>
          </a:prstGeom>
        </p:spPr>
      </p:pic>
      <p:pic>
        <p:nvPicPr>
          <p:cNvPr id="79" name="Picture 78" descr="17.png"/>
          <p:cNvPicPr>
            <a:picLocks noChangeAspect="1"/>
          </p:cNvPicPr>
          <p:nvPr/>
        </p:nvPicPr>
        <p:blipFill>
          <a:blip r:embed="rId4" cstate="print"/>
          <a:stretch>
            <a:fillRect/>
          </a:stretch>
        </p:blipFill>
        <p:spPr>
          <a:xfrm>
            <a:off x="2581034" y="2760846"/>
            <a:ext cx="304800" cy="304800"/>
          </a:xfrm>
          <a:prstGeom prst="rect">
            <a:avLst/>
          </a:prstGeom>
        </p:spPr>
      </p:pic>
      <p:pic>
        <p:nvPicPr>
          <p:cNvPr id="110" name="Picture 109" descr="File.png"/>
          <p:cNvPicPr>
            <a:picLocks noChangeAspect="1"/>
          </p:cNvPicPr>
          <p:nvPr/>
        </p:nvPicPr>
        <p:blipFill>
          <a:blip r:embed="rId5" cstate="print"/>
          <a:stretch>
            <a:fillRect/>
          </a:stretch>
        </p:blipFill>
        <p:spPr>
          <a:xfrm>
            <a:off x="962994" y="4118686"/>
            <a:ext cx="533400" cy="533400"/>
          </a:xfrm>
          <a:prstGeom prst="rect">
            <a:avLst/>
          </a:prstGeom>
        </p:spPr>
      </p:pic>
      <p:pic>
        <p:nvPicPr>
          <p:cNvPr id="116" name="Picture 115" descr="File.png"/>
          <p:cNvPicPr>
            <a:picLocks noChangeAspect="1"/>
          </p:cNvPicPr>
          <p:nvPr/>
        </p:nvPicPr>
        <p:blipFill>
          <a:blip r:embed="rId5" cstate="print"/>
          <a:stretch>
            <a:fillRect/>
          </a:stretch>
        </p:blipFill>
        <p:spPr>
          <a:xfrm>
            <a:off x="2267314" y="4118686"/>
            <a:ext cx="533400" cy="533400"/>
          </a:xfrm>
          <a:prstGeom prst="rect">
            <a:avLst/>
          </a:prstGeom>
        </p:spPr>
      </p:pic>
      <p:sp>
        <p:nvSpPr>
          <p:cNvPr id="64" name="Rectangle 63"/>
          <p:cNvSpPr/>
          <p:nvPr/>
        </p:nvSpPr>
        <p:spPr bwMode="auto">
          <a:xfrm>
            <a:off x="1543414" y="1411288"/>
            <a:ext cx="304800" cy="3048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p:txBody>
      </p:sp>
      <p:sp>
        <p:nvSpPr>
          <p:cNvPr id="65" name="Rectangle 64"/>
          <p:cNvSpPr/>
          <p:nvPr/>
        </p:nvSpPr>
        <p:spPr bwMode="auto">
          <a:xfrm>
            <a:off x="771889" y="1411288"/>
            <a:ext cx="304800" cy="3048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p:txBody>
      </p:sp>
      <p:sp>
        <p:nvSpPr>
          <p:cNvPr id="66" name="Rectangle 65"/>
          <p:cNvSpPr/>
          <p:nvPr/>
        </p:nvSpPr>
        <p:spPr bwMode="auto">
          <a:xfrm>
            <a:off x="2400664" y="1411288"/>
            <a:ext cx="304800" cy="3048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ctr"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a:t>
            </a:r>
          </a:p>
        </p:txBody>
      </p:sp>
      <p:grpSp>
        <p:nvGrpSpPr>
          <p:cNvPr id="63" name="Group 62"/>
          <p:cNvGrpSpPr/>
          <p:nvPr/>
        </p:nvGrpSpPr>
        <p:grpSpPr>
          <a:xfrm>
            <a:off x="-431322" y="1106488"/>
            <a:ext cx="6019800" cy="4207384"/>
            <a:chOff x="-431322" y="1106488"/>
            <a:chExt cx="6019800" cy="4207384"/>
          </a:xfrm>
        </p:grpSpPr>
        <p:sp>
          <p:nvSpPr>
            <p:cNvPr id="36" name="Trapezoid 35"/>
            <p:cNvSpPr/>
            <p:nvPr/>
          </p:nvSpPr>
          <p:spPr bwMode="auto">
            <a:xfrm>
              <a:off x="-431322" y="2895600"/>
              <a:ext cx="6019800" cy="2418272"/>
            </a:xfrm>
            <a:prstGeom prst="trapezoid">
              <a:avLst>
                <a:gd name="adj" fmla="val 111790"/>
              </a:avLst>
            </a:prstGeom>
            <a:gradFill>
              <a:gsLst>
                <a:gs pos="31000">
                  <a:schemeClr val="tx1">
                    <a:lumMod val="65000"/>
                    <a:lumOff val="35000"/>
                  </a:schemeClr>
                </a:gs>
                <a:gs pos="100000">
                  <a:schemeClr val="tx1">
                    <a:lumMod val="85000"/>
                    <a:lumOff val="15000"/>
                    <a:alpha val="0"/>
                  </a:schemeClr>
                </a:gs>
                <a:gs pos="100000">
                  <a:schemeClr val="tx1">
                    <a:lumMod val="85000"/>
                    <a:lumOff val="15000"/>
                    <a:alpha val="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2" name="Group 40"/>
            <p:cNvGrpSpPr/>
            <p:nvPr/>
          </p:nvGrpSpPr>
          <p:grpSpPr>
            <a:xfrm>
              <a:off x="1886314" y="2394133"/>
              <a:ext cx="1078482" cy="1444475"/>
              <a:chOff x="1981200" y="1905000"/>
              <a:chExt cx="1078482" cy="1444475"/>
            </a:xfrm>
          </p:grpSpPr>
          <p:pic>
            <p:nvPicPr>
              <p:cNvPr id="42" name="Picture 41" descr="Server.png"/>
              <p:cNvPicPr>
                <a:picLocks noChangeAspect="1"/>
              </p:cNvPicPr>
              <p:nvPr/>
            </p:nvPicPr>
            <p:blipFill>
              <a:blip r:embed="rId6" cstate="print"/>
              <a:stretch>
                <a:fillRect/>
              </a:stretch>
            </p:blipFill>
            <p:spPr>
              <a:xfrm flipH="1">
                <a:off x="2133600" y="1905000"/>
                <a:ext cx="926082" cy="1301274"/>
              </a:xfrm>
              <a:prstGeom prst="rect">
                <a:avLst/>
              </a:prstGeom>
            </p:spPr>
          </p:pic>
          <p:grpSp>
            <p:nvGrpSpPr>
              <p:cNvPr id="3" name="Group 23"/>
              <p:cNvGrpSpPr/>
              <p:nvPr/>
            </p:nvGrpSpPr>
            <p:grpSpPr>
              <a:xfrm>
                <a:off x="1981200" y="2590798"/>
                <a:ext cx="571500" cy="758674"/>
                <a:chOff x="3429000" y="2819400"/>
                <a:chExt cx="1219200" cy="1618506"/>
              </a:xfrm>
            </p:grpSpPr>
            <p:pic>
              <p:nvPicPr>
                <p:cNvPr id="44" name="Picture 43" descr="Database 1.png"/>
                <p:cNvPicPr>
                  <a:picLocks noChangeAspect="1"/>
                </p:cNvPicPr>
                <p:nvPr/>
              </p:nvPicPr>
              <p:blipFill>
                <a:blip r:embed="rId7"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45" name="Picture 44" descr="Database 1.png"/>
                <p:cNvPicPr>
                  <a:picLocks noChangeAspect="1"/>
                </p:cNvPicPr>
                <p:nvPr/>
              </p:nvPicPr>
              <p:blipFill>
                <a:blip r:embed="rId7"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46" name="Picture 45" descr="Database 1.png"/>
                <p:cNvPicPr>
                  <a:picLocks noChangeAspect="1"/>
                </p:cNvPicPr>
                <p:nvPr/>
              </p:nvPicPr>
              <p:blipFill>
                <a:blip r:embed="rId7"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47" name="Picture 46" descr="Database 1.png"/>
                <p:cNvPicPr>
                  <a:picLocks noChangeAspect="1"/>
                </p:cNvPicPr>
                <p:nvPr/>
              </p:nvPicPr>
              <p:blipFill>
                <a:blip r:embed="rId7"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grpSp>
          <p:nvGrpSpPr>
            <p:cNvPr id="4" name="Group 79"/>
            <p:cNvGrpSpPr/>
            <p:nvPr/>
          </p:nvGrpSpPr>
          <p:grpSpPr>
            <a:xfrm>
              <a:off x="950578" y="4117946"/>
              <a:ext cx="468882" cy="628002"/>
              <a:chOff x="1981200" y="1905000"/>
              <a:chExt cx="1078482" cy="1444475"/>
            </a:xfrm>
          </p:grpSpPr>
          <p:pic>
            <p:nvPicPr>
              <p:cNvPr id="81" name="Picture 80" descr="Server.png"/>
              <p:cNvPicPr>
                <a:picLocks noChangeAspect="1"/>
              </p:cNvPicPr>
              <p:nvPr/>
            </p:nvPicPr>
            <p:blipFill>
              <a:blip r:embed="rId8" cstate="print"/>
              <a:stretch>
                <a:fillRect/>
              </a:stretch>
            </p:blipFill>
            <p:spPr>
              <a:xfrm flipH="1">
                <a:off x="2133600" y="1905000"/>
                <a:ext cx="926082" cy="1301274"/>
              </a:xfrm>
              <a:prstGeom prst="rect">
                <a:avLst/>
              </a:prstGeom>
            </p:spPr>
          </p:pic>
          <p:grpSp>
            <p:nvGrpSpPr>
              <p:cNvPr id="5" name="Group 23"/>
              <p:cNvGrpSpPr/>
              <p:nvPr/>
            </p:nvGrpSpPr>
            <p:grpSpPr>
              <a:xfrm>
                <a:off x="1981200" y="2590798"/>
                <a:ext cx="571500" cy="758674"/>
                <a:chOff x="3429000" y="2819400"/>
                <a:chExt cx="1219200" cy="1618506"/>
              </a:xfrm>
            </p:grpSpPr>
            <p:pic>
              <p:nvPicPr>
                <p:cNvPr id="83" name="Picture 82"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84" name="Picture 83"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85" name="Picture 84"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86" name="Picture 85"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grpSp>
          <p:nvGrpSpPr>
            <p:cNvPr id="6" name="Group 86"/>
            <p:cNvGrpSpPr/>
            <p:nvPr/>
          </p:nvGrpSpPr>
          <p:grpSpPr>
            <a:xfrm>
              <a:off x="2169778" y="4117946"/>
              <a:ext cx="468882" cy="628002"/>
              <a:chOff x="1981200" y="1905000"/>
              <a:chExt cx="1078482" cy="1444475"/>
            </a:xfrm>
          </p:grpSpPr>
          <p:pic>
            <p:nvPicPr>
              <p:cNvPr id="88" name="Picture 87" descr="Server.png"/>
              <p:cNvPicPr>
                <a:picLocks noChangeAspect="1"/>
              </p:cNvPicPr>
              <p:nvPr/>
            </p:nvPicPr>
            <p:blipFill>
              <a:blip r:embed="rId8" cstate="print"/>
              <a:stretch>
                <a:fillRect/>
              </a:stretch>
            </p:blipFill>
            <p:spPr>
              <a:xfrm flipH="1">
                <a:off x="2133600" y="1905000"/>
                <a:ext cx="926082" cy="1301274"/>
              </a:xfrm>
              <a:prstGeom prst="rect">
                <a:avLst/>
              </a:prstGeom>
            </p:spPr>
          </p:pic>
          <p:grpSp>
            <p:nvGrpSpPr>
              <p:cNvPr id="7" name="Group 23"/>
              <p:cNvGrpSpPr/>
              <p:nvPr/>
            </p:nvGrpSpPr>
            <p:grpSpPr>
              <a:xfrm>
                <a:off x="1981200" y="2590798"/>
                <a:ext cx="571500" cy="758674"/>
                <a:chOff x="3429000" y="2819400"/>
                <a:chExt cx="1219200" cy="1618506"/>
              </a:xfrm>
            </p:grpSpPr>
            <p:pic>
              <p:nvPicPr>
                <p:cNvPr id="90" name="Picture 89"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91" name="Picture 90"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92" name="Picture 91"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93" name="Picture 92"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pic>
          <p:nvPicPr>
            <p:cNvPr id="108" name="Picture 107" descr="My Computer.png"/>
            <p:cNvPicPr>
              <a:picLocks noChangeAspect="1"/>
            </p:cNvPicPr>
            <p:nvPr/>
          </p:nvPicPr>
          <p:blipFill>
            <a:blip r:embed="rId10" cstate="print"/>
            <a:stretch>
              <a:fillRect/>
            </a:stretch>
          </p:blipFill>
          <p:spPr>
            <a:xfrm>
              <a:off x="582288" y="1106488"/>
              <a:ext cx="609600" cy="609600"/>
            </a:xfrm>
            <a:prstGeom prst="rect">
              <a:avLst/>
            </a:prstGeom>
          </p:spPr>
        </p:pic>
        <p:pic>
          <p:nvPicPr>
            <p:cNvPr id="109" name="Picture 108" descr="User.png"/>
            <p:cNvPicPr>
              <a:picLocks noChangeAspect="1"/>
            </p:cNvPicPr>
            <p:nvPr/>
          </p:nvPicPr>
          <p:blipFill>
            <a:blip r:embed="rId11" cstate="print"/>
            <a:stretch>
              <a:fillRect/>
            </a:stretch>
          </p:blipFill>
          <p:spPr>
            <a:xfrm flipH="1">
              <a:off x="306387" y="2238374"/>
              <a:ext cx="663575" cy="663575"/>
            </a:xfrm>
            <a:prstGeom prst="rect">
              <a:avLst/>
            </a:prstGeom>
          </p:spPr>
        </p:pic>
        <p:sp>
          <p:nvSpPr>
            <p:cNvPr id="41" name="Rectangle 40"/>
            <p:cNvSpPr/>
            <p:nvPr/>
          </p:nvSpPr>
          <p:spPr>
            <a:xfrm>
              <a:off x="691594" y="1720334"/>
              <a:ext cx="399468" cy="215444"/>
            </a:xfrm>
            <a:prstGeom prst="rect">
              <a:avLst/>
            </a:prstGeom>
          </p:spPr>
          <p:txBody>
            <a:bodyPr wrap="none">
              <a:spAutoFit/>
            </a:bodyPr>
            <a:lstStyle/>
            <a:p>
              <a:r>
                <a:rPr lang="en-US" sz="800" dirty="0" smtClean="0">
                  <a:solidFill>
                    <a:schemeClr val="bg1">
                      <a:lumMod val="85000"/>
                    </a:schemeClr>
                  </a:solidFill>
                  <a:latin typeface="+mj-lt"/>
                </a:rPr>
                <a:t>CRM</a:t>
              </a:r>
              <a:endParaRPr lang="en-US" sz="800" dirty="0">
                <a:latin typeface="+mj-lt"/>
              </a:endParaRPr>
            </a:p>
          </p:txBody>
        </p:sp>
        <p:sp>
          <p:nvSpPr>
            <p:cNvPr id="43" name="Rectangle 42"/>
            <p:cNvSpPr/>
            <p:nvPr/>
          </p:nvSpPr>
          <p:spPr>
            <a:xfrm>
              <a:off x="1320244" y="1682234"/>
              <a:ext cx="696024" cy="215444"/>
            </a:xfrm>
            <a:prstGeom prst="rect">
              <a:avLst/>
            </a:prstGeom>
          </p:spPr>
          <p:txBody>
            <a:bodyPr wrap="none">
              <a:spAutoFit/>
            </a:bodyPr>
            <a:lstStyle/>
            <a:p>
              <a:r>
                <a:rPr lang="en-US" sz="800" dirty="0" smtClean="0">
                  <a:solidFill>
                    <a:schemeClr val="bg1">
                      <a:lumMod val="85000"/>
                    </a:schemeClr>
                  </a:solidFill>
                  <a:latin typeface="+mj-lt"/>
                </a:rPr>
                <a:t>Accounting</a:t>
              </a:r>
              <a:endParaRPr lang="en-US" sz="800" dirty="0">
                <a:latin typeface="+mj-lt"/>
              </a:endParaRPr>
            </a:p>
          </p:txBody>
        </p:sp>
        <p:sp>
          <p:nvSpPr>
            <p:cNvPr id="48" name="Rectangle 47"/>
            <p:cNvSpPr/>
            <p:nvPr/>
          </p:nvSpPr>
          <p:spPr>
            <a:xfrm>
              <a:off x="2348944" y="1663184"/>
              <a:ext cx="369012" cy="215444"/>
            </a:xfrm>
            <a:prstGeom prst="rect">
              <a:avLst/>
            </a:prstGeom>
          </p:spPr>
          <p:txBody>
            <a:bodyPr wrap="none">
              <a:spAutoFit/>
            </a:bodyPr>
            <a:lstStyle/>
            <a:p>
              <a:r>
                <a:rPr lang="en-US" sz="800" dirty="0" smtClean="0">
                  <a:solidFill>
                    <a:schemeClr val="bg1">
                      <a:lumMod val="85000"/>
                    </a:schemeClr>
                  </a:solidFill>
                  <a:latin typeface="+mj-lt"/>
                </a:rPr>
                <a:t>LOB</a:t>
              </a:r>
              <a:endParaRPr lang="en-US" sz="800" dirty="0">
                <a:latin typeface="+mj-lt"/>
              </a:endParaRPr>
            </a:p>
          </p:txBody>
        </p:sp>
        <p:pic>
          <p:nvPicPr>
            <p:cNvPr id="53" name="Picture 52" descr="My Computer.png"/>
            <p:cNvPicPr>
              <a:picLocks noChangeAspect="1"/>
            </p:cNvPicPr>
            <p:nvPr/>
          </p:nvPicPr>
          <p:blipFill>
            <a:blip r:embed="rId10" cstate="print"/>
            <a:stretch>
              <a:fillRect/>
            </a:stretch>
          </p:blipFill>
          <p:spPr>
            <a:xfrm>
              <a:off x="1363338" y="1106488"/>
              <a:ext cx="609600" cy="609600"/>
            </a:xfrm>
            <a:prstGeom prst="rect">
              <a:avLst/>
            </a:prstGeom>
          </p:spPr>
        </p:pic>
        <p:pic>
          <p:nvPicPr>
            <p:cNvPr id="54" name="Picture 53" descr="My Computer.png"/>
            <p:cNvPicPr>
              <a:picLocks noChangeAspect="1"/>
            </p:cNvPicPr>
            <p:nvPr/>
          </p:nvPicPr>
          <p:blipFill>
            <a:blip r:embed="rId10" cstate="print"/>
            <a:stretch>
              <a:fillRect/>
            </a:stretch>
          </p:blipFill>
          <p:spPr>
            <a:xfrm>
              <a:off x="2220588" y="1106488"/>
              <a:ext cx="609600" cy="609600"/>
            </a:xfrm>
            <a:prstGeom prst="rect">
              <a:avLst/>
            </a:prstGeom>
          </p:spPr>
        </p:pic>
        <p:grpSp>
          <p:nvGrpSpPr>
            <p:cNvPr id="55" name="Group 86"/>
            <p:cNvGrpSpPr/>
            <p:nvPr/>
          </p:nvGrpSpPr>
          <p:grpSpPr>
            <a:xfrm>
              <a:off x="3408028" y="4117946"/>
              <a:ext cx="468882" cy="628002"/>
              <a:chOff x="1981200" y="1905000"/>
              <a:chExt cx="1078482" cy="1444475"/>
            </a:xfrm>
          </p:grpSpPr>
          <p:pic>
            <p:nvPicPr>
              <p:cNvPr id="56" name="Picture 55" descr="Server.png"/>
              <p:cNvPicPr>
                <a:picLocks noChangeAspect="1"/>
              </p:cNvPicPr>
              <p:nvPr/>
            </p:nvPicPr>
            <p:blipFill>
              <a:blip r:embed="rId8" cstate="print"/>
              <a:stretch>
                <a:fillRect/>
              </a:stretch>
            </p:blipFill>
            <p:spPr>
              <a:xfrm flipH="1">
                <a:off x="2133600" y="1905000"/>
                <a:ext cx="926082" cy="1301274"/>
              </a:xfrm>
              <a:prstGeom prst="rect">
                <a:avLst/>
              </a:prstGeom>
            </p:spPr>
          </p:pic>
          <p:grpSp>
            <p:nvGrpSpPr>
              <p:cNvPr id="57" name="Group 23"/>
              <p:cNvGrpSpPr/>
              <p:nvPr/>
            </p:nvGrpSpPr>
            <p:grpSpPr>
              <a:xfrm>
                <a:off x="1981200" y="2590798"/>
                <a:ext cx="571500" cy="758674"/>
                <a:chOff x="3429000" y="2819400"/>
                <a:chExt cx="1219200" cy="1618506"/>
              </a:xfrm>
            </p:grpSpPr>
            <p:pic>
              <p:nvPicPr>
                <p:cNvPr id="58" name="Picture 57"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59" name="Picture 58"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61" name="Picture 60"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62" name="Picture 61" descr="Database 1.png"/>
                <p:cNvPicPr>
                  <a:picLocks noChangeAspect="1"/>
                </p:cNvPicPr>
                <p:nvPr/>
              </p:nvPicPr>
              <p:blipFill>
                <a:blip r:embed="rId9"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grpSp>
      <p:pic>
        <p:nvPicPr>
          <p:cNvPr id="67" name="Picture 66" descr="File.png"/>
          <p:cNvPicPr>
            <a:picLocks noChangeAspect="1"/>
          </p:cNvPicPr>
          <p:nvPr/>
        </p:nvPicPr>
        <p:blipFill>
          <a:blip r:embed="rId3" cstate="print"/>
          <a:stretch>
            <a:fillRect/>
          </a:stretch>
        </p:blipFill>
        <p:spPr>
          <a:xfrm>
            <a:off x="2372089" y="2553941"/>
            <a:ext cx="533400" cy="533400"/>
          </a:xfrm>
          <a:prstGeom prst="rect">
            <a:avLst/>
          </a:prstGeom>
        </p:spPr>
      </p:pic>
      <p:pic>
        <p:nvPicPr>
          <p:cNvPr id="68" name="Picture 67" descr="17.png"/>
          <p:cNvPicPr>
            <a:picLocks noChangeAspect="1"/>
          </p:cNvPicPr>
          <p:nvPr/>
        </p:nvPicPr>
        <p:blipFill>
          <a:blip r:embed="rId4" cstate="print"/>
          <a:stretch>
            <a:fillRect/>
          </a:stretch>
        </p:blipFill>
        <p:spPr>
          <a:xfrm>
            <a:off x="2533409" y="2675121"/>
            <a:ext cx="304800" cy="304800"/>
          </a:xfrm>
          <a:prstGeom prst="rect">
            <a:avLst/>
          </a:prstGeom>
        </p:spPr>
      </p:pic>
      <p:pic>
        <p:nvPicPr>
          <p:cNvPr id="69" name="Picture 68" descr="File.png"/>
          <p:cNvPicPr>
            <a:picLocks noChangeAspect="1"/>
          </p:cNvPicPr>
          <p:nvPr/>
        </p:nvPicPr>
        <p:blipFill>
          <a:blip r:embed="rId5" cstate="print"/>
          <a:stretch>
            <a:fillRect/>
          </a:stretch>
        </p:blipFill>
        <p:spPr>
          <a:xfrm>
            <a:off x="962994" y="4118686"/>
            <a:ext cx="533400" cy="533400"/>
          </a:xfrm>
          <a:prstGeom prst="rect">
            <a:avLst/>
          </a:prstGeom>
        </p:spPr>
      </p:pic>
      <p:pic>
        <p:nvPicPr>
          <p:cNvPr id="70" name="Picture 69" descr="File.png"/>
          <p:cNvPicPr>
            <a:picLocks noChangeAspect="1"/>
          </p:cNvPicPr>
          <p:nvPr/>
        </p:nvPicPr>
        <p:blipFill>
          <a:blip r:embed="rId5" cstate="print"/>
          <a:stretch>
            <a:fillRect/>
          </a:stretch>
        </p:blipFill>
        <p:spPr>
          <a:xfrm>
            <a:off x="2267314" y="4118686"/>
            <a:ext cx="533400" cy="533400"/>
          </a:xfrm>
          <a:prstGeom prst="rect">
            <a:avLst/>
          </a:prstGeom>
        </p:spPr>
      </p:pic>
      <p:pic>
        <p:nvPicPr>
          <p:cNvPr id="72" name="Picture 71" descr="File.png"/>
          <p:cNvPicPr>
            <a:picLocks noChangeAspect="1"/>
          </p:cNvPicPr>
          <p:nvPr/>
        </p:nvPicPr>
        <p:blipFill>
          <a:blip r:embed="rId12" cstate="print"/>
          <a:stretch>
            <a:fillRect/>
          </a:stretch>
        </p:blipFill>
        <p:spPr>
          <a:xfrm>
            <a:off x="2212764" y="2676525"/>
            <a:ext cx="527472" cy="533400"/>
          </a:xfrm>
          <a:prstGeom prst="rect">
            <a:avLst/>
          </a:prstGeom>
        </p:spPr>
      </p:pic>
      <p:pic>
        <p:nvPicPr>
          <p:cNvPr id="73" name="Picture 72" descr="File.png"/>
          <p:cNvPicPr>
            <a:picLocks noChangeAspect="1"/>
          </p:cNvPicPr>
          <p:nvPr/>
        </p:nvPicPr>
        <p:blipFill>
          <a:blip r:embed="rId5" cstate="print"/>
          <a:stretch>
            <a:fillRect/>
          </a:stretch>
        </p:blipFill>
        <p:spPr>
          <a:xfrm>
            <a:off x="3448414" y="4106863"/>
            <a:ext cx="533400" cy="533400"/>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par>
                                <p:cTn id="12" presetID="49" presetClass="path" presetSubtype="0" accel="50000" decel="50000" fill="hold" grpId="0" nodeType="withEffect">
                                  <p:stCondLst>
                                    <p:cond delay="0"/>
                                  </p:stCondLst>
                                  <p:childTnLst>
                                    <p:animMotion origin="layout" path="M 3.33333E-6 7.40741E-7 L 0.08958 0.15833 " pathEditMode="relative" rAng="0" ptsTypes="AA">
                                      <p:cBhvr>
                                        <p:cTn id="13" dur="1000" fill="hold"/>
                                        <p:tgtEl>
                                          <p:spTgt spid="64"/>
                                        </p:tgtEl>
                                        <p:attrNameLst>
                                          <p:attrName>ppt_x</p:attrName>
                                          <p:attrName>ppt_y</p:attrName>
                                        </p:attrNameLst>
                                      </p:cBhvr>
                                      <p:rCtr x="45" y="79"/>
                                    </p:animMotion>
                                  </p:childTnLst>
                                </p:cTn>
                              </p:par>
                              <p:par>
                                <p:cTn id="14" presetID="10" presetClass="entr" presetSubtype="0" fill="hold" grpId="1"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49" presetClass="path" presetSubtype="0" accel="50000" decel="50000" fill="hold" grpId="0" nodeType="withEffect">
                                  <p:stCondLst>
                                    <p:cond delay="0"/>
                                  </p:stCondLst>
                                  <p:childTnLst>
                                    <p:animMotion origin="layout" path="M -1.66667E-6 7.40741E-7 L 0.17709 0.16111 " pathEditMode="relative" rAng="0" ptsTypes="AA">
                                      <p:cBhvr>
                                        <p:cTn id="18" dur="1000" fill="hold"/>
                                        <p:tgtEl>
                                          <p:spTgt spid="65"/>
                                        </p:tgtEl>
                                        <p:attrNameLst>
                                          <p:attrName>ppt_x</p:attrName>
                                          <p:attrName>ppt_y</p:attrName>
                                        </p:attrNameLst>
                                      </p:cBhvr>
                                      <p:rCtr x="89" y="81"/>
                                    </p:animMotion>
                                  </p:childTnLst>
                                </p:cTn>
                              </p:par>
                              <p:par>
                                <p:cTn id="19" presetID="10" presetClass="entr"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49" presetClass="path" presetSubtype="0" accel="50000" decel="50000" fill="hold" grpId="0" nodeType="withEffect">
                                  <p:stCondLst>
                                    <p:cond delay="0"/>
                                  </p:stCondLst>
                                  <p:childTnLst>
                                    <p:animMotion origin="layout" path="M 3.33333E-6 7.40741E-7 L -0.00729 0.1625 " pathEditMode="relative" rAng="0" ptsTypes="AA">
                                      <p:cBhvr>
                                        <p:cTn id="23" dur="1000" fill="hold"/>
                                        <p:tgtEl>
                                          <p:spTgt spid="66"/>
                                        </p:tgtEl>
                                        <p:attrNameLst>
                                          <p:attrName>ppt_x</p:attrName>
                                          <p:attrName>ppt_y</p:attrName>
                                        </p:attrNameLst>
                                      </p:cBhvr>
                                      <p:rCtr x="-4" y="81"/>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 presetClass="path" presetSubtype="0" accel="50000" decel="50000" fill="hold" nodeType="withEffect">
                                  <p:stCondLst>
                                    <p:cond delay="0"/>
                                  </p:stCondLst>
                                  <p:childTnLst>
                                    <p:animMotion origin="layout" path="M -0.00365 -0.01111 C 0.00538 -0.01111 0.01302 -0.00532 0.01302 0.00208 C 0.01302 0.00926 0.00538 0.01551 -0.00365 0.01551 C -0.01302 0.01551 -0.02031 0.00926 -0.02031 0.00208 C -0.02031 -0.00532 -0.01302 -0.01111 -0.00365 -0.01111 Z " pathEditMode="relative" rAng="0" ptsTypes="fffff">
                                      <p:cBhvr>
                                        <p:cTn id="33" dur="2000" fill="hold"/>
                                        <p:tgtEl>
                                          <p:spTgt spid="68"/>
                                        </p:tgtEl>
                                        <p:attrNameLst>
                                          <p:attrName>ppt_x</p:attrName>
                                          <p:attrName>ppt_y</p:attrName>
                                        </p:attrNameLst>
                                      </p:cBhvr>
                                      <p:rCtr x="0" y="13"/>
                                    </p:animMotion>
                                  </p:childTnLst>
                                </p:cTn>
                              </p:par>
                            </p:childTnLst>
                          </p:cTn>
                        </p:par>
                        <p:par>
                          <p:cTn id="34" fill="hold">
                            <p:stCondLst>
                              <p:cond delay="3500"/>
                            </p:stCondLst>
                            <p:childTnLst>
                              <p:par>
                                <p:cTn id="35" presetID="10" presetClass="exit" presetSubtype="0" fill="hold" nodeType="afterEffect">
                                  <p:stCondLst>
                                    <p:cond delay="0"/>
                                  </p:stCondLst>
                                  <p:childTnLst>
                                    <p:animEffect transition="out" filter="fade">
                                      <p:cBhvr>
                                        <p:cTn id="36" dur="2000"/>
                                        <p:tgtEl>
                                          <p:spTgt spid="67"/>
                                        </p:tgtEl>
                                      </p:cBhvr>
                                    </p:animEffect>
                                    <p:set>
                                      <p:cBhvr>
                                        <p:cTn id="37" dur="1" fill="hold">
                                          <p:stCondLst>
                                            <p:cond delay="1999"/>
                                          </p:stCondLst>
                                        </p:cTn>
                                        <p:tgtEl>
                                          <p:spTgt spid="6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68"/>
                                        </p:tgtEl>
                                      </p:cBhvr>
                                    </p:animEffect>
                                    <p:set>
                                      <p:cBhvr>
                                        <p:cTn id="40" dur="1" fill="hold">
                                          <p:stCondLst>
                                            <p:cond delay="1999"/>
                                          </p:stCondLst>
                                        </p:cTn>
                                        <p:tgtEl>
                                          <p:spTgt spid="68"/>
                                        </p:tgtEl>
                                        <p:attrNameLst>
                                          <p:attrName>style.visibility</p:attrName>
                                        </p:attrNameLst>
                                      </p:cBhvr>
                                      <p:to>
                                        <p:strVal val="hidden"/>
                                      </p:to>
                                    </p:se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49" presetClass="path" presetSubtype="0" accel="50000" decel="50000" fill="hold" nodeType="withEffect">
                                  <p:stCondLst>
                                    <p:cond delay="0"/>
                                  </p:stCondLst>
                                  <p:childTnLst>
                                    <p:animMotion origin="layout" path="M -4.16667E-6 2.22222E-6 L 0.16198 -0.21111 " pathEditMode="relative" rAng="0" ptsTypes="AA">
                                      <p:cBhvr>
                                        <p:cTn id="46" dur="2000" spd="-100000" fill="hold"/>
                                        <p:tgtEl>
                                          <p:spTgt spid="69"/>
                                        </p:tgtEl>
                                        <p:attrNameLst>
                                          <p:attrName>ppt_x</p:attrName>
                                          <p:attrName>ppt_y</p:attrName>
                                        </p:attrNameLst>
                                      </p:cBhvr>
                                      <p:rCtr x="81" y="-106"/>
                                    </p:animMotion>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49" presetClass="path" presetSubtype="0" accel="50000" decel="50000" fill="hold" nodeType="withEffect">
                                  <p:stCondLst>
                                    <p:cond delay="0"/>
                                  </p:stCondLst>
                                  <p:childTnLst>
                                    <p:animMotion origin="layout" path="M -0.0026 -0.00463 L 0.01823 -0.22592 " pathEditMode="relative" rAng="0" ptsTypes="AA">
                                      <p:cBhvr>
                                        <p:cTn id="51" dur="2000" spd="-100000" fill="hold"/>
                                        <p:tgtEl>
                                          <p:spTgt spid="70"/>
                                        </p:tgtEl>
                                        <p:attrNameLst>
                                          <p:attrName>ppt_x</p:attrName>
                                          <p:attrName>ppt_y</p:attrName>
                                        </p:attrNameLst>
                                      </p:cBhvr>
                                      <p:rCtr x="10" y="-111"/>
                                    </p:animMotion>
                                  </p:childTnLst>
                                </p:cTn>
                              </p:par>
                              <p:par>
                                <p:cTn id="52" presetID="10" presetClass="entr" presetSubtype="0"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49" presetClass="path" presetSubtype="0" accel="50000" decel="50000" fill="hold" nodeType="withEffect">
                                  <p:stCondLst>
                                    <p:cond delay="0"/>
                                  </p:stCondLst>
                                  <p:childTnLst>
                                    <p:animMotion origin="layout" path="M 4.16667E-6 1.85185E-6 L -0.1198 -0.24074 " pathEditMode="relative" rAng="0" ptsTypes="AA">
                                      <p:cBhvr>
                                        <p:cTn id="56" dur="2000" spd="-100000" fill="hold"/>
                                        <p:tgtEl>
                                          <p:spTgt spid="73"/>
                                        </p:tgtEl>
                                        <p:attrNameLst>
                                          <p:attrName>ppt_x</p:attrName>
                                          <p:attrName>ppt_y</p:attrName>
                                        </p:attrNameLst>
                                      </p:cBhvr>
                                      <p:rCtr x="-60" y="-120"/>
                                    </p:animMotion>
                                  </p:childTnLst>
                                </p:cTn>
                              </p:par>
                            </p:childTnLst>
                          </p:cTn>
                        </p:par>
                        <p:par>
                          <p:cTn id="57" fill="hold">
                            <p:stCondLst>
                              <p:cond delay="7500"/>
                            </p:stCondLst>
                            <p:childTnLst>
                              <p:par>
                                <p:cTn id="58" presetID="10" presetClass="entr" presetSubtype="0" fill="hold" nodeType="afterEffect">
                                  <p:stCondLst>
                                    <p:cond delay="50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par>
                                <p:cTn id="61" presetID="49" presetClass="path" presetSubtype="0" accel="50000" decel="50000" fill="hold" nodeType="withEffect">
                                  <p:stCondLst>
                                    <p:cond delay="0"/>
                                  </p:stCondLst>
                                  <p:childTnLst>
                                    <p:animMotion origin="layout" path="M -0.18333 -0.01852 L 0.01927 -0.02801 " pathEditMode="relative" rAng="0" ptsTypes="AA">
                                      <p:cBhvr>
                                        <p:cTn id="62" dur="2000" spd="-100000" fill="hold"/>
                                        <p:tgtEl>
                                          <p:spTgt spid="72"/>
                                        </p:tgtEl>
                                        <p:attrNameLst>
                                          <p:attrName>ppt_x</p:attrName>
                                          <p:attrName>ppt_y</p:attrName>
                                        </p:attrNameLst>
                                      </p:cBhvr>
                                      <p:rCtr x="101"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66" grpId="0" animBg="1"/>
      <p:bldP spid="6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defTabSz="914363" eaLnBrk="1" fontAlgn="auto" latinLnBrk="0" hangingPunct="1">
              <a:lnSpc>
                <a:spcPct val="90000"/>
              </a:lnSpc>
              <a:spcAft>
                <a:spcPts val="0"/>
              </a:spcAft>
              <a:buFontTx/>
              <a:buNone/>
              <a:defRPr/>
            </a:pPr>
            <a:endParaRPr lang="en-US" sz="4000" spc="-23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86" name="Title 85"/>
          <p:cNvSpPr>
            <a:spLocks noGrp="1"/>
          </p:cNvSpPr>
          <p:nvPr>
            <p:ph type="title"/>
          </p:nvPr>
        </p:nvSpPr>
        <p:spPr>
          <a:xfrm>
            <a:off x="381000" y="230188"/>
            <a:ext cx="7707086" cy="609398"/>
          </a:xfrm>
        </p:spPr>
        <p:txBody>
          <a:bodyPr/>
          <a:lstStyle/>
          <a:p>
            <a:r>
              <a:rPr lang="en-US" dirty="0" smtClean="0"/>
              <a:t>Provide Enterprise-Scale Integration</a:t>
            </a:r>
            <a:br>
              <a:rPr lang="en-US" dirty="0" smtClean="0"/>
            </a:br>
            <a:endParaRPr lang="en-US" dirty="0"/>
          </a:p>
        </p:txBody>
      </p:sp>
      <p:sp>
        <p:nvSpPr>
          <p:cNvPr id="78" name="Content Placeholder 3"/>
          <p:cNvSpPr>
            <a:spLocks noGrp="1"/>
          </p:cNvSpPr>
          <p:nvPr>
            <p:ph sz="half" idx="1"/>
          </p:nvPr>
        </p:nvSpPr>
        <p:spPr/>
        <p:txBody>
          <a:bodyPr/>
          <a:lstStyle/>
          <a:p>
            <a:r>
              <a:rPr lang="en-US" dirty="0" smtClean="0"/>
              <a:t>Change Data Capture</a:t>
            </a:r>
          </a:p>
          <a:p>
            <a:pPr marL="365760" lvl="1">
              <a:spcAft>
                <a:spcPts val="200"/>
              </a:spcAft>
            </a:pPr>
            <a:r>
              <a:t>Enable change tracking to the data in tables</a:t>
            </a:r>
          </a:p>
          <a:p>
            <a:pPr marL="365760" lvl="1">
              <a:spcAft>
                <a:spcPts val="200"/>
              </a:spcAft>
            </a:pPr>
            <a:r>
              <a:t>Speed updates to data warehouses by capturing net changes</a:t>
            </a:r>
          </a:p>
          <a:p>
            <a:pPr marL="365760" lvl="1">
              <a:spcAft>
                <a:spcPts val="200"/>
              </a:spcAft>
            </a:pPr>
            <a:r>
              <a:t>Provide relatively low impact on performance</a:t>
            </a:r>
            <a:endParaRPr/>
          </a:p>
        </p:txBody>
      </p:sp>
      <p:sp>
        <p:nvSpPr>
          <p:cNvPr id="79" name="Content Placeholder 3"/>
          <p:cNvSpPr>
            <a:spLocks noGrp="1"/>
          </p:cNvSpPr>
          <p:nvPr>
            <p:ph type="body" idx="10"/>
          </p:nvPr>
        </p:nvSpPr>
        <p:spPr/>
        <p:txBody>
          <a:bodyPr/>
          <a:lstStyle/>
          <a:p>
            <a:r>
              <a:rPr lang="en-US" sz="1800" b="0" dirty="0" smtClean="0"/>
              <a:t>“The CDC feature gives us the information we need and frees us from the task of creating and testing triggers.”</a:t>
            </a:r>
          </a:p>
          <a:p>
            <a:pPr lvl="2" algn="r">
              <a:spcBef>
                <a:spcPts val="600"/>
              </a:spcBef>
            </a:pPr>
            <a:r>
              <a:rPr lang="en-US" dirty="0" smtClean="0"/>
              <a:t>  	</a:t>
            </a:r>
            <a:r>
              <a:rPr lang="en-US" sz="1400" b="0" i="1" dirty="0" smtClean="0">
                <a:solidFill>
                  <a:schemeClr val="bg1">
                    <a:lumMod val="75000"/>
                  </a:schemeClr>
                </a:solidFill>
                <a:latin typeface="+mj-lt"/>
                <a:cs typeface="Arial" charset="0"/>
              </a:rPr>
              <a:t>—Gerald Schinagl, Project Manager and Systems Architect for the Sports Database, Austrian Broadcasting Corporation Radio &amp; Television (ORF)</a:t>
            </a:r>
            <a:endParaRPr lang="en-US" sz="1400" b="0" i="1" dirty="0">
              <a:solidFill>
                <a:schemeClr val="bg1">
                  <a:lumMod val="75000"/>
                </a:schemeClr>
              </a:solidFill>
              <a:latin typeface="+mj-lt"/>
              <a:cs typeface="Arial" charset="0"/>
            </a:endParaRPr>
          </a:p>
        </p:txBody>
      </p:sp>
      <p:sp>
        <p:nvSpPr>
          <p:cNvPr id="88" name="Text Placeholder 87"/>
          <p:cNvSpPr>
            <a:spLocks noGrp="1"/>
          </p:cNvSpPr>
          <p:nvPr>
            <p:ph type="body" idx="11"/>
          </p:nvPr>
        </p:nvSpPr>
        <p:spPr/>
        <p:txBody>
          <a:bodyPr/>
          <a:lstStyle/>
          <a:p>
            <a:pPr lvl="0"/>
            <a:r>
              <a:rPr lang="en-US" dirty="0" smtClean="0"/>
              <a:t>Business</a:t>
            </a:r>
          </a:p>
          <a:p>
            <a:pPr lvl="0"/>
            <a:r>
              <a:rPr lang="en-US" dirty="0" smtClean="0"/>
              <a:t>Intelligence </a:t>
            </a:r>
            <a:endParaRPr lang="en-US" dirty="0"/>
          </a:p>
        </p:txBody>
      </p:sp>
      <p:pic>
        <p:nvPicPr>
          <p:cNvPr id="60" name="Picture 59" descr="Server.png"/>
          <p:cNvPicPr>
            <a:picLocks noChangeAspect="1"/>
          </p:cNvPicPr>
          <p:nvPr/>
        </p:nvPicPr>
        <p:blipFill>
          <a:blip r:embed="rId3" cstate="print"/>
          <a:stretch>
            <a:fillRect/>
          </a:stretch>
        </p:blipFill>
        <p:spPr>
          <a:xfrm>
            <a:off x="427038" y="1966824"/>
            <a:ext cx="1290560" cy="1813417"/>
          </a:xfrm>
          <a:prstGeom prst="rect">
            <a:avLst/>
          </a:prstGeom>
        </p:spPr>
      </p:pic>
      <p:pic>
        <p:nvPicPr>
          <p:cNvPr id="102" name="Picture 101" descr="Server.png"/>
          <p:cNvPicPr>
            <a:picLocks noChangeAspect="1"/>
          </p:cNvPicPr>
          <p:nvPr/>
        </p:nvPicPr>
        <p:blipFill>
          <a:blip r:embed="rId3" cstate="print"/>
          <a:stretch>
            <a:fillRect/>
          </a:stretch>
        </p:blipFill>
        <p:spPr>
          <a:xfrm flipH="1">
            <a:off x="3291020" y="1989828"/>
            <a:ext cx="1290560" cy="1813417"/>
          </a:xfrm>
          <a:prstGeom prst="rect">
            <a:avLst/>
          </a:prstGeom>
        </p:spPr>
      </p:pic>
      <p:sp>
        <p:nvSpPr>
          <p:cNvPr id="139" name="TextBox 138"/>
          <p:cNvSpPr txBox="1"/>
          <p:nvPr/>
        </p:nvSpPr>
        <p:spPr>
          <a:xfrm>
            <a:off x="427038" y="1611410"/>
            <a:ext cx="1061258" cy="348813"/>
          </a:xfrm>
          <a:prstGeom prst="rect">
            <a:avLst/>
          </a:prstGeom>
          <a:noFill/>
        </p:spPr>
        <p:txBody>
          <a:bodyPr wrap="square" rtlCol="0">
            <a:spAutoFit/>
          </a:bodyPr>
          <a:lstStyle/>
          <a:p>
            <a:pPr algn="ctr">
              <a:lnSpc>
                <a:spcPts val="1000"/>
              </a:lnSpc>
            </a:pPr>
            <a:r>
              <a:rPr lang="en-US" sz="11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Data</a:t>
            </a:r>
          </a:p>
          <a:p>
            <a:pPr algn="ctr">
              <a:lnSpc>
                <a:spcPts val="1000"/>
              </a:lnSpc>
            </a:pPr>
            <a:r>
              <a:rPr lang="en-US" sz="11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Warehouse</a:t>
            </a:r>
          </a:p>
        </p:txBody>
      </p:sp>
      <p:sp>
        <p:nvSpPr>
          <p:cNvPr id="140" name="TextBox 139"/>
          <p:cNvSpPr txBox="1"/>
          <p:nvPr/>
        </p:nvSpPr>
        <p:spPr>
          <a:xfrm>
            <a:off x="1932100" y="1953684"/>
            <a:ext cx="1061258" cy="223972"/>
          </a:xfrm>
          <a:prstGeom prst="rect">
            <a:avLst/>
          </a:prstGeom>
          <a:noFill/>
        </p:spPr>
        <p:txBody>
          <a:bodyPr wrap="square" rtlCol="0">
            <a:spAutoFit/>
          </a:bodyPr>
          <a:lstStyle/>
          <a:p>
            <a:pPr algn="ctr">
              <a:lnSpc>
                <a:spcPts val="1000"/>
              </a:lnSpc>
            </a:pPr>
            <a:r>
              <a:rPr lang="en-US" sz="2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ETL</a:t>
            </a:r>
          </a:p>
        </p:txBody>
      </p:sp>
      <p:grpSp>
        <p:nvGrpSpPr>
          <p:cNvPr id="2" name="Group 45"/>
          <p:cNvGrpSpPr/>
          <p:nvPr/>
        </p:nvGrpSpPr>
        <p:grpSpPr>
          <a:xfrm>
            <a:off x="2747015" y="2447524"/>
            <a:ext cx="1219200" cy="1618506"/>
            <a:chOff x="3429000" y="2819400"/>
            <a:chExt cx="1219200" cy="1618506"/>
          </a:xfrm>
        </p:grpSpPr>
        <p:pic>
          <p:nvPicPr>
            <p:cNvPr id="47" name="Picture 46"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48" name="Picture 47"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49" name="Picture 48"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50" name="Picture 49"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nvGrpSpPr>
          <p:cNvPr id="3" name="Group 50"/>
          <p:cNvGrpSpPr/>
          <p:nvPr/>
        </p:nvGrpSpPr>
        <p:grpSpPr>
          <a:xfrm>
            <a:off x="1006138" y="2447524"/>
            <a:ext cx="1219200" cy="1618506"/>
            <a:chOff x="3429000" y="2819400"/>
            <a:chExt cx="1219200" cy="1618506"/>
          </a:xfrm>
        </p:grpSpPr>
        <p:pic>
          <p:nvPicPr>
            <p:cNvPr id="52" name="Picture 51"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53" name="Picture 52"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54" name="Picture 53"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55" name="Picture 54"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nvGrpSpPr>
          <p:cNvPr id="4" name="Group 55"/>
          <p:cNvGrpSpPr/>
          <p:nvPr/>
        </p:nvGrpSpPr>
        <p:grpSpPr>
          <a:xfrm>
            <a:off x="1287565" y="2966110"/>
            <a:ext cx="716009" cy="924573"/>
            <a:chOff x="2655571" y="4267199"/>
            <a:chExt cx="787611" cy="1017030"/>
          </a:xfrm>
        </p:grpSpPr>
        <p:sp>
          <p:nvSpPr>
            <p:cNvPr id="57" name="Rectangle 56"/>
            <p:cNvSpPr/>
            <p:nvPr/>
          </p:nvSpPr>
          <p:spPr bwMode="auto">
            <a:xfrm>
              <a:off x="2667000" y="4343400"/>
              <a:ext cx="762000" cy="940829"/>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58" name="Straight Connector 57"/>
            <p:cNvCxnSpPr/>
            <p:nvPr/>
          </p:nvCxnSpPr>
          <p:spPr>
            <a:xfrm>
              <a:off x="2667000" y="44958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67000" y="49530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506033" y="4809453"/>
              <a:ext cx="933408" cy="13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2734860" y="4810529"/>
              <a:ext cx="936727" cy="24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bwMode="auto">
            <a:xfrm>
              <a:off x="2655571" y="4267199"/>
              <a:ext cx="787611" cy="77527"/>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9" name="Rectangle 68"/>
            <p:cNvSpPr/>
            <p:nvPr/>
          </p:nvSpPr>
          <p:spPr bwMode="auto">
            <a:xfrm rot="16200000">
              <a:off x="2233332" y="4777067"/>
              <a:ext cx="933408" cy="66072"/>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55" name="Straight Connector 154"/>
            <p:cNvCxnSpPr/>
            <p:nvPr/>
          </p:nvCxnSpPr>
          <p:spPr>
            <a:xfrm>
              <a:off x="2729750" y="5100869"/>
              <a:ext cx="699251" cy="31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70"/>
          <p:cNvGrpSpPr/>
          <p:nvPr/>
        </p:nvGrpSpPr>
        <p:grpSpPr>
          <a:xfrm>
            <a:off x="3004998" y="2728547"/>
            <a:ext cx="710045" cy="498230"/>
            <a:chOff x="2655570" y="4267200"/>
            <a:chExt cx="781050" cy="548053"/>
          </a:xfrm>
        </p:grpSpPr>
        <p:sp>
          <p:nvSpPr>
            <p:cNvPr id="72" name="Rectangle 71"/>
            <p:cNvSpPr/>
            <p:nvPr/>
          </p:nvSpPr>
          <p:spPr bwMode="auto">
            <a:xfrm>
              <a:off x="2667001" y="4343400"/>
              <a:ext cx="762000" cy="471853"/>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76" name="Straight Connector 75"/>
            <p:cNvCxnSpPr/>
            <p:nvPr/>
          </p:nvCxnSpPr>
          <p:spPr>
            <a:xfrm>
              <a:off x="2667000" y="44958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flipH="1" flipV="1">
              <a:off x="2739218" y="4571413"/>
              <a:ext cx="462180" cy="61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2969581" y="4573170"/>
              <a:ext cx="462178" cy="26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2655570" y="4267200"/>
              <a:ext cx="781050" cy="7239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3" name="Rectangle 92"/>
            <p:cNvSpPr/>
            <p:nvPr/>
          </p:nvSpPr>
          <p:spPr bwMode="auto">
            <a:xfrm rot="16200000">
              <a:off x="2469192" y="4531568"/>
              <a:ext cx="462182" cy="85836"/>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7" name="Group 102"/>
          <p:cNvGrpSpPr/>
          <p:nvPr/>
        </p:nvGrpSpPr>
        <p:grpSpPr>
          <a:xfrm>
            <a:off x="2998179" y="3387970"/>
            <a:ext cx="716862" cy="498230"/>
            <a:chOff x="2648071" y="4267200"/>
            <a:chExt cx="788549" cy="548053"/>
          </a:xfrm>
        </p:grpSpPr>
        <p:sp>
          <p:nvSpPr>
            <p:cNvPr id="104" name="Rectangle 103"/>
            <p:cNvSpPr/>
            <p:nvPr/>
          </p:nvSpPr>
          <p:spPr bwMode="auto">
            <a:xfrm>
              <a:off x="2667001" y="4343400"/>
              <a:ext cx="762000" cy="471853"/>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07" name="Straight Connector 106"/>
            <p:cNvCxnSpPr/>
            <p:nvPr/>
          </p:nvCxnSpPr>
          <p:spPr>
            <a:xfrm>
              <a:off x="2667000" y="44958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2739218" y="4571413"/>
              <a:ext cx="462180" cy="61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2969581" y="4573170"/>
              <a:ext cx="462178" cy="264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bwMode="auto">
            <a:xfrm>
              <a:off x="2655570" y="4267200"/>
              <a:ext cx="781050" cy="7239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8" name="Rectangle 127"/>
            <p:cNvSpPr/>
            <p:nvPr/>
          </p:nvSpPr>
          <p:spPr bwMode="auto">
            <a:xfrm rot="16200000">
              <a:off x="2464546" y="4526924"/>
              <a:ext cx="462182" cy="9513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70" name="Rectangle 69"/>
          <p:cNvSpPr/>
          <p:nvPr/>
        </p:nvSpPr>
        <p:spPr bwMode="auto">
          <a:xfrm>
            <a:off x="3082585" y="2823882"/>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0" name="Rectangle 129"/>
          <p:cNvSpPr/>
          <p:nvPr/>
        </p:nvSpPr>
        <p:spPr bwMode="auto">
          <a:xfrm>
            <a:off x="3082585" y="3101213"/>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2" name="Rectangle 161"/>
          <p:cNvSpPr/>
          <p:nvPr/>
        </p:nvSpPr>
        <p:spPr bwMode="auto">
          <a:xfrm>
            <a:off x="3088738" y="3626184"/>
            <a:ext cx="612871" cy="10141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6" name="Rectangle 165"/>
          <p:cNvSpPr/>
          <p:nvPr/>
        </p:nvSpPr>
        <p:spPr bwMode="auto">
          <a:xfrm>
            <a:off x="3088738" y="3493789"/>
            <a:ext cx="612871" cy="101419"/>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9" name="Rectangle 128"/>
          <p:cNvSpPr/>
          <p:nvPr/>
        </p:nvSpPr>
        <p:spPr bwMode="auto">
          <a:xfrm>
            <a:off x="2998177" y="3314700"/>
            <a:ext cx="720969" cy="143608"/>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CHANGE</a:t>
            </a:r>
          </a:p>
        </p:txBody>
      </p:sp>
      <p:sp>
        <p:nvSpPr>
          <p:cNvPr id="132" name="Rectangle 131"/>
          <p:cNvSpPr/>
          <p:nvPr/>
        </p:nvSpPr>
        <p:spPr bwMode="auto">
          <a:xfrm>
            <a:off x="3082585" y="2823882"/>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1" name="Rectangle 140"/>
          <p:cNvSpPr/>
          <p:nvPr/>
        </p:nvSpPr>
        <p:spPr bwMode="auto">
          <a:xfrm>
            <a:off x="3082585" y="3101213"/>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3" name="Rectangle 142"/>
          <p:cNvSpPr/>
          <p:nvPr/>
        </p:nvSpPr>
        <p:spPr bwMode="auto">
          <a:xfrm>
            <a:off x="1354750" y="3059381"/>
            <a:ext cx="624840" cy="109015"/>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4" name="Rectangle 143"/>
          <p:cNvSpPr/>
          <p:nvPr/>
        </p:nvSpPr>
        <p:spPr bwMode="auto">
          <a:xfrm>
            <a:off x="1354750" y="3198590"/>
            <a:ext cx="624840" cy="109015"/>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6" name="Rectangle 145"/>
          <p:cNvSpPr/>
          <p:nvPr/>
        </p:nvSpPr>
        <p:spPr bwMode="auto">
          <a:xfrm>
            <a:off x="3082585" y="2962064"/>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1" name="Rectangle 160"/>
          <p:cNvSpPr/>
          <p:nvPr/>
        </p:nvSpPr>
        <p:spPr bwMode="auto">
          <a:xfrm>
            <a:off x="3391538" y="2880232"/>
            <a:ext cx="563047" cy="192421"/>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INSERT</a:t>
            </a:r>
          </a:p>
        </p:txBody>
      </p:sp>
      <p:sp>
        <p:nvSpPr>
          <p:cNvPr id="165" name="Rectangle 164"/>
          <p:cNvSpPr/>
          <p:nvPr/>
        </p:nvSpPr>
        <p:spPr bwMode="auto">
          <a:xfrm>
            <a:off x="3391538" y="2767284"/>
            <a:ext cx="563047" cy="192421"/>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6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UPDATE</a:t>
            </a:r>
          </a:p>
        </p:txBody>
      </p:sp>
      <p:sp>
        <p:nvSpPr>
          <p:cNvPr id="159" name="Rectangle 158"/>
          <p:cNvSpPr/>
          <p:nvPr/>
        </p:nvSpPr>
        <p:spPr bwMode="auto">
          <a:xfrm>
            <a:off x="3075533" y="1683444"/>
            <a:ext cx="391885" cy="391886"/>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a:t>
            </a:r>
          </a:p>
        </p:txBody>
      </p:sp>
      <p:sp>
        <p:nvSpPr>
          <p:cNvPr id="147" name="Rectangle 146"/>
          <p:cNvSpPr/>
          <p:nvPr/>
        </p:nvSpPr>
        <p:spPr bwMode="auto">
          <a:xfrm>
            <a:off x="3088175" y="1683444"/>
            <a:ext cx="391885" cy="391886"/>
          </a:xfrm>
          <a:prstGeom prst="rect">
            <a:avLst/>
          </a:prstGeom>
          <a:gradFill>
            <a:gsLst>
              <a:gs pos="0">
                <a:schemeClr val="bg1">
                  <a:lumMod val="50000"/>
                </a:schemeClr>
              </a:gs>
              <a:gs pos="100000">
                <a:schemeClr val="bg1">
                  <a:lumMod val="50000"/>
                  <a:alpha val="48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5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11001010010100101001</a:t>
            </a:r>
          </a:p>
        </p:txBody>
      </p:sp>
      <p:sp>
        <p:nvSpPr>
          <p:cNvPr id="151" name="TextBox 150"/>
          <p:cNvSpPr txBox="1"/>
          <p:nvPr/>
        </p:nvSpPr>
        <p:spPr>
          <a:xfrm>
            <a:off x="1932100" y="1957894"/>
            <a:ext cx="1061258" cy="223972"/>
          </a:xfrm>
          <a:prstGeom prst="rect">
            <a:avLst/>
          </a:prstGeom>
          <a:noFill/>
        </p:spPr>
        <p:txBody>
          <a:bodyPr wrap="square" rtlCol="0">
            <a:spAutoFit/>
          </a:bodyPr>
          <a:lstStyle/>
          <a:p>
            <a:pPr algn="ctr">
              <a:lnSpc>
                <a:spcPts val="1000"/>
              </a:lnSpc>
            </a:pPr>
            <a:r>
              <a:rPr lang="en-US" sz="2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ETL</a:t>
            </a:r>
          </a:p>
        </p:txBody>
      </p:sp>
      <p:sp>
        <p:nvSpPr>
          <p:cNvPr id="152" name="Rectangle 151"/>
          <p:cNvSpPr/>
          <p:nvPr/>
        </p:nvSpPr>
        <p:spPr bwMode="auto">
          <a:xfrm>
            <a:off x="3082585" y="3623371"/>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3" name="Rectangle 152"/>
          <p:cNvSpPr/>
          <p:nvPr/>
        </p:nvSpPr>
        <p:spPr bwMode="auto">
          <a:xfrm>
            <a:off x="3084525" y="3610284"/>
            <a:ext cx="624840" cy="129540"/>
          </a:xfrm>
          <a:prstGeom prst="rect">
            <a:avLst/>
          </a:prstGeom>
          <a:noFill/>
          <a:ln w="19050">
            <a:solidFill>
              <a:srgbClr xmlns:mc="http://schemas.openxmlformats.org/markup-compatibility/2006" xmlns:a14="http://schemas.microsoft.com/office/drawing/2007/7/7/main" val="FF0000" mc:Ignorable=""/>
            </a:solidFill>
            <a:headEnd type="none" w="med" len="med"/>
            <a:tailEnd type="none" w="med" len="med"/>
          </a:ln>
          <a:effectLst>
            <a:outerShdw blurRad="12700" dist="12700" dir="5400000" algn="t" rotWithShape="0">
              <a:prstClr val="black">
                <a:alpha val="17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4" name="Rectangle 153"/>
          <p:cNvSpPr/>
          <p:nvPr/>
        </p:nvSpPr>
        <p:spPr bwMode="auto">
          <a:xfrm>
            <a:off x="1354750" y="3338322"/>
            <a:ext cx="624840" cy="109015"/>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6" name="Rectangle 155"/>
          <p:cNvSpPr/>
          <p:nvPr/>
        </p:nvSpPr>
        <p:spPr bwMode="auto">
          <a:xfrm>
            <a:off x="3084524" y="3483869"/>
            <a:ext cx="624840" cy="129540"/>
          </a:xfrm>
          <a:prstGeom prst="rect">
            <a:avLst/>
          </a:prstGeom>
          <a:noFill/>
          <a:ln w="19050">
            <a:solidFill>
              <a:srgbClr xmlns:mc="http://schemas.openxmlformats.org/markup-compatibility/2006" xmlns:a14="http://schemas.microsoft.com/office/drawing/2007/7/7/main" val="FF0000" mc:Ignorable=""/>
            </a:solidFill>
            <a:headEnd type="none" w="med" len="med"/>
            <a:tailEnd type="none" w="med" len="med"/>
          </a:ln>
          <a:effectLst>
            <a:outerShdw blurRad="12700" dist="12700" dir="5400000" algn="t" rotWithShape="0">
              <a:prstClr val="black">
                <a:alpha val="17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4" name="Rectangle 163"/>
          <p:cNvSpPr/>
          <p:nvPr/>
        </p:nvSpPr>
        <p:spPr bwMode="auto">
          <a:xfrm>
            <a:off x="3082585" y="3485189"/>
            <a:ext cx="616327" cy="112840"/>
          </a:xfrm>
          <a:prstGeom prst="rect">
            <a:avLst/>
          </a:prstGeom>
          <a:solidFill>
            <a:schemeClr val="tx2">
              <a:lumMod val="40000"/>
              <a:lumOff val="6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par>
                          <p:cTn id="8" fill="hold">
                            <p:stCondLst>
                              <p:cond delay="500"/>
                            </p:stCondLst>
                            <p:childTnLst>
                              <p:par>
                                <p:cTn id="9" presetID="35" presetClass="path" presetSubtype="0" accel="50000" decel="50000" fill="hold" grpId="0" nodeType="afterEffect">
                                  <p:stCondLst>
                                    <p:cond delay="0"/>
                                  </p:stCondLst>
                                  <p:childTnLst>
                                    <p:animMotion origin="layout" path="M -2.77778E-7 -1.11111E-6 L -0.18681 0.03148 " pathEditMode="relative" rAng="0" ptsTypes="AA">
                                      <p:cBhvr>
                                        <p:cTn id="10" dur="2000" fill="hold"/>
                                        <p:tgtEl>
                                          <p:spTgt spid="132"/>
                                        </p:tgtEl>
                                        <p:attrNameLst>
                                          <p:attrName>ppt_x</p:attrName>
                                          <p:attrName>ppt_y</p:attrName>
                                        </p:attrNameLst>
                                      </p:cBhvr>
                                      <p:rCtr x="-93" y="16"/>
                                    </p:animMotion>
                                  </p:childTnLst>
                                </p:cTn>
                              </p:par>
                              <p:par>
                                <p:cTn id="11" presetID="35" presetClass="path" presetSubtype="0" accel="50000" decel="50000" fill="hold" grpId="0" nodeType="withEffect">
                                  <p:stCondLst>
                                    <p:cond delay="0"/>
                                  </p:stCondLst>
                                  <p:childTnLst>
                                    <p:animMotion origin="layout" path="M -3.33333E-6 7.40741E-7 L -0.18871 0.01343 " pathEditMode="relative" rAng="0" ptsTypes="AA">
                                      <p:cBhvr>
                                        <p:cTn id="12" dur="2000" fill="hold"/>
                                        <p:tgtEl>
                                          <p:spTgt spid="141"/>
                                        </p:tgtEl>
                                        <p:attrNameLst>
                                          <p:attrName>ppt_x</p:attrName>
                                          <p:attrName>ppt_y</p:attrName>
                                        </p:attrNameLst>
                                      </p:cBhvr>
                                      <p:rCtr x="-94" y="7"/>
                                    </p:animMotion>
                                  </p:childTnLst>
                                </p:cTn>
                              </p:par>
                            </p:childTnLst>
                          </p:cTn>
                        </p:par>
                        <p:par>
                          <p:cTn id="13" fill="hold">
                            <p:stCondLst>
                              <p:cond delay="2500"/>
                            </p:stCondLst>
                            <p:childTnLst>
                              <p:par>
                                <p:cTn id="14" presetID="10" presetClass="exit" presetSubtype="0" fill="hold" grpId="1" nodeType="afterEffect">
                                  <p:stCondLst>
                                    <p:cond delay="0"/>
                                  </p:stCondLst>
                                  <p:childTnLst>
                                    <p:animEffect transition="out" filter="fade">
                                      <p:cBhvr>
                                        <p:cTn id="15" dur="500"/>
                                        <p:tgtEl>
                                          <p:spTgt spid="132"/>
                                        </p:tgtEl>
                                      </p:cBhvr>
                                    </p:animEffect>
                                    <p:set>
                                      <p:cBhvr>
                                        <p:cTn id="16" dur="1" fill="hold">
                                          <p:stCondLst>
                                            <p:cond delay="499"/>
                                          </p:stCondLst>
                                        </p:cTn>
                                        <p:tgtEl>
                                          <p:spTgt spid="13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40"/>
                                        </p:tgtEl>
                                      </p:cBhvr>
                                    </p:animEffect>
                                    <p:set>
                                      <p:cBhvr>
                                        <p:cTn id="19" dur="1" fill="hold">
                                          <p:stCondLst>
                                            <p:cond delay="999"/>
                                          </p:stCondLst>
                                        </p:cTn>
                                        <p:tgtEl>
                                          <p:spTgt spid="14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41"/>
                                        </p:tgtEl>
                                      </p:cBhvr>
                                    </p:animEffect>
                                    <p:set>
                                      <p:cBhvr>
                                        <p:cTn id="22" dur="1" fill="hold">
                                          <p:stCondLst>
                                            <p:cond delay="499"/>
                                          </p:stCondLst>
                                        </p:cTn>
                                        <p:tgtEl>
                                          <p:spTgt spid="14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fade">
                                      <p:cBhvr>
                                        <p:cTn id="25" dur="500"/>
                                        <p:tgtEl>
                                          <p:spTgt spid="1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
                                        </p:tgtEl>
                                        <p:attrNameLst>
                                          <p:attrName>style.visibility</p:attrName>
                                        </p:attrNameLst>
                                      </p:cBhvr>
                                      <p:to>
                                        <p:strVal val="visible"/>
                                      </p:to>
                                    </p:set>
                                    <p:animEffect transition="in" filter="fade">
                                      <p:cBhvr>
                                        <p:cTn id="28" dur="500"/>
                                        <p:tgtEl>
                                          <p:spTgt spid="143"/>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par>
                          <p:cTn id="33" fill="hold">
                            <p:stCondLst>
                              <p:cond delay="4000"/>
                            </p:stCondLst>
                            <p:childTnLst>
                              <p:par>
                                <p:cTn id="34" presetID="35" presetClass="path" presetSubtype="0" accel="50000" decel="50000" fill="hold" grpId="1" nodeType="afterEffect">
                                  <p:stCondLst>
                                    <p:cond delay="0"/>
                                  </p:stCondLst>
                                  <p:childTnLst>
                                    <p:animMotion origin="layout" path="M 1.11111E-6 -2.59259E-6 L 1.11111E-6 0.15093 " pathEditMode="relative" rAng="0" ptsTypes="AA">
                                      <p:cBhvr>
                                        <p:cTn id="35" dur="2000" fill="hold"/>
                                        <p:tgtEl>
                                          <p:spTgt spid="159"/>
                                        </p:tgtEl>
                                        <p:attrNameLst>
                                          <p:attrName>ppt_x</p:attrName>
                                          <p:attrName>ppt_y</p:attrName>
                                        </p:attrNameLst>
                                      </p:cBhvr>
                                      <p:rCtr x="0" y="75"/>
                                    </p:animMotion>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1000"/>
                                        <p:tgtEl>
                                          <p:spTgt spid="146"/>
                                        </p:tgtEl>
                                      </p:cBhvr>
                                    </p:animEffect>
                                  </p:childTnLst>
                                </p:cTn>
                              </p:par>
                              <p:par>
                                <p:cTn id="40" presetID="10" presetClass="exit" presetSubtype="0" fill="hold" grpId="2" nodeType="withEffect">
                                  <p:stCondLst>
                                    <p:cond delay="0"/>
                                  </p:stCondLst>
                                  <p:childTnLst>
                                    <p:animEffect transition="out" filter="fade">
                                      <p:cBhvr>
                                        <p:cTn id="41" dur="500"/>
                                        <p:tgtEl>
                                          <p:spTgt spid="159"/>
                                        </p:tgtEl>
                                      </p:cBhvr>
                                    </p:animEffect>
                                    <p:set>
                                      <p:cBhvr>
                                        <p:cTn id="42" dur="1" fill="hold">
                                          <p:stCondLst>
                                            <p:cond delay="499"/>
                                          </p:stCondLst>
                                        </p:cTn>
                                        <p:tgtEl>
                                          <p:spTgt spid="159"/>
                                        </p:tgtEl>
                                        <p:attrNameLst>
                                          <p:attrName>style.visibility</p:attrName>
                                        </p:attrNameLst>
                                      </p:cBhvr>
                                      <p:to>
                                        <p:strVal val="hidden"/>
                                      </p:to>
                                    </p:se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161"/>
                                        </p:tgtEl>
                                        <p:attrNameLst>
                                          <p:attrName>style.visibility</p:attrName>
                                        </p:attrNameLst>
                                      </p:cBhvr>
                                      <p:to>
                                        <p:strVal val="visible"/>
                                      </p:to>
                                    </p:set>
                                    <p:animEffect transition="in" filter="fade">
                                      <p:cBhvr>
                                        <p:cTn id="46" dur="500"/>
                                        <p:tgtEl>
                                          <p:spTgt spid="161"/>
                                        </p:tgtEl>
                                      </p:cBhvr>
                                    </p:animEffect>
                                  </p:childTnLst>
                                </p:cTn>
                              </p:par>
                            </p:childTnLst>
                          </p:cTn>
                        </p:par>
                        <p:par>
                          <p:cTn id="47" fill="hold">
                            <p:stCondLst>
                              <p:cond delay="7500"/>
                            </p:stCondLst>
                            <p:childTnLst>
                              <p:par>
                                <p:cTn id="48" presetID="0" presetClass="path" presetSubtype="0" accel="50000" decel="50000" fill="hold" grpId="1" nodeType="afterEffect">
                                  <p:stCondLst>
                                    <p:cond delay="0"/>
                                  </p:stCondLst>
                                  <p:childTnLst>
                                    <p:animMotion origin="layout" path="M -2.5E-6 2.66836E-6 C 0.01007 0.0037 0.02032 0.00787 0.02726 0.01643 C 0.0342 0.02522 0.0415 0.04027 0.04132 0.05114 C 0.04115 0.06225 0.03316 0.07521 0.02657 0.08308 C 0.01997 0.09072 0.01077 0.09419 0.00157 0.09812 " pathEditMode="relative" rAng="0" ptsTypes="aaaaA">
                                      <p:cBhvr>
                                        <p:cTn id="49" dur="2000" fill="hold"/>
                                        <p:tgtEl>
                                          <p:spTgt spid="161"/>
                                        </p:tgtEl>
                                        <p:attrNameLst>
                                          <p:attrName>ppt_x</p:attrName>
                                          <p:attrName>ppt_y</p:attrName>
                                        </p:attrNameLst>
                                      </p:cBhvr>
                                      <p:rCtr x="21" y="49"/>
                                    </p:animMotion>
                                  </p:childTnLst>
                                </p:cTn>
                              </p:par>
                            </p:childTnLst>
                          </p:cTn>
                        </p:par>
                        <p:par>
                          <p:cTn id="50" fill="hold">
                            <p:stCondLst>
                              <p:cond delay="9500"/>
                            </p:stCondLst>
                            <p:childTnLst>
                              <p:par>
                                <p:cTn id="51" presetID="10" presetClass="exit" presetSubtype="0" fill="hold" grpId="2" nodeType="afterEffect">
                                  <p:stCondLst>
                                    <p:cond delay="0"/>
                                  </p:stCondLst>
                                  <p:childTnLst>
                                    <p:animEffect transition="out" filter="fade">
                                      <p:cBhvr>
                                        <p:cTn id="52" dur="500"/>
                                        <p:tgtEl>
                                          <p:spTgt spid="161"/>
                                        </p:tgtEl>
                                      </p:cBhvr>
                                    </p:animEffect>
                                    <p:set>
                                      <p:cBhvr>
                                        <p:cTn id="53" dur="1" fill="hold">
                                          <p:stCondLst>
                                            <p:cond delay="499"/>
                                          </p:stCondLst>
                                        </p:cTn>
                                        <p:tgtEl>
                                          <p:spTgt spid="161"/>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fade">
                                      <p:cBhvr>
                                        <p:cTn id="56" dur="1000"/>
                                        <p:tgtEl>
                                          <p:spTgt spid="162"/>
                                        </p:tgtEl>
                                      </p:cBhvr>
                                    </p:animEffect>
                                  </p:childTnLst>
                                </p:cTn>
                              </p:par>
                            </p:childTnLst>
                          </p:cTn>
                        </p:par>
                        <p:par>
                          <p:cTn id="57" fill="hold">
                            <p:stCondLst>
                              <p:cond delay="10500"/>
                            </p:stCondLst>
                            <p:childTnLst>
                              <p:par>
                                <p:cTn id="58" presetID="10" presetClass="entr" presetSubtype="0"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Effect transition="in" filter="fade">
                                      <p:cBhvr>
                                        <p:cTn id="60" dur="500"/>
                                        <p:tgtEl>
                                          <p:spTgt spid="147"/>
                                        </p:tgtEl>
                                      </p:cBhvr>
                                    </p:animEffect>
                                  </p:childTnLst>
                                </p:cTn>
                              </p:par>
                            </p:childTnLst>
                          </p:cTn>
                        </p:par>
                        <p:par>
                          <p:cTn id="61" fill="hold">
                            <p:stCondLst>
                              <p:cond delay="11000"/>
                            </p:stCondLst>
                            <p:childTnLst>
                              <p:par>
                                <p:cTn id="62" presetID="35" presetClass="path" presetSubtype="0" accel="50000" decel="50000" fill="hold" grpId="1" nodeType="afterEffect">
                                  <p:stCondLst>
                                    <p:cond delay="0"/>
                                  </p:stCondLst>
                                  <p:childTnLst>
                                    <p:animMotion origin="layout" path="M 1.11111E-6 -2.59259E-6 L 1.11111E-6 0.15093 " pathEditMode="relative" rAng="0" ptsTypes="AA">
                                      <p:cBhvr>
                                        <p:cTn id="63" dur="2000" fill="hold"/>
                                        <p:tgtEl>
                                          <p:spTgt spid="147"/>
                                        </p:tgtEl>
                                        <p:attrNameLst>
                                          <p:attrName>ppt_x</p:attrName>
                                          <p:attrName>ppt_y</p:attrName>
                                        </p:attrNameLst>
                                      </p:cBhvr>
                                      <p:rCtr x="0" y="75"/>
                                    </p:animMotion>
                                  </p:childTnLst>
                                </p:cTn>
                              </p:par>
                            </p:childTnLst>
                          </p:cTn>
                        </p:par>
                        <p:par>
                          <p:cTn id="64" fill="hold">
                            <p:stCondLst>
                              <p:cond delay="13000"/>
                            </p:stCondLst>
                            <p:childTnLst>
                              <p:par>
                                <p:cTn id="65" presetID="10" presetClass="exit" presetSubtype="0" fill="hold" grpId="2" nodeType="afterEffect">
                                  <p:stCondLst>
                                    <p:cond delay="0"/>
                                  </p:stCondLst>
                                  <p:childTnLst>
                                    <p:animEffect transition="out" filter="fade">
                                      <p:cBhvr>
                                        <p:cTn id="66" dur="500"/>
                                        <p:tgtEl>
                                          <p:spTgt spid="147"/>
                                        </p:tgtEl>
                                      </p:cBhvr>
                                    </p:animEffect>
                                    <p:set>
                                      <p:cBhvr>
                                        <p:cTn id="67" dur="1" fill="hold">
                                          <p:stCondLst>
                                            <p:cond delay="499"/>
                                          </p:stCondLst>
                                        </p:cTn>
                                        <p:tgtEl>
                                          <p:spTgt spid="147"/>
                                        </p:tgtEl>
                                        <p:attrNameLst>
                                          <p:attrName>style.visibility</p:attrName>
                                        </p:attrNameLst>
                                      </p:cBhvr>
                                      <p:to>
                                        <p:strVal val="hidden"/>
                                      </p:to>
                                    </p:set>
                                  </p:childTnLst>
                                </p:cTn>
                              </p:par>
                            </p:childTnLst>
                          </p:cTn>
                        </p:par>
                        <p:par>
                          <p:cTn id="68" fill="hold">
                            <p:stCondLst>
                              <p:cond delay="13500"/>
                            </p:stCondLst>
                            <p:childTnLst>
                              <p:par>
                                <p:cTn id="69" presetID="10" presetClass="exit" presetSubtype="0" fill="hold" grpId="0" nodeType="afterEffect">
                                  <p:stCondLst>
                                    <p:cond delay="0"/>
                                  </p:stCondLst>
                                  <p:childTnLst>
                                    <p:animEffect transition="out" filter="fade">
                                      <p:cBhvr>
                                        <p:cTn id="70" dur="500"/>
                                        <p:tgtEl>
                                          <p:spTgt spid="70"/>
                                        </p:tgtEl>
                                      </p:cBhvr>
                                    </p:animEffect>
                                    <p:set>
                                      <p:cBhvr>
                                        <p:cTn id="71" dur="1" fill="hold">
                                          <p:stCondLst>
                                            <p:cond delay="499"/>
                                          </p:stCondLst>
                                        </p:cTn>
                                        <p:tgtEl>
                                          <p:spTgt spid="70"/>
                                        </p:tgtEl>
                                        <p:attrNameLst>
                                          <p:attrName>style.visibility</p:attrName>
                                        </p:attrNameLst>
                                      </p:cBhvr>
                                      <p:to>
                                        <p:strVal val="hidden"/>
                                      </p:to>
                                    </p:set>
                                  </p:childTnLst>
                                </p:cTn>
                              </p:par>
                            </p:childTnLst>
                          </p:cTn>
                        </p:par>
                        <p:par>
                          <p:cTn id="72" fill="hold">
                            <p:stCondLst>
                              <p:cond delay="14000"/>
                            </p:stCondLst>
                            <p:childTnLst>
                              <p:par>
                                <p:cTn id="73" presetID="10" presetClass="entr" presetSubtype="0" fill="hold" grpId="1" nodeType="after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500"/>
                                        <p:tgtEl>
                                          <p:spTgt spid="70"/>
                                        </p:tgtEl>
                                      </p:cBhvr>
                                    </p:animEffect>
                                  </p:childTnLst>
                                </p:cTn>
                              </p:par>
                            </p:childTnLst>
                          </p:cTn>
                        </p:par>
                        <p:par>
                          <p:cTn id="76" fill="hold">
                            <p:stCondLst>
                              <p:cond delay="14500"/>
                            </p:stCondLst>
                            <p:childTnLst>
                              <p:par>
                                <p:cTn id="77" presetID="10" presetClass="exit" presetSubtype="0" fill="hold" grpId="2" nodeType="afterEffect">
                                  <p:stCondLst>
                                    <p:cond delay="0"/>
                                  </p:stCondLst>
                                  <p:childTnLst>
                                    <p:animEffect transition="out" filter="fade">
                                      <p:cBhvr>
                                        <p:cTn id="78" dur="500"/>
                                        <p:tgtEl>
                                          <p:spTgt spid="70"/>
                                        </p:tgtEl>
                                      </p:cBhvr>
                                    </p:animEffect>
                                    <p:set>
                                      <p:cBhvr>
                                        <p:cTn id="79" dur="1" fill="hold">
                                          <p:stCondLst>
                                            <p:cond delay="499"/>
                                          </p:stCondLst>
                                        </p:cTn>
                                        <p:tgtEl>
                                          <p:spTgt spid="70"/>
                                        </p:tgtEl>
                                        <p:attrNameLst>
                                          <p:attrName>style.visibility</p:attrName>
                                        </p:attrNameLst>
                                      </p:cBhvr>
                                      <p:to>
                                        <p:strVal val="hidden"/>
                                      </p:to>
                                    </p:set>
                                  </p:childTnLst>
                                </p:cTn>
                              </p:par>
                            </p:childTnLst>
                          </p:cTn>
                        </p:par>
                        <p:par>
                          <p:cTn id="80" fill="hold">
                            <p:stCondLst>
                              <p:cond delay="15000"/>
                            </p:stCondLst>
                            <p:childTnLst>
                              <p:par>
                                <p:cTn id="81" presetID="10" presetClass="entr" presetSubtype="0" fill="hold" grpId="3"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childTnLst>
                          </p:cTn>
                        </p:par>
                        <p:par>
                          <p:cTn id="84" fill="hold">
                            <p:stCondLst>
                              <p:cond delay="15500"/>
                            </p:stCondLst>
                            <p:childTnLst>
                              <p:par>
                                <p:cTn id="85" presetID="10" presetClass="entr" presetSubtype="0" fill="hold" grpId="0" nodeType="after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fade">
                                      <p:cBhvr>
                                        <p:cTn id="87" dur="500"/>
                                        <p:tgtEl>
                                          <p:spTgt spid="165"/>
                                        </p:tgtEl>
                                      </p:cBhvr>
                                    </p:animEffect>
                                  </p:childTnLst>
                                </p:cTn>
                              </p:par>
                            </p:childTnLst>
                          </p:cTn>
                        </p:par>
                        <p:par>
                          <p:cTn id="88" fill="hold">
                            <p:stCondLst>
                              <p:cond delay="16000"/>
                            </p:stCondLst>
                            <p:childTnLst>
                              <p:par>
                                <p:cTn id="89" presetID="0" presetClass="path" presetSubtype="0" accel="50000" decel="50000" fill="hold" grpId="1" nodeType="afterEffect">
                                  <p:stCondLst>
                                    <p:cond delay="0"/>
                                  </p:stCondLst>
                                  <p:childTnLst>
                                    <p:animMotion origin="layout" path="M -2.5E-6 -4.5221E-6 C 0.01007 0.00348 0.02032 0.00764 0.02726 0.0162 C 0.0342 0.02477 0.0415 0.03958 0.04132 0.05069 C 0.04115 0.0618 0.03316 0.07429 0.02657 0.08216 C 0.01997 0.09003 0.01077 0.09327 0.00157 0.09744 " pathEditMode="relative" rAng="0" ptsTypes="aaaaA">
                                      <p:cBhvr>
                                        <p:cTn id="90" dur="2000" fill="hold"/>
                                        <p:tgtEl>
                                          <p:spTgt spid="165"/>
                                        </p:tgtEl>
                                        <p:attrNameLst>
                                          <p:attrName>ppt_x</p:attrName>
                                          <p:attrName>ppt_y</p:attrName>
                                        </p:attrNameLst>
                                      </p:cBhvr>
                                      <p:rCtr x="21" y="49"/>
                                    </p:animMotion>
                                  </p:childTnLst>
                                </p:cTn>
                              </p:par>
                            </p:childTnLst>
                          </p:cTn>
                        </p:par>
                        <p:par>
                          <p:cTn id="91" fill="hold">
                            <p:stCondLst>
                              <p:cond delay="18000"/>
                            </p:stCondLst>
                            <p:childTnLst>
                              <p:par>
                                <p:cTn id="92" presetID="10" presetClass="exit" presetSubtype="0" fill="hold" grpId="2" nodeType="afterEffect">
                                  <p:stCondLst>
                                    <p:cond delay="0"/>
                                  </p:stCondLst>
                                  <p:childTnLst>
                                    <p:animEffect transition="out" filter="fade">
                                      <p:cBhvr>
                                        <p:cTn id="93" dur="500"/>
                                        <p:tgtEl>
                                          <p:spTgt spid="165"/>
                                        </p:tgtEl>
                                      </p:cBhvr>
                                    </p:animEffect>
                                    <p:set>
                                      <p:cBhvr>
                                        <p:cTn id="94" dur="1" fill="hold">
                                          <p:stCondLst>
                                            <p:cond delay="499"/>
                                          </p:stCondLst>
                                        </p:cTn>
                                        <p:tgtEl>
                                          <p:spTgt spid="165"/>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166"/>
                                        </p:tgtEl>
                                        <p:attrNameLst>
                                          <p:attrName>style.visibility</p:attrName>
                                        </p:attrNameLst>
                                      </p:cBhvr>
                                      <p:to>
                                        <p:strVal val="visible"/>
                                      </p:to>
                                    </p:set>
                                    <p:animEffect transition="in" filter="fade">
                                      <p:cBhvr>
                                        <p:cTn id="97" dur="1000"/>
                                        <p:tgtEl>
                                          <p:spTgt spid="166"/>
                                        </p:tgtEl>
                                      </p:cBhvr>
                                    </p:animEffect>
                                  </p:childTnLst>
                                </p:cTn>
                              </p:par>
                            </p:childTnLst>
                          </p:cTn>
                        </p:par>
                        <p:par>
                          <p:cTn id="98" fill="hold">
                            <p:stCondLst>
                              <p:cond delay="19000"/>
                            </p:stCondLst>
                            <p:childTnLst>
                              <p:par>
                                <p:cTn id="99" presetID="10" presetClass="entr" presetSubtype="0" fill="hold" grpId="0" nodeType="after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fade">
                                      <p:cBhvr>
                                        <p:cTn id="101" dur="1000"/>
                                        <p:tgtEl>
                                          <p:spTgt spid="153"/>
                                        </p:tgtEl>
                                      </p:cBhvr>
                                    </p:animEffect>
                                  </p:childTnLst>
                                </p:cTn>
                              </p:par>
                            </p:childTnLst>
                          </p:cTn>
                        </p:par>
                        <p:par>
                          <p:cTn id="102" fill="hold">
                            <p:stCondLst>
                              <p:cond delay="20000"/>
                            </p:stCondLst>
                            <p:childTnLst>
                              <p:par>
                                <p:cTn id="103" presetID="10" presetClass="entr" presetSubtype="0" fill="hold" grpId="1" nodeType="after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fade">
                                      <p:cBhvr>
                                        <p:cTn id="105" dur="500"/>
                                        <p:tgtEl>
                                          <p:spTgt spid="151"/>
                                        </p:tgtEl>
                                      </p:cBhvr>
                                    </p:animEffect>
                                  </p:childTnLst>
                                </p:cTn>
                              </p:par>
                            </p:childTnLst>
                          </p:cTn>
                        </p:par>
                        <p:par>
                          <p:cTn id="106" fill="hold">
                            <p:stCondLst>
                              <p:cond delay="20500"/>
                            </p:stCondLst>
                            <p:childTnLst>
                              <p:par>
                                <p:cTn id="107" presetID="10" presetClass="entr" presetSubtype="0" fill="hold" grpId="0" nodeType="afterEffect">
                                  <p:stCondLst>
                                    <p:cond delay="0"/>
                                  </p:stCondLst>
                                  <p:childTnLst>
                                    <p:set>
                                      <p:cBhvr>
                                        <p:cTn id="108" dur="1" fill="hold">
                                          <p:stCondLst>
                                            <p:cond delay="0"/>
                                          </p:stCondLst>
                                        </p:cTn>
                                        <p:tgtEl>
                                          <p:spTgt spid="152"/>
                                        </p:tgtEl>
                                        <p:attrNameLst>
                                          <p:attrName>style.visibility</p:attrName>
                                        </p:attrNameLst>
                                      </p:cBhvr>
                                      <p:to>
                                        <p:strVal val="visible"/>
                                      </p:to>
                                    </p:set>
                                    <p:animEffect transition="in" filter="fade">
                                      <p:cBhvr>
                                        <p:cTn id="109" dur="500"/>
                                        <p:tgtEl>
                                          <p:spTgt spid="152"/>
                                        </p:tgtEl>
                                      </p:cBhvr>
                                    </p:animEffect>
                                  </p:childTnLst>
                                </p:cTn>
                              </p:par>
                            </p:childTnLst>
                          </p:cTn>
                        </p:par>
                        <p:par>
                          <p:cTn id="110" fill="hold">
                            <p:stCondLst>
                              <p:cond delay="21000"/>
                            </p:stCondLst>
                            <p:childTnLst>
                              <p:par>
                                <p:cTn id="111" presetID="0" presetClass="path" presetSubtype="0" accel="50000" decel="50000" fill="hold" grpId="1" nodeType="afterEffect">
                                  <p:stCondLst>
                                    <p:cond delay="0"/>
                                  </p:stCondLst>
                                  <p:childTnLst>
                                    <p:animMotion origin="layout" path="M -3.33333E-6 -4.07407E-6 C -0.07916 -0.01828 -0.15816 -0.03657 -0.18958 -0.04375 " pathEditMode="relative" rAng="0" ptsTypes="aA">
                                      <p:cBhvr>
                                        <p:cTn id="112" dur="2000" fill="hold"/>
                                        <p:tgtEl>
                                          <p:spTgt spid="152"/>
                                        </p:tgtEl>
                                        <p:attrNameLst>
                                          <p:attrName>ppt_x</p:attrName>
                                          <p:attrName>ppt_y</p:attrName>
                                        </p:attrNameLst>
                                      </p:cBhvr>
                                      <p:rCtr x="-95" y="-22"/>
                                    </p:animMotion>
                                  </p:childTnLst>
                                </p:cTn>
                              </p:par>
                            </p:childTnLst>
                          </p:cTn>
                        </p:par>
                        <p:par>
                          <p:cTn id="113" fill="hold">
                            <p:stCondLst>
                              <p:cond delay="23000"/>
                            </p:stCondLst>
                            <p:childTnLst>
                              <p:par>
                                <p:cTn id="114" presetID="10" presetClass="exit" presetSubtype="0" fill="hold" grpId="2" nodeType="afterEffect">
                                  <p:stCondLst>
                                    <p:cond delay="0"/>
                                  </p:stCondLst>
                                  <p:childTnLst>
                                    <p:animEffect transition="out" filter="fade">
                                      <p:cBhvr>
                                        <p:cTn id="115" dur="500"/>
                                        <p:tgtEl>
                                          <p:spTgt spid="152"/>
                                        </p:tgtEl>
                                      </p:cBhvr>
                                    </p:animEffect>
                                    <p:set>
                                      <p:cBhvr>
                                        <p:cTn id="116" dur="1" fill="hold">
                                          <p:stCondLst>
                                            <p:cond delay="499"/>
                                          </p:stCondLst>
                                        </p:cTn>
                                        <p:tgtEl>
                                          <p:spTgt spid="152"/>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Effect transition="in" filter="fade">
                                      <p:cBhvr>
                                        <p:cTn id="119" dur="500"/>
                                        <p:tgtEl>
                                          <p:spTgt spid="154"/>
                                        </p:tgtEl>
                                      </p:cBhvr>
                                    </p:animEffect>
                                  </p:childTnLst>
                                </p:cTn>
                              </p:par>
                            </p:childTnLst>
                          </p:cTn>
                        </p:par>
                        <p:par>
                          <p:cTn id="120" fill="hold">
                            <p:stCondLst>
                              <p:cond delay="23500"/>
                            </p:stCondLst>
                            <p:childTnLst>
                              <p:par>
                                <p:cTn id="121" presetID="10" presetClass="exit" presetSubtype="0" fill="hold" grpId="1" nodeType="afterEffect">
                                  <p:stCondLst>
                                    <p:cond delay="0"/>
                                  </p:stCondLst>
                                  <p:childTnLst>
                                    <p:animEffect transition="out" filter="fade">
                                      <p:cBhvr>
                                        <p:cTn id="122" dur="500"/>
                                        <p:tgtEl>
                                          <p:spTgt spid="153"/>
                                        </p:tgtEl>
                                      </p:cBhvr>
                                    </p:animEffect>
                                    <p:set>
                                      <p:cBhvr>
                                        <p:cTn id="123" dur="1" fill="hold">
                                          <p:stCondLst>
                                            <p:cond delay="499"/>
                                          </p:stCondLst>
                                        </p:cTn>
                                        <p:tgtEl>
                                          <p:spTgt spid="153"/>
                                        </p:tgtEl>
                                        <p:attrNameLst>
                                          <p:attrName>style.visibility</p:attrName>
                                        </p:attrNameLst>
                                      </p:cBhvr>
                                      <p:to>
                                        <p:strVal val="hidden"/>
                                      </p:to>
                                    </p:set>
                                  </p:childTnLst>
                                </p:cTn>
                              </p:par>
                            </p:childTnLst>
                          </p:cTn>
                        </p:par>
                        <p:par>
                          <p:cTn id="124" fill="hold">
                            <p:stCondLst>
                              <p:cond delay="24000"/>
                            </p:stCondLst>
                            <p:childTnLst>
                              <p:par>
                                <p:cTn id="125" presetID="10" presetClass="entr" presetSubtype="0" fill="hold" nodeType="afterEffect">
                                  <p:stCondLst>
                                    <p:cond delay="0"/>
                                  </p:stCondLst>
                                  <p:childTnLst>
                                    <p:set>
                                      <p:cBhvr>
                                        <p:cTn id="126" dur="1" fill="hold">
                                          <p:stCondLst>
                                            <p:cond delay="0"/>
                                          </p:stCondLst>
                                        </p:cTn>
                                        <p:tgtEl>
                                          <p:spTgt spid="156"/>
                                        </p:tgtEl>
                                        <p:attrNameLst>
                                          <p:attrName>style.visibility</p:attrName>
                                        </p:attrNameLst>
                                      </p:cBhvr>
                                      <p:to>
                                        <p:strVal val="visible"/>
                                      </p:to>
                                    </p:set>
                                    <p:animEffect transition="in" filter="fade">
                                      <p:cBhvr>
                                        <p:cTn id="127" dur="1000"/>
                                        <p:tgtEl>
                                          <p:spTgt spid="156"/>
                                        </p:tgtEl>
                                      </p:cBhvr>
                                    </p:animEffect>
                                  </p:childTnLst>
                                </p:cTn>
                              </p:par>
                            </p:childTnLst>
                          </p:cTn>
                        </p:par>
                        <p:par>
                          <p:cTn id="128" fill="hold">
                            <p:stCondLst>
                              <p:cond delay="25000"/>
                            </p:stCondLst>
                            <p:childTnLst>
                              <p:par>
                                <p:cTn id="129" presetID="10" presetClass="entr" presetSubtype="0" fill="hold" grpId="2" nodeType="afterEffect">
                                  <p:stCondLst>
                                    <p:cond delay="0"/>
                                  </p:stCondLst>
                                  <p:childTnLst>
                                    <p:set>
                                      <p:cBhvr>
                                        <p:cTn id="130" dur="1" fill="hold">
                                          <p:stCondLst>
                                            <p:cond delay="0"/>
                                          </p:stCondLst>
                                        </p:cTn>
                                        <p:tgtEl>
                                          <p:spTgt spid="164"/>
                                        </p:tgtEl>
                                        <p:attrNameLst>
                                          <p:attrName>style.visibility</p:attrName>
                                        </p:attrNameLst>
                                      </p:cBhvr>
                                      <p:to>
                                        <p:strVal val="visible"/>
                                      </p:to>
                                    </p:set>
                                    <p:animEffect transition="in" filter="fade">
                                      <p:cBhvr>
                                        <p:cTn id="131" dur="2000"/>
                                        <p:tgtEl>
                                          <p:spTgt spid="164"/>
                                        </p:tgtEl>
                                      </p:cBhvr>
                                    </p:animEffect>
                                  </p:childTnLst>
                                </p:cTn>
                              </p:par>
                            </p:childTnLst>
                          </p:cTn>
                        </p:par>
                        <p:par>
                          <p:cTn id="132" fill="hold">
                            <p:stCondLst>
                              <p:cond delay="27000"/>
                            </p:stCondLst>
                            <p:childTnLst>
                              <p:par>
                                <p:cTn id="133" presetID="35" presetClass="path" presetSubtype="0" accel="50000" decel="50000" fill="hold" grpId="0" nodeType="afterEffect">
                                  <p:stCondLst>
                                    <p:cond delay="0"/>
                                  </p:stCondLst>
                                  <p:childTnLst>
                                    <p:animMotion origin="layout" path="M -3.33333E-6 -3.7037E-6 L -0.1868 -0.06504 " pathEditMode="relative" rAng="0" ptsTypes="AA">
                                      <p:cBhvr>
                                        <p:cTn id="134" dur="2000" fill="hold"/>
                                        <p:tgtEl>
                                          <p:spTgt spid="164"/>
                                        </p:tgtEl>
                                        <p:attrNameLst>
                                          <p:attrName>ppt_x</p:attrName>
                                          <p:attrName>ppt_y</p:attrName>
                                        </p:attrNameLst>
                                      </p:cBhvr>
                                      <p:rCtr x="-93" y="-33"/>
                                    </p:animMotion>
                                  </p:childTnLst>
                                </p:cTn>
                              </p:par>
                            </p:childTnLst>
                          </p:cTn>
                        </p:par>
                        <p:par>
                          <p:cTn id="135" fill="hold">
                            <p:stCondLst>
                              <p:cond delay="29000"/>
                            </p:stCondLst>
                            <p:childTnLst>
                              <p:par>
                                <p:cTn id="136" presetID="10" presetClass="exit" presetSubtype="0" fill="hold" grpId="1" nodeType="afterEffect">
                                  <p:stCondLst>
                                    <p:cond delay="0"/>
                                  </p:stCondLst>
                                  <p:childTnLst>
                                    <p:animEffect transition="out" filter="fade">
                                      <p:cBhvr>
                                        <p:cTn id="137" dur="500"/>
                                        <p:tgtEl>
                                          <p:spTgt spid="164"/>
                                        </p:tgtEl>
                                      </p:cBhvr>
                                    </p:animEffect>
                                    <p:set>
                                      <p:cBhvr>
                                        <p:cTn id="138" dur="1" fill="hold">
                                          <p:stCondLst>
                                            <p:cond delay="499"/>
                                          </p:stCondLst>
                                        </p:cTn>
                                        <p:tgtEl>
                                          <p:spTgt spid="164"/>
                                        </p:tgtEl>
                                        <p:attrNameLst>
                                          <p:attrName>style.visibility</p:attrName>
                                        </p:attrNameLst>
                                      </p:cBhvr>
                                      <p:to>
                                        <p:strVal val="hidden"/>
                                      </p:to>
                                    </p:set>
                                  </p:childTnLst>
                                </p:cTn>
                              </p:par>
                            </p:childTnLst>
                          </p:cTn>
                        </p:par>
                        <p:par>
                          <p:cTn id="139" fill="hold">
                            <p:stCondLst>
                              <p:cond delay="29500"/>
                            </p:stCondLst>
                            <p:childTnLst>
                              <p:par>
                                <p:cTn id="140" presetID="10" presetClass="exit" presetSubtype="0" fill="hold" grpId="1" nodeType="afterEffect">
                                  <p:stCondLst>
                                    <p:cond delay="0"/>
                                  </p:stCondLst>
                                  <p:childTnLst>
                                    <p:animEffect transition="out" filter="fade">
                                      <p:cBhvr>
                                        <p:cTn id="141" dur="500"/>
                                        <p:tgtEl>
                                          <p:spTgt spid="143"/>
                                        </p:tgtEl>
                                      </p:cBhvr>
                                    </p:animEffect>
                                    <p:set>
                                      <p:cBhvr>
                                        <p:cTn id="142" dur="1" fill="hold">
                                          <p:stCondLst>
                                            <p:cond delay="499"/>
                                          </p:stCondLst>
                                        </p:cTn>
                                        <p:tgtEl>
                                          <p:spTgt spid="143"/>
                                        </p:tgtEl>
                                        <p:attrNameLst>
                                          <p:attrName>style.visibility</p:attrName>
                                        </p:attrNameLst>
                                      </p:cBhvr>
                                      <p:to>
                                        <p:strVal val="hidden"/>
                                      </p:to>
                                    </p:set>
                                  </p:childTnLst>
                                </p:cTn>
                              </p:par>
                            </p:childTnLst>
                          </p:cTn>
                        </p:par>
                        <p:par>
                          <p:cTn id="143" fill="hold">
                            <p:stCondLst>
                              <p:cond delay="30000"/>
                            </p:stCondLst>
                            <p:childTnLst>
                              <p:par>
                                <p:cTn id="144" presetID="10" presetClass="entr" presetSubtype="0" fill="hold" grpId="2" nodeType="afterEffect">
                                  <p:stCondLst>
                                    <p:cond delay="0"/>
                                  </p:stCondLst>
                                  <p:childTnLst>
                                    <p:set>
                                      <p:cBhvr>
                                        <p:cTn id="145" dur="1" fill="hold">
                                          <p:stCondLst>
                                            <p:cond delay="0"/>
                                          </p:stCondLst>
                                        </p:cTn>
                                        <p:tgtEl>
                                          <p:spTgt spid="143"/>
                                        </p:tgtEl>
                                        <p:attrNameLst>
                                          <p:attrName>style.visibility</p:attrName>
                                        </p:attrNameLst>
                                      </p:cBhvr>
                                      <p:to>
                                        <p:strVal val="visible"/>
                                      </p:to>
                                    </p:set>
                                    <p:animEffect transition="in" filter="fade">
                                      <p:cBhvr>
                                        <p:cTn id="146" dur="500"/>
                                        <p:tgtEl>
                                          <p:spTgt spid="143"/>
                                        </p:tgtEl>
                                      </p:cBhvr>
                                    </p:animEffect>
                                  </p:childTnLst>
                                </p:cTn>
                              </p:par>
                            </p:childTnLst>
                          </p:cTn>
                        </p:par>
                        <p:par>
                          <p:cTn id="147" fill="hold">
                            <p:stCondLst>
                              <p:cond delay="30500"/>
                            </p:stCondLst>
                            <p:childTnLst>
                              <p:par>
                                <p:cTn id="148" presetID="10" presetClass="exit" presetSubtype="0" fill="hold" grpId="0" nodeType="afterEffect">
                                  <p:stCondLst>
                                    <p:cond delay="0"/>
                                  </p:stCondLst>
                                  <p:childTnLst>
                                    <p:animEffect transition="out" filter="fade">
                                      <p:cBhvr>
                                        <p:cTn id="149" dur="1000"/>
                                        <p:tgtEl>
                                          <p:spTgt spid="151"/>
                                        </p:tgtEl>
                                      </p:cBhvr>
                                    </p:animEffect>
                                    <p:set>
                                      <p:cBhvr>
                                        <p:cTn id="150" dur="1" fill="hold">
                                          <p:stCondLst>
                                            <p:cond delay="999"/>
                                          </p:stCondLst>
                                        </p:cTn>
                                        <p:tgtEl>
                                          <p:spTgt spid="151"/>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500"/>
                                        <p:tgtEl>
                                          <p:spTgt spid="156"/>
                                        </p:tgtEl>
                                      </p:cBhvr>
                                    </p:animEffect>
                                    <p:set>
                                      <p:cBhvr>
                                        <p:cTn id="153" dur="1" fill="hold">
                                          <p:stCondLst>
                                            <p:cond delay="499"/>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0" grpId="1"/>
      <p:bldP spid="70" grpId="0" animBg="1"/>
      <p:bldP spid="70" grpId="1" animBg="1"/>
      <p:bldP spid="70" grpId="2" animBg="1"/>
      <p:bldP spid="70" grpId="3" animBg="1"/>
      <p:bldP spid="162" grpId="0" animBg="1"/>
      <p:bldP spid="166" grpId="0" animBg="1"/>
      <p:bldP spid="132" grpId="0" animBg="1"/>
      <p:bldP spid="132" grpId="1" animBg="1"/>
      <p:bldP spid="141" grpId="0" animBg="1"/>
      <p:bldP spid="141" grpId="1" animBg="1"/>
      <p:bldP spid="143" grpId="0" animBg="1"/>
      <p:bldP spid="143" grpId="1" animBg="1"/>
      <p:bldP spid="143" grpId="2" animBg="1"/>
      <p:bldP spid="144" grpId="0" animBg="1"/>
      <p:bldP spid="146" grpId="0" animBg="1"/>
      <p:bldP spid="161" grpId="0" animBg="1"/>
      <p:bldP spid="161" grpId="1" animBg="1"/>
      <p:bldP spid="161" grpId="2" animBg="1"/>
      <p:bldP spid="165" grpId="0" animBg="1"/>
      <p:bldP spid="165" grpId="1" animBg="1"/>
      <p:bldP spid="165" grpId="2" animBg="1"/>
      <p:bldP spid="159" grpId="0" animBg="1"/>
      <p:bldP spid="159" grpId="1" animBg="1"/>
      <p:bldP spid="159" grpId="2" animBg="1"/>
      <p:bldP spid="147" grpId="0" animBg="1"/>
      <p:bldP spid="147" grpId="1" animBg="1"/>
      <p:bldP spid="147" grpId="2" animBg="1"/>
      <p:bldP spid="151" grpId="0"/>
      <p:bldP spid="151" grpId="1"/>
      <p:bldP spid="152" grpId="0" animBg="1"/>
      <p:bldP spid="152" grpId="1" animBg="1"/>
      <p:bldP spid="152" grpId="2" animBg="1"/>
      <p:bldP spid="153" grpId="0" animBg="1"/>
      <p:bldP spid="153" grpId="1" animBg="1"/>
      <p:bldP spid="154" grpId="0" animBg="1"/>
      <p:bldP spid="164" grpId="0" animBg="1"/>
      <p:bldP spid="164" grpId="1" animBg="1"/>
      <p:bldP spid="164"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70" smtClean="0"/>
              <a:t>More Enterprise-Class Integration</a:t>
            </a:r>
            <a:endParaRPr spc="-270"/>
          </a:p>
        </p:txBody>
      </p:sp>
      <p:sp>
        <p:nvSpPr>
          <p:cNvPr id="6" name="Content Placeholder 5"/>
          <p:cNvSpPr>
            <a:spLocks noGrp="1"/>
          </p:cNvSpPr>
          <p:nvPr>
            <p:ph idx="1"/>
          </p:nvPr>
        </p:nvSpPr>
        <p:spPr>
          <a:xfrm>
            <a:off x="4324350" y="1143000"/>
            <a:ext cx="4419600" cy="4847481"/>
          </a:xfrm>
        </p:spPr>
        <p:txBody>
          <a:bodyPr/>
          <a:lstStyle/>
          <a:p>
            <a:pPr>
              <a:buNone/>
              <a:defRPr/>
            </a:pPr>
            <a:r>
              <a:rPr lang="en-US" sz="2400" dirty="0" smtClean="0">
                <a:solidFill>
                  <a:schemeClr val="accent4"/>
                </a:solidFill>
              </a:rPr>
              <a:t>High-speed connectors</a:t>
            </a:r>
          </a:p>
          <a:p>
            <a:pPr marL="365760" lvl="1" indent="-365760">
              <a:spcBef>
                <a:spcPts val="600"/>
              </a:spcBef>
              <a:spcAft>
                <a:spcPts val="600"/>
              </a:spcAft>
            </a:pPr>
            <a:r>
              <a:rPr lang="en-US" sz="1400" dirty="0" smtClean="0">
                <a:solidFill>
                  <a:schemeClr val="bg1">
                    <a:lumMod val="85000"/>
                  </a:schemeClr>
                </a:solidFill>
              </a:rPr>
              <a:t>Third-party high speed connectors that are available for Oracle and Teradata deliver unparalleled throughput to extract and load data to and from Oracle and Teradata</a:t>
            </a:r>
          </a:p>
          <a:p>
            <a:pPr>
              <a:buNone/>
              <a:defRPr/>
            </a:pPr>
            <a:r>
              <a:rPr lang="en-US" sz="2400" dirty="0" smtClean="0">
                <a:solidFill>
                  <a:schemeClr val="accent4"/>
                </a:solidFill>
              </a:rPr>
              <a:t>Pipeline data and text mining</a:t>
            </a:r>
          </a:p>
          <a:p>
            <a:pPr marL="365760" lvl="1" indent="-365760">
              <a:spcBef>
                <a:spcPts val="600"/>
              </a:spcBef>
              <a:spcAft>
                <a:spcPts val="600"/>
              </a:spcAft>
            </a:pPr>
            <a:r>
              <a:rPr lang="en-US" sz="1400" dirty="0" smtClean="0">
                <a:solidFill>
                  <a:schemeClr val="bg1">
                    <a:lumMod val="85000"/>
                  </a:schemeClr>
                </a:solidFill>
              </a:rPr>
              <a:t>Perform prediction queries against a data mining model while loading the data warehouse to reduce overall data load time</a:t>
            </a:r>
          </a:p>
          <a:p>
            <a:pPr>
              <a:buNone/>
              <a:defRPr/>
            </a:pPr>
            <a:r>
              <a:rPr lang="en-US" sz="2400" dirty="0" smtClean="0">
                <a:solidFill>
                  <a:schemeClr val="accent4"/>
                </a:solidFill>
              </a:rPr>
              <a:t>Fuzzy lookup</a:t>
            </a:r>
          </a:p>
          <a:p>
            <a:pPr marL="365760" lvl="1" indent="-365760">
              <a:spcBef>
                <a:spcPts val="600"/>
              </a:spcBef>
              <a:spcAft>
                <a:spcPts val="600"/>
              </a:spcAft>
              <a:defRPr/>
            </a:pPr>
            <a:r>
              <a:rPr lang="en-US" sz="1400" dirty="0" smtClean="0">
                <a:solidFill>
                  <a:schemeClr val="bg1">
                    <a:lumMod val="85000"/>
                  </a:schemeClr>
                </a:solidFill>
              </a:rPr>
              <a:t>Clean, correct, and provide missing data values</a:t>
            </a:r>
          </a:p>
          <a:p>
            <a:pPr marL="365760" lvl="1" indent="-365760">
              <a:spcBef>
                <a:spcPts val="600"/>
              </a:spcBef>
              <a:spcAft>
                <a:spcPts val="600"/>
              </a:spcAft>
              <a:defRPr/>
            </a:pPr>
            <a:r>
              <a:rPr lang="en-US" sz="1400" dirty="0" smtClean="0">
                <a:solidFill>
                  <a:schemeClr val="bg1">
                    <a:lumMod val="85000"/>
                  </a:schemeClr>
                </a:solidFill>
              </a:rPr>
              <a:t>Standardize information to provide more accurate reports with less intervention</a:t>
            </a:r>
          </a:p>
          <a:p>
            <a:pPr lvl="0">
              <a:buNone/>
              <a:defRPr/>
            </a:pPr>
            <a:r>
              <a:rPr lang="en-US" sz="2400" dirty="0" smtClean="0">
                <a:solidFill>
                  <a:schemeClr val="accent4"/>
                </a:solidFill>
              </a:rPr>
              <a:t>Microsoft Connector for SAP BI</a:t>
            </a:r>
          </a:p>
          <a:p>
            <a:pPr marL="365760" lvl="1" indent="-365760">
              <a:spcBef>
                <a:spcPts val="600"/>
              </a:spcBef>
              <a:spcAft>
                <a:spcPts val="600"/>
              </a:spcAft>
              <a:defRPr/>
            </a:pPr>
            <a:r>
              <a:rPr lang="en-US" sz="1400" dirty="0" smtClean="0">
                <a:solidFill>
                  <a:schemeClr val="bg1">
                    <a:lumMod val="85000"/>
                  </a:schemeClr>
                </a:solidFill>
              </a:rPr>
              <a:t>SAP certified connector for SQL Server Integration Services to connect to the SAP NetWeaver Business Intelligence system</a:t>
            </a:r>
          </a:p>
        </p:txBody>
      </p:sp>
      <p:sp>
        <p:nvSpPr>
          <p:cNvPr id="4" name="Round Diagonal Corner Rectangle 3"/>
          <p:cNvSpPr/>
          <p:nvPr/>
        </p:nvSpPr>
        <p:spPr bwMode="auto">
          <a:xfrm>
            <a:off x="8153400" y="304800"/>
            <a:ext cx="990600" cy="561975"/>
          </a:xfrm>
          <a:prstGeom prst="round2DiagRect">
            <a:avLst>
              <a:gd name="adj1" fmla="val 0"/>
              <a:gd name="adj2" fmla="val 0"/>
            </a:avLst>
          </a:prstGeom>
          <a:gradFill>
            <a:gsLst>
              <a:gs pos="0">
                <a:schemeClr val="bg1">
                  <a:lumMod val="75000"/>
                </a:schemeClr>
              </a:gs>
              <a:gs pos="60000">
                <a:schemeClr val="tx1">
                  <a:lumMod val="65000"/>
                  <a:lumOff val="35000"/>
                  <a:alpha val="51000"/>
                </a:schemeClr>
              </a:gs>
            </a:gsLst>
            <a:lin ang="5400000" scaled="0"/>
          </a:gra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 name="TextBox 6"/>
          <p:cNvSpPr txBox="1"/>
          <p:nvPr/>
        </p:nvSpPr>
        <p:spPr>
          <a:xfrm>
            <a:off x="8153400" y="381000"/>
            <a:ext cx="955159" cy="424732"/>
          </a:xfrm>
          <a:prstGeom prst="rect">
            <a:avLst/>
          </a:prstGeom>
          <a:noFill/>
          <a:effectLst>
            <a:outerShdw blurRad="50800" dist="38100" dir="5400000" algn="t" rotWithShape="0">
              <a:prstClr val="black">
                <a:alpha val="69000"/>
              </a:prstClr>
            </a:outerShdw>
          </a:effectLst>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200" dirty="0" smtClean="0">
                <a:solidFill>
                  <a:schemeClr val="bg1"/>
                </a:solidFill>
                <a:latin typeface="+mj-lt"/>
              </a:rPr>
              <a:t>Business Intelligence</a:t>
            </a:r>
          </a:p>
        </p:txBody>
      </p:sp>
      <p:cxnSp>
        <p:nvCxnSpPr>
          <p:cNvPr id="8" name="Straight Connector 7"/>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grpSp>
        <p:nvGrpSpPr>
          <p:cNvPr id="9" name="Group 75"/>
          <p:cNvGrpSpPr/>
          <p:nvPr/>
        </p:nvGrpSpPr>
        <p:grpSpPr>
          <a:xfrm>
            <a:off x="609600" y="1295400"/>
            <a:ext cx="3276600" cy="3581400"/>
            <a:chOff x="228600" y="1515732"/>
            <a:chExt cx="4414838" cy="4974340"/>
          </a:xfrm>
        </p:grpSpPr>
        <p:cxnSp>
          <p:nvCxnSpPr>
            <p:cNvPr id="10" name="Straight Connector 9"/>
            <p:cNvCxnSpPr/>
            <p:nvPr/>
          </p:nvCxnSpPr>
          <p:spPr>
            <a:xfrm flipV="1">
              <a:off x="1524000" y="2362200"/>
              <a:ext cx="2362200" cy="2286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67000" y="2514600"/>
              <a:ext cx="1371600" cy="9144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3238500" y="3162300"/>
              <a:ext cx="1219200" cy="762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3" descr="C:\Work\Katmai Marketing\PAG_icon library\PAG_icon library\storage array.png"/>
            <p:cNvPicPr>
              <a:picLocks noChangeAspect="1" noChangeArrowheads="1"/>
            </p:cNvPicPr>
            <p:nvPr/>
          </p:nvPicPr>
          <p:blipFill>
            <a:blip r:embed="rId3" cstate="print"/>
            <a:srcRect/>
            <a:stretch>
              <a:fillRect/>
            </a:stretch>
          </p:blipFill>
          <p:spPr bwMode="auto">
            <a:xfrm>
              <a:off x="3276600" y="1515732"/>
              <a:ext cx="1366838" cy="1773021"/>
            </a:xfrm>
            <a:prstGeom prst="rect">
              <a:avLst/>
            </a:prstGeom>
            <a:noFill/>
          </p:spPr>
        </p:pic>
        <p:grpSp>
          <p:nvGrpSpPr>
            <p:cNvPr id="14" name="Group 53"/>
            <p:cNvGrpSpPr/>
            <p:nvPr/>
          </p:nvGrpSpPr>
          <p:grpSpPr>
            <a:xfrm>
              <a:off x="838200" y="2133600"/>
              <a:ext cx="1186530" cy="1600200"/>
              <a:chOff x="910899" y="4800600"/>
              <a:chExt cx="1186530" cy="1600200"/>
            </a:xfrm>
          </p:grpSpPr>
          <p:pic>
            <p:nvPicPr>
              <p:cNvPr id="34"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35"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grpSp>
          <p:nvGrpSpPr>
            <p:cNvPr id="15" name="Group 56"/>
            <p:cNvGrpSpPr/>
            <p:nvPr/>
          </p:nvGrpSpPr>
          <p:grpSpPr>
            <a:xfrm>
              <a:off x="1981200" y="2819400"/>
              <a:ext cx="1186530" cy="1600200"/>
              <a:chOff x="910899" y="4800600"/>
              <a:chExt cx="1186530" cy="1600200"/>
            </a:xfrm>
          </p:grpSpPr>
          <p:pic>
            <p:nvPicPr>
              <p:cNvPr id="32"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33"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grpSp>
          <p:nvGrpSpPr>
            <p:cNvPr id="16" name="Group 59"/>
            <p:cNvGrpSpPr/>
            <p:nvPr/>
          </p:nvGrpSpPr>
          <p:grpSpPr>
            <a:xfrm>
              <a:off x="3124200" y="3505200"/>
              <a:ext cx="1186530" cy="1600200"/>
              <a:chOff x="910899" y="4800600"/>
              <a:chExt cx="1186530" cy="1600200"/>
            </a:xfrm>
          </p:grpSpPr>
          <p:pic>
            <p:nvPicPr>
              <p:cNvPr id="30"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31"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sp>
          <p:nvSpPr>
            <p:cNvPr id="17" name="Left Brace 16"/>
            <p:cNvSpPr/>
            <p:nvPr/>
          </p:nvSpPr>
          <p:spPr>
            <a:xfrm rot="18058461">
              <a:off x="2072941" y="3137347"/>
              <a:ext cx="430755" cy="2590800"/>
            </a:xfrm>
            <a:prstGeom prst="leftBrace">
              <a:avLst>
                <a:gd name="adj1" fmla="val 39789"/>
                <a:gd name="adj2" fmla="val 45809"/>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18" name="Straight Connector 17"/>
            <p:cNvCxnSpPr/>
            <p:nvPr/>
          </p:nvCxnSpPr>
          <p:spPr>
            <a:xfrm>
              <a:off x="914400" y="4495800"/>
              <a:ext cx="1066800" cy="1588"/>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676402" y="4800600"/>
              <a:ext cx="533398" cy="228602"/>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2019300" y="4762500"/>
              <a:ext cx="914400" cy="685800"/>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Group 66"/>
            <p:cNvGrpSpPr/>
            <p:nvPr/>
          </p:nvGrpSpPr>
          <p:grpSpPr>
            <a:xfrm>
              <a:off x="228600" y="4114800"/>
              <a:ext cx="1010843" cy="1232272"/>
              <a:chOff x="762000" y="4724400"/>
              <a:chExt cx="1385888" cy="1689472"/>
            </a:xfrm>
          </p:grpSpPr>
          <p:pic>
            <p:nvPicPr>
              <p:cNvPr id="28"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29"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nvGrpSpPr>
            <p:cNvPr id="22" name="Group 69"/>
            <p:cNvGrpSpPr/>
            <p:nvPr/>
          </p:nvGrpSpPr>
          <p:grpSpPr>
            <a:xfrm>
              <a:off x="1219200" y="4724400"/>
              <a:ext cx="1010843" cy="1232272"/>
              <a:chOff x="762000" y="4724400"/>
              <a:chExt cx="1385888" cy="1689472"/>
            </a:xfrm>
          </p:grpSpPr>
          <p:pic>
            <p:nvPicPr>
              <p:cNvPr id="26"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27"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nvGrpSpPr>
            <p:cNvPr id="23" name="Group 72"/>
            <p:cNvGrpSpPr/>
            <p:nvPr/>
          </p:nvGrpSpPr>
          <p:grpSpPr>
            <a:xfrm>
              <a:off x="2286000" y="5257800"/>
              <a:ext cx="1010843" cy="1232272"/>
              <a:chOff x="762000" y="4724400"/>
              <a:chExt cx="1385888" cy="1689472"/>
            </a:xfrm>
          </p:grpSpPr>
          <p:pic>
            <p:nvPicPr>
              <p:cNvPr id="24"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25"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ounded Rectangle 40"/>
          <p:cNvSpPr/>
          <p:nvPr/>
        </p:nvSpPr>
        <p:spPr bwMode="auto">
          <a:xfrm>
            <a:off x="457200" y="5056910"/>
            <a:ext cx="8458200" cy="1648690"/>
          </a:xfrm>
          <a:prstGeom prst="roundRect">
            <a:avLst>
              <a:gd name="adj" fmla="val 5196"/>
            </a:avLst>
          </a:prstGeom>
          <a:blipFill dpi="0" rotWithShape="0">
            <a:blip r:embed="rId3" cstate="screen">
              <a:lum/>
            </a:blip>
            <a:srcRect/>
            <a:stretch>
              <a:fillRect l="-27917" t="-138499" r="-129052" b="-594000"/>
            </a:stretch>
          </a:blipFill>
          <a:ln>
            <a:solidFill>
              <a:schemeClr val="bg1">
                <a:lumMod val="65000"/>
              </a:schemeClr>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fontAlgn="auto" hangingPunct="0">
              <a:spcBef>
                <a:spcPct val="20000"/>
              </a:spcBef>
              <a:spcAft>
                <a:spcPts val="0"/>
              </a:spcAft>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rgbClr xmlns:mc="http://schemas.openxmlformats.org/markup-compatibility/2006" xmlns:a14="http://schemas.microsoft.com/office/drawing/2007/7/7/main" val="FFFFFF" mc:Ignorable=""/>
                    </a:gs>
                    <a:gs pos="50000">
                      <a:srgbClr xmlns:mc="http://schemas.openxmlformats.org/markup-compatibility/2006" xmlns:a14="http://schemas.microsoft.com/office/drawing/2007/7/7/main" val="FFFFFF" mc:Ignorable="">
                        <a:lumMod val="85000"/>
                      </a:srgbClr>
                    </a:gs>
                    <a:gs pos="100000">
                      <a:srgbClr xmlns:mc="http://schemas.openxmlformats.org/markup-compatibility/2006" xmlns:a14="http://schemas.microsoft.com/office/drawing/2007/7/7/main" val="FFFFFF" mc:Ignorable="">
                        <a:lumMod val="65000"/>
                      </a:srgbClr>
                    </a:gs>
                  </a:gsLst>
                  <a:lin ang="5400000" scaled="1"/>
                  <a:tileRect/>
                </a:gradFill>
              </a:rPr>
              <a:t>SI Solution Templates</a:t>
            </a:r>
          </a:p>
        </p:txBody>
      </p:sp>
      <p:sp useBgFill="1">
        <p:nvSpPr>
          <p:cNvPr id="47" name="Rounded Rectangle 46"/>
          <p:cNvSpPr/>
          <p:nvPr/>
        </p:nvSpPr>
        <p:spPr bwMode="auto">
          <a:xfrm>
            <a:off x="457200" y="2103443"/>
            <a:ext cx="8458199" cy="2773357"/>
          </a:xfrm>
          <a:prstGeom prst="roundRect">
            <a:avLst>
              <a:gd name="adj" fmla="val 3635"/>
            </a:avLst>
          </a:prstGeom>
          <a:blipFill dpi="0" rotWithShape="0">
            <a:blip r:embed="rId3" cstate="print">
              <a:lum/>
            </a:blip>
            <a:srcRect/>
            <a:stretch>
              <a:fillRect l="-27917" t="-138499" r="-129052" b="-594000"/>
            </a:stretch>
          </a:blipFill>
          <a:ln>
            <a:solidFill>
              <a:schemeClr val="bg1">
                <a:lumMod val="65000"/>
              </a:schemeClr>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fontAlgn="auto" hangingPunct="0">
              <a:spcBef>
                <a:spcPct val="20000"/>
              </a:spcBef>
              <a:spcAft>
                <a:spcPts val="0"/>
              </a:spcAft>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rgbClr xmlns:mc="http://schemas.openxmlformats.org/markup-compatibility/2006" xmlns:a14="http://schemas.microsoft.com/office/drawing/2007/7/7/main" val="FFFFFF" mc:Ignorable=""/>
                    </a:gs>
                    <a:gs pos="50000">
                      <a:srgbClr xmlns:mc="http://schemas.openxmlformats.org/markup-compatibility/2006" xmlns:a14="http://schemas.microsoft.com/office/drawing/2007/7/7/main" val="FFFFFF" mc:Ignorable="">
                        <a:lumMod val="85000"/>
                      </a:srgbClr>
                    </a:gs>
                    <a:gs pos="100000">
                      <a:srgbClr xmlns:mc="http://schemas.openxmlformats.org/markup-compatibility/2006" xmlns:a14="http://schemas.microsoft.com/office/drawing/2007/7/7/main" val="FFFFFF" mc:Ignorable="">
                        <a:lumMod val="65000"/>
                      </a:srgbClr>
                    </a:gs>
                  </a:gsLst>
                  <a:lin ang="5400000" scaled="1"/>
                  <a:tileRect/>
                </a:gradFill>
              </a:rPr>
              <a:t>Twelve SMP Reference Architectures</a:t>
            </a:r>
          </a:p>
        </p:txBody>
      </p:sp>
      <p:sp>
        <p:nvSpPr>
          <p:cNvPr id="42" name="Rounded Rectangle 41"/>
          <p:cNvSpPr/>
          <p:nvPr/>
        </p:nvSpPr>
        <p:spPr>
          <a:xfrm>
            <a:off x="533400" y="5527952"/>
            <a:ext cx="8305800" cy="1108374"/>
          </a:xfrm>
          <a:prstGeom prst="roundRect">
            <a:avLst>
              <a:gd name="adj" fmla="val 7808"/>
            </a:avLst>
          </a:prstGeom>
          <a:gradFill>
            <a:gsLst>
              <a:gs pos="0">
                <a:schemeClr val="bg1">
                  <a:lumMod val="75000"/>
                  <a:alpha val="67000"/>
                </a:schemeClr>
              </a:gs>
              <a:gs pos="60000">
                <a:schemeClr val="tx1">
                  <a:lumMod val="65000"/>
                  <a:lumOff val="35000"/>
                  <a:alpha val="51000"/>
                </a:schemeClr>
              </a:gs>
            </a:gsLst>
            <a:lin ang="5400000" scaled="0"/>
          </a:gra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vert="horz" wrap="square" lIns="182880" tIns="45718" rIns="91436" bIns="45718" numCol="1" rtlCol="0" anchor="ctr" anchorCtr="0" compatLnSpc="1">
            <a:prstTxWarp prst="textNoShape">
              <a:avLst/>
            </a:prstTxWarp>
            <a:normAutofit/>
          </a:bodyPr>
          <a:lstStyle/>
          <a:p>
            <a:pPr marL="0" lvl="1" defTabSz="914099">
              <a:lnSpc>
                <a:spcPts val="1600"/>
              </a:lnSpc>
              <a:buClr>
                <a:srgbClr xmlns:mc="http://schemas.openxmlformats.org/markup-compatibility/2006" xmlns:a14="http://schemas.microsoft.com/office/drawing/2007/7/7/main" val="777777" mc:Ignorable=""/>
              </a:buClr>
              <a:buSzPct val="80000"/>
              <a:defRPr/>
            </a:pPr>
            <a:endParaRPr lang="en-US" sz="16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40" name="Rounded Rectangle 39"/>
          <p:cNvSpPr/>
          <p:nvPr/>
        </p:nvSpPr>
        <p:spPr>
          <a:xfrm>
            <a:off x="533400" y="3124200"/>
            <a:ext cx="8305800" cy="1666164"/>
          </a:xfrm>
          <a:prstGeom prst="roundRect">
            <a:avLst>
              <a:gd name="adj" fmla="val 2389"/>
            </a:avLst>
          </a:prstGeom>
          <a:gradFill>
            <a:gsLst>
              <a:gs pos="0">
                <a:schemeClr val="bg1">
                  <a:lumMod val="75000"/>
                  <a:alpha val="67000"/>
                </a:schemeClr>
              </a:gs>
              <a:gs pos="60000">
                <a:schemeClr val="tx1">
                  <a:lumMod val="65000"/>
                  <a:lumOff val="35000"/>
                  <a:alpha val="51000"/>
                </a:schemeClr>
              </a:gs>
            </a:gsLst>
            <a:lin ang="5400000" scaled="0"/>
          </a:gra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txBody>
          <a:bodyPr vert="horz" wrap="square" lIns="182880" tIns="45718" rIns="91436" bIns="45718" numCol="1" rtlCol="0" anchor="ctr" anchorCtr="0" compatLnSpc="1">
            <a:prstTxWarp prst="textNoShape">
              <a:avLst/>
            </a:prstTxWarp>
            <a:normAutofit/>
          </a:bodyPr>
          <a:lstStyle/>
          <a:p>
            <a:pPr marL="0" lvl="1" defTabSz="914099">
              <a:lnSpc>
                <a:spcPts val="1600"/>
              </a:lnSpc>
              <a:buClr>
                <a:srgbClr xmlns:mc="http://schemas.openxmlformats.org/markup-compatibility/2006" xmlns:a14="http://schemas.microsoft.com/office/drawing/2007/7/7/main" val="777777" mc:Ignorable=""/>
              </a:buClr>
              <a:buSzPct val="80000"/>
              <a:defRPr/>
            </a:pPr>
            <a:endParaRPr lang="en-US" sz="16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67" name="Rounded Rectangle 66"/>
          <p:cNvSpPr/>
          <p:nvPr/>
        </p:nvSpPr>
        <p:spPr>
          <a:xfrm>
            <a:off x="304800" y="724472"/>
            <a:ext cx="8839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96875" defTabSz="914363">
              <a:lnSpc>
                <a:spcPct val="90000"/>
              </a:lnSpc>
              <a:spcBef>
                <a:spcPct val="20000"/>
              </a:spcBef>
              <a:buClr>
                <a:schemeClr val="accent4"/>
              </a:buClr>
              <a:buSzPct val="100000"/>
            </a:pPr>
            <a:r>
              <a:rPr lang="en-US"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Solution to help customers and partners accelerate their data warehouse deployments</a:t>
            </a:r>
          </a:p>
        </p:txBody>
      </p:sp>
      <p:sp>
        <p:nvSpPr>
          <p:cNvPr id="70" name="Title 69"/>
          <p:cNvSpPr>
            <a:spLocks noGrp="1"/>
          </p:cNvSpPr>
          <p:nvPr>
            <p:ph type="title"/>
          </p:nvPr>
        </p:nvSpPr>
        <p:spPr/>
        <p:txBody>
          <a:bodyPr/>
          <a:lstStyle/>
          <a:p>
            <a:r>
              <a:rPr sz="4000" dirty="0" smtClean="0"/>
              <a:t>Fast Track Data Warehouse 2.0</a:t>
            </a:r>
            <a:endParaRPr lang="en-US" sz="4000" dirty="0"/>
          </a:p>
        </p:txBody>
      </p:sp>
      <p:grpSp>
        <p:nvGrpSpPr>
          <p:cNvPr id="2" name="Group 37"/>
          <p:cNvGrpSpPr/>
          <p:nvPr/>
        </p:nvGrpSpPr>
        <p:grpSpPr>
          <a:xfrm>
            <a:off x="7010400" y="5638800"/>
            <a:ext cx="1669042" cy="919848"/>
            <a:chOff x="10169806" y="4171285"/>
            <a:chExt cx="2709954" cy="1493520"/>
          </a:xfrm>
        </p:grpSpPr>
        <p:grpSp>
          <p:nvGrpSpPr>
            <p:cNvPr id="3" name="Group 18"/>
            <p:cNvGrpSpPr/>
            <p:nvPr/>
          </p:nvGrpSpPr>
          <p:grpSpPr>
            <a:xfrm>
              <a:off x="10169806" y="4171285"/>
              <a:ext cx="1682203" cy="1493520"/>
              <a:chOff x="113698" y="2178415"/>
              <a:chExt cx="1256315" cy="1196610"/>
            </a:xfrm>
          </p:grpSpPr>
          <p:pic>
            <p:nvPicPr>
              <p:cNvPr id="52"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cstate="screen">
                <a:duotone>
                  <a:prstClr val="black"/>
                  <a:schemeClr val="accent4">
                    <a:tint val="45000"/>
                    <a:satMod val="400000"/>
                  </a:schemeClr>
                </a:duotone>
              </a:blip>
              <a:srcRect/>
              <a:stretch>
                <a:fillRect/>
              </a:stretch>
            </p:blipFill>
            <p:spPr bwMode="auto">
              <a:xfrm>
                <a:off x="113698" y="2178415"/>
                <a:ext cx="1055567" cy="1104170"/>
              </a:xfrm>
              <a:prstGeom prst="rect">
                <a:avLst/>
              </a:prstGeom>
              <a:noFill/>
            </p:spPr>
          </p:pic>
          <p:pic>
            <p:nvPicPr>
              <p:cNvPr id="53" name="Picture 2" descr="C:\Program Files\Microsoft Resource DVD Artwork\DVD_ART\Artwork_Imagery\HARDWARE_IMAGERY\Illustration - Misc Hardware\Windows Vista Illustration Icons\Generic Doc.png"/>
              <p:cNvPicPr>
                <a:picLocks noChangeAspect="1" noChangeArrowheads="1"/>
              </p:cNvPicPr>
              <p:nvPr/>
            </p:nvPicPr>
            <p:blipFill>
              <a:blip r:embed="rId5" cstate="screen">
                <a:duotone>
                  <a:prstClr val="black"/>
                  <a:schemeClr val="accent4">
                    <a:tint val="45000"/>
                    <a:satMod val="400000"/>
                  </a:schemeClr>
                </a:duotone>
              </a:blip>
              <a:srcRect/>
              <a:stretch>
                <a:fillRect/>
              </a:stretch>
            </p:blipFill>
            <p:spPr bwMode="auto">
              <a:xfrm>
                <a:off x="725488" y="2730500"/>
                <a:ext cx="644525" cy="644525"/>
              </a:xfrm>
              <a:prstGeom prst="rect">
                <a:avLst/>
              </a:prstGeom>
              <a:noFill/>
            </p:spPr>
          </p:pic>
        </p:grpSp>
        <p:pic>
          <p:nvPicPr>
            <p:cNvPr id="55" name="Rectangle 4111"/>
            <p:cNvPicPr>
              <a:picLocks noChangeAspect="1" noChangeArrowheads="1"/>
            </p:cNvPicPr>
            <p:nvPr/>
          </p:nvPicPr>
          <p:blipFill>
            <a:blip r:embed="rId6" cstate="screen">
              <a:duotone>
                <a:prstClr val="black"/>
                <a:schemeClr val="accent4">
                  <a:tint val="45000"/>
                  <a:satMod val="400000"/>
                </a:schemeClr>
              </a:duotone>
            </a:blip>
            <a:srcRect/>
            <a:stretch>
              <a:fillRect/>
            </a:stretch>
          </p:blipFill>
          <p:spPr bwMode="auto">
            <a:xfrm>
              <a:off x="12070099" y="4665511"/>
              <a:ext cx="809661" cy="705178"/>
            </a:xfrm>
            <a:prstGeom prst="rect">
              <a:avLst/>
            </a:prstGeom>
            <a:noFill/>
            <a:ln w="9525">
              <a:noFill/>
              <a:miter lim="800000"/>
              <a:headEnd/>
              <a:tailEnd/>
            </a:ln>
          </p:spPr>
        </p:pic>
      </p:grpSp>
      <p:pic>
        <p:nvPicPr>
          <p:cNvPr id="65" name="Picture 64"/>
          <p:cNvPicPr/>
          <p:nvPr/>
        </p:nvPicPr>
        <p:blipFill>
          <a:blip r:embed="rId7" cstate="screen"/>
          <a:srcRect/>
          <a:stretch>
            <a:fillRect/>
          </a:stretch>
        </p:blipFill>
        <p:spPr bwMode="auto">
          <a:xfrm>
            <a:off x="762000" y="3886200"/>
            <a:ext cx="1371600" cy="556788"/>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6" name="Picture 3" descr="C:\Users\vfontama\Documents\SQL Server Logos\SQL08_h_rgb.png"/>
          <p:cNvPicPr>
            <a:picLocks noChangeAspect="1" noChangeArrowheads="1"/>
          </p:cNvPicPr>
          <p:nvPr/>
        </p:nvPicPr>
        <p:blipFill>
          <a:blip r:embed="rId8" cstate="screen"/>
          <a:stretch>
            <a:fillRect/>
          </a:stretch>
        </p:blipFill>
        <p:spPr bwMode="auto">
          <a:xfrm>
            <a:off x="609600" y="2514600"/>
            <a:ext cx="2151386" cy="444131"/>
          </a:xfrm>
          <a:prstGeom prst="rect">
            <a:avLst/>
          </a:prstGeom>
          <a:noFill/>
        </p:spPr>
      </p:pic>
      <p:pic>
        <p:nvPicPr>
          <p:cNvPr id="82" name="Picture 81" descr="bull.png"/>
          <p:cNvPicPr>
            <a:picLocks noChangeAspect="1"/>
          </p:cNvPicPr>
          <p:nvPr/>
        </p:nvPicPr>
        <p:blipFill>
          <a:blip r:embed="rId9" cstate="screen">
            <a:lum bright="40000"/>
          </a:blip>
          <a:stretch>
            <a:fillRect/>
          </a:stretch>
        </p:blipFill>
        <p:spPr>
          <a:xfrm>
            <a:off x="4343400" y="3352800"/>
            <a:ext cx="735358" cy="332254"/>
          </a:xfrm>
          <a:prstGeom prst="rect">
            <a:avLst/>
          </a:prstGeom>
        </p:spPr>
      </p:pic>
      <p:pic>
        <p:nvPicPr>
          <p:cNvPr id="26" name="Picture 25" descr="avanade.png"/>
          <p:cNvPicPr>
            <a:picLocks noChangeAspect="1"/>
          </p:cNvPicPr>
          <p:nvPr/>
        </p:nvPicPr>
        <p:blipFill>
          <a:blip r:embed="rId10" cstate="screen">
            <a:lum bright="100000"/>
          </a:blip>
          <a:stretch>
            <a:fillRect/>
          </a:stretch>
        </p:blipFill>
        <p:spPr>
          <a:xfrm>
            <a:off x="2016077" y="5963763"/>
            <a:ext cx="1470571" cy="398049"/>
          </a:xfrm>
          <a:prstGeom prst="rect">
            <a:avLst/>
          </a:prstGeom>
        </p:spPr>
      </p:pic>
      <p:pic>
        <p:nvPicPr>
          <p:cNvPr id="27" name="Picture 26" descr="hitachi.png"/>
          <p:cNvPicPr>
            <a:picLocks noChangeAspect="1"/>
          </p:cNvPicPr>
          <p:nvPr/>
        </p:nvPicPr>
        <p:blipFill>
          <a:blip r:embed="rId11" cstate="screen">
            <a:lum bright="100000"/>
          </a:blip>
          <a:stretch>
            <a:fillRect/>
          </a:stretch>
        </p:blipFill>
        <p:spPr>
          <a:xfrm>
            <a:off x="3702100" y="6101730"/>
            <a:ext cx="1784300" cy="202920"/>
          </a:xfrm>
          <a:prstGeom prst="rect">
            <a:avLst/>
          </a:prstGeom>
        </p:spPr>
      </p:pic>
      <p:pic>
        <p:nvPicPr>
          <p:cNvPr id="28" name="Picture 27" descr="Cognizant_Technology_Solutions_white.png"/>
          <p:cNvPicPr>
            <a:picLocks noChangeAspect="1"/>
          </p:cNvPicPr>
          <p:nvPr/>
        </p:nvPicPr>
        <p:blipFill>
          <a:blip r:embed="rId12" cstate="screen"/>
          <a:stretch>
            <a:fillRect/>
          </a:stretch>
        </p:blipFill>
        <p:spPr>
          <a:xfrm>
            <a:off x="5894543" y="5693181"/>
            <a:ext cx="582457" cy="788744"/>
          </a:xfrm>
          <a:prstGeom prst="rect">
            <a:avLst/>
          </a:prstGeom>
        </p:spPr>
      </p:pic>
      <p:pic>
        <p:nvPicPr>
          <p:cNvPr id="29" name="Picture 28" descr="hp2.png"/>
          <p:cNvPicPr>
            <a:picLocks noChangeAspect="1"/>
          </p:cNvPicPr>
          <p:nvPr/>
        </p:nvPicPr>
        <p:blipFill>
          <a:blip r:embed="rId13" cstate="screen"/>
          <a:stretch>
            <a:fillRect/>
          </a:stretch>
        </p:blipFill>
        <p:spPr>
          <a:xfrm>
            <a:off x="2362200" y="3886200"/>
            <a:ext cx="1305154" cy="559352"/>
          </a:xfrm>
          <a:prstGeom prst="rect">
            <a:avLst/>
          </a:prstGeom>
          <a:effectLst/>
        </p:spPr>
      </p:pic>
      <p:pic>
        <p:nvPicPr>
          <p:cNvPr id="30" name="Picture 29" descr="bull2.png"/>
          <p:cNvPicPr>
            <a:picLocks noChangeAspect="1"/>
          </p:cNvPicPr>
          <p:nvPr/>
        </p:nvPicPr>
        <p:blipFill>
          <a:blip r:embed="rId14" cstate="screen"/>
          <a:stretch>
            <a:fillRect/>
          </a:stretch>
        </p:blipFill>
        <p:spPr>
          <a:xfrm>
            <a:off x="3962400" y="3810000"/>
            <a:ext cx="1371600" cy="1371600"/>
          </a:xfrm>
          <a:prstGeom prst="rect">
            <a:avLst/>
          </a:prstGeom>
          <a:effectLst/>
        </p:spPr>
      </p:pic>
      <p:sp>
        <p:nvSpPr>
          <p:cNvPr id="39" name="Rectangle 38"/>
          <p:cNvSpPr/>
          <p:nvPr/>
        </p:nvSpPr>
        <p:spPr>
          <a:xfrm>
            <a:off x="353704" y="1421648"/>
            <a:ext cx="8490045" cy="535531"/>
          </a:xfrm>
          <a:prstGeom prst="rect">
            <a:avLst/>
          </a:prstGeom>
        </p:spPr>
        <p:txBody>
          <a:bodyPr wrap="square">
            <a:spAutoFit/>
          </a:bodyPr>
          <a:lstStyle/>
          <a:p>
            <a:pPr indent="-396875" defTabSz="914363">
              <a:lnSpc>
                <a:spcPct val="90000"/>
              </a:lnSpc>
              <a:spcBef>
                <a:spcPct val="20000"/>
              </a:spcBef>
              <a:buClr>
                <a:schemeClr val="accent4"/>
              </a:buClr>
              <a:buSzPct val="100000"/>
            </a:pPr>
            <a:r>
              <a:rPr lang="en-US" sz="16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cs typeface="+mn-cs"/>
              </a:rPr>
              <a:t>Fast Track Data Warehouse offers reference architectures and templates for data warehouse solutions to increase scale and speed time to value for creating data warehouses.</a:t>
            </a:r>
          </a:p>
        </p:txBody>
      </p:sp>
      <p:pic>
        <p:nvPicPr>
          <p:cNvPr id="28680" name="Picture 8" descr="IBM eServer xSeries 360"/>
          <p:cNvPicPr>
            <a:picLocks noChangeAspect="1" noChangeArrowheads="1"/>
          </p:cNvPicPr>
          <p:nvPr/>
        </p:nvPicPr>
        <p:blipFill>
          <a:blip r:embed="rId15" cstate="screen"/>
          <a:stretch>
            <a:fillRect/>
          </a:stretch>
        </p:blipFill>
        <p:spPr bwMode="auto">
          <a:xfrm>
            <a:off x="5410200" y="3567111"/>
            <a:ext cx="1746250" cy="1309689"/>
          </a:xfrm>
          <a:prstGeom prst="rect">
            <a:avLst/>
          </a:prstGeom>
          <a:noFill/>
          <a:effectLst/>
        </p:spPr>
      </p:pic>
      <p:pic>
        <p:nvPicPr>
          <p:cNvPr id="32" name="Picture 31" descr="ibm-logo.gif"/>
          <p:cNvPicPr>
            <a:picLocks noChangeAspect="1"/>
          </p:cNvPicPr>
          <p:nvPr/>
        </p:nvPicPr>
        <p:blipFill>
          <a:blip r:embed="rId16" cstate="screen"/>
          <a:stretch>
            <a:fillRect/>
          </a:stretch>
        </p:blipFill>
        <p:spPr>
          <a:xfrm>
            <a:off x="5867400" y="3429000"/>
            <a:ext cx="914400" cy="415636"/>
          </a:xfrm>
          <a:prstGeom prst="rect">
            <a:avLst/>
          </a:prstGeom>
        </p:spPr>
      </p:pic>
      <p:pic>
        <p:nvPicPr>
          <p:cNvPr id="33" name="Picture 2"/>
          <p:cNvPicPr>
            <a:picLocks noChangeAspect="1" noChangeArrowheads="1"/>
          </p:cNvPicPr>
          <p:nvPr/>
        </p:nvPicPr>
        <p:blipFill>
          <a:blip r:embed="rId17" cstate="screen"/>
          <a:srcRect/>
          <a:stretch>
            <a:fillRect/>
          </a:stretch>
        </p:blipFill>
        <p:spPr bwMode="auto">
          <a:xfrm>
            <a:off x="7391400" y="3276600"/>
            <a:ext cx="1195387" cy="676275"/>
          </a:xfrm>
          <a:prstGeom prst="rect">
            <a:avLst/>
          </a:prstGeom>
          <a:noFill/>
          <a:ln w="9525">
            <a:noFill/>
            <a:miter lim="800000"/>
            <a:headEnd/>
            <a:tailEnd/>
          </a:ln>
          <a:effectLst/>
        </p:spPr>
      </p:pic>
      <p:pic>
        <p:nvPicPr>
          <p:cNvPr id="35" name="Picture 72" descr="emc_node"/>
          <p:cNvPicPr>
            <a:picLocks noChangeAspect="1" noChangeArrowheads="1"/>
          </p:cNvPicPr>
          <p:nvPr/>
        </p:nvPicPr>
        <p:blipFill>
          <a:blip r:embed="rId18" cstate="screen"/>
          <a:srcRect/>
          <a:stretch>
            <a:fillRect/>
          </a:stretch>
        </p:blipFill>
        <p:spPr bwMode="auto">
          <a:xfrm>
            <a:off x="7315200" y="4038600"/>
            <a:ext cx="1361300" cy="381000"/>
          </a:xfrm>
          <a:prstGeom prst="rect">
            <a:avLst/>
          </a:prstGeom>
          <a:noFill/>
        </p:spPr>
      </p:pic>
      <p:pic>
        <p:nvPicPr>
          <p:cNvPr id="31" name="Picture 8"/>
          <p:cNvPicPr>
            <a:picLocks noChangeAspect="1" noChangeArrowheads="1"/>
          </p:cNvPicPr>
          <p:nvPr/>
        </p:nvPicPr>
        <p:blipFill>
          <a:blip r:embed="rId19" cstate="screen"/>
          <a:srcRect/>
          <a:stretch>
            <a:fillRect/>
          </a:stretch>
        </p:blipFill>
        <p:spPr bwMode="auto">
          <a:xfrm>
            <a:off x="1047751" y="5924552"/>
            <a:ext cx="504824" cy="504824"/>
          </a:xfrm>
          <a:prstGeom prst="rect">
            <a:avLst/>
          </a:prstGeom>
          <a:noFill/>
          <a:ln w="9525">
            <a:noFill/>
            <a:miter lim="800000"/>
            <a:headEnd/>
            <a:tailEnd/>
          </a:ln>
        </p:spPr>
      </p:pic>
      <p:pic>
        <p:nvPicPr>
          <p:cNvPr id="36" name="Picture 8"/>
          <p:cNvPicPr>
            <a:picLocks noChangeAspect="1" noChangeArrowheads="1"/>
          </p:cNvPicPr>
          <p:nvPr/>
        </p:nvPicPr>
        <p:blipFill>
          <a:blip r:embed="rId19" cstate="screen"/>
          <a:srcRect/>
          <a:stretch>
            <a:fillRect/>
          </a:stretch>
        </p:blipFill>
        <p:spPr bwMode="auto">
          <a:xfrm>
            <a:off x="1143001" y="3324227"/>
            <a:ext cx="504824" cy="504824"/>
          </a:xfrm>
          <a:prstGeom prst="rect">
            <a:avLst/>
          </a:prstGeom>
          <a:noFill/>
          <a:ln w="9525">
            <a:noFill/>
            <a:miter lim="800000"/>
            <a:headEnd/>
            <a:tailEnd/>
          </a:ln>
        </p:spPr>
      </p:pic>
      <p:pic>
        <p:nvPicPr>
          <p:cNvPr id="37" name="Picture 7" descr="C:\Users\vfontama\AppData\Local\Microsoft\Windows\Temporary Internet Files\Content.Outlook\JAE8CBKN\Dell Black Logo.jpg"/>
          <p:cNvPicPr>
            <a:picLocks noChangeAspect="1" noChangeArrowheads="1"/>
          </p:cNvPicPr>
          <p:nvPr/>
        </p:nvPicPr>
        <p:blipFill>
          <a:blip r:embed="rId20" cstate="screen"/>
          <a:srcRect/>
          <a:stretch>
            <a:fillRect/>
          </a:stretch>
        </p:blipFill>
        <p:spPr bwMode="auto">
          <a:xfrm>
            <a:off x="2781300" y="3314700"/>
            <a:ext cx="514350" cy="514350"/>
          </a:xfrm>
          <a:prstGeom prst="rect">
            <a:avLst/>
          </a:prstGeom>
          <a:noFill/>
        </p:spPr>
      </p:pic>
      <p:pic>
        <p:nvPicPr>
          <p:cNvPr id="34" name="Picture 33" descr="sql_server_2008_r2_logo_white.png"/>
          <p:cNvPicPr>
            <a:picLocks noChangeAspect="1"/>
          </p:cNvPicPr>
          <p:nvPr/>
        </p:nvPicPr>
        <p:blipFill>
          <a:blip r:embed="rId21" cstate="print"/>
          <a:stretch>
            <a:fillRect/>
          </a:stretch>
        </p:blipFill>
        <p:spPr>
          <a:xfrm>
            <a:off x="3326354" y="2516410"/>
            <a:ext cx="2415537" cy="458232"/>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596"/>
            <a:ext cx="8382000" cy="4878901"/>
          </a:xfrm>
        </p:spPr>
        <p:txBody>
          <a:bodyPr>
            <a:noAutofit/>
          </a:bodyPr>
          <a:lstStyle/>
          <a:p>
            <a:pPr marL="365760" lvl="1" indent="-365760">
              <a:lnSpc>
                <a:spcPct val="100000"/>
              </a:lnSpc>
              <a:spcBef>
                <a:spcPts val="200"/>
              </a:spcBef>
              <a:spcAft>
                <a:spcPts val="200"/>
              </a:spcAft>
            </a:pPr>
            <a:r>
              <a:rPr lang="en-US" sz="2400" dirty="0" smtClean="0">
                <a:solidFill>
                  <a:schemeClr val="bg1">
                    <a:lumMod val="85000"/>
                  </a:schemeClr>
                </a:solidFill>
              </a:rPr>
              <a:t>Scalable Shared Databases </a:t>
            </a:r>
          </a:p>
          <a:p>
            <a:pPr marL="770573" lvl="2" indent="-365760">
              <a:lnSpc>
                <a:spcPct val="100000"/>
              </a:lnSpc>
              <a:spcBef>
                <a:spcPts val="200"/>
              </a:spcBef>
              <a:spcAft>
                <a:spcPts val="200"/>
              </a:spcAft>
            </a:pPr>
            <a:r>
              <a:rPr lang="en-US" dirty="0" smtClean="0">
                <a:solidFill>
                  <a:schemeClr val="bg1">
                    <a:lumMod val="85000"/>
                  </a:schemeClr>
                </a:solidFill>
              </a:rPr>
              <a:t>Scale analysis workload across multiple commodity servers</a:t>
            </a:r>
          </a:p>
          <a:p>
            <a:pPr marL="365760" lvl="1" indent="-365760">
              <a:lnSpc>
                <a:spcPct val="100000"/>
              </a:lnSpc>
              <a:spcBef>
                <a:spcPts val="200"/>
              </a:spcBef>
              <a:spcAft>
                <a:spcPts val="200"/>
              </a:spcAft>
            </a:pPr>
            <a:r>
              <a:rPr lang="en-US" sz="2400" dirty="0" smtClean="0">
                <a:solidFill>
                  <a:schemeClr val="bg1">
                    <a:lumMod val="85000"/>
                  </a:schemeClr>
                </a:solidFill>
              </a:rPr>
              <a:t>Partitioned Cubes</a:t>
            </a:r>
          </a:p>
          <a:p>
            <a:pPr marL="770573" lvl="2" indent="-365760">
              <a:lnSpc>
                <a:spcPct val="100000"/>
              </a:lnSpc>
              <a:spcBef>
                <a:spcPts val="200"/>
              </a:spcBef>
              <a:spcAft>
                <a:spcPts val="200"/>
              </a:spcAft>
            </a:pPr>
            <a:r>
              <a:rPr lang="en-US" dirty="0" smtClean="0">
                <a:solidFill>
                  <a:schemeClr val="bg1">
                    <a:lumMod val="85000"/>
                  </a:schemeClr>
                </a:solidFill>
              </a:rPr>
              <a:t>Improve query performance</a:t>
            </a:r>
          </a:p>
          <a:p>
            <a:pPr marL="365760" lvl="1" indent="-365760">
              <a:lnSpc>
                <a:spcPct val="100000"/>
              </a:lnSpc>
              <a:spcBef>
                <a:spcPts val="200"/>
              </a:spcBef>
              <a:spcAft>
                <a:spcPts val="200"/>
              </a:spcAft>
            </a:pPr>
            <a:r>
              <a:rPr lang="en-US" sz="2400" dirty="0" smtClean="0">
                <a:solidFill>
                  <a:schemeClr val="bg1">
                    <a:lumMod val="85000"/>
                  </a:schemeClr>
                </a:solidFill>
              </a:rPr>
              <a:t>Proactive Caching</a:t>
            </a:r>
          </a:p>
          <a:p>
            <a:pPr marL="770573" lvl="2" indent="-365760">
              <a:lnSpc>
                <a:spcPct val="100000"/>
              </a:lnSpc>
              <a:spcBef>
                <a:spcPts val="200"/>
              </a:spcBef>
              <a:spcAft>
                <a:spcPts val="200"/>
              </a:spcAft>
            </a:pPr>
            <a:r>
              <a:rPr lang="en-US" dirty="0" smtClean="0">
                <a:solidFill>
                  <a:schemeClr val="bg1">
                    <a:lumMod val="85000"/>
                  </a:schemeClr>
                </a:solidFill>
              </a:rPr>
              <a:t>Increase performance while maintaining maintainability</a:t>
            </a:r>
          </a:p>
        </p:txBody>
      </p:sp>
      <p:sp>
        <p:nvSpPr>
          <p:cNvPr id="4" name="Title 3"/>
          <p:cNvSpPr>
            <a:spLocks noGrp="1"/>
          </p:cNvSpPr>
          <p:nvPr>
            <p:ph type="title"/>
          </p:nvPr>
        </p:nvSpPr>
        <p:spPr/>
        <p:txBody>
          <a:bodyPr/>
          <a:lstStyle/>
          <a:p>
            <a:r>
              <a:rPr lang="fr-FR" dirty="0" smtClean="0"/>
              <a:t>Enterprise </a:t>
            </a:r>
            <a:r>
              <a:rPr lang="fr-FR" dirty="0" err="1" smtClean="0"/>
              <a:t>Scale</a:t>
            </a:r>
            <a:r>
              <a:rPr lang="fr-FR" dirty="0" smtClean="0"/>
              <a:t> BI</a:t>
            </a:r>
            <a:br>
              <a:rPr lang="fr-FR" dirty="0" smtClean="0"/>
            </a:br>
            <a:r>
              <a:rPr lang="fr-FR" sz="280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rPr>
              <a:t>Analysis Services</a:t>
            </a:r>
            <a:endParaRPr lang="en-US" sz="280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381000" y="230188"/>
            <a:ext cx="8382000" cy="609398"/>
          </a:xfrm>
        </p:spPr>
        <p:txBody>
          <a:bodyPr>
            <a:normAutofit/>
          </a:bodyPr>
          <a:lstStyle/>
          <a:p>
            <a:r>
              <a:rPr lang="en-US" dirty="0" smtClean="0"/>
              <a:t>Provide Enterprise-Scale Analytics</a:t>
            </a:r>
            <a:endParaRPr lang="en-US" dirty="0"/>
          </a:p>
        </p:txBody>
      </p:sp>
      <p:sp>
        <p:nvSpPr>
          <p:cNvPr id="78" name="Content Placeholder 3"/>
          <p:cNvSpPr>
            <a:spLocks noGrp="1"/>
          </p:cNvSpPr>
          <p:nvPr>
            <p:ph sz="half" idx="1"/>
          </p:nvPr>
        </p:nvSpPr>
        <p:spPr>
          <a:xfrm>
            <a:off x="4325257" y="968832"/>
            <a:ext cx="4728029" cy="5213735"/>
          </a:xfrm>
        </p:spPr>
        <p:txBody>
          <a:bodyPr>
            <a:noAutofit/>
          </a:bodyPr>
          <a:lstStyle/>
          <a:p>
            <a:pPr marL="347914" indent="-347914">
              <a:spcBef>
                <a:spcPts val="0"/>
              </a:spcBef>
              <a:buNone/>
            </a:pPr>
            <a:r>
              <a:rPr lang="en-US" sz="2400" dirty="0" smtClean="0">
                <a:solidFill>
                  <a:schemeClr val="accent4"/>
                </a:solidFill>
              </a:rPr>
              <a:t>Scalable Shared Database</a:t>
            </a:r>
          </a:p>
          <a:p>
            <a:pPr marL="365760" lvl="1" indent="-365760">
              <a:spcBef>
                <a:spcPts val="600"/>
              </a:spcBef>
            </a:pPr>
            <a:r>
              <a:rPr lang="en-US" sz="1400" dirty="0" smtClean="0">
                <a:solidFill>
                  <a:schemeClr val="bg1">
                    <a:lumMod val="85000"/>
                  </a:schemeClr>
                </a:solidFill>
              </a:rPr>
              <a:t>Centralized, read-only Analysis Services database shared by multiple instances</a:t>
            </a:r>
          </a:p>
          <a:p>
            <a:pPr marL="365760" lvl="1" indent="-365760">
              <a:spcBef>
                <a:spcPts val="600"/>
              </a:spcBef>
            </a:pPr>
            <a:r>
              <a:rPr lang="en-US" sz="1400" dirty="0" smtClean="0">
                <a:solidFill>
                  <a:schemeClr val="bg1">
                    <a:lumMod val="85000"/>
                  </a:schemeClr>
                </a:solidFill>
              </a:rPr>
              <a:t>Scale workload across multiple commodity servers</a:t>
            </a:r>
          </a:p>
          <a:p>
            <a:pPr marL="347914" indent="-347914">
              <a:spcBef>
                <a:spcPts val="0"/>
              </a:spcBef>
              <a:buNone/>
            </a:pPr>
            <a:endParaRPr lang="en-US" sz="800" dirty="0" smtClean="0">
              <a:solidFill>
                <a:schemeClr val="accent4"/>
              </a:solidFill>
            </a:endParaRPr>
          </a:p>
          <a:p>
            <a:pPr marL="347914" indent="-347914">
              <a:spcBef>
                <a:spcPts val="0"/>
              </a:spcBef>
              <a:buNone/>
            </a:pPr>
            <a:r>
              <a:rPr lang="en-US" sz="2400" dirty="0" smtClean="0">
                <a:solidFill>
                  <a:schemeClr val="accent4"/>
                </a:solidFill>
              </a:rPr>
              <a:t>Partitioned Cubes</a:t>
            </a:r>
          </a:p>
          <a:p>
            <a:pPr marL="365760" lvl="1" indent="-365760">
              <a:spcBef>
                <a:spcPts val="600"/>
              </a:spcBef>
              <a:spcAft>
                <a:spcPts val="200"/>
              </a:spcAft>
            </a:pPr>
            <a:r>
              <a:rPr lang="en-US" sz="1400" dirty="0" smtClean="0">
                <a:solidFill>
                  <a:schemeClr val="bg1">
                    <a:lumMod val="85000"/>
                  </a:schemeClr>
                </a:solidFill>
              </a:rPr>
              <a:t>Decrease disk space required and processing time</a:t>
            </a:r>
          </a:p>
          <a:p>
            <a:pPr marL="365760" lvl="1" indent="-365760">
              <a:spcBef>
                <a:spcPts val="600"/>
              </a:spcBef>
              <a:spcAft>
                <a:spcPts val="200"/>
              </a:spcAft>
            </a:pPr>
            <a:r>
              <a:rPr lang="en-US" sz="1400" dirty="0" smtClean="0">
                <a:solidFill>
                  <a:schemeClr val="bg1">
                    <a:lumMod val="85000"/>
                  </a:schemeClr>
                </a:solidFill>
              </a:rPr>
              <a:t>Improved query performance</a:t>
            </a:r>
          </a:p>
          <a:p>
            <a:pPr marL="365760" lvl="1" indent="-365760">
              <a:spcBef>
                <a:spcPts val="600"/>
              </a:spcBef>
              <a:spcAft>
                <a:spcPts val="200"/>
              </a:spcAft>
            </a:pPr>
            <a:r>
              <a:rPr lang="en-US" sz="1400" dirty="0" smtClean="0">
                <a:solidFill>
                  <a:schemeClr val="bg1">
                    <a:lumMod val="85000"/>
                  </a:schemeClr>
                </a:solidFill>
              </a:rPr>
              <a:t>Scale out to multiple servers</a:t>
            </a:r>
            <a:br>
              <a:rPr lang="en-US" sz="1400" dirty="0" smtClean="0">
                <a:solidFill>
                  <a:schemeClr val="bg1">
                    <a:lumMod val="85000"/>
                  </a:schemeClr>
                </a:solidFill>
              </a:rPr>
            </a:br>
            <a:endParaRPr lang="en-US" sz="800" dirty="0" smtClean="0">
              <a:solidFill>
                <a:schemeClr val="bg1">
                  <a:lumMod val="85000"/>
                </a:schemeClr>
              </a:solidFill>
            </a:endParaRPr>
          </a:p>
          <a:p>
            <a:pPr marL="347914" indent="-347914">
              <a:spcBef>
                <a:spcPts val="0"/>
              </a:spcBef>
              <a:buNone/>
            </a:pPr>
            <a:r>
              <a:rPr lang="en-US" sz="2400" dirty="0" smtClean="0">
                <a:solidFill>
                  <a:schemeClr val="accent4"/>
                </a:solidFill>
              </a:rPr>
              <a:t>Proactive Caching</a:t>
            </a:r>
          </a:p>
          <a:p>
            <a:pPr marL="365760" lvl="1" indent="-365760">
              <a:spcBef>
                <a:spcPts val="600"/>
              </a:spcBef>
            </a:pPr>
            <a:r>
              <a:rPr lang="en-US" sz="1400" dirty="0" smtClean="0">
                <a:solidFill>
                  <a:schemeClr val="bg1">
                    <a:lumMod val="85000"/>
                  </a:schemeClr>
                </a:solidFill>
              </a:rPr>
              <a:t>Provide performance of multidimensional online analytical processing </a:t>
            </a:r>
            <a:r>
              <a:rPr lang="en-US" sz="1400" spc="-40" dirty="0" smtClean="0">
                <a:solidFill>
                  <a:schemeClr val="bg1">
                    <a:lumMod val="85000"/>
                  </a:schemeClr>
                </a:solidFill>
              </a:rPr>
              <a:t>(MOLAP), while retaining immediacy and manageability</a:t>
            </a:r>
            <a:r>
              <a:rPr lang="en-US" sz="1400" dirty="0" smtClean="0">
                <a:solidFill>
                  <a:schemeClr val="bg1">
                    <a:lumMod val="85000"/>
                  </a:schemeClr>
                </a:solidFill>
              </a:rPr>
              <a:t> offered by relational OLAP (ROLAP)</a:t>
            </a:r>
            <a:endParaRPr lang="en-US" sz="800" dirty="0" smtClean="0">
              <a:solidFill>
                <a:schemeClr val="bg1">
                  <a:lumMod val="85000"/>
                </a:schemeClr>
              </a:solidFill>
            </a:endParaRPr>
          </a:p>
        </p:txBody>
      </p:sp>
      <p:grpSp>
        <p:nvGrpSpPr>
          <p:cNvPr id="2" name="Group 75"/>
          <p:cNvGrpSpPr/>
          <p:nvPr/>
        </p:nvGrpSpPr>
        <p:grpSpPr>
          <a:xfrm>
            <a:off x="609600" y="1295400"/>
            <a:ext cx="3276600" cy="3581400"/>
            <a:chOff x="228600" y="1515732"/>
            <a:chExt cx="4414838" cy="4974340"/>
          </a:xfrm>
        </p:grpSpPr>
        <p:cxnSp>
          <p:nvCxnSpPr>
            <p:cNvPr id="50" name="Straight Connector 49"/>
            <p:cNvCxnSpPr/>
            <p:nvPr/>
          </p:nvCxnSpPr>
          <p:spPr>
            <a:xfrm flipV="1">
              <a:off x="1524000" y="2362200"/>
              <a:ext cx="2362200" cy="2286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667000" y="2514600"/>
              <a:ext cx="1371600" cy="9144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3238500" y="3162300"/>
              <a:ext cx="1219200" cy="762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3" name="Picture 3" descr="C:\Work\Katmai Marketing\PAG_icon library\PAG_icon library\storage array.png"/>
            <p:cNvPicPr>
              <a:picLocks noChangeAspect="1" noChangeArrowheads="1"/>
            </p:cNvPicPr>
            <p:nvPr/>
          </p:nvPicPr>
          <p:blipFill>
            <a:blip r:embed="rId3" cstate="print"/>
            <a:srcRect/>
            <a:stretch>
              <a:fillRect/>
            </a:stretch>
          </p:blipFill>
          <p:spPr bwMode="auto">
            <a:xfrm>
              <a:off x="3276600" y="1515732"/>
              <a:ext cx="1366838" cy="1773021"/>
            </a:xfrm>
            <a:prstGeom prst="rect">
              <a:avLst/>
            </a:prstGeom>
            <a:noFill/>
          </p:spPr>
        </p:pic>
        <p:grpSp>
          <p:nvGrpSpPr>
            <p:cNvPr id="3" name="Group 53"/>
            <p:cNvGrpSpPr/>
            <p:nvPr/>
          </p:nvGrpSpPr>
          <p:grpSpPr>
            <a:xfrm>
              <a:off x="838200" y="2133600"/>
              <a:ext cx="1186530" cy="1600200"/>
              <a:chOff x="910899" y="4800600"/>
              <a:chExt cx="1186530" cy="1600200"/>
            </a:xfrm>
          </p:grpSpPr>
          <p:pic>
            <p:nvPicPr>
              <p:cNvPr id="55"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56"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grpSp>
          <p:nvGrpSpPr>
            <p:cNvPr id="4" name="Group 56"/>
            <p:cNvGrpSpPr/>
            <p:nvPr/>
          </p:nvGrpSpPr>
          <p:grpSpPr>
            <a:xfrm>
              <a:off x="1981200" y="2819400"/>
              <a:ext cx="1186530" cy="1600200"/>
              <a:chOff x="910899" y="4800600"/>
              <a:chExt cx="1186530" cy="1600200"/>
            </a:xfrm>
          </p:grpSpPr>
          <p:pic>
            <p:nvPicPr>
              <p:cNvPr id="58"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59"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grpSp>
          <p:nvGrpSpPr>
            <p:cNvPr id="5" name="Group 59"/>
            <p:cNvGrpSpPr/>
            <p:nvPr/>
          </p:nvGrpSpPr>
          <p:grpSpPr>
            <a:xfrm>
              <a:off x="3124200" y="3505200"/>
              <a:ext cx="1186530" cy="1600200"/>
              <a:chOff x="910899" y="4800600"/>
              <a:chExt cx="1186530" cy="1600200"/>
            </a:xfrm>
          </p:grpSpPr>
          <p:pic>
            <p:nvPicPr>
              <p:cNvPr id="61"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62"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sp>
          <p:nvSpPr>
            <p:cNvPr id="63" name="Left Brace 62"/>
            <p:cNvSpPr/>
            <p:nvPr/>
          </p:nvSpPr>
          <p:spPr>
            <a:xfrm rot="18058461">
              <a:off x="2072941" y="3137347"/>
              <a:ext cx="430755" cy="2590800"/>
            </a:xfrm>
            <a:prstGeom prst="leftBrace">
              <a:avLst>
                <a:gd name="adj1" fmla="val 39789"/>
                <a:gd name="adj2" fmla="val 45809"/>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4" name="Straight Connector 63"/>
            <p:cNvCxnSpPr/>
            <p:nvPr/>
          </p:nvCxnSpPr>
          <p:spPr>
            <a:xfrm>
              <a:off x="914400" y="4495800"/>
              <a:ext cx="1066800" cy="1588"/>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1676402" y="4800600"/>
              <a:ext cx="533398" cy="228602"/>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2019300" y="4762500"/>
              <a:ext cx="914400" cy="685800"/>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66"/>
            <p:cNvGrpSpPr/>
            <p:nvPr/>
          </p:nvGrpSpPr>
          <p:grpSpPr>
            <a:xfrm>
              <a:off x="228600" y="4114800"/>
              <a:ext cx="1010843" cy="1232272"/>
              <a:chOff x="762000" y="4724400"/>
              <a:chExt cx="1385888" cy="1689472"/>
            </a:xfrm>
          </p:grpSpPr>
          <p:pic>
            <p:nvPicPr>
              <p:cNvPr id="68"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69"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nvGrpSpPr>
            <p:cNvPr id="7" name="Group 69"/>
            <p:cNvGrpSpPr/>
            <p:nvPr/>
          </p:nvGrpSpPr>
          <p:grpSpPr>
            <a:xfrm>
              <a:off x="1219200" y="4724400"/>
              <a:ext cx="1010843" cy="1232272"/>
              <a:chOff x="762000" y="4724400"/>
              <a:chExt cx="1385888" cy="1689472"/>
            </a:xfrm>
          </p:grpSpPr>
          <p:pic>
            <p:nvPicPr>
              <p:cNvPr id="71"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72"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nvGrpSpPr>
            <p:cNvPr id="8" name="Group 72"/>
            <p:cNvGrpSpPr/>
            <p:nvPr/>
          </p:nvGrpSpPr>
          <p:grpSpPr>
            <a:xfrm>
              <a:off x="2286000" y="5257800"/>
              <a:ext cx="1010843" cy="1232272"/>
              <a:chOff x="762000" y="4724400"/>
              <a:chExt cx="1385888" cy="1689472"/>
            </a:xfrm>
          </p:grpSpPr>
          <p:pic>
            <p:nvPicPr>
              <p:cNvPr id="74"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75"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sp>
        <p:nvSpPr>
          <p:cNvPr id="32" name="Round Diagonal Corner Rectangle 31"/>
          <p:cNvSpPr/>
          <p:nvPr/>
        </p:nvSpPr>
        <p:spPr bwMode="auto">
          <a:xfrm>
            <a:off x="8153400" y="304800"/>
            <a:ext cx="990600" cy="561975"/>
          </a:xfrm>
          <a:prstGeom prst="round2DiagRect">
            <a:avLst>
              <a:gd name="adj1" fmla="val 0"/>
              <a:gd name="adj2" fmla="val 0"/>
            </a:avLst>
          </a:prstGeom>
          <a:gradFill>
            <a:gsLst>
              <a:gs pos="0">
                <a:schemeClr val="bg1">
                  <a:lumMod val="75000"/>
                </a:schemeClr>
              </a:gs>
              <a:gs pos="60000">
                <a:schemeClr val="tx1">
                  <a:lumMod val="65000"/>
                  <a:lumOff val="35000"/>
                  <a:alpha val="51000"/>
                </a:schemeClr>
              </a:gs>
            </a:gsLst>
            <a:lin ang="5400000" scaled="0"/>
          </a:gra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3" name="TextBox 32"/>
          <p:cNvSpPr txBox="1"/>
          <p:nvPr/>
        </p:nvSpPr>
        <p:spPr>
          <a:xfrm>
            <a:off x="8153400" y="381000"/>
            <a:ext cx="955159" cy="424732"/>
          </a:xfrm>
          <a:prstGeom prst="rect">
            <a:avLst/>
          </a:prstGeom>
          <a:noFill/>
          <a:effectLst>
            <a:outerShdw blurRad="50800" dist="38100" dir="5400000" algn="t" rotWithShape="0">
              <a:prstClr val="black">
                <a:alpha val="69000"/>
              </a:prstClr>
            </a:outerShdw>
          </a:effectLst>
        </p:spPr>
        <p:txBody>
          <a:bodyPr wrap="square" rtlCol="0">
            <a:spAutoFit/>
          </a:bodyPr>
          <a:lstStyle/>
          <a:p>
            <a:pPr lvl="0" defTabSz="914363" fontAlgn="auto">
              <a:lnSpc>
                <a:spcPct val="90000"/>
              </a:lnSpc>
              <a:spcBef>
                <a:spcPts val="0"/>
              </a:spcBef>
              <a:spcAft>
                <a:spcPts val="0"/>
              </a:spcAft>
              <a:buClr>
                <a:srgbClr xmlns:mc="http://schemas.openxmlformats.org/markup-compatibility/2006" xmlns:a14="http://schemas.microsoft.com/office/drawing/2007/7/7/main" val="D70023" mc:Ignorable=""/>
              </a:buClr>
              <a:buSzPct val="100000"/>
            </a:pPr>
            <a:r>
              <a:rPr lang="en-US" sz="1200" dirty="0" smtClean="0">
                <a:solidFill>
                  <a:srgbClr xmlns:mc="http://schemas.openxmlformats.org/markup-compatibility/2006" xmlns:a14="http://schemas.microsoft.com/office/drawing/2007/7/7/main" val="FFFFFF" mc:Ignorable=""/>
                </a:solidFill>
                <a:latin typeface="Segoe"/>
              </a:rPr>
              <a:t>Business</a:t>
            </a:r>
          </a:p>
          <a:p>
            <a:pPr lvl="0" defTabSz="914363" fontAlgn="auto">
              <a:lnSpc>
                <a:spcPct val="90000"/>
              </a:lnSpc>
              <a:spcBef>
                <a:spcPts val="0"/>
              </a:spcBef>
              <a:spcAft>
                <a:spcPts val="0"/>
              </a:spcAft>
              <a:buClr>
                <a:srgbClr xmlns:mc="http://schemas.openxmlformats.org/markup-compatibility/2006" xmlns:a14="http://schemas.microsoft.com/office/drawing/2007/7/7/main" val="D70023" mc:Ignorable=""/>
              </a:buClr>
              <a:buSzPct val="100000"/>
            </a:pPr>
            <a:r>
              <a:rPr lang="en-US" sz="1200" dirty="0" smtClean="0">
                <a:solidFill>
                  <a:srgbClr xmlns:mc="http://schemas.openxmlformats.org/markup-compatibility/2006" xmlns:a14="http://schemas.microsoft.com/office/drawing/2007/7/7/main" val="FFFFFF" mc:Ignorable=""/>
                </a:solidFill>
                <a:latin typeface="Segoe"/>
              </a:rPr>
              <a:t>Intelligence </a:t>
            </a:r>
            <a:endParaRPr lang="en-US" sz="1200" dirty="0">
              <a:solidFill>
                <a:srgbClr xmlns:mc="http://schemas.openxmlformats.org/markup-compatibility/2006" xmlns:a14="http://schemas.microsoft.com/office/drawing/2007/7/7/main" val="FFFFFF" mc:Ignorable=""/>
              </a:solidFill>
              <a:latin typeface="Segoe"/>
            </a:endParaRPr>
          </a:p>
        </p:txBody>
      </p:sp>
      <p:cxnSp>
        <p:nvCxnSpPr>
          <p:cNvPr id="34" name="Straight Connector 33"/>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64"/>
          <p:cNvGrpSpPr/>
          <p:nvPr/>
        </p:nvGrpSpPr>
        <p:grpSpPr>
          <a:xfrm>
            <a:off x="1295400" y="1371600"/>
            <a:ext cx="1219200" cy="1371602"/>
            <a:chOff x="1295400" y="1371600"/>
            <a:chExt cx="1219200" cy="1371602"/>
          </a:xfrm>
        </p:grpSpPr>
        <p:sp>
          <p:nvSpPr>
            <p:cNvPr id="163" name="Rounded Rectangle 162"/>
            <p:cNvSpPr/>
            <p:nvPr/>
          </p:nvSpPr>
          <p:spPr bwMode="auto">
            <a:xfrm>
              <a:off x="1295400" y="1371600"/>
              <a:ext cx="1219200" cy="1371602"/>
            </a:xfrm>
            <a:prstGeom prst="roundRect">
              <a:avLst>
                <a:gd name="adj" fmla="val 15124"/>
              </a:avLst>
            </a:prstGeom>
            <a:gradFill>
              <a:gsLst>
                <a:gs pos="20000">
                  <a:schemeClr val="tx1">
                    <a:lumMod val="95000"/>
                    <a:lumOff val="5000"/>
                  </a:schemeClr>
                </a:gs>
                <a:gs pos="0">
                  <a:schemeClr val="accent3"/>
                </a:gs>
                <a:gs pos="52000">
                  <a:schemeClr val="accent3">
                    <a:lumMod val="50000"/>
                  </a:schemeClr>
                </a:gs>
                <a:gs pos="100000">
                  <a:schemeClr val="bg1">
                    <a:lumMod val="8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gradFill>
                  <a:gsLst>
                    <a:gs pos="0">
                      <a:schemeClr val="bg1">
                        <a:lumMod val="50000"/>
                      </a:schemeClr>
                    </a:gs>
                    <a:gs pos="100000">
                      <a:schemeClr val="tx1">
                        <a:lumMod val="85000"/>
                        <a:lumOff val="15000"/>
                      </a:schemeClr>
                    </a:gs>
                  </a:gsLst>
                  <a:lin ang="5400000" scaled="0"/>
                </a:gradFill>
                <a:latin typeface="Segoe Light" pitchFamily="34" charset="0"/>
                <a:cs typeface="Arial" charset="0"/>
              </a:endParaRPr>
            </a:p>
          </p:txBody>
        </p:sp>
        <p:sp>
          <p:nvSpPr>
            <p:cNvPr id="164" name="TextBox 163"/>
            <p:cNvSpPr txBox="1"/>
            <p:nvPr/>
          </p:nvSpPr>
          <p:spPr>
            <a:xfrm>
              <a:off x="1371600" y="1371600"/>
              <a:ext cx="1066800" cy="543739"/>
            </a:xfrm>
            <a:prstGeom prst="rect">
              <a:avLst/>
            </a:prstGeom>
            <a:noFill/>
            <a:effectLst/>
          </p:spPr>
          <p:txBody>
            <a:bodyPr wrap="square" lIns="0" rIns="0" rtlCol="0">
              <a:spAutoFit/>
            </a:bodyPr>
            <a:lstStyle/>
            <a:p>
              <a:pPr algn="ctr"/>
              <a:r>
                <a:rPr lang="en-US" sz="1600" b="1" dirty="0" smtClean="0">
                  <a:solidFill>
                    <a:schemeClr val="tx1">
                      <a:lumMod val="85000"/>
                      <a:lumOff val="15000"/>
                    </a:schemeClr>
                  </a:solidFill>
                  <a:effectLst>
                    <a:outerShdw blurRad="50800" dist="38100" dir="5400000" algn="t" rotWithShape="0">
                      <a:prstClr val="black">
                        <a:alpha val="40000"/>
                      </a:prstClr>
                    </a:outerShdw>
                  </a:effectLst>
                  <a:latin typeface="+mj-lt"/>
                </a:rPr>
                <a:t>Modified</a:t>
              </a:r>
            </a:p>
            <a:p>
              <a:pPr algn="ctr">
                <a:lnSpc>
                  <a:spcPts val="1600"/>
                </a:lnSpc>
              </a:pPr>
              <a:r>
                <a:rPr lang="en-US" sz="1600" b="1" dirty="0" smtClean="0">
                  <a:solidFill>
                    <a:schemeClr val="tx1">
                      <a:lumMod val="85000"/>
                      <a:lumOff val="15000"/>
                    </a:schemeClr>
                  </a:solidFill>
                  <a:effectLst>
                    <a:outerShdw blurRad="50800" dist="38100" dir="5400000" algn="t" rotWithShape="0">
                      <a:prstClr val="black">
                        <a:alpha val="40000"/>
                      </a:prstClr>
                    </a:outerShdw>
                  </a:effectLst>
                  <a:latin typeface="+mj-lt"/>
                </a:rPr>
                <a:t>Clustering</a:t>
              </a:r>
              <a:endParaRPr lang="en-US" sz="1600" b="1" dirty="0">
                <a:solidFill>
                  <a:schemeClr val="tx1">
                    <a:lumMod val="85000"/>
                    <a:lumOff val="15000"/>
                  </a:schemeClr>
                </a:solidFill>
                <a:effectLst>
                  <a:outerShdw blurRad="50800" dist="38100" dir="5400000" algn="t" rotWithShape="0">
                    <a:prstClr val="black">
                      <a:alpha val="40000"/>
                    </a:prstClr>
                  </a:outerShdw>
                </a:effectLst>
                <a:latin typeface="+mj-lt"/>
              </a:endParaRPr>
            </a:p>
          </p:txBody>
        </p:sp>
      </p:grpSp>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150" normalizeH="0" baseline="0" noProof="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uLnTx/>
              <a:uFillTx/>
              <a:latin typeface="Segoe" pitchFamily="34" charset="0"/>
              <a:ea typeface="+mn-ea"/>
              <a:cs typeface="Arial" charset="0"/>
            </a:endParaRPr>
          </a:p>
        </p:txBody>
      </p:sp>
      <p:sp>
        <p:nvSpPr>
          <p:cNvPr id="54" name="Title 53"/>
          <p:cNvSpPr>
            <a:spLocks noGrp="1"/>
          </p:cNvSpPr>
          <p:nvPr>
            <p:ph type="title"/>
          </p:nvPr>
        </p:nvSpPr>
        <p:spPr/>
        <p:txBody>
          <a:bodyPr/>
          <a:lstStyle/>
          <a:p>
            <a:pPr lvl="0"/>
            <a:r>
              <a:rPr lang="en-US" dirty="0" smtClean="0"/>
              <a:t>Customize Data Analysis</a:t>
            </a:r>
            <a:endParaRPr lang="en-US" dirty="0"/>
          </a:p>
        </p:txBody>
      </p:sp>
      <p:sp>
        <p:nvSpPr>
          <p:cNvPr id="78" name="Content Placeholder 3"/>
          <p:cNvSpPr>
            <a:spLocks noGrp="1"/>
          </p:cNvSpPr>
          <p:nvPr>
            <p:ph sz="half" idx="1"/>
          </p:nvPr>
        </p:nvSpPr>
        <p:spPr>
          <a:xfrm>
            <a:off x="4800600" y="1143079"/>
            <a:ext cx="3886200" cy="3054169"/>
          </a:xfrm>
        </p:spPr>
        <p:txBody>
          <a:bodyPr/>
          <a:lstStyle/>
          <a:p>
            <a:r>
              <a:rPr lang="en-US" dirty="0" smtClean="0"/>
              <a:t>Algorithm Extensibility</a:t>
            </a:r>
          </a:p>
          <a:p>
            <a:pPr marL="365760" lvl="1">
              <a:spcAft>
                <a:spcPts val="200"/>
              </a:spcAft>
            </a:pPr>
            <a:r>
              <a:t>Change the default algorithm for analyzing data to discover new and different patterns in the data</a:t>
            </a:r>
          </a:p>
          <a:p>
            <a:pPr marL="365760" lvl="1">
              <a:spcAft>
                <a:spcPts val="200"/>
              </a:spcAft>
            </a:pPr>
            <a:r>
              <a:t>Filter and restrict the mining model in intelligent ways to fine-tune results</a:t>
            </a:r>
          </a:p>
          <a:p>
            <a:pPr marL="365760" lvl="1">
              <a:spcAft>
                <a:spcPts val="200"/>
              </a:spcAft>
            </a:pPr>
            <a:r>
              <a:t>Provide greater business value by customizing mining and reporting data to specific business needs</a:t>
            </a:r>
          </a:p>
        </p:txBody>
      </p:sp>
      <p:sp>
        <p:nvSpPr>
          <p:cNvPr id="79" name="Content Placeholder 3"/>
          <p:cNvSpPr>
            <a:spLocks noGrp="1"/>
          </p:cNvSpPr>
          <p:nvPr>
            <p:ph type="body" idx="10"/>
          </p:nvPr>
        </p:nvSpPr>
        <p:spPr/>
        <p:txBody>
          <a:bodyPr/>
          <a:lstStyle/>
          <a:p>
            <a:pPr lvl="1"/>
            <a:r>
              <a:rPr lang="en-US" dirty="0" smtClean="0"/>
              <a:t>[Data mining technologies] are extensible, enabling you to add plug-in algorithms that meet uncommon analytical needs that are more specific to an individual business.</a:t>
            </a:r>
          </a:p>
          <a:p>
            <a:pPr lvl="1" indent="0" algn="r">
              <a:spcBef>
                <a:spcPts val="200"/>
              </a:spcBef>
            </a:pPr>
            <a:r>
              <a:rPr sz="1400" i="1">
                <a:solidFill>
                  <a:schemeClr val="bg1">
                    <a:lumMod val="75000"/>
                  </a:schemeClr>
                </a:solidFill>
              </a:rPr>
              <a:t>—SQL Server 2008 White Paper</a:t>
            </a:r>
          </a:p>
          <a:p>
            <a:pPr lvl="1"/>
            <a:endParaRPr lang="en-US" dirty="0" smtClean="0"/>
          </a:p>
        </p:txBody>
      </p:sp>
      <p:sp>
        <p:nvSpPr>
          <p:cNvPr id="58" name="Text Placeholder 57"/>
          <p:cNvSpPr>
            <a:spLocks noGrp="1"/>
          </p:cNvSpPr>
          <p:nvPr>
            <p:ph type="body" idx="11"/>
          </p:nvPr>
        </p:nvSpPr>
        <p:spPr/>
        <p:txBody>
          <a:bodyPr/>
          <a:lstStyle/>
          <a:p>
            <a:pPr lvl="0">
              <a:buClr>
                <a:srgbClr xmlns:mc="http://schemas.openxmlformats.org/markup-compatibility/2006" xmlns:a14="http://schemas.microsoft.com/office/drawing/2007/7/7/main" val="D70023" mc:Ignorable=""/>
              </a:buClr>
            </a:pPr>
            <a:r>
              <a:rPr/>
              <a:t>Business</a:t>
            </a:r>
          </a:p>
          <a:p>
            <a:pPr lvl="0">
              <a:buClr>
                <a:srgbClr xmlns:mc="http://schemas.openxmlformats.org/markup-compatibility/2006" xmlns:a14="http://schemas.microsoft.com/office/drawing/2007/7/7/main" val="D70023" mc:Ignorable=""/>
              </a:buClr>
            </a:pPr>
            <a:r>
              <a:rPr/>
              <a:t>Intelligence </a:t>
            </a:r>
          </a:p>
        </p:txBody>
      </p:sp>
      <p:pic>
        <p:nvPicPr>
          <p:cNvPr id="61" name="Picture 60" descr="Server.png"/>
          <p:cNvPicPr>
            <a:picLocks noChangeAspect="1"/>
          </p:cNvPicPr>
          <p:nvPr/>
        </p:nvPicPr>
        <p:blipFill>
          <a:blip r:embed="rId3" cstate="print"/>
          <a:stretch>
            <a:fillRect/>
          </a:stretch>
        </p:blipFill>
        <p:spPr>
          <a:xfrm>
            <a:off x="457200" y="2057400"/>
            <a:ext cx="639806" cy="899017"/>
          </a:xfrm>
          <a:prstGeom prst="rect">
            <a:avLst/>
          </a:prstGeom>
        </p:spPr>
      </p:pic>
      <p:pic>
        <p:nvPicPr>
          <p:cNvPr id="62" name="Rectangle 18518"/>
          <p:cNvPicPr>
            <a:picLocks noChangeAspect="1" noChangeArrowheads="1"/>
          </p:cNvPicPr>
          <p:nvPr/>
        </p:nvPicPr>
        <p:blipFill>
          <a:blip r:embed="rId4" cstate="print"/>
          <a:srcRect/>
          <a:stretch>
            <a:fillRect/>
          </a:stretch>
        </p:blipFill>
        <p:spPr bwMode="auto">
          <a:xfrm flipH="1">
            <a:off x="762000" y="2362200"/>
            <a:ext cx="497788" cy="567427"/>
          </a:xfrm>
          <a:prstGeom prst="rect">
            <a:avLst/>
          </a:prstGeom>
          <a:noFill/>
          <a:ln w="9525">
            <a:noFill/>
            <a:miter lim="800000"/>
            <a:headEnd/>
            <a:tailEnd/>
          </a:ln>
        </p:spPr>
      </p:pic>
      <p:sp>
        <p:nvSpPr>
          <p:cNvPr id="64" name="Rectangle 63"/>
          <p:cNvSpPr/>
          <p:nvPr/>
        </p:nvSpPr>
        <p:spPr bwMode="auto">
          <a:xfrm>
            <a:off x="2743200" y="1371600"/>
            <a:ext cx="1752600" cy="2133600"/>
          </a:xfrm>
          <a:prstGeom prst="rect">
            <a:avLst/>
          </a:prstGeom>
          <a:gradFill>
            <a:gsLst>
              <a:gs pos="20000">
                <a:schemeClr val="tx1">
                  <a:alpha val="12000"/>
                </a:schemeClr>
              </a:gs>
              <a:gs pos="52000">
                <a:schemeClr val="tx1">
                  <a:alpha val="33000"/>
                </a:schemeClr>
              </a:gs>
              <a:gs pos="100000">
                <a:schemeClr val="tx1">
                  <a:lumMod val="50000"/>
                  <a:lumOff val="50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grpSp>
        <p:nvGrpSpPr>
          <p:cNvPr id="11" name="Group 105"/>
          <p:cNvGrpSpPr/>
          <p:nvPr/>
        </p:nvGrpSpPr>
        <p:grpSpPr>
          <a:xfrm>
            <a:off x="1371600" y="2057404"/>
            <a:ext cx="1066800" cy="569658"/>
            <a:chOff x="1806529" y="3544956"/>
            <a:chExt cx="887425" cy="381000"/>
          </a:xfrm>
        </p:grpSpPr>
        <p:sp>
          <p:nvSpPr>
            <p:cNvPr id="67" name="Rounded Rectangle 66"/>
            <p:cNvSpPr/>
            <p:nvPr/>
          </p:nvSpPr>
          <p:spPr bwMode="auto">
            <a:xfrm>
              <a:off x="1828800" y="3544956"/>
              <a:ext cx="838200" cy="381000"/>
            </a:xfrm>
            <a:prstGeom prst="roundRect">
              <a:avLst>
                <a:gd name="adj" fmla="val 22549"/>
              </a:avLst>
            </a:prstGeom>
            <a:gradFill>
              <a:gsLst>
                <a:gs pos="20000">
                  <a:schemeClr val="accent2">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70" name="TextBox 69"/>
            <p:cNvSpPr txBox="1"/>
            <p:nvPr/>
          </p:nvSpPr>
          <p:spPr>
            <a:xfrm>
              <a:off x="1806529" y="3567698"/>
              <a:ext cx="887425" cy="308772"/>
            </a:xfrm>
            <a:prstGeom prst="rect">
              <a:avLst/>
            </a:prstGeom>
            <a:noFill/>
          </p:spPr>
          <p:txBody>
            <a:bodyPr wrap="square" lIns="0" rIns="0" rtlCol="0">
              <a:spAutoFit/>
            </a:bodyPr>
            <a:lstStyle/>
            <a:p>
              <a:pPr algn="ct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Microsoft</a:t>
              </a:r>
            </a:p>
            <a:p>
              <a:pPr algn="ctr"/>
              <a:r>
                <a:rPr lang="en-US" sz="12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Clustering</a:t>
              </a:r>
              <a:endParaRPr lang="en-US" sz="12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77" name="Down Arrow 76"/>
          <p:cNvSpPr/>
          <p:nvPr/>
        </p:nvSpPr>
        <p:spPr bwMode="auto">
          <a:xfrm rot="16200000">
            <a:off x="1122045" y="2154555"/>
            <a:ext cx="320040" cy="278130"/>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
        <p:nvSpPr>
          <p:cNvPr id="80" name="Down Arrow 79"/>
          <p:cNvSpPr/>
          <p:nvPr/>
        </p:nvSpPr>
        <p:spPr bwMode="auto">
          <a:xfrm rot="16200000">
            <a:off x="2341245" y="2154555"/>
            <a:ext cx="320040" cy="278130"/>
          </a:xfrm>
          <a:prstGeom prst="downArrow">
            <a:avLst/>
          </a:prstGeom>
          <a:gradFill>
            <a:gsLst>
              <a:gs pos="0">
                <a:schemeClr val="accent2">
                  <a:lumMod val="60000"/>
                  <a:lumOff val="40000"/>
                </a:schemeClr>
              </a:gs>
              <a:gs pos="38000">
                <a:schemeClr val="tx2">
                  <a:lumMod val="60000"/>
                  <a:lumOff val="40000"/>
                </a:schemeClr>
              </a:gs>
              <a:gs pos="95000">
                <a:schemeClr val="bg1">
                  <a:lumMod val="75000"/>
                </a:schemeClr>
              </a:gs>
            </a:gsLst>
          </a:gradFill>
          <a:ln w="53975" cmpd="dbl">
            <a:no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grpSp>
        <p:nvGrpSpPr>
          <p:cNvPr id="12" name="Group 85"/>
          <p:cNvGrpSpPr/>
          <p:nvPr/>
        </p:nvGrpSpPr>
        <p:grpSpPr>
          <a:xfrm>
            <a:off x="3811833" y="1711035"/>
            <a:ext cx="343658" cy="112458"/>
            <a:chOff x="1524000" y="3810000"/>
            <a:chExt cx="343658" cy="112458"/>
          </a:xfrm>
        </p:grpSpPr>
        <p:sp>
          <p:nvSpPr>
            <p:cNvPr id="84" name="Rounded Rectangle 83"/>
            <p:cNvSpPr/>
            <p:nvPr/>
          </p:nvSpPr>
          <p:spPr bwMode="auto">
            <a:xfrm>
              <a:off x="15240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85" name="Rounded Rectangle 84"/>
            <p:cNvSpPr/>
            <p:nvPr/>
          </p:nvSpPr>
          <p:spPr bwMode="auto">
            <a:xfrm>
              <a:off x="17526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grpSp>
        <p:nvGrpSpPr>
          <p:cNvPr id="13" name="Group 107"/>
          <p:cNvGrpSpPr/>
          <p:nvPr/>
        </p:nvGrpSpPr>
        <p:grpSpPr>
          <a:xfrm>
            <a:off x="3811833" y="1939635"/>
            <a:ext cx="343658" cy="112458"/>
            <a:chOff x="1524000" y="3810000"/>
            <a:chExt cx="343658" cy="112458"/>
          </a:xfrm>
        </p:grpSpPr>
        <p:sp>
          <p:nvSpPr>
            <p:cNvPr id="111" name="Rounded Rectangle 110"/>
            <p:cNvSpPr/>
            <p:nvPr/>
          </p:nvSpPr>
          <p:spPr bwMode="auto">
            <a:xfrm>
              <a:off x="15240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12" name="Rounded Rectangle 111"/>
            <p:cNvSpPr/>
            <p:nvPr/>
          </p:nvSpPr>
          <p:spPr bwMode="auto">
            <a:xfrm>
              <a:off x="17526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sp>
        <p:nvSpPr>
          <p:cNvPr id="82" name="Rounded Rectangle 81"/>
          <p:cNvSpPr/>
          <p:nvPr/>
        </p:nvSpPr>
        <p:spPr bwMode="auto">
          <a:xfrm>
            <a:off x="3684373" y="1600200"/>
            <a:ext cx="582827" cy="5696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nvGrpSpPr>
          <p:cNvPr id="14" name="Group 121"/>
          <p:cNvGrpSpPr/>
          <p:nvPr/>
        </p:nvGrpSpPr>
        <p:grpSpPr>
          <a:xfrm>
            <a:off x="3046238" y="1788858"/>
            <a:ext cx="343658" cy="112458"/>
            <a:chOff x="1524000" y="3810000"/>
            <a:chExt cx="343658" cy="112458"/>
          </a:xfrm>
        </p:grpSpPr>
        <p:sp>
          <p:nvSpPr>
            <p:cNvPr id="123" name="Rounded Rectangle 122"/>
            <p:cNvSpPr/>
            <p:nvPr/>
          </p:nvSpPr>
          <p:spPr bwMode="auto">
            <a:xfrm>
              <a:off x="15240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24" name="Rounded Rectangle 123"/>
            <p:cNvSpPr/>
            <p:nvPr/>
          </p:nvSpPr>
          <p:spPr bwMode="auto">
            <a:xfrm>
              <a:off x="17526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sp>
        <p:nvSpPr>
          <p:cNvPr id="128" name="Rounded Rectangle 127"/>
          <p:cNvSpPr/>
          <p:nvPr/>
        </p:nvSpPr>
        <p:spPr bwMode="auto">
          <a:xfrm>
            <a:off x="2971800" y="1600200"/>
            <a:ext cx="504865" cy="493458"/>
          </a:xfrm>
          <a:prstGeom prst="roundRect">
            <a:avLst>
              <a:gd name="adj" fmla="val 50000"/>
            </a:avLst>
          </a:prstGeom>
          <a:gradFill>
            <a:gsLst>
              <a:gs pos="20000">
                <a:schemeClr val="tx1">
                  <a:lumMod val="75000"/>
                  <a:lumOff val="25000"/>
                  <a:alpha val="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nvGrpSpPr>
          <p:cNvPr id="17" name="Group 149"/>
          <p:cNvGrpSpPr/>
          <p:nvPr/>
        </p:nvGrpSpPr>
        <p:grpSpPr>
          <a:xfrm>
            <a:off x="3099260" y="2701635"/>
            <a:ext cx="343658" cy="112458"/>
            <a:chOff x="1524000" y="3810000"/>
            <a:chExt cx="343658" cy="112458"/>
          </a:xfrm>
        </p:grpSpPr>
        <p:sp>
          <p:nvSpPr>
            <p:cNvPr id="151" name="Rounded Rectangle 150"/>
            <p:cNvSpPr/>
            <p:nvPr/>
          </p:nvSpPr>
          <p:spPr bwMode="auto">
            <a:xfrm>
              <a:off x="15240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52" name="Rounded Rectangle 151"/>
            <p:cNvSpPr/>
            <p:nvPr/>
          </p:nvSpPr>
          <p:spPr bwMode="auto">
            <a:xfrm>
              <a:off x="17526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grpSp>
        <p:nvGrpSpPr>
          <p:cNvPr id="18" name="Group 152"/>
          <p:cNvGrpSpPr/>
          <p:nvPr/>
        </p:nvGrpSpPr>
        <p:grpSpPr>
          <a:xfrm>
            <a:off x="3099260" y="2930235"/>
            <a:ext cx="343658" cy="112458"/>
            <a:chOff x="1524000" y="3810000"/>
            <a:chExt cx="343658" cy="112458"/>
          </a:xfrm>
        </p:grpSpPr>
        <p:sp>
          <p:nvSpPr>
            <p:cNvPr id="154" name="Rounded Rectangle 153"/>
            <p:cNvSpPr/>
            <p:nvPr/>
          </p:nvSpPr>
          <p:spPr bwMode="auto">
            <a:xfrm>
              <a:off x="15240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55" name="Rounded Rectangle 154"/>
            <p:cNvSpPr/>
            <p:nvPr/>
          </p:nvSpPr>
          <p:spPr bwMode="auto">
            <a:xfrm>
              <a:off x="1752600" y="3810000"/>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grpSp>
      <p:sp>
        <p:nvSpPr>
          <p:cNvPr id="156" name="Rounded Rectangle 155"/>
          <p:cNvSpPr/>
          <p:nvPr/>
        </p:nvSpPr>
        <p:spPr bwMode="auto">
          <a:xfrm>
            <a:off x="2971800" y="2590800"/>
            <a:ext cx="582827" cy="5696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37" name="Rounded Rectangle 136"/>
          <p:cNvSpPr/>
          <p:nvPr/>
        </p:nvSpPr>
        <p:spPr bwMode="auto">
          <a:xfrm>
            <a:off x="3834938" y="2479964"/>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38" name="Rounded Rectangle 137"/>
          <p:cNvSpPr/>
          <p:nvPr/>
        </p:nvSpPr>
        <p:spPr bwMode="auto">
          <a:xfrm>
            <a:off x="4063538" y="2479964"/>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40" name="Rounded Rectangle 139"/>
          <p:cNvSpPr/>
          <p:nvPr/>
        </p:nvSpPr>
        <p:spPr bwMode="auto">
          <a:xfrm>
            <a:off x="3834938" y="2708564"/>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41" name="Rounded Rectangle 140"/>
          <p:cNvSpPr/>
          <p:nvPr/>
        </p:nvSpPr>
        <p:spPr bwMode="auto">
          <a:xfrm>
            <a:off x="4063538" y="2708564"/>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48" name="Rounded Rectangle 147"/>
          <p:cNvSpPr/>
          <p:nvPr/>
        </p:nvSpPr>
        <p:spPr bwMode="auto">
          <a:xfrm>
            <a:off x="3834938" y="2937164"/>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49" name="Rounded Rectangle 148"/>
          <p:cNvSpPr/>
          <p:nvPr/>
        </p:nvSpPr>
        <p:spPr bwMode="auto">
          <a:xfrm>
            <a:off x="4063538" y="2937164"/>
            <a:ext cx="115058" cy="112458"/>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42" name="Rounded Rectangle 141"/>
          <p:cNvSpPr/>
          <p:nvPr/>
        </p:nvSpPr>
        <p:spPr bwMode="auto">
          <a:xfrm>
            <a:off x="3657600" y="2286000"/>
            <a:ext cx="685800" cy="914400"/>
          </a:xfrm>
          <a:prstGeom prst="roundRect">
            <a:avLst>
              <a:gd name="adj" fmla="val 50000"/>
            </a:avLst>
          </a:prstGeom>
          <a:gradFill>
            <a:gsLst>
              <a:gs pos="20000">
                <a:schemeClr val="tx1">
                  <a:lumMod val="75000"/>
                  <a:lumOff val="2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66" name="Rounded Rectangle 165"/>
          <p:cNvSpPr/>
          <p:nvPr/>
        </p:nvSpPr>
        <p:spPr bwMode="auto">
          <a:xfrm>
            <a:off x="2895600" y="1524000"/>
            <a:ext cx="657265" cy="642415"/>
          </a:xfrm>
          <a:prstGeom prst="roundRect">
            <a:avLst>
              <a:gd name="adj" fmla="val 50000"/>
            </a:avLst>
          </a:prstGeom>
          <a:gradFill>
            <a:gsLst>
              <a:gs pos="20000">
                <a:schemeClr val="tx1">
                  <a:lumMod val="75000"/>
                  <a:lumOff val="25000"/>
                  <a:alpha val="0"/>
                </a:schemeClr>
              </a:gs>
              <a:gs pos="52000">
                <a:schemeClr val="accent6">
                  <a:lumMod val="60000"/>
                  <a:lumOff val="40000"/>
                  <a:alpha val="0"/>
                </a:schemeClr>
              </a:gs>
              <a:gs pos="100000">
                <a:schemeClr val="bg1">
                  <a:lumMod val="75000"/>
                  <a:alpha val="63000"/>
                </a:schemeClr>
              </a:gs>
            </a:gsLst>
          </a:gradFill>
          <a:ln w="53975" cmpd="dbl">
            <a:solidFill>
              <a:schemeClr val="accent3"/>
            </a:solidFill>
            <a:headEnd type="none" w="med" len="med"/>
            <a:tailEnd type="none" w="med" len="med"/>
          </a:ln>
          <a:effectLst>
            <a:outerShdw blurRad="50800" dist="127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67" name="Rounded Rectangle 166"/>
          <p:cNvSpPr/>
          <p:nvPr/>
        </p:nvSpPr>
        <p:spPr bwMode="auto">
          <a:xfrm>
            <a:off x="3588327" y="1506580"/>
            <a:ext cx="762000" cy="744784"/>
          </a:xfrm>
          <a:prstGeom prst="roundRect">
            <a:avLst>
              <a:gd name="adj" fmla="val 50000"/>
            </a:avLst>
          </a:prstGeom>
          <a:gradFill>
            <a:gsLst>
              <a:gs pos="20000">
                <a:schemeClr val="tx1">
                  <a:lumMod val="75000"/>
                  <a:lumOff val="25000"/>
                  <a:alpha val="0"/>
                </a:schemeClr>
              </a:gs>
              <a:gs pos="52000">
                <a:schemeClr val="accent6">
                  <a:lumMod val="60000"/>
                  <a:lumOff val="40000"/>
                  <a:alpha val="0"/>
                </a:schemeClr>
              </a:gs>
              <a:gs pos="100000">
                <a:schemeClr val="bg1">
                  <a:lumMod val="75000"/>
                  <a:alpha val="63000"/>
                </a:schemeClr>
              </a:gs>
            </a:gsLst>
          </a:gradFill>
          <a:ln w="53975" cmpd="dbl">
            <a:solidFill>
              <a:schemeClr val="accent3"/>
            </a:solidFill>
            <a:headEnd type="none" w="med" len="med"/>
            <a:tailEnd type="none" w="med" len="med"/>
          </a:ln>
          <a:effectLst>
            <a:outerShdw blurRad="50800" dist="127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68" name="Rounded Rectangle 167"/>
          <p:cNvSpPr/>
          <p:nvPr/>
        </p:nvSpPr>
        <p:spPr bwMode="auto">
          <a:xfrm>
            <a:off x="3775365" y="2302626"/>
            <a:ext cx="457200" cy="446870"/>
          </a:xfrm>
          <a:prstGeom prst="roundRect">
            <a:avLst>
              <a:gd name="adj" fmla="val 50000"/>
            </a:avLst>
          </a:prstGeom>
          <a:gradFill>
            <a:gsLst>
              <a:gs pos="20000">
                <a:schemeClr val="tx1">
                  <a:lumMod val="75000"/>
                  <a:lumOff val="25000"/>
                  <a:alpha val="0"/>
                </a:schemeClr>
              </a:gs>
              <a:gs pos="52000">
                <a:schemeClr val="accent6">
                  <a:lumMod val="60000"/>
                  <a:lumOff val="40000"/>
                  <a:alpha val="0"/>
                </a:schemeClr>
              </a:gs>
              <a:gs pos="100000">
                <a:schemeClr val="bg1">
                  <a:lumMod val="75000"/>
                  <a:alpha val="63000"/>
                </a:schemeClr>
              </a:gs>
            </a:gsLst>
          </a:gradFill>
          <a:ln w="53975" cmpd="dbl">
            <a:solidFill>
              <a:schemeClr val="accent3"/>
            </a:solidFill>
            <a:headEnd type="none" w="med" len="med"/>
            <a:tailEnd type="none" w="med" len="med"/>
          </a:ln>
          <a:effectLst>
            <a:outerShdw blurRad="50800" dist="127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69" name="Rounded Rectangle 168"/>
          <p:cNvSpPr/>
          <p:nvPr/>
        </p:nvSpPr>
        <p:spPr bwMode="auto">
          <a:xfrm>
            <a:off x="2971800" y="2667000"/>
            <a:ext cx="1371600" cy="457200"/>
          </a:xfrm>
          <a:prstGeom prst="roundRect">
            <a:avLst>
              <a:gd name="adj" fmla="val 50000"/>
            </a:avLst>
          </a:prstGeom>
          <a:gradFill>
            <a:gsLst>
              <a:gs pos="20000">
                <a:schemeClr val="tx1">
                  <a:lumMod val="75000"/>
                  <a:lumOff val="25000"/>
                  <a:alpha val="0"/>
                </a:schemeClr>
              </a:gs>
              <a:gs pos="52000">
                <a:schemeClr val="accent6">
                  <a:lumMod val="60000"/>
                  <a:lumOff val="40000"/>
                  <a:alpha val="0"/>
                </a:schemeClr>
              </a:gs>
              <a:gs pos="100000">
                <a:schemeClr val="bg1">
                  <a:lumMod val="75000"/>
                  <a:alpha val="63000"/>
                </a:schemeClr>
              </a:gs>
            </a:gsLst>
          </a:gradFill>
          <a:ln w="53975" cmpd="dbl">
            <a:solidFill>
              <a:schemeClr val="accent3"/>
            </a:solidFill>
            <a:headEnd type="none" w="med" len="med"/>
            <a:tailEnd type="none" w="med" len="med"/>
          </a:ln>
          <a:effectLst>
            <a:outerShdw blurRad="50800" dist="127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1000"/>
                                        <p:tgtEl>
                                          <p:spTgt spid="1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
                                        </p:tgtEl>
                                        <p:attrNameLst>
                                          <p:attrName>style.visibility</p:attrName>
                                        </p:attrNameLst>
                                      </p:cBhvr>
                                      <p:to>
                                        <p:strVal val="visible"/>
                                      </p:to>
                                    </p:set>
                                    <p:animEffect transition="in" filter="fade">
                                      <p:cBhvr>
                                        <p:cTn id="13" dur="1000"/>
                                        <p:tgtEl>
                                          <p:spTgt spid="1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8"/>
                                        </p:tgtEl>
                                        <p:attrNameLst>
                                          <p:attrName>style.visibility</p:attrName>
                                        </p:attrNameLst>
                                      </p:cBhvr>
                                      <p:to>
                                        <p:strVal val="visible"/>
                                      </p:to>
                                    </p:set>
                                    <p:animEffect transition="in" filter="fade">
                                      <p:cBhvr>
                                        <p:cTn id="16" dur="1000"/>
                                        <p:tgtEl>
                                          <p:spTgt spid="1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fade">
                                      <p:cBhvr>
                                        <p:cTn id="19" dur="1000"/>
                                        <p:tgtEl>
                                          <p:spTgt spid="169"/>
                                        </p:tgtEl>
                                      </p:cBhvr>
                                    </p:animEffect>
                                  </p:childTnLst>
                                </p:cTn>
                              </p:par>
                              <p:par>
                                <p:cTn id="20" presetID="9" presetClass="emph" presetSubtype="0" grpId="0" nodeType="withEffect">
                                  <p:stCondLst>
                                    <p:cond delay="0"/>
                                  </p:stCondLst>
                                  <p:childTnLst>
                                    <p:set>
                                      <p:cBhvr rctx="PPT">
                                        <p:cTn id="21" dur="indefinite"/>
                                        <p:tgtEl>
                                          <p:spTgt spid="82"/>
                                        </p:tgtEl>
                                        <p:attrNameLst>
                                          <p:attrName>style.opacity</p:attrName>
                                        </p:attrNameLst>
                                      </p:cBhvr>
                                      <p:to>
                                        <p:strVal val="0.5"/>
                                      </p:to>
                                    </p:set>
                                    <p:animEffect filter="image" prLst="opacity: 0.5">
                                      <p:cBhvr rctx="IE">
                                        <p:cTn id="22" dur="indefinite"/>
                                        <p:tgtEl>
                                          <p:spTgt spid="82"/>
                                        </p:tgtEl>
                                      </p:cBhvr>
                                    </p:animEffect>
                                  </p:childTnLst>
                                </p:cTn>
                              </p:par>
                              <p:par>
                                <p:cTn id="23" presetID="9" presetClass="emph" presetSubtype="0" grpId="0" nodeType="withEffect">
                                  <p:stCondLst>
                                    <p:cond delay="0"/>
                                  </p:stCondLst>
                                  <p:childTnLst>
                                    <p:set>
                                      <p:cBhvr rctx="PPT">
                                        <p:cTn id="24" dur="indefinite"/>
                                        <p:tgtEl>
                                          <p:spTgt spid="128"/>
                                        </p:tgtEl>
                                        <p:attrNameLst>
                                          <p:attrName>style.opacity</p:attrName>
                                        </p:attrNameLst>
                                      </p:cBhvr>
                                      <p:to>
                                        <p:strVal val="0.5"/>
                                      </p:to>
                                    </p:set>
                                    <p:animEffect filter="image" prLst="opacity: 0.5">
                                      <p:cBhvr rctx="IE">
                                        <p:cTn id="25" dur="indefinite"/>
                                        <p:tgtEl>
                                          <p:spTgt spid="128"/>
                                        </p:tgtEl>
                                      </p:cBhvr>
                                    </p:animEffect>
                                  </p:childTnLst>
                                </p:cTn>
                              </p:par>
                              <p:par>
                                <p:cTn id="26" presetID="9" presetClass="emph" presetSubtype="0" grpId="0" nodeType="withEffect">
                                  <p:stCondLst>
                                    <p:cond delay="0"/>
                                  </p:stCondLst>
                                  <p:childTnLst>
                                    <p:set>
                                      <p:cBhvr rctx="PPT">
                                        <p:cTn id="27" dur="indefinite"/>
                                        <p:tgtEl>
                                          <p:spTgt spid="156"/>
                                        </p:tgtEl>
                                        <p:attrNameLst>
                                          <p:attrName>style.opacity</p:attrName>
                                        </p:attrNameLst>
                                      </p:cBhvr>
                                      <p:to>
                                        <p:strVal val="0.5"/>
                                      </p:to>
                                    </p:set>
                                    <p:animEffect filter="image" prLst="opacity: 0.5">
                                      <p:cBhvr rctx="IE">
                                        <p:cTn id="28" dur="indefinite"/>
                                        <p:tgtEl>
                                          <p:spTgt spid="156"/>
                                        </p:tgtEl>
                                      </p:cBhvr>
                                    </p:animEffect>
                                  </p:childTnLst>
                                </p:cTn>
                              </p:par>
                              <p:par>
                                <p:cTn id="29" presetID="9" presetClass="emph" presetSubtype="0" grpId="0" nodeType="withEffect">
                                  <p:stCondLst>
                                    <p:cond delay="0"/>
                                  </p:stCondLst>
                                  <p:childTnLst>
                                    <p:set>
                                      <p:cBhvr rctx="PPT">
                                        <p:cTn id="30" dur="indefinite"/>
                                        <p:tgtEl>
                                          <p:spTgt spid="142"/>
                                        </p:tgtEl>
                                        <p:attrNameLst>
                                          <p:attrName>style.opacity</p:attrName>
                                        </p:attrNameLst>
                                      </p:cBhvr>
                                      <p:to>
                                        <p:strVal val="0.5"/>
                                      </p:to>
                                    </p:set>
                                    <p:animEffect filter="image" prLst="opacity: 0.5">
                                      <p:cBhvr rctx="IE">
                                        <p:cTn id="31" dur="indefinite"/>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28" grpId="0" animBg="1"/>
      <p:bldP spid="156" grpId="0" animBg="1"/>
      <p:bldP spid="142" grpId="0" animBg="1"/>
      <p:bldP spid="166" grpId="0" animBg="1"/>
      <p:bldP spid="167" grpId="0" animBg="1"/>
      <p:bldP spid="168" grpId="0" animBg="1"/>
      <p:bldP spid="1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904"/>
            <a:ext cx="8382000" cy="4217988"/>
          </a:xfrm>
        </p:spPr>
        <p:txBody>
          <a:bodyPr>
            <a:noAutofit/>
          </a:bodyPr>
          <a:lstStyle/>
          <a:p>
            <a:pPr marL="365760" lvl="1" indent="-365760">
              <a:lnSpc>
                <a:spcPct val="100000"/>
              </a:lnSpc>
              <a:spcBef>
                <a:spcPts val="200"/>
              </a:spcBef>
              <a:spcAft>
                <a:spcPts val="200"/>
              </a:spcAft>
            </a:pPr>
            <a:r>
              <a:rPr lang="en-US" sz="2400" dirty="0" smtClean="0">
                <a:solidFill>
                  <a:schemeClr val="bg1">
                    <a:lumMod val="85000"/>
                  </a:schemeClr>
                </a:solidFill>
              </a:rPr>
              <a:t>PowerPivot for SharePoint 2010 </a:t>
            </a:r>
          </a:p>
          <a:p>
            <a:pPr marL="770573" lvl="2" indent="-365760">
              <a:lnSpc>
                <a:spcPct val="100000"/>
              </a:lnSpc>
              <a:spcBef>
                <a:spcPts val="200"/>
              </a:spcBef>
              <a:spcAft>
                <a:spcPts val="200"/>
              </a:spcAft>
            </a:pPr>
            <a:r>
              <a:rPr lang="en-US" sz="1900" dirty="0" smtClean="0">
                <a:solidFill>
                  <a:schemeClr val="bg1">
                    <a:lumMod val="85000"/>
                  </a:schemeClr>
                </a:solidFill>
              </a:rPr>
              <a:t>Manage and share reporting data</a:t>
            </a:r>
          </a:p>
          <a:p>
            <a:pPr marL="770573" lvl="2" indent="-365760">
              <a:lnSpc>
                <a:spcPct val="100000"/>
              </a:lnSpc>
              <a:spcBef>
                <a:spcPts val="200"/>
              </a:spcBef>
              <a:spcAft>
                <a:spcPts val="200"/>
              </a:spcAft>
            </a:pPr>
            <a:r>
              <a:rPr lang="en-US" sz="1900" dirty="0" smtClean="0">
                <a:solidFill>
                  <a:schemeClr val="bg1">
                    <a:lumMod val="85000"/>
                  </a:schemeClr>
                </a:solidFill>
              </a:rPr>
              <a:t>Provide analysis data to all users</a:t>
            </a:r>
          </a:p>
          <a:p>
            <a:pPr marL="365760" lvl="1" indent="-365760">
              <a:lnSpc>
                <a:spcPct val="100000"/>
              </a:lnSpc>
              <a:spcBef>
                <a:spcPts val="200"/>
              </a:spcBef>
              <a:spcAft>
                <a:spcPts val="200"/>
              </a:spcAft>
            </a:pPr>
            <a:r>
              <a:rPr lang="en-US" sz="2400" dirty="0" smtClean="0">
                <a:solidFill>
                  <a:schemeClr val="bg1">
                    <a:lumMod val="85000"/>
                  </a:schemeClr>
                </a:solidFill>
              </a:rPr>
              <a:t>Data Driven Report Subscriptions</a:t>
            </a:r>
            <a:endParaRPr lang="en-US" dirty="0" smtClean="0">
              <a:solidFill>
                <a:schemeClr val="bg1">
                  <a:lumMod val="85000"/>
                </a:schemeClr>
              </a:solidFill>
            </a:endParaRPr>
          </a:p>
          <a:p>
            <a:pPr marL="770573" lvl="2" indent="-365760">
              <a:lnSpc>
                <a:spcPct val="100000"/>
              </a:lnSpc>
              <a:spcBef>
                <a:spcPts val="200"/>
              </a:spcBef>
              <a:spcAft>
                <a:spcPts val="200"/>
              </a:spcAft>
            </a:pPr>
            <a:r>
              <a:rPr lang="en-US" dirty="0" smtClean="0">
                <a:solidFill>
                  <a:schemeClr val="bg1">
                    <a:lumMod val="85000"/>
                  </a:schemeClr>
                </a:solidFill>
              </a:rPr>
              <a:t>Easily manage report distribution</a:t>
            </a:r>
          </a:p>
          <a:p>
            <a:pPr marL="770573" lvl="2" indent="-365760">
              <a:lnSpc>
                <a:spcPct val="100000"/>
              </a:lnSpc>
              <a:spcBef>
                <a:spcPts val="200"/>
              </a:spcBef>
              <a:spcAft>
                <a:spcPts val="200"/>
              </a:spcAft>
            </a:pPr>
            <a:r>
              <a:rPr lang="en-US" dirty="0" smtClean="0">
                <a:solidFill>
                  <a:schemeClr val="bg1">
                    <a:lumMod val="85000"/>
                  </a:schemeClr>
                </a:solidFill>
              </a:rPr>
              <a:t>Get the right data to the right people</a:t>
            </a:r>
          </a:p>
        </p:txBody>
      </p:sp>
      <p:sp>
        <p:nvSpPr>
          <p:cNvPr id="4" name="Title 3"/>
          <p:cNvSpPr>
            <a:spLocks noGrp="1"/>
          </p:cNvSpPr>
          <p:nvPr>
            <p:ph type="title"/>
          </p:nvPr>
        </p:nvSpPr>
        <p:spPr/>
        <p:txBody>
          <a:bodyPr/>
          <a:lstStyle/>
          <a:p>
            <a:r>
              <a:rPr lang="en-US" dirty="0" smtClean="0"/>
              <a:t>Enterprise Scale BI</a:t>
            </a:r>
            <a:br>
              <a:rPr lang="en-US" dirty="0" smtClean="0"/>
            </a:br>
            <a:r>
              <a:rPr lang="en-US" sz="2800" dirty="0" smtClean="0">
                <a:solidFill>
                  <a:schemeClr val="accent4"/>
                </a:solidFill>
                <a:effectLst>
                  <a:outerShdw blurRad="38100" dist="38100" dir="2700000" algn="tl">
                    <a:srgbClr xmlns:mc="http://schemas.openxmlformats.org/markup-compatibility/2006" xmlns:a14="http://schemas.microsoft.com/office/drawing/2007/7/7/main" val="000000" mc:Ignorable="">
                      <a:alpha val="43137"/>
                    </a:srgbClr>
                  </a:outerShdw>
                </a:effectLst>
              </a:rPr>
              <a:t>Reporting Services</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bwMode="auto">
          <a:xfrm rot="16200000">
            <a:off x="457199" y="2133600"/>
            <a:ext cx="1219203" cy="2133602"/>
          </a:xfrm>
          <a:prstGeom prst="round2DiagRect">
            <a:avLst>
              <a:gd name="adj1" fmla="val 0"/>
              <a:gd name="adj2" fmla="val 0"/>
            </a:avLst>
          </a:prstGeom>
          <a:gradFill>
            <a:gsLst>
              <a:gs pos="0">
                <a:schemeClr val="bg1">
                  <a:lumMod val="95000"/>
                </a:schemeClr>
              </a:gs>
              <a:gs pos="42000">
                <a:schemeClr val="bg1">
                  <a:lumMod val="65000"/>
                </a:schemeClr>
              </a:gs>
              <a:gs pos="100000">
                <a:schemeClr val="bg1">
                  <a:lumMod val="75000"/>
                </a:schemeClr>
              </a:gs>
            </a:gsLst>
            <a:lin ang="108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91440" numCol="1" rtlCol="0" anchor="b" anchorCtr="0" compatLnSpc="1">
            <a:prstTxWarp prst="textNoShape">
              <a:avLst/>
            </a:prstTxWarp>
          </a:bodyPr>
          <a:lstStyle/>
          <a:p>
            <a:pPr algn="ctr" defTabSz="914099"/>
            <a:endParaRPr lang="en-US" sz="1400" dirty="0" smtClean="0">
              <a:gradFill>
                <a:gsLst>
                  <a:gs pos="0">
                    <a:schemeClr val="accent4"/>
                  </a:gs>
                  <a:gs pos="100000">
                    <a:schemeClr val="accent4">
                      <a:lumMod val="75000"/>
                    </a:schemeClr>
                  </a:gs>
                </a:gsLst>
                <a:lin ang="10800000" scaled="0"/>
              </a:gradFill>
              <a:effectLst>
                <a:outerShdw blurRad="76200" dist="50800" dir="10800000" algn="r" rotWithShape="0">
                  <a:prstClr val="black">
                    <a:alpha val="29000"/>
                  </a:prstClr>
                </a:outerShdw>
              </a:effectLst>
              <a:latin typeface="Segoe" pitchFamily="34" charset="0"/>
            </a:endParaRPr>
          </a:p>
        </p:txBody>
      </p:sp>
      <p:sp>
        <p:nvSpPr>
          <p:cNvPr id="5" name="TextBox 4"/>
          <p:cNvSpPr txBox="1"/>
          <p:nvPr/>
        </p:nvSpPr>
        <p:spPr>
          <a:xfrm>
            <a:off x="304800" y="2914269"/>
            <a:ext cx="2057400" cy="590931"/>
          </a:xfrm>
          <a:prstGeom prst="rect">
            <a:avLst/>
          </a:prstGeom>
          <a:noFill/>
          <a:effectLst>
            <a:outerShdw blurRad="50800" dist="38100" dir="5400000" algn="t" rotWithShape="0">
              <a:prstClr val="black">
                <a:alpha val="40000"/>
              </a:prstClr>
            </a:outerShdw>
          </a:effectLst>
        </p:spPr>
        <p:txBody>
          <a:bodyPr wrap="squar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dirty="0" smtClean="0">
                <a:gradFill flip="none" rotWithShape="1">
                  <a:gsLst>
                    <a:gs pos="0">
                      <a:srgbClr xmlns:mc="http://schemas.openxmlformats.org/markup-compatibility/2006" xmlns:a14="http://schemas.microsoft.com/office/drawing/2007/7/7/main" val="800000" mc:Ignorable=""/>
                    </a:gs>
                    <a:gs pos="100000">
                      <a:srgbClr xmlns:mc="http://schemas.openxmlformats.org/markup-compatibility/2006" xmlns:a14="http://schemas.microsoft.com/office/drawing/2007/7/7/main" val="C00000" mc:Ignorable=""/>
                    </a:gs>
                  </a:gsLst>
                  <a:lin ang="16200000" scaled="1"/>
                  <a:tileRect/>
                </a:gradFill>
                <a:latin typeface="+mj-lt"/>
              </a:rPr>
              <a:t>Benefits of Enterprise</a:t>
            </a:r>
          </a:p>
        </p:txBody>
      </p:sp>
      <p:pic>
        <p:nvPicPr>
          <p:cNvPr id="6" name="Picture 5" descr="network.png"/>
          <p:cNvPicPr>
            <a:picLocks noChangeAspect="1"/>
          </p:cNvPicPr>
          <p:nvPr/>
        </p:nvPicPr>
        <p:blipFill>
          <a:blip r:embed="rId3" cstate="print">
            <a:grayscl/>
          </a:blip>
          <a:stretch>
            <a:fillRect/>
          </a:stretch>
        </p:blipFill>
        <p:spPr>
          <a:xfrm>
            <a:off x="8153400" y="2819400"/>
            <a:ext cx="609600" cy="779124"/>
          </a:xfrm>
          <a:prstGeom prst="rect">
            <a:avLst/>
          </a:prstGeom>
          <a:effectLst>
            <a:outerShdw blurRad="50800" dist="38100" dir="5400000" algn="t" rotWithShape="0">
              <a:prstClr val="black">
                <a:alpha val="40000"/>
              </a:prstClr>
            </a:outerShdw>
          </a:effectLst>
        </p:spPr>
      </p:pic>
      <p:sp>
        <p:nvSpPr>
          <p:cNvPr id="9" name="Title 8"/>
          <p:cNvSpPr>
            <a:spLocks noGrp="1"/>
          </p:cNvSpPr>
          <p:nvPr>
            <p:ph type="title"/>
          </p:nvPr>
        </p:nvSpPr>
        <p:spPr>
          <a:xfrm>
            <a:off x="2362200" y="2895600"/>
            <a:ext cx="4800600" cy="609398"/>
          </a:xfrm>
        </p:spPr>
        <p:txBody>
          <a:bodyPr/>
          <a:lstStyle/>
          <a:p>
            <a:pPr indent="-396875"/>
            <a:r>
              <a:rPr spc="-150" smtClean="0"/>
              <a:t>High Availability</a:t>
            </a:r>
            <a:endParaRPr spc="-150" dirty="0" smtClean="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380999" y="230188"/>
            <a:ext cx="7820025" cy="609398"/>
          </a:xfrm>
        </p:spPr>
        <p:txBody>
          <a:bodyPr>
            <a:noAutofit/>
          </a:bodyPr>
          <a:lstStyle/>
          <a:p>
            <a:r>
              <a:rPr lang="en-US" sz="3700" dirty="0" smtClean="0"/>
              <a:t>Provide Richer Data Analysis to All Users</a:t>
            </a:r>
            <a:endParaRPr lang="en-US" sz="3700" dirty="0"/>
          </a:p>
        </p:txBody>
      </p:sp>
      <p:sp>
        <p:nvSpPr>
          <p:cNvPr id="78" name="Content Placeholder 3"/>
          <p:cNvSpPr>
            <a:spLocks noGrp="1"/>
          </p:cNvSpPr>
          <p:nvPr>
            <p:ph sz="half" idx="1"/>
          </p:nvPr>
        </p:nvSpPr>
        <p:spPr>
          <a:xfrm>
            <a:off x="4800599" y="1143079"/>
            <a:ext cx="4343401" cy="3054169"/>
          </a:xfrm>
        </p:spPr>
        <p:txBody>
          <a:bodyPr>
            <a:noAutofit/>
          </a:bodyPr>
          <a:lstStyle/>
          <a:p>
            <a:pPr marL="457200" indent="-457200">
              <a:buNone/>
            </a:pPr>
            <a:r>
              <a:rPr lang="en-US" sz="2000" dirty="0" smtClean="0">
                <a:solidFill>
                  <a:schemeClr val="accent4"/>
                </a:solidFill>
              </a:rPr>
              <a:t>PowerPivot for SharePoint 2010 </a:t>
            </a:r>
          </a:p>
          <a:p>
            <a:pPr marL="365760" lvl="1">
              <a:spcBef>
                <a:spcPts val="600"/>
              </a:spcBef>
              <a:spcAft>
                <a:spcPts val="200"/>
              </a:spcAft>
            </a:pPr>
            <a:r>
              <a:rPr lang="en-US" sz="1500" dirty="0" smtClean="0">
                <a:solidFill>
                  <a:schemeClr val="bg1">
                    <a:lumMod val="85000"/>
                  </a:schemeClr>
                </a:solidFill>
              </a:rPr>
              <a:t>Examine large amounts of data in a familiar tool to gain deep insight</a:t>
            </a:r>
          </a:p>
          <a:p>
            <a:pPr marL="365760" lvl="1">
              <a:spcBef>
                <a:spcPts val="600"/>
              </a:spcBef>
              <a:spcAft>
                <a:spcPts val="200"/>
              </a:spcAft>
            </a:pPr>
            <a:r>
              <a:rPr lang="en-US" sz="1500" dirty="0" smtClean="0">
                <a:solidFill>
                  <a:schemeClr val="bg1">
                    <a:lumMod val="85000"/>
                  </a:schemeClr>
                </a:solidFill>
              </a:rPr>
              <a:t>Work seamlessly with SharePoint 2010 to collaborate with thousands of users on that data</a:t>
            </a:r>
          </a:p>
          <a:p>
            <a:pPr marL="365760" lvl="1">
              <a:spcBef>
                <a:spcPts val="600"/>
              </a:spcBef>
              <a:spcAft>
                <a:spcPts val="200"/>
              </a:spcAft>
            </a:pPr>
            <a:r>
              <a:rPr lang="en-US" sz="1500" dirty="0" smtClean="0">
                <a:solidFill>
                  <a:schemeClr val="bg1">
                    <a:lumMod val="85000"/>
                  </a:schemeClr>
                </a:solidFill>
              </a:rPr>
              <a:t>Enable IT organizations to manage the service with the </a:t>
            </a:r>
            <a:r>
              <a:rPr lang="en-US" sz="1500" dirty="0" smtClean="0">
                <a:solidFill>
                  <a:srgbClr xmlns:mc="http://schemas.openxmlformats.org/markup-compatibility/2006" xmlns:a14="http://schemas.microsoft.com/office/drawing/2007/7/7/main" val="FFFFFF" mc:Ignorable="">
                    <a:lumMod val="85000"/>
                  </a:srgbClr>
                </a:solidFill>
              </a:rPr>
              <a:t>PowerPivot Management Dashboard </a:t>
            </a:r>
            <a:r>
              <a:rPr lang="en-US" sz="1200" dirty="0" smtClean="0">
                <a:solidFill>
                  <a:schemeClr val="bg1">
                    <a:lumMod val="85000"/>
                  </a:schemeClr>
                </a:solidFill>
              </a:rPr>
              <a:t/>
            </a:r>
            <a:br>
              <a:rPr lang="en-US" sz="1200" dirty="0" smtClean="0">
                <a:solidFill>
                  <a:schemeClr val="bg1">
                    <a:lumMod val="85000"/>
                  </a:schemeClr>
                </a:solidFill>
              </a:rPr>
            </a:br>
            <a:endParaRPr lang="en-US" sz="1200" dirty="0" smtClean="0">
              <a:solidFill>
                <a:schemeClr val="bg1">
                  <a:lumMod val="85000"/>
                </a:schemeClr>
              </a:solidFill>
            </a:endParaRPr>
          </a:p>
          <a:p>
            <a:pPr marL="457200" indent="-457200">
              <a:buNone/>
            </a:pPr>
            <a:endParaRPr lang="en-US" sz="1500" dirty="0" smtClean="0">
              <a:solidFill>
                <a:schemeClr val="bg1">
                  <a:lumMod val="85000"/>
                </a:schemeClr>
              </a:solidFill>
            </a:endParaRPr>
          </a:p>
        </p:txBody>
      </p:sp>
      <p:sp>
        <p:nvSpPr>
          <p:cNvPr id="44" name="Text Placeholder 43"/>
          <p:cNvSpPr>
            <a:spLocks noGrp="1"/>
          </p:cNvSpPr>
          <p:nvPr>
            <p:ph type="body" idx="10"/>
          </p:nvPr>
        </p:nvSpPr>
        <p:spPr/>
        <p:txBody>
          <a:bodyPr/>
          <a:lstStyle/>
          <a:p>
            <a:r>
              <a:rPr lang="en-US" sz="1700" b="0" dirty="0" smtClean="0">
                <a:latin typeface="+mj-lt"/>
              </a:rPr>
              <a:t>"Using Excel as an interface for Self-Service BI, we are modeling, analyzing and pivoting millions of records in memory and publish it to SharePoint in few minutes and other people being able to access it from a URL. It is fast and easy”</a:t>
            </a:r>
          </a:p>
          <a:p>
            <a:pPr algn="r">
              <a:spcBef>
                <a:spcPts val="600"/>
              </a:spcBef>
            </a:pPr>
            <a:r>
              <a:rPr lang="en-US" sz="1400" b="0" i="1" dirty="0" smtClean="0">
                <a:solidFill>
                  <a:schemeClr val="bg1">
                    <a:lumMod val="75000"/>
                  </a:schemeClr>
                </a:solidFill>
                <a:cs typeface="Arial" charset="0"/>
              </a:rPr>
              <a:t>— </a:t>
            </a:r>
            <a:r>
              <a:rPr lang="en-US" sz="1400" b="0" i="1" dirty="0" err="1" smtClean="0">
                <a:solidFill>
                  <a:schemeClr val="bg1">
                    <a:lumMod val="75000"/>
                  </a:schemeClr>
                </a:solidFill>
                <a:latin typeface="+mj-lt"/>
                <a:cs typeface="Arial" charset="0"/>
              </a:rPr>
              <a:t>Ayad</a:t>
            </a:r>
            <a:r>
              <a:rPr lang="en-US" sz="1400" b="0" i="1" dirty="0" smtClean="0">
                <a:solidFill>
                  <a:schemeClr val="bg1">
                    <a:lumMod val="75000"/>
                  </a:schemeClr>
                </a:solidFill>
                <a:latin typeface="+mj-lt"/>
                <a:cs typeface="Arial" charset="0"/>
              </a:rPr>
              <a:t> </a:t>
            </a:r>
            <a:r>
              <a:rPr lang="en-US" sz="1400" b="0" i="1" dirty="0" err="1" smtClean="0">
                <a:solidFill>
                  <a:schemeClr val="bg1">
                    <a:lumMod val="75000"/>
                  </a:schemeClr>
                </a:solidFill>
                <a:latin typeface="+mj-lt"/>
                <a:cs typeface="Arial" charset="0"/>
              </a:rPr>
              <a:t>Shammount</a:t>
            </a:r>
            <a:r>
              <a:rPr lang="en-US" sz="1400" b="0" i="1" dirty="0" smtClean="0">
                <a:solidFill>
                  <a:schemeClr val="bg1">
                    <a:lumMod val="75000"/>
                  </a:schemeClr>
                </a:solidFill>
                <a:latin typeface="+mj-lt"/>
                <a:cs typeface="Arial" charset="0"/>
              </a:rPr>
              <a:t>, Lead DBA, </a:t>
            </a:r>
            <a:r>
              <a:rPr lang="en-US" sz="1400" b="0" i="1" dirty="0" err="1" smtClean="0">
                <a:solidFill>
                  <a:schemeClr val="bg1">
                    <a:lumMod val="75000"/>
                  </a:schemeClr>
                </a:solidFill>
                <a:latin typeface="+mj-lt"/>
                <a:cs typeface="Arial" charset="0"/>
              </a:rPr>
              <a:t>Caregroup</a:t>
            </a:r>
            <a:endParaRPr lang="en-US" sz="1400" b="0" i="1" dirty="0" smtClean="0">
              <a:solidFill>
                <a:schemeClr val="bg1">
                  <a:lumMod val="75000"/>
                </a:schemeClr>
              </a:solidFill>
              <a:latin typeface="+mj-lt"/>
              <a:cs typeface="Arial" charset="0"/>
            </a:endParaRPr>
          </a:p>
        </p:txBody>
      </p:sp>
      <p:sp>
        <p:nvSpPr>
          <p:cNvPr id="50" name="Text Placeholder 49"/>
          <p:cNvSpPr>
            <a:spLocks noGrp="1"/>
          </p:cNvSpPr>
          <p:nvPr>
            <p:ph type="body" idx="11"/>
          </p:nvPr>
        </p:nvSpPr>
        <p:spPr/>
        <p:txBody>
          <a:bodyPr/>
          <a:lstStyle/>
          <a:p>
            <a:pPr lvl="0">
              <a:buClr>
                <a:srgbClr xmlns:mc="http://schemas.openxmlformats.org/markup-compatibility/2006" xmlns:a14="http://schemas.microsoft.com/office/drawing/2007/7/7/main" val="D70023" mc:Ignorable=""/>
              </a:buClr>
            </a:pPr>
            <a:r>
              <a:rPr lang="en-US" dirty="0"/>
              <a:t>Business</a:t>
            </a:r>
          </a:p>
          <a:p>
            <a:pPr lvl="0">
              <a:buClr>
                <a:srgbClr xmlns:mc="http://schemas.openxmlformats.org/markup-compatibility/2006" xmlns:a14="http://schemas.microsoft.com/office/drawing/2007/7/7/main" val="D70023" mc:Ignorable=""/>
              </a:buClr>
            </a:pPr>
            <a:r>
              <a:rPr lang="en-US" dirty="0"/>
              <a:t>Intelligence </a:t>
            </a:r>
          </a:p>
        </p:txBody>
      </p:sp>
      <p:cxnSp>
        <p:nvCxnSpPr>
          <p:cNvPr id="34" name="Straight Connector 33"/>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
        <p:nvSpPr>
          <p:cNvPr id="35" name="Trapezoid 34"/>
          <p:cNvSpPr/>
          <p:nvPr/>
        </p:nvSpPr>
        <p:spPr bwMode="auto">
          <a:xfrm>
            <a:off x="-457200" y="2131650"/>
            <a:ext cx="6019800" cy="2895600"/>
          </a:xfrm>
          <a:prstGeom prst="trapezoid">
            <a:avLst>
              <a:gd name="adj" fmla="val 96752"/>
            </a:avLst>
          </a:prstGeom>
          <a:gradFill>
            <a:gsLst>
              <a:gs pos="31000">
                <a:schemeClr val="tx1">
                  <a:lumMod val="65000"/>
                  <a:lumOff val="35000"/>
                </a:schemeClr>
              </a:gs>
              <a:gs pos="100000">
                <a:schemeClr val="tx1">
                  <a:lumMod val="85000"/>
                  <a:lumOff val="15000"/>
                  <a:alpha val="0"/>
                </a:schemeClr>
              </a:gs>
              <a:gs pos="100000">
                <a:schemeClr val="tx1">
                  <a:lumMod val="85000"/>
                  <a:lumOff val="15000"/>
                  <a:alpha val="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36" name="Group 40"/>
          <p:cNvGrpSpPr/>
          <p:nvPr/>
        </p:nvGrpSpPr>
        <p:grpSpPr>
          <a:xfrm>
            <a:off x="2126478" y="1421796"/>
            <a:ext cx="693634" cy="929025"/>
            <a:chOff x="1981200" y="1905000"/>
            <a:chExt cx="1078482" cy="1444475"/>
          </a:xfrm>
        </p:grpSpPr>
        <p:pic>
          <p:nvPicPr>
            <p:cNvPr id="37" name="Picture 36" descr="Server.png"/>
            <p:cNvPicPr>
              <a:picLocks noChangeAspect="1"/>
            </p:cNvPicPr>
            <p:nvPr/>
          </p:nvPicPr>
          <p:blipFill>
            <a:blip r:embed="rId3" cstate="print"/>
            <a:stretch>
              <a:fillRect/>
            </a:stretch>
          </p:blipFill>
          <p:spPr>
            <a:xfrm flipH="1">
              <a:off x="2133600" y="1905000"/>
              <a:ext cx="926082" cy="1301274"/>
            </a:xfrm>
            <a:prstGeom prst="rect">
              <a:avLst/>
            </a:prstGeom>
          </p:spPr>
        </p:pic>
        <p:grpSp>
          <p:nvGrpSpPr>
            <p:cNvPr id="38" name="Group 23"/>
            <p:cNvGrpSpPr/>
            <p:nvPr/>
          </p:nvGrpSpPr>
          <p:grpSpPr>
            <a:xfrm>
              <a:off x="1981200" y="2590798"/>
              <a:ext cx="571500" cy="758674"/>
              <a:chOff x="3429000" y="2819400"/>
              <a:chExt cx="1219200" cy="1618506"/>
            </a:xfrm>
          </p:grpSpPr>
          <p:pic>
            <p:nvPicPr>
              <p:cNvPr id="39" name="Picture 38"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40" name="Picture 39"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41" name="Picture 40"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42" name="Picture 41"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grpSp>
        <p:nvGrpSpPr>
          <p:cNvPr id="45" name="Group 79"/>
          <p:cNvGrpSpPr/>
          <p:nvPr/>
        </p:nvGrpSpPr>
        <p:grpSpPr>
          <a:xfrm>
            <a:off x="1138064" y="2791980"/>
            <a:ext cx="468882" cy="628002"/>
            <a:chOff x="1981200" y="1905000"/>
            <a:chExt cx="1078482" cy="1444475"/>
          </a:xfrm>
        </p:grpSpPr>
        <p:pic>
          <p:nvPicPr>
            <p:cNvPr id="46" name="Picture 45" descr="Server.png"/>
            <p:cNvPicPr>
              <a:picLocks noChangeAspect="1"/>
            </p:cNvPicPr>
            <p:nvPr/>
          </p:nvPicPr>
          <p:blipFill>
            <a:blip r:embed="rId5" cstate="print"/>
            <a:stretch>
              <a:fillRect/>
            </a:stretch>
          </p:blipFill>
          <p:spPr>
            <a:xfrm flipH="1">
              <a:off x="2133600" y="1905000"/>
              <a:ext cx="926082" cy="1301274"/>
            </a:xfrm>
            <a:prstGeom prst="rect">
              <a:avLst/>
            </a:prstGeom>
          </p:spPr>
        </p:pic>
        <p:grpSp>
          <p:nvGrpSpPr>
            <p:cNvPr id="47" name="Group 23"/>
            <p:cNvGrpSpPr/>
            <p:nvPr/>
          </p:nvGrpSpPr>
          <p:grpSpPr>
            <a:xfrm>
              <a:off x="1981200" y="2590798"/>
              <a:ext cx="571500" cy="758674"/>
              <a:chOff x="3429000" y="2819400"/>
              <a:chExt cx="1219200" cy="1618506"/>
            </a:xfrm>
          </p:grpSpPr>
          <p:pic>
            <p:nvPicPr>
              <p:cNvPr id="48" name="Picture 47"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49" name="Picture 48"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54" name="Picture 53"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57" name="Picture 56"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grpSp>
        <p:nvGrpSpPr>
          <p:cNvPr id="80" name="Group 93"/>
          <p:cNvGrpSpPr/>
          <p:nvPr/>
        </p:nvGrpSpPr>
        <p:grpSpPr>
          <a:xfrm>
            <a:off x="3391264" y="2791980"/>
            <a:ext cx="468882" cy="628002"/>
            <a:chOff x="1981200" y="1905000"/>
            <a:chExt cx="1078482" cy="1444475"/>
          </a:xfrm>
        </p:grpSpPr>
        <p:pic>
          <p:nvPicPr>
            <p:cNvPr id="81" name="Picture 80" descr="Server.png"/>
            <p:cNvPicPr>
              <a:picLocks noChangeAspect="1"/>
            </p:cNvPicPr>
            <p:nvPr/>
          </p:nvPicPr>
          <p:blipFill>
            <a:blip r:embed="rId5" cstate="print"/>
            <a:stretch>
              <a:fillRect/>
            </a:stretch>
          </p:blipFill>
          <p:spPr>
            <a:xfrm flipH="1">
              <a:off x="2133600" y="1905000"/>
              <a:ext cx="926082" cy="1301274"/>
            </a:xfrm>
            <a:prstGeom prst="rect">
              <a:avLst/>
            </a:prstGeom>
          </p:spPr>
        </p:pic>
        <p:grpSp>
          <p:nvGrpSpPr>
            <p:cNvPr id="82" name="Group 23"/>
            <p:cNvGrpSpPr/>
            <p:nvPr/>
          </p:nvGrpSpPr>
          <p:grpSpPr>
            <a:xfrm>
              <a:off x="1981200" y="2590798"/>
              <a:ext cx="571500" cy="758674"/>
              <a:chOff x="3429000" y="2819400"/>
              <a:chExt cx="1219200" cy="1618506"/>
            </a:xfrm>
          </p:grpSpPr>
          <p:pic>
            <p:nvPicPr>
              <p:cNvPr id="83" name="Picture 82"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84" name="Picture 83"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85" name="Picture 84"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86" name="Picture 85"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cxnSp>
        <p:nvCxnSpPr>
          <p:cNvPr id="112" name="Straight Connector 111"/>
          <p:cNvCxnSpPr/>
          <p:nvPr/>
        </p:nvCxnSpPr>
        <p:spPr>
          <a:xfrm rot="5400000">
            <a:off x="1672211" y="3547011"/>
            <a:ext cx="728652" cy="637665"/>
          </a:xfrm>
          <a:prstGeom prst="line">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flipH="1">
            <a:off x="2666290" y="3401229"/>
            <a:ext cx="931489" cy="760571"/>
          </a:xfrm>
          <a:prstGeom prst="line">
            <a:avLst/>
          </a:prstGeom>
          <a:ln>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0" name="Group 86"/>
          <p:cNvGrpSpPr/>
          <p:nvPr/>
        </p:nvGrpSpPr>
        <p:grpSpPr>
          <a:xfrm>
            <a:off x="2238998" y="2731282"/>
            <a:ext cx="600482" cy="804262"/>
            <a:chOff x="1981200" y="1905000"/>
            <a:chExt cx="1078482" cy="1444475"/>
          </a:xfrm>
        </p:grpSpPr>
        <p:pic>
          <p:nvPicPr>
            <p:cNvPr id="67" name="Picture 66" descr="Server.png"/>
            <p:cNvPicPr>
              <a:picLocks noChangeAspect="1"/>
            </p:cNvPicPr>
            <p:nvPr/>
          </p:nvPicPr>
          <p:blipFill>
            <a:blip r:embed="rId5" cstate="print"/>
            <a:stretch>
              <a:fillRect/>
            </a:stretch>
          </p:blipFill>
          <p:spPr>
            <a:xfrm flipH="1">
              <a:off x="2133600" y="1905000"/>
              <a:ext cx="926082" cy="1301274"/>
            </a:xfrm>
            <a:prstGeom prst="rect">
              <a:avLst/>
            </a:prstGeom>
          </p:spPr>
        </p:pic>
        <p:grpSp>
          <p:nvGrpSpPr>
            <p:cNvPr id="70" name="Group 23"/>
            <p:cNvGrpSpPr/>
            <p:nvPr/>
          </p:nvGrpSpPr>
          <p:grpSpPr>
            <a:xfrm>
              <a:off x="1981200" y="2590798"/>
              <a:ext cx="571500" cy="758674"/>
              <a:chOff x="3429000" y="2819400"/>
              <a:chExt cx="1219200" cy="1618506"/>
            </a:xfrm>
          </p:grpSpPr>
          <p:pic>
            <p:nvPicPr>
              <p:cNvPr id="73" name="Picture 72"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76" name="Picture 75"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77" name="Picture 76"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79" name="Picture 78" descr="Database 1.png"/>
              <p:cNvPicPr>
                <a:picLocks noChangeAspect="1"/>
              </p:cNvPicPr>
              <p:nvPr/>
            </p:nvPicPr>
            <p:blipFill>
              <a:blip r:embed="rId6"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grpSp>
      <p:grpSp>
        <p:nvGrpSpPr>
          <p:cNvPr id="99" name="Group 98"/>
          <p:cNvGrpSpPr/>
          <p:nvPr/>
        </p:nvGrpSpPr>
        <p:grpSpPr>
          <a:xfrm>
            <a:off x="46916" y="4267913"/>
            <a:ext cx="2040963" cy="880634"/>
            <a:chOff x="46916" y="4267913"/>
            <a:chExt cx="2040963" cy="880634"/>
          </a:xfrm>
        </p:grpSpPr>
        <p:grpSp>
          <p:nvGrpSpPr>
            <p:cNvPr id="122" name="Group 121"/>
            <p:cNvGrpSpPr/>
            <p:nvPr/>
          </p:nvGrpSpPr>
          <p:grpSpPr>
            <a:xfrm>
              <a:off x="1053814" y="4299001"/>
              <a:ext cx="1034065" cy="781476"/>
              <a:chOff x="1053814" y="5410201"/>
              <a:chExt cx="1034065" cy="781476"/>
            </a:xfrm>
          </p:grpSpPr>
          <p:sp>
            <p:nvSpPr>
              <p:cNvPr id="119" name="Rectangle 118"/>
              <p:cNvSpPr/>
              <p:nvPr/>
            </p:nvSpPr>
            <p:spPr bwMode="auto">
              <a:xfrm>
                <a:off x="1053814" y="5410201"/>
                <a:ext cx="1034065" cy="781476"/>
              </a:xfrm>
              <a:prstGeom prst="rect">
                <a:avLst/>
              </a:prstGeom>
              <a:gradFill>
                <a:gsLst>
                  <a:gs pos="20000">
                    <a:schemeClr val="tx1">
                      <a:alpha val="82000"/>
                    </a:schemeClr>
                  </a:gs>
                  <a:gs pos="52000">
                    <a:schemeClr val="tx1">
                      <a:alpha val="33000"/>
                    </a:schemeClr>
                  </a:gs>
                  <a:gs pos="100000">
                    <a:schemeClr val="bg1">
                      <a:lumMod val="6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1026" name="Picture 2" descr="C:\Documents and Settings\santosh.patel\My Documents\My Pictures\excel_2.png"/>
              <p:cNvPicPr>
                <a:picLocks noChangeAspect="1" noChangeArrowheads="1"/>
              </p:cNvPicPr>
              <p:nvPr/>
            </p:nvPicPr>
            <p:blipFill>
              <a:blip r:embed="rId7" cstate="print"/>
              <a:srcRect/>
              <a:stretch>
                <a:fillRect/>
              </a:stretch>
            </p:blipFill>
            <p:spPr bwMode="auto">
              <a:xfrm>
                <a:off x="1066800" y="5422392"/>
                <a:ext cx="999275" cy="746125"/>
              </a:xfrm>
              <a:prstGeom prst="rect">
                <a:avLst/>
              </a:prstGeom>
              <a:noFill/>
            </p:spPr>
          </p:pic>
        </p:grpSp>
        <p:grpSp>
          <p:nvGrpSpPr>
            <p:cNvPr id="97" name="Group 96"/>
            <p:cNvGrpSpPr/>
            <p:nvPr/>
          </p:nvGrpSpPr>
          <p:grpSpPr>
            <a:xfrm>
              <a:off x="46916" y="4267913"/>
              <a:ext cx="992579" cy="880634"/>
              <a:chOff x="46916" y="4267913"/>
              <a:chExt cx="992579" cy="880634"/>
            </a:xfrm>
          </p:grpSpPr>
          <p:grpSp>
            <p:nvGrpSpPr>
              <p:cNvPr id="94" name="Group 93"/>
              <p:cNvGrpSpPr/>
              <p:nvPr/>
            </p:nvGrpSpPr>
            <p:grpSpPr>
              <a:xfrm>
                <a:off x="201872" y="4267913"/>
                <a:ext cx="808223" cy="486631"/>
                <a:chOff x="201872" y="4267913"/>
                <a:chExt cx="808223" cy="486631"/>
              </a:xfrm>
            </p:grpSpPr>
            <p:pic>
              <p:nvPicPr>
                <p:cNvPr id="93" name="Picture 11" descr="C:\Documents and Settings\ashish.joshi\My Documents\My Pictures\Microsoft Clip Organizer\j0432610.png"/>
                <p:cNvPicPr>
                  <a:picLocks noChangeAspect="1" noChangeArrowheads="1"/>
                </p:cNvPicPr>
                <p:nvPr/>
              </p:nvPicPr>
              <p:blipFill>
                <a:blip r:embed="rId8" cstate="print"/>
                <a:srcRect/>
                <a:stretch>
                  <a:fillRect/>
                </a:stretch>
              </p:blipFill>
              <p:spPr bwMode="auto">
                <a:xfrm>
                  <a:off x="552183" y="4267913"/>
                  <a:ext cx="457912" cy="457912"/>
                </a:xfrm>
                <a:prstGeom prst="rect">
                  <a:avLst/>
                </a:prstGeom>
                <a:noFill/>
              </p:spPr>
            </p:pic>
            <p:grpSp>
              <p:nvGrpSpPr>
                <p:cNvPr id="63" name="グループ化 39"/>
                <p:cNvGrpSpPr/>
                <p:nvPr/>
              </p:nvGrpSpPr>
              <p:grpSpPr>
                <a:xfrm>
                  <a:off x="201872" y="4323115"/>
                  <a:ext cx="518609" cy="431429"/>
                  <a:chOff x="7979231" y="2406473"/>
                  <a:chExt cx="801480" cy="666748"/>
                </a:xfrm>
              </p:grpSpPr>
              <p:pic>
                <p:nvPicPr>
                  <p:cNvPr id="64" name="Picture 5" descr="D:\JobData\AAAAicon\Icon_Data\2007Icon\ICONS\ICONS\_WINDOWS SERVER ICONS\Hardware\Computer PC desktop machine.png"/>
                  <p:cNvPicPr>
                    <a:picLocks noChangeAspect="1" noChangeArrowheads="1"/>
                  </p:cNvPicPr>
                  <p:nvPr/>
                </p:nvPicPr>
                <p:blipFill>
                  <a:blip r:embed="rId9" cstate="print"/>
                  <a:srcRect/>
                  <a:stretch>
                    <a:fillRect/>
                  </a:stretch>
                </p:blipFill>
                <p:spPr bwMode="auto">
                  <a:xfrm flipH="1">
                    <a:off x="8285411" y="2659788"/>
                    <a:ext cx="495300" cy="413433"/>
                  </a:xfrm>
                  <a:prstGeom prst="rect">
                    <a:avLst/>
                  </a:prstGeom>
                  <a:noFill/>
                </p:spPr>
              </p:pic>
              <p:pic>
                <p:nvPicPr>
                  <p:cNvPr id="65" name="Picture 6" descr="D:\JobData\1027_SQLServer2008R2CTP\Contents\Screen\Excel2010.png"/>
                  <p:cNvPicPr>
                    <a:picLocks noChangeAspect="1" noChangeArrowheads="1"/>
                  </p:cNvPicPr>
                  <p:nvPr/>
                </p:nvPicPr>
                <p:blipFill>
                  <a:blip r:embed="rId10" cstate="print"/>
                  <a:srcRect/>
                  <a:stretch>
                    <a:fillRect/>
                  </a:stretch>
                </p:blipFill>
                <p:spPr bwMode="auto">
                  <a:xfrm flipH="1">
                    <a:off x="8102924" y="2406473"/>
                    <a:ext cx="400050" cy="438150"/>
                  </a:xfrm>
                  <a:prstGeom prst="rect">
                    <a:avLst/>
                  </a:prstGeom>
                  <a:noFill/>
                </p:spPr>
              </p:pic>
              <p:pic>
                <p:nvPicPr>
                  <p:cNvPr id="68" name="Picture 16" descr="D:\JobData\AAAAicon\Icon_Data\Peripherals\cube.png"/>
                  <p:cNvPicPr>
                    <a:picLocks noChangeAspect="1" noChangeArrowheads="1"/>
                  </p:cNvPicPr>
                  <p:nvPr/>
                </p:nvPicPr>
                <p:blipFill>
                  <a:blip r:embed="rId11" cstate="print"/>
                  <a:srcRect/>
                  <a:stretch>
                    <a:fillRect/>
                  </a:stretch>
                </p:blipFill>
                <p:spPr bwMode="auto">
                  <a:xfrm>
                    <a:off x="7979231" y="2643182"/>
                    <a:ext cx="385761" cy="427903"/>
                  </a:xfrm>
                  <a:prstGeom prst="rect">
                    <a:avLst/>
                  </a:prstGeom>
                  <a:noFill/>
                </p:spPr>
              </p:pic>
            </p:grpSp>
          </p:grpSp>
          <p:sp>
            <p:nvSpPr>
              <p:cNvPr id="69" name="Rectangle 68"/>
              <p:cNvSpPr/>
              <p:nvPr/>
            </p:nvSpPr>
            <p:spPr>
              <a:xfrm>
                <a:off x="46916" y="4809993"/>
                <a:ext cx="992579"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kern="0" dirty="0" smtClean="0">
                    <a:solidFill>
                      <a:srgbClr xmlns:mc="http://schemas.openxmlformats.org/markup-compatibility/2006" xmlns:a14="http://schemas.microsoft.com/office/drawing/2007/7/7/main" val="FFFFFF" mc:Ignorable=""/>
                    </a:solidFill>
                    <a:latin typeface="メイリオ" pitchFamily="50" charset="-128"/>
                    <a:ea typeface="メイリオ" pitchFamily="50" charset="-128"/>
                  </a:rPr>
                  <a:t>Power User / </a:t>
                </a:r>
                <a:br>
                  <a:rPr kumimoji="1" lang="en-US" altLang="ja-JP" sz="800" kern="0" dirty="0" smtClean="0">
                    <a:solidFill>
                      <a:srgbClr xmlns:mc="http://schemas.openxmlformats.org/markup-compatibility/2006" xmlns:a14="http://schemas.microsoft.com/office/drawing/2007/7/7/main" val="FFFFFF" mc:Ignorable=""/>
                    </a:solidFill>
                    <a:latin typeface="メイリオ" pitchFamily="50" charset="-128"/>
                    <a:ea typeface="メイリオ" pitchFamily="50" charset="-128"/>
                  </a:rPr>
                </a:br>
                <a:r>
                  <a:rPr kumimoji="1" lang="en-US" altLang="ja-JP" sz="800" kern="0" dirty="0" smtClean="0">
                    <a:solidFill>
                      <a:srgbClr xmlns:mc="http://schemas.openxmlformats.org/markup-compatibility/2006" xmlns:a14="http://schemas.microsoft.com/office/drawing/2007/7/7/main" val="FFFFFF" mc:Ignorable=""/>
                    </a:solidFill>
                    <a:latin typeface="メイリオ" pitchFamily="50" charset="-128"/>
                    <a:ea typeface="メイリオ" pitchFamily="50" charset="-128"/>
                  </a:rPr>
                  <a:t>Report Developer</a:t>
                </a:r>
                <a:endParaRPr kumimoji="1" lang="ja-JP" altLang="en-US" sz="800" kern="0" dirty="0">
                  <a:solidFill>
                    <a:srgbClr xmlns:mc="http://schemas.openxmlformats.org/markup-compatibility/2006" xmlns:a14="http://schemas.microsoft.com/office/drawing/2007/7/7/main" val="FFFFFF" mc:Ignorable=""/>
                  </a:solidFill>
                  <a:latin typeface="メイリオ" pitchFamily="50" charset="-128"/>
                  <a:ea typeface="メイリオ" pitchFamily="50" charset="-128"/>
                </a:endParaRPr>
              </a:p>
            </p:txBody>
          </p:sp>
        </p:grpSp>
      </p:grpSp>
      <p:grpSp>
        <p:nvGrpSpPr>
          <p:cNvPr id="100" name="Group 99"/>
          <p:cNvGrpSpPr/>
          <p:nvPr/>
        </p:nvGrpSpPr>
        <p:grpSpPr>
          <a:xfrm>
            <a:off x="3015964" y="4289476"/>
            <a:ext cx="1711499" cy="781476"/>
            <a:chOff x="3015964" y="4289476"/>
            <a:chExt cx="1711499" cy="781476"/>
          </a:xfrm>
        </p:grpSpPr>
        <p:grpSp>
          <p:nvGrpSpPr>
            <p:cNvPr id="51" name="Group 50"/>
            <p:cNvGrpSpPr/>
            <p:nvPr/>
          </p:nvGrpSpPr>
          <p:grpSpPr>
            <a:xfrm>
              <a:off x="3015964" y="4289476"/>
              <a:ext cx="1034065" cy="781476"/>
              <a:chOff x="1053814" y="5410201"/>
              <a:chExt cx="1034065" cy="781476"/>
            </a:xfrm>
          </p:grpSpPr>
          <p:sp>
            <p:nvSpPr>
              <p:cNvPr id="52" name="Rectangle 51"/>
              <p:cNvSpPr/>
              <p:nvPr/>
            </p:nvSpPr>
            <p:spPr bwMode="auto">
              <a:xfrm>
                <a:off x="1053814" y="5410201"/>
                <a:ext cx="1034065" cy="781476"/>
              </a:xfrm>
              <a:prstGeom prst="rect">
                <a:avLst/>
              </a:prstGeom>
              <a:gradFill>
                <a:gsLst>
                  <a:gs pos="20000">
                    <a:schemeClr val="tx1">
                      <a:alpha val="82000"/>
                    </a:schemeClr>
                  </a:gs>
                  <a:gs pos="52000">
                    <a:schemeClr val="tx1">
                      <a:alpha val="33000"/>
                    </a:schemeClr>
                  </a:gs>
                  <a:gs pos="100000">
                    <a:schemeClr val="bg1">
                      <a:lumMod val="6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53" name="Picture 2" descr="C:\Documents and Settings\santosh.patel\My Documents\My Pictures\excel_2.png"/>
              <p:cNvPicPr>
                <a:picLocks noChangeAspect="1" noChangeArrowheads="1"/>
              </p:cNvPicPr>
              <p:nvPr/>
            </p:nvPicPr>
            <p:blipFill>
              <a:blip r:embed="rId12" cstate="print"/>
              <a:stretch>
                <a:fillRect/>
              </a:stretch>
            </p:blipFill>
            <p:spPr bwMode="auto">
              <a:xfrm>
                <a:off x="1069828" y="5422392"/>
                <a:ext cx="993218" cy="746125"/>
              </a:xfrm>
              <a:prstGeom prst="rect">
                <a:avLst/>
              </a:prstGeom>
              <a:noFill/>
            </p:spPr>
          </p:pic>
        </p:grpSp>
        <p:grpSp>
          <p:nvGrpSpPr>
            <p:cNvPr id="98" name="Group 97"/>
            <p:cNvGrpSpPr/>
            <p:nvPr/>
          </p:nvGrpSpPr>
          <p:grpSpPr>
            <a:xfrm>
              <a:off x="4084338" y="4319888"/>
              <a:ext cx="643125" cy="739733"/>
              <a:chOff x="4195436" y="4319888"/>
              <a:chExt cx="643125" cy="739733"/>
            </a:xfrm>
          </p:grpSpPr>
          <p:sp>
            <p:nvSpPr>
              <p:cNvPr id="89" name="Rectangle 88"/>
              <p:cNvSpPr/>
              <p:nvPr/>
            </p:nvSpPr>
            <p:spPr>
              <a:xfrm>
                <a:off x="4195436" y="4844177"/>
                <a:ext cx="643125" cy="21544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kern="0" dirty="0" smtClean="0">
                    <a:solidFill>
                      <a:srgbClr xmlns:mc="http://schemas.openxmlformats.org/markup-compatibility/2006" xmlns:a14="http://schemas.microsoft.com/office/drawing/2007/7/7/main" val="FFFFFF" mc:Ignorable=""/>
                    </a:solidFill>
                    <a:latin typeface="メイリオ" pitchFamily="50" charset="-128"/>
                    <a:ea typeface="メイリオ" pitchFamily="50" charset="-128"/>
                  </a:rPr>
                  <a:t>End User </a:t>
                </a:r>
                <a:endParaRPr kumimoji="1" lang="ja-JP" altLang="en-US" sz="800" kern="0" dirty="0">
                  <a:solidFill>
                    <a:srgbClr xmlns:mc="http://schemas.openxmlformats.org/markup-compatibility/2006" xmlns:a14="http://schemas.microsoft.com/office/drawing/2007/7/7/main" val="FFFFFF" mc:Ignorable=""/>
                  </a:solidFill>
                  <a:latin typeface="メイリオ" pitchFamily="50" charset="-128"/>
                  <a:ea typeface="メイリオ" pitchFamily="50" charset="-128"/>
                </a:endParaRPr>
              </a:p>
            </p:txBody>
          </p:sp>
          <p:pic>
            <p:nvPicPr>
              <p:cNvPr id="91" name="Picture 14" descr="C:\Documents and Settings\ashish.joshi\My Documents\My Pictures\Microsoft Clip Organizer\j0432622.png"/>
              <p:cNvPicPr>
                <a:picLocks noChangeAspect="1" noChangeArrowheads="1"/>
              </p:cNvPicPr>
              <p:nvPr/>
            </p:nvPicPr>
            <p:blipFill>
              <a:blip r:embed="rId13" cstate="print"/>
              <a:srcRect/>
              <a:stretch>
                <a:fillRect/>
              </a:stretch>
            </p:blipFill>
            <p:spPr bwMode="auto">
              <a:xfrm>
                <a:off x="4276771" y="4319888"/>
                <a:ext cx="482848" cy="482848"/>
              </a:xfrm>
              <a:prstGeom prst="rect">
                <a:avLst/>
              </a:prstGeom>
              <a:noFill/>
            </p:spPr>
          </p:pic>
        </p:grpSp>
      </p:grpSp>
      <p:grpSp>
        <p:nvGrpSpPr>
          <p:cNvPr id="96" name="Group 95"/>
          <p:cNvGrpSpPr/>
          <p:nvPr/>
        </p:nvGrpSpPr>
        <p:grpSpPr>
          <a:xfrm>
            <a:off x="3311414" y="1841618"/>
            <a:ext cx="790601" cy="773906"/>
            <a:chOff x="3311414" y="1841618"/>
            <a:chExt cx="790601" cy="773906"/>
          </a:xfrm>
        </p:grpSpPr>
        <p:sp>
          <p:nvSpPr>
            <p:cNvPr id="71" name="Rectangle 70"/>
            <p:cNvSpPr/>
            <p:nvPr/>
          </p:nvSpPr>
          <p:spPr>
            <a:xfrm>
              <a:off x="3311414" y="2400080"/>
              <a:ext cx="790601" cy="21544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800" kern="0" dirty="0" smtClean="0">
                  <a:solidFill>
                    <a:srgbClr xmlns:mc="http://schemas.openxmlformats.org/markup-compatibility/2006" xmlns:a14="http://schemas.microsoft.com/office/drawing/2007/7/7/main" val="FFFFFF" mc:Ignorable=""/>
                  </a:solidFill>
                  <a:latin typeface="メイリオ" pitchFamily="50" charset="-128"/>
                  <a:ea typeface="メイリオ" pitchFamily="50" charset="-128"/>
                </a:rPr>
                <a:t>Administrator</a:t>
              </a:r>
              <a:endParaRPr kumimoji="1" lang="ja-JP" altLang="en-US" sz="800" kern="0" dirty="0">
                <a:solidFill>
                  <a:srgbClr xmlns:mc="http://schemas.openxmlformats.org/markup-compatibility/2006" xmlns:a14="http://schemas.microsoft.com/office/drawing/2007/7/7/main" val="FFFFFF" mc:Ignorable=""/>
                </a:solidFill>
                <a:latin typeface="メイリオ" pitchFamily="50" charset="-128"/>
                <a:ea typeface="メイリオ" pitchFamily="50" charset="-128"/>
              </a:endParaRPr>
            </a:p>
          </p:txBody>
        </p:sp>
        <p:pic>
          <p:nvPicPr>
            <p:cNvPr id="92" name="Picture 5" descr="\\eventsql\dvd27\Clip_Installer\DVD_ART\Artwork_Imagery\HARDWARE_IMAGERY\Illustration - Misc Hardware\Windows Vista Illustration Icons\Female User.png"/>
            <p:cNvPicPr>
              <a:picLocks noChangeAspect="1" noChangeArrowheads="1"/>
            </p:cNvPicPr>
            <p:nvPr/>
          </p:nvPicPr>
          <p:blipFill>
            <a:blip r:embed="rId14" cstate="print"/>
            <a:srcRect/>
            <a:stretch>
              <a:fillRect/>
            </a:stretch>
          </p:blipFill>
          <p:spPr bwMode="auto">
            <a:xfrm flipH="1">
              <a:off x="3341405" y="1841618"/>
              <a:ext cx="631551" cy="653754"/>
            </a:xfrm>
            <a:prstGeom prst="rect">
              <a:avLst/>
            </a:prstGeom>
            <a:noFill/>
          </p:spPr>
        </p:pic>
      </p:grpSp>
      <p:cxnSp>
        <p:nvCxnSpPr>
          <p:cNvPr id="62" name="Straight Arrow Connector 61"/>
          <p:cNvCxnSpPr/>
          <p:nvPr/>
        </p:nvCxnSpPr>
        <p:spPr>
          <a:xfrm rot="10800000" flipV="1">
            <a:off x="2828659" y="2333001"/>
            <a:ext cx="709301" cy="444381"/>
          </a:xfrm>
          <a:prstGeom prst="straightConnector1">
            <a:avLst/>
          </a:prstGeom>
          <a:ln>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1897165" y="2418460"/>
            <a:ext cx="1358782" cy="581114"/>
            <a:chOff x="1897165" y="2418460"/>
            <a:chExt cx="1358782" cy="581114"/>
          </a:xfrm>
        </p:grpSpPr>
        <p:sp>
          <p:nvSpPr>
            <p:cNvPr id="107" name="Rectangle 106"/>
            <p:cNvSpPr/>
            <p:nvPr/>
          </p:nvSpPr>
          <p:spPr bwMode="auto">
            <a:xfrm>
              <a:off x="1897165" y="2418460"/>
              <a:ext cx="1358782" cy="282011"/>
            </a:xfrm>
            <a:prstGeom prst="rect">
              <a:avLst/>
            </a:prstGeom>
            <a:gradFill flip="none" rotWithShape="1">
              <a:gsLst>
                <a:gs pos="31000">
                  <a:schemeClr val="bg1">
                    <a:lumMod val="95000"/>
                    <a:alpha val="38000"/>
                  </a:schemeClr>
                </a:gs>
                <a:gs pos="100000">
                  <a:schemeClr val="tx1">
                    <a:lumMod val="75000"/>
                    <a:lumOff val="25000"/>
                    <a:alpha val="0"/>
                  </a:schemeClr>
                </a:gs>
                <a:gs pos="100000">
                  <a:schemeClr val="tx1">
                    <a:lumMod val="85000"/>
                    <a:lumOff val="15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08" name="Rectangle 107"/>
            <p:cNvSpPr/>
            <p:nvPr/>
          </p:nvSpPr>
          <p:spPr bwMode="auto">
            <a:xfrm>
              <a:off x="1897165" y="2717563"/>
              <a:ext cx="1358782" cy="282011"/>
            </a:xfrm>
            <a:prstGeom prst="rect">
              <a:avLst/>
            </a:prstGeom>
            <a:gradFill flip="none" rotWithShape="1">
              <a:gsLst>
                <a:gs pos="31000">
                  <a:schemeClr val="bg1">
                    <a:lumMod val="95000"/>
                    <a:alpha val="38000"/>
                  </a:schemeClr>
                </a:gs>
                <a:gs pos="100000">
                  <a:schemeClr val="tx1">
                    <a:lumMod val="75000"/>
                    <a:lumOff val="25000"/>
                    <a:alpha val="0"/>
                  </a:schemeClr>
                </a:gs>
                <a:gs pos="100000">
                  <a:schemeClr val="tx1">
                    <a:lumMod val="85000"/>
                    <a:lumOff val="15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grpSp>
        <p:nvGrpSpPr>
          <p:cNvPr id="58" name="Group 57"/>
          <p:cNvGrpSpPr/>
          <p:nvPr/>
        </p:nvGrpSpPr>
        <p:grpSpPr>
          <a:xfrm>
            <a:off x="1930052" y="2458711"/>
            <a:ext cx="1188158" cy="510583"/>
            <a:chOff x="1938598" y="2535625"/>
            <a:chExt cx="1188158" cy="510583"/>
          </a:xfrm>
        </p:grpSpPr>
        <p:pic>
          <p:nvPicPr>
            <p:cNvPr id="55" name="Picture 4" descr="D:\JobData\1027_SQLServer2008R2CTP\PPT\SQL-PPivot-SharePt_h_rgb.png"/>
            <p:cNvPicPr>
              <a:picLocks noChangeAspect="1" noChangeArrowheads="1"/>
            </p:cNvPicPr>
            <p:nvPr/>
          </p:nvPicPr>
          <p:blipFill>
            <a:blip r:embed="rId15" cstate="print"/>
            <a:stretch>
              <a:fillRect/>
            </a:stretch>
          </p:blipFill>
          <p:spPr bwMode="auto">
            <a:xfrm>
              <a:off x="1938598" y="2806011"/>
              <a:ext cx="1163525" cy="240197"/>
            </a:xfrm>
            <a:prstGeom prst="rect">
              <a:avLst/>
            </a:prstGeom>
            <a:noFill/>
          </p:spPr>
        </p:pic>
        <p:pic>
          <p:nvPicPr>
            <p:cNvPr id="56" name="図 77"/>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987876" y="2535625"/>
              <a:ext cx="1138880" cy="180776"/>
            </a:xfrm>
            <a:prstGeom prst="rect">
              <a:avLst/>
            </a:prstGeom>
          </p:spPr>
        </p:pic>
      </p:gr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8"/>
                                        </p:tgtEl>
                                      </p:cBhvr>
                                    </p:animEffect>
                                    <p:set>
                                      <p:cBhvr>
                                        <p:cTn id="7" dur="1" fill="hold">
                                          <p:stCondLst>
                                            <p:cond delay="1999"/>
                                          </p:stCondLst>
                                        </p:cTn>
                                        <p:tgtEl>
                                          <p:spTgt spid="58"/>
                                        </p:tgtEl>
                                        <p:attrNameLst>
                                          <p:attrName>style.visibility</p:attrName>
                                        </p:attrNameLst>
                                      </p:cBhvr>
                                      <p:to>
                                        <p:strVal val="hidden"/>
                                      </p:to>
                                    </p:set>
                                  </p:childTnLst>
                                  <p:subTnLst>
                                    <p:set>
                                      <p:cBhvr override="childStyle">
                                        <p:cTn dur="1" fill="hold" display="0" masterRel="nextClick" afterEffect="1"/>
                                        <p:tgtEl>
                                          <p:spTgt spid="58"/>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2000"/>
                                        <p:tgtEl>
                                          <p:spTgt spid="109"/>
                                        </p:tgtEl>
                                      </p:cBhvr>
                                    </p:animEffect>
                                    <p:set>
                                      <p:cBhvr>
                                        <p:cTn id="10" dur="1" fill="hold">
                                          <p:stCondLst>
                                            <p:cond delay="1999"/>
                                          </p:stCondLst>
                                        </p:cTn>
                                        <p:tgtEl>
                                          <p:spTgt spid="109"/>
                                        </p:tgtEl>
                                        <p:attrNameLst>
                                          <p:attrName>style.visibility</p:attrName>
                                        </p:attrNameLst>
                                      </p:cBhvr>
                                      <p:to>
                                        <p:strVal val="hidden"/>
                                      </p:to>
                                    </p:set>
                                  </p:childTnLst>
                                </p:cTn>
                              </p:par>
                            </p:childTnLst>
                          </p:cTn>
                        </p:par>
                        <p:par>
                          <p:cTn id="11" fill="hold">
                            <p:stCondLst>
                              <p:cond delay="2000"/>
                            </p:stCondLst>
                            <p:childTnLst>
                              <p:par>
                                <p:cTn id="12" presetID="22" presetClass="entr" presetSubtype="1" fill="hold" nodeType="afterEffect">
                                  <p:stCondLst>
                                    <p:cond delay="500"/>
                                  </p:stCondLst>
                                  <p:childTnLst>
                                    <p:set>
                                      <p:cBhvr>
                                        <p:cTn id="13" dur="1" fill="hold">
                                          <p:stCondLst>
                                            <p:cond delay="0"/>
                                          </p:stCondLst>
                                        </p:cTn>
                                        <p:tgtEl>
                                          <p:spTgt spid="62"/>
                                        </p:tgtEl>
                                        <p:attrNameLst>
                                          <p:attrName>style.visibility</p:attrName>
                                        </p:attrNameLst>
                                      </p:cBhvr>
                                      <p:to>
                                        <p:strVal val="visible"/>
                                      </p:to>
                                    </p:set>
                                    <p:animEffect transition="in" filter="wipe(up)">
                                      <p:cBhvr>
                                        <p:cTn id="14" dur="500"/>
                                        <p:tgtEl>
                                          <p:spTgt spid="62"/>
                                        </p:tgtEl>
                                      </p:cBhvr>
                                    </p:animEffect>
                                  </p:childTnLst>
                                </p:cTn>
                              </p:par>
                              <p:par>
                                <p:cTn id="15" presetID="10"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3000"/>
                            </p:stCondLst>
                            <p:childTnLst>
                              <p:par>
                                <p:cTn id="19" presetID="10" presetClass="entr" presetSubtype="0" fill="hold" nodeType="afterEffect">
                                  <p:stCondLst>
                                    <p:cond delay="500"/>
                                  </p:stCondLst>
                                  <p:childTnLst>
                                    <p:set>
                                      <p:cBhvr>
                                        <p:cTn id="20" dur="1" fill="hold">
                                          <p:stCondLst>
                                            <p:cond delay="0"/>
                                          </p:stCondLst>
                                        </p:cTn>
                                        <p:tgtEl>
                                          <p:spTgt spid="99"/>
                                        </p:tgtEl>
                                        <p:attrNameLst>
                                          <p:attrName>style.visibility</p:attrName>
                                        </p:attrNameLst>
                                      </p:cBhvr>
                                      <p:to>
                                        <p:strVal val="visible"/>
                                      </p:to>
                                    </p:set>
                                    <p:animEffect transition="in" filter="fade">
                                      <p:cBhvr>
                                        <p:cTn id="21" dur="1000"/>
                                        <p:tgtEl>
                                          <p:spTgt spid="99"/>
                                        </p:tgtEl>
                                      </p:cBhvr>
                                    </p:animEffect>
                                  </p:childTnLst>
                                </p:cTn>
                              </p:par>
                              <p:par>
                                <p:cTn id="22" presetID="10" presetClass="entr" presetSubtype="0" fill="hold" nodeType="with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fade">
                                      <p:cBhvr>
                                        <p:cTn id="24" dur="500"/>
                                        <p:tgtEl>
                                          <p:spTgt spid="112"/>
                                        </p:tgtEl>
                                      </p:cBhvr>
                                    </p:animEffect>
                                  </p:childTnLst>
                                </p:cTn>
                              </p:par>
                            </p:childTnLst>
                          </p:cTn>
                        </p:par>
                        <p:par>
                          <p:cTn id="25" fill="hold">
                            <p:stCondLst>
                              <p:cond delay="4500"/>
                            </p:stCondLst>
                            <p:childTnLst>
                              <p:par>
                                <p:cTn id="26" presetID="10" presetClass="entr" presetSubtype="0" fill="hold" nodeType="afterEffect">
                                  <p:stCondLst>
                                    <p:cond delay="50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1000"/>
                                        <p:tgtEl>
                                          <p:spTgt spid="100"/>
                                        </p:tgtEl>
                                      </p:cBhvr>
                                    </p:animEffect>
                                  </p:childTnLst>
                                </p:cTn>
                              </p:par>
                              <p:par>
                                <p:cTn id="29" presetID="22" presetClass="entr" presetSubtype="1"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up)">
                                      <p:cBhvr>
                                        <p:cTn id="31"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381000" y="230188"/>
            <a:ext cx="8382000" cy="609398"/>
          </a:xfrm>
        </p:spPr>
        <p:txBody>
          <a:bodyPr>
            <a:normAutofit/>
          </a:bodyPr>
          <a:lstStyle/>
          <a:p>
            <a:r>
              <a:rPr lang="en-US" dirty="0" smtClean="0"/>
              <a:t>Provide Enterprise-Scale Reporting</a:t>
            </a:r>
            <a:endParaRPr lang="en-US" dirty="0"/>
          </a:p>
        </p:txBody>
      </p:sp>
      <p:sp>
        <p:nvSpPr>
          <p:cNvPr id="78" name="Content Placeholder 3"/>
          <p:cNvSpPr>
            <a:spLocks noGrp="1"/>
          </p:cNvSpPr>
          <p:nvPr>
            <p:ph sz="half" idx="1"/>
          </p:nvPr>
        </p:nvSpPr>
        <p:spPr>
          <a:xfrm>
            <a:off x="4325257" y="1601237"/>
            <a:ext cx="4728029" cy="3423706"/>
          </a:xfrm>
        </p:spPr>
        <p:txBody>
          <a:bodyPr>
            <a:noAutofit/>
          </a:bodyPr>
          <a:lstStyle/>
          <a:p>
            <a:pPr marL="347914" indent="-347914">
              <a:spcBef>
                <a:spcPts val="0"/>
              </a:spcBef>
              <a:buNone/>
            </a:pPr>
            <a:r>
              <a:rPr lang="en-US" sz="2400" dirty="0" smtClean="0">
                <a:solidFill>
                  <a:schemeClr val="accent4"/>
                </a:solidFill>
              </a:rPr>
              <a:t>Data-Driven Report Subscriptions</a:t>
            </a:r>
          </a:p>
          <a:p>
            <a:pPr marL="365760" lvl="1" indent="-365760">
              <a:spcBef>
                <a:spcPts val="600"/>
              </a:spcBef>
              <a:spcAft>
                <a:spcPts val="200"/>
              </a:spcAft>
            </a:pPr>
            <a:r>
              <a:rPr lang="en-US" sz="1400" dirty="0" smtClean="0">
                <a:solidFill>
                  <a:schemeClr val="bg1">
                    <a:lumMod val="85000"/>
                  </a:schemeClr>
                </a:solidFill>
              </a:rPr>
              <a:t>Use a single subscription to push the right </a:t>
            </a:r>
            <a:r>
              <a:rPr lang="en-US" sz="1400" spc="-50" dirty="0" smtClean="0">
                <a:solidFill>
                  <a:schemeClr val="bg1">
                    <a:lumMod val="85000"/>
                  </a:schemeClr>
                </a:solidFill>
              </a:rPr>
              <a:t>information to the right recipients in the right format</a:t>
            </a:r>
          </a:p>
          <a:p>
            <a:pPr marL="365760" lvl="1" indent="-365760">
              <a:spcBef>
                <a:spcPts val="600"/>
              </a:spcBef>
              <a:spcAft>
                <a:spcPts val="200"/>
              </a:spcAft>
            </a:pPr>
            <a:r>
              <a:rPr lang="en-US" sz="1400" spc="-50" dirty="0" smtClean="0">
                <a:solidFill>
                  <a:schemeClr val="bg1">
                    <a:lumMod val="85000"/>
                  </a:schemeClr>
                </a:solidFill>
              </a:rPr>
              <a:t>Reduce administrative burden associated with reporting solutions</a:t>
            </a:r>
          </a:p>
          <a:p>
            <a:pPr marL="365760" lvl="1" indent="-365760">
              <a:spcBef>
                <a:spcPts val="0"/>
              </a:spcBef>
            </a:pPr>
            <a:endParaRPr lang="en-US" sz="800" spc="-50" dirty="0" smtClean="0">
              <a:solidFill>
                <a:schemeClr val="bg1">
                  <a:lumMod val="85000"/>
                </a:schemeClr>
              </a:solidFill>
            </a:endParaRPr>
          </a:p>
          <a:p>
            <a:pPr indent="-365760">
              <a:lnSpc>
                <a:spcPct val="110000"/>
              </a:lnSpc>
              <a:spcBef>
                <a:spcPts val="0"/>
              </a:spcBef>
              <a:buNone/>
            </a:pPr>
            <a:r>
              <a:rPr lang="en-US" sz="2400" dirty="0" smtClean="0">
                <a:solidFill>
                  <a:schemeClr val="accent4"/>
                </a:solidFill>
              </a:rPr>
              <a:t>Scale-Out Reporting Deployment</a:t>
            </a:r>
          </a:p>
          <a:p>
            <a:pPr indent="-365760">
              <a:lnSpc>
                <a:spcPct val="110000"/>
              </a:lnSpc>
              <a:spcBef>
                <a:spcPts val="200"/>
              </a:spcBef>
            </a:pPr>
            <a:r>
              <a:rPr lang="en-US" sz="1400" spc="-50" dirty="0" smtClean="0">
                <a:solidFill>
                  <a:schemeClr val="bg1">
                    <a:lumMod val="85000"/>
                  </a:schemeClr>
                </a:solidFill>
              </a:rPr>
              <a:t>Provide significant performance improvements </a:t>
            </a:r>
          </a:p>
          <a:p>
            <a:pPr indent="-365760">
              <a:lnSpc>
                <a:spcPct val="110000"/>
              </a:lnSpc>
              <a:spcBef>
                <a:spcPts val="200"/>
              </a:spcBef>
            </a:pPr>
            <a:r>
              <a:rPr lang="en-US" sz="1400" spc="-50" dirty="0" smtClean="0">
                <a:solidFill>
                  <a:schemeClr val="bg1">
                    <a:lumMod val="85000"/>
                  </a:schemeClr>
                </a:solidFill>
              </a:rPr>
              <a:t>Incrementally add or remove commodity servers</a:t>
            </a:r>
          </a:p>
          <a:p>
            <a:pPr indent="-365760">
              <a:lnSpc>
                <a:spcPct val="110000"/>
              </a:lnSpc>
              <a:spcBef>
                <a:spcPts val="200"/>
              </a:spcBef>
            </a:pPr>
            <a:r>
              <a:rPr lang="en-US" sz="1400" spc="-50" dirty="0" smtClean="0">
                <a:solidFill>
                  <a:schemeClr val="bg1">
                    <a:lumMod val="85000"/>
                  </a:schemeClr>
                </a:solidFill>
              </a:rPr>
              <a:t>Increase number of concurrent users using load balancing</a:t>
            </a:r>
          </a:p>
          <a:p>
            <a:pPr marL="365760" lvl="1" indent="-365760">
              <a:spcBef>
                <a:spcPts val="600"/>
              </a:spcBef>
              <a:spcAft>
                <a:spcPts val="200"/>
              </a:spcAft>
            </a:pPr>
            <a:endParaRPr lang="en-US" sz="1400" spc="-50" dirty="0" smtClean="0">
              <a:solidFill>
                <a:schemeClr val="bg1">
                  <a:lumMod val="85000"/>
                </a:schemeClr>
              </a:solidFill>
            </a:endParaRPr>
          </a:p>
        </p:txBody>
      </p:sp>
      <p:grpSp>
        <p:nvGrpSpPr>
          <p:cNvPr id="2" name="Group 75"/>
          <p:cNvGrpSpPr/>
          <p:nvPr/>
        </p:nvGrpSpPr>
        <p:grpSpPr>
          <a:xfrm>
            <a:off x="609600" y="1295400"/>
            <a:ext cx="3276600" cy="3581400"/>
            <a:chOff x="228600" y="1515732"/>
            <a:chExt cx="4414838" cy="4974340"/>
          </a:xfrm>
        </p:grpSpPr>
        <p:cxnSp>
          <p:nvCxnSpPr>
            <p:cNvPr id="50" name="Straight Connector 49"/>
            <p:cNvCxnSpPr/>
            <p:nvPr/>
          </p:nvCxnSpPr>
          <p:spPr>
            <a:xfrm flipV="1">
              <a:off x="1524000" y="2362200"/>
              <a:ext cx="2362200" cy="2286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667000" y="2514600"/>
              <a:ext cx="1371600" cy="9144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3238500" y="3162300"/>
              <a:ext cx="1219200" cy="76200"/>
            </a:xfrm>
            <a:prstGeom prst="line">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3" name="Picture 3" descr="C:\Work\Katmai Marketing\PAG_icon library\PAG_icon library\storage array.png"/>
            <p:cNvPicPr>
              <a:picLocks noChangeAspect="1" noChangeArrowheads="1"/>
            </p:cNvPicPr>
            <p:nvPr/>
          </p:nvPicPr>
          <p:blipFill>
            <a:blip r:embed="rId3" cstate="print"/>
            <a:srcRect/>
            <a:stretch>
              <a:fillRect/>
            </a:stretch>
          </p:blipFill>
          <p:spPr bwMode="auto">
            <a:xfrm>
              <a:off x="3276600" y="1515732"/>
              <a:ext cx="1366838" cy="1773021"/>
            </a:xfrm>
            <a:prstGeom prst="rect">
              <a:avLst/>
            </a:prstGeom>
            <a:noFill/>
          </p:spPr>
        </p:pic>
        <p:grpSp>
          <p:nvGrpSpPr>
            <p:cNvPr id="3" name="Group 53"/>
            <p:cNvGrpSpPr/>
            <p:nvPr/>
          </p:nvGrpSpPr>
          <p:grpSpPr>
            <a:xfrm>
              <a:off x="838200" y="2133600"/>
              <a:ext cx="1186530" cy="1600200"/>
              <a:chOff x="910899" y="4800600"/>
              <a:chExt cx="1186530" cy="1600200"/>
            </a:xfrm>
          </p:grpSpPr>
          <p:pic>
            <p:nvPicPr>
              <p:cNvPr id="55"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56"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grpSp>
          <p:nvGrpSpPr>
            <p:cNvPr id="4" name="Group 56"/>
            <p:cNvGrpSpPr/>
            <p:nvPr/>
          </p:nvGrpSpPr>
          <p:grpSpPr>
            <a:xfrm>
              <a:off x="1981200" y="2819400"/>
              <a:ext cx="1186530" cy="1600200"/>
              <a:chOff x="910899" y="4800600"/>
              <a:chExt cx="1186530" cy="1600200"/>
            </a:xfrm>
          </p:grpSpPr>
          <p:pic>
            <p:nvPicPr>
              <p:cNvPr id="58"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59"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grpSp>
          <p:nvGrpSpPr>
            <p:cNvPr id="5" name="Group 59"/>
            <p:cNvGrpSpPr/>
            <p:nvPr/>
          </p:nvGrpSpPr>
          <p:grpSpPr>
            <a:xfrm>
              <a:off x="3124200" y="3505200"/>
              <a:ext cx="1186530" cy="1600200"/>
              <a:chOff x="910899" y="4800600"/>
              <a:chExt cx="1186530" cy="1600200"/>
            </a:xfrm>
          </p:grpSpPr>
          <p:pic>
            <p:nvPicPr>
              <p:cNvPr id="61" name="Picture 8" descr="C:\Work\Katmai Marketing\PAG_icon library\PAG_icon library\Server sm.png"/>
              <p:cNvPicPr>
                <a:picLocks noChangeAspect="1" noChangeArrowheads="1"/>
              </p:cNvPicPr>
              <p:nvPr/>
            </p:nvPicPr>
            <p:blipFill>
              <a:blip r:embed="rId4" cstate="print"/>
              <a:srcRect/>
              <a:stretch>
                <a:fillRect/>
              </a:stretch>
            </p:blipFill>
            <p:spPr bwMode="auto">
              <a:xfrm>
                <a:off x="910899" y="4800600"/>
                <a:ext cx="941173" cy="1380386"/>
              </a:xfrm>
              <a:prstGeom prst="rect">
                <a:avLst/>
              </a:prstGeom>
              <a:noFill/>
            </p:spPr>
          </p:pic>
          <p:pic>
            <p:nvPicPr>
              <p:cNvPr id="62" name="Picture 7" descr="C:\Work\Katmai Marketing\PAG_icon library\PAG_icon library\services icon cube.png"/>
              <p:cNvPicPr>
                <a:picLocks noChangeAspect="1" noChangeArrowheads="1"/>
              </p:cNvPicPr>
              <p:nvPr/>
            </p:nvPicPr>
            <p:blipFill>
              <a:blip r:embed="rId5" cstate="print"/>
              <a:srcRect/>
              <a:stretch>
                <a:fillRect/>
              </a:stretch>
            </p:blipFill>
            <p:spPr bwMode="auto">
              <a:xfrm>
                <a:off x="1371600" y="5567386"/>
                <a:ext cx="725829" cy="833414"/>
              </a:xfrm>
              <a:prstGeom prst="rect">
                <a:avLst/>
              </a:prstGeom>
              <a:noFill/>
            </p:spPr>
          </p:pic>
        </p:grpSp>
        <p:sp>
          <p:nvSpPr>
            <p:cNvPr id="63" name="Left Brace 62"/>
            <p:cNvSpPr/>
            <p:nvPr/>
          </p:nvSpPr>
          <p:spPr>
            <a:xfrm rot="18058461">
              <a:off x="2072941" y="3137347"/>
              <a:ext cx="430755" cy="2590800"/>
            </a:xfrm>
            <a:prstGeom prst="leftBrace">
              <a:avLst>
                <a:gd name="adj1" fmla="val 39789"/>
                <a:gd name="adj2" fmla="val 45809"/>
              </a:avLst>
            </a:prstGeom>
            <a:ln w="31750">
              <a:solidFill>
                <a:schemeClr val="tx1">
                  <a:lumMod val="50000"/>
                  <a:lumOff val="5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4" name="Straight Connector 63"/>
            <p:cNvCxnSpPr/>
            <p:nvPr/>
          </p:nvCxnSpPr>
          <p:spPr>
            <a:xfrm>
              <a:off x="914400" y="4495800"/>
              <a:ext cx="1066800" cy="1588"/>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1676402" y="4800600"/>
              <a:ext cx="533398" cy="228602"/>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2019300" y="4762500"/>
              <a:ext cx="914400" cy="685800"/>
            </a:xfrm>
            <a:prstGeom prst="line">
              <a:avLst/>
            </a:prstGeom>
            <a:ln w="31750">
              <a:solidFill>
                <a:schemeClr val="tx1">
                  <a:lumMod val="50000"/>
                  <a:lumOff val="50000"/>
                </a:schemeClr>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66"/>
            <p:cNvGrpSpPr/>
            <p:nvPr/>
          </p:nvGrpSpPr>
          <p:grpSpPr>
            <a:xfrm>
              <a:off x="228600" y="4114800"/>
              <a:ext cx="1010843" cy="1232272"/>
              <a:chOff x="762000" y="4724400"/>
              <a:chExt cx="1385888" cy="1689472"/>
            </a:xfrm>
          </p:grpSpPr>
          <p:pic>
            <p:nvPicPr>
              <p:cNvPr id="68"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69"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nvGrpSpPr>
            <p:cNvPr id="7" name="Group 69"/>
            <p:cNvGrpSpPr/>
            <p:nvPr/>
          </p:nvGrpSpPr>
          <p:grpSpPr>
            <a:xfrm>
              <a:off x="1219200" y="4724400"/>
              <a:ext cx="1010843" cy="1232272"/>
              <a:chOff x="762000" y="4724400"/>
              <a:chExt cx="1385888" cy="1689472"/>
            </a:xfrm>
          </p:grpSpPr>
          <p:pic>
            <p:nvPicPr>
              <p:cNvPr id="71"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72"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nvGrpSpPr>
            <p:cNvPr id="8" name="Group 72"/>
            <p:cNvGrpSpPr/>
            <p:nvPr/>
          </p:nvGrpSpPr>
          <p:grpSpPr>
            <a:xfrm>
              <a:off x="2286000" y="5257800"/>
              <a:ext cx="1010843" cy="1232272"/>
              <a:chOff x="762000" y="4724400"/>
              <a:chExt cx="1385888" cy="1689472"/>
            </a:xfrm>
          </p:grpSpPr>
          <p:pic>
            <p:nvPicPr>
              <p:cNvPr id="74" name="Picture 5" descr="C:\Work\Katmai Marketing\PAG_icon library\PAG_icon library\Generic Application sm.png"/>
              <p:cNvPicPr>
                <a:picLocks noChangeAspect="1" noChangeArrowheads="1"/>
              </p:cNvPicPr>
              <p:nvPr/>
            </p:nvPicPr>
            <p:blipFill>
              <a:blip r:embed="rId6" cstate="print"/>
              <a:srcRect/>
              <a:stretch>
                <a:fillRect/>
              </a:stretch>
            </p:blipFill>
            <p:spPr bwMode="auto">
              <a:xfrm>
                <a:off x="990600" y="4724400"/>
                <a:ext cx="1157288" cy="1689472"/>
              </a:xfrm>
              <a:prstGeom prst="rect">
                <a:avLst/>
              </a:prstGeom>
              <a:noFill/>
            </p:spPr>
          </p:pic>
          <p:pic>
            <p:nvPicPr>
              <p:cNvPr id="75" name="Picture 4" descr="C:\Work\Katmai Marketing\PAG_icon library\PAG_icon library\user blue.png"/>
              <p:cNvPicPr>
                <a:picLocks noChangeAspect="1" noChangeArrowheads="1"/>
              </p:cNvPicPr>
              <p:nvPr/>
            </p:nvPicPr>
            <p:blipFill>
              <a:blip r:embed="rId7" cstate="print"/>
              <a:srcRect/>
              <a:stretch>
                <a:fillRect/>
              </a:stretch>
            </p:blipFill>
            <p:spPr bwMode="auto">
              <a:xfrm>
                <a:off x="762000" y="5410200"/>
                <a:ext cx="714375" cy="965372"/>
              </a:xfrm>
              <a:prstGeom prst="rect">
                <a:avLst/>
              </a:prstGeom>
              <a:noFill/>
            </p:spPr>
          </p:pic>
        </p:grpSp>
      </p:grpSp>
      <p:sp>
        <p:nvSpPr>
          <p:cNvPr id="32" name="Round Diagonal Corner Rectangle 31"/>
          <p:cNvSpPr/>
          <p:nvPr/>
        </p:nvSpPr>
        <p:spPr bwMode="auto">
          <a:xfrm>
            <a:off x="8153400" y="304800"/>
            <a:ext cx="990600" cy="561975"/>
          </a:xfrm>
          <a:prstGeom prst="round2DiagRect">
            <a:avLst>
              <a:gd name="adj1" fmla="val 0"/>
              <a:gd name="adj2" fmla="val 0"/>
            </a:avLst>
          </a:prstGeom>
          <a:gradFill>
            <a:gsLst>
              <a:gs pos="0">
                <a:schemeClr val="bg1">
                  <a:lumMod val="75000"/>
                </a:schemeClr>
              </a:gs>
              <a:gs pos="60000">
                <a:schemeClr val="tx1">
                  <a:lumMod val="65000"/>
                  <a:lumOff val="35000"/>
                  <a:alpha val="51000"/>
                </a:schemeClr>
              </a:gs>
            </a:gsLst>
            <a:lin ang="5400000" scaled="0"/>
          </a:gradFill>
          <a:ln>
            <a:headEnd type="none" w="med" len="med"/>
            <a:tailEnd type="none" w="med" len="med"/>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3" name="TextBox 32"/>
          <p:cNvSpPr txBox="1"/>
          <p:nvPr/>
        </p:nvSpPr>
        <p:spPr>
          <a:xfrm>
            <a:off x="8153400" y="381000"/>
            <a:ext cx="955159" cy="424732"/>
          </a:xfrm>
          <a:prstGeom prst="rect">
            <a:avLst/>
          </a:prstGeom>
          <a:noFill/>
          <a:effectLst>
            <a:outerShdw blurRad="50800" dist="38100" dir="5400000" algn="t" rotWithShape="0">
              <a:prstClr val="black">
                <a:alpha val="69000"/>
              </a:prstClr>
            </a:outerShdw>
          </a:effectLst>
        </p:spPr>
        <p:txBody>
          <a:bodyPr wrap="square" rtlCol="0">
            <a:spAutoFit/>
          </a:bodyPr>
          <a:lstStyle/>
          <a:p>
            <a:pPr lvl="0" defTabSz="914363" fontAlgn="auto">
              <a:lnSpc>
                <a:spcPct val="90000"/>
              </a:lnSpc>
              <a:spcBef>
                <a:spcPts val="0"/>
              </a:spcBef>
              <a:spcAft>
                <a:spcPts val="0"/>
              </a:spcAft>
              <a:buClr>
                <a:srgbClr xmlns:mc="http://schemas.openxmlformats.org/markup-compatibility/2006" xmlns:a14="http://schemas.microsoft.com/office/drawing/2007/7/7/main" val="D70023" mc:Ignorable=""/>
              </a:buClr>
              <a:buSzPct val="100000"/>
            </a:pPr>
            <a:r>
              <a:rPr lang="en-US" sz="1200" dirty="0" smtClean="0">
                <a:solidFill>
                  <a:srgbClr xmlns:mc="http://schemas.openxmlformats.org/markup-compatibility/2006" xmlns:a14="http://schemas.microsoft.com/office/drawing/2007/7/7/main" val="FFFFFF" mc:Ignorable=""/>
                </a:solidFill>
                <a:latin typeface="Segoe"/>
              </a:rPr>
              <a:t>Business</a:t>
            </a:r>
          </a:p>
          <a:p>
            <a:pPr lvl="0" defTabSz="914363" fontAlgn="auto">
              <a:lnSpc>
                <a:spcPct val="90000"/>
              </a:lnSpc>
              <a:spcBef>
                <a:spcPts val="0"/>
              </a:spcBef>
              <a:spcAft>
                <a:spcPts val="0"/>
              </a:spcAft>
              <a:buClr>
                <a:srgbClr xmlns:mc="http://schemas.openxmlformats.org/markup-compatibility/2006" xmlns:a14="http://schemas.microsoft.com/office/drawing/2007/7/7/main" val="D70023" mc:Ignorable=""/>
              </a:buClr>
              <a:buSzPct val="100000"/>
            </a:pPr>
            <a:r>
              <a:rPr lang="en-US" sz="1200" dirty="0" smtClean="0">
                <a:solidFill>
                  <a:srgbClr xmlns:mc="http://schemas.openxmlformats.org/markup-compatibility/2006" xmlns:a14="http://schemas.microsoft.com/office/drawing/2007/7/7/main" val="FFFFFF" mc:Ignorable=""/>
                </a:solidFill>
                <a:latin typeface="Segoe"/>
              </a:rPr>
              <a:t>Intelligence </a:t>
            </a:r>
            <a:endParaRPr lang="en-US" sz="1200" dirty="0">
              <a:solidFill>
                <a:srgbClr xmlns:mc="http://schemas.openxmlformats.org/markup-compatibility/2006" xmlns:a14="http://schemas.microsoft.com/office/drawing/2007/7/7/main" val="FFFFFF" mc:Ignorable=""/>
              </a:solidFill>
              <a:latin typeface="Segoe"/>
            </a:endParaRPr>
          </a:p>
        </p:txBody>
      </p:sp>
      <p:cxnSp>
        <p:nvCxnSpPr>
          <p:cNvPr id="34" name="Straight Connector 33"/>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indent="-396875"/>
            <a:r>
              <a:rPr spc="-150" smtClean="0"/>
              <a:t>Cost Savings</a:t>
            </a:r>
            <a:endParaRPr spc="-150" dirty="0" smtClean="0"/>
          </a:p>
        </p:txBody>
      </p:sp>
      <p:pic>
        <p:nvPicPr>
          <p:cNvPr id="9" name="Picture 8" descr="Untitled-2.png"/>
          <p:cNvPicPr>
            <a:picLocks noChangeAspect="1"/>
          </p:cNvPicPr>
          <p:nvPr/>
        </p:nvPicPr>
        <p:blipFill>
          <a:blip r:embed="rId3" cstate="print"/>
          <a:stretch>
            <a:fillRect/>
          </a:stretch>
        </p:blipFill>
        <p:spPr>
          <a:xfrm>
            <a:off x="8305800" y="3007584"/>
            <a:ext cx="241660" cy="421416"/>
          </a:xfrm>
          <a:prstGeom prst="rect">
            <a:avLst/>
          </a:prstGeom>
          <a:effectLst>
            <a:outerShdw blurRad="50800" dist="38100" dir="5400000" algn="t" rotWithShape="0">
              <a:prstClr val="black">
                <a:alpha val="40000"/>
              </a:prstClr>
            </a:outerShdw>
          </a:effec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12875"/>
            <a:ext cx="8229600" cy="1819985"/>
          </a:xfrm>
        </p:spPr>
        <p:txBody>
          <a:bodyPr/>
          <a:lstStyle/>
          <a:p>
            <a:pPr marL="228600" indent="-228600">
              <a:spcAft>
                <a:spcPts val="200"/>
              </a:spcAft>
              <a:buFont typeface="Courier New" pitchFamily="49" charset="0"/>
              <a:buChar char="o"/>
            </a:pPr>
            <a:r>
              <a:rPr lang="en-US" sz="1800" dirty="0" smtClean="0"/>
              <a:t>Greater demand to lower need for new storage and servers</a:t>
            </a:r>
          </a:p>
          <a:p>
            <a:pPr marL="228600" indent="-228600">
              <a:spcAft>
                <a:spcPts val="200"/>
              </a:spcAft>
              <a:buFont typeface="Courier New" pitchFamily="49" charset="0"/>
              <a:buChar char="o"/>
            </a:pPr>
            <a:r>
              <a:rPr lang="en-US" sz="1800" dirty="0" smtClean="0"/>
              <a:t>Need to more efficiently use existing resources, hardware, software and people, to meet external and internal customer needs</a:t>
            </a:r>
          </a:p>
          <a:p>
            <a:pPr marL="228600" indent="-228600">
              <a:spcAft>
                <a:spcPts val="200"/>
              </a:spcAft>
              <a:buFont typeface="Courier New" pitchFamily="49" charset="0"/>
              <a:buChar char="o"/>
            </a:pPr>
            <a:r>
              <a:rPr lang="en-US" sz="1800" dirty="0" smtClean="0"/>
              <a:t>Need to provide higher availability without increasing costs</a:t>
            </a:r>
          </a:p>
          <a:p>
            <a:pPr marL="228600" indent="-228600">
              <a:spcAft>
                <a:spcPts val="200"/>
              </a:spcAft>
            </a:pPr>
            <a:endParaRPr lang="en-US" sz="1800" dirty="0" smtClean="0"/>
          </a:p>
          <a:p>
            <a:pPr marL="228600" indent="-228600">
              <a:spcAft>
                <a:spcPts val="200"/>
              </a:spcAft>
            </a:pPr>
            <a:endParaRPr lang="en-US" sz="1800" dirty="0"/>
          </a:p>
        </p:txBody>
      </p:sp>
      <p:cxnSp>
        <p:nvCxnSpPr>
          <p:cNvPr id="8" name="Straight Connector 7"/>
          <p:cNvCxnSpPr/>
          <p:nvPr/>
        </p:nvCxnSpPr>
        <p:spPr>
          <a:xfrm flipV="1">
            <a:off x="5334000" y="3962400"/>
            <a:ext cx="457200" cy="1524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grpSp>
        <p:nvGrpSpPr>
          <p:cNvPr id="2" name="Group 24"/>
          <p:cNvGrpSpPr/>
          <p:nvPr/>
        </p:nvGrpSpPr>
        <p:grpSpPr>
          <a:xfrm>
            <a:off x="3654287" y="3657600"/>
            <a:ext cx="1828800" cy="1828800"/>
            <a:chOff x="990600" y="1790350"/>
            <a:chExt cx="1600200" cy="1600200"/>
          </a:xfrm>
        </p:grpSpPr>
        <p:sp>
          <p:nvSpPr>
            <p:cNvPr id="10" name="Oval 9"/>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95546" mc:Ignorable=""/>
                </a:gs>
                <a:gs pos="100000">
                  <a:srgbClr xmlns:mc="http://schemas.openxmlformats.org/markup-compatibility/2006" xmlns:a14="http://schemas.microsoft.com/office/drawing/2007/7/7/main" val="65998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 name="Oval 11"/>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3" name="Rectangle 12"/>
          <p:cNvSpPr/>
          <p:nvPr/>
        </p:nvSpPr>
        <p:spPr>
          <a:xfrm>
            <a:off x="3454866" y="4470737"/>
            <a:ext cx="2209800" cy="1015663"/>
          </a:xfrm>
          <a:prstGeom prst="rect">
            <a:avLst/>
          </a:prstGeom>
          <a:effectLst>
            <a:outerShdw blurRad="50800" dist="38100" dir="5400000" algn="t" rotWithShape="0">
              <a:prstClr val="black">
                <a:alpha val="40000"/>
              </a:prstClr>
            </a:outerShdw>
          </a:effectLst>
        </p:spPr>
        <p:txBody>
          <a:bodyPr wrap="square">
            <a:noAutofit/>
          </a:bodyPr>
          <a:lstStyle/>
          <a:p>
            <a:pPr lvl="0" algn="ctr">
              <a:spcAft>
                <a:spcPts val="1200"/>
              </a:spcAft>
            </a:pPr>
            <a:r>
              <a:rPr lang="en-US" sz="14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Cost Savings</a:t>
            </a:r>
          </a:p>
        </p:txBody>
      </p:sp>
      <p:sp>
        <p:nvSpPr>
          <p:cNvPr id="14" name="Rectangle 13"/>
          <p:cNvSpPr/>
          <p:nvPr/>
        </p:nvSpPr>
        <p:spPr bwMode="auto">
          <a:xfrm>
            <a:off x="5791200" y="4876800"/>
            <a:ext cx="2819400" cy="762000"/>
          </a:xfrm>
          <a:prstGeom prst="rect">
            <a:avLst/>
          </a:prstGeom>
          <a:gradFill>
            <a:gsLst>
              <a:gs pos="29000">
                <a:schemeClr val="bg1">
                  <a:lumMod val="75000"/>
                </a:schemeClr>
              </a:gs>
              <a:gs pos="64000">
                <a:srgbClr xmlns:mc="http://schemas.openxmlformats.org/markup-compatibility/2006" xmlns:a14="http://schemas.microsoft.com/office/drawing/2007/7/7/main" val="659984" mc:Ignorable="">
                  <a:alpha val="44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15" name="Rectangle 14"/>
          <p:cNvSpPr/>
          <p:nvPr/>
        </p:nvSpPr>
        <p:spPr bwMode="auto">
          <a:xfrm>
            <a:off x="5791200" y="3657600"/>
            <a:ext cx="2819400" cy="762000"/>
          </a:xfrm>
          <a:prstGeom prst="rect">
            <a:avLst/>
          </a:prstGeom>
          <a:gradFill>
            <a:gsLst>
              <a:gs pos="29000">
                <a:schemeClr val="bg1">
                  <a:lumMod val="75000"/>
                </a:schemeClr>
              </a:gs>
              <a:gs pos="64000">
                <a:srgbClr xmlns:mc="http://schemas.openxmlformats.org/markup-compatibility/2006" xmlns:a14="http://schemas.microsoft.com/office/drawing/2007/7/7/main" val="659984" mc:Ignorable="">
                  <a:alpha val="44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16" name="Rectangle 15"/>
          <p:cNvSpPr/>
          <p:nvPr/>
        </p:nvSpPr>
        <p:spPr bwMode="auto">
          <a:xfrm>
            <a:off x="533400" y="3657600"/>
            <a:ext cx="2819400" cy="762000"/>
          </a:xfrm>
          <a:prstGeom prst="rect">
            <a:avLst/>
          </a:prstGeom>
          <a:gradFill>
            <a:gsLst>
              <a:gs pos="29000">
                <a:schemeClr val="bg1">
                  <a:lumMod val="75000"/>
                </a:schemeClr>
              </a:gs>
              <a:gs pos="64000">
                <a:srgbClr xmlns:mc="http://schemas.openxmlformats.org/markup-compatibility/2006" xmlns:a14="http://schemas.microsoft.com/office/drawing/2007/7/7/main" val="659984" mc:Ignorable="">
                  <a:alpha val="44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7" name="Straight Connector 16"/>
          <p:cNvCxnSpPr/>
          <p:nvPr/>
        </p:nvCxnSpPr>
        <p:spPr>
          <a:xfrm rot="10800000">
            <a:off x="5373755" y="5003822"/>
            <a:ext cx="393827" cy="15354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352800" y="3962400"/>
            <a:ext cx="381000" cy="2286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609600" y="37338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2" name="Rectangle 21"/>
          <p:cNvSpPr/>
          <p:nvPr/>
        </p:nvSpPr>
        <p:spPr bwMode="auto">
          <a:xfrm>
            <a:off x="5867400" y="37338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3" name="Rectangle 22"/>
          <p:cNvSpPr/>
          <p:nvPr/>
        </p:nvSpPr>
        <p:spPr bwMode="auto">
          <a:xfrm>
            <a:off x="5867400" y="4953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4" name="Rectangle 23"/>
          <p:cNvSpPr/>
          <p:nvPr/>
        </p:nvSpPr>
        <p:spPr>
          <a:xfrm>
            <a:off x="615297" y="3828871"/>
            <a:ext cx="269517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Virtualization licensing benefits</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5" name="Rectangle 24"/>
          <p:cNvSpPr/>
          <p:nvPr/>
        </p:nvSpPr>
        <p:spPr>
          <a:xfrm>
            <a:off x="5849594" y="5048071"/>
            <a:ext cx="2362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Multi-instance clustering</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6" name="Rectangle 25"/>
          <p:cNvSpPr/>
          <p:nvPr/>
        </p:nvSpPr>
        <p:spPr>
          <a:xfrm>
            <a:off x="5844822" y="3810000"/>
            <a:ext cx="2743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Data compression, including UCS-2</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pic>
        <p:nvPicPr>
          <p:cNvPr id="28" name="Picture 27" descr="Untitled-2.png"/>
          <p:cNvPicPr>
            <a:picLocks noChangeAspect="1"/>
          </p:cNvPicPr>
          <p:nvPr/>
        </p:nvPicPr>
        <p:blipFill>
          <a:blip r:embed="rId3" cstate="print"/>
          <a:stretch>
            <a:fillRect/>
          </a:stretch>
        </p:blipFill>
        <p:spPr>
          <a:xfrm>
            <a:off x="4444042" y="5256203"/>
            <a:ext cx="241660" cy="421416"/>
          </a:xfrm>
          <a:prstGeom prst="rect">
            <a:avLst/>
          </a:prstGeom>
          <a:effectLst>
            <a:outerShdw blurRad="50800" dist="38100" dir="5400000" algn="t" rotWithShape="0">
              <a:prstClr val="black">
                <a:alpha val="40000"/>
              </a:prstClr>
            </a:outerShdw>
          </a:effectLst>
        </p:spPr>
      </p:pic>
      <p:sp>
        <p:nvSpPr>
          <p:cNvPr id="29" name="Rectangle 28"/>
          <p:cNvSpPr/>
          <p:nvPr/>
        </p:nvSpPr>
        <p:spPr bwMode="auto">
          <a:xfrm>
            <a:off x="533400" y="4876800"/>
            <a:ext cx="2819400" cy="762000"/>
          </a:xfrm>
          <a:prstGeom prst="rect">
            <a:avLst/>
          </a:prstGeom>
          <a:gradFill>
            <a:gsLst>
              <a:gs pos="29000">
                <a:schemeClr val="bg1">
                  <a:lumMod val="75000"/>
                </a:schemeClr>
              </a:gs>
              <a:gs pos="64000">
                <a:srgbClr xmlns:mc="http://schemas.openxmlformats.org/markup-compatibility/2006" xmlns:a14="http://schemas.microsoft.com/office/drawing/2007/7/7/main" val="659984" mc:Ignorable="">
                  <a:alpha val="44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0" name="Straight Connector 29"/>
          <p:cNvCxnSpPr/>
          <p:nvPr/>
        </p:nvCxnSpPr>
        <p:spPr>
          <a:xfrm rot="10800000" flipV="1">
            <a:off x="3352800" y="5029200"/>
            <a:ext cx="457200" cy="227012"/>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609600" y="495300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2" name="Rectangle 31"/>
          <p:cNvSpPr/>
          <p:nvPr/>
        </p:nvSpPr>
        <p:spPr>
          <a:xfrm>
            <a:off x="591794" y="4962611"/>
            <a:ext cx="24384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Application and Multi-server Management</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7" name="Title 26"/>
          <p:cNvSpPr>
            <a:spLocks noGrp="1"/>
          </p:cNvSpPr>
          <p:nvPr>
            <p:ph type="title"/>
          </p:nvPr>
        </p:nvSpPr>
        <p:spPr/>
        <p:txBody>
          <a:bodyPr/>
          <a:lstStyle/>
          <a:p>
            <a:r>
              <a:rPr lang="en-US" dirty="0" smtClean="0"/>
              <a:t>Why Cost Savings?</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animBg="1"/>
      <p:bldP spid="22" grpId="0" animBg="1"/>
      <p:bldP spid="23" grpId="0" animBg="1"/>
      <p:bldP spid="24" grpId="0"/>
      <p:bldP spid="25" grpId="0"/>
      <p:bldP spid="26" grpId="0"/>
      <p:bldP spid="29" grpId="0" animBg="1"/>
      <p:bldP spid="31" grpId="0" animBg="1"/>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49" name="Title 48"/>
          <p:cNvSpPr>
            <a:spLocks noGrp="1"/>
          </p:cNvSpPr>
          <p:nvPr>
            <p:ph type="title"/>
          </p:nvPr>
        </p:nvSpPr>
        <p:spPr>
          <a:xfrm>
            <a:off x="381000" y="230188"/>
            <a:ext cx="7467600" cy="609398"/>
          </a:xfrm>
        </p:spPr>
        <p:txBody>
          <a:bodyPr/>
          <a:lstStyle/>
          <a:p>
            <a:pPr lvl="0">
              <a:defRPr/>
            </a:pPr>
            <a:r>
              <a:rPr spc="-230" dirty="0" smtClean="0"/>
              <a:t>Increase Server Utilization with Virtual Machines</a:t>
            </a:r>
            <a:endParaRPr spc="-230" dirty="0"/>
          </a:p>
        </p:txBody>
      </p:sp>
      <p:sp>
        <p:nvSpPr>
          <p:cNvPr id="78" name="Content Placeholder 3"/>
          <p:cNvSpPr>
            <a:spLocks noGrp="1"/>
          </p:cNvSpPr>
          <p:nvPr>
            <p:ph sz="half" idx="1"/>
          </p:nvPr>
        </p:nvSpPr>
        <p:spPr/>
        <p:txBody>
          <a:bodyPr/>
          <a:lstStyle/>
          <a:p>
            <a:pPr marL="0" indent="0"/>
            <a:r>
              <a:rPr lang="en-US" dirty="0"/>
              <a:t>Virtualization Licensing Benefits</a:t>
            </a:r>
          </a:p>
          <a:p>
            <a:pPr marL="365760" lvl="1">
              <a:spcAft>
                <a:spcPts val="200"/>
              </a:spcAft>
            </a:pPr>
            <a:r>
              <a:rPr lang="en-US" dirty="0"/>
              <a:t>Increases deployment flexibility by running SQL Server inside a virtualized OS, which allows it to be easily moved or migrated to another server</a:t>
            </a:r>
          </a:p>
          <a:p>
            <a:pPr marL="365760" lvl="1">
              <a:spcAft>
                <a:spcPts val="200"/>
              </a:spcAft>
            </a:pPr>
            <a:r>
              <a:rPr lang="en-US" dirty="0"/>
              <a:t>Allows 4 virtual machines/processor for each licensed physical processor</a:t>
            </a:r>
          </a:p>
          <a:p>
            <a:pPr marL="365760" lvl="1">
              <a:spcAft>
                <a:spcPts val="200"/>
              </a:spcAft>
            </a:pPr>
            <a:r>
              <a:rPr lang="en-US" dirty="0"/>
              <a:t>Provides flexibility in managing server farms by removing the 90-day wait between server moves</a:t>
            </a:r>
          </a:p>
        </p:txBody>
      </p:sp>
      <p:sp>
        <p:nvSpPr>
          <p:cNvPr id="79" name="Content Placeholder 3"/>
          <p:cNvSpPr>
            <a:spLocks noGrp="1"/>
          </p:cNvSpPr>
          <p:nvPr>
            <p:ph type="body" idx="10"/>
          </p:nvPr>
        </p:nvSpPr>
        <p:spPr/>
        <p:txBody>
          <a:bodyPr/>
          <a:lstStyle/>
          <a:p>
            <a:pPr lvl="1"/>
            <a:r>
              <a:rPr lang="en-US" dirty="0"/>
              <a:t>Virtualization is the top spending priority for CIOs with a 5 percent increase in the number of companies budgeting for virtualization and more than a 15 percent increase in spending .</a:t>
            </a:r>
          </a:p>
          <a:p>
            <a:pPr lvl="1" indent="0" algn="r">
              <a:spcBef>
                <a:spcPts val="200"/>
              </a:spcBef>
            </a:pPr>
            <a:r>
              <a:rPr lang="en-US" sz="1400" i="1" dirty="0">
                <a:solidFill>
                  <a:schemeClr val="bg1">
                    <a:lumMod val="75000"/>
                  </a:schemeClr>
                </a:solidFill>
              </a:rPr>
              <a:t>—</a:t>
            </a:r>
            <a:r>
              <a:rPr lang="en-US" sz="1400" i="1" dirty="0" err="1">
                <a:solidFill>
                  <a:schemeClr val="bg1">
                    <a:lumMod val="75000"/>
                  </a:schemeClr>
                </a:solidFill>
              </a:rPr>
              <a:t>CIO|Insight</a:t>
            </a:r>
            <a:r>
              <a:rPr lang="en-US" sz="1400" i="1" dirty="0">
                <a:solidFill>
                  <a:schemeClr val="bg1">
                    <a:lumMod val="75000"/>
                  </a:schemeClr>
                </a:solidFill>
              </a:rPr>
              <a:t> Top IT Spending Priorities Report for 2009</a:t>
            </a:r>
          </a:p>
        </p:txBody>
      </p:sp>
      <p:sp>
        <p:nvSpPr>
          <p:cNvPr id="50" name="Text Placeholder 49"/>
          <p:cNvSpPr>
            <a:spLocks noGrp="1"/>
          </p:cNvSpPr>
          <p:nvPr>
            <p:ph type="body" idx="11"/>
          </p:nvPr>
        </p:nvSpPr>
        <p:spPr/>
        <p:txBody>
          <a:bodyPr/>
          <a:lstStyle/>
          <a:p>
            <a:r>
              <a:rPr/>
              <a:t>Cost</a:t>
            </a:r>
          </a:p>
          <a:p>
            <a:r>
              <a:rPr/>
              <a:t>Savings</a:t>
            </a:r>
          </a:p>
        </p:txBody>
      </p:sp>
      <p:sp>
        <p:nvSpPr>
          <p:cNvPr id="38" name="Trapezoid 37"/>
          <p:cNvSpPr/>
          <p:nvPr/>
        </p:nvSpPr>
        <p:spPr bwMode="auto">
          <a:xfrm rot="10800000">
            <a:off x="685800" y="4352330"/>
            <a:ext cx="3657600" cy="685800"/>
          </a:xfrm>
          <a:prstGeom prst="trapezoid">
            <a:avLst>
              <a:gd name="adj" fmla="val 247917"/>
            </a:avLst>
          </a:prstGeom>
          <a:gradFill>
            <a:gsLst>
              <a:gs pos="31000">
                <a:schemeClr val="tx1">
                  <a:lumMod val="65000"/>
                  <a:lumOff val="35000"/>
                </a:schemeClr>
              </a:gs>
              <a:gs pos="100000">
                <a:schemeClr val="tx1">
                  <a:lumMod val="85000"/>
                  <a:lumOff val="15000"/>
                </a:schemeClr>
              </a:gs>
            </a:gsLst>
            <a:lin ang="54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39" name="Picture 38" descr="Server.png"/>
          <p:cNvPicPr>
            <a:picLocks noChangeAspect="1"/>
          </p:cNvPicPr>
          <p:nvPr/>
        </p:nvPicPr>
        <p:blipFill>
          <a:blip r:embed="rId3" cstate="print"/>
          <a:stretch>
            <a:fillRect/>
          </a:stretch>
        </p:blipFill>
        <p:spPr>
          <a:xfrm flipH="1">
            <a:off x="838200" y="3618310"/>
            <a:ext cx="433835" cy="609600"/>
          </a:xfrm>
          <a:prstGeom prst="rect">
            <a:avLst/>
          </a:prstGeom>
        </p:spPr>
      </p:pic>
      <p:pic>
        <p:nvPicPr>
          <p:cNvPr id="40" name="Picture 39" descr="Server.png"/>
          <p:cNvPicPr>
            <a:picLocks noChangeAspect="1"/>
          </p:cNvPicPr>
          <p:nvPr/>
        </p:nvPicPr>
        <p:blipFill>
          <a:blip r:embed="rId3" cstate="print"/>
          <a:stretch>
            <a:fillRect/>
          </a:stretch>
        </p:blipFill>
        <p:spPr>
          <a:xfrm flipH="1">
            <a:off x="2667000" y="3618310"/>
            <a:ext cx="433835" cy="609600"/>
          </a:xfrm>
          <a:prstGeom prst="rect">
            <a:avLst/>
          </a:prstGeom>
        </p:spPr>
      </p:pic>
      <p:pic>
        <p:nvPicPr>
          <p:cNvPr id="41" name="Picture 40" descr="Server.png"/>
          <p:cNvPicPr>
            <a:picLocks noChangeAspect="1"/>
          </p:cNvPicPr>
          <p:nvPr/>
        </p:nvPicPr>
        <p:blipFill>
          <a:blip r:embed="rId3" cstate="print"/>
          <a:stretch>
            <a:fillRect/>
          </a:stretch>
        </p:blipFill>
        <p:spPr>
          <a:xfrm flipH="1">
            <a:off x="3886200" y="3618310"/>
            <a:ext cx="433835" cy="609600"/>
          </a:xfrm>
          <a:prstGeom prst="rect">
            <a:avLst/>
          </a:prstGeom>
        </p:spPr>
      </p:pic>
      <p:pic>
        <p:nvPicPr>
          <p:cNvPr id="42" name="Rectangle 18518"/>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733800" y="3770710"/>
            <a:ext cx="385316" cy="439220"/>
          </a:xfrm>
          <a:prstGeom prst="rect">
            <a:avLst/>
          </a:prstGeom>
          <a:noFill/>
          <a:ln w="9525">
            <a:noFill/>
            <a:miter lim="800000"/>
            <a:headEnd/>
            <a:tailEnd/>
          </a:ln>
        </p:spPr>
      </p:pic>
      <p:pic>
        <p:nvPicPr>
          <p:cNvPr id="43" name="Picture 42" descr="Server.png"/>
          <p:cNvPicPr>
            <a:picLocks noChangeAspect="1"/>
          </p:cNvPicPr>
          <p:nvPr/>
        </p:nvPicPr>
        <p:blipFill>
          <a:blip r:embed="rId3" cstate="print"/>
          <a:stretch>
            <a:fillRect/>
          </a:stretch>
        </p:blipFill>
        <p:spPr>
          <a:xfrm flipH="1">
            <a:off x="2133600" y="4490274"/>
            <a:ext cx="586235" cy="823744"/>
          </a:xfrm>
          <a:prstGeom prst="rect">
            <a:avLst/>
          </a:prstGeom>
        </p:spPr>
      </p:pic>
      <p:pic>
        <p:nvPicPr>
          <p:cNvPr id="44" name="Rectangle 18518"/>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514600" y="3770710"/>
            <a:ext cx="385316" cy="439220"/>
          </a:xfrm>
          <a:prstGeom prst="rect">
            <a:avLst/>
          </a:prstGeom>
          <a:noFill/>
          <a:ln w="9525">
            <a:noFill/>
            <a:miter lim="800000"/>
            <a:headEnd/>
            <a:tailEnd/>
          </a:ln>
        </p:spPr>
      </p:pic>
      <p:pic>
        <p:nvPicPr>
          <p:cNvPr id="45" name="Rectangle 18518"/>
          <p:cNvPicPr>
            <a:picLocks noChangeAspect="1" noChangeArrowheads="1"/>
          </p:cNvPicPr>
          <p:nvPr/>
        </p:nvPicPr>
        <p:blipFill>
          <a:blip r:embed="rId4" cstate="print"/>
          <a:srcRect/>
          <a:stretch>
            <a:fillRect/>
          </a:stretch>
        </p:blipFill>
        <p:spPr bwMode="auto">
          <a:xfrm>
            <a:off x="685800" y="3770710"/>
            <a:ext cx="385316" cy="439220"/>
          </a:xfrm>
          <a:prstGeom prst="rect">
            <a:avLst/>
          </a:prstGeom>
          <a:noFill/>
          <a:ln w="9525">
            <a:noFill/>
            <a:miter lim="800000"/>
            <a:headEnd/>
            <a:tailEnd/>
          </a:ln>
        </p:spPr>
      </p:pic>
      <p:sp>
        <p:nvSpPr>
          <p:cNvPr id="46" name="Rounded Rectangle 45"/>
          <p:cNvSpPr/>
          <p:nvPr/>
        </p:nvSpPr>
        <p:spPr bwMode="auto">
          <a:xfrm>
            <a:off x="381000" y="3465910"/>
            <a:ext cx="4191000" cy="886420"/>
          </a:xfrm>
          <a:prstGeom prst="roundRect">
            <a:avLst>
              <a:gd name="adj" fmla="val 50000"/>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47" name="TextBox 46"/>
          <p:cNvSpPr txBox="1"/>
          <p:nvPr/>
        </p:nvSpPr>
        <p:spPr>
          <a:xfrm>
            <a:off x="1524000" y="3770710"/>
            <a:ext cx="838200" cy="429220"/>
          </a:xfrm>
          <a:prstGeom prst="rect">
            <a:avLst/>
          </a:prstGeom>
          <a:noFill/>
        </p:spPr>
        <p:txBody>
          <a:bodyPr wrap="square" rtlCol="0">
            <a:spAutoFit/>
          </a:bodyPr>
          <a:lstStyle/>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Virtual </a:t>
            </a:r>
          </a:p>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Servers</a:t>
            </a:r>
            <a:endParaRPr lang="en-US" sz="14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48" name="TextBox 47"/>
          <p:cNvSpPr txBox="1"/>
          <p:nvPr/>
        </p:nvSpPr>
        <p:spPr>
          <a:xfrm>
            <a:off x="2438400" y="4885730"/>
            <a:ext cx="1447800" cy="429220"/>
          </a:xfrm>
          <a:prstGeom prst="rect">
            <a:avLst/>
          </a:prstGeom>
          <a:noFill/>
        </p:spPr>
        <p:txBody>
          <a:bodyPr wrap="square" rtlCol="0">
            <a:spAutoFit/>
          </a:bodyPr>
          <a:lstStyle/>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Host </a:t>
            </a:r>
          </a:p>
          <a:p>
            <a:pPr algn="ctr">
              <a:lnSpc>
                <a:spcPts val="1300"/>
              </a:lnSpc>
            </a:pPr>
            <a:r>
              <a:rPr lang="en-US" sz="1400" b="1"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Server</a:t>
            </a:r>
            <a:endParaRPr lang="en-US" sz="1400" b="1"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sp>
        <p:nvSpPr>
          <p:cNvPr id="51" name="Rectangle 50"/>
          <p:cNvSpPr/>
          <p:nvPr/>
        </p:nvSpPr>
        <p:spPr bwMode="auto">
          <a:xfrm>
            <a:off x="2209800" y="1295399"/>
            <a:ext cx="1371600" cy="646511"/>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52" name="Rectangle 11345"/>
          <p:cNvPicPr>
            <a:picLocks noChangeAspect="1" noChangeArrowheads="1"/>
          </p:cNvPicPr>
          <p:nvPr/>
        </p:nvPicPr>
        <p:blipFill>
          <a:blip r:embed="rId5" cstate="print"/>
          <a:srcRect/>
          <a:stretch>
            <a:fillRect/>
          </a:stretch>
        </p:blipFill>
        <p:spPr bwMode="gray">
          <a:xfrm rot="21419117" flipH="1">
            <a:off x="2905015" y="1418302"/>
            <a:ext cx="382014" cy="368086"/>
          </a:xfrm>
          <a:prstGeom prst="rect">
            <a:avLst/>
          </a:prstGeom>
          <a:noFill/>
          <a:ln w="9525">
            <a:noFill/>
            <a:miter lim="800000"/>
            <a:headEnd/>
            <a:tailEnd/>
          </a:ln>
        </p:spPr>
      </p:pic>
      <p:pic>
        <p:nvPicPr>
          <p:cNvPr id="56" name="Rectangle 11345"/>
          <p:cNvPicPr>
            <a:picLocks noChangeAspect="1" noChangeArrowheads="1"/>
          </p:cNvPicPr>
          <p:nvPr/>
        </p:nvPicPr>
        <p:blipFill>
          <a:blip r:embed="rId5" cstate="print"/>
          <a:srcRect/>
          <a:stretch>
            <a:fillRect/>
          </a:stretch>
        </p:blipFill>
        <p:spPr bwMode="gray">
          <a:xfrm rot="21419117" flipH="1">
            <a:off x="2447815" y="1418302"/>
            <a:ext cx="382014" cy="368086"/>
          </a:xfrm>
          <a:prstGeom prst="rect">
            <a:avLst/>
          </a:prstGeom>
          <a:noFill/>
          <a:ln w="9525">
            <a:noFill/>
            <a:miter lim="800000"/>
            <a:headEnd/>
            <a:tailEnd/>
          </a:ln>
        </p:spPr>
      </p:pic>
      <p:sp>
        <p:nvSpPr>
          <p:cNvPr id="57" name="Rectangle 56"/>
          <p:cNvSpPr/>
          <p:nvPr/>
        </p:nvSpPr>
        <p:spPr bwMode="auto">
          <a:xfrm rot="10800000" flipV="1">
            <a:off x="2895600" y="2170511"/>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8" name="Rectangle 57"/>
          <p:cNvSpPr/>
          <p:nvPr/>
        </p:nvSpPr>
        <p:spPr bwMode="auto">
          <a:xfrm rot="16200000">
            <a:off x="937263" y="3366849"/>
            <a:ext cx="304798"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59" name="Picture 58" descr="Server.png"/>
          <p:cNvPicPr>
            <a:picLocks noChangeAspect="1"/>
          </p:cNvPicPr>
          <p:nvPr/>
        </p:nvPicPr>
        <p:blipFill>
          <a:blip r:embed="rId3" cstate="print"/>
          <a:stretch>
            <a:fillRect/>
          </a:stretch>
        </p:blipFill>
        <p:spPr>
          <a:xfrm flipH="1">
            <a:off x="2667000" y="2399111"/>
            <a:ext cx="433835" cy="609600"/>
          </a:xfrm>
          <a:prstGeom prst="rect">
            <a:avLst/>
          </a:prstGeom>
        </p:spPr>
      </p:pic>
      <p:pic>
        <p:nvPicPr>
          <p:cNvPr id="62" name="Picture 61" descr="Server.png"/>
          <p:cNvPicPr>
            <a:picLocks noChangeAspect="1"/>
          </p:cNvPicPr>
          <p:nvPr/>
        </p:nvPicPr>
        <p:blipFill>
          <a:blip r:embed="rId3" cstate="print"/>
          <a:stretch>
            <a:fillRect/>
          </a:stretch>
        </p:blipFill>
        <p:spPr>
          <a:xfrm flipH="1">
            <a:off x="3276600" y="2399111"/>
            <a:ext cx="433835" cy="609600"/>
          </a:xfrm>
          <a:prstGeom prst="rect">
            <a:avLst/>
          </a:prstGeom>
        </p:spPr>
      </p:pic>
      <p:pic>
        <p:nvPicPr>
          <p:cNvPr id="63" name="Picture 62" descr="Server.png"/>
          <p:cNvPicPr>
            <a:picLocks noChangeAspect="1"/>
          </p:cNvPicPr>
          <p:nvPr/>
        </p:nvPicPr>
        <p:blipFill>
          <a:blip r:embed="rId3" cstate="print"/>
          <a:stretch>
            <a:fillRect/>
          </a:stretch>
        </p:blipFill>
        <p:spPr>
          <a:xfrm flipH="1">
            <a:off x="3886200" y="2399111"/>
            <a:ext cx="433835" cy="609600"/>
          </a:xfrm>
          <a:prstGeom prst="rect">
            <a:avLst/>
          </a:prstGeom>
        </p:spPr>
      </p:pic>
      <p:sp>
        <p:nvSpPr>
          <p:cNvPr id="64" name="Rectangle 63"/>
          <p:cNvSpPr/>
          <p:nvPr/>
        </p:nvSpPr>
        <p:spPr bwMode="auto">
          <a:xfrm rot="5400000">
            <a:off x="2704273" y="2162068"/>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5" name="Rectangle 64"/>
          <p:cNvSpPr/>
          <p:nvPr/>
        </p:nvSpPr>
        <p:spPr bwMode="auto">
          <a:xfrm rot="5400000">
            <a:off x="3413759" y="226195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6" name="Rectangle 65"/>
          <p:cNvSpPr/>
          <p:nvPr/>
        </p:nvSpPr>
        <p:spPr bwMode="auto">
          <a:xfrm rot="5400000">
            <a:off x="4023359" y="226195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68" name="Picture 67" descr="Application.png"/>
          <p:cNvPicPr>
            <a:picLocks noChangeAspect="1"/>
          </p:cNvPicPr>
          <p:nvPr/>
        </p:nvPicPr>
        <p:blipFill>
          <a:blip r:embed="rId6" cstate="print"/>
          <a:stretch>
            <a:fillRect/>
          </a:stretch>
        </p:blipFill>
        <p:spPr>
          <a:xfrm>
            <a:off x="2590800" y="262771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69" name="Picture 68" descr="Application.png"/>
          <p:cNvPicPr>
            <a:picLocks noChangeAspect="1"/>
          </p:cNvPicPr>
          <p:nvPr/>
        </p:nvPicPr>
        <p:blipFill>
          <a:blip r:embed="rId6" cstate="print"/>
          <a:stretch>
            <a:fillRect/>
          </a:stretch>
        </p:blipFill>
        <p:spPr>
          <a:xfrm>
            <a:off x="3200400" y="262771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70" name="Picture 69" descr="Application.png"/>
          <p:cNvPicPr>
            <a:picLocks noChangeAspect="1"/>
          </p:cNvPicPr>
          <p:nvPr/>
        </p:nvPicPr>
        <p:blipFill>
          <a:blip r:embed="rId6" cstate="print"/>
          <a:stretch>
            <a:fillRect/>
          </a:stretch>
        </p:blipFill>
        <p:spPr>
          <a:xfrm>
            <a:off x="3810000" y="262771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71" name="Rectangle 70"/>
          <p:cNvSpPr/>
          <p:nvPr/>
        </p:nvSpPr>
        <p:spPr bwMode="auto">
          <a:xfrm rot="16200000">
            <a:off x="2613660" y="3290650"/>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2" name="Rectangle 71"/>
          <p:cNvSpPr/>
          <p:nvPr/>
        </p:nvSpPr>
        <p:spPr bwMode="auto">
          <a:xfrm rot="16200000">
            <a:off x="3832860" y="3290650"/>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73" name="Group 101"/>
          <p:cNvGrpSpPr/>
          <p:nvPr/>
        </p:nvGrpSpPr>
        <p:grpSpPr>
          <a:xfrm>
            <a:off x="457200" y="2246711"/>
            <a:ext cx="2438400" cy="685800"/>
            <a:chOff x="381000" y="2133600"/>
            <a:chExt cx="2438400" cy="685800"/>
          </a:xfrm>
        </p:grpSpPr>
        <p:sp>
          <p:nvSpPr>
            <p:cNvPr id="74" name="Rounded Rectangle 73"/>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75" name="TextBox 74"/>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sp>
        <p:nvSpPr>
          <p:cNvPr id="83" name="Rectangle 82"/>
          <p:cNvSpPr/>
          <p:nvPr/>
        </p:nvSpPr>
        <p:spPr bwMode="auto">
          <a:xfrm rot="10800000" flipV="1">
            <a:off x="1066800" y="3237311"/>
            <a:ext cx="18288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000"/>
                                        <p:tgtEl>
                                          <p:spTgt spid="4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0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7" grpId="0"/>
      <p:bldP spid="4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dirty="0" smtClean="0"/>
              <a:t>Manage More Efficiently at Scale</a:t>
            </a:r>
            <a:endParaRPr spc="-230" dirty="0"/>
          </a:p>
        </p:txBody>
      </p:sp>
      <p:sp>
        <p:nvSpPr>
          <p:cNvPr id="92" name="Content Placeholder 91"/>
          <p:cNvSpPr>
            <a:spLocks noGrp="1"/>
          </p:cNvSpPr>
          <p:nvPr>
            <p:ph sz="half" idx="1"/>
          </p:nvPr>
        </p:nvSpPr>
        <p:spPr/>
        <p:txBody>
          <a:bodyPr/>
          <a:lstStyle/>
          <a:p>
            <a:pPr marL="0" indent="0"/>
            <a:r>
              <a:rPr lang="en-US" dirty="0"/>
              <a:t>Application and Multi-Server Management</a:t>
            </a:r>
          </a:p>
          <a:p>
            <a:pPr marL="365760" lvl="1">
              <a:spcAft>
                <a:spcPts val="200"/>
              </a:spcAft>
            </a:pPr>
            <a:r>
              <a:rPr lang="en-US" dirty="0" smtClean="0"/>
              <a:t>Identify consolidation </a:t>
            </a:r>
            <a:r>
              <a:rPr lang="en-US" dirty="0"/>
              <a:t>opportunities </a:t>
            </a:r>
            <a:r>
              <a:rPr lang="en-US" dirty="0" smtClean="0"/>
              <a:t>through dashboard </a:t>
            </a:r>
            <a:r>
              <a:rPr lang="en-US" dirty="0"/>
              <a:t>viewpoints into instance and data-tier application utilization</a:t>
            </a:r>
          </a:p>
          <a:p>
            <a:pPr marL="365760" lvl="1">
              <a:spcAft>
                <a:spcPts val="200"/>
              </a:spcAft>
            </a:pPr>
            <a:r>
              <a:rPr lang="en-US" dirty="0" smtClean="0"/>
              <a:t>Strengthen collaboration between IT and development with a single unit of deployment across Visual Studio 2010 and SQL Server 2008 R2</a:t>
            </a:r>
            <a:endParaRPr lang="en-US" dirty="0"/>
          </a:p>
          <a:p>
            <a:pPr marL="365760" lvl="1">
              <a:spcAft>
                <a:spcPts val="200"/>
              </a:spcAft>
            </a:pPr>
            <a:r>
              <a:rPr lang="en-US" dirty="0" smtClean="0"/>
              <a:t>Reduce time and errors associated with database application deployments and upgrades</a:t>
            </a:r>
          </a:p>
        </p:txBody>
      </p:sp>
      <p:sp>
        <p:nvSpPr>
          <p:cNvPr id="93" name="Text Placeholder 92"/>
          <p:cNvSpPr>
            <a:spLocks noGrp="1"/>
          </p:cNvSpPr>
          <p:nvPr>
            <p:ph type="body" idx="10"/>
          </p:nvPr>
        </p:nvSpPr>
        <p:spPr/>
        <p:txBody>
          <a:bodyPr/>
          <a:lstStyle/>
          <a:p>
            <a:r>
              <a:rPr lang="en-US" sz="1800" b="0" spc="-50" dirty="0" smtClean="0">
                <a:solidFill>
                  <a:schemeClr val="bg1"/>
                </a:solidFill>
                <a:latin typeface="+mj-lt"/>
                <a:cs typeface="Arial" charset="0"/>
              </a:rPr>
              <a:t>"When you work in an environment where a single product requires up to 40 SQL Server instances for its full life cycle, the multi-server management features of SQL Server 2008 R2 become an invaluable tool – it’s almost like having an extra DBA.”</a:t>
            </a:r>
          </a:p>
          <a:p>
            <a:pPr algn="r"/>
            <a:r>
              <a:rPr lang="en-US" sz="1400" b="0" i="1" dirty="0" smtClean="0">
                <a:solidFill>
                  <a:schemeClr val="bg1">
                    <a:lumMod val="75000"/>
                  </a:schemeClr>
                </a:solidFill>
                <a:cs typeface="Arial" charset="0"/>
              </a:rPr>
              <a:t>— </a:t>
            </a:r>
            <a:r>
              <a:rPr lang="en-US" sz="1400" b="0" i="1" dirty="0" smtClean="0">
                <a:solidFill>
                  <a:schemeClr val="bg1">
                    <a:lumMod val="75000"/>
                  </a:schemeClr>
                </a:solidFill>
                <a:latin typeface="+mj-lt"/>
                <a:cs typeface="Arial" charset="0"/>
              </a:rPr>
              <a:t>Chuck </a:t>
            </a:r>
            <a:r>
              <a:rPr lang="en-US" sz="1400" b="0" i="1" dirty="0" err="1" smtClean="0">
                <a:solidFill>
                  <a:schemeClr val="bg1">
                    <a:lumMod val="75000"/>
                  </a:schemeClr>
                </a:solidFill>
                <a:latin typeface="+mj-lt"/>
                <a:cs typeface="Arial" charset="0"/>
              </a:rPr>
              <a:t>Heinzelman</a:t>
            </a:r>
            <a:r>
              <a:rPr lang="en-US" sz="1400" b="0" i="1" dirty="0" smtClean="0">
                <a:solidFill>
                  <a:schemeClr val="bg1">
                    <a:lumMod val="75000"/>
                  </a:schemeClr>
                </a:solidFill>
                <a:latin typeface="+mj-lt"/>
                <a:cs typeface="Arial" charset="0"/>
              </a:rPr>
              <a:t>, </a:t>
            </a:r>
            <a:r>
              <a:rPr lang="en-US" sz="1400" b="0" i="1" dirty="0" err="1" smtClean="0">
                <a:solidFill>
                  <a:schemeClr val="bg1">
                    <a:lumMod val="75000"/>
                  </a:schemeClr>
                </a:solidFill>
                <a:latin typeface="+mj-lt"/>
                <a:cs typeface="Arial" charset="0"/>
              </a:rPr>
              <a:t>BigHammer</a:t>
            </a:r>
            <a:endParaRPr lang="en-US" sz="1400" b="0" i="1" dirty="0" smtClean="0">
              <a:solidFill>
                <a:schemeClr val="bg1">
                  <a:lumMod val="75000"/>
                </a:schemeClr>
              </a:solidFill>
              <a:latin typeface="+mj-lt"/>
              <a:cs typeface="Arial" charset="0"/>
            </a:endParaRPr>
          </a:p>
        </p:txBody>
      </p:sp>
      <p:sp>
        <p:nvSpPr>
          <p:cNvPr id="94" name="Text Placeholder 93"/>
          <p:cNvSpPr>
            <a:spLocks noGrp="1"/>
          </p:cNvSpPr>
          <p:nvPr>
            <p:ph type="body" idx="11"/>
          </p:nvPr>
        </p:nvSpPr>
        <p:spPr/>
        <p:txBody>
          <a:bodyPr/>
          <a:lstStyle/>
          <a:p>
            <a:pPr lvl="0"/>
            <a:r>
              <a:rPr lang="en-US" spc="-100" dirty="0" smtClean="0"/>
              <a:t>Cost </a:t>
            </a:r>
          </a:p>
          <a:p>
            <a:pPr lvl="0"/>
            <a:r>
              <a:rPr lang="en-US" spc="-100" dirty="0" smtClean="0"/>
              <a:t>Savings</a:t>
            </a:r>
            <a:endParaRPr lang="en-US" spc="-100" dirty="0"/>
          </a:p>
        </p:txBody>
      </p:sp>
      <p:cxnSp>
        <p:nvCxnSpPr>
          <p:cNvPr id="8" name="Straight Connector 7"/>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bwMode="auto">
          <a:xfrm>
            <a:off x="730135" y="3423457"/>
            <a:ext cx="3622790" cy="1015539"/>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grpSp>
        <p:nvGrpSpPr>
          <p:cNvPr id="95" name="Group 39"/>
          <p:cNvGrpSpPr/>
          <p:nvPr/>
        </p:nvGrpSpPr>
        <p:grpSpPr>
          <a:xfrm>
            <a:off x="949905" y="2256181"/>
            <a:ext cx="1022865" cy="1017884"/>
            <a:chOff x="576531" y="4572000"/>
            <a:chExt cx="1257159" cy="1251039"/>
          </a:xfrm>
        </p:grpSpPr>
        <p:sp>
          <p:nvSpPr>
            <p:cNvPr id="96" name="TextBox 95"/>
            <p:cNvSpPr txBox="1"/>
            <p:nvPr/>
          </p:nvSpPr>
          <p:spPr>
            <a:xfrm>
              <a:off x="576531" y="5312368"/>
              <a:ext cx="1214027" cy="510671"/>
            </a:xfrm>
            <a:prstGeom prst="rect">
              <a:avLst/>
            </a:prstGeom>
            <a:noFill/>
          </p:spPr>
          <p:txBody>
            <a:bodyPr wrap="none" rtlCol="0">
              <a:spAutoFit/>
            </a:bodyPr>
            <a:lstStyle/>
            <a:p>
              <a:pPr algn="ctr"/>
              <a:r>
                <a:rPr lang="en-US" sz="1050" dirty="0" smtClean="0">
                  <a:solidFill>
                    <a:schemeClr val="bg2">
                      <a:lumMod val="20000"/>
                      <a:lumOff val="80000"/>
                    </a:schemeClr>
                  </a:solidFill>
                  <a:latin typeface="+mj-lt"/>
                </a:rPr>
                <a:t>Database </a:t>
              </a:r>
              <a:br>
                <a:rPr lang="en-US" sz="1050" dirty="0" smtClean="0">
                  <a:solidFill>
                    <a:schemeClr val="bg2">
                      <a:lumMod val="20000"/>
                      <a:lumOff val="80000"/>
                    </a:schemeClr>
                  </a:solidFill>
                  <a:latin typeface="+mj-lt"/>
                </a:rPr>
              </a:br>
              <a:r>
                <a:rPr lang="en-US" sz="1050" dirty="0" smtClean="0">
                  <a:solidFill>
                    <a:schemeClr val="bg2">
                      <a:lumMod val="20000"/>
                      <a:lumOff val="80000"/>
                    </a:schemeClr>
                  </a:solidFill>
                  <a:latin typeface="+mj-lt"/>
                </a:rPr>
                <a:t>Administrator</a:t>
              </a:r>
              <a:endParaRPr lang="en-US" sz="1050" dirty="0">
                <a:solidFill>
                  <a:schemeClr val="bg2">
                    <a:lumMod val="20000"/>
                    <a:lumOff val="80000"/>
                  </a:schemeClr>
                </a:solidFill>
                <a:latin typeface="+mj-lt"/>
              </a:endParaRPr>
            </a:p>
          </p:txBody>
        </p:sp>
        <p:pic>
          <p:nvPicPr>
            <p:cNvPr id="97" name="Picture 3" descr="E:\DVD27\Artwork_Imagery\HARDWARE_IMAGERY\Illustration - Misc Hardware\XML Icons\LCD flat panel and keyboard.png"/>
            <p:cNvPicPr>
              <a:picLocks noChangeAspect="1" noChangeArrowheads="1"/>
            </p:cNvPicPr>
            <p:nvPr/>
          </p:nvPicPr>
          <p:blipFill>
            <a:blip r:embed="rId3" cstate="print"/>
            <a:srcRect/>
            <a:stretch>
              <a:fillRect/>
            </a:stretch>
          </p:blipFill>
          <p:spPr bwMode="auto">
            <a:xfrm>
              <a:off x="1224090" y="4572000"/>
              <a:ext cx="609600" cy="803787"/>
            </a:xfrm>
            <a:prstGeom prst="rect">
              <a:avLst/>
            </a:prstGeom>
            <a:noFill/>
            <a:ln>
              <a:noFill/>
            </a:ln>
          </p:spPr>
        </p:pic>
      </p:grpSp>
      <p:cxnSp>
        <p:nvCxnSpPr>
          <p:cNvPr id="98" name="Straight Arrow Connector 97"/>
          <p:cNvCxnSpPr/>
          <p:nvPr/>
        </p:nvCxnSpPr>
        <p:spPr>
          <a:xfrm>
            <a:off x="2278618" y="2638369"/>
            <a:ext cx="681986" cy="1292"/>
          </a:xfrm>
          <a:prstGeom prst="straightConnector1">
            <a:avLst/>
          </a:prstGeom>
          <a:ln w="28575">
            <a:solidFill>
              <a:srgbClr xmlns:mc="http://schemas.openxmlformats.org/markup-compatibility/2006" xmlns:a14="http://schemas.microsoft.com/office/drawing/2007/7/7/main" val="C00000" mc:Ignorable=""/>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 name="Picture 5" descr="E:\DVD27\Artwork_Imagery\HARDWARE_IMAGERY\Illustration - Misc Hardware\XML Icons\Server SQL database.png"/>
          <p:cNvPicPr>
            <a:picLocks noChangeAspect="1" noChangeArrowheads="1"/>
          </p:cNvPicPr>
          <p:nvPr/>
        </p:nvPicPr>
        <p:blipFill>
          <a:blip r:embed="rId4"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1152899" y="3553682"/>
            <a:ext cx="429944" cy="685813"/>
          </a:xfrm>
          <a:prstGeom prst="rect">
            <a:avLst/>
          </a:prstGeom>
          <a:noFill/>
        </p:spPr>
      </p:pic>
      <p:pic>
        <p:nvPicPr>
          <p:cNvPr id="103" name="Picture 5" descr="E:\DVD27\Artwork_Imagery\HARDWARE_IMAGERY\Illustration - Misc Hardware\XML Icons\Server SQL database.png"/>
          <p:cNvPicPr>
            <a:picLocks noChangeAspect="1" noChangeArrowheads="1"/>
          </p:cNvPicPr>
          <p:nvPr/>
        </p:nvPicPr>
        <p:blipFill>
          <a:blip r:embed="rId4"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2383183" y="3687794"/>
            <a:ext cx="429944" cy="685813"/>
          </a:xfrm>
          <a:prstGeom prst="rect">
            <a:avLst/>
          </a:prstGeom>
          <a:noFill/>
        </p:spPr>
      </p:pic>
      <p:pic>
        <p:nvPicPr>
          <p:cNvPr id="104" name="Picture 5" descr="E:\DVD27\Artwork_Imagery\HARDWARE_IMAGERY\Illustration - Misc Hardware\XML Icons\Server SQL database.png"/>
          <p:cNvPicPr>
            <a:picLocks noChangeAspect="1" noChangeArrowheads="1"/>
          </p:cNvPicPr>
          <p:nvPr/>
        </p:nvPicPr>
        <p:blipFill>
          <a:blip r:embed="rId4" cstate="print">
            <a:duotone>
              <a:prstClr val="black"/>
              <a:srgbClr xmlns:mc="http://schemas.openxmlformats.org/markup-compatibility/2006" xmlns:a14="http://schemas.microsoft.com/office/drawing/2007/7/7/main" val="D9C3A5" mc:Ignorable="">
                <a:tint val="50000"/>
                <a:satMod val="180000"/>
              </a:srgbClr>
            </a:duotone>
          </a:blip>
          <a:srcRect/>
          <a:stretch>
            <a:fillRect/>
          </a:stretch>
        </p:blipFill>
        <p:spPr bwMode="auto">
          <a:xfrm>
            <a:off x="3530339" y="3553682"/>
            <a:ext cx="429944" cy="685813"/>
          </a:xfrm>
          <a:prstGeom prst="rect">
            <a:avLst/>
          </a:prstGeom>
          <a:noFill/>
        </p:spPr>
      </p:pic>
      <p:cxnSp>
        <p:nvCxnSpPr>
          <p:cNvPr id="105" name="Straight Connector 104"/>
          <p:cNvCxnSpPr>
            <a:endCxn id="108" idx="1"/>
          </p:cNvCxnSpPr>
          <p:nvPr/>
        </p:nvCxnSpPr>
        <p:spPr>
          <a:xfrm flipV="1">
            <a:off x="1552175" y="2621160"/>
            <a:ext cx="1683588" cy="759815"/>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flipV="1">
            <a:off x="2946829" y="3054402"/>
            <a:ext cx="499462" cy="122949"/>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grpSp>
        <p:nvGrpSpPr>
          <p:cNvPr id="107" name="Group 80"/>
          <p:cNvGrpSpPr/>
          <p:nvPr/>
        </p:nvGrpSpPr>
        <p:grpSpPr>
          <a:xfrm>
            <a:off x="3195202" y="2299386"/>
            <a:ext cx="965329" cy="988783"/>
            <a:chOff x="1702745" y="5569119"/>
            <a:chExt cx="1186447" cy="987406"/>
          </a:xfrm>
        </p:grpSpPr>
        <p:pic>
          <p:nvPicPr>
            <p:cNvPr id="108" name="Picture 3" descr="E:\DVD27\Artwork_Imagery\HARDWARE_IMAGERY\Illustration - Misc Hardware\XML Icons\Database blue.png"/>
            <p:cNvPicPr>
              <a:picLocks noChangeAspect="1" noChangeArrowheads="1"/>
            </p:cNvPicPr>
            <p:nvPr/>
          </p:nvPicPr>
          <p:blipFill>
            <a:blip r:embed="rId5" cstate="print"/>
            <a:srcRect/>
            <a:stretch>
              <a:fillRect/>
            </a:stretch>
          </p:blipFill>
          <p:spPr bwMode="auto">
            <a:xfrm>
              <a:off x="1752600" y="5569119"/>
              <a:ext cx="533400" cy="642668"/>
            </a:xfrm>
            <a:prstGeom prst="rect">
              <a:avLst/>
            </a:prstGeom>
            <a:noFill/>
            <a:ln>
              <a:noFill/>
            </a:ln>
          </p:spPr>
        </p:pic>
        <p:sp>
          <p:nvSpPr>
            <p:cNvPr id="109" name="TextBox 108"/>
            <p:cNvSpPr txBox="1"/>
            <p:nvPr/>
          </p:nvSpPr>
          <p:spPr>
            <a:xfrm>
              <a:off x="1702745" y="6141606"/>
              <a:ext cx="1186447" cy="414919"/>
            </a:xfrm>
            <a:prstGeom prst="rect">
              <a:avLst/>
            </a:prstGeom>
            <a:noFill/>
          </p:spPr>
          <p:txBody>
            <a:bodyPr wrap="none" rtlCol="0">
              <a:spAutoFit/>
            </a:bodyPr>
            <a:lstStyle/>
            <a:p>
              <a:pPr algn="ctr"/>
              <a:r>
                <a:rPr lang="en-US" sz="1050" dirty="0" smtClean="0">
                  <a:solidFill>
                    <a:schemeClr val="bg2">
                      <a:lumMod val="20000"/>
                      <a:lumOff val="80000"/>
                    </a:schemeClr>
                  </a:solidFill>
                  <a:latin typeface="+mj-lt"/>
                </a:rPr>
                <a:t>Central </a:t>
              </a:r>
              <a:br>
                <a:rPr lang="en-US" sz="1050" dirty="0" smtClean="0">
                  <a:solidFill>
                    <a:schemeClr val="bg2">
                      <a:lumMod val="20000"/>
                      <a:lumOff val="80000"/>
                    </a:schemeClr>
                  </a:solidFill>
                  <a:latin typeface="+mj-lt"/>
                </a:rPr>
              </a:br>
              <a:r>
                <a:rPr lang="en-US" sz="1050" dirty="0" smtClean="0">
                  <a:solidFill>
                    <a:schemeClr val="bg2">
                      <a:lumMod val="20000"/>
                      <a:lumOff val="80000"/>
                    </a:schemeClr>
                  </a:solidFill>
                  <a:latin typeface="+mj-lt"/>
                </a:rPr>
                <a:t>Management</a:t>
              </a:r>
              <a:endParaRPr lang="en-US" sz="1050" dirty="0">
                <a:solidFill>
                  <a:schemeClr val="bg2">
                    <a:lumMod val="20000"/>
                    <a:lumOff val="80000"/>
                  </a:schemeClr>
                </a:solidFill>
                <a:latin typeface="+mj-lt"/>
              </a:endParaRPr>
            </a:p>
          </p:txBody>
        </p:sp>
      </p:grpSp>
      <p:cxnSp>
        <p:nvCxnSpPr>
          <p:cNvPr id="110" name="Straight Connector 109"/>
          <p:cNvCxnSpPr/>
          <p:nvPr/>
        </p:nvCxnSpPr>
        <p:spPr>
          <a:xfrm flipV="1">
            <a:off x="2477193" y="4180114"/>
            <a:ext cx="1141987" cy="460149"/>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a:off x="1559859" y="4195483"/>
            <a:ext cx="1033712" cy="444783"/>
          </a:xfrm>
          <a:prstGeom prst="line">
            <a:avLst/>
          </a:prstGeom>
          <a:ln w="28575">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pic>
        <p:nvPicPr>
          <p:cNvPr id="112" name="Picture 111" descr="Generic_DAP.png"/>
          <p:cNvPicPr>
            <a:picLocks noChangeAspect="1"/>
          </p:cNvPicPr>
          <p:nvPr/>
        </p:nvPicPr>
        <p:blipFill>
          <a:blip r:embed="rId6" cstate="print"/>
          <a:stretch>
            <a:fillRect/>
          </a:stretch>
        </p:blipFill>
        <p:spPr>
          <a:xfrm>
            <a:off x="3357740" y="1126120"/>
            <a:ext cx="270765" cy="570336"/>
          </a:xfrm>
          <a:prstGeom prst="rect">
            <a:avLst/>
          </a:prstGeom>
        </p:spPr>
      </p:pic>
      <p:grpSp>
        <p:nvGrpSpPr>
          <p:cNvPr id="113" name="Group 87"/>
          <p:cNvGrpSpPr/>
          <p:nvPr/>
        </p:nvGrpSpPr>
        <p:grpSpPr>
          <a:xfrm>
            <a:off x="2429471" y="4507263"/>
            <a:ext cx="808901" cy="724929"/>
            <a:chOff x="7086601" y="914400"/>
            <a:chExt cx="1295403" cy="1160929"/>
          </a:xfrm>
        </p:grpSpPr>
        <p:pic>
          <p:nvPicPr>
            <p:cNvPr id="114" name="Picture 2" descr="E:\DVD27\Artwork_Imagery\HARDWARE_IMAGERY\Illustration - Misc Hardware\XML Icons\Generic Application.png"/>
            <p:cNvPicPr>
              <a:picLocks noChangeAspect="1" noChangeArrowheads="1"/>
            </p:cNvPicPr>
            <p:nvPr/>
          </p:nvPicPr>
          <p:blipFill>
            <a:blip r:embed="rId7" cstate="print"/>
            <a:srcRect/>
            <a:stretch>
              <a:fillRect/>
            </a:stretch>
          </p:blipFill>
          <p:spPr bwMode="auto">
            <a:xfrm>
              <a:off x="7086601" y="1066800"/>
              <a:ext cx="685800" cy="1008529"/>
            </a:xfrm>
            <a:prstGeom prst="rect">
              <a:avLst/>
            </a:prstGeom>
            <a:noFill/>
          </p:spPr>
        </p:pic>
        <p:sp>
          <p:nvSpPr>
            <p:cNvPr id="115" name="TextBox 114"/>
            <p:cNvSpPr txBox="1"/>
            <p:nvPr/>
          </p:nvSpPr>
          <p:spPr>
            <a:xfrm>
              <a:off x="7467600" y="914400"/>
              <a:ext cx="914404" cy="443597"/>
            </a:xfrm>
            <a:prstGeom prst="rect">
              <a:avLst/>
            </a:prstGeom>
            <a:noFill/>
          </p:spPr>
          <p:txBody>
            <a:bodyPr wrap="none" rtlCol="0">
              <a:spAutoFit/>
            </a:bodyPr>
            <a:lstStyle/>
            <a:p>
              <a:pPr fontAlgn="auto">
                <a:spcBef>
                  <a:spcPts val="0"/>
                </a:spcBef>
                <a:spcAft>
                  <a:spcPts val="0"/>
                </a:spcAft>
              </a:pPr>
              <a:r>
                <a:rPr lang="en-US" sz="1200" dirty="0" smtClean="0">
                  <a:solidFill>
                    <a:srgbClr xmlns:mc="http://schemas.openxmlformats.org/markup-compatibility/2006" xmlns:a14="http://schemas.microsoft.com/office/drawing/2007/7/7/main" val="FFFFFF" mc:Ignorable="">
                      <a:lumMod val="20000"/>
                      <a:lumOff val="80000"/>
                    </a:srgbClr>
                  </a:solidFill>
                  <a:latin typeface="Segoe"/>
                  <a:cs typeface="+mn-cs"/>
                </a:rPr>
                <a:t>Client</a:t>
              </a:r>
              <a:endParaRPr lang="en-US" sz="1200" dirty="0">
                <a:solidFill>
                  <a:srgbClr xmlns:mc="http://schemas.openxmlformats.org/markup-compatibility/2006" xmlns:a14="http://schemas.microsoft.com/office/drawing/2007/7/7/main" val="FFFFFF" mc:Ignorable="">
                    <a:lumMod val="20000"/>
                    <a:lumOff val="80000"/>
                  </a:srgbClr>
                </a:solidFill>
                <a:latin typeface="Segoe"/>
                <a:cs typeface="+mn-cs"/>
              </a:endParaRPr>
            </a:p>
          </p:txBody>
        </p:sp>
      </p:grpSp>
      <p:sp>
        <p:nvSpPr>
          <p:cNvPr id="116" name="TextBox 115"/>
          <p:cNvSpPr txBox="1"/>
          <p:nvPr/>
        </p:nvSpPr>
        <p:spPr>
          <a:xfrm>
            <a:off x="1425892" y="4386316"/>
            <a:ext cx="1050288" cy="276999"/>
          </a:xfrm>
          <a:prstGeom prst="rect">
            <a:avLst/>
          </a:prstGeom>
          <a:noFill/>
        </p:spPr>
        <p:txBody>
          <a:bodyPr wrap="square" rtlCol="0">
            <a:spAutoFit/>
          </a:bodyPr>
          <a:lstStyle/>
          <a:p>
            <a:pPr fontAlgn="auto">
              <a:spcBef>
                <a:spcPts val="0"/>
              </a:spcBef>
              <a:spcAft>
                <a:spcPts val="0"/>
              </a:spcAft>
            </a:pPr>
            <a:r>
              <a:rPr lang="en-US" sz="1200" dirty="0" smtClean="0">
                <a:solidFill>
                  <a:srgbClr xmlns:mc="http://schemas.openxmlformats.org/markup-compatibility/2006" xmlns:a14="http://schemas.microsoft.com/office/drawing/2007/7/7/main" val="FFFFFF" mc:Ignorable="">
                    <a:lumMod val="20000"/>
                    <a:lumOff val="80000"/>
                  </a:srgbClr>
                </a:solidFill>
                <a:latin typeface="Segoe"/>
                <a:cs typeface="+mn-cs"/>
              </a:rPr>
              <a:t>“Finance”</a:t>
            </a:r>
            <a:endParaRPr lang="en-US" sz="1200" dirty="0">
              <a:solidFill>
                <a:srgbClr xmlns:mc="http://schemas.openxmlformats.org/markup-compatibility/2006" xmlns:a14="http://schemas.microsoft.com/office/drawing/2007/7/7/main" val="FFFFFF" mc:Ignorable="">
                  <a:lumMod val="20000"/>
                  <a:lumOff val="80000"/>
                </a:srgbClr>
              </a:solidFill>
              <a:latin typeface="Segoe"/>
              <a:cs typeface="+mn-cs"/>
            </a:endParaRPr>
          </a:p>
        </p:txBody>
      </p:sp>
      <p:sp>
        <p:nvSpPr>
          <p:cNvPr id="117" name="TextBox 116"/>
          <p:cNvSpPr txBox="1"/>
          <p:nvPr/>
        </p:nvSpPr>
        <p:spPr>
          <a:xfrm>
            <a:off x="1762979" y="3385875"/>
            <a:ext cx="1728294" cy="276999"/>
          </a:xfrm>
          <a:prstGeom prst="rect">
            <a:avLst/>
          </a:prstGeom>
          <a:noFill/>
        </p:spPr>
        <p:txBody>
          <a:bodyPr wrap="none" rtlCol="0">
            <a:spAutoFit/>
          </a:bodyPr>
          <a:lstStyle/>
          <a:p>
            <a:pPr fontAlgn="auto">
              <a:spcBef>
                <a:spcPts val="0"/>
              </a:spcBef>
              <a:spcAft>
                <a:spcPts val="0"/>
              </a:spcAft>
            </a:pPr>
            <a:r>
              <a:rPr lang="en-US" sz="1200" i="1"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cs typeface="+mn-cs"/>
              </a:rPr>
              <a:t>Managed Server Group</a:t>
            </a:r>
            <a:endParaRPr lang="en-US" sz="1200" i="1"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cs typeface="+mn-cs"/>
            </a:endParaRPr>
          </a:p>
        </p:txBody>
      </p:sp>
      <p:cxnSp>
        <p:nvCxnSpPr>
          <p:cNvPr id="31" name="Straight Arrow Connector 30"/>
          <p:cNvCxnSpPr/>
          <p:nvPr/>
        </p:nvCxnSpPr>
        <p:spPr>
          <a:xfrm flipV="1">
            <a:off x="1783644" y="1794933"/>
            <a:ext cx="688623" cy="564445"/>
          </a:xfrm>
          <a:prstGeom prst="straightConnector1">
            <a:avLst/>
          </a:prstGeom>
          <a:ln w="28575">
            <a:solidFill>
              <a:srgbClr xmlns:mc="http://schemas.openxmlformats.org/markup-compatibility/2006" xmlns:a14="http://schemas.microsoft.com/office/drawing/2007/7/7/main" val="C00000" mc:Ignorable=""/>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99" name="Group 34"/>
          <p:cNvGrpSpPr/>
          <p:nvPr/>
        </p:nvGrpSpPr>
        <p:grpSpPr>
          <a:xfrm>
            <a:off x="1885792" y="1233307"/>
            <a:ext cx="1369286" cy="951333"/>
            <a:chOff x="74160" y="1712026"/>
            <a:chExt cx="1682932" cy="1169244"/>
          </a:xfrm>
        </p:grpSpPr>
        <p:sp>
          <p:nvSpPr>
            <p:cNvPr id="100" name="TextBox 99"/>
            <p:cNvSpPr txBox="1"/>
            <p:nvPr/>
          </p:nvSpPr>
          <p:spPr>
            <a:xfrm>
              <a:off x="74160" y="2569192"/>
              <a:ext cx="1682932" cy="312078"/>
            </a:xfrm>
            <a:prstGeom prst="rect">
              <a:avLst/>
            </a:prstGeom>
            <a:noFill/>
          </p:spPr>
          <p:txBody>
            <a:bodyPr wrap="none" rtlCol="0">
              <a:spAutoFit/>
            </a:bodyPr>
            <a:lstStyle/>
            <a:p>
              <a:pPr algn="ctr"/>
              <a:r>
                <a:rPr lang="en-US" sz="1050" dirty="0" smtClean="0">
                  <a:solidFill>
                    <a:schemeClr val="bg2">
                      <a:lumMod val="20000"/>
                      <a:lumOff val="80000"/>
                    </a:schemeClr>
                  </a:solidFill>
                  <a:latin typeface="+mj-lt"/>
                </a:rPr>
                <a:t>Data-Tier Developer</a:t>
              </a:r>
              <a:endParaRPr lang="en-US" sz="1050" dirty="0">
                <a:solidFill>
                  <a:schemeClr val="bg2">
                    <a:lumMod val="20000"/>
                    <a:lumOff val="80000"/>
                  </a:schemeClr>
                </a:solidFill>
                <a:latin typeface="+mj-lt"/>
              </a:endParaRPr>
            </a:p>
          </p:txBody>
        </p:sp>
        <p:pic>
          <p:nvPicPr>
            <p:cNvPr id="101" name="Picture 3" descr="E:\DVD27\Artwork_Imagery\HARDWARE_IMAGERY\Illustration - Misc Hardware\XML Icons\LCD flat panel and keyboard.png"/>
            <p:cNvPicPr>
              <a:picLocks noChangeAspect="1" noChangeArrowheads="1"/>
            </p:cNvPicPr>
            <p:nvPr/>
          </p:nvPicPr>
          <p:blipFill>
            <a:blip r:embed="rId3" cstate="print"/>
            <a:srcRect/>
            <a:stretch>
              <a:fillRect/>
            </a:stretch>
          </p:blipFill>
          <p:spPr bwMode="auto">
            <a:xfrm>
              <a:off x="639289" y="1712026"/>
              <a:ext cx="609600" cy="803787"/>
            </a:xfrm>
            <a:prstGeom prst="rect">
              <a:avLst/>
            </a:prstGeom>
            <a:noFill/>
            <a:ln>
              <a:noFill/>
            </a:ln>
          </p:spPr>
        </p:pic>
      </p:gr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9"/>
                                        </p:tgtEl>
                                      </p:cBhvr>
                                    </p:animEffect>
                                    <p:animScale>
                                      <p:cBhvr>
                                        <p:cTn id="7" dur="250" autoRev="1" fill="hold"/>
                                        <p:tgtEl>
                                          <p:spTgt spid="99"/>
                                        </p:tgtEl>
                                      </p:cBhvr>
                                      <p:by x="105000" y="105000"/>
                                    </p:animScale>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12"/>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4.44444E-6 2.12864E-6 L -0.00347 0.1453 " pathEditMode="relative" rAng="0" ptsTypes="AA">
                                      <p:cBhvr>
                                        <p:cTn id="12" dur="2000" fill="hold"/>
                                        <p:tgtEl>
                                          <p:spTgt spid="112"/>
                                        </p:tgtEl>
                                        <p:attrNameLst>
                                          <p:attrName>ppt_x</p:attrName>
                                          <p:attrName>ppt_y</p:attrName>
                                        </p:attrNameLst>
                                      </p:cBhvr>
                                      <p:rCtr x="-2" y="73"/>
                                    </p:animMotion>
                                  </p:childTnLst>
                                </p:cTn>
                              </p:par>
                            </p:childTnLst>
                          </p:cTn>
                        </p:par>
                        <p:par>
                          <p:cTn id="13" fill="hold">
                            <p:stCondLst>
                              <p:cond delay="2500"/>
                            </p:stCondLst>
                            <p:childTnLst>
                              <p:par>
                                <p:cTn id="14" presetID="0" presetClass="path" presetSubtype="0" accel="50000" decel="50000" fill="hold" nodeType="afterEffect">
                                  <p:stCondLst>
                                    <p:cond delay="500"/>
                                  </p:stCondLst>
                                  <p:childTnLst>
                                    <p:animMotion origin="layout" path="M -0.00347 0.14531 L 0.03212 0.32231 " pathEditMode="relative" rAng="0" ptsTypes="AA">
                                      <p:cBhvr>
                                        <p:cTn id="15" dur="2000" fill="hold"/>
                                        <p:tgtEl>
                                          <p:spTgt spid="112"/>
                                        </p:tgtEl>
                                        <p:attrNameLst>
                                          <p:attrName>ppt_x</p:attrName>
                                          <p:attrName>ppt_y</p:attrName>
                                        </p:attrNameLst>
                                      </p:cBhvr>
                                      <p:rCtr x="18" y="88"/>
                                    </p:animMotion>
                                  </p:childTnLst>
                                </p:cTn>
                              </p:par>
                            </p:childTnLst>
                          </p:cTn>
                        </p:par>
                        <p:par>
                          <p:cTn id="16" fill="hold">
                            <p:stCondLst>
                              <p:cond delay="5000"/>
                            </p:stCondLst>
                            <p:childTnLst>
                              <p:par>
                                <p:cTn id="17" presetID="0" presetClass="path" presetSubtype="0" accel="50000" decel="50000" fill="hold" nodeType="afterEffect">
                                  <p:stCondLst>
                                    <p:cond delay="500"/>
                                  </p:stCondLst>
                                  <p:childTnLst>
                                    <p:animMotion origin="layout" path="M 0.02952 0.34613 L -0.23003 0.34728 " pathEditMode="relative" rAng="0" ptsTypes="AA">
                                      <p:cBhvr>
                                        <p:cTn id="18" dur="2000" fill="hold"/>
                                        <p:tgtEl>
                                          <p:spTgt spid="112"/>
                                        </p:tgtEl>
                                        <p:attrNameLst>
                                          <p:attrName>ppt_x</p:attrName>
                                          <p:attrName>ppt_y</p:attrName>
                                        </p:attrNameLst>
                                      </p:cBhvr>
                                      <p:rCtr x="-130" y="0"/>
                                    </p:animMotion>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Storage Costs</a:t>
            </a:r>
            <a:endParaRPr lang="en-US" dirty="0"/>
          </a:p>
        </p:txBody>
      </p:sp>
      <p:sp>
        <p:nvSpPr>
          <p:cNvPr id="16" name="Content Placeholder 3"/>
          <p:cNvSpPr>
            <a:spLocks noGrp="1"/>
          </p:cNvSpPr>
          <p:nvPr>
            <p:ph type="body" idx="10"/>
          </p:nvPr>
        </p:nvSpPr>
        <p:spPr/>
        <p:txBody>
          <a:bodyPr/>
          <a:lstStyle/>
          <a:p>
            <a:pPr lvl="1"/>
            <a:r>
              <a:rPr smtClean="0"/>
              <a:t>"We’re </a:t>
            </a:r>
            <a:r>
              <a:t>anticipating an 80 percent reduction in our backup file sizes using backup compression on SQL Server 2008.”</a:t>
            </a:r>
          </a:p>
          <a:p>
            <a:pPr lvl="1" indent="0" algn="r">
              <a:spcBef>
                <a:spcPts val="200"/>
              </a:spcBef>
            </a:pPr>
            <a:r>
              <a:rPr sz="1400" i="1">
                <a:solidFill>
                  <a:schemeClr val="bg1">
                    <a:lumMod val="75000"/>
                  </a:schemeClr>
                </a:solidFill>
              </a:rPr>
              <a:t> —Peter Hammond, President, </a:t>
            </a:r>
            <a:r>
              <a:rPr sz="1400" i="1" err="1">
                <a:solidFill>
                  <a:schemeClr val="bg1">
                    <a:lumMod val="75000"/>
                  </a:schemeClr>
                </a:solidFill>
              </a:rPr>
              <a:t>CyberSavvy</a:t>
            </a:r>
            <a:endParaRPr sz="1400" i="1">
              <a:solidFill>
                <a:schemeClr val="bg1">
                  <a:lumMod val="75000"/>
                </a:schemeClr>
              </a:solidFill>
            </a:endParaRPr>
          </a:p>
        </p:txBody>
      </p:sp>
      <p:sp>
        <p:nvSpPr>
          <p:cNvPr id="26" name="Text Placeholder 25"/>
          <p:cNvSpPr>
            <a:spLocks noGrp="1"/>
          </p:cNvSpPr>
          <p:nvPr>
            <p:ph type="body" idx="11"/>
          </p:nvPr>
        </p:nvSpPr>
        <p:spPr/>
        <p:txBody>
          <a:bodyPr/>
          <a:lstStyle/>
          <a:p>
            <a:r>
              <a:rPr smtClean="0"/>
              <a:t>Cost</a:t>
            </a:r>
          </a:p>
          <a:p>
            <a:r>
              <a:rPr smtClean="0"/>
              <a:t>Savings</a:t>
            </a:r>
            <a:endParaRPr lang="en-US" dirty="0"/>
          </a:p>
        </p:txBody>
      </p:sp>
      <p:pic>
        <p:nvPicPr>
          <p:cNvPr id="5" name="Picture 4" descr="Server.png"/>
          <p:cNvPicPr>
            <a:picLocks noChangeAspect="1"/>
          </p:cNvPicPr>
          <p:nvPr/>
        </p:nvPicPr>
        <p:blipFill>
          <a:blip r:embed="rId3" cstate="print"/>
          <a:stretch>
            <a:fillRect/>
          </a:stretch>
        </p:blipFill>
        <p:spPr>
          <a:xfrm flipH="1">
            <a:off x="2438400" y="1980539"/>
            <a:ext cx="1265825" cy="1778661"/>
          </a:xfrm>
          <a:prstGeom prst="rect">
            <a:avLst/>
          </a:prstGeom>
        </p:spPr>
      </p:pic>
      <p:grpSp>
        <p:nvGrpSpPr>
          <p:cNvPr id="3" name="Group 23"/>
          <p:cNvGrpSpPr/>
          <p:nvPr/>
        </p:nvGrpSpPr>
        <p:grpSpPr>
          <a:xfrm>
            <a:off x="1981200" y="2386492"/>
            <a:ext cx="1028700" cy="1365614"/>
            <a:chOff x="3429000" y="2819400"/>
            <a:chExt cx="1219200" cy="1618506"/>
          </a:xfrm>
        </p:grpSpPr>
        <p:pic>
          <p:nvPicPr>
            <p:cNvPr id="7" name="Picture 6"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581400"/>
              <a:ext cx="1219200" cy="856506"/>
            </a:xfrm>
            <a:prstGeom prst="rect">
              <a:avLst/>
            </a:prstGeom>
            <a:effectLst>
              <a:outerShdw blurRad="50800" dist="38100" dir="2700000" algn="tl" rotWithShape="0">
                <a:prstClr val="black">
                  <a:alpha val="40000"/>
                </a:prstClr>
              </a:outerShdw>
            </a:effectLst>
          </p:spPr>
        </p:pic>
        <p:pic>
          <p:nvPicPr>
            <p:cNvPr id="8" name="Picture 7"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352800"/>
              <a:ext cx="1219200" cy="856506"/>
            </a:xfrm>
            <a:prstGeom prst="rect">
              <a:avLst/>
            </a:prstGeom>
            <a:effectLst>
              <a:outerShdw blurRad="50800" dist="38100" dir="2700000" algn="tl" rotWithShape="0">
                <a:prstClr val="black">
                  <a:alpha val="40000"/>
                </a:prstClr>
              </a:outerShdw>
            </a:effectLst>
          </p:spPr>
        </p:pic>
        <p:pic>
          <p:nvPicPr>
            <p:cNvPr id="9" name="Picture 8"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3087701"/>
              <a:ext cx="1219200" cy="856506"/>
            </a:xfrm>
            <a:prstGeom prst="rect">
              <a:avLst/>
            </a:prstGeom>
            <a:effectLst>
              <a:outerShdw blurRad="50800" dist="38100" dir="2700000" algn="tl" rotWithShape="0">
                <a:prstClr val="black">
                  <a:alpha val="40000"/>
                </a:prstClr>
              </a:outerShdw>
            </a:effectLst>
          </p:spPr>
        </p:pic>
        <p:pic>
          <p:nvPicPr>
            <p:cNvPr id="10" name="Picture 9" descr="Database 1.png"/>
            <p:cNvPicPr>
              <a:picLocks noChangeAspect="1"/>
            </p:cNvPicPr>
            <p:nvPr/>
          </p:nvPicPr>
          <p:blipFill>
            <a:blip r:embed="rId4" cstate="print">
              <a:duotone>
                <a:schemeClr val="accent2">
                  <a:shade val="45000"/>
                  <a:satMod val="135000"/>
                </a:schemeClr>
                <a:prstClr val="white"/>
              </a:duotone>
            </a:blip>
            <a:stretch>
              <a:fillRect/>
            </a:stretch>
          </p:blipFill>
          <p:spPr>
            <a:xfrm>
              <a:off x="3429000" y="2819400"/>
              <a:ext cx="1219200" cy="856506"/>
            </a:xfrm>
            <a:prstGeom prst="rect">
              <a:avLst/>
            </a:prstGeom>
            <a:effectLst>
              <a:outerShdw blurRad="50800" dist="38100" dir="2700000" algn="tl" rotWithShape="0">
                <a:prstClr val="black">
                  <a:alpha val="40000"/>
                </a:prstClr>
              </a:outerShdw>
            </a:effectLst>
          </p:spPr>
        </p:pic>
      </p:grpSp>
      <p:sp>
        <p:nvSpPr>
          <p:cNvPr id="11" name="Rectangle 10"/>
          <p:cNvSpPr/>
          <p:nvPr/>
        </p:nvSpPr>
        <p:spPr bwMode="auto">
          <a:xfrm>
            <a:off x="2382089" y="2754940"/>
            <a:ext cx="506230" cy="53316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10010100101001010000111110110101001</a:t>
            </a:r>
            <a:endPar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2" name="Rectangle 11"/>
          <p:cNvSpPr/>
          <p:nvPr/>
        </p:nvSpPr>
        <p:spPr bwMode="auto">
          <a:xfrm>
            <a:off x="1993900" y="3048238"/>
            <a:ext cx="506230" cy="533162"/>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600"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10010100101001010000111110110101001</a:t>
            </a:r>
            <a:endParaRPr lang="en-US" sz="7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pic>
        <p:nvPicPr>
          <p:cNvPr id="13" name="Picture 2" descr="C:\Users\victor.melniciuc\Desktop\ZIP File.png"/>
          <p:cNvPicPr>
            <a:picLocks noChangeAspect="1" noChangeArrowheads="1"/>
          </p:cNvPicPr>
          <p:nvPr/>
        </p:nvPicPr>
        <p:blipFill>
          <a:blip r:embed="rId5" cstate="print"/>
          <a:srcRect/>
          <a:stretch>
            <a:fillRect/>
          </a:stretch>
        </p:blipFill>
        <p:spPr bwMode="auto">
          <a:xfrm>
            <a:off x="2209800" y="2133600"/>
            <a:ext cx="771794" cy="771794"/>
          </a:xfrm>
          <a:prstGeom prst="rect">
            <a:avLst/>
          </a:prstGeom>
          <a:noFill/>
          <a:effectLst>
            <a:outerShdw blurRad="165100" dist="38100" dir="5400000" sx="111000" sy="111000" algn="t" rotWithShape="0">
              <a:prstClr val="black">
                <a:alpha val="58000"/>
              </a:prstClr>
            </a:outerShdw>
          </a:effectLst>
        </p:spPr>
      </p:pic>
      <p:sp>
        <p:nvSpPr>
          <p:cNvPr id="18" name="TextBox 17"/>
          <p:cNvSpPr txBox="1"/>
          <p:nvPr/>
        </p:nvSpPr>
        <p:spPr>
          <a:xfrm>
            <a:off x="152400" y="6660859"/>
            <a:ext cx="3055645" cy="230832"/>
          </a:xfrm>
          <a:prstGeom prst="rect">
            <a:avLst/>
          </a:prstGeom>
          <a:noFill/>
        </p:spPr>
        <p:txBody>
          <a:bodyPr wrap="none" rtlCol="0">
            <a:spAutoFit/>
          </a:bodyPr>
          <a:lstStyle/>
          <a:p>
            <a:pPr indent="-396875">
              <a:lnSpc>
                <a:spcPct val="90000"/>
              </a:lnSpc>
              <a:spcBef>
                <a:spcPct val="20000"/>
              </a:spcBef>
              <a:buClr>
                <a:srgbClr xmlns:mc="http://schemas.openxmlformats.org/markup-compatibility/2006" xmlns:a14="http://schemas.microsoft.com/office/drawing/2007/7/7/main" val="777777" mc:Ignorable=""/>
              </a:buClr>
            </a:pPr>
            <a:r>
              <a:rPr lang="en-US" sz="1000" dirty="0" smtClean="0">
                <a:solidFill>
                  <a:schemeClr val="bg1">
                    <a:lumMod val="75000"/>
                  </a:schemeClr>
                </a:solidFill>
                <a:latin typeface="+mj-lt"/>
              </a:rPr>
              <a:t>*Stated percentages are typical but not guaranteed</a:t>
            </a:r>
          </a:p>
        </p:txBody>
      </p:sp>
      <p:sp>
        <p:nvSpPr>
          <p:cNvPr id="20" name="Content Placeholder 3"/>
          <p:cNvSpPr>
            <a:spLocks noGrp="1"/>
          </p:cNvSpPr>
          <p:nvPr>
            <p:ph sz="half" idx="1"/>
          </p:nvPr>
        </p:nvSpPr>
        <p:spPr>
          <a:xfrm>
            <a:off x="4800600" y="1143079"/>
            <a:ext cx="4038600" cy="4190921"/>
          </a:xfrm>
        </p:spPr>
        <p:txBody>
          <a:bodyPr/>
          <a:lstStyle/>
          <a:p>
            <a:r>
              <a:rPr lang="en-US" dirty="0" smtClean="0"/>
              <a:t>Data Compression </a:t>
            </a:r>
          </a:p>
          <a:p>
            <a:pPr marL="365760" lvl="1">
              <a:spcAft>
                <a:spcPts val="200"/>
              </a:spcAft>
            </a:pPr>
            <a:r>
              <a:rPr lang="en-US" dirty="0" smtClean="0"/>
              <a:t>20% to 60% compression ratios*</a:t>
            </a:r>
          </a:p>
          <a:p>
            <a:pPr marL="365760" lvl="1">
              <a:spcAft>
                <a:spcPts val="200"/>
              </a:spcAft>
            </a:pPr>
            <a:r>
              <a:rPr lang="en-US" dirty="0" smtClean="0"/>
              <a:t>Saves </a:t>
            </a:r>
            <a:r>
              <a:rPr lang="en-US" dirty="0"/>
              <a:t>disk </a:t>
            </a:r>
            <a:r>
              <a:rPr lang="en-US" dirty="0" smtClean="0"/>
              <a:t>storage</a:t>
            </a:r>
          </a:p>
          <a:p>
            <a:pPr marL="576263" lvl="2" indent="-238125">
              <a:spcAft>
                <a:spcPts val="200"/>
              </a:spcAft>
              <a:buFont typeface="Courier New" pitchFamily="49" charset="0"/>
              <a:buChar char="o"/>
            </a:pPr>
            <a:r>
              <a:rPr lang="en-US" sz="1600" dirty="0"/>
              <a:t>Can be used with backup compression, now available with </a:t>
            </a:r>
            <a:r>
              <a:rPr lang="en-US" sz="1600" dirty="0" smtClean="0"/>
              <a:t>Standard</a:t>
            </a:r>
            <a:endParaRPr lang="en-US" sz="1600" dirty="0"/>
          </a:p>
          <a:p>
            <a:pPr marL="365760" lvl="1">
              <a:spcAft>
                <a:spcPts val="200"/>
              </a:spcAft>
            </a:pPr>
            <a:r>
              <a:rPr lang="en-US" dirty="0" smtClean="0"/>
              <a:t>Provides more room to store more data, which allows more instances to share disk resources</a:t>
            </a:r>
          </a:p>
          <a:p>
            <a:pPr marL="365760" lvl="1">
              <a:spcAft>
                <a:spcPts val="200"/>
              </a:spcAft>
            </a:pPr>
            <a:r>
              <a:rPr lang="en-US" dirty="0" smtClean="0"/>
              <a:t>Reduces data size to increase performance</a:t>
            </a:r>
          </a:p>
          <a:p>
            <a:pPr marL="365760" lvl="1">
              <a:spcAft>
                <a:spcPts val="200"/>
              </a:spcAft>
            </a:pPr>
            <a:r>
              <a:rPr lang="en-US" dirty="0" smtClean="0"/>
              <a:t>Moves </a:t>
            </a:r>
            <a:r>
              <a:rPr lang="en-US" dirty="0"/>
              <a:t>more applications to the data center based on reduced </a:t>
            </a:r>
            <a:r>
              <a:rPr lang="en-US" dirty="0" smtClean="0"/>
              <a:t>storage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2000" fill="hold"/>
                                        <p:tgtEl>
                                          <p:spTgt spid="11"/>
                                        </p:tgtEl>
                                      </p:cBhvr>
                                      <p:by x="75000" y="75000"/>
                                    </p:animScale>
                                  </p:childTnLst>
                                </p:cTn>
                              </p:par>
                              <p:par>
                                <p:cTn id="11" presetID="6" presetClass="emph" presetSubtype="0" fill="hold" nodeType="withEffect">
                                  <p:stCondLst>
                                    <p:cond delay="0"/>
                                  </p:stCondLst>
                                  <p:childTnLst>
                                    <p:animScale>
                                      <p:cBhvr>
                                        <p:cTn id="12" dur="2000" fill="hold"/>
                                        <p:tgtEl>
                                          <p:spTgt spid="1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136" name="Title 135"/>
          <p:cNvSpPr>
            <a:spLocks noGrp="1"/>
          </p:cNvSpPr>
          <p:nvPr>
            <p:ph type="title"/>
          </p:nvPr>
        </p:nvSpPr>
        <p:spPr/>
        <p:txBody>
          <a:bodyPr/>
          <a:lstStyle/>
          <a:p>
            <a:pPr lvl="0"/>
            <a:r>
              <a:rPr lang="en-US" dirty="0" smtClean="0"/>
              <a:t>Lower Costs for Cluster Nodes</a:t>
            </a:r>
          </a:p>
        </p:txBody>
      </p:sp>
      <p:sp>
        <p:nvSpPr>
          <p:cNvPr id="72" name="Content Placeholder 3"/>
          <p:cNvSpPr>
            <a:spLocks noGrp="1"/>
          </p:cNvSpPr>
          <p:nvPr>
            <p:ph sz="half" idx="1"/>
          </p:nvPr>
        </p:nvSpPr>
        <p:spPr/>
        <p:txBody>
          <a:bodyPr/>
          <a:lstStyle/>
          <a:p>
            <a:pPr marL="0" indent="0"/>
            <a:r>
              <a:rPr lang="en-US" dirty="0" smtClean="0"/>
              <a:t>Multiple-Instance Database Clustering</a:t>
            </a:r>
          </a:p>
          <a:p>
            <a:pPr marL="365760" lvl="1">
              <a:spcAft>
                <a:spcPts val="200"/>
              </a:spcAft>
            </a:pPr>
            <a:r>
              <a:t>More than one passive node is available to host instances from multiple failovers on active nodes</a:t>
            </a:r>
          </a:p>
          <a:p>
            <a:pPr marL="365760" lvl="1">
              <a:spcAft>
                <a:spcPts val="200"/>
              </a:spcAft>
            </a:pPr>
            <a:r>
              <a:t>Multiple instances can share the same failover node, which reduces hardware costs</a:t>
            </a:r>
          </a:p>
          <a:p>
            <a:pPr marL="365760" lvl="1">
              <a:spcAft>
                <a:spcPts val="200"/>
              </a:spcAft>
            </a:pPr>
            <a:r>
              <a:t>Simplified setup reduces administrative costs</a:t>
            </a:r>
          </a:p>
        </p:txBody>
      </p:sp>
      <p:sp>
        <p:nvSpPr>
          <p:cNvPr id="73" name="Content Placeholder 3"/>
          <p:cNvSpPr>
            <a:spLocks noGrp="1"/>
          </p:cNvSpPr>
          <p:nvPr>
            <p:ph type="body" idx="10"/>
          </p:nvPr>
        </p:nvSpPr>
        <p:spPr/>
        <p:txBody>
          <a:bodyPr/>
          <a:lstStyle/>
          <a:p>
            <a:pPr lvl="1"/>
            <a:r>
              <a:rPr lang="en-US" dirty="0" smtClean="0"/>
              <a:t>Because of the critical nature of the G4S application, CASON sets up the servers in a failover cluster to ensure high availability.</a:t>
            </a:r>
          </a:p>
          <a:p>
            <a:pPr lvl="1" indent="0" algn="r">
              <a:spcBef>
                <a:spcPts val="200"/>
              </a:spcBef>
            </a:pPr>
            <a:r>
              <a:rPr sz="1400" i="1">
                <a:solidFill>
                  <a:schemeClr val="bg1">
                    <a:lumMod val="75000"/>
                  </a:schemeClr>
                </a:solidFill>
              </a:rPr>
              <a:t>—CASON Case Study</a:t>
            </a:r>
          </a:p>
        </p:txBody>
      </p:sp>
      <p:sp>
        <p:nvSpPr>
          <p:cNvPr id="137" name="Text Placeholder 136"/>
          <p:cNvSpPr>
            <a:spLocks noGrp="1"/>
          </p:cNvSpPr>
          <p:nvPr>
            <p:ph type="body" idx="11"/>
          </p:nvPr>
        </p:nvSpPr>
        <p:spPr/>
        <p:txBody>
          <a:bodyPr/>
          <a:lstStyle/>
          <a:p>
            <a:r>
              <a:rPr lang="en-US" dirty="0" smtClean="0"/>
              <a:t>Cost</a:t>
            </a:r>
          </a:p>
          <a:p>
            <a:r>
              <a:rPr lang="en-US" dirty="0" smtClean="0"/>
              <a:t>Savings</a:t>
            </a:r>
            <a:endParaRPr lang="en-US" dirty="0"/>
          </a:p>
        </p:txBody>
      </p:sp>
      <p:cxnSp>
        <p:nvCxnSpPr>
          <p:cNvPr id="62" name="Straight Connector 61"/>
          <p:cNvCxnSpPr/>
          <p:nvPr/>
        </p:nvCxnSpPr>
        <p:spPr>
          <a:xfrm>
            <a:off x="2218189" y="4343400"/>
            <a:ext cx="2099802" cy="9294"/>
          </a:xfrm>
          <a:prstGeom prst="line">
            <a:avLst/>
          </a:prstGeom>
          <a:ln w="44450">
            <a:solidFill>
              <a:schemeClr val="bg1">
                <a:lumMod val="50000"/>
              </a:schemeClr>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62"/>
          <p:cNvSpPr/>
          <p:nvPr/>
        </p:nvSpPr>
        <p:spPr bwMode="auto">
          <a:xfrm rot="16200000">
            <a:off x="2650693" y="3012417"/>
            <a:ext cx="704714"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4" name="Rectangle 63"/>
          <p:cNvSpPr/>
          <p:nvPr/>
        </p:nvSpPr>
        <p:spPr bwMode="auto">
          <a:xfrm rot="16200000">
            <a:off x="490145" y="3119283"/>
            <a:ext cx="490982"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5" name="Rectangle 64"/>
          <p:cNvSpPr/>
          <p:nvPr/>
        </p:nvSpPr>
        <p:spPr bwMode="auto">
          <a:xfrm rot="16200000">
            <a:off x="4063763" y="4095928"/>
            <a:ext cx="481795" cy="58143"/>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6" name="Rectangle 65"/>
          <p:cNvSpPr/>
          <p:nvPr/>
        </p:nvSpPr>
        <p:spPr bwMode="auto">
          <a:xfrm rot="16200000">
            <a:off x="4067470" y="3119283"/>
            <a:ext cx="490982"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7" name="Rectangle 66"/>
          <p:cNvSpPr/>
          <p:nvPr/>
        </p:nvSpPr>
        <p:spPr bwMode="auto">
          <a:xfrm rot="16200000">
            <a:off x="2761126" y="4107807"/>
            <a:ext cx="481833"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8" name="Rectangle 67"/>
          <p:cNvSpPr/>
          <p:nvPr/>
        </p:nvSpPr>
        <p:spPr bwMode="auto">
          <a:xfrm rot="16200000">
            <a:off x="2316360" y="3609839"/>
            <a:ext cx="1377558" cy="45719"/>
          </a:xfrm>
          <a:prstGeom prst="rect">
            <a:avLst/>
          </a:prstGeom>
          <a:solidFill>
            <a:srgbClr xmlns:mc="http://schemas.openxmlformats.org/markup-compatibility/2006" xmlns:a14="http://schemas.microsoft.com/office/drawing/2007/7/7/main" val="C00000" mc:Ignorable=""/>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9" name="Rectangle 68"/>
          <p:cNvSpPr/>
          <p:nvPr/>
        </p:nvSpPr>
        <p:spPr bwMode="auto">
          <a:xfrm rot="16200000">
            <a:off x="2007088" y="4581072"/>
            <a:ext cx="185785"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70" name="Rectangle 69"/>
          <p:cNvSpPr/>
          <p:nvPr/>
        </p:nvSpPr>
        <p:spPr bwMode="auto">
          <a:xfrm rot="16200000">
            <a:off x="486438" y="4095928"/>
            <a:ext cx="481795" cy="58143"/>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cxnSp>
        <p:nvCxnSpPr>
          <p:cNvPr id="71" name="Straight Connector 70"/>
          <p:cNvCxnSpPr/>
          <p:nvPr/>
        </p:nvCxnSpPr>
        <p:spPr>
          <a:xfrm flipV="1">
            <a:off x="698686" y="4352693"/>
            <a:ext cx="1159828" cy="17"/>
          </a:xfrm>
          <a:prstGeom prst="line">
            <a:avLst/>
          </a:prstGeom>
          <a:ln w="44450">
            <a:solidFill>
              <a:schemeClr val="bg1">
                <a:lumMod val="50000"/>
              </a:schemeClr>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rot="10800000" flipV="1">
            <a:off x="1151389" y="2896652"/>
            <a:ext cx="18288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75" name="Rectangle 74"/>
          <p:cNvSpPr/>
          <p:nvPr/>
        </p:nvSpPr>
        <p:spPr bwMode="auto">
          <a:xfrm rot="10800000" flipV="1">
            <a:off x="710913" y="2893980"/>
            <a:ext cx="3613311"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76" name="Rectangle 75"/>
          <p:cNvSpPr/>
          <p:nvPr/>
        </p:nvSpPr>
        <p:spPr bwMode="auto">
          <a:xfrm rot="5400000">
            <a:off x="1482707" y="4081901"/>
            <a:ext cx="457291" cy="53130"/>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77" name="Picture 76" descr="Server.png"/>
          <p:cNvPicPr>
            <a:picLocks noChangeAspect="1"/>
          </p:cNvPicPr>
          <p:nvPr/>
        </p:nvPicPr>
        <p:blipFill>
          <a:blip r:embed="rId3" cstate="print"/>
          <a:stretch>
            <a:fillRect/>
          </a:stretch>
        </p:blipFill>
        <p:spPr>
          <a:xfrm flipH="1">
            <a:off x="2675389" y="3154690"/>
            <a:ext cx="609600" cy="856575"/>
          </a:xfrm>
          <a:prstGeom prst="rect">
            <a:avLst/>
          </a:prstGeom>
        </p:spPr>
      </p:pic>
      <p:pic>
        <p:nvPicPr>
          <p:cNvPr id="78" name="Picture 77" descr="Server.png"/>
          <p:cNvPicPr>
            <a:picLocks noChangeAspect="1"/>
          </p:cNvPicPr>
          <p:nvPr/>
        </p:nvPicPr>
        <p:blipFill>
          <a:blip r:embed="rId3" cstate="print"/>
          <a:stretch>
            <a:fillRect/>
          </a:stretch>
        </p:blipFill>
        <p:spPr>
          <a:xfrm flipH="1">
            <a:off x="3894589" y="3136084"/>
            <a:ext cx="609600" cy="856575"/>
          </a:xfrm>
          <a:prstGeom prst="rect">
            <a:avLst/>
          </a:prstGeom>
        </p:spPr>
      </p:pic>
      <p:pic>
        <p:nvPicPr>
          <p:cNvPr id="79" name="Picture 78" descr="x.png"/>
          <p:cNvPicPr>
            <a:picLocks noChangeAspect="1"/>
          </p:cNvPicPr>
          <p:nvPr/>
        </p:nvPicPr>
        <p:blipFill>
          <a:blip r:embed="rId4" cstate="print"/>
          <a:stretch>
            <a:fillRect/>
          </a:stretch>
        </p:blipFill>
        <p:spPr>
          <a:xfrm>
            <a:off x="2751589" y="3200400"/>
            <a:ext cx="479778" cy="462643"/>
          </a:xfrm>
          <a:prstGeom prst="rect">
            <a:avLst/>
          </a:prstGeom>
          <a:effectLst>
            <a:outerShdw blurRad="50800" dist="38100" dir="5400000" algn="t" rotWithShape="0">
              <a:prstClr val="black">
                <a:alpha val="40000"/>
              </a:prstClr>
            </a:outerShdw>
          </a:effectLst>
        </p:spPr>
      </p:pic>
      <p:pic>
        <p:nvPicPr>
          <p:cNvPr id="80" name="Picture 79" descr="Server.png"/>
          <p:cNvPicPr>
            <a:picLocks noChangeAspect="1"/>
          </p:cNvPicPr>
          <p:nvPr/>
        </p:nvPicPr>
        <p:blipFill>
          <a:blip r:embed="rId3" cstate="print"/>
          <a:stretch>
            <a:fillRect/>
          </a:stretch>
        </p:blipFill>
        <p:spPr>
          <a:xfrm flipH="1">
            <a:off x="389389" y="3141043"/>
            <a:ext cx="609600" cy="856575"/>
          </a:xfrm>
          <a:prstGeom prst="rect">
            <a:avLst/>
          </a:prstGeom>
        </p:spPr>
      </p:pic>
      <p:sp>
        <p:nvSpPr>
          <p:cNvPr id="81" name="Rectangle 80"/>
          <p:cNvSpPr/>
          <p:nvPr/>
        </p:nvSpPr>
        <p:spPr bwMode="auto">
          <a:xfrm rot="16200000">
            <a:off x="1525498" y="3113619"/>
            <a:ext cx="490982" cy="53470"/>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82" name="Picture 81" descr="Server.png"/>
          <p:cNvPicPr>
            <a:picLocks noChangeAspect="1"/>
          </p:cNvPicPr>
          <p:nvPr/>
        </p:nvPicPr>
        <p:blipFill>
          <a:blip r:embed="rId3" cstate="print"/>
          <a:stretch>
            <a:fillRect/>
          </a:stretch>
        </p:blipFill>
        <p:spPr>
          <a:xfrm flipH="1">
            <a:off x="1344429" y="3154691"/>
            <a:ext cx="609600" cy="856575"/>
          </a:xfrm>
          <a:prstGeom prst="rect">
            <a:avLst/>
          </a:prstGeom>
        </p:spPr>
      </p:pic>
      <p:pic>
        <p:nvPicPr>
          <p:cNvPr id="83" name="Picture 121" descr="ias"/>
          <p:cNvPicPr>
            <a:picLocks noChangeAspect="1" noChangeArrowheads="1"/>
          </p:cNvPicPr>
          <p:nvPr/>
        </p:nvPicPr>
        <p:blipFill>
          <a:blip r:embed="rId5" cstate="print"/>
          <a:srcRect/>
          <a:stretch>
            <a:fillRect/>
          </a:stretch>
        </p:blipFill>
        <p:spPr bwMode="auto">
          <a:xfrm>
            <a:off x="1829755" y="4228313"/>
            <a:ext cx="533400" cy="320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4" name="Rounded Rectangle 83"/>
          <p:cNvSpPr/>
          <p:nvPr/>
        </p:nvSpPr>
        <p:spPr bwMode="auto">
          <a:xfrm>
            <a:off x="2599189" y="3810000"/>
            <a:ext cx="838200" cy="304800"/>
          </a:xfrm>
          <a:prstGeom prst="roundRect">
            <a:avLst/>
          </a:prstGeom>
          <a:gradFill>
            <a:gsLst>
              <a:gs pos="20000">
                <a:schemeClr val="accent4">
                  <a:lumMod val="7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smtClean="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Offline</a:t>
            </a:r>
            <a:endPar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endParaRPr>
          </a:p>
        </p:txBody>
      </p:sp>
      <p:sp>
        <p:nvSpPr>
          <p:cNvPr id="85" name="Rounded Rectangle 84"/>
          <p:cNvSpPr/>
          <p:nvPr/>
        </p:nvSpPr>
        <p:spPr bwMode="auto">
          <a:xfrm>
            <a:off x="1303789"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smtClean="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Failover</a:t>
            </a:r>
            <a:endPar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endParaRPr>
          </a:p>
        </p:txBody>
      </p:sp>
      <p:sp>
        <p:nvSpPr>
          <p:cNvPr id="86" name="Rounded Rectangle 85"/>
          <p:cNvSpPr/>
          <p:nvPr/>
        </p:nvSpPr>
        <p:spPr bwMode="auto">
          <a:xfrm>
            <a:off x="3810000"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Active</a:t>
            </a:r>
          </a:p>
        </p:txBody>
      </p:sp>
      <p:sp>
        <p:nvSpPr>
          <p:cNvPr id="87" name="Rectangle 86"/>
          <p:cNvSpPr/>
          <p:nvPr/>
        </p:nvSpPr>
        <p:spPr bwMode="auto">
          <a:xfrm>
            <a:off x="1542643" y="4728117"/>
            <a:ext cx="1122492" cy="520391"/>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sp>
        <p:nvSpPr>
          <p:cNvPr id="88" name="Rectangle 87"/>
          <p:cNvSpPr/>
          <p:nvPr/>
        </p:nvSpPr>
        <p:spPr bwMode="auto">
          <a:xfrm>
            <a:off x="2294389" y="991737"/>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pic>
        <p:nvPicPr>
          <p:cNvPr id="89" name="Rectangle 11345"/>
          <p:cNvPicPr>
            <a:picLocks noChangeAspect="1" noChangeArrowheads="1"/>
          </p:cNvPicPr>
          <p:nvPr/>
        </p:nvPicPr>
        <p:blipFill>
          <a:blip r:embed="rId6" cstate="print"/>
          <a:srcRect/>
          <a:stretch>
            <a:fillRect/>
          </a:stretch>
        </p:blipFill>
        <p:spPr bwMode="gray">
          <a:xfrm rot="21419117" flipH="1">
            <a:off x="2989604" y="1153928"/>
            <a:ext cx="382014" cy="368086"/>
          </a:xfrm>
          <a:prstGeom prst="rect">
            <a:avLst/>
          </a:prstGeom>
          <a:noFill/>
          <a:ln w="9525">
            <a:noFill/>
            <a:miter lim="800000"/>
            <a:headEnd/>
            <a:tailEnd/>
          </a:ln>
        </p:spPr>
      </p:pic>
      <p:pic>
        <p:nvPicPr>
          <p:cNvPr id="90" name="Rectangle 11345"/>
          <p:cNvPicPr>
            <a:picLocks noChangeAspect="1" noChangeArrowheads="1"/>
          </p:cNvPicPr>
          <p:nvPr/>
        </p:nvPicPr>
        <p:blipFill>
          <a:blip r:embed="rId6" cstate="print"/>
          <a:srcRect/>
          <a:stretch>
            <a:fillRect/>
          </a:stretch>
        </p:blipFill>
        <p:spPr bwMode="gray">
          <a:xfrm rot="21419117" flipH="1">
            <a:off x="2532404" y="1153928"/>
            <a:ext cx="382014" cy="368086"/>
          </a:xfrm>
          <a:prstGeom prst="rect">
            <a:avLst/>
          </a:prstGeom>
          <a:noFill/>
          <a:ln w="9525">
            <a:noFill/>
            <a:miter lim="800000"/>
            <a:headEnd/>
            <a:tailEnd/>
          </a:ln>
        </p:spPr>
      </p:pic>
      <p:sp>
        <p:nvSpPr>
          <p:cNvPr id="91" name="Rectangle 90"/>
          <p:cNvSpPr/>
          <p:nvPr/>
        </p:nvSpPr>
        <p:spPr bwMode="auto">
          <a:xfrm rot="10800000" flipV="1">
            <a:off x="2980189" y="1844721"/>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92" name="Picture 91" descr="Server.png"/>
          <p:cNvPicPr>
            <a:picLocks noChangeAspect="1"/>
          </p:cNvPicPr>
          <p:nvPr/>
        </p:nvPicPr>
        <p:blipFill>
          <a:blip r:embed="rId3" cstate="print"/>
          <a:stretch>
            <a:fillRect/>
          </a:stretch>
        </p:blipFill>
        <p:spPr>
          <a:xfrm flipH="1">
            <a:off x="2751589" y="2073321"/>
            <a:ext cx="433835" cy="609600"/>
          </a:xfrm>
          <a:prstGeom prst="rect">
            <a:avLst/>
          </a:prstGeom>
        </p:spPr>
      </p:pic>
      <p:pic>
        <p:nvPicPr>
          <p:cNvPr id="93" name="Picture 92" descr="Server.png"/>
          <p:cNvPicPr>
            <a:picLocks noChangeAspect="1"/>
          </p:cNvPicPr>
          <p:nvPr/>
        </p:nvPicPr>
        <p:blipFill>
          <a:blip r:embed="rId3" cstate="print"/>
          <a:stretch>
            <a:fillRect/>
          </a:stretch>
        </p:blipFill>
        <p:spPr>
          <a:xfrm flipH="1">
            <a:off x="3361189" y="2073321"/>
            <a:ext cx="433835" cy="609600"/>
          </a:xfrm>
          <a:prstGeom prst="rect">
            <a:avLst/>
          </a:prstGeom>
        </p:spPr>
      </p:pic>
      <p:pic>
        <p:nvPicPr>
          <p:cNvPr id="94" name="Picture 93" descr="Server.png"/>
          <p:cNvPicPr>
            <a:picLocks noChangeAspect="1"/>
          </p:cNvPicPr>
          <p:nvPr/>
        </p:nvPicPr>
        <p:blipFill>
          <a:blip r:embed="rId3" cstate="print"/>
          <a:stretch>
            <a:fillRect/>
          </a:stretch>
        </p:blipFill>
        <p:spPr>
          <a:xfrm flipH="1">
            <a:off x="3970789" y="2073321"/>
            <a:ext cx="433835" cy="609600"/>
          </a:xfrm>
          <a:prstGeom prst="rect">
            <a:avLst/>
          </a:prstGeom>
        </p:spPr>
      </p:pic>
      <p:sp>
        <p:nvSpPr>
          <p:cNvPr id="95" name="Rectangle 94"/>
          <p:cNvSpPr/>
          <p:nvPr/>
        </p:nvSpPr>
        <p:spPr bwMode="auto">
          <a:xfrm rot="5400000">
            <a:off x="2788862" y="1870398"/>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96" name="Rectangle 95"/>
          <p:cNvSpPr/>
          <p:nvPr/>
        </p:nvSpPr>
        <p:spPr bwMode="auto">
          <a:xfrm rot="5400000">
            <a:off x="3498348" y="193616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97" name="Rectangle 96"/>
          <p:cNvSpPr/>
          <p:nvPr/>
        </p:nvSpPr>
        <p:spPr bwMode="auto">
          <a:xfrm rot="5400000">
            <a:off x="4107948" y="193616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98" name="Picture 97" descr="Application.png"/>
          <p:cNvPicPr>
            <a:picLocks noChangeAspect="1"/>
          </p:cNvPicPr>
          <p:nvPr/>
        </p:nvPicPr>
        <p:blipFill>
          <a:blip r:embed="rId7" cstate="print"/>
          <a:stretch>
            <a:fillRect/>
          </a:stretch>
        </p:blipFill>
        <p:spPr>
          <a:xfrm>
            <a:off x="2675389" y="230192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99" name="Picture 98" descr="Application.png"/>
          <p:cNvPicPr>
            <a:picLocks noChangeAspect="1"/>
          </p:cNvPicPr>
          <p:nvPr/>
        </p:nvPicPr>
        <p:blipFill>
          <a:blip r:embed="rId7" cstate="print"/>
          <a:stretch>
            <a:fillRect/>
          </a:stretch>
        </p:blipFill>
        <p:spPr>
          <a:xfrm>
            <a:off x="3284989" y="230192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00" name="Picture 99" descr="Application.png"/>
          <p:cNvPicPr>
            <a:picLocks noChangeAspect="1"/>
          </p:cNvPicPr>
          <p:nvPr/>
        </p:nvPicPr>
        <p:blipFill>
          <a:blip r:embed="rId7" cstate="print"/>
          <a:stretch>
            <a:fillRect/>
          </a:stretch>
        </p:blipFill>
        <p:spPr>
          <a:xfrm>
            <a:off x="3894589" y="230192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grpSp>
        <p:nvGrpSpPr>
          <p:cNvPr id="101" name="Group 106"/>
          <p:cNvGrpSpPr/>
          <p:nvPr/>
        </p:nvGrpSpPr>
        <p:grpSpPr>
          <a:xfrm>
            <a:off x="541789" y="1920921"/>
            <a:ext cx="2438400" cy="685800"/>
            <a:chOff x="381000" y="2133600"/>
            <a:chExt cx="2438400" cy="685800"/>
          </a:xfrm>
        </p:grpSpPr>
        <p:sp>
          <p:nvSpPr>
            <p:cNvPr id="102" name="Rounded Rectangle 101"/>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sp>
          <p:nvSpPr>
            <p:cNvPr id="103" name="TextBox 102"/>
            <p:cNvSpPr txBox="1"/>
            <p:nvPr/>
          </p:nvSpPr>
          <p:spPr>
            <a:xfrm>
              <a:off x="460248" y="2156460"/>
              <a:ext cx="2359152" cy="646331"/>
            </a:xfrm>
            <a:prstGeom prst="rect">
              <a:avLst/>
            </a:prstGeom>
            <a:noFill/>
          </p:spPr>
          <p:txBody>
            <a:bodyPr wrap="square" rtlCol="0">
              <a:spAutoFit/>
            </a:bodyPr>
            <a:lstStyle/>
            <a:p>
              <a:pPr algn="l" rtl="0" fontAlgn="base">
                <a:spcBef>
                  <a:spcPct val="0"/>
                </a:spcBef>
                <a:spcAft>
                  <a:spcPct val="0"/>
                </a:spcAft>
              </a:pPr>
              <a:r>
                <a:rPr lang="en-US"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lumMod val="50000"/>
                          <a:alpha val="37000"/>
                        </a:srgbClr>
                      </a:gs>
                    </a:gsLst>
                    <a:lin ang="5400000" scaled="0"/>
                  </a:gradFill>
                  <a:effectLst>
                    <a:outerShdw blurRad="76200" dist="152400" dir="5400000" algn="t" rotWithShape="0">
                      <a:prstClr val="black">
                        <a:alpha val="79000"/>
                      </a:prstClr>
                    </a:outerShdw>
                  </a:effectLst>
                  <a:latin typeface="Segoe"/>
                  <a:ea typeface="+mn-ea"/>
                  <a:cs typeface="Arial" charset="0"/>
                </a:rPr>
                <a:t>Applications &amp; Business Logic</a:t>
              </a:r>
            </a:p>
          </p:txBody>
        </p:sp>
      </p:grpSp>
      <p:pic>
        <p:nvPicPr>
          <p:cNvPr id="104" name="Rectangle 18518"/>
          <p:cNvPicPr>
            <a:picLocks noChangeAspect="1" noChangeArrowheads="1"/>
          </p:cNvPicPr>
          <p:nvPr/>
        </p:nvPicPr>
        <p:blipFill>
          <a:blip r:embed="rId8" cstate="print"/>
          <a:srcRect/>
          <a:stretch>
            <a:fillRect/>
          </a:stretch>
        </p:blipFill>
        <p:spPr bwMode="auto">
          <a:xfrm>
            <a:off x="1621025" y="4781431"/>
            <a:ext cx="360444" cy="410870"/>
          </a:xfrm>
          <a:prstGeom prst="rect">
            <a:avLst/>
          </a:prstGeom>
          <a:noFill/>
          <a:ln w="9525">
            <a:noFill/>
            <a:miter lim="800000"/>
            <a:headEnd/>
            <a:tailEnd/>
          </a:ln>
        </p:spPr>
      </p:pic>
      <p:pic>
        <p:nvPicPr>
          <p:cNvPr id="105" name="Rectangle 18518"/>
          <p:cNvPicPr>
            <a:picLocks noChangeAspect="1" noChangeArrowheads="1"/>
          </p:cNvPicPr>
          <p:nvPr/>
        </p:nvPicPr>
        <p:blipFill>
          <a:blip r:embed="rId8" cstate="print"/>
          <a:srcRect/>
          <a:stretch>
            <a:fillRect/>
          </a:stretch>
        </p:blipFill>
        <p:spPr bwMode="auto">
          <a:xfrm>
            <a:off x="1925825" y="4781431"/>
            <a:ext cx="360444" cy="410870"/>
          </a:xfrm>
          <a:prstGeom prst="rect">
            <a:avLst/>
          </a:prstGeom>
          <a:noFill/>
          <a:ln w="9525">
            <a:noFill/>
            <a:miter lim="800000"/>
            <a:headEnd/>
            <a:tailEnd/>
          </a:ln>
        </p:spPr>
      </p:pic>
      <p:pic>
        <p:nvPicPr>
          <p:cNvPr id="106" name="Rectangle 18518"/>
          <p:cNvPicPr>
            <a:picLocks noChangeAspect="1" noChangeArrowheads="1"/>
          </p:cNvPicPr>
          <p:nvPr/>
        </p:nvPicPr>
        <p:blipFill>
          <a:blip r:embed="rId8" cstate="print"/>
          <a:srcRect/>
          <a:stretch>
            <a:fillRect/>
          </a:stretch>
        </p:blipFill>
        <p:spPr bwMode="auto">
          <a:xfrm>
            <a:off x="2230625" y="4781431"/>
            <a:ext cx="360444" cy="410870"/>
          </a:xfrm>
          <a:prstGeom prst="rect">
            <a:avLst/>
          </a:prstGeom>
          <a:noFill/>
          <a:ln w="9525">
            <a:noFill/>
            <a:miter lim="800000"/>
            <a:headEnd/>
            <a:tailEnd/>
          </a:ln>
        </p:spPr>
      </p:pic>
      <p:grpSp>
        <p:nvGrpSpPr>
          <p:cNvPr id="107" name="Group 114"/>
          <p:cNvGrpSpPr/>
          <p:nvPr/>
        </p:nvGrpSpPr>
        <p:grpSpPr>
          <a:xfrm>
            <a:off x="2751589" y="2301920"/>
            <a:ext cx="457200" cy="457200"/>
            <a:chOff x="1828800" y="2895600"/>
            <a:chExt cx="995995" cy="995995"/>
          </a:xfrm>
        </p:grpSpPr>
        <p:sp>
          <p:nvSpPr>
            <p:cNvPr id="108" name="Oval 107"/>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09" name="Rectangle 108"/>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110010100101110010100101</a:t>
              </a:r>
            </a:p>
            <a:p>
              <a:pPr algn="ctr"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a:t>
              </a:r>
            </a:p>
          </p:txBody>
        </p:sp>
      </p:grpSp>
      <p:grpSp>
        <p:nvGrpSpPr>
          <p:cNvPr id="110" name="Group 117"/>
          <p:cNvGrpSpPr/>
          <p:nvPr/>
        </p:nvGrpSpPr>
        <p:grpSpPr>
          <a:xfrm>
            <a:off x="2751589" y="2301920"/>
            <a:ext cx="457200" cy="457200"/>
            <a:chOff x="1828800" y="2895600"/>
            <a:chExt cx="995995" cy="995995"/>
          </a:xfrm>
        </p:grpSpPr>
        <p:sp>
          <p:nvSpPr>
            <p:cNvPr id="111" name="Oval 110"/>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12" name="Rectangle 111"/>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l"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110010100101 110010100101 110010</a:t>
              </a:r>
            </a:p>
          </p:txBody>
        </p:sp>
      </p:grpSp>
      <p:grpSp>
        <p:nvGrpSpPr>
          <p:cNvPr id="113" name="Group 84"/>
          <p:cNvGrpSpPr/>
          <p:nvPr/>
        </p:nvGrpSpPr>
        <p:grpSpPr>
          <a:xfrm>
            <a:off x="3407635" y="2301920"/>
            <a:ext cx="457200" cy="457200"/>
            <a:chOff x="1828800" y="2895600"/>
            <a:chExt cx="995995" cy="995995"/>
          </a:xfrm>
        </p:grpSpPr>
        <p:sp>
          <p:nvSpPr>
            <p:cNvPr id="114" name="Oval 113"/>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15" name="Rectangle 114"/>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l"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110010100101 110010100101 110010</a:t>
              </a:r>
            </a:p>
          </p:txBody>
        </p:sp>
      </p:grpSp>
      <p:sp>
        <p:nvSpPr>
          <p:cNvPr id="116" name="Rounded Rectangle 115"/>
          <p:cNvSpPr/>
          <p:nvPr/>
        </p:nvSpPr>
        <p:spPr bwMode="auto">
          <a:xfrm>
            <a:off x="309694"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Active</a:t>
            </a:r>
          </a:p>
        </p:txBody>
      </p:sp>
      <p:sp>
        <p:nvSpPr>
          <p:cNvPr id="117" name="Rounded Rectangle 116"/>
          <p:cNvSpPr/>
          <p:nvPr/>
        </p:nvSpPr>
        <p:spPr bwMode="auto">
          <a:xfrm>
            <a:off x="2590800"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Active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33333E-6 0.00371 C 0.00747 0.0757 0.00122 0.14005 0.00122 0.18333 C 0.00122 0.22662 0.01407 0.24954 0.00018 0.26389 C -0.01371 0.27824 -0.06736 0.25463 -0.08264 0.26945 C -0.09791 0.28426 -0.0901 0.33611 -0.09201 0.35347 " pathEditMode="relative" rAng="0" ptsTypes="aaaaa">
                                      <p:cBhvr>
                                        <p:cTn id="10" dur="3000" fill="hold"/>
                                        <p:tgtEl>
                                          <p:spTgt spid="107"/>
                                        </p:tgtEl>
                                        <p:attrNameLst>
                                          <p:attrName>ppt_x</p:attrName>
                                          <p:attrName>ppt_y</p:attrName>
                                        </p:attrNameLst>
                                      </p:cBhvr>
                                      <p:rCtr x="-4200" y="17500"/>
                                    </p:animMotion>
                                  </p:childTnLst>
                                </p:cTn>
                              </p:par>
                            </p:childTnLst>
                          </p:cTn>
                        </p:par>
                        <p:par>
                          <p:cTn id="11" fill="hold">
                            <p:stCondLst>
                              <p:cond delay="3500"/>
                            </p:stCondLst>
                            <p:childTnLst>
                              <p:par>
                                <p:cTn id="12" presetID="10" presetClass="exit" presetSubtype="0" fill="hold" nodeType="afterEffect">
                                  <p:stCondLst>
                                    <p:cond delay="0"/>
                                  </p:stCondLst>
                                  <p:childTnLst>
                                    <p:animEffect transition="out" filter="fade">
                                      <p:cBhvr>
                                        <p:cTn id="13" dur="500"/>
                                        <p:tgtEl>
                                          <p:spTgt spid="107"/>
                                        </p:tgtEl>
                                      </p:cBhvr>
                                    </p:animEffect>
                                    <p:set>
                                      <p:cBhvr>
                                        <p:cTn id="14" dur="1" fill="hold">
                                          <p:stCondLst>
                                            <p:cond delay="499"/>
                                          </p:stCondLst>
                                        </p:cTn>
                                        <p:tgtEl>
                                          <p:spTgt spid="107"/>
                                        </p:tgtEl>
                                        <p:attrNameLst>
                                          <p:attrName>style.visibility</p:attrName>
                                        </p:attrNameLst>
                                      </p:cBhvr>
                                      <p:to>
                                        <p:strVal val="hidden"/>
                                      </p:to>
                                    </p:set>
                                  </p:childTnLst>
                                </p:cTn>
                              </p:par>
                            </p:childTnLst>
                          </p:cTn>
                        </p:par>
                        <p:par>
                          <p:cTn id="15" fill="hold">
                            <p:stCondLst>
                              <p:cond delay="4000"/>
                            </p:stCondLst>
                            <p:childTnLst>
                              <p:par>
                                <p:cTn id="16" presetID="10" presetClass="exit" presetSubtype="0" fill="hold" grpId="0" nodeType="afterEffect">
                                  <p:stCondLst>
                                    <p:cond delay="0"/>
                                  </p:stCondLst>
                                  <p:childTnLst>
                                    <p:animEffect transition="out" filter="fade">
                                      <p:cBhvr>
                                        <p:cTn id="17" dur="500"/>
                                        <p:tgtEl>
                                          <p:spTgt spid="117"/>
                                        </p:tgtEl>
                                      </p:cBhvr>
                                    </p:animEffect>
                                    <p:set>
                                      <p:cBhvr>
                                        <p:cTn id="18" dur="1" fill="hold">
                                          <p:stCondLst>
                                            <p:cond delay="499"/>
                                          </p:stCondLst>
                                        </p:cTn>
                                        <p:tgtEl>
                                          <p:spTgt spid="117"/>
                                        </p:tgtEl>
                                        <p:attrNameLst>
                                          <p:attrName>style.visibility</p:attrName>
                                        </p:attrNameLst>
                                      </p:cBhvr>
                                      <p:to>
                                        <p:strVal val="hidden"/>
                                      </p:to>
                                    </p:se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childTnLst>
                                </p:cTn>
                              </p:par>
                            </p:childTnLst>
                          </p:cTn>
                        </p:par>
                        <p:par>
                          <p:cTn id="29" fill="hold">
                            <p:stCondLst>
                              <p:cond delay="5500"/>
                            </p:stCondLst>
                            <p:childTnLst>
                              <p:par>
                                <p:cTn id="30" presetID="10" presetClass="entr" presetSubtype="0" fill="hold" nodeType="after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500"/>
                                        <p:tgtEl>
                                          <p:spTgt spid="110"/>
                                        </p:tgtEl>
                                      </p:cBhvr>
                                    </p:animEffect>
                                  </p:childTnLst>
                                </p:cTn>
                              </p:par>
                            </p:childTnLst>
                          </p:cTn>
                        </p:par>
                        <p:par>
                          <p:cTn id="33" fill="hold">
                            <p:stCondLst>
                              <p:cond delay="6000"/>
                            </p:stCondLst>
                            <p:childTnLst>
                              <p:par>
                                <p:cTn id="34" presetID="0" presetClass="path" presetSubtype="0" accel="50000" decel="50000" fill="hold" nodeType="afterEffect">
                                  <p:stCondLst>
                                    <p:cond delay="0"/>
                                  </p:stCondLst>
                                  <p:childTnLst>
                                    <p:animMotion origin="layout" path="M -0.00052 0.0007 C 0.0007 0.01088 0.00209 0.02107 -0.00052 0.02963 C -0.00312 0.0382 0.00712 0.04722 -0.01614 0.05162 C -0.03941 0.05602 -0.11823 0.0507 -0.13993 0.05671 C -0.16163 0.06273 -0.14531 0.08033 -0.14618 0.0882 C -0.14705 0.09607 -0.14791 0.09306 -0.14514 0.10417 C -0.14236 0.11528 -0.13593 0.13727 -0.12986 0.15533 C -0.12378 0.17338 -0.11389 0.17986 -0.10833 0.21296 C -0.10277 0.24607 -0.0993 0.32477 -0.09687 0.35417 " pathEditMode="relative" rAng="0" ptsTypes="aaaaaaaaa">
                                      <p:cBhvr>
                                        <p:cTn id="35" dur="3000" fill="hold"/>
                                        <p:tgtEl>
                                          <p:spTgt spid="110"/>
                                        </p:tgtEl>
                                        <p:attrNameLst>
                                          <p:attrName>ppt_x</p:attrName>
                                          <p:attrName>ppt_y</p:attrName>
                                        </p:attrNameLst>
                                      </p:cBhvr>
                                      <p:rCtr x="-7700" y="17700"/>
                                    </p:animMotion>
                                  </p:childTnLst>
                                </p:cTn>
                              </p:par>
                            </p:childTnLst>
                          </p:cTn>
                        </p:par>
                        <p:par>
                          <p:cTn id="36" fill="hold">
                            <p:stCondLst>
                              <p:cond delay="9000"/>
                            </p:stCondLst>
                            <p:childTnLst>
                              <p:par>
                                <p:cTn id="37" presetID="10" presetClass="exit" presetSubtype="0" fill="hold" nodeType="afterEffect">
                                  <p:stCondLst>
                                    <p:cond delay="0"/>
                                  </p:stCondLst>
                                  <p:childTnLst>
                                    <p:animEffect transition="out" filter="fade">
                                      <p:cBhvr>
                                        <p:cTn id="38" dur="500"/>
                                        <p:tgtEl>
                                          <p:spTgt spid="110"/>
                                        </p:tgtEl>
                                      </p:cBhvr>
                                    </p:animEffect>
                                    <p:set>
                                      <p:cBhvr>
                                        <p:cTn id="39" dur="1" fill="hold">
                                          <p:stCondLst>
                                            <p:cond delay="499"/>
                                          </p:stCondLst>
                                        </p:cTn>
                                        <p:tgtEl>
                                          <p:spTgt spid="110"/>
                                        </p:tgtEl>
                                        <p:attrNameLst>
                                          <p:attrName>style.visibility</p:attrName>
                                        </p:attrNameLst>
                                      </p:cBhvr>
                                      <p:to>
                                        <p:strVal val="hidden"/>
                                      </p:to>
                                    </p:set>
                                  </p:child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childTnLst>
                          </p:cTn>
                        </p:par>
                        <p:par>
                          <p:cTn id="44" fill="hold">
                            <p:stCondLst>
                              <p:cond delay="10000"/>
                            </p:stCondLst>
                            <p:childTnLst>
                              <p:par>
                                <p:cTn id="45" presetID="0" presetClass="path" presetSubtype="0" accel="50000" decel="50000" fill="hold" nodeType="afterEffect">
                                  <p:stCondLst>
                                    <p:cond delay="0"/>
                                  </p:stCondLst>
                                  <p:childTnLst>
                                    <p:animMotion origin="layout" path="M -0.00277 0.0007 C -0.00277 0.00996 0.00921 0.04699 -0.00312 0.05671 C -0.01545 0.06644 -0.05295 0.05903 -0.07777 0.05972 C -0.10156 0.06042 -0.10954 0.05972 -0.14895 0.06042 C -0.18836 0.06111 -0.28958 0.0294 -0.31388 0.06343 C -0.33819 0.09746 -0.31701 0.23102 -0.29479 0.26458 C -0.27256 0.29815 -0.2019 0.25 -0.18038 0.26458 C -0.15902 0.27917 -0.16875 0.33333 -0.16579 0.35139 " pathEditMode="relative" rAng="0" ptsTypes="aaaaaaaa">
                                      <p:cBhvr>
                                        <p:cTn id="46" dur="3000" fill="hold"/>
                                        <p:tgtEl>
                                          <p:spTgt spid="113"/>
                                        </p:tgtEl>
                                        <p:attrNameLst>
                                          <p:attrName>ppt_x</p:attrName>
                                          <p:attrName>ppt_y</p:attrName>
                                        </p:attrNameLst>
                                      </p:cBhvr>
                                      <p:rCtr x="-16200" y="17500"/>
                                    </p:animMotion>
                                  </p:childTnLst>
                                </p:cTn>
                              </p:par>
                            </p:childTnLst>
                          </p:cTn>
                        </p:par>
                        <p:par>
                          <p:cTn id="47" fill="hold">
                            <p:stCondLst>
                              <p:cond delay="13000"/>
                            </p:stCondLst>
                            <p:childTnLst>
                              <p:par>
                                <p:cTn id="48" presetID="10" presetClass="exit" presetSubtype="0" fill="hold" nodeType="afterEffect">
                                  <p:stCondLst>
                                    <p:cond delay="0"/>
                                  </p:stCondLst>
                                  <p:childTnLst>
                                    <p:animEffect transition="out" filter="fade">
                                      <p:cBhvr>
                                        <p:cTn id="49" dur="500"/>
                                        <p:tgtEl>
                                          <p:spTgt spid="113"/>
                                        </p:tgtEl>
                                      </p:cBhvr>
                                    </p:animEffect>
                                    <p:set>
                                      <p:cBhvr>
                                        <p:cTn id="50" dur="1" fill="hold">
                                          <p:stCondLst>
                                            <p:cond delay="499"/>
                                          </p:stCondLst>
                                        </p:cTn>
                                        <p:tgtEl>
                                          <p:spTgt spid="1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4" grpId="0" animBg="1"/>
      <p:bldP spid="1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7376276"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95546" mc:Ignorable=""/>
              </a:gs>
              <a:gs pos="100000">
                <a:srgbClr xmlns:mc="http://schemas.openxmlformats.org/markup-compatibility/2006" xmlns:a14="http://schemas.microsoft.com/office/drawing/2007/7/7/main" val="65998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 name="Rectangle 10"/>
          <p:cNvSpPr/>
          <p:nvPr/>
        </p:nvSpPr>
        <p:spPr bwMode="auto">
          <a:xfrm>
            <a:off x="381000"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E5B33" mc:Ignorable=""/>
              </a:gs>
              <a:gs pos="100000">
                <a:srgbClr xmlns:mc="http://schemas.openxmlformats.org/markup-compatibility/2006" xmlns:a14="http://schemas.microsoft.com/office/drawing/2007/7/7/main" val="91A15D"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2" name="Rectangle 41"/>
          <p:cNvSpPr/>
          <p:nvPr/>
        </p:nvSpPr>
        <p:spPr bwMode="auto">
          <a:xfrm>
            <a:off x="436605"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8" name="Rectangle 47"/>
          <p:cNvSpPr/>
          <p:nvPr/>
        </p:nvSpPr>
        <p:spPr bwMode="auto">
          <a:xfrm>
            <a:off x="7430530"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 name="Rectangle 12"/>
          <p:cNvSpPr/>
          <p:nvPr/>
        </p:nvSpPr>
        <p:spPr>
          <a:xfrm>
            <a:off x="381000" y="1506750"/>
            <a:ext cx="1371599" cy="46166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High Availability</a:t>
            </a:r>
          </a:p>
        </p:txBody>
      </p:sp>
      <p:sp>
        <p:nvSpPr>
          <p:cNvPr id="18" name="Rectangle 17"/>
          <p:cNvSpPr/>
          <p:nvPr/>
        </p:nvSpPr>
        <p:spPr>
          <a:xfrm>
            <a:off x="7315200" y="1516931"/>
            <a:ext cx="1371599" cy="276999"/>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Cost Savings</a:t>
            </a:r>
          </a:p>
        </p:txBody>
      </p:sp>
      <p:sp>
        <p:nvSpPr>
          <p:cNvPr id="19" name="Rectangle 18"/>
          <p:cNvSpPr/>
          <p:nvPr/>
        </p:nvSpPr>
        <p:spPr>
          <a:xfrm>
            <a:off x="446532" y="2097881"/>
            <a:ext cx="1182803"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Multiple instance database clustering</a:t>
            </a:r>
          </a:p>
        </p:txBody>
      </p:sp>
      <p:sp>
        <p:nvSpPr>
          <p:cNvPr id="24" name="Rectangle 23"/>
          <p:cNvSpPr/>
          <p:nvPr/>
        </p:nvSpPr>
        <p:spPr>
          <a:xfrm>
            <a:off x="7427721" y="3204197"/>
            <a:ext cx="120967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 compression, including UCS-2</a:t>
            </a:r>
          </a:p>
        </p:txBody>
      </p:sp>
      <p:sp>
        <p:nvSpPr>
          <p:cNvPr id="5" name="Rectangle 4"/>
          <p:cNvSpPr/>
          <p:nvPr/>
        </p:nvSpPr>
        <p:spPr bwMode="auto">
          <a:xfrm>
            <a:off x="3179618" y="1186146"/>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94F35" mc:Ignorable=""/>
              </a:gs>
              <a:gs pos="100000">
                <a:srgbClr xmlns:mc="http://schemas.openxmlformats.org/markup-compatibility/2006" xmlns:a14="http://schemas.microsoft.com/office/drawing/2007/7/7/main" val="9A8464"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4" name="Rectangle 43"/>
          <p:cNvSpPr/>
          <p:nvPr/>
        </p:nvSpPr>
        <p:spPr bwMode="auto">
          <a:xfrm>
            <a:off x="3242779" y="1243810"/>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 name="Rectangle 14"/>
          <p:cNvSpPr/>
          <p:nvPr/>
        </p:nvSpPr>
        <p:spPr>
          <a:xfrm>
            <a:off x="3152164" y="1515660"/>
            <a:ext cx="1371599" cy="276999"/>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Security</a:t>
            </a:r>
          </a:p>
        </p:txBody>
      </p:sp>
      <p:sp>
        <p:nvSpPr>
          <p:cNvPr id="21" name="Rectangle 20"/>
          <p:cNvSpPr/>
          <p:nvPr/>
        </p:nvSpPr>
        <p:spPr>
          <a:xfrm>
            <a:off x="3266463" y="2097881"/>
            <a:ext cx="1066799"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Common Criteria Certification</a:t>
            </a:r>
          </a:p>
        </p:txBody>
      </p:sp>
      <p:pic>
        <p:nvPicPr>
          <p:cNvPr id="152" name="Picture 151" descr="keu.png"/>
          <p:cNvPicPr>
            <a:picLocks noChangeAspect="1"/>
          </p:cNvPicPr>
          <p:nvPr/>
        </p:nvPicPr>
        <p:blipFill>
          <a:blip r:embed="rId3" cstate="print">
            <a:grayscl/>
          </a:blip>
          <a:stretch>
            <a:fillRect/>
          </a:stretch>
        </p:blipFill>
        <p:spPr>
          <a:xfrm>
            <a:off x="3685564" y="957546"/>
            <a:ext cx="458527" cy="458527"/>
          </a:xfrm>
          <a:prstGeom prst="rect">
            <a:avLst/>
          </a:prstGeom>
          <a:effectLst>
            <a:outerShdw blurRad="50800" dist="38100" dir="5400000" algn="t" rotWithShape="0">
              <a:prstClr val="black">
                <a:alpha val="40000"/>
              </a:prstClr>
            </a:outerShdw>
          </a:effectLst>
        </p:spPr>
      </p:pic>
      <p:pic>
        <p:nvPicPr>
          <p:cNvPr id="153" name="Picture 152" descr="network.png"/>
          <p:cNvPicPr>
            <a:picLocks noChangeAspect="1"/>
          </p:cNvPicPr>
          <p:nvPr/>
        </p:nvPicPr>
        <p:blipFill>
          <a:blip r:embed="rId4" cstate="print">
            <a:grayscl/>
          </a:blip>
          <a:stretch>
            <a:fillRect/>
          </a:stretch>
        </p:blipFill>
        <p:spPr>
          <a:xfrm>
            <a:off x="887938" y="762000"/>
            <a:ext cx="723885" cy="925190"/>
          </a:xfrm>
          <a:prstGeom prst="rect">
            <a:avLst/>
          </a:prstGeom>
          <a:effectLst>
            <a:outerShdw blurRad="50800" dist="38100" dir="5400000" algn="t" rotWithShape="0">
              <a:prstClr val="black">
                <a:alpha val="40000"/>
              </a:prstClr>
            </a:outerShdw>
          </a:effectLst>
        </p:spPr>
      </p:pic>
      <p:sp>
        <p:nvSpPr>
          <p:cNvPr id="6" name="Rectangle 5"/>
          <p:cNvSpPr/>
          <p:nvPr/>
        </p:nvSpPr>
        <p:spPr bwMode="auto">
          <a:xfrm>
            <a:off x="4582868"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5A3434" mc:Ignorable=""/>
              </a:gs>
              <a:gs pos="100000">
                <a:srgbClr xmlns:mc="http://schemas.openxmlformats.org/markup-compatibility/2006" xmlns:a14="http://schemas.microsoft.com/office/drawing/2007/7/7/main" val="956976"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5" name="Rectangle 44"/>
          <p:cNvSpPr/>
          <p:nvPr/>
        </p:nvSpPr>
        <p:spPr bwMode="auto">
          <a:xfrm>
            <a:off x="4641228"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 name="Rectangle 15"/>
          <p:cNvSpPr/>
          <p:nvPr/>
        </p:nvSpPr>
        <p:spPr>
          <a:xfrm>
            <a:off x="4527958" y="1513844"/>
            <a:ext cx="1371599" cy="276999"/>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Manageability</a:t>
            </a:r>
          </a:p>
        </p:txBody>
      </p:sp>
      <p:sp>
        <p:nvSpPr>
          <p:cNvPr id="22" name="Rectangle 21"/>
          <p:cNvSpPr/>
          <p:nvPr/>
        </p:nvSpPr>
        <p:spPr>
          <a:xfrm>
            <a:off x="4670832" y="2097881"/>
            <a:ext cx="1066799"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Application and multi-server management</a:t>
            </a:r>
          </a:p>
        </p:txBody>
      </p:sp>
      <p:grpSp>
        <p:nvGrpSpPr>
          <p:cNvPr id="2" name="Group 27"/>
          <p:cNvGrpSpPr/>
          <p:nvPr/>
        </p:nvGrpSpPr>
        <p:grpSpPr>
          <a:xfrm>
            <a:off x="5061358" y="879530"/>
            <a:ext cx="555709" cy="568502"/>
            <a:chOff x="1447801" y="5284573"/>
            <a:chExt cx="630194" cy="644702"/>
          </a:xfrm>
          <a:effectLst>
            <a:outerShdw blurRad="50800" dist="38100" dir="5400000" algn="t" rotWithShape="0">
              <a:prstClr val="black">
                <a:alpha val="40000"/>
              </a:prstClr>
            </a:outerShdw>
          </a:effectLst>
        </p:grpSpPr>
        <p:pic>
          <p:nvPicPr>
            <p:cNvPr id="155" name="Picture 154" descr="gear.png"/>
            <p:cNvPicPr>
              <a:picLocks noChangeAspect="1"/>
            </p:cNvPicPr>
            <p:nvPr/>
          </p:nvPicPr>
          <p:blipFill>
            <a:blip r:embed="rId5" cstate="print">
              <a:grayscl/>
            </a:blip>
            <a:stretch>
              <a:fillRect/>
            </a:stretch>
          </p:blipFill>
          <p:spPr>
            <a:xfrm>
              <a:off x="1447801" y="5472075"/>
              <a:ext cx="457200" cy="457200"/>
            </a:xfrm>
            <a:prstGeom prst="rect">
              <a:avLst/>
            </a:prstGeom>
          </p:spPr>
        </p:pic>
        <p:pic>
          <p:nvPicPr>
            <p:cNvPr id="156" name="Picture 155" descr="gear.png"/>
            <p:cNvPicPr>
              <a:picLocks noChangeAspect="1"/>
            </p:cNvPicPr>
            <p:nvPr/>
          </p:nvPicPr>
          <p:blipFill>
            <a:blip r:embed="rId6" cstate="print">
              <a:grayscl/>
            </a:blip>
            <a:stretch>
              <a:fillRect/>
            </a:stretch>
          </p:blipFill>
          <p:spPr>
            <a:xfrm>
              <a:off x="1812325" y="5284573"/>
              <a:ext cx="265670" cy="265670"/>
            </a:xfrm>
            <a:prstGeom prst="rect">
              <a:avLst/>
            </a:prstGeom>
          </p:spPr>
        </p:pic>
      </p:grpSp>
      <p:sp>
        <p:nvSpPr>
          <p:cNvPr id="7" name="Rectangle 6"/>
          <p:cNvSpPr/>
          <p:nvPr/>
        </p:nvSpPr>
        <p:spPr bwMode="auto">
          <a:xfrm>
            <a:off x="1777641"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433A54" mc:Ignorable=""/>
              </a:gs>
              <a:gs pos="100000">
                <a:srgbClr xmlns:mc="http://schemas.openxmlformats.org/markup-compatibility/2006" xmlns:a14="http://schemas.microsoft.com/office/drawing/2007/7/7/main" val="706599"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6" name="Rectangle 45"/>
          <p:cNvSpPr/>
          <p:nvPr/>
        </p:nvSpPr>
        <p:spPr bwMode="auto">
          <a:xfrm>
            <a:off x="1833259"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 name="Rectangle 13"/>
          <p:cNvSpPr/>
          <p:nvPr/>
        </p:nvSpPr>
        <p:spPr>
          <a:xfrm>
            <a:off x="1771475" y="1506750"/>
            <a:ext cx="1371599" cy="46166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Scalability and Performance</a:t>
            </a:r>
          </a:p>
        </p:txBody>
      </p:sp>
      <p:sp>
        <p:nvSpPr>
          <p:cNvPr id="20" name="Rectangle 19"/>
          <p:cNvSpPr/>
          <p:nvPr/>
        </p:nvSpPr>
        <p:spPr>
          <a:xfrm>
            <a:off x="1876249" y="2097881"/>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Up to eight processors</a:t>
            </a:r>
          </a:p>
        </p:txBody>
      </p:sp>
      <p:grpSp>
        <p:nvGrpSpPr>
          <p:cNvPr id="3" name="Group 156"/>
          <p:cNvGrpSpPr/>
          <p:nvPr/>
        </p:nvGrpSpPr>
        <p:grpSpPr>
          <a:xfrm>
            <a:off x="2245243" y="968029"/>
            <a:ext cx="439432" cy="439431"/>
            <a:chOff x="2712738" y="4602598"/>
            <a:chExt cx="605903" cy="605902"/>
          </a:xfrm>
          <a:effectLst>
            <a:outerShdw blurRad="50800" dist="38100" dir="5400000" algn="t" rotWithShape="0">
              <a:prstClr val="black">
                <a:alpha val="40000"/>
              </a:prstClr>
            </a:outerShdw>
          </a:effectLst>
        </p:grpSpPr>
        <p:sp>
          <p:nvSpPr>
            <p:cNvPr id="158" name="Rounded Rectangle 157"/>
            <p:cNvSpPr/>
            <p:nvPr/>
          </p:nvSpPr>
          <p:spPr>
            <a:xfrm>
              <a:off x="2712738" y="4993883"/>
              <a:ext cx="214617" cy="214617"/>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59" name="Rounded Rectangle 158"/>
            <p:cNvSpPr/>
            <p:nvPr/>
          </p:nvSpPr>
          <p:spPr>
            <a:xfrm>
              <a:off x="2807331" y="4798241"/>
              <a:ext cx="315666" cy="315666"/>
            </a:xfrm>
            <a:prstGeom prst="roundRect">
              <a:avLst/>
            </a:prstGeom>
            <a:no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0" name="Rounded Rectangle 159"/>
            <p:cNvSpPr/>
            <p:nvPr/>
          </p:nvSpPr>
          <p:spPr>
            <a:xfrm>
              <a:off x="2901925" y="4602598"/>
              <a:ext cx="416716" cy="416716"/>
            </a:xfrm>
            <a:prstGeom prst="roundRect">
              <a:avLst/>
            </a:prstGeom>
            <a:gradFill>
              <a:gsLst>
                <a:gs pos="0">
                  <a:schemeClr val="bg1">
                    <a:lumMod val="75000"/>
                    <a:alpha val="93000"/>
                  </a:schemeClr>
                </a:gs>
                <a:gs pos="73000">
                  <a:schemeClr val="tx1">
                    <a:lumMod val="65000"/>
                    <a:lumOff val="35000"/>
                  </a:schemeClr>
                </a:gs>
                <a:gs pos="100000">
                  <a:schemeClr val="bg1">
                    <a:lumMod val="75000"/>
                    <a:alpha val="78000"/>
                  </a:schemeClr>
                </a:gs>
              </a:gsLst>
              <a:lin ang="5400000" scaled="0"/>
            </a:gradFill>
            <a:ln>
              <a:gradFill>
                <a:gsLst>
                  <a:gs pos="0">
                    <a:schemeClr val="bg1"/>
                  </a:gs>
                  <a:gs pos="50000">
                    <a:schemeClr val="tx1">
                      <a:lumMod val="50000"/>
                      <a:lumOff val="50000"/>
                    </a:schemeClr>
                  </a:gs>
                  <a:gs pos="100000">
                    <a:schemeClr val="bg1"/>
                  </a:gs>
                </a:gsLst>
                <a:lin ang="5400000" scaled="0"/>
              </a:gradFill>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pic>
        <p:nvPicPr>
          <p:cNvPr id="161" name="Picture 160" descr="Untitled-2.png"/>
          <p:cNvPicPr>
            <a:picLocks noChangeAspect="1"/>
          </p:cNvPicPr>
          <p:nvPr/>
        </p:nvPicPr>
        <p:blipFill>
          <a:blip r:embed="rId7" cstate="print"/>
          <a:stretch>
            <a:fillRect/>
          </a:stretch>
        </p:blipFill>
        <p:spPr>
          <a:xfrm>
            <a:off x="7890495" y="964741"/>
            <a:ext cx="272456" cy="475120"/>
          </a:xfrm>
          <a:prstGeom prst="rect">
            <a:avLst/>
          </a:prstGeom>
          <a:effectLst>
            <a:outerShdw blurRad="50800" dist="38100" dir="5400000" algn="t" rotWithShape="0">
              <a:prstClr val="black">
                <a:alpha val="40000"/>
              </a:prstClr>
            </a:outerShdw>
          </a:effectLst>
        </p:spPr>
      </p:pic>
      <p:sp>
        <p:nvSpPr>
          <p:cNvPr id="8" name="Rectangle 7"/>
          <p:cNvSpPr/>
          <p:nvPr/>
        </p:nvSpPr>
        <p:spPr bwMode="auto">
          <a:xfrm>
            <a:off x="5980017" y="1184330"/>
            <a:ext cx="1335462" cy="4835470"/>
          </a:xfrm>
          <a:prstGeom prst="rect">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A4B54" mc:Ignorable=""/>
              </a:gs>
              <a:gs pos="100000">
                <a:srgbClr xmlns:mc="http://schemas.openxmlformats.org/markup-compatibility/2006" xmlns:a14="http://schemas.microsoft.com/office/drawing/2007/7/7/main" val="678797"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47" name="Rectangle 46"/>
          <p:cNvSpPr/>
          <p:nvPr/>
        </p:nvSpPr>
        <p:spPr bwMode="auto">
          <a:xfrm>
            <a:off x="6045250" y="1241994"/>
            <a:ext cx="1210963" cy="780536"/>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7" name="Rectangle 16"/>
          <p:cNvSpPr/>
          <p:nvPr/>
        </p:nvSpPr>
        <p:spPr>
          <a:xfrm>
            <a:off x="5946396" y="1506750"/>
            <a:ext cx="1371599" cy="461665"/>
          </a:xfrm>
          <a:prstGeom prst="rect">
            <a:avLst/>
          </a:prstGeom>
          <a:effectLst>
            <a:outerShdw blurRad="88900" dist="76200" dir="5400000" algn="t" rotWithShape="0">
              <a:prstClr val="black">
                <a:alpha val="49000"/>
              </a:prstClr>
            </a:outerShdw>
          </a:effectLst>
        </p:spPr>
        <p:txBody>
          <a:bodyPr wrap="square">
            <a:spAutoFit/>
          </a:bodyPr>
          <a:lstStyle/>
          <a:p>
            <a:pPr lvl="0" algn="ctr"/>
            <a:r>
              <a:rPr lang="en-US" sz="1200" b="1" dirty="0" smtClean="0">
                <a:solidFill>
                  <a:schemeClr val="bg1"/>
                </a:solidFill>
                <a:latin typeface="+mj-lt"/>
              </a:rPr>
              <a:t>Business Intelligence</a:t>
            </a:r>
          </a:p>
        </p:txBody>
      </p:sp>
      <p:sp>
        <p:nvSpPr>
          <p:cNvPr id="23" name="Rectangle 22"/>
          <p:cNvSpPr/>
          <p:nvPr/>
        </p:nvSpPr>
        <p:spPr>
          <a:xfrm>
            <a:off x="6060695" y="2097881"/>
            <a:ext cx="1216405" cy="230832"/>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Partitioned cubes</a:t>
            </a:r>
          </a:p>
        </p:txBody>
      </p:sp>
      <p:grpSp>
        <p:nvGrpSpPr>
          <p:cNvPr id="4" name="Group 123"/>
          <p:cNvGrpSpPr/>
          <p:nvPr/>
        </p:nvGrpSpPr>
        <p:grpSpPr>
          <a:xfrm>
            <a:off x="381000" y="2618232"/>
            <a:ext cx="8320217" cy="13311"/>
            <a:chOff x="381000" y="2743200"/>
            <a:chExt cx="8320217" cy="13311"/>
          </a:xfrm>
        </p:grpSpPr>
        <p:grpSp>
          <p:nvGrpSpPr>
            <p:cNvPr id="10" name="Group 63"/>
            <p:cNvGrpSpPr/>
            <p:nvPr/>
          </p:nvGrpSpPr>
          <p:grpSpPr>
            <a:xfrm>
              <a:off x="381000" y="2743200"/>
              <a:ext cx="1330569" cy="13311"/>
              <a:chOff x="381000" y="2655277"/>
              <a:chExt cx="1330569" cy="13311"/>
            </a:xfrm>
          </p:grpSpPr>
          <p:cxnSp>
            <p:nvCxnSpPr>
              <p:cNvPr id="65" name="Straight Connector 6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41"/>
            <p:cNvGrpSpPr/>
            <p:nvPr/>
          </p:nvGrpSpPr>
          <p:grpSpPr>
            <a:xfrm>
              <a:off x="7370648" y="2743200"/>
              <a:ext cx="1330569" cy="13311"/>
              <a:chOff x="381000" y="2655277"/>
              <a:chExt cx="1330569" cy="13311"/>
            </a:xfrm>
          </p:grpSpPr>
          <p:cxnSp>
            <p:nvCxnSpPr>
              <p:cNvPr id="143" name="Straight Connector 142"/>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81"/>
            <p:cNvGrpSpPr/>
            <p:nvPr/>
          </p:nvGrpSpPr>
          <p:grpSpPr>
            <a:xfrm>
              <a:off x="3182897" y="2743200"/>
              <a:ext cx="1330569" cy="13311"/>
              <a:chOff x="381000" y="2655277"/>
              <a:chExt cx="1330569" cy="13311"/>
            </a:xfrm>
          </p:grpSpPr>
          <p:cxnSp>
            <p:nvCxnSpPr>
              <p:cNvPr id="83" name="Straight Connector 82"/>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32"/>
            <p:cNvGrpSpPr/>
            <p:nvPr/>
          </p:nvGrpSpPr>
          <p:grpSpPr>
            <a:xfrm>
              <a:off x="4581504" y="2743200"/>
              <a:ext cx="1330569" cy="13311"/>
              <a:chOff x="381000" y="2655277"/>
              <a:chExt cx="1330569" cy="13311"/>
            </a:xfrm>
          </p:grpSpPr>
          <p:cxnSp>
            <p:nvCxnSpPr>
              <p:cNvPr id="134" name="Straight Connector 13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05"/>
            <p:cNvGrpSpPr/>
            <p:nvPr/>
          </p:nvGrpSpPr>
          <p:grpSpPr>
            <a:xfrm>
              <a:off x="1773377" y="2743200"/>
              <a:ext cx="1330569" cy="13311"/>
              <a:chOff x="381000" y="2655277"/>
              <a:chExt cx="1330569" cy="13311"/>
            </a:xfrm>
          </p:grpSpPr>
          <p:cxnSp>
            <p:nvCxnSpPr>
              <p:cNvPr id="107" name="Straight Connector 106"/>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26"/>
            <p:cNvGrpSpPr/>
            <p:nvPr/>
          </p:nvGrpSpPr>
          <p:grpSpPr>
            <a:xfrm>
              <a:off x="5981407" y="2743200"/>
              <a:ext cx="1330569" cy="13311"/>
              <a:chOff x="381000" y="2655277"/>
              <a:chExt cx="1330569" cy="13311"/>
            </a:xfrm>
          </p:grpSpPr>
          <p:cxnSp>
            <p:nvCxnSpPr>
              <p:cNvPr id="128" name="Straight Connector 127"/>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pic>
        <p:nvPicPr>
          <p:cNvPr id="162" name="Picture 161" descr="talk.png"/>
          <p:cNvPicPr>
            <a:picLocks noChangeAspect="1"/>
          </p:cNvPicPr>
          <p:nvPr/>
        </p:nvPicPr>
        <p:blipFill>
          <a:blip r:embed="rId8" cstate="print"/>
          <a:stretch>
            <a:fillRect/>
          </a:stretch>
        </p:blipFill>
        <p:spPr>
          <a:xfrm>
            <a:off x="6382425" y="1001349"/>
            <a:ext cx="501620" cy="420046"/>
          </a:xfrm>
          <a:prstGeom prst="rect">
            <a:avLst/>
          </a:prstGeom>
          <a:effectLst>
            <a:outerShdw blurRad="50800" dist="38100" dir="5400000" algn="t" rotWithShape="0">
              <a:prstClr val="black">
                <a:alpha val="40000"/>
              </a:prstClr>
            </a:outerShdw>
          </a:effectLst>
        </p:spPr>
      </p:pic>
      <p:sp>
        <p:nvSpPr>
          <p:cNvPr id="147" name="Title 146"/>
          <p:cNvSpPr>
            <a:spLocks noGrp="1"/>
          </p:cNvSpPr>
          <p:nvPr>
            <p:ph type="title"/>
          </p:nvPr>
        </p:nvSpPr>
        <p:spPr>
          <a:xfrm>
            <a:off x="381000" y="230188"/>
            <a:ext cx="9002486" cy="609398"/>
          </a:xfrm>
        </p:spPr>
        <p:txBody>
          <a:bodyPr/>
          <a:lstStyle/>
          <a:p>
            <a:r>
              <a:rPr lang="en-US" sz="3900" spc="-230" dirty="0" smtClean="0"/>
              <a:t>SQL Server 2008 R2 Enterprise Top Benefits</a:t>
            </a:r>
            <a:endParaRPr lang="en-US" sz="3900" spc="-230" dirty="0"/>
          </a:p>
        </p:txBody>
      </p:sp>
      <p:sp>
        <p:nvSpPr>
          <p:cNvPr id="154" name="Text Placeholder 2"/>
          <p:cNvSpPr txBox="1">
            <a:spLocks/>
          </p:cNvSpPr>
          <p:nvPr/>
        </p:nvSpPr>
        <p:spPr>
          <a:xfrm>
            <a:off x="228600" y="6172200"/>
            <a:ext cx="8494776" cy="533400"/>
          </a:xfrm>
          <a:prstGeom prst="rect">
            <a:avLst/>
          </a:prstGeom>
          <a:gradFill rotWithShape="1">
            <a:gsLst>
              <a:gs pos="0">
                <a:schemeClr val="bg1">
                  <a:lumMod val="75000"/>
                  <a:alpha val="67000"/>
                </a:schemeClr>
              </a:gs>
              <a:gs pos="60000">
                <a:schemeClr val="tx1">
                  <a:lumMod val="65000"/>
                  <a:lumOff val="35000"/>
                  <a:alpha val="51000"/>
                </a:schemeClr>
              </a:gs>
            </a:gsLst>
            <a:lin ang="5400000" scaled="0"/>
          </a:gradFill>
          <a:ln>
            <a:noFill/>
            <a:headEnd type="none" w="med" len="med"/>
            <a:tailEnd type="none" w="med" len="med"/>
          </a:ln>
          <a:effectLst>
            <a:outerShdw blurRad="50800" dist="38100" dir="5400000" algn="t" rotWithShape="0">
              <a:prstClr val="black">
                <a:alpha val="40000"/>
              </a:prstClr>
            </a:outerShdw>
          </a:effectLst>
          <a:sp3d>
            <a:bevelT w="0" h="0"/>
          </a:sp3d>
        </p:spPr>
        <p:style>
          <a:lnRef idx="0">
            <a:schemeClr val="accent1"/>
          </a:lnRef>
          <a:fillRef idx="3">
            <a:schemeClr val="accent1"/>
          </a:fillRef>
          <a:effectRef idx="3">
            <a:schemeClr val="accent1"/>
          </a:effectRef>
          <a:fontRef idx="minor">
            <a:schemeClr val="lt1"/>
          </a:fontRef>
        </p:style>
        <p:txBody>
          <a:bodyPr vert="horz" wrap="square" lIns="182880" tIns="45718" rIns="91436" bIns="45718" numCol="1" rtlCol="0" anchor="ctr" anchorCtr="0" compatLnSpc="1">
            <a:prstTxWarp prst="textNoShape">
              <a:avLst/>
            </a:prstTxWarp>
            <a:normAutofit/>
          </a:bodyPr>
          <a:lstStyle>
            <a:lvl1pPr marL="0" indent="0">
              <a:lnSpc>
                <a:spcPct val="90000"/>
              </a:lnSpc>
              <a:spcBef>
                <a:spcPts val="0"/>
              </a:spcBef>
              <a:buNone/>
              <a:defRPr sz="2500" b="1"/>
            </a:lvl1pPr>
            <a:lvl2pPr marL="0" indent="0" algn="l" defTabSz="914099" rtl="0" fontAlgn="base">
              <a:lnSpc>
                <a:spcPct val="110000"/>
              </a:lnSpc>
              <a:spcBef>
                <a:spcPct val="0"/>
              </a:spcBef>
              <a:spcAft>
                <a:spcPct val="0"/>
              </a:spcAft>
              <a:buClr>
                <a:srgbClr xmlns:mc="http://schemas.openxmlformats.org/markup-compatibility/2006" xmlns:a14="http://schemas.microsoft.com/office/drawing/2007/7/7/main" val="777777" mc:Ignorable=""/>
              </a:buClr>
              <a:buNone/>
              <a:defRPr lang="en-US" sz="1400" b="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1" indent="0" algn="l" defTabSz="914363" rtl="0" eaLnBrk="1" fontAlgn="base" latinLnBrk="0" hangingPunct="1">
              <a:lnSpc>
                <a:spcPct val="90000"/>
              </a:lnSpc>
              <a:spcBef>
                <a:spcPts val="0"/>
              </a:spcBef>
              <a:spcAft>
                <a:spcPct val="0"/>
              </a:spcAft>
              <a:buClr>
                <a:schemeClr val="accent4"/>
              </a:buClr>
              <a:buSzPct val="80000"/>
              <a:buFont typeface="Courier New" pitchFamily="49" charset="0"/>
              <a:buNone/>
              <a:tabLst/>
              <a:defRPr/>
            </a:pPr>
            <a:r>
              <a:rPr kumimoji="0" lang="en-US" sz="1800" b="1"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mj-lt"/>
                <a:ea typeface="+mn-ea"/>
                <a:cs typeface="Arial" charset="0"/>
              </a:rPr>
              <a:t>ENTERPRISE EDITION </a:t>
            </a:r>
            <a:r>
              <a:rPr kumimoji="0" lang="en-US" sz="1800" b="0" i="0" u="none" strike="noStrike" kern="1200" cap="none" spc="0" normalizeH="0" baseline="0" noProof="0" dirty="0" smtClean="0">
                <a:ln>
                  <a:noFill/>
                </a:ln>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uLnTx/>
                <a:uFillTx/>
                <a:latin typeface="+mj-lt"/>
                <a:ea typeface="+mn-ea"/>
                <a:cs typeface="Arial" charset="0"/>
              </a:rPr>
              <a:t>has more than 60 features not in Standard edition</a:t>
            </a:r>
          </a:p>
        </p:txBody>
      </p:sp>
      <p:sp>
        <p:nvSpPr>
          <p:cNvPr id="157" name="Round Diagonal Corner Rectangle 156"/>
          <p:cNvSpPr/>
          <p:nvPr/>
        </p:nvSpPr>
        <p:spPr bwMode="auto">
          <a:xfrm>
            <a:off x="-1" y="6172200"/>
            <a:ext cx="228601" cy="533400"/>
          </a:xfrm>
          <a:prstGeom prst="round2DiagRect">
            <a:avLst>
              <a:gd name="adj1" fmla="val 0"/>
              <a:gd name="adj2" fmla="val 0"/>
            </a:avLst>
          </a:prstGeom>
          <a:gradFill>
            <a:gsLst>
              <a:gs pos="0">
                <a:schemeClr val="bg1">
                  <a:lumMod val="85000"/>
                </a:schemeClr>
              </a:gs>
              <a:gs pos="60000">
                <a:schemeClr val="bg1">
                  <a:lumMod val="5000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7" name="Rectangle 126"/>
          <p:cNvSpPr/>
          <p:nvPr/>
        </p:nvSpPr>
        <p:spPr>
          <a:xfrm>
            <a:off x="446532" y="2630424"/>
            <a:ext cx="1249362" cy="507831"/>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Automatic page repair with database mirroring</a:t>
            </a:r>
          </a:p>
        </p:txBody>
      </p:sp>
      <p:sp>
        <p:nvSpPr>
          <p:cNvPr id="130" name="Rectangle 129"/>
          <p:cNvSpPr/>
          <p:nvPr/>
        </p:nvSpPr>
        <p:spPr>
          <a:xfrm>
            <a:off x="7439024" y="2122419"/>
            <a:ext cx="11430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Virtualization licensing benefits</a:t>
            </a:r>
          </a:p>
        </p:txBody>
      </p:sp>
      <p:sp>
        <p:nvSpPr>
          <p:cNvPr id="131" name="Rectangle 130"/>
          <p:cNvSpPr/>
          <p:nvPr/>
        </p:nvSpPr>
        <p:spPr>
          <a:xfrm>
            <a:off x="3266463" y="263042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SQL Server  audit</a:t>
            </a:r>
          </a:p>
        </p:txBody>
      </p:sp>
      <p:sp>
        <p:nvSpPr>
          <p:cNvPr id="132" name="Rectangle 131"/>
          <p:cNvSpPr/>
          <p:nvPr/>
        </p:nvSpPr>
        <p:spPr>
          <a:xfrm>
            <a:off x="4670832" y="263042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Table partitioning</a:t>
            </a:r>
          </a:p>
        </p:txBody>
      </p:sp>
      <p:sp>
        <p:nvSpPr>
          <p:cNvPr id="133" name="Rectangle 132"/>
          <p:cNvSpPr/>
          <p:nvPr/>
        </p:nvSpPr>
        <p:spPr>
          <a:xfrm>
            <a:off x="1876249" y="263042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Multiple instances</a:t>
            </a:r>
          </a:p>
        </p:txBody>
      </p:sp>
      <p:sp>
        <p:nvSpPr>
          <p:cNvPr id="136" name="Rectangle 135"/>
          <p:cNvSpPr/>
          <p:nvPr/>
        </p:nvSpPr>
        <p:spPr>
          <a:xfrm>
            <a:off x="6060695" y="2630424"/>
            <a:ext cx="1216405"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Star join query optimizations</a:t>
            </a:r>
          </a:p>
        </p:txBody>
      </p:sp>
      <p:grpSp>
        <p:nvGrpSpPr>
          <p:cNvPr id="29" name="Group 138"/>
          <p:cNvGrpSpPr/>
          <p:nvPr/>
        </p:nvGrpSpPr>
        <p:grpSpPr>
          <a:xfrm>
            <a:off x="381000" y="3133344"/>
            <a:ext cx="8320217" cy="13311"/>
            <a:chOff x="381000" y="2743200"/>
            <a:chExt cx="8320217" cy="13311"/>
          </a:xfrm>
        </p:grpSpPr>
        <p:grpSp>
          <p:nvGrpSpPr>
            <p:cNvPr id="30" name="Group 63"/>
            <p:cNvGrpSpPr/>
            <p:nvPr/>
          </p:nvGrpSpPr>
          <p:grpSpPr>
            <a:xfrm>
              <a:off x="381000" y="2743200"/>
              <a:ext cx="1330569" cy="13311"/>
              <a:chOff x="381000" y="2655277"/>
              <a:chExt cx="1330569" cy="13311"/>
            </a:xfrm>
          </p:grpSpPr>
          <p:cxnSp>
            <p:nvCxnSpPr>
              <p:cNvPr id="175" name="Straight Connector 17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41"/>
            <p:cNvGrpSpPr/>
            <p:nvPr/>
          </p:nvGrpSpPr>
          <p:grpSpPr>
            <a:xfrm>
              <a:off x="7370648" y="2743200"/>
              <a:ext cx="1330569" cy="13311"/>
              <a:chOff x="381000" y="2655277"/>
              <a:chExt cx="1330569" cy="13311"/>
            </a:xfrm>
          </p:grpSpPr>
          <p:cxnSp>
            <p:nvCxnSpPr>
              <p:cNvPr id="173" name="Straight Connector 172"/>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24" name="Group 81"/>
            <p:cNvGrpSpPr/>
            <p:nvPr/>
          </p:nvGrpSpPr>
          <p:grpSpPr>
            <a:xfrm>
              <a:off x="3182897" y="2743200"/>
              <a:ext cx="1330569" cy="13311"/>
              <a:chOff x="381000" y="2655277"/>
              <a:chExt cx="1330569" cy="13311"/>
            </a:xfrm>
          </p:grpSpPr>
          <p:cxnSp>
            <p:nvCxnSpPr>
              <p:cNvPr id="171" name="Straight Connector 170"/>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28" name="Group 132"/>
            <p:cNvGrpSpPr/>
            <p:nvPr/>
          </p:nvGrpSpPr>
          <p:grpSpPr>
            <a:xfrm>
              <a:off x="4581504" y="2743200"/>
              <a:ext cx="1330569" cy="13311"/>
              <a:chOff x="381000" y="2655277"/>
              <a:chExt cx="1330569" cy="13311"/>
            </a:xfrm>
          </p:grpSpPr>
          <p:cxnSp>
            <p:nvCxnSpPr>
              <p:cNvPr id="169" name="Straight Connector 168"/>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29" name="Group 105"/>
            <p:cNvGrpSpPr/>
            <p:nvPr/>
          </p:nvGrpSpPr>
          <p:grpSpPr>
            <a:xfrm>
              <a:off x="1773377" y="2743200"/>
              <a:ext cx="1330569" cy="13311"/>
              <a:chOff x="381000" y="2655277"/>
              <a:chExt cx="1330569" cy="13311"/>
            </a:xfrm>
          </p:grpSpPr>
          <p:cxnSp>
            <p:nvCxnSpPr>
              <p:cNvPr id="167" name="Straight Connector 166"/>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0" name="Group 126"/>
            <p:cNvGrpSpPr/>
            <p:nvPr/>
          </p:nvGrpSpPr>
          <p:grpSpPr>
            <a:xfrm>
              <a:off x="5981407" y="2743200"/>
              <a:ext cx="1330569" cy="13311"/>
              <a:chOff x="381000" y="2655277"/>
              <a:chExt cx="1330569" cy="13311"/>
            </a:xfrm>
          </p:grpSpPr>
          <p:cxnSp>
            <p:nvCxnSpPr>
              <p:cNvPr id="165" name="Straight Connector 16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177" name="Rectangle 176"/>
          <p:cNvSpPr/>
          <p:nvPr/>
        </p:nvSpPr>
        <p:spPr>
          <a:xfrm>
            <a:off x="446532" y="3171790"/>
            <a:ext cx="109696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Database snapshots</a:t>
            </a:r>
          </a:p>
        </p:txBody>
      </p:sp>
      <p:sp>
        <p:nvSpPr>
          <p:cNvPr id="178" name="Rectangle 177"/>
          <p:cNvSpPr/>
          <p:nvPr/>
        </p:nvSpPr>
        <p:spPr>
          <a:xfrm>
            <a:off x="7439024" y="3713662"/>
            <a:ext cx="1308848"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Multiple instance database clustering</a:t>
            </a:r>
          </a:p>
        </p:txBody>
      </p:sp>
      <p:sp>
        <p:nvSpPr>
          <p:cNvPr id="179" name="Rectangle 178"/>
          <p:cNvSpPr/>
          <p:nvPr/>
        </p:nvSpPr>
        <p:spPr>
          <a:xfrm>
            <a:off x="3266463" y="3171790"/>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Transparent data encryption</a:t>
            </a:r>
          </a:p>
        </p:txBody>
      </p:sp>
      <p:sp>
        <p:nvSpPr>
          <p:cNvPr id="180" name="Rectangle 179"/>
          <p:cNvSpPr/>
          <p:nvPr/>
        </p:nvSpPr>
        <p:spPr>
          <a:xfrm>
            <a:off x="4670832" y="3171790"/>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Resource governor</a:t>
            </a:r>
          </a:p>
        </p:txBody>
      </p:sp>
      <p:sp>
        <p:nvSpPr>
          <p:cNvPr id="181" name="Rectangle 180"/>
          <p:cNvSpPr/>
          <p:nvPr/>
        </p:nvSpPr>
        <p:spPr>
          <a:xfrm>
            <a:off x="1876249" y="3171790"/>
            <a:ext cx="120032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Virtualization licensing benefits</a:t>
            </a:r>
          </a:p>
        </p:txBody>
      </p:sp>
      <p:sp>
        <p:nvSpPr>
          <p:cNvPr id="182" name="Rectangle 181"/>
          <p:cNvSpPr/>
          <p:nvPr/>
        </p:nvSpPr>
        <p:spPr>
          <a:xfrm>
            <a:off x="6060695" y="3171790"/>
            <a:ext cx="1216405"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Master Data Services</a:t>
            </a:r>
          </a:p>
        </p:txBody>
      </p:sp>
      <p:grpSp>
        <p:nvGrpSpPr>
          <p:cNvPr id="233" name="Group 182"/>
          <p:cNvGrpSpPr/>
          <p:nvPr/>
        </p:nvGrpSpPr>
        <p:grpSpPr>
          <a:xfrm>
            <a:off x="381000" y="3604173"/>
            <a:ext cx="8320217" cy="13311"/>
            <a:chOff x="381000" y="2743200"/>
            <a:chExt cx="8320217" cy="13311"/>
          </a:xfrm>
        </p:grpSpPr>
        <p:grpSp>
          <p:nvGrpSpPr>
            <p:cNvPr id="234" name="Group 63"/>
            <p:cNvGrpSpPr/>
            <p:nvPr/>
          </p:nvGrpSpPr>
          <p:grpSpPr>
            <a:xfrm>
              <a:off x="381000" y="2743200"/>
              <a:ext cx="1330569" cy="13311"/>
              <a:chOff x="381000" y="2655277"/>
              <a:chExt cx="1330569" cy="13311"/>
            </a:xfrm>
          </p:grpSpPr>
          <p:cxnSp>
            <p:nvCxnSpPr>
              <p:cNvPr id="200" name="Straight Connector 19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5" name="Group 141"/>
            <p:cNvGrpSpPr/>
            <p:nvPr/>
          </p:nvGrpSpPr>
          <p:grpSpPr>
            <a:xfrm>
              <a:off x="7370648" y="2743200"/>
              <a:ext cx="1330569" cy="13311"/>
              <a:chOff x="381000" y="2655277"/>
              <a:chExt cx="1330569" cy="13311"/>
            </a:xfrm>
          </p:grpSpPr>
          <p:cxnSp>
            <p:nvCxnSpPr>
              <p:cNvPr id="198" name="Straight Connector 197"/>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6" name="Group 81"/>
            <p:cNvGrpSpPr/>
            <p:nvPr/>
          </p:nvGrpSpPr>
          <p:grpSpPr>
            <a:xfrm>
              <a:off x="3182897" y="2743200"/>
              <a:ext cx="1330569" cy="13311"/>
              <a:chOff x="381000" y="2655277"/>
              <a:chExt cx="1330569" cy="13311"/>
            </a:xfrm>
          </p:grpSpPr>
          <p:cxnSp>
            <p:nvCxnSpPr>
              <p:cNvPr id="196" name="Straight Connector 195"/>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7" name="Group 132"/>
            <p:cNvGrpSpPr/>
            <p:nvPr/>
          </p:nvGrpSpPr>
          <p:grpSpPr>
            <a:xfrm>
              <a:off x="4581504" y="2743200"/>
              <a:ext cx="1330569" cy="13311"/>
              <a:chOff x="381000" y="2655277"/>
              <a:chExt cx="1330569" cy="13311"/>
            </a:xfrm>
          </p:grpSpPr>
          <p:cxnSp>
            <p:nvCxnSpPr>
              <p:cNvPr id="194" name="Straight Connector 19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8" name="Group 105"/>
            <p:cNvGrpSpPr/>
            <p:nvPr/>
          </p:nvGrpSpPr>
          <p:grpSpPr>
            <a:xfrm>
              <a:off x="1773377" y="2743200"/>
              <a:ext cx="1330569" cy="13311"/>
              <a:chOff x="381000" y="2655277"/>
              <a:chExt cx="1330569" cy="13311"/>
            </a:xfrm>
          </p:grpSpPr>
          <p:cxnSp>
            <p:nvCxnSpPr>
              <p:cNvPr id="192" name="Straight Connector 191"/>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39" name="Group 126"/>
            <p:cNvGrpSpPr/>
            <p:nvPr/>
          </p:nvGrpSpPr>
          <p:grpSpPr>
            <a:xfrm>
              <a:off x="5981407" y="2743200"/>
              <a:ext cx="1330569" cy="13311"/>
              <a:chOff x="381000" y="2655277"/>
              <a:chExt cx="1330569" cy="13311"/>
            </a:xfrm>
          </p:grpSpPr>
          <p:cxnSp>
            <p:nvCxnSpPr>
              <p:cNvPr id="190" name="Straight Connector 18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sp>
        <p:nvSpPr>
          <p:cNvPr id="202" name="Rectangle 201"/>
          <p:cNvSpPr/>
          <p:nvPr/>
        </p:nvSpPr>
        <p:spPr>
          <a:xfrm>
            <a:off x="446532" y="3646214"/>
            <a:ext cx="1096961" cy="369332"/>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Online operations</a:t>
            </a:r>
          </a:p>
        </p:txBody>
      </p:sp>
      <p:sp>
        <p:nvSpPr>
          <p:cNvPr id="203" name="Rectangle 202"/>
          <p:cNvSpPr/>
          <p:nvPr/>
        </p:nvSpPr>
        <p:spPr>
          <a:xfrm>
            <a:off x="7439024" y="2618915"/>
            <a:ext cx="1143001" cy="507831"/>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Application and multi-server management</a:t>
            </a:r>
          </a:p>
        </p:txBody>
      </p:sp>
      <p:sp>
        <p:nvSpPr>
          <p:cNvPr id="204" name="Rectangle 203"/>
          <p:cNvSpPr/>
          <p:nvPr/>
        </p:nvSpPr>
        <p:spPr>
          <a:xfrm>
            <a:off x="3266463" y="3646214"/>
            <a:ext cx="1066799" cy="507831"/>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Extensible encryption key management</a:t>
            </a:r>
          </a:p>
        </p:txBody>
      </p:sp>
      <p:sp>
        <p:nvSpPr>
          <p:cNvPr id="205" name="Rectangle 204"/>
          <p:cNvSpPr/>
          <p:nvPr/>
        </p:nvSpPr>
        <p:spPr>
          <a:xfrm>
            <a:off x="4670832" y="3646214"/>
            <a:ext cx="1066799"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Mirrored backups</a:t>
            </a:r>
          </a:p>
        </p:txBody>
      </p:sp>
      <p:sp>
        <p:nvSpPr>
          <p:cNvPr id="206" name="Rectangle 205"/>
          <p:cNvSpPr/>
          <p:nvPr/>
        </p:nvSpPr>
        <p:spPr>
          <a:xfrm>
            <a:off x="1876249" y="3646214"/>
            <a:ext cx="1143176" cy="507831"/>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 compression, including UCS-2</a:t>
            </a:r>
          </a:p>
        </p:txBody>
      </p:sp>
      <p:sp>
        <p:nvSpPr>
          <p:cNvPr id="207" name="Rectangle 206"/>
          <p:cNvSpPr/>
          <p:nvPr/>
        </p:nvSpPr>
        <p:spPr>
          <a:xfrm>
            <a:off x="6060695" y="3711453"/>
            <a:ext cx="1216405" cy="369332"/>
          </a:xfrm>
          <a:prstGeom prst="rect">
            <a:avLst/>
          </a:prstGeom>
          <a:effectLst>
            <a:outerShdw blurRad="50800" dist="38100" dir="5400000" algn="t" rotWithShape="0">
              <a:prstClr val="black">
                <a:alpha val="40000"/>
              </a:prstClr>
            </a:outerShdw>
          </a:effectLst>
        </p:spPr>
        <p:txBody>
          <a:bodyPr wrap="square">
            <a:spAutoFit/>
          </a:bodyPr>
          <a:lstStyle/>
          <a:p>
            <a:pPr lvl="0">
              <a:lnSpc>
                <a:spcPct val="90000"/>
              </a:lnSpc>
            </a:pPr>
            <a:r>
              <a:rPr lang="en-US" sz="1000" dirty="0" smtClean="0">
                <a:solidFill>
                  <a:schemeClr val="bg1"/>
                </a:solidFill>
                <a:latin typeface="+mj-lt"/>
              </a:rPr>
              <a:t>Change data capture</a:t>
            </a:r>
          </a:p>
        </p:txBody>
      </p:sp>
      <p:grpSp>
        <p:nvGrpSpPr>
          <p:cNvPr id="240" name="Group 63"/>
          <p:cNvGrpSpPr/>
          <p:nvPr/>
        </p:nvGrpSpPr>
        <p:grpSpPr>
          <a:xfrm>
            <a:off x="381000" y="4165005"/>
            <a:ext cx="1330569" cy="13311"/>
            <a:chOff x="381000" y="2655277"/>
            <a:chExt cx="1330569" cy="13311"/>
          </a:xfrm>
        </p:grpSpPr>
        <p:cxnSp>
          <p:nvCxnSpPr>
            <p:cNvPr id="225" name="Straight Connector 22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41" name="Group 105"/>
          <p:cNvGrpSpPr/>
          <p:nvPr/>
        </p:nvGrpSpPr>
        <p:grpSpPr>
          <a:xfrm>
            <a:off x="1773377" y="4165005"/>
            <a:ext cx="1330569" cy="13311"/>
            <a:chOff x="381000" y="2655277"/>
            <a:chExt cx="1330569" cy="13311"/>
          </a:xfrm>
        </p:grpSpPr>
        <p:cxnSp>
          <p:nvCxnSpPr>
            <p:cNvPr id="217" name="Straight Connector 216"/>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42" name="Group 126"/>
          <p:cNvGrpSpPr/>
          <p:nvPr/>
        </p:nvGrpSpPr>
        <p:grpSpPr>
          <a:xfrm>
            <a:off x="5981407" y="4165005"/>
            <a:ext cx="1330569" cy="13311"/>
            <a:chOff x="381000" y="2655277"/>
            <a:chExt cx="1330569" cy="13311"/>
          </a:xfrm>
        </p:grpSpPr>
        <p:cxnSp>
          <p:nvCxnSpPr>
            <p:cNvPr id="215" name="Straight Connector 214"/>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27" name="Rectangle 226"/>
          <p:cNvSpPr/>
          <p:nvPr/>
        </p:nvSpPr>
        <p:spPr>
          <a:xfrm>
            <a:off x="446532" y="4186341"/>
            <a:ext cx="1096961" cy="2308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Live migration</a:t>
            </a:r>
          </a:p>
        </p:txBody>
      </p:sp>
      <p:sp>
        <p:nvSpPr>
          <p:cNvPr id="231" name="Rectangle 230"/>
          <p:cNvSpPr/>
          <p:nvPr/>
        </p:nvSpPr>
        <p:spPr>
          <a:xfrm>
            <a:off x="1876249" y="4186341"/>
            <a:ext cx="120032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Partitioned table parallelism</a:t>
            </a:r>
          </a:p>
        </p:txBody>
      </p:sp>
      <p:sp>
        <p:nvSpPr>
          <p:cNvPr id="232" name="Rectangle 231"/>
          <p:cNvSpPr/>
          <p:nvPr/>
        </p:nvSpPr>
        <p:spPr>
          <a:xfrm>
            <a:off x="6060695" y="4186341"/>
            <a:ext cx="1216405"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Fast Track for Data Warehouse</a:t>
            </a:r>
          </a:p>
        </p:txBody>
      </p:sp>
      <p:grpSp>
        <p:nvGrpSpPr>
          <p:cNvPr id="243" name="Group 141"/>
          <p:cNvGrpSpPr/>
          <p:nvPr/>
        </p:nvGrpSpPr>
        <p:grpSpPr>
          <a:xfrm>
            <a:off x="5990083" y="4571947"/>
            <a:ext cx="1330569" cy="13311"/>
            <a:chOff x="381000" y="2655277"/>
            <a:chExt cx="1330569" cy="13311"/>
          </a:xfrm>
        </p:grpSpPr>
        <p:cxnSp>
          <p:nvCxnSpPr>
            <p:cNvPr id="250" name="Straight Connector 24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05"/>
          <p:cNvGrpSpPr/>
          <p:nvPr/>
        </p:nvGrpSpPr>
        <p:grpSpPr>
          <a:xfrm>
            <a:off x="1773377" y="4580925"/>
            <a:ext cx="1330569" cy="13311"/>
            <a:chOff x="381000" y="2655277"/>
            <a:chExt cx="1330569" cy="13311"/>
          </a:xfrm>
        </p:grpSpPr>
        <p:cxnSp>
          <p:nvCxnSpPr>
            <p:cNvPr id="244" name="Straight Connector 24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54" name="Rectangle 253"/>
          <p:cNvSpPr/>
          <p:nvPr/>
        </p:nvSpPr>
        <p:spPr>
          <a:xfrm>
            <a:off x="6048934" y="4594402"/>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Scalable shared databases</a:t>
            </a:r>
          </a:p>
        </p:txBody>
      </p:sp>
      <p:sp>
        <p:nvSpPr>
          <p:cNvPr id="255" name="Rectangle 254"/>
          <p:cNvSpPr/>
          <p:nvPr/>
        </p:nvSpPr>
        <p:spPr>
          <a:xfrm>
            <a:off x="1876249" y="4594415"/>
            <a:ext cx="1200326"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StreamInsight (serial processing)</a:t>
            </a:r>
          </a:p>
        </p:txBody>
      </p:sp>
      <p:grpSp>
        <p:nvGrpSpPr>
          <p:cNvPr id="247" name="Group 141"/>
          <p:cNvGrpSpPr/>
          <p:nvPr/>
        </p:nvGrpSpPr>
        <p:grpSpPr>
          <a:xfrm>
            <a:off x="5981120" y="5328305"/>
            <a:ext cx="1330569" cy="13311"/>
            <a:chOff x="381000" y="2655277"/>
            <a:chExt cx="1330569" cy="13311"/>
          </a:xfrm>
        </p:grpSpPr>
        <p:cxnSp>
          <p:nvCxnSpPr>
            <p:cNvPr id="271" name="Straight Connector 270"/>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75" name="Rectangle 274"/>
          <p:cNvSpPr/>
          <p:nvPr/>
        </p:nvSpPr>
        <p:spPr>
          <a:xfrm>
            <a:off x="6039971" y="5345753"/>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Data driven report subscriptions</a:t>
            </a:r>
          </a:p>
        </p:txBody>
      </p:sp>
      <p:grpSp>
        <p:nvGrpSpPr>
          <p:cNvPr id="249" name="Group 141"/>
          <p:cNvGrpSpPr/>
          <p:nvPr/>
        </p:nvGrpSpPr>
        <p:grpSpPr>
          <a:xfrm>
            <a:off x="5981120" y="4949471"/>
            <a:ext cx="1330569" cy="13311"/>
            <a:chOff x="381000" y="2655277"/>
            <a:chExt cx="1330569" cy="13311"/>
          </a:xfrm>
        </p:grpSpPr>
        <p:cxnSp>
          <p:nvCxnSpPr>
            <p:cNvPr id="281" name="Straight Connector 280"/>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83" name="Rectangle 282"/>
          <p:cNvSpPr/>
          <p:nvPr/>
        </p:nvSpPr>
        <p:spPr>
          <a:xfrm>
            <a:off x="6039971" y="4976903"/>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PowerPivot for SharePoint 2010</a:t>
            </a:r>
          </a:p>
        </p:txBody>
      </p:sp>
      <p:grpSp>
        <p:nvGrpSpPr>
          <p:cNvPr id="252" name="Group 63"/>
          <p:cNvGrpSpPr/>
          <p:nvPr/>
        </p:nvGrpSpPr>
        <p:grpSpPr>
          <a:xfrm>
            <a:off x="378132" y="4576185"/>
            <a:ext cx="1330569" cy="13311"/>
            <a:chOff x="381000" y="2655277"/>
            <a:chExt cx="1330569" cy="13311"/>
          </a:xfrm>
        </p:grpSpPr>
        <p:cxnSp>
          <p:nvCxnSpPr>
            <p:cNvPr id="150" name="Straight Connector 149"/>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210" name="Rectangle 209"/>
          <p:cNvSpPr/>
          <p:nvPr/>
        </p:nvSpPr>
        <p:spPr>
          <a:xfrm>
            <a:off x="443664" y="4597521"/>
            <a:ext cx="109696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Hot-add CPU and RAM</a:t>
            </a:r>
          </a:p>
        </p:txBody>
      </p:sp>
      <p:grpSp>
        <p:nvGrpSpPr>
          <p:cNvPr id="163" name="Group 141"/>
          <p:cNvGrpSpPr/>
          <p:nvPr/>
        </p:nvGrpSpPr>
        <p:grpSpPr>
          <a:xfrm>
            <a:off x="380420" y="4949471"/>
            <a:ext cx="1330569" cy="13311"/>
            <a:chOff x="381000" y="2655277"/>
            <a:chExt cx="1330569" cy="13311"/>
          </a:xfrm>
        </p:grpSpPr>
        <p:cxnSp>
          <p:nvCxnSpPr>
            <p:cNvPr id="164" name="Straight Connector 163"/>
            <p:cNvCxnSpPr/>
            <p:nvPr/>
          </p:nvCxnSpPr>
          <p:spPr>
            <a:xfrm>
              <a:off x="381000" y="2667000"/>
              <a:ext cx="1330569" cy="1588"/>
            </a:xfrm>
            <a:prstGeom prst="line">
              <a:avLst/>
            </a:prstGeom>
            <a:ln>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81000" y="2655277"/>
              <a:ext cx="1330569" cy="1588"/>
            </a:xfrm>
            <a:prstGeom prst="line">
              <a:avLst/>
            </a:prstGeom>
            <a:ln>
              <a:solidFill>
                <a:schemeClr val="tx1">
                  <a:alpha val="17000"/>
                </a:schemeClr>
              </a:solidFill>
            </a:ln>
          </p:spPr>
          <p:style>
            <a:lnRef idx="1">
              <a:schemeClr val="accent1"/>
            </a:lnRef>
            <a:fillRef idx="0">
              <a:schemeClr val="accent1"/>
            </a:fillRef>
            <a:effectRef idx="0">
              <a:schemeClr val="accent1"/>
            </a:effectRef>
            <a:fontRef idx="minor">
              <a:schemeClr val="tx1"/>
            </a:fontRef>
          </p:style>
        </p:cxnSp>
      </p:grpSp>
      <p:sp>
        <p:nvSpPr>
          <p:cNvPr id="184" name="Rectangle 183"/>
          <p:cNvSpPr/>
          <p:nvPr/>
        </p:nvSpPr>
        <p:spPr>
          <a:xfrm>
            <a:off x="439271" y="4976903"/>
            <a:ext cx="1219201" cy="369332"/>
          </a:xfrm>
          <a:prstGeom prst="rect">
            <a:avLst/>
          </a:prstGeom>
          <a:effectLst>
            <a:outerShdw blurRad="50800" dist="38100" dir="5400000" algn="t" rotWithShape="0">
              <a:prstClr val="black">
                <a:alpha val="40000"/>
              </a:prstClr>
            </a:outerShdw>
          </a:effectLst>
        </p:spPr>
        <p:txBody>
          <a:bodyPr wrap="square">
            <a:spAutoFit/>
          </a:bodyPr>
          <a:lstStyle/>
          <a:p>
            <a:pPr>
              <a:lnSpc>
                <a:spcPct val="90000"/>
              </a:lnSpc>
            </a:pPr>
            <a:r>
              <a:rPr lang="en-US" sz="1000" dirty="0" smtClean="0">
                <a:solidFill>
                  <a:schemeClr val="bg1"/>
                </a:solidFill>
                <a:latin typeface="+mj-lt"/>
              </a:rPr>
              <a:t>Peer-to-peer replication</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icrosoft logo and tagline"/>
          <p:cNvPicPr>
            <a:picLocks noChangeAspect="1" noChangeArrowheads="1"/>
          </p:cNvPicPr>
          <p:nvPr/>
        </p:nvPicPr>
        <p:blipFill>
          <a:blip r:embed="rId3" cstate="print"/>
          <a:srcRect/>
          <a:stretch>
            <a:fillRect/>
          </a:stretch>
        </p:blipFill>
        <p:spPr bwMode="black">
          <a:xfrm>
            <a:off x="2306638" y="2820988"/>
            <a:ext cx="5122862" cy="1104900"/>
          </a:xfrm>
          <a:prstGeom prst="rect">
            <a:avLst/>
          </a:prstGeom>
          <a:noFill/>
        </p:spPr>
      </p:pic>
      <p:sp>
        <p:nvSpPr>
          <p:cNvPr id="5" name="Text Box 3"/>
          <p:cNvSpPr txBox="1">
            <a:spLocks noChangeArrowheads="1"/>
          </p:cNvSpPr>
          <p:nvPr/>
        </p:nvSpPr>
        <p:spPr bwMode="auto">
          <a:xfrm>
            <a:off x="457200" y="5715000"/>
            <a:ext cx="8229600" cy="803240"/>
          </a:xfrm>
          <a:prstGeom prst="rect">
            <a:avLst/>
          </a:prstGeom>
          <a:noFill/>
          <a:ln w="12700">
            <a:noFill/>
            <a:miter lim="800000"/>
            <a:headEnd type="none" w="sm" len="sm"/>
            <a:tailEnd type="none" w="sm" len="sm"/>
          </a:ln>
          <a:effectLst/>
        </p:spPr>
        <p:txBody>
          <a:bodyPr vert="horz" wrap="square" lIns="109664" tIns="54836" rIns="109664" bIns="54836" numCol="1" anchor="t" anchorCtr="0" compatLnSpc="1">
            <a:prstTxWarp prst="textNoShape">
              <a:avLst/>
            </a:prstTxWarp>
            <a:spAutoFit/>
          </a:bodyPr>
          <a:lstStyle/>
          <a:p>
            <a:pPr algn="ctr" defTabSz="1096480" eaLnBrk="0" hangingPunct="0">
              <a:spcAft>
                <a:spcPts val="600"/>
              </a:spcAft>
            </a:pPr>
            <a:r>
              <a:rPr lang="en-US" sz="8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 </a:t>
            </a:r>
            <a:r>
              <a:rPr lang="en-US" sz="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2009 </a:t>
            </a:r>
            <a:r>
              <a:rPr lang="en-US" sz="8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Microsoft Corporation. All rights </a:t>
            </a:r>
            <a:r>
              <a:rPr lang="en-US" sz="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reserved.</a:t>
            </a:r>
            <a:br>
              <a:rPr lang="en-US" sz="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br>
            <a:r>
              <a:rPr lang="en-US" sz="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Microsoft</a:t>
            </a:r>
            <a:r>
              <a:rPr lang="en-US" sz="8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 </a:t>
            </a:r>
            <a:r>
              <a:rPr lang="en-US" sz="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 SQL Server, and </a:t>
            </a:r>
            <a:r>
              <a:rPr lang="en-US" sz="8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other product names are or may be registered trademarks and/or trademarks in the U.S. and/or other countries.</a:t>
            </a:r>
          </a:p>
          <a:p>
            <a:pPr algn="ctr" defTabSz="1096480" eaLnBrk="0" hangingPunct="0"/>
            <a:r>
              <a:rPr lang="en-US" sz="8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8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cs typeface="Arial" charset="0"/>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flipV="1">
            <a:off x="5281301" y="4460908"/>
            <a:ext cx="504202" cy="122308"/>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15484" y="5084751"/>
            <a:ext cx="462888" cy="185237"/>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spc="-230" dirty="0" smtClean="0"/>
              <a:t>Why High Availability?</a:t>
            </a:r>
          </a:p>
        </p:txBody>
      </p:sp>
      <p:sp>
        <p:nvSpPr>
          <p:cNvPr id="6" name="Content Placeholder 5"/>
          <p:cNvSpPr>
            <a:spLocks noGrp="1"/>
          </p:cNvSpPr>
          <p:nvPr>
            <p:ph idx="1"/>
          </p:nvPr>
        </p:nvSpPr>
        <p:spPr>
          <a:xfrm>
            <a:off x="457916" y="1135168"/>
            <a:ext cx="7327304" cy="1988237"/>
          </a:xfrm>
        </p:spPr>
        <p:txBody>
          <a:bodyPr/>
          <a:lstStyle/>
          <a:p>
            <a:pPr marL="228600" indent="-228600">
              <a:spcAft>
                <a:spcPts val="200"/>
              </a:spcAft>
              <a:buFont typeface="Courier New" pitchFamily="49" charset="0"/>
              <a:buChar char="o"/>
            </a:pPr>
            <a:r>
              <a:rPr lang="en-US" sz="1800" dirty="0" smtClean="0"/>
              <a:t>Businesses need to work around the clock to meet customer demands</a:t>
            </a:r>
          </a:p>
          <a:p>
            <a:pPr marL="228600" indent="-228600">
              <a:spcAft>
                <a:spcPts val="200"/>
              </a:spcAft>
              <a:buFont typeface="Courier New" pitchFamily="49" charset="0"/>
              <a:buChar char="o"/>
            </a:pPr>
            <a:r>
              <a:rPr lang="en-US" sz="1800" dirty="0" smtClean="0"/>
              <a:t>When systems are not running, businesses are losing revenue, opportunities, customers and reputation</a:t>
            </a:r>
          </a:p>
          <a:p>
            <a:pPr marL="228600" indent="-228600">
              <a:spcAft>
                <a:spcPts val="200"/>
              </a:spcAft>
              <a:buFont typeface="Courier New" pitchFamily="49" charset="0"/>
              <a:buChar char="o"/>
            </a:pPr>
            <a:r>
              <a:rPr lang="en-US" sz="1800" dirty="0" smtClean="0"/>
              <a:t>High availability reduces the impact of required maintenance on </a:t>
            </a:r>
            <a:br>
              <a:rPr lang="en-US" sz="1800" dirty="0" smtClean="0"/>
            </a:br>
            <a:r>
              <a:rPr lang="en-US" sz="1800" dirty="0" smtClean="0"/>
              <a:t>day-to-day operations and helps recover quickly from disasters</a:t>
            </a:r>
          </a:p>
          <a:p>
            <a:pPr marL="228600" indent="-228600">
              <a:spcAft>
                <a:spcPts val="200"/>
              </a:spcAft>
              <a:buFont typeface="Courier New" pitchFamily="49" charset="0"/>
              <a:buChar char="o"/>
            </a:pPr>
            <a:r>
              <a:rPr lang="en-US" sz="1800" dirty="0" smtClean="0"/>
              <a:t>Businesses need flexibility to easily build high availability solutions that meet business and technology needs </a:t>
            </a:r>
          </a:p>
        </p:txBody>
      </p:sp>
      <p:grpSp>
        <p:nvGrpSpPr>
          <p:cNvPr id="2" name="Group 24"/>
          <p:cNvGrpSpPr/>
          <p:nvPr/>
        </p:nvGrpSpPr>
        <p:grpSpPr>
          <a:xfrm>
            <a:off x="3654287" y="3785790"/>
            <a:ext cx="1828800" cy="1828800"/>
            <a:chOff x="990600" y="1790350"/>
            <a:chExt cx="1600200" cy="1600200"/>
          </a:xfrm>
        </p:grpSpPr>
        <p:sp>
          <p:nvSpPr>
            <p:cNvPr id="17" name="Oval 16"/>
            <p:cNvSpPr/>
            <p:nvPr/>
          </p:nvSpPr>
          <p:spPr bwMode="auto">
            <a:xfrm>
              <a:off x="990600" y="1790350"/>
              <a:ext cx="1600200" cy="1600200"/>
            </a:xfrm>
            <a:prstGeom prst="ellipse">
              <a:avLst/>
            </a:prstGeom>
            <a:gradFill>
              <a:gsLst>
                <a:gs pos="0">
                  <a:schemeClr val="bg1">
                    <a:lumMod val="75000"/>
                  </a:schemeClr>
                </a:gs>
                <a:gs pos="54000">
                  <a:schemeClr val="tx1">
                    <a:lumMod val="85000"/>
                    <a:lumOff val="15000"/>
                  </a:schemeClr>
                </a:gs>
                <a:gs pos="73000">
                  <a:srgbClr xmlns:mc="http://schemas.openxmlformats.org/markup-compatibility/2006" xmlns:a14="http://schemas.microsoft.com/office/drawing/2007/7/7/main" val="3E5B33" mc:Ignorable=""/>
                </a:gs>
                <a:gs pos="100000">
                  <a:srgbClr xmlns:mc="http://schemas.openxmlformats.org/markup-compatibility/2006" xmlns:a14="http://schemas.microsoft.com/office/drawing/2007/7/7/main" val="91A15D" mc:Ignorable=""/>
                </a:gs>
              </a:gsLst>
              <a:lin ang="5400000" scaled="0"/>
            </a:gradFill>
            <a:ln>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8" name="Oval 17"/>
            <p:cNvSpPr/>
            <p:nvPr/>
          </p:nvSpPr>
          <p:spPr bwMode="auto">
            <a:xfrm>
              <a:off x="1295400" y="1828800"/>
              <a:ext cx="1028700" cy="785648"/>
            </a:xfrm>
            <a:prstGeom prst="ellipse">
              <a:avLst/>
            </a:prstGeom>
            <a:gradFill>
              <a:gsLst>
                <a:gs pos="0">
                  <a:schemeClr val="bg1">
                    <a:lumMod val="95000"/>
                  </a:schemeClr>
                </a:gs>
                <a:gs pos="52000">
                  <a:schemeClr val="tx1">
                    <a:lumMod val="65000"/>
                    <a:lumOff val="35000"/>
                    <a:alpha val="0"/>
                  </a:schemeClr>
                </a:gs>
              </a:gsLst>
              <a:lin ang="5400000" scaled="0"/>
            </a:gradFill>
            <a:ln>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9" name="Rectangle 18"/>
          <p:cNvSpPr/>
          <p:nvPr/>
        </p:nvSpPr>
        <p:spPr>
          <a:xfrm>
            <a:off x="3454866" y="4165860"/>
            <a:ext cx="2209800" cy="1015663"/>
          </a:xfrm>
          <a:prstGeom prst="rect">
            <a:avLst/>
          </a:prstGeom>
          <a:effectLst>
            <a:outerShdw blurRad="50800" dist="38100" dir="5400000" algn="t" rotWithShape="0">
              <a:prstClr val="black">
                <a:alpha val="40000"/>
              </a:prstClr>
            </a:outerShdw>
          </a:effectLst>
        </p:spPr>
        <p:txBody>
          <a:bodyPr wrap="square">
            <a:noAutofit/>
          </a:bodyPr>
          <a:lstStyle/>
          <a:p>
            <a:pPr lvl="0" algn="ctr">
              <a:spcAft>
                <a:spcPts val="1200"/>
              </a:spcAft>
            </a:pPr>
            <a:r>
              <a:rPr lang="en-US" sz="13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Prevent Unplanned Downtime</a:t>
            </a:r>
          </a:p>
          <a:p>
            <a:pPr lvl="0" algn="ctr">
              <a:spcAft>
                <a:spcPts val="1200"/>
              </a:spcAft>
            </a:pPr>
            <a:r>
              <a:rPr lang="en-US" sz="135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rPr>
              <a:t>Reduce Planned Downtime</a:t>
            </a:r>
            <a:endParaRPr lang="en-US" sz="135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j-lt"/>
            </a:endParaRPr>
          </a:p>
        </p:txBody>
      </p:sp>
      <p:pic>
        <p:nvPicPr>
          <p:cNvPr id="20" name="Picture 19" descr="network.png"/>
          <p:cNvPicPr>
            <a:picLocks noChangeAspect="1"/>
          </p:cNvPicPr>
          <p:nvPr/>
        </p:nvPicPr>
        <p:blipFill>
          <a:blip r:embed="rId3" cstate="print">
            <a:grayscl/>
          </a:blip>
          <a:stretch>
            <a:fillRect/>
          </a:stretch>
        </p:blipFill>
        <p:spPr>
          <a:xfrm>
            <a:off x="4375545" y="5224114"/>
            <a:ext cx="609600" cy="779124"/>
          </a:xfrm>
          <a:prstGeom prst="rect">
            <a:avLst/>
          </a:prstGeom>
          <a:effectLst>
            <a:outerShdw blurRad="50800" dist="38100" dir="5400000" algn="t" rotWithShape="0">
              <a:prstClr val="black">
                <a:alpha val="40000"/>
              </a:prstClr>
            </a:outerShdw>
          </a:effectLst>
        </p:spPr>
      </p:pic>
      <p:sp>
        <p:nvSpPr>
          <p:cNvPr id="49" name="Rectangle 48"/>
          <p:cNvSpPr/>
          <p:nvPr/>
        </p:nvSpPr>
        <p:spPr bwMode="auto">
          <a:xfrm>
            <a:off x="5789976" y="5804030"/>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50" name="Rectangle 49"/>
          <p:cNvSpPr/>
          <p:nvPr/>
        </p:nvSpPr>
        <p:spPr bwMode="auto">
          <a:xfrm>
            <a:off x="5789976" y="3317902"/>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51" name="Rectangle 50"/>
          <p:cNvSpPr/>
          <p:nvPr/>
        </p:nvSpPr>
        <p:spPr bwMode="auto">
          <a:xfrm>
            <a:off x="533400" y="3517969"/>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2" name="Rectangle 51"/>
          <p:cNvSpPr/>
          <p:nvPr/>
        </p:nvSpPr>
        <p:spPr bwMode="auto">
          <a:xfrm>
            <a:off x="533400" y="5538390"/>
            <a:ext cx="2819400" cy="6096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57" name="Straight Connector 56"/>
          <p:cNvCxnSpPr/>
          <p:nvPr/>
        </p:nvCxnSpPr>
        <p:spPr>
          <a:xfrm rot="10800000">
            <a:off x="5105401" y="5385990"/>
            <a:ext cx="662183" cy="509162"/>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3314700" y="5271690"/>
            <a:ext cx="609600" cy="533400"/>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33" idx="3"/>
          </p:cNvCxnSpPr>
          <p:nvPr/>
        </p:nvCxnSpPr>
        <p:spPr>
          <a:xfrm rot="10800000">
            <a:off x="3263774" y="4852590"/>
            <a:ext cx="393829" cy="2"/>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609600" y="3594169"/>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6" name="Rectangle 55"/>
          <p:cNvSpPr/>
          <p:nvPr/>
        </p:nvSpPr>
        <p:spPr>
          <a:xfrm>
            <a:off x="685800" y="3670369"/>
            <a:ext cx="2743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Multiple instance clustering</a:t>
            </a:r>
          </a:p>
        </p:txBody>
      </p:sp>
      <p:sp>
        <p:nvSpPr>
          <p:cNvPr id="28" name="Rectangle 27"/>
          <p:cNvSpPr/>
          <p:nvPr/>
        </p:nvSpPr>
        <p:spPr bwMode="auto">
          <a:xfrm>
            <a:off x="609600" y="561459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9" name="Rectangle 28"/>
          <p:cNvSpPr/>
          <p:nvPr/>
        </p:nvSpPr>
        <p:spPr bwMode="auto">
          <a:xfrm>
            <a:off x="5858242" y="3394102"/>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0" name="Rectangle 29"/>
          <p:cNvSpPr/>
          <p:nvPr/>
        </p:nvSpPr>
        <p:spPr bwMode="auto">
          <a:xfrm>
            <a:off x="5858242" y="5897322"/>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3" name="Rectangle 52"/>
          <p:cNvSpPr/>
          <p:nvPr/>
        </p:nvSpPr>
        <p:spPr>
          <a:xfrm>
            <a:off x="685800" y="5690790"/>
            <a:ext cx="22098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Database snapshots</a:t>
            </a:r>
          </a:p>
        </p:txBody>
      </p:sp>
      <p:sp>
        <p:nvSpPr>
          <p:cNvPr id="24" name="Rectangle 23"/>
          <p:cNvSpPr/>
          <p:nvPr/>
        </p:nvSpPr>
        <p:spPr>
          <a:xfrm>
            <a:off x="5943600" y="5973522"/>
            <a:ext cx="23622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Peer-to-peer replication</a:t>
            </a:r>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ndParaRPr>
          </a:p>
        </p:txBody>
      </p:sp>
      <p:sp>
        <p:nvSpPr>
          <p:cNvPr id="25" name="Rectangle 24"/>
          <p:cNvSpPr/>
          <p:nvPr/>
        </p:nvSpPr>
        <p:spPr>
          <a:xfrm>
            <a:off x="6019800" y="3470302"/>
            <a:ext cx="24384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Online operations</a:t>
            </a:r>
          </a:p>
        </p:txBody>
      </p:sp>
      <p:sp>
        <p:nvSpPr>
          <p:cNvPr id="31" name="Rectangle 30"/>
          <p:cNvSpPr/>
          <p:nvPr/>
        </p:nvSpPr>
        <p:spPr bwMode="auto">
          <a:xfrm>
            <a:off x="520573" y="4547790"/>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32" name="Straight Connector 31"/>
          <p:cNvCxnSpPr/>
          <p:nvPr/>
        </p:nvCxnSpPr>
        <p:spPr>
          <a:xfrm rot="16200000" flipV="1">
            <a:off x="3515623" y="3647124"/>
            <a:ext cx="230841" cy="582133"/>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596773" y="462399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4" name="Rectangle 33"/>
          <p:cNvSpPr/>
          <p:nvPr/>
        </p:nvSpPr>
        <p:spPr>
          <a:xfrm>
            <a:off x="672973" y="4615654"/>
            <a:ext cx="2743200" cy="461665"/>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Automatic page repair with database mirroring</a:t>
            </a:r>
          </a:p>
        </p:txBody>
      </p:sp>
      <p:sp>
        <p:nvSpPr>
          <p:cNvPr id="54" name="Rectangle 53"/>
          <p:cNvSpPr/>
          <p:nvPr/>
        </p:nvSpPr>
        <p:spPr bwMode="auto">
          <a:xfrm>
            <a:off x="5789976" y="4984350"/>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55" name="Rectangle 54"/>
          <p:cNvSpPr/>
          <p:nvPr/>
        </p:nvSpPr>
        <p:spPr bwMode="auto">
          <a:xfrm>
            <a:off x="5858242" y="5060550"/>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61" name="Rectangle 60"/>
          <p:cNvSpPr/>
          <p:nvPr/>
        </p:nvSpPr>
        <p:spPr>
          <a:xfrm>
            <a:off x="6019800" y="5136750"/>
            <a:ext cx="24384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Hot-add CPU and RAM</a:t>
            </a:r>
          </a:p>
        </p:txBody>
      </p:sp>
      <p:cxnSp>
        <p:nvCxnSpPr>
          <p:cNvPr id="62" name="Straight Connector 61"/>
          <p:cNvCxnSpPr/>
          <p:nvPr/>
        </p:nvCxnSpPr>
        <p:spPr>
          <a:xfrm flipV="1">
            <a:off x="5334000" y="3938194"/>
            <a:ext cx="457203" cy="304796"/>
          </a:xfrm>
          <a:prstGeom prst="line">
            <a:avLst/>
          </a:prstGeom>
          <a:ln w="12700">
            <a:solidFill>
              <a:schemeClr val="bg1">
                <a:lumMod val="95000"/>
                <a:alpha val="17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p:cNvSpPr txBox="1">
            <a:spLocks/>
          </p:cNvSpPr>
          <p:nvPr/>
        </p:nvSpPr>
        <p:spPr>
          <a:xfrm>
            <a:off x="8153400" y="298186"/>
            <a:ext cx="990600" cy="566928"/>
          </a:xfrm>
          <a:prstGeom prst="rect">
            <a:avLst/>
          </a:prstGeom>
          <a:gradFill rotWithShape="1">
            <a:gsLst>
              <a:gs pos="0">
                <a:schemeClr val="bg1">
                  <a:lumMod val="75000"/>
                </a:schemeClr>
              </a:gs>
              <a:gs pos="60000">
                <a:schemeClr val="tx1">
                  <a:lumMod val="65000"/>
                  <a:lumOff val="35000"/>
                  <a:alpha val="51000"/>
                </a:schemeClr>
              </a:gs>
            </a:gsLst>
            <a:lin ang="5400000" scaled="0"/>
          </a:gradFill>
          <a:ln>
            <a:gradFill>
              <a:gsLst>
                <a:gs pos="0">
                  <a:srgbClr xmlns:mc="http://schemas.openxmlformats.org/markup-compatibility/2006" xmlns:a14="http://schemas.microsoft.com/office/drawing/2007/7/7/main" val="C00000" mc:Ignorable=""/>
                </a:gs>
                <a:gs pos="5000">
                  <a:schemeClr val="accent1">
                    <a:tint val="44500"/>
                    <a:satMod val="160000"/>
                    <a:alpha val="0"/>
                  </a:schemeClr>
                </a:gs>
                <a:gs pos="100000">
                  <a:schemeClr val="accent1">
                    <a:tint val="23500"/>
                    <a:satMod val="160000"/>
                    <a:alpha val="0"/>
                  </a:schemeClr>
                </a:gs>
              </a:gsLst>
              <a:lin ang="0" scaled="0"/>
            </a:gradFill>
            <a:headEnd type="none" w="med" len="med"/>
            <a:tailEnd type="none" w="med" len="med"/>
          </a:ln>
          <a:effectLst>
            <a:outerShdw blurRad="50800" dist="38100" dir="5400000" algn="t" rotWithShape="0">
              <a:prstClr val="black">
                <a:alpha val="40000"/>
              </a:prstClr>
            </a:outerShdw>
          </a:effectLst>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noAutofit/>
          </a:bodyPr>
          <a:lstStyle>
            <a:lvl1pPr marL="0" indent="0">
              <a:lnSpc>
                <a:spcPct val="90000"/>
              </a:lnSpc>
              <a:spcBef>
                <a:spcPts val="0"/>
              </a:spcBef>
              <a:buNone/>
              <a:def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defRPr>
            </a:lvl1pPr>
            <a:lvl2pPr marL="0"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buNone/>
              <a:defRPr lang="en-US" sz="1400" kern="1200" dirty="0" smtClean="0">
                <a:solidFill>
                  <a:schemeClr val="bg1"/>
                </a:solidFill>
                <a:latin typeface="+mj-lt"/>
                <a:ea typeface="+mn-ea"/>
                <a:cs typeface="Arial" charset="0"/>
              </a:defRPr>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marL="0" marR="0" lvl="0" indent="-396875" algn="l" defTabSz="914400" rtl="0" eaLnBrk="1" fontAlgn="base" latinLnBrk="0" hangingPunct="1">
              <a:lnSpc>
                <a:spcPct val="90000"/>
              </a:lnSpc>
              <a:spcBef>
                <a:spcPct val="20000"/>
              </a:spcBef>
              <a:spcAft>
                <a:spcPct val="0"/>
              </a:spcAft>
              <a:buClr>
                <a:srgbClr xmlns:mc="http://schemas.openxmlformats.org/markup-compatibility/2006" xmlns:a14="http://schemas.microsoft.com/office/drawing/2007/7/7/main" val="777777" mc:Ignorable=""/>
              </a:buClr>
              <a:buSzTx/>
              <a:buFontTx/>
              <a:buNone/>
              <a:tabLst/>
              <a:defRPr/>
            </a:pPr>
            <a:r>
              <a:rPr kumimoji="0" lang="en-US" sz="1200" b="0" i="0" u="none" strike="noStrike" kern="1200" cap="none" spc="0" normalizeH="0" baseline="0" noProof="0" dirty="0" smtClean="0">
                <a:ln>
                  <a:noFill/>
                </a:ln>
                <a:solidFill>
                  <a:srgbClr xmlns:mc="http://schemas.openxmlformats.org/markup-compatibility/2006" xmlns:a14="http://schemas.microsoft.com/office/drawing/2007/7/7/main" val="FFFFFF" mc:Ignorable=""/>
                </a:solidFill>
                <a:effectLst/>
                <a:uLnTx/>
                <a:uFillTx/>
                <a:latin typeface="+mn-lt"/>
                <a:ea typeface="+mn-ea"/>
                <a:cs typeface="Arial" charset="0"/>
              </a:rPr>
              <a:t>High Availability</a:t>
            </a:r>
          </a:p>
        </p:txBody>
      </p:sp>
      <p:sp>
        <p:nvSpPr>
          <p:cNvPr id="35" name="Rectangle 34"/>
          <p:cNvSpPr/>
          <p:nvPr/>
        </p:nvSpPr>
        <p:spPr bwMode="auto">
          <a:xfrm>
            <a:off x="5789976" y="4158958"/>
            <a:ext cx="2819400" cy="685800"/>
          </a:xfrm>
          <a:prstGeom prst="rect">
            <a:avLst/>
          </a:prstGeom>
          <a:gradFill>
            <a:gsLst>
              <a:gs pos="29000">
                <a:schemeClr val="bg1">
                  <a:lumMod val="75000"/>
                </a:schemeClr>
              </a:gs>
              <a:gs pos="64000">
                <a:srgbClr xmlns:mc="http://schemas.openxmlformats.org/markup-compatibility/2006" xmlns:a14="http://schemas.microsoft.com/office/drawing/2007/7/7/main" val="92D050" mc:Ignorable="">
                  <a:alpha val="35000"/>
                </a:srgbClr>
              </a:gs>
              <a:gs pos="83000">
                <a:srgbClr xmlns:mc="http://schemas.openxmlformats.org/markup-compatibility/2006" xmlns:a14="http://schemas.microsoft.com/office/drawing/2007/7/7/main" val="91A15D" mc:Ignorable="">
                  <a:alpha val="0"/>
                </a:srgbClr>
              </a:gs>
              <a:gs pos="100000">
                <a:schemeClr val="tx1">
                  <a:alpha val="51000"/>
                </a:schemeClr>
              </a:gs>
            </a:gsLst>
            <a:lin ang="5400000" scaled="0"/>
          </a:gradFill>
          <a:ln w="44450">
            <a:gradFill>
              <a:gsLst>
                <a:gs pos="0">
                  <a:schemeClr val="bg1">
                    <a:alpha val="34000"/>
                  </a:schemeClr>
                </a:gs>
                <a:gs pos="100000">
                  <a:schemeClr val="bg1">
                    <a:alpha val="5000"/>
                  </a:schemeClr>
                </a:gs>
              </a:gsLst>
              <a:lin ang="5400000" scaled="0"/>
            </a:gradFill>
            <a:headEnd type="none" w="med" len="med"/>
            <a:tailEnd type="none" w="med" len="med"/>
          </a:ln>
          <a:effectLst>
            <a:outerShdw blurRad="203200" dist="2032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endParaRPr lang="en-US" sz="1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cs typeface="Arial" charset="0"/>
            </a:endParaRPr>
          </a:p>
        </p:txBody>
      </p:sp>
      <p:sp>
        <p:nvSpPr>
          <p:cNvPr id="37" name="Rectangle 36"/>
          <p:cNvSpPr/>
          <p:nvPr/>
        </p:nvSpPr>
        <p:spPr bwMode="auto">
          <a:xfrm>
            <a:off x="5858242" y="4235158"/>
            <a:ext cx="2667000" cy="457200"/>
          </a:xfrm>
          <a:prstGeom prst="rect">
            <a:avLst/>
          </a:prstGeom>
          <a:gradFill>
            <a:gsLst>
              <a:gs pos="0">
                <a:schemeClr val="tx1">
                  <a:lumMod val="65000"/>
                  <a:lumOff val="35000"/>
                </a:schemeClr>
              </a:gs>
              <a:gs pos="100000">
                <a:schemeClr val="tx1">
                  <a:lumMod val="75000"/>
                  <a:lumOff val="25000"/>
                </a:schemeClr>
              </a:gs>
            </a:gsLst>
            <a:lin ang="5400000" scaled="0"/>
          </a:gradFill>
          <a:ln>
            <a:headEnd type="none" w="med" len="med"/>
            <a:tailEnd type="none" w="med" len="med"/>
          </a:ln>
          <a:effectLst>
            <a:innerShdw blurRad="63500" dist="50800" dir="16200000">
              <a:prstClr val="black">
                <a:alpha val="50000"/>
              </a:prstClr>
            </a:inn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38" name="Rectangle 37"/>
          <p:cNvSpPr/>
          <p:nvPr/>
        </p:nvSpPr>
        <p:spPr>
          <a:xfrm>
            <a:off x="6018576" y="4311358"/>
            <a:ext cx="2438400" cy="276999"/>
          </a:xfrm>
          <a:prstGeom prst="rect">
            <a:avLst/>
          </a:prstGeom>
        </p:spPr>
        <p:txBody>
          <a:bodyPr wrap="square">
            <a:spAutoFit/>
          </a:bodyPr>
          <a:lstStyle/>
          <a:p>
            <a:pPr lvl="0">
              <a:spcBef>
                <a:spcPts val="1200"/>
              </a:spcBef>
            </a:pP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rPr>
              <a:t>Live Migration</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fltVal val="0"/>
                                          </p:val>
                                        </p:tav>
                                        <p:tav tm="100000">
                                          <p:val>
                                            <p:strVal val="#ppt_w"/>
                                          </p:val>
                                        </p:tav>
                                      </p:tavLst>
                                    </p:anim>
                                    <p:anim calcmode="lin" valueType="num">
                                      <p:cBhvr>
                                        <p:cTn id="8" dur="1000" fill="hold"/>
                                        <p:tgtEl>
                                          <p:spTgt spid="51"/>
                                        </p:tgtEl>
                                        <p:attrNameLst>
                                          <p:attrName>ppt_h</p:attrName>
                                        </p:attrNameLst>
                                      </p:cBhvr>
                                      <p:tavLst>
                                        <p:tav tm="0">
                                          <p:val>
                                            <p:fltVal val="0"/>
                                          </p:val>
                                        </p:tav>
                                        <p:tav tm="100000">
                                          <p:val>
                                            <p:strVal val="#ppt_h"/>
                                          </p:val>
                                        </p:tav>
                                      </p:tavLst>
                                    </p:anim>
                                    <p:animEffect transition="in" filter="fade">
                                      <p:cBhvr>
                                        <p:cTn id="9" dur="1000"/>
                                        <p:tgtEl>
                                          <p:spTgt spid="5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1000" fill="hold"/>
                                        <p:tgtEl>
                                          <p:spTgt spid="52"/>
                                        </p:tgtEl>
                                        <p:attrNameLst>
                                          <p:attrName>ppt_w</p:attrName>
                                        </p:attrNameLst>
                                      </p:cBhvr>
                                      <p:tavLst>
                                        <p:tav tm="0">
                                          <p:val>
                                            <p:fltVal val="0"/>
                                          </p:val>
                                        </p:tav>
                                        <p:tav tm="100000">
                                          <p:val>
                                            <p:strVal val="#ppt_w"/>
                                          </p:val>
                                        </p:tav>
                                      </p:tavLst>
                                    </p:anim>
                                    <p:anim calcmode="lin" valueType="num">
                                      <p:cBhvr>
                                        <p:cTn id="13" dur="1000" fill="hold"/>
                                        <p:tgtEl>
                                          <p:spTgt spid="52"/>
                                        </p:tgtEl>
                                        <p:attrNameLst>
                                          <p:attrName>ppt_h</p:attrName>
                                        </p:attrNameLst>
                                      </p:cBhvr>
                                      <p:tavLst>
                                        <p:tav tm="0">
                                          <p:val>
                                            <p:fltVal val="0"/>
                                          </p:val>
                                        </p:tav>
                                        <p:tav tm="100000">
                                          <p:val>
                                            <p:strVal val="#ppt_h"/>
                                          </p:val>
                                        </p:tav>
                                      </p:tavLst>
                                    </p:anim>
                                    <p:animEffect transition="in" filter="fade">
                                      <p:cBhvr>
                                        <p:cTn id="14" dur="1000"/>
                                        <p:tgtEl>
                                          <p:spTgt spid="52"/>
                                        </p:tgtEl>
                                      </p:cBhvr>
                                    </p:animEffect>
                                  </p:childTnLst>
                                </p:cTn>
                              </p:par>
                              <p:par>
                                <p:cTn id="15" presetID="53"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1000" fill="hold"/>
                                        <p:tgtEl>
                                          <p:spTgt spid="58"/>
                                        </p:tgtEl>
                                        <p:attrNameLst>
                                          <p:attrName>ppt_w</p:attrName>
                                        </p:attrNameLst>
                                      </p:cBhvr>
                                      <p:tavLst>
                                        <p:tav tm="0">
                                          <p:val>
                                            <p:fltVal val="0"/>
                                          </p:val>
                                        </p:tav>
                                        <p:tav tm="100000">
                                          <p:val>
                                            <p:strVal val="#ppt_w"/>
                                          </p:val>
                                        </p:tav>
                                      </p:tavLst>
                                    </p:anim>
                                    <p:anim calcmode="lin" valueType="num">
                                      <p:cBhvr>
                                        <p:cTn id="18" dur="1000" fill="hold"/>
                                        <p:tgtEl>
                                          <p:spTgt spid="58"/>
                                        </p:tgtEl>
                                        <p:attrNameLst>
                                          <p:attrName>ppt_h</p:attrName>
                                        </p:attrNameLst>
                                      </p:cBhvr>
                                      <p:tavLst>
                                        <p:tav tm="0">
                                          <p:val>
                                            <p:fltVal val="0"/>
                                          </p:val>
                                        </p:tav>
                                        <p:tav tm="100000">
                                          <p:val>
                                            <p:strVal val="#ppt_h"/>
                                          </p:val>
                                        </p:tav>
                                      </p:tavLst>
                                    </p:anim>
                                    <p:animEffect transition="in" filter="fade">
                                      <p:cBhvr>
                                        <p:cTn id="19" dur="1000"/>
                                        <p:tgtEl>
                                          <p:spTgt spid="58"/>
                                        </p:tgtEl>
                                      </p:cBhvr>
                                    </p:animEffect>
                                  </p:childTnLst>
                                </p:cTn>
                              </p:par>
                              <p:par>
                                <p:cTn id="20" presetID="53"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fltVal val="0"/>
                                          </p:val>
                                        </p:tav>
                                        <p:tav tm="100000">
                                          <p:val>
                                            <p:strVal val="#ppt_w"/>
                                          </p:val>
                                        </p:tav>
                                      </p:tavLst>
                                    </p:anim>
                                    <p:anim calcmode="lin" valueType="num">
                                      <p:cBhvr>
                                        <p:cTn id="28" dur="1000" fill="hold"/>
                                        <p:tgtEl>
                                          <p:spTgt spid="27"/>
                                        </p:tgtEl>
                                        <p:attrNameLst>
                                          <p:attrName>ppt_h</p:attrName>
                                        </p:attrNameLst>
                                      </p:cBhvr>
                                      <p:tavLst>
                                        <p:tav tm="0">
                                          <p:val>
                                            <p:fltVal val="0"/>
                                          </p:val>
                                        </p:tav>
                                        <p:tav tm="100000">
                                          <p:val>
                                            <p:strVal val="#ppt_h"/>
                                          </p:val>
                                        </p:tav>
                                      </p:tavLst>
                                    </p:anim>
                                    <p:animEffect transition="in" filter="fade">
                                      <p:cBhvr>
                                        <p:cTn id="29" dur="1000"/>
                                        <p:tgtEl>
                                          <p:spTgt spid="2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1000" fill="hold"/>
                                        <p:tgtEl>
                                          <p:spTgt spid="56"/>
                                        </p:tgtEl>
                                        <p:attrNameLst>
                                          <p:attrName>ppt_w</p:attrName>
                                        </p:attrNameLst>
                                      </p:cBhvr>
                                      <p:tavLst>
                                        <p:tav tm="0">
                                          <p:val>
                                            <p:fltVal val="0"/>
                                          </p:val>
                                        </p:tav>
                                        <p:tav tm="100000">
                                          <p:val>
                                            <p:strVal val="#ppt_w"/>
                                          </p:val>
                                        </p:tav>
                                      </p:tavLst>
                                    </p:anim>
                                    <p:anim calcmode="lin" valueType="num">
                                      <p:cBhvr>
                                        <p:cTn id="33" dur="1000" fill="hold"/>
                                        <p:tgtEl>
                                          <p:spTgt spid="56"/>
                                        </p:tgtEl>
                                        <p:attrNameLst>
                                          <p:attrName>ppt_h</p:attrName>
                                        </p:attrNameLst>
                                      </p:cBhvr>
                                      <p:tavLst>
                                        <p:tav tm="0">
                                          <p:val>
                                            <p:fltVal val="0"/>
                                          </p:val>
                                        </p:tav>
                                        <p:tav tm="100000">
                                          <p:val>
                                            <p:strVal val="#ppt_h"/>
                                          </p:val>
                                        </p:tav>
                                      </p:tavLst>
                                    </p:anim>
                                    <p:animEffect transition="in" filter="fade">
                                      <p:cBhvr>
                                        <p:cTn id="34" dur="1000"/>
                                        <p:tgtEl>
                                          <p:spTgt spid="56"/>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Effect transition="in" filter="fade">
                                      <p:cBhvr>
                                        <p:cTn id="39" dur="1000"/>
                                        <p:tgtEl>
                                          <p:spTgt spid="28"/>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1000" fill="hold"/>
                                        <p:tgtEl>
                                          <p:spTgt spid="53"/>
                                        </p:tgtEl>
                                        <p:attrNameLst>
                                          <p:attrName>ppt_w</p:attrName>
                                        </p:attrNameLst>
                                      </p:cBhvr>
                                      <p:tavLst>
                                        <p:tav tm="0">
                                          <p:val>
                                            <p:fltVal val="0"/>
                                          </p:val>
                                        </p:tav>
                                        <p:tav tm="100000">
                                          <p:val>
                                            <p:strVal val="#ppt_w"/>
                                          </p:val>
                                        </p:tav>
                                      </p:tavLst>
                                    </p:anim>
                                    <p:anim calcmode="lin" valueType="num">
                                      <p:cBhvr>
                                        <p:cTn id="43" dur="1000" fill="hold"/>
                                        <p:tgtEl>
                                          <p:spTgt spid="53"/>
                                        </p:tgtEl>
                                        <p:attrNameLst>
                                          <p:attrName>ppt_h</p:attrName>
                                        </p:attrNameLst>
                                      </p:cBhvr>
                                      <p:tavLst>
                                        <p:tav tm="0">
                                          <p:val>
                                            <p:fltVal val="0"/>
                                          </p:val>
                                        </p:tav>
                                        <p:tav tm="100000">
                                          <p:val>
                                            <p:strVal val="#ppt_h"/>
                                          </p:val>
                                        </p:tav>
                                      </p:tavLst>
                                    </p:anim>
                                    <p:animEffect transition="in" filter="fade">
                                      <p:cBhvr>
                                        <p:cTn id="44" dur="1000"/>
                                        <p:tgtEl>
                                          <p:spTgt spid="53"/>
                                        </p:tgtEl>
                                      </p:cBhvr>
                                    </p:animEffect>
                                  </p:childTnLst>
                                </p:cTn>
                              </p:par>
                              <p:par>
                                <p:cTn id="45" presetID="53"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1000" fill="hold"/>
                                        <p:tgtEl>
                                          <p:spTgt spid="59"/>
                                        </p:tgtEl>
                                        <p:attrNameLst>
                                          <p:attrName>ppt_w</p:attrName>
                                        </p:attrNameLst>
                                      </p:cBhvr>
                                      <p:tavLst>
                                        <p:tav tm="0">
                                          <p:val>
                                            <p:fltVal val="0"/>
                                          </p:val>
                                        </p:tav>
                                        <p:tav tm="100000">
                                          <p:val>
                                            <p:strVal val="#ppt_w"/>
                                          </p:val>
                                        </p:tav>
                                      </p:tavLst>
                                    </p:anim>
                                    <p:anim calcmode="lin" valueType="num">
                                      <p:cBhvr>
                                        <p:cTn id="48" dur="1000" fill="hold"/>
                                        <p:tgtEl>
                                          <p:spTgt spid="59"/>
                                        </p:tgtEl>
                                        <p:attrNameLst>
                                          <p:attrName>ppt_h</p:attrName>
                                        </p:attrNameLst>
                                      </p:cBhvr>
                                      <p:tavLst>
                                        <p:tav tm="0">
                                          <p:val>
                                            <p:fltVal val="0"/>
                                          </p:val>
                                        </p:tav>
                                        <p:tav tm="100000">
                                          <p:val>
                                            <p:strVal val="#ppt_h"/>
                                          </p:val>
                                        </p:tav>
                                      </p:tavLst>
                                    </p:anim>
                                    <p:animEffect transition="in" filter="fade">
                                      <p:cBhvr>
                                        <p:cTn id="49" dur="1000"/>
                                        <p:tgtEl>
                                          <p:spTgt spid="59"/>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1000" fill="hold"/>
                                        <p:tgtEl>
                                          <p:spTgt spid="49"/>
                                        </p:tgtEl>
                                        <p:attrNameLst>
                                          <p:attrName>ppt_w</p:attrName>
                                        </p:attrNameLst>
                                      </p:cBhvr>
                                      <p:tavLst>
                                        <p:tav tm="0">
                                          <p:val>
                                            <p:fltVal val="0"/>
                                          </p:val>
                                        </p:tav>
                                        <p:tav tm="100000">
                                          <p:val>
                                            <p:strVal val="#ppt_w"/>
                                          </p:val>
                                        </p:tav>
                                      </p:tavLst>
                                    </p:anim>
                                    <p:anim calcmode="lin" valueType="num">
                                      <p:cBhvr>
                                        <p:cTn id="53" dur="1000" fill="hold"/>
                                        <p:tgtEl>
                                          <p:spTgt spid="49"/>
                                        </p:tgtEl>
                                        <p:attrNameLst>
                                          <p:attrName>ppt_h</p:attrName>
                                        </p:attrNameLst>
                                      </p:cBhvr>
                                      <p:tavLst>
                                        <p:tav tm="0">
                                          <p:val>
                                            <p:fltVal val="0"/>
                                          </p:val>
                                        </p:tav>
                                        <p:tav tm="100000">
                                          <p:val>
                                            <p:strVal val="#ppt_h"/>
                                          </p:val>
                                        </p:tav>
                                      </p:tavLst>
                                    </p:anim>
                                    <p:animEffect transition="in" filter="fade">
                                      <p:cBhvr>
                                        <p:cTn id="54" dur="1000"/>
                                        <p:tgtEl>
                                          <p:spTgt spid="49"/>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1000" fill="hold"/>
                                        <p:tgtEl>
                                          <p:spTgt spid="50"/>
                                        </p:tgtEl>
                                        <p:attrNameLst>
                                          <p:attrName>ppt_w</p:attrName>
                                        </p:attrNameLst>
                                      </p:cBhvr>
                                      <p:tavLst>
                                        <p:tav tm="0">
                                          <p:val>
                                            <p:fltVal val="0"/>
                                          </p:val>
                                        </p:tav>
                                        <p:tav tm="100000">
                                          <p:val>
                                            <p:strVal val="#ppt_w"/>
                                          </p:val>
                                        </p:tav>
                                      </p:tavLst>
                                    </p:anim>
                                    <p:anim calcmode="lin" valueType="num">
                                      <p:cBhvr>
                                        <p:cTn id="58" dur="1000" fill="hold"/>
                                        <p:tgtEl>
                                          <p:spTgt spid="50"/>
                                        </p:tgtEl>
                                        <p:attrNameLst>
                                          <p:attrName>ppt_h</p:attrName>
                                        </p:attrNameLst>
                                      </p:cBhvr>
                                      <p:tavLst>
                                        <p:tav tm="0">
                                          <p:val>
                                            <p:fltVal val="0"/>
                                          </p:val>
                                        </p:tav>
                                        <p:tav tm="100000">
                                          <p:val>
                                            <p:strVal val="#ppt_h"/>
                                          </p:val>
                                        </p:tav>
                                      </p:tavLst>
                                    </p:anim>
                                    <p:animEffect transition="in" filter="fade">
                                      <p:cBhvr>
                                        <p:cTn id="59" dur="1000"/>
                                        <p:tgtEl>
                                          <p:spTgt spid="50"/>
                                        </p:tgtEl>
                                      </p:cBhvr>
                                    </p:animEffect>
                                  </p:childTnLst>
                                </p:cTn>
                              </p:par>
                              <p:par>
                                <p:cTn id="60" presetID="53"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1000" fill="hold"/>
                                        <p:tgtEl>
                                          <p:spTgt spid="57"/>
                                        </p:tgtEl>
                                        <p:attrNameLst>
                                          <p:attrName>ppt_w</p:attrName>
                                        </p:attrNameLst>
                                      </p:cBhvr>
                                      <p:tavLst>
                                        <p:tav tm="0">
                                          <p:val>
                                            <p:fltVal val="0"/>
                                          </p:val>
                                        </p:tav>
                                        <p:tav tm="100000">
                                          <p:val>
                                            <p:strVal val="#ppt_w"/>
                                          </p:val>
                                        </p:tav>
                                      </p:tavLst>
                                    </p:anim>
                                    <p:anim calcmode="lin" valueType="num">
                                      <p:cBhvr>
                                        <p:cTn id="63" dur="1000" fill="hold"/>
                                        <p:tgtEl>
                                          <p:spTgt spid="57"/>
                                        </p:tgtEl>
                                        <p:attrNameLst>
                                          <p:attrName>ppt_h</p:attrName>
                                        </p:attrNameLst>
                                      </p:cBhvr>
                                      <p:tavLst>
                                        <p:tav tm="0">
                                          <p:val>
                                            <p:fltVal val="0"/>
                                          </p:val>
                                        </p:tav>
                                        <p:tav tm="100000">
                                          <p:val>
                                            <p:strVal val="#ppt_h"/>
                                          </p:val>
                                        </p:tav>
                                      </p:tavLst>
                                    </p:anim>
                                    <p:animEffect transition="in" filter="fade">
                                      <p:cBhvr>
                                        <p:cTn id="64" dur="1000"/>
                                        <p:tgtEl>
                                          <p:spTgt spid="57"/>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fltVal val="0"/>
                                          </p:val>
                                        </p:tav>
                                        <p:tav tm="100000">
                                          <p:val>
                                            <p:strVal val="#ppt_w"/>
                                          </p:val>
                                        </p:tav>
                                      </p:tavLst>
                                    </p:anim>
                                    <p:anim calcmode="lin" valueType="num">
                                      <p:cBhvr>
                                        <p:cTn id="68" dur="1000" fill="hold"/>
                                        <p:tgtEl>
                                          <p:spTgt spid="29"/>
                                        </p:tgtEl>
                                        <p:attrNameLst>
                                          <p:attrName>ppt_h</p:attrName>
                                        </p:attrNameLst>
                                      </p:cBhvr>
                                      <p:tavLst>
                                        <p:tav tm="0">
                                          <p:val>
                                            <p:fltVal val="0"/>
                                          </p:val>
                                        </p:tav>
                                        <p:tav tm="100000">
                                          <p:val>
                                            <p:strVal val="#ppt_h"/>
                                          </p:val>
                                        </p:tav>
                                      </p:tavLst>
                                    </p:anim>
                                    <p:animEffect transition="in" filter="fade">
                                      <p:cBhvr>
                                        <p:cTn id="69" dur="1000"/>
                                        <p:tgtEl>
                                          <p:spTgt spid="29"/>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1000" fill="hold"/>
                                        <p:tgtEl>
                                          <p:spTgt spid="30"/>
                                        </p:tgtEl>
                                        <p:attrNameLst>
                                          <p:attrName>ppt_w</p:attrName>
                                        </p:attrNameLst>
                                      </p:cBhvr>
                                      <p:tavLst>
                                        <p:tav tm="0">
                                          <p:val>
                                            <p:fltVal val="0"/>
                                          </p:val>
                                        </p:tav>
                                        <p:tav tm="100000">
                                          <p:val>
                                            <p:strVal val="#ppt_w"/>
                                          </p:val>
                                        </p:tav>
                                      </p:tavLst>
                                    </p:anim>
                                    <p:anim calcmode="lin" valueType="num">
                                      <p:cBhvr>
                                        <p:cTn id="73" dur="1000" fill="hold"/>
                                        <p:tgtEl>
                                          <p:spTgt spid="30"/>
                                        </p:tgtEl>
                                        <p:attrNameLst>
                                          <p:attrName>ppt_h</p:attrName>
                                        </p:attrNameLst>
                                      </p:cBhvr>
                                      <p:tavLst>
                                        <p:tav tm="0">
                                          <p:val>
                                            <p:fltVal val="0"/>
                                          </p:val>
                                        </p:tav>
                                        <p:tav tm="100000">
                                          <p:val>
                                            <p:strVal val="#ppt_h"/>
                                          </p:val>
                                        </p:tav>
                                      </p:tavLst>
                                    </p:anim>
                                    <p:animEffect transition="in" filter="fade">
                                      <p:cBhvr>
                                        <p:cTn id="74" dur="1000"/>
                                        <p:tgtEl>
                                          <p:spTgt spid="30"/>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1000" fill="hold"/>
                                        <p:tgtEl>
                                          <p:spTgt spid="24"/>
                                        </p:tgtEl>
                                        <p:attrNameLst>
                                          <p:attrName>ppt_w</p:attrName>
                                        </p:attrNameLst>
                                      </p:cBhvr>
                                      <p:tavLst>
                                        <p:tav tm="0">
                                          <p:val>
                                            <p:fltVal val="0"/>
                                          </p:val>
                                        </p:tav>
                                        <p:tav tm="100000">
                                          <p:val>
                                            <p:strVal val="#ppt_w"/>
                                          </p:val>
                                        </p:tav>
                                      </p:tavLst>
                                    </p:anim>
                                    <p:anim calcmode="lin" valueType="num">
                                      <p:cBhvr>
                                        <p:cTn id="78" dur="1000" fill="hold"/>
                                        <p:tgtEl>
                                          <p:spTgt spid="24"/>
                                        </p:tgtEl>
                                        <p:attrNameLst>
                                          <p:attrName>ppt_h</p:attrName>
                                        </p:attrNameLst>
                                      </p:cBhvr>
                                      <p:tavLst>
                                        <p:tav tm="0">
                                          <p:val>
                                            <p:fltVal val="0"/>
                                          </p:val>
                                        </p:tav>
                                        <p:tav tm="100000">
                                          <p:val>
                                            <p:strVal val="#ppt_h"/>
                                          </p:val>
                                        </p:tav>
                                      </p:tavLst>
                                    </p:anim>
                                    <p:animEffect transition="in" filter="fade">
                                      <p:cBhvr>
                                        <p:cTn id="79" dur="1000"/>
                                        <p:tgtEl>
                                          <p:spTgt spid="24"/>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1000" fill="hold"/>
                                        <p:tgtEl>
                                          <p:spTgt spid="25"/>
                                        </p:tgtEl>
                                        <p:attrNameLst>
                                          <p:attrName>ppt_w</p:attrName>
                                        </p:attrNameLst>
                                      </p:cBhvr>
                                      <p:tavLst>
                                        <p:tav tm="0">
                                          <p:val>
                                            <p:fltVal val="0"/>
                                          </p:val>
                                        </p:tav>
                                        <p:tav tm="100000">
                                          <p:val>
                                            <p:strVal val="#ppt_w"/>
                                          </p:val>
                                        </p:tav>
                                      </p:tavLst>
                                    </p:anim>
                                    <p:anim calcmode="lin" valueType="num">
                                      <p:cBhvr>
                                        <p:cTn id="83" dur="1000" fill="hold"/>
                                        <p:tgtEl>
                                          <p:spTgt spid="25"/>
                                        </p:tgtEl>
                                        <p:attrNameLst>
                                          <p:attrName>ppt_h</p:attrName>
                                        </p:attrNameLst>
                                      </p:cBhvr>
                                      <p:tavLst>
                                        <p:tav tm="0">
                                          <p:val>
                                            <p:fltVal val="0"/>
                                          </p:val>
                                        </p:tav>
                                        <p:tav tm="100000">
                                          <p:val>
                                            <p:strVal val="#ppt_h"/>
                                          </p:val>
                                        </p:tav>
                                      </p:tavLst>
                                    </p:anim>
                                    <p:animEffect transition="in" filter="fade">
                                      <p:cBhvr>
                                        <p:cTn id="84" dur="1000"/>
                                        <p:tgtEl>
                                          <p:spTgt spid="25"/>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1000" fill="hold"/>
                                        <p:tgtEl>
                                          <p:spTgt spid="31"/>
                                        </p:tgtEl>
                                        <p:attrNameLst>
                                          <p:attrName>ppt_w</p:attrName>
                                        </p:attrNameLst>
                                      </p:cBhvr>
                                      <p:tavLst>
                                        <p:tav tm="0">
                                          <p:val>
                                            <p:fltVal val="0"/>
                                          </p:val>
                                        </p:tav>
                                        <p:tav tm="100000">
                                          <p:val>
                                            <p:strVal val="#ppt_w"/>
                                          </p:val>
                                        </p:tav>
                                      </p:tavLst>
                                    </p:anim>
                                    <p:anim calcmode="lin" valueType="num">
                                      <p:cBhvr>
                                        <p:cTn id="88" dur="1000" fill="hold"/>
                                        <p:tgtEl>
                                          <p:spTgt spid="31"/>
                                        </p:tgtEl>
                                        <p:attrNameLst>
                                          <p:attrName>ppt_h</p:attrName>
                                        </p:attrNameLst>
                                      </p:cBhvr>
                                      <p:tavLst>
                                        <p:tav tm="0">
                                          <p:val>
                                            <p:fltVal val="0"/>
                                          </p:val>
                                        </p:tav>
                                        <p:tav tm="100000">
                                          <p:val>
                                            <p:strVal val="#ppt_h"/>
                                          </p:val>
                                        </p:tav>
                                      </p:tavLst>
                                    </p:anim>
                                    <p:animEffect transition="in" filter="fade">
                                      <p:cBhvr>
                                        <p:cTn id="89" dur="1000"/>
                                        <p:tgtEl>
                                          <p:spTgt spid="31"/>
                                        </p:tgtEl>
                                      </p:cBhvr>
                                    </p:animEffect>
                                  </p:childTnLst>
                                </p:cTn>
                              </p:par>
                              <p:par>
                                <p:cTn id="90" presetID="53"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1000" fill="hold"/>
                                        <p:tgtEl>
                                          <p:spTgt spid="32"/>
                                        </p:tgtEl>
                                        <p:attrNameLst>
                                          <p:attrName>ppt_w</p:attrName>
                                        </p:attrNameLst>
                                      </p:cBhvr>
                                      <p:tavLst>
                                        <p:tav tm="0">
                                          <p:val>
                                            <p:fltVal val="0"/>
                                          </p:val>
                                        </p:tav>
                                        <p:tav tm="100000">
                                          <p:val>
                                            <p:strVal val="#ppt_w"/>
                                          </p:val>
                                        </p:tav>
                                      </p:tavLst>
                                    </p:anim>
                                    <p:anim calcmode="lin" valueType="num">
                                      <p:cBhvr>
                                        <p:cTn id="93" dur="1000" fill="hold"/>
                                        <p:tgtEl>
                                          <p:spTgt spid="32"/>
                                        </p:tgtEl>
                                        <p:attrNameLst>
                                          <p:attrName>ppt_h</p:attrName>
                                        </p:attrNameLst>
                                      </p:cBhvr>
                                      <p:tavLst>
                                        <p:tav tm="0">
                                          <p:val>
                                            <p:fltVal val="0"/>
                                          </p:val>
                                        </p:tav>
                                        <p:tav tm="100000">
                                          <p:val>
                                            <p:strVal val="#ppt_h"/>
                                          </p:val>
                                        </p:tav>
                                      </p:tavLst>
                                    </p:anim>
                                    <p:animEffect transition="in" filter="fade">
                                      <p:cBhvr>
                                        <p:cTn id="94" dur="1000"/>
                                        <p:tgtEl>
                                          <p:spTgt spid="32"/>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1000" fill="hold"/>
                                        <p:tgtEl>
                                          <p:spTgt spid="33"/>
                                        </p:tgtEl>
                                        <p:attrNameLst>
                                          <p:attrName>ppt_w</p:attrName>
                                        </p:attrNameLst>
                                      </p:cBhvr>
                                      <p:tavLst>
                                        <p:tav tm="0">
                                          <p:val>
                                            <p:fltVal val="0"/>
                                          </p:val>
                                        </p:tav>
                                        <p:tav tm="100000">
                                          <p:val>
                                            <p:strVal val="#ppt_w"/>
                                          </p:val>
                                        </p:tav>
                                      </p:tavLst>
                                    </p:anim>
                                    <p:anim calcmode="lin" valueType="num">
                                      <p:cBhvr>
                                        <p:cTn id="98" dur="1000" fill="hold"/>
                                        <p:tgtEl>
                                          <p:spTgt spid="33"/>
                                        </p:tgtEl>
                                        <p:attrNameLst>
                                          <p:attrName>ppt_h</p:attrName>
                                        </p:attrNameLst>
                                      </p:cBhvr>
                                      <p:tavLst>
                                        <p:tav tm="0">
                                          <p:val>
                                            <p:fltVal val="0"/>
                                          </p:val>
                                        </p:tav>
                                        <p:tav tm="100000">
                                          <p:val>
                                            <p:strVal val="#ppt_h"/>
                                          </p:val>
                                        </p:tav>
                                      </p:tavLst>
                                    </p:anim>
                                    <p:animEffect transition="in" filter="fade">
                                      <p:cBhvr>
                                        <p:cTn id="99" dur="1000"/>
                                        <p:tgtEl>
                                          <p:spTgt spid="33"/>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p:cTn id="102" dur="1000" fill="hold"/>
                                        <p:tgtEl>
                                          <p:spTgt spid="34"/>
                                        </p:tgtEl>
                                        <p:attrNameLst>
                                          <p:attrName>ppt_w</p:attrName>
                                        </p:attrNameLst>
                                      </p:cBhvr>
                                      <p:tavLst>
                                        <p:tav tm="0">
                                          <p:val>
                                            <p:fltVal val="0"/>
                                          </p:val>
                                        </p:tav>
                                        <p:tav tm="100000">
                                          <p:val>
                                            <p:strVal val="#ppt_w"/>
                                          </p:val>
                                        </p:tav>
                                      </p:tavLst>
                                    </p:anim>
                                    <p:anim calcmode="lin" valueType="num">
                                      <p:cBhvr>
                                        <p:cTn id="103" dur="1000" fill="hold"/>
                                        <p:tgtEl>
                                          <p:spTgt spid="34"/>
                                        </p:tgtEl>
                                        <p:attrNameLst>
                                          <p:attrName>ppt_h</p:attrName>
                                        </p:attrNameLst>
                                      </p:cBhvr>
                                      <p:tavLst>
                                        <p:tav tm="0">
                                          <p:val>
                                            <p:fltVal val="0"/>
                                          </p:val>
                                        </p:tav>
                                        <p:tav tm="100000">
                                          <p:val>
                                            <p:strVal val="#ppt_h"/>
                                          </p:val>
                                        </p:tav>
                                      </p:tavLst>
                                    </p:anim>
                                    <p:animEffect transition="in" filter="fade">
                                      <p:cBhvr>
                                        <p:cTn id="104" dur="1000"/>
                                        <p:tgtEl>
                                          <p:spTgt spid="34"/>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p:cTn id="107" dur="1000" fill="hold"/>
                                        <p:tgtEl>
                                          <p:spTgt spid="54"/>
                                        </p:tgtEl>
                                        <p:attrNameLst>
                                          <p:attrName>ppt_w</p:attrName>
                                        </p:attrNameLst>
                                      </p:cBhvr>
                                      <p:tavLst>
                                        <p:tav tm="0">
                                          <p:val>
                                            <p:fltVal val="0"/>
                                          </p:val>
                                        </p:tav>
                                        <p:tav tm="100000">
                                          <p:val>
                                            <p:strVal val="#ppt_w"/>
                                          </p:val>
                                        </p:tav>
                                      </p:tavLst>
                                    </p:anim>
                                    <p:anim calcmode="lin" valueType="num">
                                      <p:cBhvr>
                                        <p:cTn id="108" dur="1000" fill="hold"/>
                                        <p:tgtEl>
                                          <p:spTgt spid="54"/>
                                        </p:tgtEl>
                                        <p:attrNameLst>
                                          <p:attrName>ppt_h</p:attrName>
                                        </p:attrNameLst>
                                      </p:cBhvr>
                                      <p:tavLst>
                                        <p:tav tm="0">
                                          <p:val>
                                            <p:fltVal val="0"/>
                                          </p:val>
                                        </p:tav>
                                        <p:tav tm="100000">
                                          <p:val>
                                            <p:strVal val="#ppt_h"/>
                                          </p:val>
                                        </p:tav>
                                      </p:tavLst>
                                    </p:anim>
                                    <p:animEffect transition="in" filter="fade">
                                      <p:cBhvr>
                                        <p:cTn id="109" dur="1000"/>
                                        <p:tgtEl>
                                          <p:spTgt spid="54"/>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anim calcmode="lin" valueType="num">
                                      <p:cBhvr>
                                        <p:cTn id="112" dur="1000" fill="hold"/>
                                        <p:tgtEl>
                                          <p:spTgt spid="55"/>
                                        </p:tgtEl>
                                        <p:attrNameLst>
                                          <p:attrName>ppt_w</p:attrName>
                                        </p:attrNameLst>
                                      </p:cBhvr>
                                      <p:tavLst>
                                        <p:tav tm="0">
                                          <p:val>
                                            <p:fltVal val="0"/>
                                          </p:val>
                                        </p:tav>
                                        <p:tav tm="100000">
                                          <p:val>
                                            <p:strVal val="#ppt_w"/>
                                          </p:val>
                                        </p:tav>
                                      </p:tavLst>
                                    </p:anim>
                                    <p:anim calcmode="lin" valueType="num">
                                      <p:cBhvr>
                                        <p:cTn id="113" dur="1000" fill="hold"/>
                                        <p:tgtEl>
                                          <p:spTgt spid="55"/>
                                        </p:tgtEl>
                                        <p:attrNameLst>
                                          <p:attrName>ppt_h</p:attrName>
                                        </p:attrNameLst>
                                      </p:cBhvr>
                                      <p:tavLst>
                                        <p:tav tm="0">
                                          <p:val>
                                            <p:fltVal val="0"/>
                                          </p:val>
                                        </p:tav>
                                        <p:tav tm="100000">
                                          <p:val>
                                            <p:strVal val="#ppt_h"/>
                                          </p:val>
                                        </p:tav>
                                      </p:tavLst>
                                    </p:anim>
                                    <p:animEffect transition="in" filter="fade">
                                      <p:cBhvr>
                                        <p:cTn id="114" dur="1000"/>
                                        <p:tgtEl>
                                          <p:spTgt spid="55"/>
                                        </p:tgtEl>
                                      </p:cBhvr>
                                    </p:animEffect>
                                  </p:childTnLst>
                                </p:cTn>
                              </p:par>
                              <p:par>
                                <p:cTn id="115" presetID="53"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anim calcmode="lin" valueType="num">
                                      <p:cBhvr>
                                        <p:cTn id="117" dur="1000" fill="hold"/>
                                        <p:tgtEl>
                                          <p:spTgt spid="61"/>
                                        </p:tgtEl>
                                        <p:attrNameLst>
                                          <p:attrName>ppt_w</p:attrName>
                                        </p:attrNameLst>
                                      </p:cBhvr>
                                      <p:tavLst>
                                        <p:tav tm="0">
                                          <p:val>
                                            <p:fltVal val="0"/>
                                          </p:val>
                                        </p:tav>
                                        <p:tav tm="100000">
                                          <p:val>
                                            <p:strVal val="#ppt_w"/>
                                          </p:val>
                                        </p:tav>
                                      </p:tavLst>
                                    </p:anim>
                                    <p:anim calcmode="lin" valueType="num">
                                      <p:cBhvr>
                                        <p:cTn id="118" dur="1000" fill="hold"/>
                                        <p:tgtEl>
                                          <p:spTgt spid="61"/>
                                        </p:tgtEl>
                                        <p:attrNameLst>
                                          <p:attrName>ppt_h</p:attrName>
                                        </p:attrNameLst>
                                      </p:cBhvr>
                                      <p:tavLst>
                                        <p:tav tm="0">
                                          <p:val>
                                            <p:fltVal val="0"/>
                                          </p:val>
                                        </p:tav>
                                        <p:tav tm="100000">
                                          <p:val>
                                            <p:strVal val="#ppt_h"/>
                                          </p:val>
                                        </p:tav>
                                      </p:tavLst>
                                    </p:anim>
                                    <p:animEffect transition="in" filter="fade">
                                      <p:cBhvr>
                                        <p:cTn id="119" dur="1000"/>
                                        <p:tgtEl>
                                          <p:spTgt spid="61"/>
                                        </p:tgtEl>
                                      </p:cBhvr>
                                    </p:animEffect>
                                  </p:childTnLst>
                                </p:cTn>
                              </p:par>
                              <p:par>
                                <p:cTn id="120" presetID="53" presetClass="entr" presetSubtype="0" fill="hold" nodeType="withEffect">
                                  <p:stCondLst>
                                    <p:cond delay="0"/>
                                  </p:stCondLst>
                                  <p:childTnLst>
                                    <p:set>
                                      <p:cBhvr>
                                        <p:cTn id="121" dur="1" fill="hold">
                                          <p:stCondLst>
                                            <p:cond delay="0"/>
                                          </p:stCondLst>
                                        </p:cTn>
                                        <p:tgtEl>
                                          <p:spTgt spid="62"/>
                                        </p:tgtEl>
                                        <p:attrNameLst>
                                          <p:attrName>style.visibility</p:attrName>
                                        </p:attrNameLst>
                                      </p:cBhvr>
                                      <p:to>
                                        <p:strVal val="visible"/>
                                      </p:to>
                                    </p:set>
                                    <p:anim calcmode="lin" valueType="num">
                                      <p:cBhvr>
                                        <p:cTn id="122" dur="1000" fill="hold"/>
                                        <p:tgtEl>
                                          <p:spTgt spid="62"/>
                                        </p:tgtEl>
                                        <p:attrNameLst>
                                          <p:attrName>ppt_w</p:attrName>
                                        </p:attrNameLst>
                                      </p:cBhvr>
                                      <p:tavLst>
                                        <p:tav tm="0">
                                          <p:val>
                                            <p:fltVal val="0"/>
                                          </p:val>
                                        </p:tav>
                                        <p:tav tm="100000">
                                          <p:val>
                                            <p:strVal val="#ppt_w"/>
                                          </p:val>
                                        </p:tav>
                                      </p:tavLst>
                                    </p:anim>
                                    <p:anim calcmode="lin" valueType="num">
                                      <p:cBhvr>
                                        <p:cTn id="123" dur="1000" fill="hold"/>
                                        <p:tgtEl>
                                          <p:spTgt spid="62"/>
                                        </p:tgtEl>
                                        <p:attrNameLst>
                                          <p:attrName>ppt_h</p:attrName>
                                        </p:attrNameLst>
                                      </p:cBhvr>
                                      <p:tavLst>
                                        <p:tav tm="0">
                                          <p:val>
                                            <p:fltVal val="0"/>
                                          </p:val>
                                        </p:tav>
                                        <p:tav tm="100000">
                                          <p:val>
                                            <p:strVal val="#ppt_h"/>
                                          </p:val>
                                        </p:tav>
                                      </p:tavLst>
                                    </p:anim>
                                    <p:animEffect transition="in" filter="fade">
                                      <p:cBhvr>
                                        <p:cTn id="124" dur="1000"/>
                                        <p:tgtEl>
                                          <p:spTgt spid="62"/>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1000" fill="hold"/>
                                        <p:tgtEl>
                                          <p:spTgt spid="35"/>
                                        </p:tgtEl>
                                        <p:attrNameLst>
                                          <p:attrName>ppt_w</p:attrName>
                                        </p:attrNameLst>
                                      </p:cBhvr>
                                      <p:tavLst>
                                        <p:tav tm="0">
                                          <p:val>
                                            <p:fltVal val="0"/>
                                          </p:val>
                                        </p:tav>
                                        <p:tav tm="100000">
                                          <p:val>
                                            <p:strVal val="#ppt_w"/>
                                          </p:val>
                                        </p:tav>
                                      </p:tavLst>
                                    </p:anim>
                                    <p:anim calcmode="lin" valueType="num">
                                      <p:cBhvr>
                                        <p:cTn id="128" dur="1000" fill="hold"/>
                                        <p:tgtEl>
                                          <p:spTgt spid="35"/>
                                        </p:tgtEl>
                                        <p:attrNameLst>
                                          <p:attrName>ppt_h</p:attrName>
                                        </p:attrNameLst>
                                      </p:cBhvr>
                                      <p:tavLst>
                                        <p:tav tm="0">
                                          <p:val>
                                            <p:fltVal val="0"/>
                                          </p:val>
                                        </p:tav>
                                        <p:tav tm="100000">
                                          <p:val>
                                            <p:strVal val="#ppt_h"/>
                                          </p:val>
                                        </p:tav>
                                      </p:tavLst>
                                    </p:anim>
                                    <p:animEffect transition="in" filter="fade">
                                      <p:cBhvr>
                                        <p:cTn id="129" dur="1000"/>
                                        <p:tgtEl>
                                          <p:spTgt spid="35"/>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1000" fill="hold"/>
                                        <p:tgtEl>
                                          <p:spTgt spid="37"/>
                                        </p:tgtEl>
                                        <p:attrNameLst>
                                          <p:attrName>ppt_w</p:attrName>
                                        </p:attrNameLst>
                                      </p:cBhvr>
                                      <p:tavLst>
                                        <p:tav tm="0">
                                          <p:val>
                                            <p:fltVal val="0"/>
                                          </p:val>
                                        </p:tav>
                                        <p:tav tm="100000">
                                          <p:val>
                                            <p:strVal val="#ppt_w"/>
                                          </p:val>
                                        </p:tav>
                                      </p:tavLst>
                                    </p:anim>
                                    <p:anim calcmode="lin" valueType="num">
                                      <p:cBhvr>
                                        <p:cTn id="133" dur="1000" fill="hold"/>
                                        <p:tgtEl>
                                          <p:spTgt spid="37"/>
                                        </p:tgtEl>
                                        <p:attrNameLst>
                                          <p:attrName>ppt_h</p:attrName>
                                        </p:attrNameLst>
                                      </p:cBhvr>
                                      <p:tavLst>
                                        <p:tav tm="0">
                                          <p:val>
                                            <p:fltVal val="0"/>
                                          </p:val>
                                        </p:tav>
                                        <p:tav tm="100000">
                                          <p:val>
                                            <p:strVal val="#ppt_h"/>
                                          </p:val>
                                        </p:tav>
                                      </p:tavLst>
                                    </p:anim>
                                    <p:animEffect transition="in" filter="fade">
                                      <p:cBhvr>
                                        <p:cTn id="134" dur="1000"/>
                                        <p:tgtEl>
                                          <p:spTgt spid="37"/>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1000" fill="hold"/>
                                        <p:tgtEl>
                                          <p:spTgt spid="38"/>
                                        </p:tgtEl>
                                        <p:attrNameLst>
                                          <p:attrName>ppt_w</p:attrName>
                                        </p:attrNameLst>
                                      </p:cBhvr>
                                      <p:tavLst>
                                        <p:tav tm="0">
                                          <p:val>
                                            <p:fltVal val="0"/>
                                          </p:val>
                                        </p:tav>
                                        <p:tav tm="100000">
                                          <p:val>
                                            <p:strVal val="#ppt_w"/>
                                          </p:val>
                                        </p:tav>
                                      </p:tavLst>
                                    </p:anim>
                                    <p:anim calcmode="lin" valueType="num">
                                      <p:cBhvr>
                                        <p:cTn id="138" dur="1000" fill="hold"/>
                                        <p:tgtEl>
                                          <p:spTgt spid="38"/>
                                        </p:tgtEl>
                                        <p:attrNameLst>
                                          <p:attrName>ppt_h</p:attrName>
                                        </p:attrNameLst>
                                      </p:cBhvr>
                                      <p:tavLst>
                                        <p:tav tm="0">
                                          <p:val>
                                            <p:fltVal val="0"/>
                                          </p:val>
                                        </p:tav>
                                        <p:tav tm="100000">
                                          <p:val>
                                            <p:strVal val="#ppt_h"/>
                                          </p:val>
                                        </p:tav>
                                      </p:tavLst>
                                    </p:anim>
                                    <p:animEffect transition="in" filter="fade">
                                      <p:cBhvr>
                                        <p:cTn id="139" dur="1000"/>
                                        <p:tgtEl>
                                          <p:spTgt spid="38"/>
                                        </p:tgtEl>
                                      </p:cBhvr>
                                    </p:animEffect>
                                  </p:childTnLst>
                                </p:cTn>
                              </p:par>
                              <p:par>
                                <p:cTn id="140" presetID="53" presetClass="entr" presetSubtype="0" fill="hold" nodeType="withEffect">
                                  <p:stCondLst>
                                    <p:cond delay="0"/>
                                  </p:stCondLst>
                                  <p:childTnLst>
                                    <p:set>
                                      <p:cBhvr>
                                        <p:cTn id="141" dur="1" fill="hold">
                                          <p:stCondLst>
                                            <p:cond delay="0"/>
                                          </p:stCondLst>
                                        </p:cTn>
                                        <p:tgtEl>
                                          <p:spTgt spid="40"/>
                                        </p:tgtEl>
                                        <p:attrNameLst>
                                          <p:attrName>style.visibility</p:attrName>
                                        </p:attrNameLst>
                                      </p:cBhvr>
                                      <p:to>
                                        <p:strVal val="visible"/>
                                      </p:to>
                                    </p:set>
                                    <p:anim calcmode="lin" valueType="num">
                                      <p:cBhvr>
                                        <p:cTn id="142" dur="1000" fill="hold"/>
                                        <p:tgtEl>
                                          <p:spTgt spid="40"/>
                                        </p:tgtEl>
                                        <p:attrNameLst>
                                          <p:attrName>ppt_w</p:attrName>
                                        </p:attrNameLst>
                                      </p:cBhvr>
                                      <p:tavLst>
                                        <p:tav tm="0">
                                          <p:val>
                                            <p:fltVal val="0"/>
                                          </p:val>
                                        </p:tav>
                                        <p:tav tm="100000">
                                          <p:val>
                                            <p:strVal val="#ppt_w"/>
                                          </p:val>
                                        </p:tav>
                                      </p:tavLst>
                                    </p:anim>
                                    <p:anim calcmode="lin" valueType="num">
                                      <p:cBhvr>
                                        <p:cTn id="143" dur="1000" fill="hold"/>
                                        <p:tgtEl>
                                          <p:spTgt spid="40"/>
                                        </p:tgtEl>
                                        <p:attrNameLst>
                                          <p:attrName>ppt_h</p:attrName>
                                        </p:attrNameLst>
                                      </p:cBhvr>
                                      <p:tavLst>
                                        <p:tav tm="0">
                                          <p:val>
                                            <p:fltVal val="0"/>
                                          </p:val>
                                        </p:tav>
                                        <p:tav tm="100000">
                                          <p:val>
                                            <p:strVal val="#ppt_h"/>
                                          </p:val>
                                        </p:tav>
                                      </p:tavLst>
                                    </p:anim>
                                    <p:animEffect transition="in" filter="fade">
                                      <p:cBhvr>
                                        <p:cTn id="14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27" grpId="0" animBg="1"/>
      <p:bldP spid="56" grpId="0"/>
      <p:bldP spid="28" grpId="0" animBg="1"/>
      <p:bldP spid="29" grpId="0" animBg="1"/>
      <p:bldP spid="30" grpId="0" animBg="1"/>
      <p:bldP spid="53" grpId="0"/>
      <p:bldP spid="24" grpId="0"/>
      <p:bldP spid="25" grpId="0"/>
      <p:bldP spid="31" grpId="0" animBg="1"/>
      <p:bldP spid="33" grpId="0" animBg="1"/>
      <p:bldP spid="34" grpId="0"/>
      <p:bldP spid="54" grpId="0" animBg="1"/>
      <p:bldP spid="55" grpId="0" animBg="1"/>
      <p:bldP spid="61" grpId="0"/>
      <p:bldP spid="35" grpId="0" animBg="1"/>
      <p:bldP spid="37" grpId="0" animBg="1"/>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722048" y="2425006"/>
            <a:ext cx="8040951" cy="1384994"/>
          </a:xfrm>
          <a:prstGeom prst="rect">
            <a:avLst/>
          </a:prstGeom>
          <a:effectLst>
            <a:outerShdw blurRad="50800" dist="38100" dir="5400000" algn="t" rotWithShape="0">
              <a:prstClr val="black">
                <a:alpha val="40000"/>
              </a:prstClr>
            </a:outerShdw>
          </a:effectLst>
        </p:spPr>
        <p:txBody>
          <a:bodyPr vert="horz" lIns="91440" tIns="45720" rIns="91440" bIns="45720" rtlCol="0" anchor="ctr" anchorCtr="0">
            <a:noAutofit/>
            <a:scene3d>
              <a:camera prst="orthographicFront"/>
              <a:lightRig rig="threePt" dir="t"/>
            </a:scene3d>
            <a:sp3d extrusionH="88900" contourW="2540">
              <a:bevelT w="0" h="0"/>
              <a:contourClr>
                <a:srgbClr xmlns:mc="http://schemas.openxmlformats.org/markup-compatibility/2006" xmlns:a14="http://schemas.microsoft.com/office/drawing/2007/7/7/main" val="F4A234" mc:Ignorable=""/>
              </a:contourClr>
            </a:sp3d>
          </a:bodyPr>
          <a:lstStyle/>
          <a:p>
            <a:pPr lvl="0" defTabSz="914363" fontAlgn="auto">
              <a:lnSpc>
                <a:spcPct val="90000"/>
              </a:lnSpc>
              <a:spcAft>
                <a:spcPts val="0"/>
              </a:spcAft>
              <a:buClr>
                <a:schemeClr val="accent4"/>
              </a:buClr>
              <a:buSzPct val="100000"/>
              <a:defRPr/>
            </a:pPr>
            <a:r>
              <a:rPr lang="en-US" sz="6000" spc="-150" dirty="0" smtClean="0">
                <a:ln w="3175">
                  <a:noFill/>
                </a:ln>
                <a:gradFill>
                  <a:gsLst>
                    <a:gs pos="0">
                      <a:schemeClr val="bg1">
                        <a:lumMod val="50000"/>
                      </a:schemeClr>
                    </a:gs>
                    <a:gs pos="100000">
                      <a:schemeClr val="bg1"/>
                    </a:gs>
                  </a:gsLst>
                  <a:lin ang="16200000" scaled="0"/>
                </a:gradFill>
                <a:latin typeface="Segoe" pitchFamily="34" charset="0"/>
              </a:rPr>
              <a:t>Appendix</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228600"/>
            <a:ext cx="8382000" cy="609398"/>
          </a:xfrm>
        </p:spPr>
        <p:txBody>
          <a:bodyPr/>
          <a:lstStyle/>
          <a:p>
            <a:pPr>
              <a:defRPr/>
            </a:pPr>
            <a:r>
              <a:rPr sz="4400" spc="-230" dirty="0" smtClean="0"/>
              <a:t>Why SQL Server Enterprise Edition?</a:t>
            </a:r>
            <a:endParaRPr sz="4400" spc="-230" dirty="0"/>
          </a:p>
        </p:txBody>
      </p:sp>
      <p:graphicFrame>
        <p:nvGraphicFramePr>
          <p:cNvPr id="6" name="Content Placeholder 5"/>
          <p:cNvGraphicFramePr>
            <a:graphicFrameLocks noGrp="1"/>
          </p:cNvGraphicFramePr>
          <p:nvPr>
            <p:ph idx="4294967295"/>
            <p:extLst/>
          </p:nvPr>
        </p:nvGraphicFramePr>
        <p:xfrm>
          <a:off x="381000" y="1396029"/>
          <a:ext cx="5638800" cy="5229262"/>
        </p:xfrm>
        <a:graphic>
          <a:graphicData uri="http://schemas.openxmlformats.org/drawingml/2006/table">
            <a:tbl>
              <a:tblPr firstRow="1" bandRow="1">
                <a:tableStyleId>{5C22544A-7EE6-4342-B048-85BDC9FD1C3A}</a:tableStyleId>
              </a:tblPr>
              <a:tblGrid>
                <a:gridCol w="2438400"/>
                <a:gridCol w="3200400"/>
              </a:tblGrid>
              <a:tr h="340001">
                <a:tc gridSpan="2">
                  <a:txBody>
                    <a:bodyPr/>
                    <a:lstStyle/>
                    <a:p>
                      <a:pPr algn="ctr">
                        <a:spcBef>
                          <a:spcPts val="1200"/>
                        </a:spcBef>
                        <a:spcAft>
                          <a:spcPts val="400"/>
                        </a:spcAft>
                      </a:pPr>
                      <a:endParaRPr lang="en-US" sz="100" dirty="0" smtClean="0">
                        <a:solidFill>
                          <a:schemeClr val="accent4"/>
                        </a:solidFill>
                      </a:endParaRPr>
                    </a:p>
                    <a:p>
                      <a:pPr algn="ctr">
                        <a:spcBef>
                          <a:spcPts val="0"/>
                        </a:spcBef>
                        <a:spcAft>
                          <a:spcPts val="400"/>
                        </a:spcAft>
                      </a:pPr>
                      <a:r>
                        <a:rPr lang="en-US" sz="1400" b="1" kern="1200" dirty="0" smtClean="0">
                          <a:solidFill>
                            <a:schemeClr val="lt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mn-lt"/>
                          <a:ea typeface="+mn-ea"/>
                          <a:cs typeface="+mn-cs"/>
                        </a:rPr>
                        <a:t>SQL Server 2005 Enterprise</a:t>
                      </a:r>
                    </a:p>
                    <a:p>
                      <a:pPr algn="ctr">
                        <a:spcBef>
                          <a:spcPts val="0"/>
                        </a:spcBef>
                        <a:spcAft>
                          <a:spcPts val="400"/>
                        </a:spcAft>
                      </a:pPr>
                      <a:endParaRPr lang="en-US" sz="400" dirty="0" smtClean="0">
                        <a:solidFill>
                          <a:schemeClr val="accent4"/>
                        </a:solidFill>
                      </a:endParaRPr>
                    </a:p>
                  </a:txBody>
                  <a:tcPr marL="0" marR="0" marT="0" marB="0"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gradFill>
                      <a:gsLst>
                        <a:gs pos="0">
                          <a:schemeClr val="bg1">
                            <a:lumMod val="75000"/>
                            <a:shade val="30000"/>
                            <a:satMod val="115000"/>
                            <a:alpha val="16000"/>
                          </a:schemeClr>
                        </a:gs>
                        <a:gs pos="50000">
                          <a:schemeClr val="bg1">
                            <a:lumMod val="75000"/>
                            <a:shade val="67500"/>
                            <a:satMod val="115000"/>
                            <a:alpha val="0"/>
                          </a:schemeClr>
                        </a:gs>
                        <a:gs pos="100000">
                          <a:schemeClr val="bg1">
                            <a:lumMod val="75000"/>
                            <a:shade val="100000"/>
                            <a:satMod val="115000"/>
                            <a:alpha val="70000"/>
                          </a:schemeClr>
                        </a:gs>
                      </a:gsLst>
                      <a:lin ang="16200000" scaled="1"/>
                    </a:gradFill>
                  </a:tcPr>
                </a:tc>
                <a:tc hMerge="1">
                  <a:txBody>
                    <a:bodyPr/>
                    <a:lstStyle/>
                    <a:p>
                      <a:endParaRPr lang="en-US" sz="1000" b="1" dirty="0">
                        <a:solidFill>
                          <a:schemeClr val="bg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0211">
                <a:tc>
                  <a:txBody>
                    <a:bodyPr/>
                    <a:lstStyle/>
                    <a:p>
                      <a:pPr>
                        <a:spcBef>
                          <a:spcPts val="200"/>
                        </a:spcBef>
                      </a:pPr>
                      <a:endParaRPr lang="en-US" sz="300" b="1" dirty="0" smtClean="0">
                        <a:solidFill>
                          <a:schemeClr val="bg1"/>
                        </a:solidFill>
                      </a:endParaRPr>
                    </a:p>
                    <a:p>
                      <a:pPr>
                        <a:spcBef>
                          <a:spcPts val="200"/>
                        </a:spcBef>
                      </a:pPr>
                      <a:r>
                        <a:rPr lang="en-US" sz="1000" b="1" dirty="0" smtClean="0">
                          <a:solidFill>
                            <a:schemeClr val="bg1"/>
                          </a:solidFill>
                        </a:rPr>
                        <a:t>Availability</a:t>
                      </a:r>
                      <a:endParaRPr lang="en-US" sz="1000" b="1" dirty="0">
                        <a:solidFill>
                          <a:schemeClr val="bg1"/>
                        </a:solidFill>
                      </a:endParaRPr>
                    </a:p>
                  </a:txBody>
                  <a:tcPr marL="0" marR="0" marT="0" marB="0" anchor="b">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Manageability &amp; Security</a:t>
                      </a:r>
                      <a:endParaRPr lang="en-US" sz="1000" b="1" dirty="0">
                        <a:solidFill>
                          <a:schemeClr val="bg1"/>
                        </a:solidFill>
                      </a:endParaRPr>
                    </a:p>
                  </a:txBody>
                  <a:tcPr marL="0" marR="0" marT="0" marB="0" anchor="b">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61209">
                <a:tc>
                  <a:txBody>
                    <a:bodyPr/>
                    <a:lstStyle/>
                    <a:p>
                      <a:pPr marL="228600" lvl="1" indent="-119063">
                        <a:buClr>
                          <a:srgbClr xmlns:mc="http://schemas.openxmlformats.org/markup-compatibility/2006" xmlns:a14="http://schemas.microsoft.com/office/drawing/2007/7/7/main" val="C00000" mc:Ignorable=""/>
                        </a:buClr>
                        <a:buFont typeface="Courier New" pitchFamily="49" charset="0"/>
                        <a:buChar char="o"/>
                      </a:pPr>
                      <a:r>
                        <a:rPr lang="en-US" sz="1000" dirty="0" smtClean="0">
                          <a:solidFill>
                            <a:schemeClr val="bg1"/>
                          </a:solidFill>
                        </a:rPr>
                        <a:t>Database mirroring asynchronous</a:t>
                      </a:r>
                      <a:endParaRPr lang="en-US" sz="1000" dirty="0">
                        <a:solidFill>
                          <a:schemeClr val="bg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Common Criteria Compliance</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209">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Fast recovery</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Virtual Interface Adapter (VIA) support</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493">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Database Snapshots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Integration</a:t>
                      </a:r>
                      <a:endParaRPr lang="en-US" sz="1000" b="1"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4481">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Online page &amp; file restores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Fuzzy lookup/grouping transformations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Differed transactions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Term extraction and term lookup transformations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Online index operations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Dimension &amp; partition processing adapters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Parallel index operations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Data mining enhancements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493">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&gt; 2-node failover clustering</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Analysis</a:t>
                      </a:r>
                      <a:endParaRPr lang="en-US" sz="1000" b="1"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49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Scalability &amp; Performance</a:t>
                      </a:r>
                      <a:endParaRPr lang="en-US" sz="1000" b="1"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Proactive caching</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209">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Table and index partitioning</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Partitioned cubes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209">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&gt; 4-processor support</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Perspectives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209">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Hot-add memory support</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Semi-additive  measures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209">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Multi-instance support</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Account intelligence</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Scalable shared databases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Full writeback support</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Indexed views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Compressed and binary XML support</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730">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Parallel DBCC</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Cross-database/server linked dimensions &amp; measures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7324">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Updateable distributed partitioned views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Data Mining</a:t>
                      </a:r>
                      <a:endParaRPr lang="en-US" sz="1000" b="1"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Advanced scanning</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Time series cross prediction</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493">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Replication</a:t>
                      </a:r>
                      <a:endParaRPr lang="en-US" sz="1000" b="1"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Data mining algorithm extensibility</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209">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Peer-to-peer replication</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Unlimited concurrent data mining queries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66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Oracle publishing</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Unlimited  # of attributes for association rules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7324">
                <a:tc>
                  <a:txBody>
                    <a:bodyPr/>
                    <a:lstStyle/>
                    <a:p>
                      <a:endParaRPr lang="en-US"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Prediction &amp; processing enhancements for data mining models</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5493">
                <a:tc>
                  <a:txBody>
                    <a:bodyPr/>
                    <a:lstStyle/>
                    <a:p>
                      <a:pPr marL="344488" lvl="1" indent="-119063">
                        <a:buFont typeface="Arial" pitchFamily="34" charset="0"/>
                        <a:buChar char="•"/>
                      </a:pPr>
                      <a:endParaRPr lang="en-US" sz="1000" dirty="0">
                        <a:solidFill>
                          <a:schemeClr val="bg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500" b="1" dirty="0" smtClean="0">
                        <a:solidFill>
                          <a:schemeClr val="bg1"/>
                        </a:solidFill>
                      </a:endParaRPr>
                    </a:p>
                    <a:p>
                      <a:r>
                        <a:rPr lang="en-US" sz="1000" b="1" dirty="0" smtClean="0">
                          <a:solidFill>
                            <a:schemeClr val="bg1"/>
                          </a:solidFill>
                        </a:rPr>
                        <a:t>Virtualization</a:t>
                      </a:r>
                      <a:endParaRPr lang="en-US" sz="1000" b="1" dirty="0">
                        <a:solidFill>
                          <a:schemeClr val="bg1"/>
                        </a:solidFil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3817">
                <a:tc>
                  <a:txBody>
                    <a:bodyPr/>
                    <a:lstStyle/>
                    <a:p>
                      <a:pPr marL="344488" lvl="1" indent="-119063">
                        <a:buFont typeface="Arial" pitchFamily="34" charset="0"/>
                        <a:buChar char="•"/>
                      </a:pPr>
                      <a:endParaRPr lang="en-US" sz="1000" dirty="0">
                        <a:solidFill>
                          <a:schemeClr val="bg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Unlimited virtualization licensing</a:t>
                      </a:r>
                      <a:endParaRPr lang="en-US" sz="1000" kern="1200" dirty="0">
                        <a:solidFill>
                          <a:schemeClr val="bg1"/>
                        </a:solidFill>
                        <a:latin typeface="+mn-lt"/>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Rectangle 7"/>
          <p:cNvSpPr txBox="1">
            <a:spLocks noChangeArrowheads="1"/>
          </p:cNvSpPr>
          <p:nvPr/>
        </p:nvSpPr>
        <p:spPr>
          <a:xfrm>
            <a:off x="381000" y="885296"/>
            <a:ext cx="8375650" cy="443198"/>
          </a:xfrm>
          <a:prstGeom prst="rect">
            <a:avLst/>
          </a:prstGeom>
        </p:spPr>
        <p:txBody>
          <a:bodyPr vert="horz" wrap="square" lIns="0" tIns="0" rIns="0" bIns="0" rtlCol="0">
            <a:spAutoFit/>
          </a:bodyPr>
          <a:lstStyle/>
          <a:p>
            <a:pPr marR="0" lvl="0" algn="ctr" defTabSz="914227" rtl="0" eaLnBrk="1" fontAlgn="auto" latinLnBrk="0" hangingPunct="1">
              <a:lnSpc>
                <a:spcPct val="90000"/>
              </a:lnSpc>
              <a:spcBef>
                <a:spcPct val="20000"/>
              </a:spcBef>
              <a:spcAft>
                <a:spcPts val="0"/>
              </a:spcAft>
              <a:buClrTx/>
              <a:buSzPct val="80000"/>
              <a:tabLst/>
              <a:defRPr/>
            </a:pPr>
            <a:r>
              <a:rPr kumimoji="0" lang="en-GB" sz="1600" u="none" strike="noStrike" kern="1200" cap="none" spc="0" normalizeH="0" baseline="0" noProof="0" dirty="0" smtClean="0">
                <a:ln>
                  <a:noFill/>
                </a:ln>
                <a:solidFill>
                  <a:schemeClr val="accent4"/>
                </a:solidFill>
                <a:effectLst/>
                <a:uLnTx/>
                <a:uFillTx/>
                <a:latin typeface="+mn-lt"/>
                <a:ea typeface="+mn-ea"/>
                <a:cs typeface="+mn-cs"/>
              </a:rPr>
              <a:t>SQL Server 2005/2008 Enterprise has more than 60 exclusive features </a:t>
            </a:r>
            <a:br>
              <a:rPr kumimoji="0" lang="en-GB" sz="1600" u="none" strike="noStrike" kern="1200" cap="none" spc="0" normalizeH="0" baseline="0" noProof="0" dirty="0" smtClean="0">
                <a:ln>
                  <a:noFill/>
                </a:ln>
                <a:solidFill>
                  <a:schemeClr val="accent4"/>
                </a:solidFill>
                <a:effectLst/>
                <a:uLnTx/>
                <a:uFillTx/>
                <a:latin typeface="+mn-lt"/>
                <a:ea typeface="+mn-ea"/>
                <a:cs typeface="+mn-cs"/>
              </a:rPr>
            </a:br>
            <a:r>
              <a:rPr kumimoji="0" lang="en-GB" sz="1600" u="none" strike="noStrike" kern="1200" cap="none" spc="0" normalizeH="0" baseline="0" noProof="0" dirty="0" smtClean="0">
                <a:ln>
                  <a:noFill/>
                </a:ln>
                <a:solidFill>
                  <a:schemeClr val="accent4"/>
                </a:solidFill>
                <a:effectLst/>
                <a:uLnTx/>
                <a:uFillTx/>
                <a:latin typeface="+mn-lt"/>
                <a:ea typeface="+mn-ea"/>
                <a:cs typeface="+mn-cs"/>
              </a:rPr>
              <a:t>that</a:t>
            </a:r>
            <a:r>
              <a:rPr kumimoji="0" lang="en-GB" sz="1600" u="none" strike="noStrike" kern="1200" cap="none" spc="0" normalizeH="0" noProof="0" dirty="0" smtClean="0">
                <a:ln>
                  <a:noFill/>
                </a:ln>
                <a:solidFill>
                  <a:schemeClr val="accent4"/>
                </a:solidFill>
                <a:effectLst/>
                <a:uLnTx/>
                <a:uFillTx/>
                <a:latin typeface="+mn-lt"/>
                <a:ea typeface="+mn-ea"/>
                <a:cs typeface="+mn-cs"/>
              </a:rPr>
              <a:t> build on </a:t>
            </a:r>
            <a:r>
              <a:rPr kumimoji="0" lang="en-GB" sz="1600" u="none" strike="noStrike" kern="1200" cap="none" spc="0" normalizeH="0" baseline="0" noProof="0" dirty="0" smtClean="0">
                <a:ln>
                  <a:noFill/>
                </a:ln>
                <a:solidFill>
                  <a:schemeClr val="accent4"/>
                </a:solidFill>
                <a:effectLst/>
                <a:uLnTx/>
                <a:uFillTx/>
                <a:latin typeface="+mn-lt"/>
                <a:ea typeface="+mn-ea"/>
                <a:cs typeface="+mn-cs"/>
              </a:rPr>
              <a:t>the Standard edition</a:t>
            </a:r>
          </a:p>
        </p:txBody>
      </p:sp>
      <p:graphicFrame>
        <p:nvGraphicFramePr>
          <p:cNvPr id="7" name="Table 6"/>
          <p:cNvGraphicFramePr>
            <a:graphicFrameLocks noGrp="1"/>
          </p:cNvGraphicFramePr>
          <p:nvPr>
            <p:extLst/>
          </p:nvPr>
        </p:nvGraphicFramePr>
        <p:xfrm>
          <a:off x="6096000" y="1396029"/>
          <a:ext cx="2819400" cy="4044354"/>
        </p:xfrm>
        <a:graphic>
          <a:graphicData uri="http://schemas.openxmlformats.org/drawingml/2006/table">
            <a:tbl>
              <a:tblPr firstRow="1" bandRow="1">
                <a:tableStyleId>{5C22544A-7EE6-4342-B048-85BDC9FD1C3A}</a:tableStyleId>
              </a:tblPr>
              <a:tblGrid>
                <a:gridCol w="2819400"/>
              </a:tblGrid>
              <a:tr h="390438">
                <a:tc>
                  <a:txBody>
                    <a:bodyPr/>
                    <a:lstStyle/>
                    <a:p>
                      <a:pPr algn="ctr"/>
                      <a: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SQL Server 2008 R2 Enterprise </a:t>
                      </a:r>
                      <a:br>
                        <a:rPr lang="en-US" sz="12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br>
                      <a:r>
                        <a:rPr lang="en-US"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(S</a:t>
                      </a:r>
                      <a:r>
                        <a:rPr lang="en-US" sz="1000" b="1" baseline="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QL Server 2005 Enterprise plus the following)</a:t>
                      </a:r>
                      <a:endParaRPr lang="en-US" sz="1000" b="1"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marL="0" marR="0" marT="0" marB="0" anchor="ctr">
                    <a:lnL w="12700" cmpd="sng">
                      <a:noFill/>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75000"/>
                            <a:shade val="30000"/>
                            <a:satMod val="115000"/>
                            <a:alpha val="20000"/>
                          </a:schemeClr>
                        </a:gs>
                        <a:gs pos="50000">
                          <a:schemeClr val="bg1">
                            <a:lumMod val="75000"/>
                            <a:shade val="67500"/>
                            <a:satMod val="115000"/>
                            <a:alpha val="0"/>
                          </a:schemeClr>
                        </a:gs>
                        <a:gs pos="100000">
                          <a:schemeClr val="bg1">
                            <a:lumMod val="75000"/>
                            <a:shade val="100000"/>
                            <a:satMod val="115000"/>
                            <a:alpha val="71000"/>
                          </a:schemeClr>
                        </a:gs>
                      </a:gsLst>
                      <a:lin ang="16200000" scaled="1"/>
                      <a:tileRect/>
                    </a:gradFill>
                  </a:tcPr>
                </a:tc>
              </a:tr>
              <a:tr h="173691">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endParaRPr lang="en-US" sz="1000" kern="1200" dirty="0" smtClean="0">
                        <a:solidFill>
                          <a:schemeClr val="bg1"/>
                        </a:solidFill>
                        <a:latin typeface="+mn-lt"/>
                        <a:ea typeface="+mn-ea"/>
                        <a:cs typeface="+mn-cs"/>
                      </a:endParaRPr>
                    </a:p>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Hot-add CPU support</a:t>
                      </a:r>
                      <a:endParaRPr lang="en-US" sz="1000" kern="1200" dirty="0">
                        <a:solidFill>
                          <a:schemeClr val="bg1"/>
                        </a:solidFill>
                        <a:latin typeface="+mn-lt"/>
                        <a:ea typeface="+mn-ea"/>
                        <a:cs typeface="+mn-cs"/>
                      </a:endParaRPr>
                    </a:p>
                  </a:txBody>
                  <a:tcPr marL="0" marR="0" marT="0" marB="0"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6716">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Resource Governor</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Up to 8 processor support</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2400">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Transparent data encryption</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2400">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Third-party  key management</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75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Security auditing</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75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Change Data Capture</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16-node failover clustering</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75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Online configuration of peer-to-peer nodes</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75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Data compression including UCS-2 data</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752">
                <a:tc>
                  <a:txBody>
                    <a:bodyPr/>
                    <a:lstStyle/>
                    <a:p>
                      <a:pPr marL="228600" lvl="1" indent="-119063" algn="l" defTabSz="914363" rtl="0" eaLnBrk="1" latinLnBrk="0" hangingPunct="1">
                        <a:buClr>
                          <a:srgbClr xmlns:mc="http://schemas.openxmlformats.org/markup-compatibility/2006" xmlns:a14="http://schemas.microsoft.com/office/drawing/2007/7/7/main" val="C00000" mc:Ignorable=""/>
                        </a:buClr>
                        <a:buFont typeface="Courier New" pitchFamily="49" charset="0"/>
                        <a:buChar char="o"/>
                      </a:pPr>
                      <a:r>
                        <a:rPr lang="en-US" sz="1000" kern="1200" dirty="0" smtClean="0">
                          <a:solidFill>
                            <a:schemeClr val="bg1"/>
                          </a:solidFill>
                          <a:latin typeface="+mn-lt"/>
                          <a:ea typeface="+mn-ea"/>
                          <a:cs typeface="+mn-cs"/>
                        </a:rPr>
                        <a:t>Star join query optimization</a:t>
                      </a:r>
                      <a:endParaRPr lang="en-US" sz="1000" kern="1200" dirty="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4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Data profiling tools (SQL Server Integration Services)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8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Persistent high-performance lookup (SQL Server Integration Services)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8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Live migration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8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Application</a:t>
                      </a:r>
                      <a:r>
                        <a:rPr lang="en-US" sz="1000" kern="1200" baseline="0" dirty="0" smtClean="0">
                          <a:solidFill>
                            <a:schemeClr val="bg1"/>
                          </a:solidFill>
                          <a:latin typeface="+mn-lt"/>
                          <a:ea typeface="+mn-ea"/>
                          <a:cs typeface="+mn-cs"/>
                        </a:rPr>
                        <a:t> and multi-server management</a:t>
                      </a:r>
                      <a:endParaRPr lang="en-US" sz="1000" kern="1200" dirty="0" smtClean="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8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StreamInsight</a:t>
                      </a:r>
                      <a:r>
                        <a:rPr lang="en-US" sz="1000" kern="1200" baseline="0" dirty="0" smtClean="0">
                          <a:solidFill>
                            <a:schemeClr val="bg1"/>
                          </a:solidFill>
                          <a:latin typeface="+mn-lt"/>
                          <a:ea typeface="+mn-ea"/>
                          <a:cs typeface="+mn-cs"/>
                        </a:rPr>
                        <a:t> (serial processing)</a:t>
                      </a:r>
                      <a:endParaRPr lang="en-US" sz="1000" kern="1200" dirty="0" smtClean="0">
                        <a:solidFill>
                          <a:schemeClr val="bg1"/>
                        </a:solidFill>
                        <a:latin typeface="+mn-lt"/>
                        <a:ea typeface="+mn-ea"/>
                        <a:cs typeface="+mn-cs"/>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8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Fast Track for Data Warehouse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4888">
                <a:tc>
                  <a:txBody>
                    <a:bodyPr/>
                    <a:lstStyle/>
                    <a:p>
                      <a:pPr marL="228600" marR="0" lvl="1" indent="-119063" algn="l" defTabSz="914363" rtl="0" eaLnBrk="1" fontAlgn="auto" latinLnBrk="0" hangingPunct="1">
                        <a:lnSpc>
                          <a:spcPct val="100000"/>
                        </a:lnSpc>
                        <a:spcBef>
                          <a:spcPts val="0"/>
                        </a:spcBef>
                        <a:spcAft>
                          <a:spcPts val="0"/>
                        </a:spcAft>
                        <a:buClr>
                          <a:srgbClr xmlns:mc="http://schemas.openxmlformats.org/markup-compatibility/2006" xmlns:a14="http://schemas.microsoft.com/office/drawing/2007/7/7/main" val="C00000" mc:Ignorable=""/>
                        </a:buClr>
                        <a:buSzTx/>
                        <a:buFont typeface="Courier New" pitchFamily="49" charset="0"/>
                        <a:buChar char="o"/>
                        <a:tabLst/>
                        <a:defRPr/>
                      </a:pPr>
                      <a:r>
                        <a:rPr lang="en-US" sz="1000" kern="1200" dirty="0" smtClean="0">
                          <a:solidFill>
                            <a:schemeClr val="bg1"/>
                          </a:solidFill>
                          <a:latin typeface="+mn-lt"/>
                          <a:ea typeface="+mn-ea"/>
                          <a:cs typeface="+mn-cs"/>
                        </a:rPr>
                        <a:t>PowerPivot for SharePoint 2010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Why High Availability?</a:t>
            </a:r>
            <a:endParaRPr spc="-230"/>
          </a:p>
        </p:txBody>
      </p:sp>
      <p:sp>
        <p:nvSpPr>
          <p:cNvPr id="6" name="Content Placeholder 5"/>
          <p:cNvSpPr>
            <a:spLocks noGrp="1"/>
          </p:cNvSpPr>
          <p:nvPr>
            <p:ph idx="1"/>
          </p:nvPr>
        </p:nvSpPr>
        <p:spPr>
          <a:xfrm>
            <a:off x="381000" y="1219200"/>
            <a:ext cx="5715000" cy="1175706"/>
          </a:xfrm>
        </p:spPr>
        <p:txBody>
          <a:bodyPr/>
          <a:lstStyle/>
          <a:p>
            <a:pPr marL="228600" indent="-228600">
              <a:spcAft>
                <a:spcPts val="200"/>
              </a:spcAft>
              <a:buFont typeface="Courier New" pitchFamily="49" charset="0"/>
              <a:buChar char="o"/>
            </a:pPr>
            <a:r>
              <a:rPr lang="en-US" sz="1400" dirty="0" smtClean="0"/>
              <a:t>Businesses need to work around the clock to meet customer demands</a:t>
            </a:r>
          </a:p>
          <a:p>
            <a:pPr marL="228600" indent="-228600">
              <a:spcAft>
                <a:spcPts val="200"/>
              </a:spcAft>
              <a:buFont typeface="Courier New" pitchFamily="49" charset="0"/>
              <a:buChar char="o"/>
            </a:pPr>
            <a:r>
              <a:rPr lang="en-US" sz="1400" dirty="0" smtClean="0"/>
              <a:t>When systems are not running, businesses are losing revenue, opportunities, customers, and reputation</a:t>
            </a:r>
          </a:p>
          <a:p>
            <a:pPr marL="228600" indent="-228600">
              <a:spcAft>
                <a:spcPts val="200"/>
              </a:spcAft>
              <a:buFont typeface="Courier New" pitchFamily="49" charset="0"/>
              <a:buChar char="o"/>
            </a:pPr>
            <a:r>
              <a:rPr lang="en-US" sz="1400" dirty="0" smtClean="0"/>
              <a:t>Reduces impact of required maintenance on day-to-day operations</a:t>
            </a:r>
          </a:p>
          <a:p>
            <a:pPr marL="228600" indent="-228600">
              <a:spcAft>
                <a:spcPts val="200"/>
              </a:spcAft>
              <a:buFont typeface="Courier New" pitchFamily="49" charset="0"/>
              <a:buChar char="o"/>
            </a:pPr>
            <a:r>
              <a:rPr lang="en-US" sz="1400" dirty="0" smtClean="0"/>
              <a:t>Helps to protect against disasters</a:t>
            </a:r>
            <a:endParaRPr lang="en-US" sz="1400" dirty="0"/>
          </a:p>
        </p:txBody>
      </p:sp>
      <p:graphicFrame>
        <p:nvGraphicFramePr>
          <p:cNvPr id="4" name="Table 3"/>
          <p:cNvGraphicFramePr>
            <a:graphicFrameLocks noGrp="1"/>
          </p:cNvGraphicFramePr>
          <p:nvPr>
            <p:extLst/>
          </p:nvPr>
        </p:nvGraphicFramePr>
        <p:xfrm>
          <a:off x="381000" y="3429000"/>
          <a:ext cx="8324850" cy="3114040"/>
        </p:xfrm>
        <a:graphic>
          <a:graphicData uri="http://schemas.openxmlformats.org/drawingml/2006/table">
            <a:tbl>
              <a:tblPr firstRow="1" bandRow="1">
                <a:tableStyleId>{5C22544A-7EE6-4342-B048-85BDC9FD1C3A}</a:tableStyleId>
              </a:tblPr>
              <a:tblGrid>
                <a:gridCol w="3680460"/>
                <a:gridCol w="2186940"/>
                <a:gridCol w="2457450"/>
              </a:tblGrid>
              <a:tr h="370840">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Clustering</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dirty="0" smtClean="0">
                          <a:solidFill>
                            <a:schemeClr val="bg1"/>
                          </a:solidFill>
                        </a:rPr>
                        <a:t>2-node</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dirty="0" smtClean="0">
                          <a:solidFill>
                            <a:schemeClr val="bg1"/>
                          </a:solidFill>
                        </a:rPr>
                        <a:t>16-node</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Database mirroring</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r>
                        <a:rPr lang="en-US" sz="1400" dirty="0" smtClean="0">
                          <a:solidFill>
                            <a:schemeClr val="bg1"/>
                          </a:solidFill>
                        </a:rPr>
                        <a:t>Synchronous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r>
                        <a:rPr lang="en-US" sz="1400" dirty="0" smtClean="0">
                          <a:solidFill>
                            <a:schemeClr val="bg1"/>
                          </a:solidFill>
                        </a:rPr>
                        <a:t>Synchronous and asynchronous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Automatic page repair</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Online operations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Live migration</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Hot-add memory and CPU</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Peer-to-peer replication</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pic>
        <p:nvPicPr>
          <p:cNvPr id="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07452" y="4691011"/>
            <a:ext cx="308674" cy="293739"/>
          </a:xfrm>
          <a:prstGeom prst="rect">
            <a:avLst/>
          </a:prstGeom>
          <a:noFill/>
          <a:effectLst>
            <a:outerShdw blurRad="50800" dist="38100" dir="5400000" algn="t" rotWithShape="0">
              <a:prstClr val="black">
                <a:alpha val="40000"/>
              </a:prstClr>
            </a:outerShdw>
          </a:effectLst>
        </p:spPr>
      </p:pic>
      <p:pic>
        <p:nvPicPr>
          <p:cNvPr id="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5072011"/>
            <a:ext cx="308674" cy="293739"/>
          </a:xfrm>
          <a:prstGeom prst="rect">
            <a:avLst/>
          </a:prstGeom>
          <a:noFill/>
          <a:effectLst>
            <a:outerShdw blurRad="50800" dist="38100" dir="5400000" algn="t" rotWithShape="0">
              <a:prstClr val="black">
                <a:alpha val="40000"/>
              </a:prstClr>
            </a:outerShdw>
          </a:effectLst>
        </p:spPr>
      </p:pic>
      <p:pic>
        <p:nvPicPr>
          <p:cNvPr id="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5443486"/>
            <a:ext cx="308674" cy="293739"/>
          </a:xfrm>
          <a:prstGeom prst="rect">
            <a:avLst/>
          </a:prstGeom>
          <a:noFill/>
          <a:effectLst>
            <a:outerShdw blurRad="50800" dist="38100" dir="5400000" algn="t" rotWithShape="0">
              <a:prstClr val="black">
                <a:alpha val="40000"/>
              </a:prstClr>
            </a:outerShdw>
          </a:effectLst>
        </p:spPr>
      </p:pic>
      <p:pic>
        <p:nvPicPr>
          <p:cNvPr id="10"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5805436"/>
            <a:ext cx="308674" cy="293739"/>
          </a:xfrm>
          <a:prstGeom prst="rect">
            <a:avLst/>
          </a:prstGeom>
          <a:noFill/>
          <a:effectLst>
            <a:outerShdw blurRad="50800" dist="38100" dir="5400000" algn="t" rotWithShape="0">
              <a:prstClr val="black">
                <a:alpha val="40000"/>
              </a:prstClr>
            </a:outerShdw>
          </a:effectLst>
        </p:spPr>
      </p:pic>
      <p:pic>
        <p:nvPicPr>
          <p:cNvPr id="12" name="Picture 2" descr="C:\Users\victor.melniciuc\Desktop\istockphoto_6906463-arrow.jpg"/>
          <p:cNvPicPr>
            <a:picLocks noChangeAspect="1" noChangeArrowheads="1"/>
          </p:cNvPicPr>
          <p:nvPr/>
        </p:nvPicPr>
        <p:blipFill>
          <a:blip r:embed="rId4" cstate="print"/>
          <a:stretch>
            <a:fillRect/>
          </a:stretch>
        </p:blipFill>
        <p:spPr bwMode="auto">
          <a:xfrm>
            <a:off x="6477001" y="880639"/>
            <a:ext cx="2244305" cy="1710161"/>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sp>
        <p:nvSpPr>
          <p:cNvPr id="13" name="Rectangle 12"/>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14"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6172200"/>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610600" cy="664797"/>
          </a:xfrm>
        </p:spPr>
        <p:txBody>
          <a:bodyPr/>
          <a:lstStyle/>
          <a:p>
            <a:pPr>
              <a:defRPr/>
            </a:pPr>
            <a:r>
              <a:rPr spc="-230" smtClean="0"/>
              <a:t>Why Scalability and Performance?</a:t>
            </a:r>
            <a:endParaRPr spc="-230"/>
          </a:p>
        </p:txBody>
      </p:sp>
      <p:sp>
        <p:nvSpPr>
          <p:cNvPr id="6" name="Content Placeholder 5"/>
          <p:cNvSpPr>
            <a:spLocks noGrp="1"/>
          </p:cNvSpPr>
          <p:nvPr>
            <p:ph idx="1"/>
          </p:nvPr>
        </p:nvSpPr>
        <p:spPr>
          <a:xfrm>
            <a:off x="381000" y="1295400"/>
            <a:ext cx="5867400" cy="719171"/>
          </a:xfrm>
        </p:spPr>
        <p:txBody>
          <a:bodyPr/>
          <a:lstStyle/>
          <a:p>
            <a:pPr marL="228600" indent="-228600">
              <a:spcAft>
                <a:spcPts val="200"/>
              </a:spcAft>
              <a:buFont typeface="Courier New" pitchFamily="49" charset="0"/>
              <a:buChar char="o"/>
            </a:pPr>
            <a:r>
              <a:rPr lang="en-US" sz="1400" dirty="0" smtClean="0"/>
              <a:t>Use hardware and software resources more efficiently to reduce costs</a:t>
            </a:r>
          </a:p>
          <a:p>
            <a:pPr marL="228600" indent="-228600">
              <a:spcAft>
                <a:spcPts val="200"/>
              </a:spcAft>
              <a:buFont typeface="Courier New" pitchFamily="49" charset="0"/>
              <a:buChar char="o"/>
            </a:pPr>
            <a:r>
              <a:rPr lang="en-US" sz="1400" dirty="0" smtClean="0"/>
              <a:t>Flexibility to address the need for more capacity</a:t>
            </a:r>
          </a:p>
          <a:p>
            <a:pPr marL="228600" indent="-228600">
              <a:spcAft>
                <a:spcPts val="200"/>
              </a:spcAft>
              <a:buFont typeface="Courier New" pitchFamily="49" charset="0"/>
              <a:buChar char="o"/>
            </a:pPr>
            <a:r>
              <a:rPr lang="en-US" sz="1400" dirty="0" smtClean="0"/>
              <a:t>Predictable response times reduce user frustration and support costs</a:t>
            </a:r>
            <a:endParaRPr lang="en-US" sz="1400" dirty="0"/>
          </a:p>
        </p:txBody>
      </p:sp>
      <p:graphicFrame>
        <p:nvGraphicFramePr>
          <p:cNvPr id="4" name="Table 3"/>
          <p:cNvGraphicFramePr>
            <a:graphicFrameLocks noGrp="1"/>
          </p:cNvGraphicFramePr>
          <p:nvPr>
            <p:extLst/>
          </p:nvPr>
        </p:nvGraphicFramePr>
        <p:xfrm>
          <a:off x="381000" y="2971800"/>
          <a:ext cx="8324850" cy="3713480"/>
        </p:xfrm>
        <a:graphic>
          <a:graphicData uri="http://schemas.openxmlformats.org/drawingml/2006/table">
            <a:tbl>
              <a:tblPr firstRow="1" bandRow="1">
                <a:tableStyleId>{5C22544A-7EE6-4342-B048-85BDC9FD1C3A}</a:tableStyleId>
              </a:tblPr>
              <a:tblGrid>
                <a:gridCol w="3680460"/>
                <a:gridCol w="2186940"/>
                <a:gridCol w="2457450"/>
              </a:tblGrid>
              <a:tr h="375920">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CPU support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dirty="0" smtClean="0">
                          <a:solidFill>
                            <a:schemeClr val="bg1"/>
                          </a:solidFill>
                        </a:rPr>
                        <a:t>4</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lang="en-US" sz="1400" dirty="0" smtClean="0">
                          <a:solidFill>
                            <a:schemeClr val="bg1"/>
                          </a:solidFill>
                        </a:rPr>
                        <a:t>8</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Multiple-instance</a:t>
                      </a:r>
                      <a:r>
                        <a:rPr lang="en-US" sz="1400" baseline="0" dirty="0" smtClean="0">
                          <a:solidFill>
                            <a:schemeClr val="bg1"/>
                          </a:solidFill>
                        </a:rPr>
                        <a:t> </a:t>
                      </a:r>
                      <a:r>
                        <a:rPr lang="en-US" sz="1400" dirty="0" smtClean="0">
                          <a:solidFill>
                            <a:schemeClr val="bg1"/>
                          </a:solidFill>
                        </a:rPr>
                        <a:t>support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r>
                        <a:rPr lang="en-US" sz="1400" dirty="0" smtClean="0">
                          <a:solidFill>
                            <a:schemeClr val="bg1"/>
                          </a:solidFill>
                        </a:rPr>
                        <a:t>16</a:t>
                      </a:r>
                      <a:r>
                        <a:rPr lang="en-US" sz="1400" baseline="0" dirty="0" smtClean="0">
                          <a:solidFill>
                            <a:schemeClr val="bg1"/>
                          </a:solidFill>
                        </a:rPr>
                        <a:t> instances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r>
                        <a:rPr lang="en-US" sz="1400" dirty="0" smtClean="0">
                          <a:solidFill>
                            <a:schemeClr val="bg1"/>
                          </a:solidFill>
                        </a:rPr>
                        <a:t>More instances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Maximum virtualization</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Data compression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Backup compression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kern="1200" dirty="0" smtClean="0">
                          <a:solidFill>
                            <a:schemeClr val="bg1"/>
                          </a:solidFill>
                          <a:latin typeface="+mn-lt"/>
                          <a:ea typeface="+mn-ea"/>
                          <a:cs typeface="+mn-cs"/>
                        </a:rPr>
                        <a:t>Table partitioning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kern="1200" dirty="0" smtClean="0">
                          <a:solidFill>
                            <a:schemeClr val="bg1"/>
                          </a:solidFill>
                          <a:latin typeface="+mn-lt"/>
                          <a:ea typeface="+mn-ea"/>
                          <a:cs typeface="+mn-cs"/>
                        </a:rPr>
                        <a:t>Partitioned table parallelism</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Parallel index operations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StreamInsight (serial processing)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pic>
        <p:nvPicPr>
          <p:cNvPr id="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87526" y="4169513"/>
            <a:ext cx="308674" cy="293739"/>
          </a:xfrm>
          <a:prstGeom prst="rect">
            <a:avLst/>
          </a:prstGeom>
          <a:noFill/>
          <a:effectLst>
            <a:outerShdw blurRad="50800" dist="38100" dir="5400000" algn="t" rotWithShape="0">
              <a:prstClr val="black">
                <a:alpha val="40000"/>
              </a:prstClr>
            </a:outerShdw>
          </a:effectLst>
        </p:spPr>
      </p:pic>
      <p:pic>
        <p:nvPicPr>
          <p:cNvPr id="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87526" y="4550513"/>
            <a:ext cx="308674" cy="293739"/>
          </a:xfrm>
          <a:prstGeom prst="rect">
            <a:avLst/>
          </a:prstGeom>
          <a:noFill/>
          <a:effectLst>
            <a:outerShdw blurRad="50800" dist="38100" dir="5400000" algn="t" rotWithShape="0">
              <a:prstClr val="black">
                <a:alpha val="40000"/>
              </a:prstClr>
            </a:outerShdw>
          </a:effectLst>
        </p:spPr>
      </p:pic>
      <p:pic>
        <p:nvPicPr>
          <p:cNvPr id="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87526" y="4921988"/>
            <a:ext cx="308674" cy="293739"/>
          </a:xfrm>
          <a:prstGeom prst="rect">
            <a:avLst/>
          </a:prstGeom>
          <a:noFill/>
          <a:effectLst>
            <a:outerShdw blurRad="50800" dist="38100" dir="5400000" algn="t" rotWithShape="0">
              <a:prstClr val="black">
                <a:alpha val="40000"/>
              </a:prstClr>
            </a:outerShdw>
          </a:effectLst>
        </p:spPr>
      </p:pic>
      <p:pic>
        <p:nvPicPr>
          <p:cNvPr id="10"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87526" y="5283938"/>
            <a:ext cx="308674" cy="293739"/>
          </a:xfrm>
          <a:prstGeom prst="rect">
            <a:avLst/>
          </a:prstGeom>
          <a:noFill/>
          <a:effectLst>
            <a:outerShdw blurRad="50800" dist="38100" dir="5400000" algn="t" rotWithShape="0">
              <a:prstClr val="black">
                <a:alpha val="40000"/>
              </a:prstClr>
            </a:outerShdw>
          </a:effectLst>
        </p:spPr>
      </p:pic>
      <p:pic>
        <p:nvPicPr>
          <p:cNvPr id="11"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87526" y="5629378"/>
            <a:ext cx="308674" cy="293739"/>
          </a:xfrm>
          <a:prstGeom prst="rect">
            <a:avLst/>
          </a:prstGeom>
          <a:noFill/>
          <a:effectLst>
            <a:outerShdw blurRad="50800" dist="38100" dir="5400000" algn="t" rotWithShape="0">
              <a:prstClr val="black">
                <a:alpha val="40000"/>
              </a:prstClr>
            </a:outerShdw>
          </a:effectLst>
        </p:spPr>
      </p:pic>
      <p:pic>
        <p:nvPicPr>
          <p:cNvPr id="12"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87526" y="6030861"/>
            <a:ext cx="308674" cy="293739"/>
          </a:xfrm>
          <a:prstGeom prst="rect">
            <a:avLst/>
          </a:prstGeom>
          <a:noFill/>
          <a:effectLst>
            <a:outerShdw blurRad="50800" dist="38100" dir="5400000" algn="t" rotWithShape="0">
              <a:prstClr val="black">
                <a:alpha val="40000"/>
              </a:prstClr>
            </a:outerShdw>
          </a:effectLst>
        </p:spPr>
      </p:pic>
      <p:pic>
        <p:nvPicPr>
          <p:cNvPr id="15" name="Picture 2" descr="C:\Users\victor.melniciuc\Desktop\Click on thumbnail to zoom in..jpg"/>
          <p:cNvPicPr>
            <a:picLocks noChangeAspect="1" noChangeArrowheads="1"/>
          </p:cNvPicPr>
          <p:nvPr/>
        </p:nvPicPr>
        <p:blipFill>
          <a:blip r:embed="rId4" cstate="print"/>
          <a:stretch>
            <a:fillRect/>
          </a:stretch>
        </p:blipFill>
        <p:spPr bwMode="auto">
          <a:xfrm>
            <a:off x="6477000" y="909918"/>
            <a:ext cx="2241176" cy="1680882"/>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pic>
        <p:nvPicPr>
          <p:cNvPr id="16"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91400" y="6411861"/>
            <a:ext cx="308674" cy="293739"/>
          </a:xfrm>
          <a:prstGeom prst="rect">
            <a:avLst/>
          </a:prstGeom>
          <a:noFill/>
          <a:effectLst>
            <a:outerShdw blurRad="50800" dist="38100" dir="5400000" algn="t" rotWithShape="0">
              <a:prstClr val="black">
                <a:alpha val="40000"/>
              </a:prstClr>
            </a:outerShdw>
          </a:effectLst>
        </p:spPr>
      </p:pic>
      <p:sp>
        <p:nvSpPr>
          <p:cNvPr id="17" name="Rectangle 16"/>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14"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4728965" y="4927631"/>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Why Security?</a:t>
            </a:r>
            <a:endParaRPr spc="-230"/>
          </a:p>
        </p:txBody>
      </p:sp>
      <p:sp>
        <p:nvSpPr>
          <p:cNvPr id="6" name="Content Placeholder 5"/>
          <p:cNvSpPr>
            <a:spLocks noGrp="1"/>
          </p:cNvSpPr>
          <p:nvPr>
            <p:ph idx="1"/>
          </p:nvPr>
        </p:nvSpPr>
        <p:spPr>
          <a:xfrm>
            <a:off x="381000" y="1412875"/>
            <a:ext cx="8382000" cy="719171"/>
          </a:xfrm>
        </p:spPr>
        <p:txBody>
          <a:bodyPr/>
          <a:lstStyle/>
          <a:p>
            <a:pPr marL="228600" indent="-228600">
              <a:spcAft>
                <a:spcPts val="200"/>
              </a:spcAft>
              <a:buFont typeface="Courier New" pitchFamily="49" charset="0"/>
              <a:buChar char="o"/>
            </a:pPr>
            <a:r>
              <a:rPr lang="en-US" sz="1400" dirty="0" smtClean="0"/>
              <a:t>Prevent unauthorized access to data</a:t>
            </a:r>
          </a:p>
          <a:p>
            <a:pPr marL="228600" indent="-228600">
              <a:spcAft>
                <a:spcPts val="200"/>
              </a:spcAft>
              <a:buFont typeface="Courier New" pitchFamily="49" charset="0"/>
              <a:buChar char="o"/>
            </a:pPr>
            <a:r>
              <a:rPr lang="en-US" sz="1400" dirty="0" smtClean="0"/>
              <a:t>Protect against lost or stolen backup data</a:t>
            </a:r>
          </a:p>
          <a:p>
            <a:pPr marL="228600" indent="-228600">
              <a:spcAft>
                <a:spcPts val="200"/>
              </a:spcAft>
              <a:buFont typeface="Courier New" pitchFamily="49" charset="0"/>
              <a:buChar char="o"/>
            </a:pPr>
            <a:r>
              <a:rPr lang="en-US" sz="1400" dirty="0" smtClean="0"/>
              <a:t>Audit access to ensure proper use</a:t>
            </a:r>
            <a:endParaRPr lang="en-US" sz="1400" dirty="0"/>
          </a:p>
        </p:txBody>
      </p:sp>
      <p:graphicFrame>
        <p:nvGraphicFramePr>
          <p:cNvPr id="4" name="Table 3"/>
          <p:cNvGraphicFramePr>
            <a:graphicFrameLocks noGrp="1"/>
          </p:cNvGraphicFramePr>
          <p:nvPr>
            <p:extLst/>
          </p:nvPr>
        </p:nvGraphicFramePr>
        <p:xfrm>
          <a:off x="381000" y="3425613"/>
          <a:ext cx="8324850" cy="1864360"/>
        </p:xfrm>
        <a:graphic>
          <a:graphicData uri="http://schemas.openxmlformats.org/drawingml/2006/table">
            <a:tbl>
              <a:tblPr firstRow="1" bandRow="1">
                <a:tableStyleId>{5C22544A-7EE6-4342-B048-85BDC9FD1C3A}</a:tableStyleId>
              </a:tblPr>
              <a:tblGrid>
                <a:gridCol w="3680460"/>
                <a:gridCol w="2186940"/>
                <a:gridCol w="2457450"/>
              </a:tblGrid>
              <a:tr h="381000">
                <a:tc>
                  <a:txBody>
                    <a:bodyPr/>
                    <a:lstStyle/>
                    <a:p>
                      <a:pPr algn="ctr"/>
                      <a:r>
                        <a:rPr lang="en-US" sz="1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Common Criteria Certification</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noFill/>
                  </a:tcPr>
                </a:tc>
              </a:tr>
              <a:tr h="370840">
                <a:tc>
                  <a:txBody>
                    <a:bodyPr/>
                    <a:lstStyle/>
                    <a:p>
                      <a:r>
                        <a:rPr lang="en-US" sz="1400" dirty="0" smtClean="0">
                          <a:solidFill>
                            <a:schemeClr val="bg1"/>
                          </a:solidFill>
                        </a:rPr>
                        <a:t>Data encryption</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tx1">
                        <a:lumMod val="65000"/>
                        <a:lumOff val="3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Limited</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tx1">
                        <a:lumMod val="65000"/>
                        <a:lumOff val="3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Transparent Data Encryption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External</a:t>
                      </a:r>
                      <a:r>
                        <a:rPr lang="en-US" sz="1400" baseline="0" dirty="0" smtClean="0">
                          <a:solidFill>
                            <a:schemeClr val="bg1"/>
                          </a:solidFill>
                        </a:rPr>
                        <a:t> key management</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SQL</a:t>
                      </a:r>
                      <a:r>
                        <a:rPr lang="en-US" sz="1400" baseline="0" dirty="0" smtClean="0">
                          <a:solidFill>
                            <a:schemeClr val="bg1"/>
                          </a:solidFill>
                        </a:rPr>
                        <a:t> Server A</a:t>
                      </a:r>
                      <a:r>
                        <a:rPr lang="en-US" sz="1400" dirty="0" smtClean="0">
                          <a:solidFill>
                            <a:schemeClr val="bg1"/>
                          </a:solidFill>
                        </a:rPr>
                        <a:t>udit</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C2-compliant tracing</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bl>
          </a:graphicData>
        </a:graphic>
      </p:graphicFrame>
      <p:pic>
        <p:nvPicPr>
          <p:cNvPr id="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3886200"/>
            <a:ext cx="308674" cy="293739"/>
          </a:xfrm>
          <a:prstGeom prst="rect">
            <a:avLst/>
          </a:prstGeom>
          <a:noFill/>
          <a:effectLst>
            <a:outerShdw blurRad="50800" dist="38100" dir="5400000" algn="t" rotWithShape="0">
              <a:prstClr val="black">
                <a:alpha val="40000"/>
              </a:prstClr>
            </a:outerShdw>
          </a:effectLst>
        </p:spPr>
      </p:pic>
      <p:pic>
        <p:nvPicPr>
          <p:cNvPr id="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601533"/>
            <a:ext cx="308674" cy="293739"/>
          </a:xfrm>
          <a:prstGeom prst="rect">
            <a:avLst/>
          </a:prstGeom>
          <a:noFill/>
          <a:effectLst>
            <a:outerShdw blurRad="50800" dist="38100" dir="5400000" algn="t" rotWithShape="0">
              <a:prstClr val="black">
                <a:alpha val="40000"/>
              </a:prstClr>
            </a:outerShdw>
          </a:effectLst>
        </p:spPr>
      </p:pic>
      <p:pic>
        <p:nvPicPr>
          <p:cNvPr id="13" name="Picture 3" descr="C:\Users\victor.melniciuc\Desktop\istockphoto_6762132-network-firewall.jpg"/>
          <p:cNvPicPr>
            <a:picLocks noChangeAspect="1" noChangeArrowheads="1"/>
          </p:cNvPicPr>
          <p:nvPr/>
        </p:nvPicPr>
        <p:blipFill>
          <a:blip r:embed="rId4" cstate="print"/>
          <a:stretch>
            <a:fillRect/>
          </a:stretch>
        </p:blipFill>
        <p:spPr bwMode="auto">
          <a:xfrm>
            <a:off x="6477000" y="914400"/>
            <a:ext cx="2235200" cy="1676400"/>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sp>
        <p:nvSpPr>
          <p:cNvPr id="10" name="Rectangle 9"/>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4964061"/>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Why Manageability?</a:t>
            </a:r>
            <a:endParaRPr spc="-230"/>
          </a:p>
        </p:txBody>
      </p:sp>
      <p:sp>
        <p:nvSpPr>
          <p:cNvPr id="6" name="Content Placeholder 5"/>
          <p:cNvSpPr>
            <a:spLocks noGrp="1"/>
          </p:cNvSpPr>
          <p:nvPr>
            <p:ph idx="1"/>
          </p:nvPr>
        </p:nvSpPr>
        <p:spPr>
          <a:xfrm>
            <a:off x="381000" y="1412875"/>
            <a:ext cx="8382000" cy="719171"/>
          </a:xfrm>
        </p:spPr>
        <p:txBody>
          <a:bodyPr/>
          <a:lstStyle/>
          <a:p>
            <a:pPr marL="228600" indent="-228600">
              <a:spcAft>
                <a:spcPts val="200"/>
              </a:spcAft>
              <a:buFont typeface="Courier New" pitchFamily="49" charset="0"/>
              <a:buChar char="o"/>
            </a:pPr>
            <a:r>
              <a:rPr lang="en-US" sz="1400" dirty="0" smtClean="0"/>
              <a:t>Reduce the cost to administer servers</a:t>
            </a:r>
          </a:p>
          <a:p>
            <a:pPr marL="228600" indent="-228600">
              <a:spcAft>
                <a:spcPts val="200"/>
              </a:spcAft>
              <a:buFont typeface="Courier New" pitchFamily="49" charset="0"/>
              <a:buChar char="o"/>
            </a:pPr>
            <a:r>
              <a:rPr lang="en-US" sz="1400" dirty="0" smtClean="0"/>
              <a:t>Efficiently use resources</a:t>
            </a:r>
          </a:p>
          <a:p>
            <a:pPr marL="228600" indent="-228600">
              <a:spcAft>
                <a:spcPts val="200"/>
              </a:spcAft>
              <a:buFont typeface="Courier New" pitchFamily="49" charset="0"/>
              <a:buChar char="o"/>
            </a:pPr>
            <a:r>
              <a:rPr lang="en-US" sz="1400" dirty="0" smtClean="0"/>
              <a:t>Back up data for disaster recovery</a:t>
            </a:r>
            <a:endParaRPr lang="en-US" sz="1400" dirty="0"/>
          </a:p>
        </p:txBody>
      </p:sp>
      <p:graphicFrame>
        <p:nvGraphicFramePr>
          <p:cNvPr id="4" name="Table 3"/>
          <p:cNvGraphicFramePr>
            <a:graphicFrameLocks noGrp="1"/>
          </p:cNvGraphicFramePr>
          <p:nvPr>
            <p:extLst/>
          </p:nvPr>
        </p:nvGraphicFramePr>
        <p:xfrm>
          <a:off x="381000" y="3429000"/>
          <a:ext cx="8324850" cy="1864360"/>
        </p:xfrm>
        <a:graphic>
          <a:graphicData uri="http://schemas.openxmlformats.org/drawingml/2006/table">
            <a:tbl>
              <a:tblPr firstRow="1" bandRow="1">
                <a:tableStyleId>{5C22544A-7EE6-4342-B048-85BDC9FD1C3A}</a:tableStyleId>
              </a:tblPr>
              <a:tblGrid>
                <a:gridCol w="3680460"/>
                <a:gridCol w="2186940"/>
                <a:gridCol w="2457450"/>
              </a:tblGrid>
              <a:tr h="381000">
                <a:tc>
                  <a:txBody>
                    <a:bodyPr/>
                    <a:lstStyle/>
                    <a:p>
                      <a:pPr algn="ctr"/>
                      <a:r>
                        <a:rPr lang="en-US" sz="1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Application and multi-server management</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Table</a:t>
                      </a:r>
                      <a:r>
                        <a:rPr lang="en-US" sz="1400" baseline="0" dirty="0" smtClean="0">
                          <a:solidFill>
                            <a:schemeClr val="bg1"/>
                          </a:solidFill>
                        </a:rPr>
                        <a:t> partitioning</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Resource Governor</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Mirrored  backup</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pic>
        <p:nvPicPr>
          <p:cNvPr id="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3856180"/>
            <a:ext cx="308674" cy="293739"/>
          </a:xfrm>
          <a:prstGeom prst="rect">
            <a:avLst/>
          </a:prstGeom>
          <a:noFill/>
          <a:effectLst>
            <a:outerShdw blurRad="50800" dist="38100" dir="5400000" algn="t" rotWithShape="0">
              <a:prstClr val="black">
                <a:alpha val="40000"/>
              </a:prstClr>
            </a:outerShdw>
          </a:effectLst>
        </p:spPr>
      </p:pic>
      <p:pic>
        <p:nvPicPr>
          <p:cNvPr id="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207442"/>
            <a:ext cx="308674" cy="293739"/>
          </a:xfrm>
          <a:prstGeom prst="rect">
            <a:avLst/>
          </a:prstGeom>
          <a:noFill/>
          <a:effectLst>
            <a:outerShdw blurRad="50800" dist="38100" dir="5400000" algn="t" rotWithShape="0">
              <a:prstClr val="black">
                <a:alpha val="40000"/>
              </a:prstClr>
            </a:outerShdw>
          </a:effectLst>
        </p:spPr>
      </p:pic>
      <p:pic>
        <p:nvPicPr>
          <p:cNvPr id="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608944"/>
            <a:ext cx="308674" cy="293739"/>
          </a:xfrm>
          <a:prstGeom prst="rect">
            <a:avLst/>
          </a:prstGeom>
          <a:noFill/>
          <a:effectLst>
            <a:outerShdw blurRad="50800" dist="38100" dir="5400000" algn="t" rotWithShape="0">
              <a:prstClr val="black">
                <a:alpha val="40000"/>
              </a:prstClr>
            </a:outerShdw>
          </a:effectLst>
        </p:spPr>
      </p:pic>
      <p:pic>
        <p:nvPicPr>
          <p:cNvPr id="11"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9793" y="4992515"/>
            <a:ext cx="308674" cy="293739"/>
          </a:xfrm>
          <a:prstGeom prst="rect">
            <a:avLst/>
          </a:prstGeom>
          <a:noFill/>
          <a:effectLst>
            <a:outerShdw blurRad="50800" dist="38100" dir="5400000" algn="t" rotWithShape="0">
              <a:prstClr val="black">
                <a:alpha val="40000"/>
              </a:prstClr>
            </a:outerShdw>
          </a:effectLst>
        </p:spPr>
      </p:pic>
      <p:pic>
        <p:nvPicPr>
          <p:cNvPr id="16" name="Picture 2"/>
          <p:cNvPicPr>
            <a:picLocks noChangeAspect="1" noChangeArrowheads="1"/>
          </p:cNvPicPr>
          <p:nvPr/>
        </p:nvPicPr>
        <p:blipFill>
          <a:blip r:embed="rId4" cstate="print"/>
          <a:stretch>
            <a:fillRect/>
          </a:stretch>
        </p:blipFill>
        <p:spPr bwMode="auto">
          <a:xfrm>
            <a:off x="6454105" y="856875"/>
            <a:ext cx="2290905" cy="1733925"/>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sp>
        <p:nvSpPr>
          <p:cNvPr id="14" name="Rectangle 13"/>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Why Data Warehouse?</a:t>
            </a:r>
            <a:endParaRPr spc="-230"/>
          </a:p>
        </p:txBody>
      </p:sp>
      <p:sp>
        <p:nvSpPr>
          <p:cNvPr id="6" name="Content Placeholder 5"/>
          <p:cNvSpPr>
            <a:spLocks noGrp="1"/>
          </p:cNvSpPr>
          <p:nvPr>
            <p:ph idx="1"/>
          </p:nvPr>
        </p:nvSpPr>
        <p:spPr>
          <a:xfrm>
            <a:off x="381000" y="1412875"/>
            <a:ext cx="5943600" cy="456535"/>
          </a:xfrm>
        </p:spPr>
        <p:txBody>
          <a:bodyPr/>
          <a:lstStyle/>
          <a:p>
            <a:pPr marL="228600" indent="-228600">
              <a:spcAft>
                <a:spcPts val="200"/>
              </a:spcAft>
              <a:buFont typeface="Courier New" pitchFamily="49" charset="0"/>
              <a:buChar char="o"/>
            </a:pPr>
            <a:r>
              <a:rPr lang="en-US" sz="1400" dirty="0" smtClean="0"/>
              <a:t>Enable reporting across large amounts of data</a:t>
            </a:r>
          </a:p>
          <a:p>
            <a:pPr marL="228600" indent="-228600">
              <a:spcAft>
                <a:spcPts val="200"/>
              </a:spcAft>
              <a:buFont typeface="Courier New" pitchFamily="49" charset="0"/>
              <a:buChar char="o"/>
            </a:pPr>
            <a:r>
              <a:rPr lang="en-US" sz="1400" dirty="0" smtClean="0"/>
              <a:t>Align decisions and actions with business goals</a:t>
            </a:r>
          </a:p>
        </p:txBody>
      </p:sp>
      <p:graphicFrame>
        <p:nvGraphicFramePr>
          <p:cNvPr id="4" name="Table 3"/>
          <p:cNvGraphicFramePr>
            <a:graphicFrameLocks noGrp="1"/>
          </p:cNvGraphicFramePr>
          <p:nvPr>
            <p:extLst/>
          </p:nvPr>
        </p:nvGraphicFramePr>
        <p:xfrm>
          <a:off x="381000" y="3048000"/>
          <a:ext cx="8324850" cy="3718560"/>
        </p:xfrm>
        <a:graphic>
          <a:graphicData uri="http://schemas.openxmlformats.org/drawingml/2006/table">
            <a:tbl>
              <a:tblPr firstRow="1" bandRow="1">
                <a:tableStyleId>{5C22544A-7EE6-4342-B048-85BDC9FD1C3A}</a:tableStyleId>
              </a:tblPr>
              <a:tblGrid>
                <a:gridCol w="3680460"/>
                <a:gridCol w="2186940"/>
                <a:gridCol w="2457450"/>
              </a:tblGrid>
              <a:tr h="381000">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Change data capture</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High speed connectors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Data compression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Backup compression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Star join optimizations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Partitioned cubes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Data-driven report subscriptions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Master data</a:t>
                      </a:r>
                      <a:r>
                        <a:rPr lang="en-US" sz="1400" baseline="0" dirty="0" smtClean="0">
                          <a:solidFill>
                            <a:schemeClr val="bg1"/>
                          </a:solidFill>
                        </a:rPr>
                        <a:t> services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Fast Track for Data Warehouse</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pic>
        <p:nvPicPr>
          <p:cNvPr id="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174593"/>
            <a:ext cx="308674" cy="293739"/>
          </a:xfrm>
          <a:prstGeom prst="rect">
            <a:avLst/>
          </a:prstGeom>
          <a:noFill/>
          <a:effectLst>
            <a:outerShdw blurRad="50800" dist="38100" dir="5400000" algn="t" rotWithShape="0">
              <a:prstClr val="black">
                <a:alpha val="40000"/>
              </a:prstClr>
            </a:outerShdw>
          </a:effectLst>
        </p:spPr>
      </p:pic>
      <p:pic>
        <p:nvPicPr>
          <p:cNvPr id="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555593"/>
            <a:ext cx="308674" cy="293739"/>
          </a:xfrm>
          <a:prstGeom prst="rect">
            <a:avLst/>
          </a:prstGeom>
          <a:noFill/>
          <a:effectLst>
            <a:outerShdw blurRad="50800" dist="38100" dir="5400000" algn="t" rotWithShape="0">
              <a:prstClr val="black">
                <a:alpha val="40000"/>
              </a:prstClr>
            </a:outerShdw>
          </a:effectLst>
        </p:spPr>
      </p:pic>
      <p:pic>
        <p:nvPicPr>
          <p:cNvPr id="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927068"/>
            <a:ext cx="308674" cy="293739"/>
          </a:xfrm>
          <a:prstGeom prst="rect">
            <a:avLst/>
          </a:prstGeom>
          <a:noFill/>
          <a:effectLst>
            <a:outerShdw blurRad="50800" dist="38100" dir="5400000" algn="t" rotWithShape="0">
              <a:prstClr val="black">
                <a:alpha val="40000"/>
              </a:prstClr>
            </a:outerShdw>
          </a:effectLst>
        </p:spPr>
      </p:pic>
      <p:pic>
        <p:nvPicPr>
          <p:cNvPr id="13"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3440061"/>
            <a:ext cx="308674" cy="293739"/>
          </a:xfrm>
          <a:prstGeom prst="rect">
            <a:avLst/>
          </a:prstGeom>
          <a:noFill/>
          <a:effectLst>
            <a:outerShdw blurRad="50800" dist="38100" dir="5400000" algn="t" rotWithShape="0">
              <a:prstClr val="black">
                <a:alpha val="40000"/>
              </a:prstClr>
            </a:outerShdw>
          </a:effectLst>
        </p:spPr>
      </p:pic>
      <p:pic>
        <p:nvPicPr>
          <p:cNvPr id="14"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3810000"/>
            <a:ext cx="308674" cy="293739"/>
          </a:xfrm>
          <a:prstGeom prst="rect">
            <a:avLst/>
          </a:prstGeom>
          <a:noFill/>
          <a:effectLst>
            <a:outerShdw blurRad="50800" dist="38100" dir="5400000" algn="t" rotWithShape="0">
              <a:prstClr val="black">
                <a:alpha val="40000"/>
              </a:prstClr>
            </a:outerShdw>
          </a:effectLst>
        </p:spPr>
      </p:pic>
      <p:pic>
        <p:nvPicPr>
          <p:cNvPr id="1027" name="Picture 3" descr="C:\Users\victor.melniciuc\Desktop\Click on thumbnail to zoom in..jpg"/>
          <p:cNvPicPr>
            <a:picLocks noChangeAspect="1" noChangeArrowheads="1"/>
          </p:cNvPicPr>
          <p:nvPr/>
        </p:nvPicPr>
        <p:blipFill>
          <a:blip r:embed="rId4" cstate="print"/>
          <a:srcRect l="3289" t="10561" b="31348"/>
          <a:stretch>
            <a:fillRect/>
          </a:stretch>
        </p:blipFill>
        <p:spPr bwMode="auto">
          <a:xfrm>
            <a:off x="6477000" y="914400"/>
            <a:ext cx="2240407" cy="1676400"/>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sp>
        <p:nvSpPr>
          <p:cNvPr id="15" name="Rectangle 14"/>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12"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5659386"/>
            <a:ext cx="308674" cy="293739"/>
          </a:xfrm>
          <a:prstGeom prst="rect">
            <a:avLst/>
          </a:prstGeom>
          <a:noFill/>
          <a:effectLst>
            <a:outerShdw blurRad="50800" dist="38100" dir="5400000" algn="t" rotWithShape="0">
              <a:prstClr val="black">
                <a:alpha val="40000"/>
              </a:prstClr>
            </a:outerShdw>
          </a:effectLst>
        </p:spPr>
      </p:pic>
      <p:pic>
        <p:nvPicPr>
          <p:cNvPr id="16"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6040386"/>
            <a:ext cx="308674" cy="293739"/>
          </a:xfrm>
          <a:prstGeom prst="rect">
            <a:avLst/>
          </a:prstGeom>
          <a:noFill/>
          <a:effectLst>
            <a:outerShdw blurRad="50800" dist="38100" dir="5400000" algn="t" rotWithShape="0">
              <a:prstClr val="black">
                <a:alpha val="40000"/>
              </a:prstClr>
            </a:outerShdw>
          </a:effectLst>
        </p:spPr>
      </p:pic>
      <p:pic>
        <p:nvPicPr>
          <p:cNvPr id="1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6411861"/>
            <a:ext cx="308674" cy="293739"/>
          </a:xfrm>
          <a:prstGeom prst="rect">
            <a:avLst/>
          </a:prstGeom>
          <a:noFill/>
          <a:effectLst>
            <a:outerShdw blurRad="50800" dist="38100" dir="5400000" algn="t" rotWithShape="0">
              <a:prstClr val="black">
                <a:alpha val="40000"/>
              </a:prstClr>
            </a:outerShdw>
          </a:effectLst>
        </p:spPr>
      </p:pic>
      <p:pic>
        <p:nvPicPr>
          <p:cNvPr id="18"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5294793"/>
            <a:ext cx="308674" cy="293739"/>
          </a:xfrm>
          <a:prstGeom prst="rect">
            <a:avLst/>
          </a:prstGeom>
          <a:noFill/>
          <a:effectLst>
            <a:outerShdw blurRad="50800" dist="38100" dir="5400000" algn="t" rotWithShape="0">
              <a:prstClr val="black">
                <a:alpha val="40000"/>
              </a:prstClr>
            </a:outerShdw>
          </a:effectLst>
        </p:spPr>
      </p:pic>
      <p:pic>
        <p:nvPicPr>
          <p:cNvPr id="19"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5002724" y="4561236"/>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Why Business Intelligence?</a:t>
            </a:r>
            <a:endParaRPr spc="-230"/>
          </a:p>
        </p:txBody>
      </p:sp>
      <p:sp>
        <p:nvSpPr>
          <p:cNvPr id="6" name="Content Placeholder 5"/>
          <p:cNvSpPr>
            <a:spLocks noGrp="1"/>
          </p:cNvSpPr>
          <p:nvPr>
            <p:ph idx="1"/>
          </p:nvPr>
        </p:nvSpPr>
        <p:spPr>
          <a:xfrm>
            <a:off x="381000" y="1412875"/>
            <a:ext cx="5410200" cy="913070"/>
          </a:xfrm>
        </p:spPr>
        <p:txBody>
          <a:bodyPr/>
          <a:lstStyle/>
          <a:p>
            <a:pPr marL="228600" indent="-228600">
              <a:spcAft>
                <a:spcPts val="200"/>
              </a:spcAft>
              <a:buFont typeface="Courier New" pitchFamily="49" charset="0"/>
              <a:buChar char="o"/>
            </a:pPr>
            <a:r>
              <a:rPr lang="en-US" sz="1400" dirty="0" smtClean="0"/>
              <a:t>Provide up-to-date data to all employees to enable intelligent decision-making</a:t>
            </a:r>
          </a:p>
          <a:p>
            <a:pPr marL="228600" indent="-228600">
              <a:spcAft>
                <a:spcPts val="200"/>
              </a:spcAft>
              <a:buFont typeface="Courier New" pitchFamily="49" charset="0"/>
              <a:buChar char="o"/>
            </a:pPr>
            <a:r>
              <a:rPr lang="en-US" sz="1400" dirty="0" smtClean="0"/>
              <a:t>Align decisions and actions with business goals</a:t>
            </a:r>
          </a:p>
          <a:p>
            <a:pPr marL="228600" indent="-228600">
              <a:spcAft>
                <a:spcPts val="200"/>
              </a:spcAft>
              <a:buFont typeface="Courier New" pitchFamily="49" charset="0"/>
              <a:buChar char="o"/>
            </a:pPr>
            <a:r>
              <a:rPr lang="en-US" sz="1400" dirty="0" smtClean="0"/>
              <a:t>Improve organizational agility</a:t>
            </a:r>
            <a:endParaRPr lang="en-US" sz="1400" dirty="0"/>
          </a:p>
        </p:txBody>
      </p:sp>
      <p:pic>
        <p:nvPicPr>
          <p:cNvPr id="20" name="Picture 19"/>
          <p:cNvPicPr>
            <a:picLocks noChangeAspect="1" noChangeArrowheads="1"/>
          </p:cNvPicPr>
          <p:nvPr/>
        </p:nvPicPr>
        <p:blipFill>
          <a:blip r:embed="rId3" cstate="print"/>
          <a:stretch>
            <a:fillRect/>
          </a:stretch>
        </p:blipFill>
        <p:spPr bwMode="auto">
          <a:xfrm>
            <a:off x="6477000" y="915395"/>
            <a:ext cx="2229745" cy="1675405"/>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sp>
        <p:nvSpPr>
          <p:cNvPr id="11" name="Rectangle 10"/>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graphicFrame>
        <p:nvGraphicFramePr>
          <p:cNvPr id="10" name="Table 9"/>
          <p:cNvGraphicFramePr>
            <a:graphicFrameLocks noGrp="1"/>
          </p:cNvGraphicFramePr>
          <p:nvPr>
            <p:extLst/>
          </p:nvPr>
        </p:nvGraphicFramePr>
        <p:xfrm>
          <a:off x="381000" y="2932089"/>
          <a:ext cx="8324850" cy="3718560"/>
        </p:xfrm>
        <a:graphic>
          <a:graphicData uri="http://schemas.openxmlformats.org/drawingml/2006/table">
            <a:tbl>
              <a:tblPr firstRow="1" bandRow="1">
                <a:tableStyleId>{5C22544A-7EE6-4342-B048-85BDC9FD1C3A}</a:tableStyleId>
              </a:tblPr>
              <a:tblGrid>
                <a:gridCol w="3680460"/>
                <a:gridCol w="2186940"/>
                <a:gridCol w="2457450"/>
              </a:tblGrid>
              <a:tr h="381000">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Scalable shared databases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Partitioned cubes</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Proactive caching</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Parallel model processing</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Advanced analytics functions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Scale-Out report deployment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Data-Driven subscriptions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r>
                        <a:rPr lang="en-US" sz="1400" dirty="0" smtClean="0">
                          <a:solidFill>
                            <a:schemeClr val="bg1"/>
                          </a:solidFill>
                        </a:rPr>
                        <a:t>Infinite </a:t>
                      </a:r>
                      <a:r>
                        <a:rPr lang="en-US" sz="1400" dirty="0" err="1" smtClean="0">
                          <a:solidFill>
                            <a:schemeClr val="bg1"/>
                          </a:solidFill>
                        </a:rPr>
                        <a:t>Clickthrough</a:t>
                      </a:r>
                      <a:r>
                        <a:rPr lang="en-US" sz="1400" dirty="0" smtClean="0">
                          <a:solidFill>
                            <a:schemeClr val="bg1"/>
                          </a:solidFill>
                        </a:rPr>
                        <a:t> in Ad-Hoc Reports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r>
                        <a:rPr lang="en-US" sz="1400" dirty="0" smtClean="0">
                          <a:solidFill>
                            <a:schemeClr val="bg1"/>
                          </a:solidFill>
                        </a:rPr>
                        <a:t>PowerPivot for SharePoint</a:t>
                      </a:r>
                      <a:r>
                        <a:rPr lang="en-US" sz="1400" baseline="0" dirty="0" smtClean="0">
                          <a:solidFill>
                            <a:schemeClr val="bg1"/>
                          </a:solidFill>
                        </a:rPr>
                        <a:t> 2010</a:t>
                      </a: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pic>
        <p:nvPicPr>
          <p:cNvPr id="12"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1326" y="4071561"/>
            <a:ext cx="308674" cy="293739"/>
          </a:xfrm>
          <a:prstGeom prst="rect">
            <a:avLst/>
          </a:prstGeom>
          <a:noFill/>
          <a:effectLst>
            <a:outerShdw blurRad="50800" dist="38100" dir="5400000" algn="t" rotWithShape="0">
              <a:prstClr val="black">
                <a:alpha val="40000"/>
              </a:prstClr>
            </a:outerShdw>
          </a:effectLst>
        </p:spPr>
      </p:pic>
      <p:pic>
        <p:nvPicPr>
          <p:cNvPr id="15"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1326" y="4452561"/>
            <a:ext cx="308674" cy="293739"/>
          </a:xfrm>
          <a:prstGeom prst="rect">
            <a:avLst/>
          </a:prstGeom>
          <a:noFill/>
          <a:effectLst>
            <a:outerShdw blurRad="50800" dist="38100" dir="5400000" algn="t" rotWithShape="0">
              <a:prstClr val="black">
                <a:alpha val="40000"/>
              </a:prstClr>
            </a:outerShdw>
          </a:effectLst>
        </p:spPr>
      </p:pic>
      <p:pic>
        <p:nvPicPr>
          <p:cNvPr id="16"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1326" y="4824036"/>
            <a:ext cx="308674" cy="293739"/>
          </a:xfrm>
          <a:prstGeom prst="rect">
            <a:avLst/>
          </a:prstGeom>
          <a:noFill/>
          <a:effectLst>
            <a:outerShdw blurRad="50800" dist="38100" dir="5400000" algn="t" rotWithShape="0">
              <a:prstClr val="black">
                <a:alpha val="40000"/>
              </a:prstClr>
            </a:outerShdw>
          </a:effectLst>
        </p:spPr>
      </p:pic>
      <p:pic>
        <p:nvPicPr>
          <p:cNvPr id="17"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1326" y="3337029"/>
            <a:ext cx="308674" cy="293739"/>
          </a:xfrm>
          <a:prstGeom prst="rect">
            <a:avLst/>
          </a:prstGeom>
          <a:noFill/>
          <a:effectLst>
            <a:outerShdw blurRad="50800" dist="38100" dir="5400000" algn="t" rotWithShape="0">
              <a:prstClr val="black">
                <a:alpha val="40000"/>
              </a:prstClr>
            </a:outerShdw>
          </a:effectLst>
        </p:spPr>
      </p:pic>
      <p:pic>
        <p:nvPicPr>
          <p:cNvPr id="18"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1326" y="3706968"/>
            <a:ext cx="308674" cy="293739"/>
          </a:xfrm>
          <a:prstGeom prst="rect">
            <a:avLst/>
          </a:prstGeom>
          <a:noFill/>
          <a:effectLst>
            <a:outerShdw blurRad="50800" dist="38100" dir="5400000" algn="t" rotWithShape="0">
              <a:prstClr val="black">
                <a:alpha val="40000"/>
              </a:prstClr>
            </a:outerShdw>
          </a:effectLst>
        </p:spPr>
      </p:pic>
      <p:pic>
        <p:nvPicPr>
          <p:cNvPr id="19"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5200" y="5556354"/>
            <a:ext cx="308674" cy="293739"/>
          </a:xfrm>
          <a:prstGeom prst="rect">
            <a:avLst/>
          </a:prstGeom>
          <a:noFill/>
          <a:effectLst>
            <a:outerShdw blurRad="50800" dist="38100" dir="5400000" algn="t" rotWithShape="0">
              <a:prstClr val="black">
                <a:alpha val="40000"/>
              </a:prstClr>
            </a:outerShdw>
          </a:effectLst>
        </p:spPr>
      </p:pic>
      <p:pic>
        <p:nvPicPr>
          <p:cNvPr id="21"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5200" y="5937354"/>
            <a:ext cx="308674" cy="293739"/>
          </a:xfrm>
          <a:prstGeom prst="rect">
            <a:avLst/>
          </a:prstGeom>
          <a:noFill/>
          <a:effectLst>
            <a:outerShdw blurRad="50800" dist="38100" dir="5400000" algn="t" rotWithShape="0">
              <a:prstClr val="black">
                <a:alpha val="40000"/>
              </a:prstClr>
            </a:outerShdw>
          </a:effectLst>
        </p:spPr>
      </p:pic>
      <p:pic>
        <p:nvPicPr>
          <p:cNvPr id="23"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5200" y="5191761"/>
            <a:ext cx="308674" cy="293739"/>
          </a:xfrm>
          <a:prstGeom prst="rect">
            <a:avLst/>
          </a:prstGeom>
          <a:noFill/>
          <a:effectLst>
            <a:outerShdw blurRad="50800" dist="38100" dir="5400000" algn="t" rotWithShape="0">
              <a:prstClr val="black">
                <a:alpha val="40000"/>
              </a:prstClr>
            </a:outerShdw>
          </a:effectLst>
        </p:spPr>
      </p:pic>
      <p:pic>
        <p:nvPicPr>
          <p:cNvPr id="22" name="Picture 3" descr="C:\Users\matt.tolman\Pictures\Picture123.png"/>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7317576" y="6342711"/>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spc="-230" smtClean="0"/>
              <a:t>How to save storage, hardware and administration costs?</a:t>
            </a:r>
            <a:endParaRPr spc="-230"/>
          </a:p>
        </p:txBody>
      </p:sp>
      <p:sp>
        <p:nvSpPr>
          <p:cNvPr id="6" name="Content Placeholder 5"/>
          <p:cNvSpPr>
            <a:spLocks noGrp="1"/>
          </p:cNvSpPr>
          <p:nvPr>
            <p:ph idx="1"/>
          </p:nvPr>
        </p:nvSpPr>
        <p:spPr>
          <a:xfrm>
            <a:off x="381000" y="1717678"/>
            <a:ext cx="5943600" cy="719171"/>
          </a:xfrm>
        </p:spPr>
        <p:txBody>
          <a:bodyPr/>
          <a:lstStyle/>
          <a:p>
            <a:pPr marL="228600" indent="-228600">
              <a:spcAft>
                <a:spcPts val="200"/>
              </a:spcAft>
              <a:buFont typeface="Courier New" pitchFamily="49" charset="0"/>
              <a:buChar char="o"/>
            </a:pPr>
            <a:r>
              <a:rPr lang="en-US" sz="1400" dirty="0" smtClean="0"/>
              <a:t>Reduce storage costs</a:t>
            </a:r>
          </a:p>
          <a:p>
            <a:pPr marL="228600" indent="-228600">
              <a:spcAft>
                <a:spcPts val="200"/>
              </a:spcAft>
              <a:buFont typeface="Courier New" pitchFamily="49" charset="0"/>
              <a:buChar char="o"/>
            </a:pPr>
            <a:r>
              <a:rPr lang="en-US" sz="1400" dirty="0" smtClean="0"/>
              <a:t>Reduce the number of servers</a:t>
            </a:r>
          </a:p>
          <a:p>
            <a:pPr marL="228600" indent="-228600">
              <a:spcAft>
                <a:spcPts val="200"/>
              </a:spcAft>
              <a:buFont typeface="Courier New" pitchFamily="49" charset="0"/>
              <a:buChar char="o"/>
            </a:pPr>
            <a:r>
              <a:rPr lang="en-US" sz="1400" dirty="0" smtClean="0"/>
              <a:t>Decrease cost per node in a database cluster</a:t>
            </a:r>
            <a:endParaRPr lang="en-US" sz="1400" dirty="0"/>
          </a:p>
        </p:txBody>
      </p:sp>
      <p:graphicFrame>
        <p:nvGraphicFramePr>
          <p:cNvPr id="4" name="Table 3"/>
          <p:cNvGraphicFramePr>
            <a:graphicFrameLocks noGrp="1"/>
          </p:cNvGraphicFramePr>
          <p:nvPr>
            <p:extLst/>
          </p:nvPr>
        </p:nvGraphicFramePr>
        <p:xfrm>
          <a:off x="381000" y="3048000"/>
          <a:ext cx="8324850" cy="1864360"/>
        </p:xfrm>
        <a:graphic>
          <a:graphicData uri="http://schemas.openxmlformats.org/drawingml/2006/table">
            <a:tbl>
              <a:tblPr firstRow="1" bandRow="1">
                <a:tableStyleId>{5C22544A-7EE6-4342-B048-85BDC9FD1C3A}</a:tableStyleId>
              </a:tblPr>
              <a:tblGrid>
                <a:gridCol w="3680460"/>
                <a:gridCol w="2186940"/>
                <a:gridCol w="2457450"/>
              </a:tblGrid>
              <a:tr h="381000">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Technology</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Standard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c>
                  <a:txBody>
                    <a:bodyPr/>
                    <a:lstStyle/>
                    <a:p>
                      <a:pPr algn="ctr"/>
                      <a:r>
                        <a:rPr lang="en-US" sz="14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Enterprise Edition</a:t>
                      </a:r>
                      <a:endParaRPr lang="en-US" sz="14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accent4"/>
                      </a:solidFill>
                      <a:prstDash val="solid"/>
                      <a:round/>
                      <a:headEnd type="none" w="med" len="med"/>
                      <a:tailEnd type="none" w="med" len="med"/>
                    </a:lnB>
                    <a:gradFill>
                      <a:gsLst>
                        <a:gs pos="0">
                          <a:schemeClr val="bg1">
                            <a:lumMod val="65000"/>
                          </a:schemeClr>
                        </a:gs>
                        <a:gs pos="50000">
                          <a:schemeClr val="accent1">
                            <a:tint val="44500"/>
                            <a:satMod val="160000"/>
                            <a:alpha val="0"/>
                          </a:schemeClr>
                        </a:gs>
                        <a:gs pos="100000">
                          <a:schemeClr val="tx1">
                            <a:lumMod val="95000"/>
                            <a:lumOff val="5000"/>
                          </a:schemeClr>
                        </a:gs>
                      </a:gsLst>
                      <a:lin ang="5400000" scaled="0"/>
                    </a:gradFill>
                  </a:tcPr>
                </a:tc>
              </a:tr>
              <a:tr h="370840">
                <a:tc>
                  <a:txBody>
                    <a:bodyPr/>
                    <a:lstStyle/>
                    <a:p>
                      <a:r>
                        <a:rPr lang="en-US" sz="1400" dirty="0" smtClean="0">
                          <a:solidFill>
                            <a:schemeClr val="bg1"/>
                          </a:solidFill>
                        </a:rPr>
                        <a:t>Maximum virtualization</a:t>
                      </a:r>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Application and multi-server management</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Database compression</a:t>
                      </a:r>
                      <a:r>
                        <a:rPr lang="en-US" sz="1400" smtClean="0">
                          <a:solidFill>
                            <a:schemeClr val="bg1"/>
                          </a:solidFill>
                        </a:rPr>
                        <a:t>, including UCS-2</a:t>
                      </a: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16-node</a:t>
                      </a:r>
                      <a:r>
                        <a:rPr lang="en-US" sz="1400" baseline="0" dirty="0" smtClean="0">
                          <a:solidFill>
                            <a:schemeClr val="bg1"/>
                          </a:solidFill>
                        </a:rPr>
                        <a:t> clusters</a:t>
                      </a:r>
                      <a:endParaRPr lang="en-US" sz="1400" dirty="0" smtClean="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c>
                  <a:txBody>
                    <a:bodyPr/>
                    <a:lstStyle/>
                    <a:p>
                      <a:endParaRPr lang="en-US" sz="1400"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lumMod val="65000"/>
                        <a:lumOff val="35000"/>
                      </a:schemeClr>
                    </a:solidFill>
                  </a:tcPr>
                </a:tc>
              </a:tr>
            </a:tbl>
          </a:graphicData>
        </a:graphic>
      </p:graphicFrame>
      <p:pic>
        <p:nvPicPr>
          <p:cNvPr id="7"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3477492"/>
            <a:ext cx="308674" cy="293739"/>
          </a:xfrm>
          <a:prstGeom prst="rect">
            <a:avLst/>
          </a:prstGeom>
          <a:noFill/>
          <a:effectLst>
            <a:outerShdw blurRad="50800" dist="38100" dir="5400000" algn="t" rotWithShape="0">
              <a:prstClr val="black">
                <a:alpha val="40000"/>
              </a:prstClr>
            </a:outerShdw>
          </a:effectLst>
        </p:spPr>
      </p:pic>
      <p:pic>
        <p:nvPicPr>
          <p:cNvPr id="13"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3859830"/>
            <a:ext cx="308674" cy="293739"/>
          </a:xfrm>
          <a:prstGeom prst="rect">
            <a:avLst/>
          </a:prstGeom>
          <a:noFill/>
          <a:effectLst>
            <a:outerShdw blurRad="50800" dist="38100" dir="5400000" algn="t" rotWithShape="0">
              <a:prstClr val="black">
                <a:alpha val="40000"/>
              </a:prstClr>
            </a:outerShdw>
          </a:effectLst>
        </p:spPr>
      </p:pic>
      <p:pic>
        <p:nvPicPr>
          <p:cNvPr id="14"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1326" y="4229769"/>
            <a:ext cx="308674" cy="293739"/>
          </a:xfrm>
          <a:prstGeom prst="rect">
            <a:avLst/>
          </a:prstGeom>
          <a:noFill/>
          <a:effectLst>
            <a:outerShdw blurRad="50800" dist="38100" dir="5400000" algn="t" rotWithShape="0">
              <a:prstClr val="black">
                <a:alpha val="40000"/>
              </a:prstClr>
            </a:outerShdw>
          </a:effectLst>
        </p:spPr>
      </p:pic>
      <p:pic>
        <p:nvPicPr>
          <p:cNvPr id="11" name="Picture 2" descr="C:\Users\victor.melniciuc\Desktop\Click on thumbnail to zoom in..jpg"/>
          <p:cNvPicPr>
            <a:picLocks noChangeAspect="1" noChangeArrowheads="1"/>
          </p:cNvPicPr>
          <p:nvPr/>
        </p:nvPicPr>
        <p:blipFill>
          <a:blip r:embed="rId4" cstate="print"/>
          <a:srcRect b="8212"/>
          <a:stretch>
            <a:fillRect/>
          </a:stretch>
        </p:blipFill>
        <p:spPr bwMode="auto">
          <a:xfrm>
            <a:off x="6477000" y="887412"/>
            <a:ext cx="2156573" cy="1703388"/>
          </a:xfrm>
          <a:prstGeom prst="rect">
            <a:avLst/>
          </a:prstGeom>
          <a:noFill/>
          <a:ln w="47625">
            <a:gradFill>
              <a:gsLst>
                <a:gs pos="0">
                  <a:schemeClr val="bg1">
                    <a:lumMod val="95000"/>
                    <a:alpha val="32000"/>
                  </a:schemeClr>
                </a:gs>
                <a:gs pos="100000">
                  <a:schemeClr val="tx1">
                    <a:alpha val="52000"/>
                  </a:schemeClr>
                </a:gs>
              </a:gsLst>
              <a:lin ang="5400000" scaled="0"/>
            </a:gradFill>
          </a:ln>
          <a:effectLst>
            <a:innerShdw blurRad="63500" dist="50800" dir="16200000">
              <a:prstClr val="black">
                <a:alpha val="50000"/>
              </a:prstClr>
            </a:innerShdw>
          </a:effectLst>
        </p:spPr>
      </p:pic>
      <p:sp>
        <p:nvSpPr>
          <p:cNvPr id="15" name="Rectangle 14"/>
          <p:cNvSpPr/>
          <p:nvPr/>
        </p:nvSpPr>
        <p:spPr bwMode="auto">
          <a:xfrm>
            <a:off x="6324600" y="762000"/>
            <a:ext cx="2819400" cy="1981200"/>
          </a:xfrm>
          <a:prstGeom prst="rect">
            <a:avLst/>
          </a:prstGeom>
          <a:gradFill>
            <a:gsLst>
              <a:gs pos="0">
                <a:schemeClr val="tx1">
                  <a:alpha val="81000"/>
                </a:schemeClr>
              </a:gs>
              <a:gs pos="13000">
                <a:schemeClr val="tx1">
                  <a:alpha val="51000"/>
                </a:schemeClr>
              </a:gs>
              <a:gs pos="59000">
                <a:schemeClr val="tx1">
                  <a:alpha val="0"/>
                </a:schemeClr>
              </a:gs>
              <a:gs pos="60000">
                <a:schemeClr val="bg1">
                  <a:alpha val="8000"/>
                </a:schemeClr>
              </a:gs>
              <a:gs pos="94000">
                <a:schemeClr val="bg1">
                  <a:alpha val="81000"/>
                </a:schemeClr>
              </a:gs>
            </a:gsLst>
          </a:gradFill>
          <a:ln w="53975" cmpd="dbl">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10" name="Picture 3" descr="C:\Users\matt.tolman\Pictures\Picture123.p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7315200" y="4583061"/>
            <a:ext cx="308674" cy="293739"/>
          </a:xfrm>
          <a:prstGeom prst="rect">
            <a:avLst/>
          </a:prstGeom>
          <a:noFill/>
          <a:effectLst>
            <a:outerShdw blurRad="50800" dist="38100" dir="5400000" algn="t" rotWithShape="0">
              <a:prstClr val="black">
                <a:alpha val="40000"/>
              </a:prstClr>
            </a:outerShdw>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79248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smtClean="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83" name="Title 82"/>
          <p:cNvSpPr>
            <a:spLocks noGrp="1"/>
          </p:cNvSpPr>
          <p:nvPr>
            <p:ph type="title"/>
          </p:nvPr>
        </p:nvSpPr>
        <p:spPr/>
        <p:txBody>
          <a:bodyPr/>
          <a:lstStyle/>
          <a:p>
            <a:r>
              <a:rPr lang="en-US" spc="-230" dirty="0" smtClean="0"/>
              <a:t>Prevent Unplanned Downtime</a:t>
            </a:r>
            <a:br>
              <a:rPr lang="en-US" spc="-230" dirty="0" smtClean="0"/>
            </a:br>
            <a:endParaRPr lang="en-US" spc="-230" dirty="0"/>
          </a:p>
        </p:txBody>
      </p:sp>
      <p:sp>
        <p:nvSpPr>
          <p:cNvPr id="72" name="Content Placeholder 3"/>
          <p:cNvSpPr>
            <a:spLocks noGrp="1"/>
          </p:cNvSpPr>
          <p:nvPr>
            <p:ph sz="half" idx="1"/>
          </p:nvPr>
        </p:nvSpPr>
        <p:spPr>
          <a:xfrm>
            <a:off x="4800600" y="1143079"/>
            <a:ext cx="4038600" cy="3886121"/>
          </a:xfrm>
        </p:spPr>
        <p:txBody>
          <a:bodyPr/>
          <a:lstStyle/>
          <a:p>
            <a:pPr marL="0" indent="0"/>
            <a:r>
              <a:rPr lang="en-US" dirty="0" smtClean="0"/>
              <a:t>Multiple</a:t>
            </a:r>
            <a:r>
              <a:rPr smtClean="0"/>
              <a:t>-Instance </a:t>
            </a:r>
            <a:r>
              <a:rPr lang="en-US" dirty="0" smtClean="0"/>
              <a:t>Database Clustering</a:t>
            </a:r>
          </a:p>
          <a:p>
            <a:pPr marL="365760" lvl="1"/>
            <a:r>
              <a:t>More than one passive node is available to host instances from multiple failovers on active nodes</a:t>
            </a:r>
          </a:p>
          <a:p>
            <a:pPr marL="365760" lvl="1"/>
            <a:r>
              <a:rPr smtClean="0"/>
              <a:t>Having multiple failover nodes provides greater availability</a:t>
            </a:r>
          </a:p>
          <a:p>
            <a:pPr marL="365760" lvl="1"/>
            <a:r>
              <a:rPr smtClean="0"/>
              <a:t>Multiple instances can share the same failover node, which reduces hardware costs</a:t>
            </a:r>
          </a:p>
          <a:p>
            <a:pPr marL="365760" lvl="1"/>
            <a:r>
              <a:rPr smtClean="0"/>
              <a:t>Simplified </a:t>
            </a:r>
            <a:r>
              <a:t>setup reduces administrative costs</a:t>
            </a:r>
          </a:p>
        </p:txBody>
      </p:sp>
      <p:sp>
        <p:nvSpPr>
          <p:cNvPr id="73" name="Content Placeholder 3"/>
          <p:cNvSpPr>
            <a:spLocks noGrp="1"/>
          </p:cNvSpPr>
          <p:nvPr>
            <p:ph type="body" idx="10"/>
          </p:nvPr>
        </p:nvSpPr>
        <p:spPr/>
        <p:txBody>
          <a:bodyPr/>
          <a:lstStyle/>
          <a:p>
            <a:pPr lvl="1"/>
            <a:r>
              <a:rPr lang="en-US" dirty="0" smtClean="0"/>
              <a:t>Because of the critical nature of the G4S application, CASON sets up the servers in a failover cluster to ensure high availability.</a:t>
            </a:r>
          </a:p>
          <a:p>
            <a:pPr lvl="1" algn="r"/>
            <a:r>
              <a:rPr sz="1400" i="1" smtClean="0">
                <a:solidFill>
                  <a:schemeClr val="bg1">
                    <a:lumMod val="75000"/>
                  </a:schemeClr>
                </a:solidFill>
              </a:rPr>
              <a:t>—CASON Case Study</a:t>
            </a:r>
            <a:endParaRPr sz="1400" i="1">
              <a:solidFill>
                <a:schemeClr val="bg1">
                  <a:lumMod val="75000"/>
                </a:schemeClr>
              </a:solidFill>
            </a:endParaRPr>
          </a:p>
        </p:txBody>
      </p:sp>
      <p:sp>
        <p:nvSpPr>
          <p:cNvPr id="84" name="Text Placeholder 83"/>
          <p:cNvSpPr>
            <a:spLocks noGrp="1"/>
          </p:cNvSpPr>
          <p:nvPr>
            <p:ph type="body" idx="11"/>
          </p:nvPr>
        </p:nvSpPr>
        <p:spPr/>
        <p:txBody>
          <a:bodyPr/>
          <a:lstStyle/>
          <a:p>
            <a:r>
              <a:rPr lang="en-US" dirty="0" smtClean="0"/>
              <a:t>High Availability</a:t>
            </a:r>
            <a:endParaRPr lang="en-US" dirty="0"/>
          </a:p>
        </p:txBody>
      </p:sp>
      <p:cxnSp>
        <p:nvCxnSpPr>
          <p:cNvPr id="62" name="Straight Connector 61"/>
          <p:cNvCxnSpPr/>
          <p:nvPr/>
        </p:nvCxnSpPr>
        <p:spPr>
          <a:xfrm>
            <a:off x="2218189" y="4343400"/>
            <a:ext cx="2099802" cy="9294"/>
          </a:xfrm>
          <a:prstGeom prst="line">
            <a:avLst/>
          </a:prstGeom>
          <a:ln w="44450">
            <a:solidFill>
              <a:schemeClr val="bg1">
                <a:lumMod val="50000"/>
              </a:schemeClr>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Rectangle 62"/>
          <p:cNvSpPr/>
          <p:nvPr/>
        </p:nvSpPr>
        <p:spPr bwMode="auto">
          <a:xfrm rot="16200000">
            <a:off x="2650693" y="3012417"/>
            <a:ext cx="704714"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4" name="Rectangle 63"/>
          <p:cNvSpPr/>
          <p:nvPr/>
        </p:nvSpPr>
        <p:spPr bwMode="auto">
          <a:xfrm rot="16200000">
            <a:off x="490145" y="3119283"/>
            <a:ext cx="490982"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8" name="Rectangle 67"/>
          <p:cNvSpPr/>
          <p:nvPr/>
        </p:nvSpPr>
        <p:spPr bwMode="auto">
          <a:xfrm rot="16200000">
            <a:off x="4063763" y="4095928"/>
            <a:ext cx="481795" cy="58143"/>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79" name="Rectangle 78"/>
          <p:cNvSpPr/>
          <p:nvPr/>
        </p:nvSpPr>
        <p:spPr bwMode="auto">
          <a:xfrm rot="16200000">
            <a:off x="4067470" y="3119283"/>
            <a:ext cx="490982"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89" name="Rectangle 88"/>
          <p:cNvSpPr/>
          <p:nvPr/>
        </p:nvSpPr>
        <p:spPr bwMode="auto">
          <a:xfrm rot="16200000">
            <a:off x="2761126" y="4107807"/>
            <a:ext cx="481833"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90" name="Rectangle 89"/>
          <p:cNvSpPr/>
          <p:nvPr/>
        </p:nvSpPr>
        <p:spPr bwMode="auto">
          <a:xfrm rot="16200000">
            <a:off x="2316360" y="3609839"/>
            <a:ext cx="1377558" cy="45719"/>
          </a:xfrm>
          <a:prstGeom prst="rect">
            <a:avLst/>
          </a:prstGeom>
          <a:solidFill>
            <a:srgbClr xmlns:mc="http://schemas.openxmlformats.org/markup-compatibility/2006" xmlns:a14="http://schemas.microsoft.com/office/drawing/2007/7/7/main" val="C00000" mc:Ignorable=""/>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95" name="Rectangle 94"/>
          <p:cNvSpPr/>
          <p:nvPr/>
        </p:nvSpPr>
        <p:spPr bwMode="auto">
          <a:xfrm rot="16200000">
            <a:off x="2007088" y="4581072"/>
            <a:ext cx="185785"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06" name="Rectangle 105"/>
          <p:cNvSpPr/>
          <p:nvPr/>
        </p:nvSpPr>
        <p:spPr bwMode="auto">
          <a:xfrm rot="16200000">
            <a:off x="486438" y="4095928"/>
            <a:ext cx="481795" cy="58143"/>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cxnSp>
        <p:nvCxnSpPr>
          <p:cNvPr id="107" name="Straight Connector 106"/>
          <p:cNvCxnSpPr/>
          <p:nvPr/>
        </p:nvCxnSpPr>
        <p:spPr>
          <a:xfrm flipV="1">
            <a:off x="698686" y="4352693"/>
            <a:ext cx="1159828" cy="17"/>
          </a:xfrm>
          <a:prstGeom prst="line">
            <a:avLst/>
          </a:prstGeom>
          <a:ln w="44450">
            <a:solidFill>
              <a:schemeClr val="bg1">
                <a:lumMod val="50000"/>
              </a:schemeClr>
            </a:solidFill>
            <a:prstDash val="soli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bwMode="auto">
          <a:xfrm rot="10800000" flipV="1">
            <a:off x="1151389" y="2896652"/>
            <a:ext cx="18288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18" name="Rectangle 117"/>
          <p:cNvSpPr/>
          <p:nvPr/>
        </p:nvSpPr>
        <p:spPr bwMode="auto">
          <a:xfrm rot="10800000" flipV="1">
            <a:off x="710913" y="2893980"/>
            <a:ext cx="3613311"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23" name="Rectangle 122"/>
          <p:cNvSpPr/>
          <p:nvPr/>
        </p:nvSpPr>
        <p:spPr bwMode="auto">
          <a:xfrm rot="5400000">
            <a:off x="1482707" y="4081901"/>
            <a:ext cx="457291" cy="53130"/>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124" name="Picture 123" descr="Server.png"/>
          <p:cNvPicPr>
            <a:picLocks noChangeAspect="1"/>
          </p:cNvPicPr>
          <p:nvPr/>
        </p:nvPicPr>
        <p:blipFill>
          <a:blip r:embed="rId3" cstate="print"/>
          <a:stretch>
            <a:fillRect/>
          </a:stretch>
        </p:blipFill>
        <p:spPr>
          <a:xfrm flipH="1">
            <a:off x="2675389" y="3154690"/>
            <a:ext cx="609600" cy="856575"/>
          </a:xfrm>
          <a:prstGeom prst="rect">
            <a:avLst/>
          </a:prstGeom>
        </p:spPr>
      </p:pic>
      <p:pic>
        <p:nvPicPr>
          <p:cNvPr id="125" name="Picture 124" descr="Server.png"/>
          <p:cNvPicPr>
            <a:picLocks noChangeAspect="1"/>
          </p:cNvPicPr>
          <p:nvPr/>
        </p:nvPicPr>
        <p:blipFill>
          <a:blip r:embed="rId3" cstate="print"/>
          <a:stretch>
            <a:fillRect/>
          </a:stretch>
        </p:blipFill>
        <p:spPr>
          <a:xfrm flipH="1">
            <a:off x="3894589" y="3136084"/>
            <a:ext cx="609600" cy="856575"/>
          </a:xfrm>
          <a:prstGeom prst="rect">
            <a:avLst/>
          </a:prstGeom>
        </p:spPr>
      </p:pic>
      <p:pic>
        <p:nvPicPr>
          <p:cNvPr id="126" name="Picture 125" descr="x.png"/>
          <p:cNvPicPr>
            <a:picLocks noChangeAspect="1"/>
          </p:cNvPicPr>
          <p:nvPr/>
        </p:nvPicPr>
        <p:blipFill>
          <a:blip r:embed="rId4" cstate="print"/>
          <a:stretch>
            <a:fillRect/>
          </a:stretch>
        </p:blipFill>
        <p:spPr>
          <a:xfrm>
            <a:off x="2751589" y="3200400"/>
            <a:ext cx="479778" cy="462643"/>
          </a:xfrm>
          <a:prstGeom prst="rect">
            <a:avLst/>
          </a:prstGeom>
          <a:effectLst>
            <a:outerShdw blurRad="50800" dist="38100" dir="5400000" algn="t" rotWithShape="0">
              <a:prstClr val="black">
                <a:alpha val="40000"/>
              </a:prstClr>
            </a:outerShdw>
          </a:effectLst>
        </p:spPr>
      </p:pic>
      <p:pic>
        <p:nvPicPr>
          <p:cNvPr id="127" name="Picture 126" descr="Server.png"/>
          <p:cNvPicPr>
            <a:picLocks noChangeAspect="1"/>
          </p:cNvPicPr>
          <p:nvPr/>
        </p:nvPicPr>
        <p:blipFill>
          <a:blip r:embed="rId3" cstate="print"/>
          <a:stretch>
            <a:fillRect/>
          </a:stretch>
        </p:blipFill>
        <p:spPr>
          <a:xfrm flipH="1">
            <a:off x="389389" y="3141043"/>
            <a:ext cx="609600" cy="856575"/>
          </a:xfrm>
          <a:prstGeom prst="rect">
            <a:avLst/>
          </a:prstGeom>
        </p:spPr>
      </p:pic>
      <p:sp>
        <p:nvSpPr>
          <p:cNvPr id="128" name="Rectangle 127"/>
          <p:cNvSpPr/>
          <p:nvPr/>
        </p:nvSpPr>
        <p:spPr bwMode="auto">
          <a:xfrm rot="16200000">
            <a:off x="1525498" y="3113619"/>
            <a:ext cx="490982" cy="53470"/>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130" name="Picture 129" descr="Server.png"/>
          <p:cNvPicPr>
            <a:picLocks noChangeAspect="1"/>
          </p:cNvPicPr>
          <p:nvPr/>
        </p:nvPicPr>
        <p:blipFill>
          <a:blip r:embed="rId3" cstate="print"/>
          <a:stretch>
            <a:fillRect/>
          </a:stretch>
        </p:blipFill>
        <p:spPr>
          <a:xfrm flipH="1">
            <a:off x="1344429" y="3154691"/>
            <a:ext cx="609600" cy="856575"/>
          </a:xfrm>
          <a:prstGeom prst="rect">
            <a:avLst/>
          </a:prstGeom>
        </p:spPr>
      </p:pic>
      <p:pic>
        <p:nvPicPr>
          <p:cNvPr id="132" name="Picture 121" descr="ias"/>
          <p:cNvPicPr>
            <a:picLocks noChangeAspect="1" noChangeArrowheads="1"/>
          </p:cNvPicPr>
          <p:nvPr/>
        </p:nvPicPr>
        <p:blipFill>
          <a:blip r:embed="rId5" cstate="print"/>
          <a:srcRect/>
          <a:stretch>
            <a:fillRect/>
          </a:stretch>
        </p:blipFill>
        <p:spPr bwMode="auto">
          <a:xfrm>
            <a:off x="1829755" y="4228313"/>
            <a:ext cx="533400" cy="320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3" name="Rounded Rectangle 132"/>
          <p:cNvSpPr/>
          <p:nvPr/>
        </p:nvSpPr>
        <p:spPr bwMode="auto">
          <a:xfrm>
            <a:off x="2599189" y="3810000"/>
            <a:ext cx="838200" cy="304800"/>
          </a:xfrm>
          <a:prstGeom prst="roundRect">
            <a:avLst/>
          </a:prstGeom>
          <a:gradFill>
            <a:gsLst>
              <a:gs pos="20000">
                <a:schemeClr val="accent4">
                  <a:lumMod val="75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smtClean="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Offline</a:t>
            </a:r>
            <a:endPar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endParaRPr>
          </a:p>
        </p:txBody>
      </p:sp>
      <p:sp>
        <p:nvSpPr>
          <p:cNvPr id="134" name="Rounded Rectangle 133"/>
          <p:cNvSpPr/>
          <p:nvPr/>
        </p:nvSpPr>
        <p:spPr bwMode="auto">
          <a:xfrm>
            <a:off x="1303789"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smtClean="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Failover</a:t>
            </a:r>
            <a:endPar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endParaRPr>
          </a:p>
        </p:txBody>
      </p:sp>
      <p:sp>
        <p:nvSpPr>
          <p:cNvPr id="135" name="Rounded Rectangle 134"/>
          <p:cNvSpPr/>
          <p:nvPr/>
        </p:nvSpPr>
        <p:spPr bwMode="auto">
          <a:xfrm>
            <a:off x="3810000"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Active</a:t>
            </a:r>
          </a:p>
        </p:txBody>
      </p:sp>
      <p:sp>
        <p:nvSpPr>
          <p:cNvPr id="136" name="Rectangle 135"/>
          <p:cNvSpPr/>
          <p:nvPr/>
        </p:nvSpPr>
        <p:spPr bwMode="auto">
          <a:xfrm>
            <a:off x="1542643" y="4728117"/>
            <a:ext cx="1122492" cy="520391"/>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sp>
        <p:nvSpPr>
          <p:cNvPr id="137" name="Rectangle 136"/>
          <p:cNvSpPr/>
          <p:nvPr/>
        </p:nvSpPr>
        <p:spPr bwMode="auto">
          <a:xfrm>
            <a:off x="2294389" y="991737"/>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pic>
        <p:nvPicPr>
          <p:cNvPr id="138" name="Rectangle 11345"/>
          <p:cNvPicPr>
            <a:picLocks noChangeAspect="1" noChangeArrowheads="1"/>
          </p:cNvPicPr>
          <p:nvPr/>
        </p:nvPicPr>
        <p:blipFill>
          <a:blip r:embed="rId6" cstate="print"/>
          <a:srcRect/>
          <a:stretch>
            <a:fillRect/>
          </a:stretch>
        </p:blipFill>
        <p:spPr bwMode="gray">
          <a:xfrm rot="21419117" flipH="1">
            <a:off x="2989604" y="1153928"/>
            <a:ext cx="382014" cy="368086"/>
          </a:xfrm>
          <a:prstGeom prst="rect">
            <a:avLst/>
          </a:prstGeom>
          <a:noFill/>
          <a:ln w="9525">
            <a:noFill/>
            <a:miter lim="800000"/>
            <a:headEnd/>
            <a:tailEnd/>
          </a:ln>
        </p:spPr>
      </p:pic>
      <p:pic>
        <p:nvPicPr>
          <p:cNvPr id="139" name="Rectangle 11345"/>
          <p:cNvPicPr>
            <a:picLocks noChangeAspect="1" noChangeArrowheads="1"/>
          </p:cNvPicPr>
          <p:nvPr/>
        </p:nvPicPr>
        <p:blipFill>
          <a:blip r:embed="rId6" cstate="print"/>
          <a:srcRect/>
          <a:stretch>
            <a:fillRect/>
          </a:stretch>
        </p:blipFill>
        <p:spPr bwMode="gray">
          <a:xfrm rot="21419117" flipH="1">
            <a:off x="2532404" y="1153928"/>
            <a:ext cx="382014" cy="368086"/>
          </a:xfrm>
          <a:prstGeom prst="rect">
            <a:avLst/>
          </a:prstGeom>
          <a:noFill/>
          <a:ln w="9525">
            <a:noFill/>
            <a:miter lim="800000"/>
            <a:headEnd/>
            <a:tailEnd/>
          </a:ln>
        </p:spPr>
      </p:pic>
      <p:sp>
        <p:nvSpPr>
          <p:cNvPr id="140" name="Rectangle 139"/>
          <p:cNvSpPr/>
          <p:nvPr/>
        </p:nvSpPr>
        <p:spPr bwMode="auto">
          <a:xfrm rot="10800000" flipV="1">
            <a:off x="2980189" y="1844721"/>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141" name="Picture 140" descr="Server.png"/>
          <p:cNvPicPr>
            <a:picLocks noChangeAspect="1"/>
          </p:cNvPicPr>
          <p:nvPr/>
        </p:nvPicPr>
        <p:blipFill>
          <a:blip r:embed="rId3" cstate="print"/>
          <a:stretch>
            <a:fillRect/>
          </a:stretch>
        </p:blipFill>
        <p:spPr>
          <a:xfrm flipH="1">
            <a:off x="2751589" y="2073321"/>
            <a:ext cx="433835" cy="609600"/>
          </a:xfrm>
          <a:prstGeom prst="rect">
            <a:avLst/>
          </a:prstGeom>
        </p:spPr>
      </p:pic>
      <p:pic>
        <p:nvPicPr>
          <p:cNvPr id="142" name="Picture 141" descr="Server.png"/>
          <p:cNvPicPr>
            <a:picLocks noChangeAspect="1"/>
          </p:cNvPicPr>
          <p:nvPr/>
        </p:nvPicPr>
        <p:blipFill>
          <a:blip r:embed="rId3" cstate="print"/>
          <a:stretch>
            <a:fillRect/>
          </a:stretch>
        </p:blipFill>
        <p:spPr>
          <a:xfrm flipH="1">
            <a:off x="3361189" y="2073321"/>
            <a:ext cx="433835" cy="609600"/>
          </a:xfrm>
          <a:prstGeom prst="rect">
            <a:avLst/>
          </a:prstGeom>
        </p:spPr>
      </p:pic>
      <p:pic>
        <p:nvPicPr>
          <p:cNvPr id="143" name="Picture 142" descr="Server.png"/>
          <p:cNvPicPr>
            <a:picLocks noChangeAspect="1"/>
          </p:cNvPicPr>
          <p:nvPr/>
        </p:nvPicPr>
        <p:blipFill>
          <a:blip r:embed="rId3" cstate="print"/>
          <a:stretch>
            <a:fillRect/>
          </a:stretch>
        </p:blipFill>
        <p:spPr>
          <a:xfrm flipH="1">
            <a:off x="3970789" y="2073321"/>
            <a:ext cx="433835" cy="609600"/>
          </a:xfrm>
          <a:prstGeom prst="rect">
            <a:avLst/>
          </a:prstGeom>
        </p:spPr>
      </p:pic>
      <p:sp>
        <p:nvSpPr>
          <p:cNvPr id="144" name="Rectangle 143"/>
          <p:cNvSpPr/>
          <p:nvPr/>
        </p:nvSpPr>
        <p:spPr bwMode="auto">
          <a:xfrm rot="5400000">
            <a:off x="2788862" y="1870398"/>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45" name="Rectangle 144"/>
          <p:cNvSpPr/>
          <p:nvPr/>
        </p:nvSpPr>
        <p:spPr bwMode="auto">
          <a:xfrm rot="5400000">
            <a:off x="3498348" y="193616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46" name="Rectangle 145"/>
          <p:cNvSpPr/>
          <p:nvPr/>
        </p:nvSpPr>
        <p:spPr bwMode="auto">
          <a:xfrm rot="5400000">
            <a:off x="4107948" y="193616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147" name="Picture 146" descr="Application.png"/>
          <p:cNvPicPr>
            <a:picLocks noChangeAspect="1"/>
          </p:cNvPicPr>
          <p:nvPr/>
        </p:nvPicPr>
        <p:blipFill>
          <a:blip r:embed="rId7" cstate="print"/>
          <a:stretch>
            <a:fillRect/>
          </a:stretch>
        </p:blipFill>
        <p:spPr>
          <a:xfrm>
            <a:off x="2675389" y="230192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48" name="Picture 147" descr="Application.png"/>
          <p:cNvPicPr>
            <a:picLocks noChangeAspect="1"/>
          </p:cNvPicPr>
          <p:nvPr/>
        </p:nvPicPr>
        <p:blipFill>
          <a:blip r:embed="rId7" cstate="print"/>
          <a:stretch>
            <a:fillRect/>
          </a:stretch>
        </p:blipFill>
        <p:spPr>
          <a:xfrm>
            <a:off x="3284989" y="230192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149" name="Picture 148" descr="Application.png"/>
          <p:cNvPicPr>
            <a:picLocks noChangeAspect="1"/>
          </p:cNvPicPr>
          <p:nvPr/>
        </p:nvPicPr>
        <p:blipFill>
          <a:blip r:embed="rId7" cstate="print"/>
          <a:stretch>
            <a:fillRect/>
          </a:stretch>
        </p:blipFill>
        <p:spPr>
          <a:xfrm>
            <a:off x="3894589" y="230192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grpSp>
        <p:nvGrpSpPr>
          <p:cNvPr id="150" name="Group 106"/>
          <p:cNvGrpSpPr/>
          <p:nvPr/>
        </p:nvGrpSpPr>
        <p:grpSpPr>
          <a:xfrm>
            <a:off x="541789" y="1920921"/>
            <a:ext cx="2438400" cy="685800"/>
            <a:chOff x="381000" y="2133600"/>
            <a:chExt cx="2438400" cy="685800"/>
          </a:xfrm>
        </p:grpSpPr>
        <p:sp>
          <p:nvSpPr>
            <p:cNvPr id="151" name="Rounded Rectangle 150"/>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sp>
          <p:nvSpPr>
            <p:cNvPr id="152" name="TextBox 151"/>
            <p:cNvSpPr txBox="1"/>
            <p:nvPr/>
          </p:nvSpPr>
          <p:spPr>
            <a:xfrm>
              <a:off x="460248" y="2156460"/>
              <a:ext cx="2359152" cy="646331"/>
            </a:xfrm>
            <a:prstGeom prst="rect">
              <a:avLst/>
            </a:prstGeom>
            <a:noFill/>
          </p:spPr>
          <p:txBody>
            <a:bodyPr wrap="square" rtlCol="0">
              <a:spAutoFit/>
            </a:bodyPr>
            <a:lstStyle/>
            <a:p>
              <a:pPr algn="l" rtl="0" fontAlgn="base">
                <a:spcBef>
                  <a:spcPct val="0"/>
                </a:spcBef>
                <a:spcAft>
                  <a:spcPct val="0"/>
                </a:spcAft>
              </a:pPr>
              <a:r>
                <a:rPr lang="en-US"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lumMod val="50000"/>
                          <a:alpha val="37000"/>
                        </a:srgbClr>
                      </a:gs>
                    </a:gsLst>
                    <a:lin ang="5400000" scaled="0"/>
                  </a:gradFill>
                  <a:effectLst>
                    <a:outerShdw blurRad="76200" dist="152400" dir="5400000" algn="t" rotWithShape="0">
                      <a:prstClr val="black">
                        <a:alpha val="79000"/>
                      </a:prstClr>
                    </a:outerShdw>
                  </a:effectLst>
                  <a:latin typeface="Segoe"/>
                  <a:ea typeface="+mn-ea"/>
                  <a:cs typeface="Arial" charset="0"/>
                </a:rPr>
                <a:t>Applications &amp; Business Logic</a:t>
              </a:r>
            </a:p>
          </p:txBody>
        </p:sp>
      </p:grpSp>
      <p:pic>
        <p:nvPicPr>
          <p:cNvPr id="153" name="Rectangle 18518"/>
          <p:cNvPicPr>
            <a:picLocks noChangeAspect="1" noChangeArrowheads="1"/>
          </p:cNvPicPr>
          <p:nvPr/>
        </p:nvPicPr>
        <p:blipFill>
          <a:blip r:embed="rId8" cstate="print"/>
          <a:srcRect/>
          <a:stretch>
            <a:fillRect/>
          </a:stretch>
        </p:blipFill>
        <p:spPr bwMode="auto">
          <a:xfrm>
            <a:off x="1621025" y="4781431"/>
            <a:ext cx="360444" cy="410870"/>
          </a:xfrm>
          <a:prstGeom prst="rect">
            <a:avLst/>
          </a:prstGeom>
          <a:noFill/>
          <a:ln w="9525">
            <a:noFill/>
            <a:miter lim="800000"/>
            <a:headEnd/>
            <a:tailEnd/>
          </a:ln>
        </p:spPr>
      </p:pic>
      <p:pic>
        <p:nvPicPr>
          <p:cNvPr id="154" name="Rectangle 18518"/>
          <p:cNvPicPr>
            <a:picLocks noChangeAspect="1" noChangeArrowheads="1"/>
          </p:cNvPicPr>
          <p:nvPr/>
        </p:nvPicPr>
        <p:blipFill>
          <a:blip r:embed="rId8" cstate="print"/>
          <a:srcRect/>
          <a:stretch>
            <a:fillRect/>
          </a:stretch>
        </p:blipFill>
        <p:spPr bwMode="auto">
          <a:xfrm>
            <a:off x="1925825" y="4781431"/>
            <a:ext cx="360444" cy="410870"/>
          </a:xfrm>
          <a:prstGeom prst="rect">
            <a:avLst/>
          </a:prstGeom>
          <a:noFill/>
          <a:ln w="9525">
            <a:noFill/>
            <a:miter lim="800000"/>
            <a:headEnd/>
            <a:tailEnd/>
          </a:ln>
        </p:spPr>
      </p:pic>
      <p:pic>
        <p:nvPicPr>
          <p:cNvPr id="155" name="Rectangle 18518"/>
          <p:cNvPicPr>
            <a:picLocks noChangeAspect="1" noChangeArrowheads="1"/>
          </p:cNvPicPr>
          <p:nvPr/>
        </p:nvPicPr>
        <p:blipFill>
          <a:blip r:embed="rId8" cstate="print"/>
          <a:srcRect/>
          <a:stretch>
            <a:fillRect/>
          </a:stretch>
        </p:blipFill>
        <p:spPr bwMode="auto">
          <a:xfrm>
            <a:off x="2230625" y="4781431"/>
            <a:ext cx="360444" cy="410870"/>
          </a:xfrm>
          <a:prstGeom prst="rect">
            <a:avLst/>
          </a:prstGeom>
          <a:noFill/>
          <a:ln w="9525">
            <a:noFill/>
            <a:miter lim="800000"/>
            <a:headEnd/>
            <a:tailEnd/>
          </a:ln>
        </p:spPr>
      </p:pic>
      <p:grpSp>
        <p:nvGrpSpPr>
          <p:cNvPr id="156" name="Group 114"/>
          <p:cNvGrpSpPr/>
          <p:nvPr/>
        </p:nvGrpSpPr>
        <p:grpSpPr>
          <a:xfrm>
            <a:off x="2751589" y="2301920"/>
            <a:ext cx="457200" cy="457200"/>
            <a:chOff x="1828800" y="2895600"/>
            <a:chExt cx="995995" cy="995995"/>
          </a:xfrm>
        </p:grpSpPr>
        <p:sp>
          <p:nvSpPr>
            <p:cNvPr id="157" name="Oval 156"/>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58" name="Rectangle 157"/>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ctr"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110010100101110010100101</a:t>
              </a:r>
            </a:p>
            <a:p>
              <a:pPr algn="ctr"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a:t>
              </a:r>
            </a:p>
          </p:txBody>
        </p:sp>
      </p:grpSp>
      <p:grpSp>
        <p:nvGrpSpPr>
          <p:cNvPr id="159" name="Group 117"/>
          <p:cNvGrpSpPr/>
          <p:nvPr/>
        </p:nvGrpSpPr>
        <p:grpSpPr>
          <a:xfrm>
            <a:off x="2751589" y="2301920"/>
            <a:ext cx="457200" cy="457200"/>
            <a:chOff x="1828800" y="2895600"/>
            <a:chExt cx="995995" cy="995995"/>
          </a:xfrm>
        </p:grpSpPr>
        <p:sp>
          <p:nvSpPr>
            <p:cNvPr id="160" name="Oval 159"/>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61" name="Rectangle 160"/>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l"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110010100101 110010100101 110010</a:t>
              </a:r>
            </a:p>
          </p:txBody>
        </p:sp>
      </p:grpSp>
      <p:grpSp>
        <p:nvGrpSpPr>
          <p:cNvPr id="162" name="Group 84"/>
          <p:cNvGrpSpPr/>
          <p:nvPr/>
        </p:nvGrpSpPr>
        <p:grpSpPr>
          <a:xfrm>
            <a:off x="3407635" y="2301920"/>
            <a:ext cx="457200" cy="457200"/>
            <a:chOff x="1828800" y="2895600"/>
            <a:chExt cx="995995" cy="995995"/>
          </a:xfrm>
        </p:grpSpPr>
        <p:sp>
          <p:nvSpPr>
            <p:cNvPr id="163" name="Oval 162"/>
            <p:cNvSpPr/>
            <p:nvPr/>
          </p:nvSpPr>
          <p:spPr bwMode="auto">
            <a:xfrm>
              <a:off x="1828800" y="2895600"/>
              <a:ext cx="995995" cy="995995"/>
            </a:xfrm>
            <a:prstGeom prst="ellipse">
              <a:avLst/>
            </a:prstGeom>
            <a:gradFill flip="none" rotWithShape="1">
              <a:gsLst>
                <a:gs pos="0">
                  <a:srgbClr xmlns:mc="http://schemas.openxmlformats.org/markup-compatibility/2006" xmlns:a14="http://schemas.microsoft.com/office/drawing/2007/7/7/main" val="678797" mc:Ignorable=""/>
                </a:gs>
                <a:gs pos="48000">
                  <a:srgbClr xmlns:mc="http://schemas.openxmlformats.org/markup-compatibility/2006" xmlns:a14="http://schemas.microsoft.com/office/drawing/2007/7/7/main" val="A5B7C7" mc:Ignorable="">
                    <a:alpha val="0"/>
                  </a:srgbClr>
                </a:gs>
                <a:gs pos="100000">
                  <a:schemeClr val="accent6">
                    <a:lumMod val="60000"/>
                    <a:lumOff val="40000"/>
                    <a:alpha val="0"/>
                  </a:schemeClr>
                </a:gs>
              </a:gsLst>
              <a:path path="circle">
                <a:fillToRect l="50000" t="50000" r="50000" b="50000"/>
              </a:path>
              <a:tileRect/>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164" name="Rectangle 163"/>
            <p:cNvSpPr/>
            <p:nvPr/>
          </p:nvSpPr>
          <p:spPr bwMode="auto">
            <a:xfrm>
              <a:off x="2065215"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gn="l" rtl="0" fontAlgn="base">
                <a:lnSpc>
                  <a:spcPct val="90000"/>
                </a:lnSpc>
                <a:spcBef>
                  <a:spcPct val="20000"/>
                </a:spcBef>
                <a:spcAft>
                  <a:spcPct val="0"/>
                </a:spcAft>
                <a:buClr>
                  <a:srgbClr xmlns:mc="http://schemas.openxmlformats.org/markup-compatibility/2006" xmlns:a14="http://schemas.microsoft.com/office/drawing/2007/7/7/main" val="777777" mc:Ignorable=""/>
                </a:buClr>
              </a:pPr>
              <a:r>
                <a:rPr lang="en-US" sz="300" b="1" kern="1200" dirty="0">
                  <a:solidFill>
                    <a:srgbClr xmlns:mc="http://schemas.openxmlformats.org/markup-compatibility/2006" xmlns:a14="http://schemas.microsoft.com/office/drawing/2007/7/7/main" val="FFFFFF" mc:Ignorable="">
                      <a:lumMod val="95000"/>
                    </a:srgb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a:ea typeface="+mn-ea"/>
                  <a:cs typeface="+mn-cs"/>
                </a:rPr>
                <a:t>110010100101 110010100101 110010</a:t>
              </a:r>
            </a:p>
          </p:txBody>
        </p:sp>
      </p:grpSp>
      <p:sp>
        <p:nvSpPr>
          <p:cNvPr id="165" name="Rounded Rectangle 164"/>
          <p:cNvSpPr/>
          <p:nvPr/>
        </p:nvSpPr>
        <p:spPr bwMode="auto">
          <a:xfrm>
            <a:off x="309694"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Active</a:t>
            </a:r>
          </a:p>
        </p:txBody>
      </p:sp>
      <p:sp>
        <p:nvSpPr>
          <p:cNvPr id="166" name="Rounded Rectangle 165"/>
          <p:cNvSpPr/>
          <p:nvPr/>
        </p:nvSpPr>
        <p:spPr bwMode="auto">
          <a:xfrm>
            <a:off x="2590800" y="38100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Active</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33333E-6 0.00371 C 0.00747 0.0757 0.00122 0.14005 0.00122 0.18333 C 0.00122 0.22662 0.01407 0.24954 0.00018 0.26389 C -0.01371 0.27824 -0.06736 0.25463 -0.08264 0.26945 C -0.09791 0.28426 -0.0901 0.33611 -0.09201 0.35347 " pathEditMode="relative" rAng="0" ptsTypes="aaaaa">
                                      <p:cBhvr>
                                        <p:cTn id="10" dur="3000" fill="hold"/>
                                        <p:tgtEl>
                                          <p:spTgt spid="156"/>
                                        </p:tgtEl>
                                        <p:attrNameLst>
                                          <p:attrName>ppt_x</p:attrName>
                                          <p:attrName>ppt_y</p:attrName>
                                        </p:attrNameLst>
                                      </p:cBhvr>
                                      <p:rCtr x="-4200" y="17500"/>
                                    </p:animMotion>
                                  </p:childTnLst>
                                </p:cTn>
                              </p:par>
                            </p:childTnLst>
                          </p:cTn>
                        </p:par>
                        <p:par>
                          <p:cTn id="11" fill="hold">
                            <p:stCondLst>
                              <p:cond delay="3500"/>
                            </p:stCondLst>
                            <p:childTnLst>
                              <p:par>
                                <p:cTn id="12" presetID="10" presetClass="exit" presetSubtype="0" fill="hold" nodeType="afterEffect">
                                  <p:stCondLst>
                                    <p:cond delay="0"/>
                                  </p:stCondLst>
                                  <p:childTnLst>
                                    <p:animEffect transition="out" filter="fade">
                                      <p:cBhvr>
                                        <p:cTn id="13" dur="500"/>
                                        <p:tgtEl>
                                          <p:spTgt spid="156"/>
                                        </p:tgtEl>
                                      </p:cBhvr>
                                    </p:animEffect>
                                    <p:set>
                                      <p:cBhvr>
                                        <p:cTn id="14" dur="1" fill="hold">
                                          <p:stCondLst>
                                            <p:cond delay="499"/>
                                          </p:stCondLst>
                                        </p:cTn>
                                        <p:tgtEl>
                                          <p:spTgt spid="156"/>
                                        </p:tgtEl>
                                        <p:attrNameLst>
                                          <p:attrName>style.visibility</p:attrName>
                                        </p:attrNameLst>
                                      </p:cBhvr>
                                      <p:to>
                                        <p:strVal val="hidden"/>
                                      </p:to>
                                    </p:set>
                                  </p:childTnLst>
                                </p:cTn>
                              </p:par>
                            </p:childTnLst>
                          </p:cTn>
                        </p:par>
                        <p:par>
                          <p:cTn id="15" fill="hold">
                            <p:stCondLst>
                              <p:cond delay="4000"/>
                            </p:stCondLst>
                            <p:childTnLst>
                              <p:par>
                                <p:cTn id="16" presetID="10" presetClass="exit" presetSubtype="0" fill="hold" grpId="0" nodeType="afterEffect">
                                  <p:stCondLst>
                                    <p:cond delay="0"/>
                                  </p:stCondLst>
                                  <p:childTnLst>
                                    <p:animEffect transition="out" filter="fade">
                                      <p:cBhvr>
                                        <p:cTn id="17" dur="500"/>
                                        <p:tgtEl>
                                          <p:spTgt spid="166"/>
                                        </p:tgtEl>
                                      </p:cBhvr>
                                    </p:animEffect>
                                    <p:set>
                                      <p:cBhvr>
                                        <p:cTn id="18" dur="1" fill="hold">
                                          <p:stCondLst>
                                            <p:cond delay="499"/>
                                          </p:stCondLst>
                                        </p:cTn>
                                        <p:tgtEl>
                                          <p:spTgt spid="166"/>
                                        </p:tgtEl>
                                        <p:attrNameLst>
                                          <p:attrName>style.visibility</p:attrName>
                                        </p:attrNameLst>
                                      </p:cBhvr>
                                      <p:to>
                                        <p:strVal val="hidden"/>
                                      </p:to>
                                    </p:se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126"/>
                                        </p:tgtEl>
                                        <p:attrNameLst>
                                          <p:attrName>style.visibility</p:attrName>
                                        </p:attrNameLst>
                                      </p:cBhvr>
                                      <p:to>
                                        <p:strVal val="visible"/>
                                      </p:to>
                                    </p:set>
                                    <p:animEffect transition="in" filter="fade">
                                      <p:cBhvr>
                                        <p:cTn id="22" dur="500"/>
                                        <p:tgtEl>
                                          <p:spTgt spid="1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1000"/>
                                        <p:tgtEl>
                                          <p:spTgt spid="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1000"/>
                                        <p:tgtEl>
                                          <p:spTgt spid="133"/>
                                        </p:tgtEl>
                                      </p:cBhvr>
                                    </p:animEffect>
                                  </p:childTnLst>
                                </p:cTn>
                              </p:par>
                            </p:childTnLst>
                          </p:cTn>
                        </p:par>
                        <p:par>
                          <p:cTn id="29" fill="hold">
                            <p:stCondLst>
                              <p:cond delay="5500"/>
                            </p:stCondLst>
                            <p:childTnLst>
                              <p:par>
                                <p:cTn id="30" presetID="10" presetClass="entr" presetSubtype="0" fill="hold" nodeType="after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par>
                          <p:cTn id="33" fill="hold">
                            <p:stCondLst>
                              <p:cond delay="6000"/>
                            </p:stCondLst>
                            <p:childTnLst>
                              <p:par>
                                <p:cTn id="34" presetID="0" presetClass="path" presetSubtype="0" accel="50000" decel="50000" fill="hold" nodeType="afterEffect">
                                  <p:stCondLst>
                                    <p:cond delay="0"/>
                                  </p:stCondLst>
                                  <p:childTnLst>
                                    <p:animMotion origin="layout" path="M -0.00052 0.0007 C 0.0007 0.01088 0.00209 0.02107 -0.00052 0.02963 C -0.00312 0.0382 0.00712 0.04722 -0.01614 0.05162 C -0.03941 0.05602 -0.11823 0.0507 -0.13993 0.05671 C -0.16163 0.06273 -0.14531 0.08033 -0.14618 0.0882 C -0.14705 0.09607 -0.14791 0.09306 -0.14514 0.10417 C -0.14236 0.11528 -0.13593 0.13727 -0.12986 0.15533 C -0.12378 0.17338 -0.11389 0.17986 -0.10833 0.21296 C -0.10277 0.24607 -0.0993 0.32477 -0.09687 0.35417 " pathEditMode="relative" rAng="0" ptsTypes="aaaaaaaaa">
                                      <p:cBhvr>
                                        <p:cTn id="35" dur="3000" fill="hold"/>
                                        <p:tgtEl>
                                          <p:spTgt spid="159"/>
                                        </p:tgtEl>
                                        <p:attrNameLst>
                                          <p:attrName>ppt_x</p:attrName>
                                          <p:attrName>ppt_y</p:attrName>
                                        </p:attrNameLst>
                                      </p:cBhvr>
                                      <p:rCtr x="-7700" y="17700"/>
                                    </p:animMotion>
                                  </p:childTnLst>
                                </p:cTn>
                              </p:par>
                            </p:childTnLst>
                          </p:cTn>
                        </p:par>
                        <p:par>
                          <p:cTn id="36" fill="hold">
                            <p:stCondLst>
                              <p:cond delay="9000"/>
                            </p:stCondLst>
                            <p:childTnLst>
                              <p:par>
                                <p:cTn id="37" presetID="10" presetClass="exit" presetSubtype="0" fill="hold" nodeType="afterEffect">
                                  <p:stCondLst>
                                    <p:cond delay="0"/>
                                  </p:stCondLst>
                                  <p:childTnLst>
                                    <p:animEffect transition="out" filter="fade">
                                      <p:cBhvr>
                                        <p:cTn id="38" dur="500"/>
                                        <p:tgtEl>
                                          <p:spTgt spid="159"/>
                                        </p:tgtEl>
                                      </p:cBhvr>
                                    </p:animEffect>
                                    <p:set>
                                      <p:cBhvr>
                                        <p:cTn id="39" dur="1" fill="hold">
                                          <p:stCondLst>
                                            <p:cond delay="499"/>
                                          </p:stCondLst>
                                        </p:cTn>
                                        <p:tgtEl>
                                          <p:spTgt spid="159"/>
                                        </p:tgtEl>
                                        <p:attrNameLst>
                                          <p:attrName>style.visibility</p:attrName>
                                        </p:attrNameLst>
                                      </p:cBhvr>
                                      <p:to>
                                        <p:strVal val="hidden"/>
                                      </p:to>
                                    </p:set>
                                  </p:childTnLst>
                                </p:cTn>
                              </p:par>
                            </p:childTnLst>
                          </p:cTn>
                        </p:par>
                        <p:par>
                          <p:cTn id="40" fill="hold">
                            <p:stCondLst>
                              <p:cond delay="9500"/>
                            </p:stCondLst>
                            <p:childTnLst>
                              <p:par>
                                <p:cTn id="41" presetID="10" presetClass="entr" presetSubtype="0" fill="hold" nodeType="afterEffect">
                                  <p:stCondLst>
                                    <p:cond delay="0"/>
                                  </p:stCondLst>
                                  <p:childTnLst>
                                    <p:set>
                                      <p:cBhvr>
                                        <p:cTn id="42" dur="1" fill="hold">
                                          <p:stCondLst>
                                            <p:cond delay="0"/>
                                          </p:stCondLst>
                                        </p:cTn>
                                        <p:tgtEl>
                                          <p:spTgt spid="162"/>
                                        </p:tgtEl>
                                        <p:attrNameLst>
                                          <p:attrName>style.visibility</p:attrName>
                                        </p:attrNameLst>
                                      </p:cBhvr>
                                      <p:to>
                                        <p:strVal val="visible"/>
                                      </p:to>
                                    </p:set>
                                    <p:animEffect transition="in" filter="fade">
                                      <p:cBhvr>
                                        <p:cTn id="43" dur="500"/>
                                        <p:tgtEl>
                                          <p:spTgt spid="162"/>
                                        </p:tgtEl>
                                      </p:cBhvr>
                                    </p:animEffect>
                                  </p:childTnLst>
                                </p:cTn>
                              </p:par>
                            </p:childTnLst>
                          </p:cTn>
                        </p:par>
                        <p:par>
                          <p:cTn id="44" fill="hold">
                            <p:stCondLst>
                              <p:cond delay="10000"/>
                            </p:stCondLst>
                            <p:childTnLst>
                              <p:par>
                                <p:cTn id="45" presetID="0" presetClass="path" presetSubtype="0" accel="50000" decel="50000" fill="hold" nodeType="afterEffect">
                                  <p:stCondLst>
                                    <p:cond delay="0"/>
                                  </p:stCondLst>
                                  <p:childTnLst>
                                    <p:animMotion origin="layout" path="M -0.00277 0.0007 C -0.00277 0.00996 0.00921 0.04699 -0.00312 0.05671 C -0.01545 0.06644 -0.05295 0.05903 -0.07777 0.05972 C -0.10156 0.06042 -0.10954 0.05972 -0.14895 0.06042 C -0.18836 0.06111 -0.28958 0.0294 -0.31388 0.06343 C -0.33819 0.09746 -0.31701 0.23102 -0.29479 0.26458 C -0.27256 0.29815 -0.2019 0.25 -0.18038 0.26458 C -0.15902 0.27917 -0.16875 0.33333 -0.16579 0.35139 " pathEditMode="relative" rAng="0" ptsTypes="aaaaaaaa">
                                      <p:cBhvr>
                                        <p:cTn id="46" dur="3000" fill="hold"/>
                                        <p:tgtEl>
                                          <p:spTgt spid="162"/>
                                        </p:tgtEl>
                                        <p:attrNameLst>
                                          <p:attrName>ppt_x</p:attrName>
                                          <p:attrName>ppt_y</p:attrName>
                                        </p:attrNameLst>
                                      </p:cBhvr>
                                      <p:rCtr x="-16200" y="17500"/>
                                    </p:animMotion>
                                  </p:childTnLst>
                                </p:cTn>
                              </p:par>
                            </p:childTnLst>
                          </p:cTn>
                        </p:par>
                        <p:par>
                          <p:cTn id="47" fill="hold">
                            <p:stCondLst>
                              <p:cond delay="13000"/>
                            </p:stCondLst>
                            <p:childTnLst>
                              <p:par>
                                <p:cTn id="48" presetID="10" presetClass="exit" presetSubtype="0" fill="hold" nodeType="afterEffect">
                                  <p:stCondLst>
                                    <p:cond delay="0"/>
                                  </p:stCondLst>
                                  <p:childTnLst>
                                    <p:animEffect transition="out" filter="fade">
                                      <p:cBhvr>
                                        <p:cTn id="49" dur="500"/>
                                        <p:tgtEl>
                                          <p:spTgt spid="162"/>
                                        </p:tgtEl>
                                      </p:cBhvr>
                                    </p:animEffect>
                                    <p:set>
                                      <p:cBhvr>
                                        <p:cTn id="50" dur="1" fill="hold">
                                          <p:stCondLst>
                                            <p:cond delay="4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33" grpId="0" animBg="1"/>
      <p:bldP spid="1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a:xfrm rot="16200000" flipH="1">
            <a:off x="7867508" y="580880"/>
            <a:ext cx="568657" cy="1541"/>
          </a:xfrm>
          <a:prstGeom prst="line">
            <a:avLst/>
          </a:prstGeom>
          <a:ln w="19050">
            <a:solidFill>
              <a:srgbClr xmlns:mc="http://schemas.openxmlformats.org/markup-compatibility/2006" xmlns:a14="http://schemas.microsoft.com/office/drawing/2007/7/7/main" val="C00000" mc:Ignorable=""/>
            </a:solidFill>
          </a:ln>
        </p:spPr>
        <p:style>
          <a:lnRef idx="1">
            <a:schemeClr val="accent1"/>
          </a:lnRef>
          <a:fillRef idx="0">
            <a:schemeClr val="accent1"/>
          </a:fillRef>
          <a:effectRef idx="0">
            <a:schemeClr val="accent1"/>
          </a:effectRef>
          <a:fontRef idx="minor">
            <a:schemeClr val="tx1"/>
          </a:fontRef>
        </p:style>
      </p:cxnSp>
      <p:sp>
        <p:nvSpPr>
          <p:cNvPr id="81" name="Title 1"/>
          <p:cNvSpPr>
            <a:spLocks noGrp="1"/>
          </p:cNvSpPr>
          <p:nvPr>
            <p:ph type="title"/>
          </p:nvPr>
        </p:nvSpPr>
        <p:spPr/>
        <p:txBody>
          <a:bodyPr/>
          <a:lstStyle/>
          <a:p>
            <a:r>
              <a:rPr lang="en-US" dirty="0" smtClean="0"/>
              <a:t>Enhanced Database Mirroring</a:t>
            </a:r>
            <a:endParaRPr lang="en-US" dirty="0"/>
          </a:p>
        </p:txBody>
      </p:sp>
      <p:sp>
        <p:nvSpPr>
          <p:cNvPr id="148" name="Content Placeholder 3"/>
          <p:cNvSpPr>
            <a:spLocks noGrp="1"/>
          </p:cNvSpPr>
          <p:nvPr>
            <p:ph type="body" idx="10"/>
          </p:nvPr>
        </p:nvSpPr>
        <p:spPr/>
        <p:txBody>
          <a:bodyPr/>
          <a:lstStyle/>
          <a:p>
            <a:pPr lvl="1"/>
            <a:r>
              <a:rPr lang="en-US" dirty="0" smtClean="0"/>
              <a:t>“This is a really powerful enhancement because prior to this… you would have to run DBCC CHECKDB... and that would likely mean taking downtime… With SQL Server 2008 Database Mirroring you can avoid the effort and downtime.”</a:t>
            </a:r>
          </a:p>
          <a:p>
            <a:pPr lvl="1" algn="r"/>
            <a:r>
              <a:rPr sz="1400" i="1">
                <a:solidFill>
                  <a:schemeClr val="bg1">
                    <a:lumMod val="75000"/>
                  </a:schemeClr>
                </a:solidFill>
              </a:rPr>
              <a:t>— Glenn Berry, Database Architect, </a:t>
            </a:r>
            <a:r>
              <a:rPr sz="1400" i="1" err="1">
                <a:solidFill>
                  <a:schemeClr val="bg1">
                    <a:lumMod val="75000"/>
                  </a:schemeClr>
                </a:solidFill>
              </a:rPr>
              <a:t>NewsGator</a:t>
            </a:r>
            <a:r>
              <a:rPr sz="1400" i="1">
                <a:solidFill>
                  <a:schemeClr val="bg1">
                    <a:lumMod val="75000"/>
                  </a:schemeClr>
                </a:solidFill>
              </a:rPr>
              <a:t> Technologies</a:t>
            </a:r>
          </a:p>
        </p:txBody>
      </p:sp>
      <p:sp>
        <p:nvSpPr>
          <p:cNvPr id="84" name="Text Placeholder 83"/>
          <p:cNvSpPr>
            <a:spLocks noGrp="1"/>
          </p:cNvSpPr>
          <p:nvPr>
            <p:ph type="body" idx="11"/>
          </p:nvPr>
        </p:nvSpPr>
        <p:spPr/>
        <p:txBody>
          <a:bodyPr/>
          <a:lstStyle/>
          <a:p>
            <a:r>
              <a:rPr lang="en-US" dirty="0" smtClean="0"/>
              <a:t>High Availability</a:t>
            </a:r>
            <a:endParaRPr lang="en-US" dirty="0"/>
          </a:p>
        </p:txBody>
      </p:sp>
      <p:sp>
        <p:nvSpPr>
          <p:cNvPr id="39" name="Rectangle 38"/>
          <p:cNvSpPr/>
          <p:nvPr/>
        </p:nvSpPr>
        <p:spPr bwMode="auto">
          <a:xfrm rot="16200000">
            <a:off x="784861" y="3470824"/>
            <a:ext cx="457200" cy="45719"/>
          </a:xfrm>
          <a:prstGeom prst="rect">
            <a:avLst/>
          </a:prstGeom>
          <a:gradFill>
            <a:gsLst>
              <a:gs pos="0">
                <a:schemeClr val="accent6">
                  <a:lumMod val="75000"/>
                  <a:alpha val="0"/>
                </a:schemeClr>
              </a:gs>
              <a:gs pos="0">
                <a:schemeClr val="bg1">
                  <a:lumMod val="75000"/>
                  <a:alpha val="48000"/>
                </a:schemeClr>
              </a:gs>
              <a:gs pos="100000">
                <a:schemeClr val="bg1">
                  <a:lumMod val="75000"/>
                  <a:alpha val="52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40" name="Rectangle 39"/>
          <p:cNvSpPr/>
          <p:nvPr/>
        </p:nvSpPr>
        <p:spPr bwMode="auto">
          <a:xfrm rot="10800000" flipV="1">
            <a:off x="990600" y="3265084"/>
            <a:ext cx="18288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41" name="Picture 40" descr="Server.png"/>
          <p:cNvPicPr>
            <a:picLocks noChangeAspect="1"/>
          </p:cNvPicPr>
          <p:nvPr/>
        </p:nvPicPr>
        <p:blipFill>
          <a:blip r:embed="rId3" cstate="print"/>
          <a:stretch>
            <a:fillRect/>
          </a:stretch>
        </p:blipFill>
        <p:spPr>
          <a:xfrm flipH="1">
            <a:off x="609600" y="3646084"/>
            <a:ext cx="609600" cy="856575"/>
          </a:xfrm>
          <a:prstGeom prst="rect">
            <a:avLst/>
          </a:prstGeom>
        </p:spPr>
      </p:pic>
      <p:pic>
        <p:nvPicPr>
          <p:cNvPr id="42" name="Picture 41" descr="Server.png"/>
          <p:cNvPicPr>
            <a:picLocks noChangeAspect="1"/>
          </p:cNvPicPr>
          <p:nvPr/>
        </p:nvPicPr>
        <p:blipFill>
          <a:blip r:embed="rId3" cstate="print"/>
          <a:stretch>
            <a:fillRect/>
          </a:stretch>
        </p:blipFill>
        <p:spPr>
          <a:xfrm flipH="1">
            <a:off x="2514600" y="3646083"/>
            <a:ext cx="609600" cy="856575"/>
          </a:xfrm>
          <a:prstGeom prst="rect">
            <a:avLst/>
          </a:prstGeom>
        </p:spPr>
      </p:pic>
      <p:pic>
        <p:nvPicPr>
          <p:cNvPr id="43" name="Picture 42" descr="Server.png"/>
          <p:cNvPicPr>
            <a:picLocks noChangeAspect="1"/>
          </p:cNvPicPr>
          <p:nvPr/>
        </p:nvPicPr>
        <p:blipFill>
          <a:blip r:embed="rId3" cstate="print"/>
          <a:stretch>
            <a:fillRect/>
          </a:stretch>
        </p:blipFill>
        <p:spPr>
          <a:xfrm flipH="1">
            <a:off x="3733800" y="3646083"/>
            <a:ext cx="609600" cy="856575"/>
          </a:xfrm>
          <a:prstGeom prst="rect">
            <a:avLst/>
          </a:prstGeom>
        </p:spPr>
      </p:pic>
      <p:pic>
        <p:nvPicPr>
          <p:cNvPr id="44" name="Rectangle 18518"/>
          <p:cNvPicPr>
            <a:picLocks noChangeAspect="1" noChangeArrowheads="1"/>
          </p:cNvPicPr>
          <p:nvPr/>
        </p:nvPicPr>
        <p:blipFill>
          <a:blip r:embed="rId4" cstate="print"/>
          <a:srcRect/>
          <a:stretch>
            <a:fillRect/>
          </a:stretch>
        </p:blipFill>
        <p:spPr bwMode="auto">
          <a:xfrm>
            <a:off x="457200" y="3950884"/>
            <a:ext cx="385316" cy="439220"/>
          </a:xfrm>
          <a:prstGeom prst="rect">
            <a:avLst/>
          </a:prstGeom>
          <a:noFill/>
          <a:ln w="9525">
            <a:noFill/>
            <a:miter lim="800000"/>
            <a:headEnd/>
            <a:tailEnd/>
          </a:ln>
        </p:spPr>
      </p:pic>
      <p:pic>
        <p:nvPicPr>
          <p:cNvPr id="45" name="Rectangle 18518"/>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3581400" y="3950884"/>
            <a:ext cx="385316" cy="439220"/>
          </a:xfrm>
          <a:prstGeom prst="rect">
            <a:avLst/>
          </a:prstGeom>
          <a:noFill/>
          <a:ln w="9525">
            <a:noFill/>
            <a:miter lim="800000"/>
            <a:headEnd/>
            <a:tailEnd/>
          </a:ln>
        </p:spPr>
      </p:pic>
      <p:pic>
        <p:nvPicPr>
          <p:cNvPr id="46" name="Rectangle 1072"/>
          <p:cNvPicPr>
            <a:picLocks noChangeAspect="1" noChangeArrowheads="1"/>
          </p:cNvPicPr>
          <p:nvPr/>
        </p:nvPicPr>
        <p:blipFill>
          <a:blip r:embed="rId5" cstate="print"/>
          <a:srcRect/>
          <a:stretch>
            <a:fillRect/>
          </a:stretch>
        </p:blipFill>
        <p:spPr bwMode="auto">
          <a:xfrm>
            <a:off x="2743200" y="3417484"/>
            <a:ext cx="609600" cy="577851"/>
          </a:xfrm>
          <a:prstGeom prst="rect">
            <a:avLst/>
          </a:prstGeom>
          <a:noFill/>
          <a:ln w="9525">
            <a:noFill/>
            <a:miter lim="800000"/>
            <a:headEnd/>
            <a:tailEnd/>
          </a:ln>
        </p:spPr>
      </p:pic>
      <p:pic>
        <p:nvPicPr>
          <p:cNvPr id="47" name="Rectangle 1072"/>
          <p:cNvPicPr>
            <a:picLocks noChangeAspect="1" noChangeArrowheads="1"/>
          </p:cNvPicPr>
          <p:nvPr/>
        </p:nvPicPr>
        <p:blipFill>
          <a:blip r:embed="rId5" cstate="print"/>
          <a:srcRect/>
          <a:stretch>
            <a:fillRect/>
          </a:stretch>
        </p:blipFill>
        <p:spPr bwMode="auto">
          <a:xfrm>
            <a:off x="914400" y="3417484"/>
            <a:ext cx="609600" cy="577851"/>
          </a:xfrm>
          <a:prstGeom prst="rect">
            <a:avLst/>
          </a:prstGeom>
          <a:noFill/>
          <a:ln w="9525">
            <a:noFill/>
            <a:miter lim="800000"/>
            <a:headEnd/>
            <a:tailEnd/>
          </a:ln>
        </p:spPr>
      </p:pic>
      <p:pic>
        <p:nvPicPr>
          <p:cNvPr id="48" name="Picture 47" descr="x.png"/>
          <p:cNvPicPr>
            <a:picLocks noChangeAspect="1"/>
          </p:cNvPicPr>
          <p:nvPr/>
        </p:nvPicPr>
        <p:blipFill>
          <a:blip r:embed="rId6" cstate="print"/>
          <a:stretch>
            <a:fillRect/>
          </a:stretch>
        </p:blipFill>
        <p:spPr>
          <a:xfrm>
            <a:off x="1143000" y="3569884"/>
            <a:ext cx="228600" cy="220436"/>
          </a:xfrm>
          <a:prstGeom prst="rect">
            <a:avLst/>
          </a:prstGeom>
        </p:spPr>
      </p:pic>
      <p:pic>
        <p:nvPicPr>
          <p:cNvPr id="49" name="Rectangle 1072"/>
          <p:cNvPicPr>
            <a:picLocks noChangeAspect="1" noChangeArrowheads="1"/>
          </p:cNvPicPr>
          <p:nvPr/>
        </p:nvPicPr>
        <p:blipFill>
          <a:blip r:embed="rId5" cstate="print"/>
          <a:srcRect/>
          <a:stretch>
            <a:fillRect/>
          </a:stretch>
        </p:blipFill>
        <p:spPr bwMode="auto">
          <a:xfrm>
            <a:off x="2743200" y="3417484"/>
            <a:ext cx="609600" cy="577851"/>
          </a:xfrm>
          <a:prstGeom prst="rect">
            <a:avLst/>
          </a:prstGeom>
          <a:noFill/>
          <a:ln w="9525">
            <a:noFill/>
            <a:miter lim="800000"/>
            <a:headEnd/>
            <a:tailEnd/>
          </a:ln>
        </p:spPr>
      </p:pic>
      <p:pic>
        <p:nvPicPr>
          <p:cNvPr id="50" name="Picture 3" descr="C:\Users\matt.tolman\Pictures\Picture123.png"/>
          <p:cNvPicPr>
            <a:picLocks noChangeAspect="1" noChangeArrowheads="1"/>
          </p:cNvPicPr>
          <p:nvPr/>
        </p:nvPicPr>
        <p:blipFill>
          <a:blip r:embed="rId7" cstate="print">
            <a:duotone>
              <a:prstClr val="black"/>
              <a:schemeClr val="accent3">
                <a:tint val="45000"/>
                <a:satMod val="400000"/>
              </a:schemeClr>
            </a:duotone>
          </a:blip>
          <a:srcRect/>
          <a:stretch>
            <a:fillRect/>
          </a:stretch>
        </p:blipFill>
        <p:spPr bwMode="auto">
          <a:xfrm>
            <a:off x="1066800" y="3569884"/>
            <a:ext cx="308674" cy="293739"/>
          </a:xfrm>
          <a:prstGeom prst="rect">
            <a:avLst/>
          </a:prstGeom>
          <a:noFill/>
          <a:effectLst>
            <a:outerShdw blurRad="50800" dist="38100" dir="5400000" algn="t" rotWithShape="0">
              <a:prstClr val="black">
                <a:alpha val="40000"/>
              </a:prstClr>
            </a:outerShdw>
          </a:effectLst>
        </p:spPr>
      </p:pic>
      <p:sp>
        <p:nvSpPr>
          <p:cNvPr id="51" name="Rectangle 50"/>
          <p:cNvSpPr/>
          <p:nvPr/>
        </p:nvSpPr>
        <p:spPr bwMode="auto">
          <a:xfrm>
            <a:off x="2133600" y="1283884"/>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pic>
        <p:nvPicPr>
          <p:cNvPr id="52" name="Rectangle 11345"/>
          <p:cNvPicPr>
            <a:picLocks noChangeAspect="1" noChangeArrowheads="1"/>
          </p:cNvPicPr>
          <p:nvPr/>
        </p:nvPicPr>
        <p:blipFill>
          <a:blip r:embed="rId8" cstate="print"/>
          <a:srcRect/>
          <a:stretch>
            <a:fillRect/>
          </a:stretch>
        </p:blipFill>
        <p:spPr bwMode="gray">
          <a:xfrm rot="21419117" flipH="1">
            <a:off x="2828815" y="1446075"/>
            <a:ext cx="382014" cy="368086"/>
          </a:xfrm>
          <a:prstGeom prst="rect">
            <a:avLst/>
          </a:prstGeom>
          <a:noFill/>
          <a:ln w="9525">
            <a:noFill/>
            <a:miter lim="800000"/>
            <a:headEnd/>
            <a:tailEnd/>
          </a:ln>
        </p:spPr>
      </p:pic>
      <p:pic>
        <p:nvPicPr>
          <p:cNvPr id="53" name="Rectangle 11345"/>
          <p:cNvPicPr>
            <a:picLocks noChangeAspect="1" noChangeArrowheads="1"/>
          </p:cNvPicPr>
          <p:nvPr/>
        </p:nvPicPr>
        <p:blipFill>
          <a:blip r:embed="rId8" cstate="print"/>
          <a:srcRect/>
          <a:stretch>
            <a:fillRect/>
          </a:stretch>
        </p:blipFill>
        <p:spPr bwMode="gray">
          <a:xfrm rot="21419117" flipH="1">
            <a:off x="2371615" y="1446075"/>
            <a:ext cx="382014" cy="368086"/>
          </a:xfrm>
          <a:prstGeom prst="rect">
            <a:avLst/>
          </a:prstGeom>
          <a:noFill/>
          <a:ln w="9525">
            <a:noFill/>
            <a:miter lim="800000"/>
            <a:headEnd/>
            <a:tailEnd/>
          </a:ln>
        </p:spPr>
      </p:pic>
      <p:sp>
        <p:nvSpPr>
          <p:cNvPr id="54" name="Rectangle 53"/>
          <p:cNvSpPr/>
          <p:nvPr/>
        </p:nvSpPr>
        <p:spPr bwMode="auto">
          <a:xfrm rot="10800000" flipV="1">
            <a:off x="2819400" y="2198284"/>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55" name="Picture 54" descr="Server.png"/>
          <p:cNvPicPr>
            <a:picLocks noChangeAspect="1"/>
          </p:cNvPicPr>
          <p:nvPr/>
        </p:nvPicPr>
        <p:blipFill>
          <a:blip r:embed="rId3" cstate="print"/>
          <a:stretch>
            <a:fillRect/>
          </a:stretch>
        </p:blipFill>
        <p:spPr>
          <a:xfrm flipH="1">
            <a:off x="2590800" y="2426884"/>
            <a:ext cx="433835" cy="609600"/>
          </a:xfrm>
          <a:prstGeom prst="rect">
            <a:avLst/>
          </a:prstGeom>
        </p:spPr>
      </p:pic>
      <p:pic>
        <p:nvPicPr>
          <p:cNvPr id="56" name="Picture 55" descr="Server.png"/>
          <p:cNvPicPr>
            <a:picLocks noChangeAspect="1"/>
          </p:cNvPicPr>
          <p:nvPr/>
        </p:nvPicPr>
        <p:blipFill>
          <a:blip r:embed="rId3" cstate="print"/>
          <a:stretch>
            <a:fillRect/>
          </a:stretch>
        </p:blipFill>
        <p:spPr>
          <a:xfrm flipH="1">
            <a:off x="3200400" y="2426884"/>
            <a:ext cx="433835" cy="609600"/>
          </a:xfrm>
          <a:prstGeom prst="rect">
            <a:avLst/>
          </a:prstGeom>
        </p:spPr>
      </p:pic>
      <p:pic>
        <p:nvPicPr>
          <p:cNvPr id="57" name="Picture 56" descr="Server.png"/>
          <p:cNvPicPr>
            <a:picLocks noChangeAspect="1"/>
          </p:cNvPicPr>
          <p:nvPr/>
        </p:nvPicPr>
        <p:blipFill>
          <a:blip r:embed="rId3" cstate="print"/>
          <a:stretch>
            <a:fillRect/>
          </a:stretch>
        </p:blipFill>
        <p:spPr>
          <a:xfrm flipH="1">
            <a:off x="3810000" y="2426884"/>
            <a:ext cx="433835" cy="609600"/>
          </a:xfrm>
          <a:prstGeom prst="rect">
            <a:avLst/>
          </a:prstGeom>
        </p:spPr>
      </p:pic>
      <p:sp>
        <p:nvSpPr>
          <p:cNvPr id="58" name="Rectangle 57"/>
          <p:cNvSpPr/>
          <p:nvPr/>
        </p:nvSpPr>
        <p:spPr bwMode="auto">
          <a:xfrm rot="5400000">
            <a:off x="2628073" y="2189841"/>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59" name="Rectangle 58"/>
          <p:cNvSpPr/>
          <p:nvPr/>
        </p:nvSpPr>
        <p:spPr bwMode="auto">
          <a:xfrm rot="5400000">
            <a:off x="3337559" y="2289725"/>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0" name="Rectangle 59"/>
          <p:cNvSpPr/>
          <p:nvPr/>
        </p:nvSpPr>
        <p:spPr bwMode="auto">
          <a:xfrm rot="5400000">
            <a:off x="3947159" y="2289725"/>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pic>
        <p:nvPicPr>
          <p:cNvPr id="61" name="Picture 60" descr="Application.png"/>
          <p:cNvPicPr>
            <a:picLocks noChangeAspect="1"/>
          </p:cNvPicPr>
          <p:nvPr/>
        </p:nvPicPr>
        <p:blipFill>
          <a:blip r:embed="rId9" cstate="print"/>
          <a:stretch>
            <a:fillRect/>
          </a:stretch>
        </p:blipFill>
        <p:spPr>
          <a:xfrm>
            <a:off x="2514600" y="2655484"/>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62" name="Picture 61" descr="Application.png"/>
          <p:cNvPicPr>
            <a:picLocks noChangeAspect="1"/>
          </p:cNvPicPr>
          <p:nvPr/>
        </p:nvPicPr>
        <p:blipFill>
          <a:blip r:embed="rId9" cstate="print"/>
          <a:stretch>
            <a:fillRect/>
          </a:stretch>
        </p:blipFill>
        <p:spPr>
          <a:xfrm>
            <a:off x="3124200" y="2655484"/>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63" name="Picture 62" descr="Application.png"/>
          <p:cNvPicPr>
            <a:picLocks noChangeAspect="1"/>
          </p:cNvPicPr>
          <p:nvPr/>
        </p:nvPicPr>
        <p:blipFill>
          <a:blip r:embed="rId9" cstate="print"/>
          <a:stretch>
            <a:fillRect/>
          </a:stretch>
        </p:blipFill>
        <p:spPr>
          <a:xfrm>
            <a:off x="3733800" y="2655484"/>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64" name="Rectangle 63"/>
          <p:cNvSpPr/>
          <p:nvPr/>
        </p:nvSpPr>
        <p:spPr bwMode="auto">
          <a:xfrm rot="16200000">
            <a:off x="2537461" y="3318424"/>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sp>
        <p:nvSpPr>
          <p:cNvPr id="65" name="Rectangle 64"/>
          <p:cNvSpPr/>
          <p:nvPr/>
        </p:nvSpPr>
        <p:spPr bwMode="auto">
          <a:xfrm rot="16200000">
            <a:off x="3756660" y="3318423"/>
            <a:ext cx="60960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400" kern="1200" dirty="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a typeface="+mn-ea"/>
              <a:cs typeface="+mn-cs"/>
            </a:endParaRPr>
          </a:p>
        </p:txBody>
      </p:sp>
      <p:grpSp>
        <p:nvGrpSpPr>
          <p:cNvPr id="2" name="Group 65"/>
          <p:cNvGrpSpPr/>
          <p:nvPr/>
        </p:nvGrpSpPr>
        <p:grpSpPr>
          <a:xfrm>
            <a:off x="381000" y="2274484"/>
            <a:ext cx="2438400" cy="685800"/>
            <a:chOff x="381000" y="2133600"/>
            <a:chExt cx="2438400" cy="685800"/>
          </a:xfrm>
        </p:grpSpPr>
        <p:sp>
          <p:nvSpPr>
            <p:cNvPr id="67" name="Rounded Rectangle 66"/>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l"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endParaRPr lang="en-US" sz="2400" kern="1200" dirty="0">
                <a:solidFill>
                  <a:srgbClr xmlns:mc="http://schemas.openxmlformats.org/markup-compatibility/2006" xmlns:a14="http://schemas.microsoft.com/office/drawing/2007/7/7/main" val="FFFFFF" mc:Ignorable="">
                    <a:lumMod val="75000"/>
                  </a:srgbClr>
                </a:solidFill>
                <a:latin typeface="Segoe Light" pitchFamily="34" charset="0"/>
                <a:ea typeface="+mn-ea"/>
                <a:cs typeface="Arial" charset="0"/>
              </a:endParaRPr>
            </a:p>
          </p:txBody>
        </p:sp>
        <p:sp>
          <p:nvSpPr>
            <p:cNvPr id="68" name="TextBox 67"/>
            <p:cNvSpPr txBox="1"/>
            <p:nvPr/>
          </p:nvSpPr>
          <p:spPr>
            <a:xfrm>
              <a:off x="460248" y="2156460"/>
              <a:ext cx="2359152" cy="646331"/>
            </a:xfrm>
            <a:prstGeom prst="rect">
              <a:avLst/>
            </a:prstGeom>
            <a:noFill/>
          </p:spPr>
          <p:txBody>
            <a:bodyPr wrap="square" rtlCol="0">
              <a:spAutoFit/>
            </a:bodyPr>
            <a:lstStyle/>
            <a:p>
              <a:pPr algn="l" rtl="0" fontAlgn="base">
                <a:spcBef>
                  <a:spcPct val="0"/>
                </a:spcBef>
                <a:spcAft>
                  <a:spcPct val="0"/>
                </a:spcAft>
              </a:pPr>
              <a:r>
                <a:rPr lang="en-US" kern="1200" dirty="0">
                  <a:gradFill>
                    <a:gsLst>
                      <a:gs pos="0">
                        <a:srgbClr xmlns:mc="http://schemas.openxmlformats.org/markup-compatibility/2006" xmlns:a14="http://schemas.microsoft.com/office/drawing/2007/7/7/main" val="FFFFFF" mc:Ignorable=""/>
                      </a:gs>
                      <a:gs pos="100000">
                        <a:srgbClr xmlns:mc="http://schemas.openxmlformats.org/markup-compatibility/2006" xmlns:a14="http://schemas.microsoft.com/office/drawing/2007/7/7/main" val="FFFFFF" mc:Ignorable="">
                          <a:lumMod val="50000"/>
                          <a:alpha val="37000"/>
                        </a:srgbClr>
                      </a:gs>
                    </a:gsLst>
                    <a:lin ang="5400000" scaled="0"/>
                  </a:gradFill>
                  <a:effectLst>
                    <a:outerShdw blurRad="76200" dist="152400" dir="5400000" algn="t" rotWithShape="0">
                      <a:prstClr val="black">
                        <a:alpha val="79000"/>
                      </a:prstClr>
                    </a:outerShdw>
                  </a:effectLst>
                  <a:latin typeface="Segoe"/>
                  <a:ea typeface="+mn-ea"/>
                  <a:cs typeface="Arial" charset="0"/>
                </a:rPr>
                <a:t>Applications &amp; Business Logic</a:t>
              </a:r>
            </a:p>
          </p:txBody>
        </p:sp>
      </p:grpSp>
      <p:pic>
        <p:nvPicPr>
          <p:cNvPr id="69" name="Rectangle 18518"/>
          <p:cNvPicPr>
            <a:picLocks noChangeAspect="1" noChangeArrowheads="1"/>
          </p:cNvPicPr>
          <p:nvPr/>
        </p:nvPicPr>
        <p:blipFill>
          <a:blip r:embed="rId4" cstate="print">
            <a:duotone>
              <a:prstClr val="black"/>
              <a:schemeClr val="accent4">
                <a:tint val="45000"/>
                <a:satMod val="400000"/>
              </a:schemeClr>
            </a:duotone>
          </a:blip>
          <a:srcRect/>
          <a:stretch>
            <a:fillRect/>
          </a:stretch>
        </p:blipFill>
        <p:spPr bwMode="auto">
          <a:xfrm>
            <a:off x="2362200" y="3950884"/>
            <a:ext cx="385316" cy="457200"/>
          </a:xfrm>
          <a:prstGeom prst="rect">
            <a:avLst/>
          </a:prstGeom>
          <a:noFill/>
          <a:ln w="9525">
            <a:noFill/>
            <a:miter lim="800000"/>
            <a:headEnd/>
            <a:tailEnd/>
          </a:ln>
        </p:spPr>
      </p:pic>
      <p:pic>
        <p:nvPicPr>
          <p:cNvPr id="70" name="Rectangle 18518"/>
          <p:cNvPicPr>
            <a:picLocks noChangeAspect="1" noChangeArrowheads="1"/>
          </p:cNvPicPr>
          <p:nvPr/>
        </p:nvPicPr>
        <p:blipFill>
          <a:blip r:embed="rId4" cstate="print"/>
          <a:srcRect/>
          <a:stretch>
            <a:fillRect/>
          </a:stretch>
        </p:blipFill>
        <p:spPr bwMode="auto">
          <a:xfrm>
            <a:off x="457200" y="3950884"/>
            <a:ext cx="385316" cy="304800"/>
          </a:xfrm>
          <a:prstGeom prst="rect">
            <a:avLst/>
          </a:prstGeom>
          <a:noFill/>
          <a:ln w="9525">
            <a:noFill/>
            <a:miter lim="800000"/>
            <a:headEnd/>
            <a:tailEnd/>
          </a:ln>
        </p:spPr>
      </p:pic>
      <p:sp>
        <p:nvSpPr>
          <p:cNvPr id="71" name="Rounded Rectangle 70"/>
          <p:cNvSpPr/>
          <p:nvPr/>
        </p:nvSpPr>
        <p:spPr bwMode="auto">
          <a:xfrm>
            <a:off x="457200" y="4495800"/>
            <a:ext cx="838200" cy="304800"/>
          </a:xfrm>
          <a:prstGeom prst="roundRect">
            <a:avLst/>
          </a:prstGeom>
          <a:gradFill>
            <a:gsLst>
              <a:gs pos="20000">
                <a:schemeClr val="accent3">
                  <a:lumMod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Principal</a:t>
            </a:r>
          </a:p>
        </p:txBody>
      </p:sp>
      <p:sp>
        <p:nvSpPr>
          <p:cNvPr id="72" name="Rounded Rectangle 71"/>
          <p:cNvSpPr/>
          <p:nvPr/>
        </p:nvSpPr>
        <p:spPr bwMode="auto">
          <a:xfrm>
            <a:off x="2362200" y="4495800"/>
            <a:ext cx="838200" cy="304800"/>
          </a:xfrm>
          <a:prstGeom prst="roundRect">
            <a:avLst/>
          </a:prstGeom>
          <a:gradFill>
            <a:gsLst>
              <a:gs pos="20000">
                <a:schemeClr val="tx1">
                  <a:lumMod val="50000"/>
                  <a:lumOff val="50000"/>
                </a:schemeClr>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0" tIns="0" rIns="0" bIns="0" numCol="1" rtlCol="0" anchor="ctr" anchorCtr="0" compatLnSpc="1">
            <a:prstTxWarp prst="textNoShape">
              <a:avLst/>
            </a:prstTxWarp>
          </a:bodyPr>
          <a:lstStyle/>
          <a:p>
            <a:pPr indent="-396875" algn="ctr" defTabSz="914099" rtl="0" fontAlgn="base">
              <a:lnSpc>
                <a:spcPct val="90000"/>
              </a:lnSpc>
              <a:spcBef>
                <a:spcPct val="20000"/>
              </a:spcBef>
              <a:spcAft>
                <a:spcPct val="0"/>
              </a:spcAft>
              <a:buClr>
                <a:srgbClr xmlns:mc="http://schemas.openxmlformats.org/markup-compatibility/2006" xmlns:a14="http://schemas.microsoft.com/office/drawing/2007/7/7/main" val="777777" mc:Ignorable=""/>
              </a:buClr>
              <a:defRPr/>
            </a:pPr>
            <a:r>
              <a:rPr lang="en-US" sz="1050" b="1" kern="1200" dirty="0">
                <a:solidFill>
                  <a:srgbClr xmlns:mc="http://schemas.openxmlformats.org/markup-compatibility/2006" xmlns:a14="http://schemas.microsoft.com/office/drawing/2007/7/7/main" val="FFFFFF" mc:Ignorable=""/>
                </a:solidFill>
                <a:effectLst>
                  <a:outerShdw blurRad="50800" dist="38100" dir="5400000" algn="t" rotWithShape="0">
                    <a:prstClr val="black">
                      <a:alpha val="63000"/>
                    </a:prstClr>
                  </a:outerShdw>
                </a:effectLst>
                <a:latin typeface="Segoe"/>
                <a:ea typeface="+mn-ea"/>
                <a:cs typeface="Arial" charset="0"/>
              </a:rPr>
              <a:t>Mirror</a:t>
            </a:r>
          </a:p>
        </p:txBody>
      </p:sp>
      <p:sp>
        <p:nvSpPr>
          <p:cNvPr id="74" name="Content Placeholder 3"/>
          <p:cNvSpPr>
            <a:spLocks noGrp="1"/>
          </p:cNvSpPr>
          <p:nvPr>
            <p:ph sz="half" idx="1"/>
          </p:nvPr>
        </p:nvSpPr>
        <p:spPr>
          <a:xfrm>
            <a:off x="4648200" y="990679"/>
            <a:ext cx="4343400" cy="3809921"/>
          </a:xfrm>
        </p:spPr>
        <p:txBody>
          <a:bodyPr/>
          <a:lstStyle/>
          <a:p>
            <a:pPr marL="0" indent="0"/>
            <a:r>
              <a:rPr smtClean="0"/>
              <a:t>High Performance Mirroring</a:t>
            </a:r>
          </a:p>
          <a:p>
            <a:pPr marL="365760" lvl="1">
              <a:buClr>
                <a:srgbClr xmlns:mc="http://schemas.openxmlformats.org/markup-compatibility/2006" xmlns:a14="http://schemas.microsoft.com/office/drawing/2007/7/7/main" val="D70023" mc:Ignorable=""/>
              </a:buClr>
            </a:pPr>
            <a:r>
              <a:rPr smtClean="0">
                <a:solidFill>
                  <a:srgbClr xmlns:mc="http://schemas.openxmlformats.org/markup-compatibility/2006" xmlns:a14="http://schemas.microsoft.com/office/drawing/2007/7/7/main" val="FFFFFF" mc:Ignorable="">
                    <a:lumMod val="85000"/>
                  </a:srgbClr>
                </a:solidFill>
              </a:rPr>
              <a:t>Increase performance through asynchronous mirroring</a:t>
            </a:r>
            <a:endParaRPr lang="en-US" dirty="0" smtClean="0"/>
          </a:p>
          <a:p>
            <a:pPr marL="0" indent="0"/>
            <a:r>
              <a:rPr lang="en-US" dirty="0" smtClean="0"/>
              <a:t>Automatic Page Repair</a:t>
            </a:r>
          </a:p>
          <a:p>
            <a:pPr marL="365760" lvl="1">
              <a:spcBef>
                <a:spcPts val="600"/>
              </a:spcBef>
            </a:pPr>
            <a:r>
              <a:rPr smtClean="0"/>
              <a:t>Automatically detects page corruption </a:t>
            </a:r>
            <a:r>
              <a:rPr/>
              <a:t>and </a:t>
            </a:r>
            <a:r>
              <a:rPr smtClean="0"/>
              <a:t>retrieves data from the mirror</a:t>
            </a:r>
          </a:p>
          <a:p>
            <a:pPr marL="365760" lvl="1">
              <a:spcBef>
                <a:spcPts val="600"/>
              </a:spcBef>
            </a:pPr>
            <a:r>
              <a:rPr smtClean="0"/>
              <a:t>Reduces downtime and              management costs</a:t>
            </a:r>
          </a:p>
          <a:p>
            <a:pPr marL="365760" lvl="1">
              <a:spcBef>
                <a:spcPts val="600"/>
              </a:spcBef>
            </a:pPr>
            <a:r>
              <a:rPr lang="en-US" dirty="0"/>
              <a:t>Minimizes application changes to correctly handle I/O errors</a:t>
            </a:r>
          </a:p>
          <a:p>
            <a:pPr marL="0" lvl="0" indent="0">
              <a:buClr>
                <a:srgbClr xmlns:mc="http://schemas.openxmlformats.org/markup-compatibility/2006" xmlns:a14="http://schemas.microsoft.com/office/drawing/2007/7/7/main" val="D70023" mc:Ignorable=""/>
              </a:buClr>
            </a:pPr>
            <a:r>
              <a:rPr smtClean="0">
                <a:solidFill>
                  <a:srgbClr xmlns:mc="http://schemas.openxmlformats.org/markup-compatibility/2006" xmlns:a14="http://schemas.microsoft.com/office/drawing/2007/7/7/main" val="D70023" mc:Ignorable=""/>
                </a:solidFill>
              </a:rPr>
              <a:t>Reporting from Mirror</a:t>
            </a:r>
            <a:endParaRPr>
              <a:solidFill>
                <a:srgbClr xmlns:mc="http://schemas.openxmlformats.org/markup-compatibility/2006" xmlns:a14="http://schemas.microsoft.com/office/drawing/2007/7/7/main" val="D70023" mc:Ignorable=""/>
              </a:solidFill>
            </a:endParaRPr>
          </a:p>
          <a:p>
            <a:pPr marL="365760" lvl="1">
              <a:spcBef>
                <a:spcPts val="600"/>
              </a:spcBef>
            </a:pPr>
            <a:r>
              <a:rPr smtClean="0"/>
              <a:t>Increase utilization of mirror server</a:t>
            </a:r>
            <a:endParaRPr/>
          </a:p>
          <a:p>
            <a:pPr marL="365760" lvl="1">
              <a:spcBef>
                <a:spcPts val="600"/>
              </a:spcBef>
            </a:pPr>
            <a:r>
              <a:rPr smtClean="0"/>
              <a:t>Reduce need for reporting servers</a:t>
            </a:r>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3.05556E-6 -2.08189E-8 L 0.2085 -0.00116 " pathEditMode="relative" rAng="0" ptsTypes="AA">
                                      <p:cBhvr>
                                        <p:cTn id="10" dur="2000" fill="hold"/>
                                        <p:tgtEl>
                                          <p:spTgt spid="70"/>
                                        </p:tgtEl>
                                        <p:attrNameLst>
                                          <p:attrName>ppt_x</p:attrName>
                                          <p:attrName>ppt_y</p:attrName>
                                        </p:attrNameLst>
                                      </p:cBhvr>
                                      <p:rCtr x="10400" y="-100"/>
                                    </p:animMotion>
                                  </p:childTnLst>
                                </p:cTn>
                              </p:par>
                            </p:childTnLst>
                          </p:cTn>
                        </p:par>
                        <p:par>
                          <p:cTn id="11" fill="hold">
                            <p:stCondLst>
                              <p:cond delay="2500"/>
                            </p:stCondLst>
                            <p:childTnLst>
                              <p:par>
                                <p:cTn id="12" presetID="10" presetClass="entr" presetSubtype="0" fill="hold" nodeType="afterEffect">
                                  <p:stCondLst>
                                    <p:cond delay="200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childTnLst>
                                </p:cTn>
                              </p:par>
                            </p:childTnLst>
                          </p:cTn>
                        </p:par>
                        <p:par>
                          <p:cTn id="18" fill="hold">
                            <p:stCondLst>
                              <p:cond delay="5000"/>
                            </p:stCondLst>
                            <p:childTnLst>
                              <p:par>
                                <p:cTn id="19" presetID="63" presetClass="path" presetSubtype="0" accel="50000" decel="50000" fill="hold" nodeType="afterEffect">
                                  <p:stCondLst>
                                    <p:cond delay="2000"/>
                                  </p:stCondLst>
                                  <p:childTnLst>
                                    <p:animMotion origin="layout" path="M -3.33333E-6 2.3826E-6 L -0.2 0.00231 " pathEditMode="relative" rAng="0" ptsTypes="AA">
                                      <p:cBhvr>
                                        <p:cTn id="20" dur="2000" fill="hold"/>
                                        <p:tgtEl>
                                          <p:spTgt spid="49"/>
                                        </p:tgtEl>
                                        <p:attrNameLst>
                                          <p:attrName>ppt_x</p:attrName>
                                          <p:attrName>ppt_y</p:attrName>
                                        </p:attrNameLst>
                                      </p:cBhvr>
                                      <p:rCtr x="-10000" y="100"/>
                                    </p:animMotion>
                                  </p:childTnLst>
                                </p:cTn>
                              </p:par>
                            </p:childTnLst>
                          </p:cTn>
                        </p:par>
                        <p:par>
                          <p:cTn id="21" fill="hold">
                            <p:stCondLst>
                              <p:cond delay="90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entagon 144"/>
          <p:cNvSpPr/>
          <p:nvPr/>
        </p:nvSpPr>
        <p:spPr bwMode="auto">
          <a:xfrm>
            <a:off x="1089329" y="3275403"/>
            <a:ext cx="2678930" cy="1393044"/>
          </a:xfrm>
          <a:prstGeom prst="homePlate">
            <a:avLst>
              <a:gd name="adj" fmla="val 32114"/>
            </a:avLst>
          </a:prstGeom>
          <a:gradFill>
            <a:gsLst>
              <a:gs pos="31000">
                <a:schemeClr val="tx1">
                  <a:lumMod val="65000"/>
                  <a:lumOff val="35000"/>
                </a:schemeClr>
              </a:gs>
              <a:gs pos="100000">
                <a:schemeClr val="tx1">
                  <a:lumMod val="85000"/>
                  <a:lumOff val="15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5" name="Title 1"/>
          <p:cNvSpPr txBox="1">
            <a:spLocks/>
          </p:cNvSpPr>
          <p:nvPr/>
        </p:nvSpPr>
        <p:spPr>
          <a:xfrm>
            <a:off x="381000" y="230188"/>
            <a:ext cx="6858000" cy="609398"/>
          </a:xfrm>
          <a:prstGeom prst="rect">
            <a:avLst/>
          </a:prstGeom>
        </p:spPr>
        <p:txBody>
          <a:bodyPr vert="horz" wrap="square" lIns="0" tIns="0" rIns="0" bIns="0" rtlCol="0" anchor="t">
            <a:noAutofit/>
          </a:bodyPr>
          <a:lstStyle/>
          <a:p>
            <a:pPr marL="0" marR="0" lvl="0" indent="0" defTabSz="914363" fontAlgn="auto">
              <a:lnSpc>
                <a:spcPct val="90000"/>
              </a:lnSpc>
              <a:spcAft>
                <a:spcPts val="0"/>
              </a:spcAft>
              <a:buClrTx/>
              <a:buSzTx/>
              <a:tabLst/>
              <a:defRPr/>
            </a:pPr>
            <a:endParaRPr lang="en-US" sz="4000" spc="-230" dirty="0">
              <a:ln w="3175">
                <a:noFill/>
              </a:ln>
              <a:gradFill>
                <a:gsLst>
                  <a:gs pos="0">
                    <a:schemeClr val="bg1">
                      <a:lumMod val="50000"/>
                    </a:schemeClr>
                  </a:gs>
                  <a:gs pos="100000">
                    <a:schemeClr val="bg1"/>
                  </a:gs>
                </a:gsLst>
                <a:lin ang="16200000" scaled="0"/>
              </a:gradFill>
              <a:effectLst>
                <a:outerShdw blurRad="50800" dist="38100" dir="5400000" algn="t" rotWithShape="0">
                  <a:prstClr val="black">
                    <a:alpha val="40000"/>
                  </a:prstClr>
                </a:outerShdw>
              </a:effectLst>
              <a:latin typeface="Segoe" pitchFamily="34" charset="0"/>
            </a:endParaRPr>
          </a:p>
        </p:txBody>
      </p:sp>
      <p:sp>
        <p:nvSpPr>
          <p:cNvPr id="102" name="Title 101"/>
          <p:cNvSpPr>
            <a:spLocks noGrp="1"/>
          </p:cNvSpPr>
          <p:nvPr>
            <p:ph type="title"/>
          </p:nvPr>
        </p:nvSpPr>
        <p:spPr>
          <a:xfrm>
            <a:off x="381000" y="230188"/>
            <a:ext cx="7543800" cy="609398"/>
          </a:xfrm>
        </p:spPr>
        <p:txBody>
          <a:bodyPr/>
          <a:lstStyle/>
          <a:p>
            <a:pPr lvl="0"/>
            <a:r>
              <a:rPr spc="-230" smtClean="0"/>
              <a:t>Help Recover From User Errors</a:t>
            </a:r>
            <a:br>
              <a:rPr spc="-230" smtClean="0"/>
            </a:br>
            <a:endParaRPr lang="en-US" dirty="0"/>
          </a:p>
        </p:txBody>
      </p:sp>
      <p:sp>
        <p:nvSpPr>
          <p:cNvPr id="78" name="Content Placeholder 3"/>
          <p:cNvSpPr>
            <a:spLocks noGrp="1"/>
          </p:cNvSpPr>
          <p:nvPr>
            <p:ph sz="half" idx="1"/>
          </p:nvPr>
        </p:nvSpPr>
        <p:spPr>
          <a:xfrm>
            <a:off x="4800600" y="1143079"/>
            <a:ext cx="4038600" cy="3733721"/>
          </a:xfrm>
        </p:spPr>
        <p:txBody>
          <a:bodyPr/>
          <a:lstStyle/>
          <a:p>
            <a:pPr>
              <a:spcAft>
                <a:spcPts val="1200"/>
              </a:spcAft>
              <a:buNone/>
            </a:pPr>
            <a:r>
              <a:rPr lang="en-US" sz="2400" dirty="0" smtClean="0">
                <a:solidFill>
                  <a:schemeClr val="accent4"/>
                </a:solidFill>
              </a:rPr>
              <a:t>Database Snapshots</a:t>
            </a:r>
          </a:p>
          <a:p>
            <a:pPr marL="365760" lvl="1">
              <a:spcAft>
                <a:spcPts val="200"/>
              </a:spcAft>
            </a:pPr>
            <a:r>
              <a:t>Provide a read-only static view of the database at a point </a:t>
            </a:r>
            <a:r>
              <a:rPr/>
              <a:t>in </a:t>
            </a:r>
            <a:r>
              <a:rPr smtClean="0"/>
              <a:t>time</a:t>
            </a:r>
          </a:p>
          <a:p>
            <a:pPr marL="365760" lvl="1">
              <a:spcAft>
                <a:spcPts val="200"/>
              </a:spcAft>
            </a:pPr>
            <a:r>
              <a:rPr smtClean="0"/>
              <a:t>Revert to a point in time before user error</a:t>
            </a:r>
          </a:p>
          <a:p>
            <a:pPr marL="365760" lvl="1">
              <a:spcAft>
                <a:spcPts val="200"/>
              </a:spcAft>
            </a:pPr>
            <a:r>
              <a:rPr smtClean="0"/>
              <a:t>Data loss is limited to changes after the snapshot</a:t>
            </a:r>
            <a:endParaRPr/>
          </a:p>
          <a:p>
            <a:pPr marL="365760" lvl="1">
              <a:spcAft>
                <a:spcPts val="200"/>
              </a:spcAft>
            </a:pPr>
            <a:r>
              <a:t>Run reports from a snapshot created on the mirror server in a mirror to better utilize resources</a:t>
            </a:r>
          </a:p>
        </p:txBody>
      </p:sp>
      <p:sp>
        <p:nvSpPr>
          <p:cNvPr id="79" name="Content Placeholder 3"/>
          <p:cNvSpPr>
            <a:spLocks noGrp="1"/>
          </p:cNvSpPr>
          <p:nvPr>
            <p:ph type="body" idx="10"/>
          </p:nvPr>
        </p:nvSpPr>
        <p:spPr/>
        <p:txBody>
          <a:bodyPr/>
          <a:lstStyle/>
          <a:p>
            <a:pPr marL="0" lvl="1">
              <a:spcBef>
                <a:spcPts val="1200"/>
              </a:spcBef>
              <a:buNone/>
            </a:pPr>
            <a:r>
              <a:rPr lang="en-US" dirty="0" smtClean="0"/>
              <a:t>“Database snapshots allow you to create read-only databases for reporting and can also be useful in your data recovery efforts in the event of a disaster.</a:t>
            </a:r>
            <a:r>
              <a:rPr lang="en-US" dirty="0" smtClean="0">
                <a:solidFill>
                  <a:schemeClr val="bg1">
                    <a:lumMod val="85000"/>
                  </a:schemeClr>
                </a:solidFill>
              </a:rPr>
              <a:t>”</a:t>
            </a:r>
          </a:p>
          <a:p>
            <a:pPr lvl="1" algn="r"/>
            <a:r>
              <a:rPr sz="1400" i="1">
                <a:solidFill>
                  <a:schemeClr val="bg1">
                    <a:lumMod val="75000"/>
                  </a:schemeClr>
                </a:solidFill>
              </a:rPr>
              <a:t>—Tim Chapman, SQL Server Database Administrator</a:t>
            </a:r>
          </a:p>
        </p:txBody>
      </p:sp>
      <p:sp>
        <p:nvSpPr>
          <p:cNvPr id="105" name="Text Placeholder 104"/>
          <p:cNvSpPr>
            <a:spLocks noGrp="1"/>
          </p:cNvSpPr>
          <p:nvPr>
            <p:ph type="body" idx="11"/>
          </p:nvPr>
        </p:nvSpPr>
        <p:spPr/>
        <p:txBody>
          <a:bodyPr/>
          <a:lstStyle/>
          <a:p>
            <a:r>
              <a:rPr/>
              <a:t>High </a:t>
            </a:r>
            <a:r>
              <a:rPr smtClean="0"/>
              <a:t>Availability</a:t>
            </a:r>
            <a:endParaRPr/>
          </a:p>
        </p:txBody>
      </p:sp>
      <p:sp>
        <p:nvSpPr>
          <p:cNvPr id="76" name="Rectangle 75"/>
          <p:cNvSpPr/>
          <p:nvPr/>
        </p:nvSpPr>
        <p:spPr bwMode="auto">
          <a:xfrm>
            <a:off x="2209800" y="970361"/>
            <a:ext cx="1371600" cy="685800"/>
          </a:xfrm>
          <a:prstGeom prst="rect">
            <a:avLst/>
          </a:prstGeom>
          <a:gradFill>
            <a:gsLst>
              <a:gs pos="20000">
                <a:schemeClr val="tx1">
                  <a:alpha val="82000"/>
                </a:schemeClr>
              </a:gs>
              <a:gs pos="52000">
                <a:schemeClr val="tx1">
                  <a:alpha val="3300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pPr>
            <a:endParaRPr lang="en-US" sz="2400" dirty="0" smtClean="0">
              <a:solidFill>
                <a:schemeClr val="bg1">
                  <a:lumMod val="75000"/>
                </a:schemeClr>
              </a:solidFill>
              <a:latin typeface="Segoe Light" pitchFamily="34" charset="0"/>
              <a:cs typeface="Arial" charset="0"/>
            </a:endParaRPr>
          </a:p>
        </p:txBody>
      </p:sp>
      <p:pic>
        <p:nvPicPr>
          <p:cNvPr id="87" name="Rectangle 11345"/>
          <p:cNvPicPr>
            <a:picLocks noChangeAspect="1" noChangeArrowheads="1"/>
          </p:cNvPicPr>
          <p:nvPr/>
        </p:nvPicPr>
        <p:blipFill>
          <a:blip r:embed="rId3" cstate="print"/>
          <a:srcRect/>
          <a:stretch>
            <a:fillRect/>
          </a:stretch>
        </p:blipFill>
        <p:spPr bwMode="gray">
          <a:xfrm rot="21419117" flipH="1">
            <a:off x="2905015" y="1132552"/>
            <a:ext cx="382014" cy="368086"/>
          </a:xfrm>
          <a:prstGeom prst="rect">
            <a:avLst/>
          </a:prstGeom>
          <a:noFill/>
          <a:ln w="9525">
            <a:noFill/>
            <a:miter lim="800000"/>
            <a:headEnd/>
            <a:tailEnd/>
          </a:ln>
        </p:spPr>
      </p:pic>
      <p:pic>
        <p:nvPicPr>
          <p:cNvPr id="88" name="Rectangle 11345"/>
          <p:cNvPicPr>
            <a:picLocks noChangeAspect="1" noChangeArrowheads="1"/>
          </p:cNvPicPr>
          <p:nvPr/>
        </p:nvPicPr>
        <p:blipFill>
          <a:blip r:embed="rId3" cstate="print"/>
          <a:srcRect/>
          <a:stretch>
            <a:fillRect/>
          </a:stretch>
        </p:blipFill>
        <p:spPr bwMode="gray">
          <a:xfrm rot="21419117" flipH="1">
            <a:off x="2447815" y="1132552"/>
            <a:ext cx="382014" cy="368086"/>
          </a:xfrm>
          <a:prstGeom prst="rect">
            <a:avLst/>
          </a:prstGeom>
          <a:noFill/>
          <a:ln w="9525">
            <a:noFill/>
            <a:miter lim="800000"/>
            <a:headEnd/>
            <a:tailEnd/>
          </a:ln>
        </p:spPr>
      </p:pic>
      <p:sp>
        <p:nvSpPr>
          <p:cNvPr id="89" name="Rectangle 88"/>
          <p:cNvSpPr/>
          <p:nvPr/>
        </p:nvSpPr>
        <p:spPr bwMode="auto">
          <a:xfrm rot="10800000" flipV="1">
            <a:off x="2895600" y="1884761"/>
            <a:ext cx="1219200" cy="45719"/>
          </a:xfrm>
          <a:prstGeom prst="rect">
            <a:avLst/>
          </a:prstGeom>
          <a:solidFill>
            <a:schemeClr val="tx1">
              <a:lumMod val="50000"/>
              <a:lumOff val="50000"/>
            </a:schemeClr>
          </a:soli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1" name="Picture 90" descr="Server.png"/>
          <p:cNvPicPr>
            <a:picLocks noChangeAspect="1"/>
          </p:cNvPicPr>
          <p:nvPr/>
        </p:nvPicPr>
        <p:blipFill>
          <a:blip r:embed="rId4" cstate="print"/>
          <a:stretch>
            <a:fillRect/>
          </a:stretch>
        </p:blipFill>
        <p:spPr>
          <a:xfrm flipH="1">
            <a:off x="2667000" y="2113361"/>
            <a:ext cx="433835" cy="609600"/>
          </a:xfrm>
          <a:prstGeom prst="rect">
            <a:avLst/>
          </a:prstGeom>
        </p:spPr>
      </p:pic>
      <p:pic>
        <p:nvPicPr>
          <p:cNvPr id="92" name="Picture 91" descr="Server.png"/>
          <p:cNvPicPr>
            <a:picLocks noChangeAspect="1"/>
          </p:cNvPicPr>
          <p:nvPr/>
        </p:nvPicPr>
        <p:blipFill>
          <a:blip r:embed="rId4" cstate="print"/>
          <a:stretch>
            <a:fillRect/>
          </a:stretch>
        </p:blipFill>
        <p:spPr>
          <a:xfrm flipH="1">
            <a:off x="3276600" y="2113361"/>
            <a:ext cx="433835" cy="609600"/>
          </a:xfrm>
          <a:prstGeom prst="rect">
            <a:avLst/>
          </a:prstGeom>
        </p:spPr>
      </p:pic>
      <p:pic>
        <p:nvPicPr>
          <p:cNvPr id="93" name="Picture 92" descr="Server.png"/>
          <p:cNvPicPr>
            <a:picLocks noChangeAspect="1"/>
          </p:cNvPicPr>
          <p:nvPr/>
        </p:nvPicPr>
        <p:blipFill>
          <a:blip r:embed="rId4" cstate="print"/>
          <a:stretch>
            <a:fillRect/>
          </a:stretch>
        </p:blipFill>
        <p:spPr>
          <a:xfrm flipH="1">
            <a:off x="3886200" y="2113361"/>
            <a:ext cx="433835" cy="609600"/>
          </a:xfrm>
          <a:prstGeom prst="rect">
            <a:avLst/>
          </a:prstGeom>
        </p:spPr>
      </p:pic>
      <p:sp>
        <p:nvSpPr>
          <p:cNvPr id="94" name="Rectangle 93"/>
          <p:cNvSpPr/>
          <p:nvPr/>
        </p:nvSpPr>
        <p:spPr bwMode="auto">
          <a:xfrm rot="5400000">
            <a:off x="2704273" y="1876318"/>
            <a:ext cx="428370"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5" name="Rectangle 94"/>
          <p:cNvSpPr/>
          <p:nvPr/>
        </p:nvSpPr>
        <p:spPr bwMode="auto">
          <a:xfrm rot="5400000">
            <a:off x="3413759" y="197620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6" name="Rectangle 95"/>
          <p:cNvSpPr/>
          <p:nvPr/>
        </p:nvSpPr>
        <p:spPr bwMode="auto">
          <a:xfrm rot="5400000">
            <a:off x="4023359" y="1976202"/>
            <a:ext cx="228601"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pic>
        <p:nvPicPr>
          <p:cNvPr id="97" name="Picture 96" descr="Application.png"/>
          <p:cNvPicPr>
            <a:picLocks noChangeAspect="1"/>
          </p:cNvPicPr>
          <p:nvPr/>
        </p:nvPicPr>
        <p:blipFill>
          <a:blip r:embed="rId5" cstate="print"/>
          <a:stretch>
            <a:fillRect/>
          </a:stretch>
        </p:blipFill>
        <p:spPr>
          <a:xfrm>
            <a:off x="2590800" y="234196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98" name="Picture 97" descr="Application.png"/>
          <p:cNvPicPr>
            <a:picLocks noChangeAspect="1"/>
          </p:cNvPicPr>
          <p:nvPr/>
        </p:nvPicPr>
        <p:blipFill>
          <a:blip r:embed="rId5" cstate="print"/>
          <a:stretch>
            <a:fillRect/>
          </a:stretch>
        </p:blipFill>
        <p:spPr>
          <a:xfrm>
            <a:off x="3200400" y="234196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pic>
        <p:nvPicPr>
          <p:cNvPr id="99" name="Picture 98" descr="Application.png"/>
          <p:cNvPicPr>
            <a:picLocks noChangeAspect="1"/>
          </p:cNvPicPr>
          <p:nvPr/>
        </p:nvPicPr>
        <p:blipFill>
          <a:blip r:embed="rId5" cstate="print"/>
          <a:stretch>
            <a:fillRect/>
          </a:stretch>
        </p:blipFill>
        <p:spPr>
          <a:xfrm>
            <a:off x="3810000" y="2341961"/>
            <a:ext cx="304802" cy="304800"/>
          </a:xfrm>
          <a:prstGeom prst="rect">
            <a:avLst/>
          </a:prstGeom>
          <a:ln>
            <a:noFill/>
          </a:ln>
          <a:effectLst>
            <a:outerShdw blurRad="292100" dist="139700" dir="2700000" algn="tl" rotWithShape="0">
              <a:srgbClr xmlns:mc="http://schemas.openxmlformats.org/markup-compatibility/2006" xmlns:a14="http://schemas.microsoft.com/office/drawing/2007/7/7/main" val="333333" mc:Ignorable="">
                <a:alpha val="65000"/>
              </a:srgbClr>
            </a:outerShdw>
          </a:effectLst>
        </p:spPr>
      </p:pic>
      <p:sp>
        <p:nvSpPr>
          <p:cNvPr id="101" name="Rectangle 100"/>
          <p:cNvSpPr/>
          <p:nvPr/>
        </p:nvSpPr>
        <p:spPr bwMode="auto">
          <a:xfrm rot="16200000">
            <a:off x="3770353" y="3067407"/>
            <a:ext cx="734615" cy="45719"/>
          </a:xfrm>
          <a:prstGeom prst="rect">
            <a:avLst/>
          </a:prstGeom>
          <a:gradFill>
            <a:gsLst>
              <a:gs pos="0">
                <a:schemeClr val="accent6">
                  <a:lumMod val="75000"/>
                  <a:alpha val="0"/>
                </a:schemeClr>
              </a:gs>
              <a:gs pos="48000">
                <a:schemeClr val="bg1">
                  <a:lumMod val="75000"/>
                  <a:alpha val="49000"/>
                </a:schemeClr>
              </a:gs>
            </a:gsLst>
            <a:lin ang="10800000" scaled="0"/>
          </a:grad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2" name="Group 111"/>
          <p:cNvGrpSpPr/>
          <p:nvPr/>
        </p:nvGrpSpPr>
        <p:grpSpPr>
          <a:xfrm>
            <a:off x="1264435" y="3456186"/>
            <a:ext cx="918039" cy="1040575"/>
            <a:chOff x="2660150" y="4225290"/>
            <a:chExt cx="776470" cy="880110"/>
          </a:xfrm>
        </p:grpSpPr>
        <p:sp>
          <p:nvSpPr>
            <p:cNvPr id="115" name="Rectangle 114"/>
            <p:cNvSpPr/>
            <p:nvPr/>
          </p:nvSpPr>
          <p:spPr bwMode="auto">
            <a:xfrm>
              <a:off x="2667000" y="4343400"/>
              <a:ext cx="762000" cy="762000"/>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cxnSp>
          <p:nvCxnSpPr>
            <p:cNvPr id="116" name="Straight Connector 115"/>
            <p:cNvCxnSpPr/>
            <p:nvPr/>
          </p:nvCxnSpPr>
          <p:spPr>
            <a:xfrm>
              <a:off x="2667000" y="448631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667000" y="46482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667000" y="48006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667000" y="4953000"/>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flipH="1" flipV="1">
              <a:off x="25915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flipH="1" flipV="1">
              <a:off x="2820194" y="4723606"/>
              <a:ext cx="7620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bwMode="auto">
            <a:xfrm>
              <a:off x="2660150" y="4225290"/>
              <a:ext cx="776470" cy="11430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23" name="Rectangle 122"/>
            <p:cNvSpPr/>
            <p:nvPr/>
          </p:nvSpPr>
          <p:spPr bwMode="auto">
            <a:xfrm rot="16200000">
              <a:off x="2319357" y="4686299"/>
              <a:ext cx="762000" cy="76201"/>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sp>
        <p:nvSpPr>
          <p:cNvPr id="113" name="TextBox 112"/>
          <p:cNvSpPr txBox="1"/>
          <p:nvPr/>
        </p:nvSpPr>
        <p:spPr>
          <a:xfrm>
            <a:off x="1278791" y="3416451"/>
            <a:ext cx="925838" cy="230832"/>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bg1"/>
                </a:solidFill>
                <a:latin typeface="+mj-lt"/>
              </a:rPr>
              <a:t>Snapshot</a:t>
            </a:r>
          </a:p>
        </p:txBody>
      </p:sp>
      <p:sp>
        <p:nvSpPr>
          <p:cNvPr id="64" name="Rectangle 63"/>
          <p:cNvSpPr/>
          <p:nvPr/>
        </p:nvSpPr>
        <p:spPr bwMode="auto">
          <a:xfrm>
            <a:off x="2357359" y="3594211"/>
            <a:ext cx="900930" cy="900932"/>
          </a:xfrm>
          <a:prstGeom prst="rect">
            <a:avLst/>
          </a:prstGeom>
          <a:gradFill>
            <a:gsLst>
              <a:gs pos="0">
                <a:schemeClr val="bg1">
                  <a:lumMod val="75000"/>
                </a:schemeClr>
              </a:gs>
              <a:gs pos="100000">
                <a:schemeClr val="bg1"/>
              </a:gs>
            </a:gsLst>
          </a:gradFill>
          <a:ln w="19050">
            <a:solidFill>
              <a:schemeClr val="bg1">
                <a:lumMod val="50000"/>
              </a:schemeClr>
            </a:soli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2" name="Rectangle 71"/>
          <p:cNvSpPr/>
          <p:nvPr/>
        </p:nvSpPr>
        <p:spPr bwMode="auto">
          <a:xfrm>
            <a:off x="2349260" y="3454567"/>
            <a:ext cx="918039" cy="135140"/>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4" name="TextBox 83"/>
          <p:cNvSpPr txBox="1"/>
          <p:nvPr/>
        </p:nvSpPr>
        <p:spPr>
          <a:xfrm>
            <a:off x="2350221" y="3419114"/>
            <a:ext cx="918981" cy="216407"/>
          </a:xfrm>
          <a:prstGeom prst="rect">
            <a:avLst/>
          </a:prstGeom>
          <a:noFill/>
        </p:spPr>
        <p:txBody>
          <a:bodyPr wrap="square" rtlCol="0">
            <a:spAutoFit/>
          </a:bodyPr>
          <a:lstStyle/>
          <a:p>
            <a:pPr indent="-396875" algn="ctr">
              <a:lnSpc>
                <a:spcPct val="90000"/>
              </a:lnSpc>
              <a:spcBef>
                <a:spcPct val="20000"/>
              </a:spcBef>
              <a:buClr>
                <a:srgbClr xmlns:mc="http://schemas.openxmlformats.org/markup-compatibility/2006" xmlns:a14="http://schemas.microsoft.com/office/drawing/2007/7/7/main" val="777777" mc:Ignorable=""/>
              </a:buClr>
            </a:pPr>
            <a:r>
              <a:rPr lang="en-US" sz="1000" b="1" dirty="0" smtClean="0">
                <a:solidFill>
                  <a:schemeClr val="bg1"/>
                </a:solidFill>
                <a:latin typeface="+mj-lt"/>
              </a:rPr>
              <a:t>Source</a:t>
            </a:r>
          </a:p>
        </p:txBody>
      </p:sp>
      <p:grpSp>
        <p:nvGrpSpPr>
          <p:cNvPr id="3" name="Group 143"/>
          <p:cNvGrpSpPr/>
          <p:nvPr/>
        </p:nvGrpSpPr>
        <p:grpSpPr>
          <a:xfrm>
            <a:off x="3555892" y="3396087"/>
            <a:ext cx="880497" cy="915590"/>
            <a:chOff x="3733800" y="3332560"/>
            <a:chExt cx="586235" cy="609600"/>
          </a:xfrm>
        </p:grpSpPr>
        <p:pic>
          <p:nvPicPr>
            <p:cNvPr id="55" name="Picture 54" descr="Server.png"/>
            <p:cNvPicPr>
              <a:picLocks noChangeAspect="1"/>
            </p:cNvPicPr>
            <p:nvPr/>
          </p:nvPicPr>
          <p:blipFill>
            <a:blip r:embed="rId4" cstate="print"/>
            <a:stretch>
              <a:fillRect/>
            </a:stretch>
          </p:blipFill>
          <p:spPr>
            <a:xfrm flipH="1">
              <a:off x="3886200" y="3332560"/>
              <a:ext cx="433835" cy="609600"/>
            </a:xfrm>
            <a:prstGeom prst="rect">
              <a:avLst/>
            </a:prstGeom>
          </p:spPr>
        </p:pic>
        <p:pic>
          <p:nvPicPr>
            <p:cNvPr id="61" name="Rectangle 18518"/>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a:off x="3733800" y="3484960"/>
              <a:ext cx="385316" cy="439220"/>
            </a:xfrm>
            <a:prstGeom prst="rect">
              <a:avLst/>
            </a:prstGeom>
            <a:noFill/>
            <a:ln w="9525">
              <a:noFill/>
              <a:miter lim="800000"/>
              <a:headEnd/>
              <a:tailEnd/>
            </a:ln>
          </p:spPr>
        </p:pic>
      </p:grpSp>
      <p:grpSp>
        <p:nvGrpSpPr>
          <p:cNvPr id="4" name="Group 142"/>
          <p:cNvGrpSpPr/>
          <p:nvPr/>
        </p:nvGrpSpPr>
        <p:grpSpPr>
          <a:xfrm>
            <a:off x="2357359" y="3594212"/>
            <a:ext cx="900930" cy="900932"/>
            <a:chOff x="1325450" y="3589071"/>
            <a:chExt cx="960983" cy="960984"/>
          </a:xfrm>
        </p:grpSpPr>
        <p:cxnSp>
          <p:nvCxnSpPr>
            <p:cNvPr id="65" name="Straight Connector 64"/>
            <p:cNvCxnSpPr/>
            <p:nvPr/>
          </p:nvCxnSpPr>
          <p:spPr>
            <a:xfrm flipV="1">
              <a:off x="1325450" y="3781016"/>
              <a:ext cx="949330" cy="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25450" y="3973464"/>
              <a:ext cx="960983" cy="20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325450" y="4165288"/>
              <a:ext cx="949330" cy="3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25450" y="4357857"/>
              <a:ext cx="943721" cy="9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1230353" y="4068561"/>
              <a:ext cx="960984" cy="20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1518648" y="4068561"/>
              <a:ext cx="960984" cy="20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3" name="Rectangle 82"/>
          <p:cNvSpPr/>
          <p:nvPr/>
        </p:nvSpPr>
        <p:spPr bwMode="auto">
          <a:xfrm rot="16200000">
            <a:off x="1951942" y="3999630"/>
            <a:ext cx="900932" cy="90095"/>
          </a:xfrm>
          <a:prstGeom prst="rect">
            <a:avLst/>
          </a:prstGeom>
          <a:solidFill>
            <a:schemeClr val="bg1">
              <a:lumMod val="50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4" name="Rectangle 113"/>
          <p:cNvSpPr/>
          <p:nvPr/>
        </p:nvSpPr>
        <p:spPr bwMode="auto">
          <a:xfrm>
            <a:off x="2458734" y="3614236"/>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39" name="Rectangle 138"/>
          <p:cNvSpPr/>
          <p:nvPr/>
        </p:nvSpPr>
        <p:spPr bwMode="auto">
          <a:xfrm>
            <a:off x="2458734" y="3790421"/>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0" name="Rectangle 139"/>
          <p:cNvSpPr/>
          <p:nvPr/>
        </p:nvSpPr>
        <p:spPr bwMode="auto">
          <a:xfrm>
            <a:off x="2458734" y="3974495"/>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1" name="Rectangle 140"/>
          <p:cNvSpPr/>
          <p:nvPr/>
        </p:nvSpPr>
        <p:spPr bwMode="auto">
          <a:xfrm>
            <a:off x="2458734" y="4155940"/>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42" name="Rectangle 141"/>
          <p:cNvSpPr/>
          <p:nvPr/>
        </p:nvSpPr>
        <p:spPr bwMode="auto">
          <a:xfrm>
            <a:off x="2458734" y="4332125"/>
            <a:ext cx="786514" cy="144148"/>
          </a:xfrm>
          <a:prstGeom prst="rect">
            <a:avLst/>
          </a:prstGeom>
          <a:solidFill>
            <a:schemeClr val="accent2">
              <a:lumMod val="75000"/>
            </a:schemeClr>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5" name="Rectangle 84"/>
          <p:cNvSpPr/>
          <p:nvPr/>
        </p:nvSpPr>
        <p:spPr bwMode="auto">
          <a:xfrm>
            <a:off x="2457997" y="3779526"/>
            <a:ext cx="779765" cy="145283"/>
          </a:xfrm>
          <a:prstGeom prst="rect">
            <a:avLst/>
          </a:prstGeom>
          <a:solidFill>
            <a:srgbClr xmlns:mc="http://schemas.openxmlformats.org/markup-compatibility/2006" xmlns:a14="http://schemas.microsoft.com/office/drawing/2007/7/7/main" val="C00000" mc:Ignorable=""/>
          </a:solidFill>
          <a:ln w="19050">
            <a:noFill/>
            <a:headEnd type="none" w="med" len="med"/>
            <a:tailEnd type="none" w="med" len="med"/>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6" name="Group 160"/>
          <p:cNvGrpSpPr/>
          <p:nvPr/>
        </p:nvGrpSpPr>
        <p:grpSpPr>
          <a:xfrm>
            <a:off x="2690445" y="1282003"/>
            <a:ext cx="457200" cy="457200"/>
            <a:chOff x="1828803" y="2895598"/>
            <a:chExt cx="995996" cy="995994"/>
          </a:xfrm>
        </p:grpSpPr>
        <p:sp>
          <p:nvSpPr>
            <p:cNvPr id="162" name="Oval 161"/>
            <p:cNvSpPr/>
            <p:nvPr/>
          </p:nvSpPr>
          <p:spPr bwMode="auto">
            <a:xfrm>
              <a:off x="1828803" y="2895598"/>
              <a:ext cx="995996" cy="995994"/>
            </a:xfrm>
            <a:prstGeom prst="ellipse">
              <a:avLst/>
            </a:prstGeom>
            <a:no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3" name="Rectangle 162"/>
            <p:cNvSpPr/>
            <p:nvPr/>
          </p:nvSpPr>
          <p:spPr bwMode="auto">
            <a:xfrm>
              <a:off x="2065217"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grpSp>
      <p:sp>
        <p:nvSpPr>
          <p:cNvPr id="170" name="Freeform 169"/>
          <p:cNvSpPr/>
          <p:nvPr/>
        </p:nvSpPr>
        <p:spPr>
          <a:xfrm>
            <a:off x="334340" y="1618973"/>
            <a:ext cx="2159827" cy="2603509"/>
          </a:xfrm>
          <a:custGeom>
            <a:avLst/>
            <a:gdLst>
              <a:gd name="connsiteX0" fmla="*/ 1243483 w 2193052"/>
              <a:gd name="connsiteY0" fmla="*/ 2637692 h 2637692"/>
              <a:gd name="connsiteX1" fmla="*/ 158261 w 2193052"/>
              <a:gd name="connsiteY1" fmla="*/ 1602712 h 2637692"/>
              <a:gd name="connsiteX2" fmla="*/ 2193052 w 2193052"/>
              <a:gd name="connsiteY2" fmla="*/ 0 h 2637692"/>
              <a:gd name="connsiteX0" fmla="*/ 1314659 w 2178817"/>
              <a:gd name="connsiteY0" fmla="*/ 2637692 h 2637692"/>
              <a:gd name="connsiteX1" fmla="*/ 144026 w 2178817"/>
              <a:gd name="connsiteY1" fmla="*/ 1602712 h 2637692"/>
              <a:gd name="connsiteX2" fmla="*/ 2178817 w 2178817"/>
              <a:gd name="connsiteY2" fmla="*/ 0 h 2637692"/>
              <a:gd name="connsiteX0" fmla="*/ 1314659 w 2178817"/>
              <a:gd name="connsiteY0" fmla="*/ 2637692 h 2637692"/>
              <a:gd name="connsiteX1" fmla="*/ 144026 w 2178817"/>
              <a:gd name="connsiteY1" fmla="*/ 1602712 h 2637692"/>
              <a:gd name="connsiteX2" fmla="*/ 2178817 w 2178817"/>
              <a:gd name="connsiteY2" fmla="*/ 0 h 2637692"/>
              <a:gd name="connsiteX0" fmla="*/ 1409613 w 2159827"/>
              <a:gd name="connsiteY0" fmla="*/ 2637692 h 2637692"/>
              <a:gd name="connsiteX1" fmla="*/ 125036 w 2159827"/>
              <a:gd name="connsiteY1" fmla="*/ 1602712 h 2637692"/>
              <a:gd name="connsiteX2" fmla="*/ 2159827 w 2159827"/>
              <a:gd name="connsiteY2" fmla="*/ 0 h 2637692"/>
              <a:gd name="connsiteX0" fmla="*/ 1409613 w 2159827"/>
              <a:gd name="connsiteY0" fmla="*/ 2603509 h 2603509"/>
              <a:gd name="connsiteX1" fmla="*/ 125036 w 2159827"/>
              <a:gd name="connsiteY1" fmla="*/ 1602712 h 2603509"/>
              <a:gd name="connsiteX2" fmla="*/ 2159827 w 2159827"/>
              <a:gd name="connsiteY2" fmla="*/ 0 h 2603509"/>
            </a:gdLst>
            <a:ahLst/>
            <a:cxnLst>
              <a:cxn ang="0">
                <a:pos x="connsiteX0" y="connsiteY0"/>
              </a:cxn>
              <a:cxn ang="0">
                <a:pos x="connsiteX1" y="connsiteY1"/>
              </a:cxn>
              <a:cxn ang="0">
                <a:pos x="connsiteX2" y="connsiteY2"/>
              </a:cxn>
            </a:cxnLst>
            <a:rect l="l" t="t" r="r" b="b"/>
            <a:pathLst>
              <a:path w="2159827" h="2603509">
                <a:moveTo>
                  <a:pt x="1409613" y="2603509"/>
                </a:moveTo>
                <a:cubicBezTo>
                  <a:pt x="787871" y="2305826"/>
                  <a:pt x="0" y="2036630"/>
                  <a:pt x="125036" y="1602712"/>
                </a:cubicBezTo>
                <a:cubicBezTo>
                  <a:pt x="250072" y="1168794"/>
                  <a:pt x="1221562" y="581548"/>
                  <a:pt x="2159827" y="0"/>
                </a:cubicBezTo>
              </a:path>
            </a:pathLst>
          </a:custGeom>
          <a:noFill/>
          <a:ln w="12700" cap="rnd">
            <a:solidFill>
              <a:schemeClr val="bg1">
                <a:lumMod val="6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101"/>
          <p:cNvGrpSpPr/>
          <p:nvPr/>
        </p:nvGrpSpPr>
        <p:grpSpPr>
          <a:xfrm>
            <a:off x="302653" y="1960961"/>
            <a:ext cx="2438400" cy="685800"/>
            <a:chOff x="381000" y="2133600"/>
            <a:chExt cx="2438400" cy="685800"/>
          </a:xfrm>
        </p:grpSpPr>
        <p:sp>
          <p:nvSpPr>
            <p:cNvPr id="103" name="Rounded Rectangle 102"/>
            <p:cNvSpPr/>
            <p:nvPr/>
          </p:nvSpPr>
          <p:spPr bwMode="auto">
            <a:xfrm>
              <a:off x="381000" y="2133600"/>
              <a:ext cx="1752600" cy="685800"/>
            </a:xfrm>
            <a:prstGeom prst="roundRect">
              <a:avLst>
                <a:gd name="adj" fmla="val 22549"/>
              </a:avLst>
            </a:prstGeom>
            <a:gradFill>
              <a:gsLst>
                <a:gs pos="20000">
                  <a:schemeClr val="tx1"/>
                </a:gs>
                <a:gs pos="52000">
                  <a:schemeClr val="accent6">
                    <a:lumMod val="60000"/>
                    <a:lumOff val="40000"/>
                    <a:alpha val="0"/>
                  </a:schemeClr>
                </a:gs>
                <a:gs pos="100000">
                  <a:schemeClr val="bg1">
                    <a:lumMod val="75000"/>
                  </a:schemeClr>
                </a:gs>
              </a:gsLst>
            </a:gradFill>
            <a:ln w="53975" cmpd="dbl">
              <a:gradFill>
                <a:gsLst>
                  <a:gs pos="0">
                    <a:schemeClr val="bg1">
                      <a:lumMod val="85000"/>
                    </a:schemeClr>
                  </a:gs>
                  <a:gs pos="50000">
                    <a:schemeClr val="accent1">
                      <a:tint val="44500"/>
                      <a:satMod val="160000"/>
                      <a:alpha val="0"/>
                    </a:schemeClr>
                  </a:gs>
                  <a:gs pos="100000">
                    <a:schemeClr val="bg1">
                      <a:lumMod val="50000"/>
                      <a:alpha val="37000"/>
                    </a:schemeClr>
                  </a:gs>
                </a:gsLst>
                <a:lin ang="5400000" scaled="0"/>
              </a:gradFill>
              <a:headEnd type="none" w="med" len="med"/>
              <a:tailEnd type="none" w="med" len="med"/>
            </a:ln>
            <a:effectLst>
              <a:outerShdw blurRad="139700" dist="127000" dir="5400000" algn="t" rotWithShape="0">
                <a:prstClr val="black">
                  <a:alpha val="40000"/>
                </a:prstClr>
              </a:outerShdw>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defTabSz="914099">
                <a:lnSpc>
                  <a:spcPct val="90000"/>
                </a:lnSpc>
                <a:spcBef>
                  <a:spcPct val="20000"/>
                </a:spcBef>
                <a:buClr>
                  <a:srgbClr xmlns:mc="http://schemas.openxmlformats.org/markup-compatibility/2006" xmlns:a14="http://schemas.microsoft.com/office/drawing/2007/7/7/main" val="777777" mc:Ignorable=""/>
                </a:buClr>
                <a:defRPr/>
              </a:pPr>
              <a:endParaRPr lang="en-US" sz="2400" dirty="0" smtClean="0">
                <a:solidFill>
                  <a:schemeClr val="bg1">
                    <a:lumMod val="75000"/>
                  </a:schemeClr>
                </a:solidFill>
                <a:latin typeface="Segoe Light" pitchFamily="34" charset="0"/>
                <a:cs typeface="Arial" charset="0"/>
              </a:endParaRPr>
            </a:p>
          </p:txBody>
        </p:sp>
        <p:sp>
          <p:nvSpPr>
            <p:cNvPr id="104" name="TextBox 103"/>
            <p:cNvSpPr txBox="1"/>
            <p:nvPr/>
          </p:nvSpPr>
          <p:spPr>
            <a:xfrm>
              <a:off x="460248" y="2156460"/>
              <a:ext cx="2359152" cy="646331"/>
            </a:xfrm>
            <a:prstGeom prst="rect">
              <a:avLst/>
            </a:prstGeom>
            <a:noFill/>
          </p:spPr>
          <p:txBody>
            <a:bodyPr wrap="square" rtlCol="0">
              <a:spAutoFit/>
            </a:bodyPr>
            <a:lstStyle/>
            <a:p>
              <a:r>
                <a:rPr lang="en-US" dirty="0" smtClean="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rPr>
                <a:t>Applications &amp; Business Logic</a:t>
              </a:r>
              <a:endParaRPr lang="en-US" dirty="0">
                <a:gradFill>
                  <a:gsLst>
                    <a:gs pos="0">
                      <a:schemeClr val="bg1"/>
                    </a:gs>
                    <a:gs pos="100000">
                      <a:schemeClr val="bg1">
                        <a:lumMod val="50000"/>
                        <a:alpha val="37000"/>
                      </a:schemeClr>
                    </a:gs>
                  </a:gsLst>
                  <a:lin ang="5400000" scaled="0"/>
                </a:gradFill>
                <a:effectLst>
                  <a:outerShdw blurRad="76200" dist="152400" dir="5400000" algn="t" rotWithShape="0">
                    <a:prstClr val="black">
                      <a:alpha val="79000"/>
                    </a:prstClr>
                  </a:outerShdw>
                </a:effectLst>
                <a:latin typeface="+mj-lt"/>
              </a:endParaRPr>
            </a:p>
          </p:txBody>
        </p:sp>
      </p:grpSp>
      <p:cxnSp>
        <p:nvCxnSpPr>
          <p:cNvPr id="172" name="Straight Arrow Connector 171"/>
          <p:cNvCxnSpPr/>
          <p:nvPr/>
        </p:nvCxnSpPr>
        <p:spPr>
          <a:xfrm rot="10800000" flipV="1">
            <a:off x="1754737" y="4231943"/>
            <a:ext cx="842763" cy="1073"/>
          </a:xfrm>
          <a:prstGeom prst="straightConnector1">
            <a:avLst/>
          </a:prstGeom>
          <a:noFill/>
          <a:ln w="12700" cap="rnd">
            <a:solidFill>
              <a:schemeClr val="bg1">
                <a:lumMod val="65000"/>
              </a:schemeClr>
            </a:solidFill>
            <a:headEnd type="none"/>
            <a:tail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166"/>
          <p:cNvGrpSpPr/>
          <p:nvPr/>
        </p:nvGrpSpPr>
        <p:grpSpPr>
          <a:xfrm>
            <a:off x="2646906" y="3986681"/>
            <a:ext cx="457200" cy="457200"/>
            <a:chOff x="1828803" y="2895598"/>
            <a:chExt cx="995996" cy="995994"/>
          </a:xfrm>
        </p:grpSpPr>
        <p:sp>
          <p:nvSpPr>
            <p:cNvPr id="168" name="Oval 167"/>
            <p:cNvSpPr/>
            <p:nvPr/>
          </p:nvSpPr>
          <p:spPr bwMode="auto">
            <a:xfrm>
              <a:off x="1828803" y="2895598"/>
              <a:ext cx="995996" cy="995994"/>
            </a:xfrm>
            <a:prstGeom prst="ellipse">
              <a:avLst/>
            </a:prstGeom>
            <a:no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9" name="Rectangle 168"/>
            <p:cNvSpPr/>
            <p:nvPr/>
          </p:nvSpPr>
          <p:spPr bwMode="auto">
            <a:xfrm>
              <a:off x="2065217"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grpSp>
      <p:grpSp>
        <p:nvGrpSpPr>
          <p:cNvPr id="9" name="Group 76"/>
          <p:cNvGrpSpPr/>
          <p:nvPr/>
        </p:nvGrpSpPr>
        <p:grpSpPr>
          <a:xfrm>
            <a:off x="1548055" y="3614333"/>
            <a:ext cx="457200" cy="457200"/>
            <a:chOff x="1828803" y="2895598"/>
            <a:chExt cx="995996" cy="995994"/>
          </a:xfrm>
        </p:grpSpPr>
        <p:sp>
          <p:nvSpPr>
            <p:cNvPr id="80" name="Oval 79"/>
            <p:cNvSpPr/>
            <p:nvPr/>
          </p:nvSpPr>
          <p:spPr bwMode="auto">
            <a:xfrm>
              <a:off x="1828803" y="2895598"/>
              <a:ext cx="995996" cy="995994"/>
            </a:xfrm>
            <a:prstGeom prst="ellipse">
              <a:avLst/>
            </a:prstGeom>
            <a:noFill/>
            <a:ln>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1" name="Rectangle 80"/>
            <p:cNvSpPr/>
            <p:nvPr/>
          </p:nvSpPr>
          <p:spPr bwMode="auto">
            <a:xfrm>
              <a:off x="2065217" y="3090985"/>
              <a:ext cx="533400" cy="609600"/>
            </a:xfrm>
            <a:prstGeom prst="rect">
              <a:avLst/>
            </a:prstGeom>
            <a:gradFill>
              <a:gsLst>
                <a:gs pos="0">
                  <a:schemeClr val="bg1">
                    <a:lumMod val="50000"/>
                  </a:schemeClr>
                </a:gs>
                <a:gs pos="100000">
                  <a:schemeClr val="bg1">
                    <a:lumMod val="50000"/>
                    <a:alpha val="25000"/>
                  </a:schemeClr>
                </a:gs>
              </a:gsLst>
              <a:lin ang="5400000" scaled="0"/>
            </a:gradFill>
            <a:ln>
              <a:gradFill>
                <a:gsLst>
                  <a:gs pos="0">
                    <a:schemeClr val="bg1">
                      <a:lumMod val="85000"/>
                      <a:alpha val="73000"/>
                    </a:schemeClr>
                  </a:gs>
                  <a:gs pos="100000">
                    <a:schemeClr val="bg1">
                      <a:lumMod val="50000"/>
                      <a:alpha val="28000"/>
                    </a:schemeClr>
                  </a:gs>
                </a:gsLst>
                <a:lin ang="5400000" scaled="0"/>
              </a:gradFill>
              <a:headEnd type="none" w="med" len="med"/>
              <a:tailEnd type="none" w="med" len="med"/>
            </a:ln>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vert="horz" wrap="square" lIns="45720" tIns="45718" rIns="45720" bIns="45718" numCol="1" rtlCol="0" anchor="t" anchorCtr="0" compatLnSpc="1">
              <a:prstTxWarp prst="textNoShape">
                <a:avLst/>
              </a:prstTxWarp>
            </a:bodyPr>
            <a:lstStyle/>
            <a:p>
              <a:pPr>
                <a:lnSpc>
                  <a:spcPct val="90000"/>
                </a:lnSpc>
                <a:spcBef>
                  <a:spcPct val="20000"/>
                </a:spcBef>
                <a:buClr>
                  <a:srgbClr xmlns:mc="http://schemas.openxmlformats.org/markup-compatibility/2006" xmlns:a14="http://schemas.microsoft.com/office/drawing/2007/7/7/main" val="777777" mc:Ignorable=""/>
                </a:buClr>
              </a:pPr>
              <a:r>
                <a:rPr lang="en-US" sz="300" b="1" dirty="0" smtClean="0">
                  <a:solidFill>
                    <a:schemeClr val="bg1">
                      <a:lumMod val="9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rPr>
                <a:t>110010100101 110010100101 110010</a:t>
              </a:r>
            </a:p>
          </p:txBody>
        </p:sp>
      </p:grpSp>
      <p:sp>
        <p:nvSpPr>
          <p:cNvPr id="86" name="Freeform 85"/>
          <p:cNvSpPr/>
          <p:nvPr/>
        </p:nvSpPr>
        <p:spPr>
          <a:xfrm>
            <a:off x="437692" y="1609344"/>
            <a:ext cx="2188465" cy="2216506"/>
          </a:xfrm>
          <a:custGeom>
            <a:avLst/>
            <a:gdLst>
              <a:gd name="connsiteX0" fmla="*/ 1215543 w 2188465"/>
              <a:gd name="connsiteY0" fmla="*/ 2216506 h 2216506"/>
              <a:gd name="connsiteX1" fmla="*/ 162154 w 2188465"/>
              <a:gd name="connsiteY1" fmla="*/ 1697126 h 2216506"/>
              <a:gd name="connsiteX2" fmla="*/ 2188465 w 2188465"/>
              <a:gd name="connsiteY2" fmla="*/ 0 h 2216506"/>
            </a:gdLst>
            <a:ahLst/>
            <a:cxnLst>
              <a:cxn ang="0">
                <a:pos x="connsiteX0" y="connsiteY0"/>
              </a:cxn>
              <a:cxn ang="0">
                <a:pos x="connsiteX1" y="connsiteY1"/>
              </a:cxn>
              <a:cxn ang="0">
                <a:pos x="connsiteX2" y="connsiteY2"/>
              </a:cxn>
            </a:cxnLst>
            <a:rect l="l" t="t" r="r" b="b"/>
            <a:pathLst>
              <a:path w="2188465" h="2216506">
                <a:moveTo>
                  <a:pt x="1215543" y="2216506"/>
                </a:moveTo>
                <a:cubicBezTo>
                  <a:pt x="607771" y="2141525"/>
                  <a:pt x="0" y="2066544"/>
                  <a:pt x="162154" y="1697126"/>
                </a:cubicBezTo>
                <a:cubicBezTo>
                  <a:pt x="324308" y="1327708"/>
                  <a:pt x="1256386" y="663854"/>
                  <a:pt x="2188465" y="0"/>
                </a:cubicBezTo>
              </a:path>
            </a:pathLst>
          </a:custGeom>
          <a:noFill/>
          <a:ln w="12700" cap="rnd">
            <a:solidFill>
              <a:schemeClr val="bg1">
                <a:lumMod val="65000"/>
              </a:schemeClr>
            </a:solidFill>
            <a:headEnd type="oval"/>
            <a:tailEnd type="non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right)">
                                      <p:cBhvr>
                                        <p:cTn id="7" dur="500"/>
                                        <p:tgtEl>
                                          <p:spTgt spid="1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fade">
                                      <p:cBhvr>
                                        <p:cTn id="14" dur="500"/>
                                        <p:tgtEl>
                                          <p:spTgt spid="113"/>
                                        </p:tgtEl>
                                      </p:cBhvr>
                                    </p:animEffect>
                                  </p:childTnLst>
                                </p:cTn>
                              </p:par>
                            </p:childTnLst>
                          </p:cTn>
                        </p:par>
                        <p:par>
                          <p:cTn id="15" fill="hold">
                            <p:stCondLst>
                              <p:cond delay="1000"/>
                            </p:stCondLst>
                            <p:childTnLst>
                              <p:par>
                                <p:cTn id="16" presetID="10" presetClass="entr" presetSubtype="0" fill="hold" nodeType="afterEffect">
                                  <p:stCondLst>
                                    <p:cond delay="2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3500"/>
                            </p:stCondLst>
                            <p:childTnLst>
                              <p:par>
                                <p:cTn id="20" presetID="0" presetClass="path" presetSubtype="0" accel="50000" decel="50000" fill="hold" nodeType="afterEffect">
                                  <p:stCondLst>
                                    <p:cond delay="1000"/>
                                  </p:stCondLst>
                                  <p:childTnLst>
                                    <p:animMotion origin="layout" path="M -1.66667E-6 4.07407E-6 C -0.00034 0.01944 -0.00156 0.03912 -0.00156 0.05856 L 0.13299 0.05856 L 0.13299 0.3449 L -0.00555 0.3449 " pathEditMode="relative" ptsTypes="fAAAA">
                                      <p:cBhvr>
                                        <p:cTn id="21" dur="3000" fill="hold"/>
                                        <p:tgtEl>
                                          <p:spTgt spid="6"/>
                                        </p:tgtEl>
                                        <p:attrNameLst>
                                          <p:attrName>ppt_x</p:attrName>
                                          <p:attrName>ppt_y</p:attrName>
                                        </p:attrNameLst>
                                      </p:cBhvr>
                                    </p:animMotion>
                                  </p:childTnLst>
                                </p:cTn>
                              </p:par>
                            </p:childTnLst>
                          </p:cTn>
                        </p:par>
                        <p:par>
                          <p:cTn id="22" fill="hold">
                            <p:stCondLst>
                              <p:cond delay="7500"/>
                            </p:stCondLst>
                            <p:childTnLst>
                              <p:par>
                                <p:cTn id="23" presetID="10" presetClass="exit" presetSubtype="0" fill="hold" nodeType="afterEffect">
                                  <p:stCondLst>
                                    <p:cond delay="0"/>
                                  </p:stCondLst>
                                  <p:childTnLst>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par>
                          <p:cTn id="26" fill="hold">
                            <p:stCondLst>
                              <p:cond delay="8500"/>
                            </p:stCondLst>
                            <p:childTnLst>
                              <p:par>
                                <p:cTn id="27" presetID="35" presetClass="path" presetSubtype="0" accel="50000" decel="50000" fill="hold" grpId="0" nodeType="afterEffect">
                                  <p:stCondLst>
                                    <p:cond delay="0"/>
                                  </p:stCondLst>
                                  <p:childTnLst>
                                    <p:animMotion origin="layout" path="M 0.00607 0.00116 L -0.11893 0.00116 " pathEditMode="relative" rAng="0" ptsTypes="AA">
                                      <p:cBhvr>
                                        <p:cTn id="28" dur="1000" fill="hold"/>
                                        <p:tgtEl>
                                          <p:spTgt spid="139"/>
                                        </p:tgtEl>
                                        <p:attrNameLst>
                                          <p:attrName>ppt_x</p:attrName>
                                          <p:attrName>ppt_y</p:attrName>
                                        </p:attrNameLst>
                                      </p:cBhvr>
                                      <p:rCtr x="-63" y="0"/>
                                    </p:animMotion>
                                  </p:childTnLst>
                                </p:cTn>
                              </p:par>
                              <p:par>
                                <p:cTn id="29" presetID="10" presetClass="entr" presetSubtype="0" fill="hold" grpId="1"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2000"/>
                                        <p:tgtEl>
                                          <p:spTgt spid="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2000"/>
                                        <p:tgtEl>
                                          <p:spTgt spid="85"/>
                                        </p:tgtEl>
                                      </p:cBhvr>
                                    </p:animEffect>
                                  </p:childTnLst>
                                </p:cTn>
                              </p:par>
                            </p:childTnLst>
                          </p:cTn>
                        </p:par>
                        <p:par>
                          <p:cTn id="35" fill="hold">
                            <p:stCondLst>
                              <p:cond delay="10500"/>
                            </p:stCondLst>
                            <p:childTnLst>
                              <p:par>
                                <p:cTn id="36" presetID="10" presetClass="entr" presetSubtype="0" fill="hold" grpId="0" nodeType="afterEffect">
                                  <p:stCondLst>
                                    <p:cond delay="2000"/>
                                  </p:stCondLst>
                                  <p:childTnLst>
                                    <p:set>
                                      <p:cBhvr>
                                        <p:cTn id="37" dur="1" fill="hold">
                                          <p:stCondLst>
                                            <p:cond delay="0"/>
                                          </p:stCondLst>
                                        </p:cTn>
                                        <p:tgtEl>
                                          <p:spTgt spid="170"/>
                                        </p:tgtEl>
                                        <p:attrNameLst>
                                          <p:attrName>style.visibility</p:attrName>
                                        </p:attrNameLst>
                                      </p:cBhvr>
                                      <p:to>
                                        <p:strVal val="visible"/>
                                      </p:to>
                                    </p:set>
                                    <p:animEffect transition="in" filter="fade">
                                      <p:cBhvr>
                                        <p:cTn id="38" dur="1000"/>
                                        <p:tgtEl>
                                          <p:spTgt spid="170"/>
                                        </p:tgtEl>
                                      </p:cBhvr>
                                    </p:animEffect>
                                  </p:childTnLst>
                                </p:cTn>
                              </p:par>
                            </p:childTnLst>
                          </p:cTn>
                        </p:par>
                        <p:par>
                          <p:cTn id="39" fill="hold">
                            <p:stCondLst>
                              <p:cond delay="13500"/>
                            </p:stCondLst>
                            <p:childTnLst>
                              <p:par>
                                <p:cTn id="40" presetID="10" presetClass="entr" presetSubtype="0" fill="hold" nodeType="after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fade">
                                      <p:cBhvr>
                                        <p:cTn id="42" dur="1000"/>
                                        <p:tgtEl>
                                          <p:spTgt spid="172"/>
                                        </p:tgtEl>
                                      </p:cBhvr>
                                    </p:animEffect>
                                  </p:childTnLst>
                                </p:cTn>
                              </p:par>
                            </p:childTnLst>
                          </p:cTn>
                        </p:par>
                        <p:par>
                          <p:cTn id="43" fill="hold">
                            <p:stCondLst>
                              <p:cond delay="14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par>
                          <p:cTn id="47" fill="hold">
                            <p:stCondLst>
                              <p:cond delay="15500"/>
                            </p:stCondLst>
                            <p:childTnLst>
                              <p:par>
                                <p:cTn id="48" presetID="0" presetClass="path" presetSubtype="0" accel="50000" decel="50000" fill="hold" nodeType="afterEffect">
                                  <p:stCondLst>
                                    <p:cond delay="0"/>
                                  </p:stCondLst>
                                  <p:childTnLst>
                                    <p:animMotion origin="layout" path="M -0.00156 -0.00185 L -0.1309 0.00093 " pathEditMode="relative" rAng="0" ptsTypes="AA">
                                      <p:cBhvr>
                                        <p:cTn id="49" dur="2000" fill="hold"/>
                                        <p:tgtEl>
                                          <p:spTgt spid="8"/>
                                        </p:tgtEl>
                                        <p:attrNameLst>
                                          <p:attrName>ppt_x</p:attrName>
                                          <p:attrName>ppt_y</p:attrName>
                                        </p:attrNameLst>
                                      </p:cBhvr>
                                      <p:rCtr x="-65" y="1"/>
                                    </p:animMotion>
                                  </p:childTnLst>
                                </p:cTn>
                              </p:par>
                            </p:childTnLst>
                          </p:cTn>
                        </p:par>
                        <p:par>
                          <p:cTn id="50" fill="hold">
                            <p:stCondLst>
                              <p:cond delay="17500"/>
                            </p:stCondLst>
                            <p:childTnLst>
                              <p:par>
                                <p:cTn id="51" presetID="0" presetClass="path" presetSubtype="0" accel="50000" decel="50000" fill="hold" nodeType="afterEffect">
                                  <p:stCondLst>
                                    <p:cond delay="0"/>
                                  </p:stCondLst>
                                  <p:childTnLst>
                                    <p:animMotion origin="layout" path="M -0.1309 0.00093 C -0.20555 -0.03148 -0.28003 -0.06389 -0.26493 -0.12731 C -0.24982 -0.19074 -0.14531 -0.28495 -0.04045 -0.37917 " pathEditMode="relative" ptsTypes="aaA">
                                      <p:cBhvr>
                                        <p:cTn id="52" dur="2000" fill="hold"/>
                                        <p:tgtEl>
                                          <p:spTgt spid="8"/>
                                        </p:tgtEl>
                                        <p:attrNameLst>
                                          <p:attrName>ppt_x</p:attrName>
                                          <p:attrName>ppt_y</p:attrName>
                                        </p:attrNameLst>
                                      </p:cBhvr>
                                    </p:animMotion>
                                  </p:childTnLst>
                                </p:cTn>
                              </p:par>
                            </p:childTnLst>
                          </p:cTn>
                        </p:par>
                        <p:par>
                          <p:cTn id="53" fill="hold">
                            <p:stCondLst>
                              <p:cond delay="19500"/>
                            </p:stCondLst>
                            <p:childTnLst>
                              <p:par>
                                <p:cTn id="54" presetID="10" presetClass="exit" presetSubtype="0" fill="hold" nodeType="afterEffect">
                                  <p:stCondLst>
                                    <p:cond delay="0"/>
                                  </p:stCondLst>
                                  <p:childTnLst>
                                    <p:animEffect transition="out" filter="fade">
                                      <p:cBhvr>
                                        <p:cTn id="55" dur="1000"/>
                                        <p:tgtEl>
                                          <p:spTgt spid="8"/>
                                        </p:tgtEl>
                                      </p:cBhvr>
                                    </p:animEffect>
                                    <p:set>
                                      <p:cBhvr>
                                        <p:cTn id="56" dur="1" fill="hold">
                                          <p:stCondLst>
                                            <p:cond delay="999"/>
                                          </p:stCondLst>
                                        </p:cTn>
                                        <p:tgtEl>
                                          <p:spTgt spid="8"/>
                                        </p:tgtEl>
                                        <p:attrNameLst>
                                          <p:attrName>style.visibility</p:attrName>
                                        </p:attrNameLst>
                                      </p:cBhvr>
                                      <p:to>
                                        <p:strVal val="hidden"/>
                                      </p:to>
                                    </p:set>
                                  </p:childTnLst>
                                </p:cTn>
                              </p:par>
                            </p:childTnLst>
                          </p:cTn>
                        </p:par>
                        <p:par>
                          <p:cTn id="57" fill="hold">
                            <p:stCondLst>
                              <p:cond delay="20500"/>
                            </p:stCondLst>
                            <p:childTnLst>
                              <p:par>
                                <p:cTn id="58" presetID="10" presetClass="entr" presetSubtype="0" fill="hold" grpId="0" nodeType="afterEffect">
                                  <p:stCondLst>
                                    <p:cond delay="200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1000"/>
                                        <p:tgtEl>
                                          <p:spTgt spid="86"/>
                                        </p:tgtEl>
                                      </p:cBhvr>
                                    </p:animEffect>
                                  </p:childTnLst>
                                </p:cTn>
                              </p:par>
                              <p:par>
                                <p:cTn id="61" presetID="10" presetClass="exit" presetSubtype="0" fill="hold" nodeType="withEffect">
                                  <p:stCondLst>
                                    <p:cond delay="0"/>
                                  </p:stCondLst>
                                  <p:childTnLst>
                                    <p:animEffect transition="out" filter="fade">
                                      <p:cBhvr>
                                        <p:cTn id="62" dur="500"/>
                                        <p:tgtEl>
                                          <p:spTgt spid="172"/>
                                        </p:tgtEl>
                                      </p:cBhvr>
                                    </p:animEffect>
                                    <p:set>
                                      <p:cBhvr>
                                        <p:cTn id="63" dur="1" fill="hold">
                                          <p:stCondLst>
                                            <p:cond delay="499"/>
                                          </p:stCondLst>
                                        </p:cTn>
                                        <p:tgtEl>
                                          <p:spTgt spid="172"/>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0"/>
                                        </p:tgtEl>
                                      </p:cBhvr>
                                    </p:animEffect>
                                    <p:set>
                                      <p:cBhvr>
                                        <p:cTn id="66" dur="1" fill="hold">
                                          <p:stCondLst>
                                            <p:cond delay="499"/>
                                          </p:stCondLst>
                                        </p:cTn>
                                        <p:tgtEl>
                                          <p:spTgt spid="170"/>
                                        </p:tgtEl>
                                        <p:attrNameLst>
                                          <p:attrName>style.visibility</p:attrName>
                                        </p:attrNameLst>
                                      </p:cBhvr>
                                      <p:to>
                                        <p:strVal val="hidden"/>
                                      </p:to>
                                    </p:set>
                                  </p:childTnLst>
                                </p:cTn>
                              </p:par>
                            </p:childTnLst>
                          </p:cTn>
                        </p:par>
                        <p:par>
                          <p:cTn id="67" fill="hold">
                            <p:stCondLst>
                              <p:cond delay="23500"/>
                            </p:stCondLst>
                            <p:childTnLst>
                              <p:par>
                                <p:cTn id="68" presetID="10"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par>
                          <p:cTn id="71" fill="hold">
                            <p:stCondLst>
                              <p:cond delay="24000"/>
                            </p:stCondLst>
                            <p:childTnLst>
                              <p:par>
                                <p:cTn id="72" presetID="0" presetClass="path" presetSubtype="0" accel="50000" decel="50000" fill="hold" nodeType="afterEffect">
                                  <p:stCondLst>
                                    <p:cond delay="1000"/>
                                  </p:stCondLst>
                                  <p:childTnLst>
                                    <p:animMotion origin="layout" path="M -1.38889E-6 -1.75382E-6 C -0.05885 -0.00902 -0.11753 -0.01782 -0.12153 -0.05137 C -0.12552 -0.08492 -0.06146 -0.15618 -0.02396 -0.20153 C 0.01354 -0.24688 0.05868 -0.28552 0.104 -0.32416 " pathEditMode="relative" ptsTypes="aaaA">
                                      <p:cBhvr>
                                        <p:cTn id="73" dur="2000" fill="hold"/>
                                        <p:tgtEl>
                                          <p:spTgt spid="9"/>
                                        </p:tgtEl>
                                        <p:attrNameLst>
                                          <p:attrName>ppt_x</p:attrName>
                                          <p:attrName>ppt_y</p:attrName>
                                        </p:attrNameLst>
                                      </p:cBhvr>
                                    </p:animMotion>
                                  </p:childTnLst>
                                </p:cTn>
                              </p:par>
                            </p:childTnLst>
                          </p:cTn>
                        </p:par>
                        <p:par>
                          <p:cTn id="74" fill="hold">
                            <p:stCondLst>
                              <p:cond delay="27000"/>
                            </p:stCondLst>
                            <p:childTnLst>
                              <p:par>
                                <p:cTn id="75" presetID="10" presetClass="exit" presetSubtype="0" fill="hold" nodeType="after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13" grpId="0"/>
      <p:bldP spid="139" grpId="0" animBg="1"/>
      <p:bldP spid="85" grpId="0" animBg="1"/>
      <p:bldP spid="85" grpId="1" animBg="1"/>
      <p:bldP spid="170" grpId="0" animBg="1"/>
      <p:bldP spid="170" grpId="1" animBg="1"/>
      <p:bldP spid="86" grpId="0" animBg="1"/>
    </p:bldLst>
  </p:timing>
</p:sld>
</file>

<file path=ppt/theme/theme1.xml><?xml version="1.0" encoding="utf-8"?>
<a:theme xmlns:a="http://schemas.openxmlformats.org/drawingml/2006/main" name="1_SVR-dark-red">
  <a:themeElements>
    <a:clrScheme name="7-00270 Server ID 2">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50595" mc:Ignorable=""/>
      </a:dk2>
      <a:lt2>
        <a:srgbClr xmlns:mc="http://schemas.openxmlformats.org/markup-compatibility/2006" xmlns:a14="http://schemas.microsoft.com/office/drawing/2007/7/7/main" val="FFFF99" mc:Ignorable=""/>
      </a:lt2>
      <a:accent1>
        <a:srgbClr xmlns:mc="http://schemas.openxmlformats.org/markup-compatibility/2006" xmlns:a14="http://schemas.microsoft.com/office/drawing/2007/7/7/main" val="FFA514" mc:Ignorable=""/>
      </a:accent1>
      <a:accent2>
        <a:srgbClr xmlns:mc="http://schemas.openxmlformats.org/markup-compatibility/2006" xmlns:a14="http://schemas.microsoft.com/office/drawing/2007/7/7/main" val="5082B9" mc:Ignorable=""/>
      </a:accent2>
      <a:accent3>
        <a:srgbClr xmlns:mc="http://schemas.openxmlformats.org/markup-compatibility/2006" xmlns:a14="http://schemas.microsoft.com/office/drawing/2007/7/7/main" val="64BE46" mc:Ignorable=""/>
      </a:accent3>
      <a:accent4>
        <a:srgbClr xmlns:mc="http://schemas.openxmlformats.org/markup-compatibility/2006" xmlns:a14="http://schemas.microsoft.com/office/drawing/2007/7/7/main" val="D70023" mc:Ignorable=""/>
      </a:accent4>
      <a:accent5>
        <a:srgbClr xmlns:mc="http://schemas.openxmlformats.org/markup-compatibility/2006" xmlns:a14="http://schemas.microsoft.com/office/drawing/2007/7/7/main" val="F3E207" mc:Ignorable=""/>
      </a:accent5>
      <a:accent6>
        <a:srgbClr xmlns:mc="http://schemas.openxmlformats.org/markup-compatibility/2006" xmlns:a14="http://schemas.microsoft.com/office/drawing/2007/7/7/main" val="691987" mc:Ignorable=""/>
      </a:accent6>
      <a:hlink>
        <a:srgbClr xmlns:mc="http://schemas.openxmlformats.org/markup-compatibility/2006" xmlns:a14="http://schemas.microsoft.com/office/drawing/2007/7/7/main" val="D70023" mc:Ignorable=""/>
      </a:hlink>
      <a:folHlink>
        <a:srgbClr xmlns:mc="http://schemas.openxmlformats.org/markup-compatibility/2006" xmlns:a14="http://schemas.microsoft.com/office/drawing/2007/7/7/main" val="7DDDFF" mc:Ignorable=""/>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75000"/>
              </a:schemeClr>
            </a:gs>
            <a:gs pos="80000">
              <a:schemeClr val="accent6">
                <a:lumMod val="60000"/>
                <a:lumOff val="40000"/>
              </a:schemeClr>
            </a:gs>
            <a:gs pos="100000">
              <a:schemeClr val="accent6">
                <a:lumMod val="60000"/>
                <a:lumOff val="40000"/>
              </a:schemeClr>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indent="-396875">
          <a:lnSpc>
            <a:spcPct val="90000"/>
          </a:lnSpc>
          <a:spcBef>
            <a:spcPct val="20000"/>
          </a:spcBef>
          <a:buClr>
            <a:srgbClr xmlns:mc="http://schemas.openxmlformats.org/markup-compatibility/2006" xmlns:a14="http://schemas.microsoft.com/office/drawing/2007/7/7/main" val="777777" mc:Ignorable=""/>
          </a:buClr>
          <a:defRPr sz="2400" dirty="0" err="1" smtClean="0">
            <a:solidFill>
              <a:schemeClr val="bg1">
                <a:lumMod val="7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8CE6EDC73FE4C8342CD8D202AE755" ma:contentTypeVersion="0" ma:contentTypeDescription="Create a new document." ma:contentTypeScope="" ma:versionID="756e842a001689ba9715599804597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outs:outSpaceData xmlns:outs="http://schemas.microsoft.com/office/2009/outspace/metadata">
  <outs:relatedDates>
    <outs:relatedDate>
      <outs:type>3</outs:type>
      <outs:displayName>Last Modified</outs:displayName>
      <outs:dateTime>2010-04-01T22:29:52Z</outs:dateTime>
      <outs:isPinned>true</outs:isPinned>
    </outs:relatedDate>
    <outs:relatedDate>
      <outs:type>2</outs:type>
      <outs:displayName>Created</outs:displayName>
      <outs:dateTime>2006-08-16T00:00:00Z</outs:dateTime>
      <outs:isPinned>true</outs:isPinned>
    </outs:relatedDate>
    <outs:relatedDate>
      <outs:type>4</outs:type>
      <outs:displayName>Last Printed</outs:displayName>
      <outs:dateTime>2009-12-29T16:47:41Z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Andrea Bench-Dunn</outs:displayName>
          <outs:accountName/>
        </outs:relatedPerson>
      </outs:people>
      <outs:source>0</outs:source>
      <outs:isPinned>true</outs:isPinned>
    </outs:relatedPeopleItem>
    <outs:relatedPeopleItem>
      <outs:category>Last modified by</outs:category>
      <outs:people>
        <outs:relatedPerson>
          <outs:displayName>Tisha Hardester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p:properties xmlns:p="http://schemas.microsoft.com/office/2006/metadata/properties" xmlns:xsi="http://www.w3.org/2001/XMLSchema-instanc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AF515A-9C1E-4BB5-A822-E1E93A640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CD54362-C284-45DD-991B-865721C9DA88}">
  <ds:schemaRefs>
    <ds:schemaRef ds:uri="http://schemas.microsoft.com/office/2009/outspace/metadata"/>
  </ds:schemaRefs>
</ds:datastoreItem>
</file>

<file path=customXml/itemProps3.xml><?xml version="1.0" encoding="utf-8"?>
<ds:datastoreItem xmlns:ds="http://schemas.openxmlformats.org/officeDocument/2006/customXml" ds:itemID="{B3780183-5ED4-41D4-B6D9-78B3D9E63839}">
  <ds:schemaRef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s>
</ds:datastoreItem>
</file>

<file path=customXml/itemProps4.xml><?xml version="1.0" encoding="utf-8"?>
<ds:datastoreItem xmlns:ds="http://schemas.openxmlformats.org/officeDocument/2006/customXml" ds:itemID="{F890C7CB-4109-48E6-A02F-043768211F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SVRlightred</Template>
  <TotalTime>43727</TotalTime>
  <Words>11042</Words>
  <Application>Microsoft Office PowerPoint</Application>
  <PresentationFormat>On-screen Show (4:3)</PresentationFormat>
  <Paragraphs>1927</Paragraphs>
  <Slides>68</Slides>
  <Notes>65</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Segoe Light</vt:lpstr>
      <vt:lpstr>Segoe</vt:lpstr>
      <vt:lpstr>Courier New</vt:lpstr>
      <vt:lpstr>Calibri</vt:lpstr>
      <vt:lpstr>ＭＳ Ｐゴシック</vt:lpstr>
      <vt:lpstr>メイリオ</vt:lpstr>
      <vt:lpstr>Segoe Semibold</vt:lpstr>
      <vt:lpstr>Wingdings</vt:lpstr>
      <vt:lpstr>1_SVR-dark-red</vt:lpstr>
      <vt:lpstr>PowerPoint Presentation</vt:lpstr>
      <vt:lpstr>Why Enterprise is Right for You?</vt:lpstr>
      <vt:lpstr>Why Choose Enterprise Edition?</vt:lpstr>
      <vt:lpstr>SQL Server 2008 R2 Enterprise Top Benefits</vt:lpstr>
      <vt:lpstr>High Availability</vt:lpstr>
      <vt:lpstr>Why High Availability?</vt:lpstr>
      <vt:lpstr>Prevent Unplanned Downtime </vt:lpstr>
      <vt:lpstr>Enhanced Database Mirroring</vt:lpstr>
      <vt:lpstr>Help Recover From User Errors </vt:lpstr>
      <vt:lpstr>Maintain Databases Without Downtime </vt:lpstr>
      <vt:lpstr>Minimize Planned Downtime and Increase Efficiency</vt:lpstr>
      <vt:lpstr>Minimize Planned Downtime</vt:lpstr>
      <vt:lpstr>Access Data Seamlessly Across Servers </vt:lpstr>
      <vt:lpstr>PowerPoint Presentation</vt:lpstr>
      <vt:lpstr>Why Scalability and Performance?</vt:lpstr>
      <vt:lpstr>Scale Up to 8 Processors </vt:lpstr>
      <vt:lpstr>Host More Instances Per Server</vt:lpstr>
      <vt:lpstr>Optimize Workloads Via Virtual Machines</vt:lpstr>
      <vt:lpstr>Lower Storage Costs</vt:lpstr>
      <vt:lpstr>Increase Query Performance</vt:lpstr>
      <vt:lpstr>Make Decisions in Near Real-Time</vt:lpstr>
      <vt:lpstr>Increase Query Performance</vt:lpstr>
      <vt:lpstr>Security</vt:lpstr>
      <vt:lpstr>Why Security?</vt:lpstr>
      <vt:lpstr>Enable World-Class Compliance</vt:lpstr>
      <vt:lpstr>Audit All User Actions</vt:lpstr>
      <vt:lpstr>Seamlessly Encrypt Data</vt:lpstr>
      <vt:lpstr>Protect Encryption Keys</vt:lpstr>
      <vt:lpstr>Manageability </vt:lpstr>
      <vt:lpstr>Why Manageability?</vt:lpstr>
      <vt:lpstr>Manage Multiple Servers</vt:lpstr>
      <vt:lpstr>Divide and Manage Large Tables</vt:lpstr>
      <vt:lpstr>Help Ensure Predictable Performance</vt:lpstr>
      <vt:lpstr>Increase Backup Reliability</vt:lpstr>
      <vt:lpstr>Data Warehousing &amp; Business Intelligence </vt:lpstr>
      <vt:lpstr>Why Business Intelligence?</vt:lpstr>
      <vt:lpstr>Enterprise Scale BI Data Warehousing</vt:lpstr>
      <vt:lpstr>Reduce Data Warehouse Size </vt:lpstr>
      <vt:lpstr>Increase Cube Query Performance</vt:lpstr>
      <vt:lpstr>Increase Performance for Large Queries</vt:lpstr>
      <vt:lpstr>Help Ensure Predictable Performance</vt:lpstr>
      <vt:lpstr>Clean Incoming Data</vt:lpstr>
      <vt:lpstr>Provide Enterprise-Scale Integration </vt:lpstr>
      <vt:lpstr>More Enterprise-Class Integration</vt:lpstr>
      <vt:lpstr>Fast Track Data Warehouse 2.0</vt:lpstr>
      <vt:lpstr>Enterprise Scale BI Analysis Services</vt:lpstr>
      <vt:lpstr>Provide Enterprise-Scale Analytics</vt:lpstr>
      <vt:lpstr>Customize Data Analysis</vt:lpstr>
      <vt:lpstr>Enterprise Scale BI Reporting Services</vt:lpstr>
      <vt:lpstr>Provide Richer Data Analysis to All Users</vt:lpstr>
      <vt:lpstr>Provide Enterprise-Scale Reporting</vt:lpstr>
      <vt:lpstr>Cost Savings</vt:lpstr>
      <vt:lpstr>Why Cost Savings?</vt:lpstr>
      <vt:lpstr>Increase Server Utilization with Virtual Machines</vt:lpstr>
      <vt:lpstr>Manage More Efficiently at Scale</vt:lpstr>
      <vt:lpstr>Lower Storage Costs</vt:lpstr>
      <vt:lpstr>Lower Costs for Cluster Nodes</vt:lpstr>
      <vt:lpstr>SQL Server 2008 R2 Enterprise Top Benefits</vt:lpstr>
      <vt:lpstr>PowerPoint Presentation</vt:lpstr>
      <vt:lpstr>PowerPoint Presentation</vt:lpstr>
      <vt:lpstr>Why SQL Server Enterprise Edition?</vt:lpstr>
      <vt:lpstr>Why High Availability?</vt:lpstr>
      <vt:lpstr>Why Scalability and Performance?</vt:lpstr>
      <vt:lpstr>Why Security?</vt:lpstr>
      <vt:lpstr>Why Manageability?</vt:lpstr>
      <vt:lpstr>Why Data Warehouse?</vt:lpstr>
      <vt:lpstr>Why Business Intelligence?</vt:lpstr>
      <vt:lpstr>How to save storage, hardware and administration costs?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EE deck</dc:title>
  <dc:creator>Andrea Bench-Dunn</dc:creator>
  <cp:lastModifiedBy>Tisha Hardester</cp:lastModifiedBy>
  <cp:revision>1562</cp:revision>
  <cp:lastPrinted>2009-12-29T16:47:41Z</cp:lastPrinted>
  <dcterms:created xsi:type="dcterms:W3CDTF">2006-08-16T00:00:00Z</dcterms:created>
  <dcterms:modified xsi:type="dcterms:W3CDTF">2010-04-01T22:57:23Z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0x0101005358CE6EDC73FE4C8342CD8D202AE755</vt:lpwstr>
  </property>
</Properties>
</file>