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0" r:id="rId1"/>
  </p:sldMasterIdLst>
  <p:notesMasterIdLst>
    <p:notesMasterId r:id="rId22"/>
  </p:notesMasterIdLst>
  <p:sldIdLst>
    <p:sldId id="261" r:id="rId2"/>
    <p:sldId id="269" r:id="rId3"/>
    <p:sldId id="270" r:id="rId4"/>
    <p:sldId id="271" r:id="rId5"/>
    <p:sldId id="260" r:id="rId6"/>
    <p:sldId id="273" r:id="rId7"/>
    <p:sldId id="274" r:id="rId8"/>
    <p:sldId id="275" r:id="rId9"/>
    <p:sldId id="276" r:id="rId10"/>
    <p:sldId id="277" r:id="rId11"/>
    <p:sldId id="279" r:id="rId12"/>
    <p:sldId id="286" r:id="rId13"/>
    <p:sldId id="280" r:id="rId14"/>
    <p:sldId id="281" r:id="rId15"/>
    <p:sldId id="282" r:id="rId16"/>
    <p:sldId id="283" r:id="rId17"/>
    <p:sldId id="284" r:id="rId18"/>
    <p:sldId id="285" r:id="rId19"/>
    <p:sldId id="268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18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36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54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72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909" algn="l" defTabSz="914363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090" algn="l" defTabSz="914363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272" algn="l" defTabSz="914363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454" algn="l" defTabSz="914363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C86BD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88C054-AF48-4D70-9D39-765DFD97EB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1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36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5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7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C3550-6767-4081-B50C-4C0609CB2DBD}" type="slidenum">
              <a:rPr lang="en-US"/>
              <a:pPr/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6E9B2-5BF4-44FD-A472-EEBD9A03D2B7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C054-AF48-4D70-9D39-765DFD97EB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C054-AF48-4D70-9D39-765DFD97EB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6E9B2-5BF4-44FD-A472-EEBD9A03D2B7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buSzPct val="90000"/>
              <a:buFontTx/>
              <a:buBlip>
                <a:blip r:embed="rId2"/>
              </a:buBlip>
              <a:defRPr/>
            </a:lvl1pPr>
            <a:lvl2pPr>
              <a:lnSpc>
                <a:spcPct val="90000"/>
              </a:lnSpc>
              <a:buSzPct val="90000"/>
              <a:buFontTx/>
              <a:buBlip>
                <a:blip r:embed="rId2"/>
              </a:buBlip>
              <a:defRPr/>
            </a:lvl2pPr>
            <a:lvl3pPr>
              <a:lnSpc>
                <a:spcPct val="90000"/>
              </a:lnSpc>
              <a:buSzPct val="90000"/>
              <a:buFontTx/>
              <a:buBlip>
                <a:blip r:embed="rId2"/>
              </a:buBlip>
              <a:defRPr/>
            </a:lvl3pPr>
            <a:lvl4pPr>
              <a:lnSpc>
                <a:spcPct val="90000"/>
              </a:lnSpc>
              <a:buSzPct val="90000"/>
              <a:buFontTx/>
              <a:buBlip>
                <a:blip r:embed="rId2"/>
              </a:buBlip>
              <a:defRPr/>
            </a:lvl4pPr>
            <a:lvl5pPr>
              <a:lnSpc>
                <a:spcPct val="90000"/>
              </a:lnSpc>
              <a:buSzPct val="9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664"/>
            <a:ext cx="8229600" cy="692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2"/>
            <a:ext cx="4038600" cy="26725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25602"/>
            <a:ext cx="4038600" cy="26725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BCBDB5F6-F9A2-45AE-A1F8-AC5708A019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5pPr>
      <a:lvl6pPr marL="457182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6pPr>
      <a:lvl7pPr marL="914363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7pPr>
      <a:lvl8pPr marL="1371545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8pPr>
      <a:lvl9pPr marL="1828727"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charset="0"/>
          <a:ea typeface="MS PGothic" pitchFamily="34" charset="-128"/>
        </a:defRPr>
      </a:lvl9pPr>
    </p:titleStyle>
    <p:bodyStyle>
      <a:lvl1pPr marL="342886" indent="-342886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1142954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136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318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499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681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863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045" indent="-228591" algn="l" rtl="0" eaLnBrk="1" fontAlgn="base" hangingPunct="1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devenkam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crosoft.com/hosting" TargetMode="External"/><Relationship Id="rId4" Type="http://schemas.openxmlformats.org/officeDocument/2006/relationships/hyperlink" Target="http://www.iis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38600" y="4768850"/>
            <a:ext cx="351890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egoe" charset="0"/>
              </a:rPr>
              <a:t>IIS 7 for Hosters</a:t>
            </a:r>
            <a:endParaRPr lang="en-US" sz="3600" dirty="0">
              <a:solidFill>
                <a:schemeClr val="bg1"/>
              </a:solidFill>
              <a:latin typeface="Sego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334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Deven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Kampenhout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Web Platform Architect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Developer &amp; Platform Evangelism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PHP/FastCGI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9093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Reach new markets with reliable better performing PHP hosting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Develop and deploy on the same platform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PHP apps benefit from IIS 7 capabilities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Pipeline service available to PHP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Leverage .NET Forms Authentication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Use URLFiltering, URLAuth, Caching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Tracing and diagnostics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Delegated administration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Apps benefit from integration with Microsoft suite of servers and management services</a:t>
            </a:r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274" y="1"/>
            <a:ext cx="2080048" cy="10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Flexible Configuration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1450631"/>
            <a:ext cx="8382000" cy="66890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XML-based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Xcopy server or site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Easy to manage with new APIs and tools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Fully extensible schema for custom applications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Delegate administration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Permit site owners to control specific settings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Shared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Multiple servers share single config file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86200"/>
            <a:ext cx="5867400" cy="1828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Demo: IIS7 Configuration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Security Enhacments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22220"/>
            <a:ext cx="8382000" cy="54579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Built on IIS 6’s proven security design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Improved  application pool sandbox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Anonymous user “built in”, not a local account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Customer configurable rules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URLFiltering: Filtering of suspicious URLs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Replaces URLScan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URLAuthorization: control access to content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Does not rely on ACLs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Rules are stored locally and relocate with content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384994"/>
          </a:xfrm>
        </p:spPr>
        <p:txBody>
          <a:bodyPr>
            <a:normAutofit/>
          </a:bodyPr>
          <a:lstStyle/>
          <a:p>
            <a:r>
              <a:rPr lang="en-US" dirty="0" smtClean="0"/>
              <a:t>Excellent Application Compatibility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0472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Static, ASP and ISAPI: fully compatible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ASP.NET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Very high compatibility in integrated mode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Classic mode insures IIS 6 equivalent functionality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PHP, works without modification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IIS 6 ADSI: Install IIS 6 Metabase compatibility role service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Tracing and Diagnostics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526810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View detailed errors in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New errors provide prescriptive guidance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Runtime state info in real time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New APIs expose runtime diagnostic information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E.g. See all currently executing requests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Rapidly troubleshoot faulty applications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Define ‘failures’ triggers by error code or time taken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Configurable per application or URL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Failed request log chronicles events for trigger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Quickly identify bottlenecks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Extensible “</a:t>
            </a:r>
            <a:r>
              <a:rPr lang="en-US" sz="2400" dirty="0" err="1" smtClean="0"/>
              <a:t>eventing</a:t>
            </a:r>
            <a:r>
              <a:rPr lang="en-US" sz="2400" dirty="0" smtClean="0"/>
              <a:t>” system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Automating IIS 7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7500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APPCMD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General purpose command line tool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Managed code API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Microsoft.Web.Administration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WMI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Improved namespace for IIS 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ADSI compatibility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Powershell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Use with Managed API and WMI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FTP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71869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Integrated publishing</a:t>
            </a:r>
          </a:p>
          <a:p>
            <a:r>
              <a:rPr lang="en-US" sz="2400" dirty="0" smtClean="0"/>
              <a:t>Secure file transfer with FTPS</a:t>
            </a:r>
          </a:p>
          <a:p>
            <a:r>
              <a:rPr lang="en-US" sz="2400" dirty="0" smtClean="0"/>
              <a:t>Improved user isolation</a:t>
            </a:r>
          </a:p>
          <a:p>
            <a:r>
              <a:rPr lang="en-US" sz="2400" dirty="0" smtClean="0"/>
              <a:t>Authenticate to non-Windows accounts</a:t>
            </a:r>
          </a:p>
          <a:p>
            <a:r>
              <a:rPr lang="en-US" sz="2400" dirty="0" smtClean="0"/>
              <a:t>Integrated with the IIS manager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30189"/>
            <a:ext cx="8382000" cy="60939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IIS.net: Home for IIS Community</a:t>
            </a:r>
            <a:endParaRPr sz="3000"/>
          </a:p>
        </p:txBody>
      </p:sp>
      <p:grpSp>
        <p:nvGrpSpPr>
          <p:cNvPr id="2" name="Group 13"/>
          <p:cNvGrpSpPr/>
          <p:nvPr/>
        </p:nvGrpSpPr>
        <p:grpSpPr>
          <a:xfrm>
            <a:off x="485775" y="1100142"/>
            <a:ext cx="8101013" cy="4818058"/>
            <a:chOff x="582930" y="1320170"/>
            <a:chExt cx="9721216" cy="578167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594360" y="4358640"/>
              <a:ext cx="970788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27000"/>
            </a:sp3d>
          </p:spPr>
        </p:pic>
        <p:sp>
          <p:nvSpPr>
            <p:cNvPr id="9" name="Rounded Rectangle 8"/>
            <p:cNvSpPr/>
            <p:nvPr/>
          </p:nvSpPr>
          <p:spPr bwMode="auto">
            <a:xfrm>
              <a:off x="582930" y="1320170"/>
              <a:ext cx="9721216" cy="661033"/>
            </a:xfrm>
            <a:prstGeom prst="roundRect">
              <a:avLst/>
            </a:prstGeom>
            <a:gradFill flip="none" rotWithShape="1">
              <a:gsLst>
                <a:gs pos="0">
                  <a:srgbClr val="3778A7">
                    <a:alpha val="58000"/>
                  </a:srgbClr>
                </a:gs>
                <a:gs pos="87000">
                  <a:srgbClr val="3778A7">
                    <a:alpha val="29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31664" tIns="65831" rIns="131664" bIns="65831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/>
                <a:t>In-depth technical articles and samples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82930" y="2005970"/>
              <a:ext cx="9721216" cy="661033"/>
            </a:xfrm>
            <a:prstGeom prst="roundRect">
              <a:avLst/>
            </a:prstGeom>
            <a:gradFill flip="none" rotWithShape="1">
              <a:gsLst>
                <a:gs pos="0">
                  <a:srgbClr val="3778A7">
                    <a:alpha val="58000"/>
                  </a:srgbClr>
                </a:gs>
                <a:gs pos="87000">
                  <a:srgbClr val="3778A7">
                    <a:alpha val="29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31664" tIns="65831" rIns="131664" bIns="65831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/>
                <a:t>Connect with other IIS experts on blogs &amp; forums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582930" y="2676530"/>
              <a:ext cx="9721216" cy="661033"/>
            </a:xfrm>
            <a:prstGeom prst="roundRect">
              <a:avLst/>
            </a:prstGeom>
            <a:gradFill flip="none" rotWithShape="1">
              <a:gsLst>
                <a:gs pos="0">
                  <a:srgbClr val="3778A7">
                    <a:alpha val="58000"/>
                  </a:srgbClr>
                </a:gs>
                <a:gs pos="87000">
                  <a:srgbClr val="3778A7">
                    <a:alpha val="29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31664" tIns="65831" rIns="131664" bIns="65831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/>
                <a:t>Free advice and assistance in forums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582930" y="3362330"/>
              <a:ext cx="9721216" cy="661033"/>
            </a:xfrm>
            <a:prstGeom prst="roundRect">
              <a:avLst/>
            </a:prstGeom>
            <a:gradFill flip="none" rotWithShape="1">
              <a:gsLst>
                <a:gs pos="0">
                  <a:srgbClr val="3778A7">
                    <a:alpha val="58000"/>
                  </a:srgbClr>
                </a:gs>
                <a:gs pos="87000">
                  <a:srgbClr val="3778A7">
                    <a:alpha val="29000"/>
                  </a:srgb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31664" tIns="65831" rIns="131664" bIns="65831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/>
                <a:t>Download center with IIS solutions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8382000" cy="517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Opportunity for Hosters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523733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Manage with Ease: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More efficient administration tools including delegated administration and shared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Powerful Hosting of Applications and Services: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Expanded application hosting for .NET, ASP, PHP Web applications and XML services</a:t>
            </a:r>
          </a:p>
          <a:p>
            <a:pPr lvl="0">
              <a:buFont typeface="Arial" pitchFamily="34" charset="0"/>
              <a:buChar char="•"/>
            </a:pPr>
            <a:r>
              <a:rPr lang="en-US" sz="2400" b="1" dirty="0" smtClean="0"/>
              <a:t>Lower Infrastructure Costs: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Improved scalability, reliability and  enhanced security features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03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IIS 7 Built For Hosting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47078" y="1069183"/>
            <a:ext cx="8128000" cy="56173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Windows Server Web Edition 2008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New IIS Manager: manage thousands of sites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Opt-in modular architecture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World-class hosting for ASP.NET </a:t>
            </a:r>
            <a:r>
              <a:rPr lang="en-US" sz="2400" u="sng" dirty="0" smtClean="0"/>
              <a:t>and</a:t>
            </a:r>
            <a:r>
              <a:rPr lang="en-US" sz="2400" dirty="0" smtClean="0"/>
              <a:t> PHP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New, flexible configuration system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Security based on IIS 6’s solid legacy, simplified and enhanced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Rich suite of automation tools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Modern, secure FTP server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411552"/>
            <a:ext cx="8458200" cy="3541448"/>
          </a:xfrm>
        </p:spPr>
        <p:txBody>
          <a:bodyPr/>
          <a:lstStyle/>
          <a:p>
            <a:r>
              <a:rPr lang="en-US" dirty="0" smtClean="0"/>
              <a:t>Tell me about your experience with Windows Server 2008 and IIS7!</a:t>
            </a:r>
          </a:p>
          <a:p>
            <a:endParaRPr lang="en-US" dirty="0" smtClean="0"/>
          </a:p>
          <a:p>
            <a:r>
              <a:rPr lang="en-US" dirty="0" smtClean="0"/>
              <a:t>Deven Kampenhout – </a:t>
            </a:r>
            <a:r>
              <a:rPr lang="en-US" dirty="0" smtClean="0">
                <a:hlinkClick r:id="rId3"/>
              </a:rPr>
              <a:t>http://blogs.msdn.com/devenkamp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Additional Resources Available: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http://www.iis.net/</a:t>
            </a:r>
            <a:r>
              <a:rPr lang="en-US" dirty="0" smtClean="0"/>
              <a:t> - Central information store for IIS specific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http://microsoft.com/hosting</a:t>
            </a:r>
            <a:r>
              <a:rPr lang="en-US" dirty="0" smtClean="0"/>
              <a:t> - Hosting specific content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1384994"/>
          </a:xfrm>
        </p:spPr>
        <p:txBody>
          <a:bodyPr>
            <a:normAutofit/>
          </a:bodyPr>
          <a:lstStyle/>
          <a:p>
            <a:r>
              <a:rPr sz="4000" smtClean="0"/>
              <a:t>Windows Server 2008 </a:t>
            </a:r>
            <a:br>
              <a:rPr sz="4000" smtClean="0"/>
            </a:br>
            <a:r>
              <a:rPr sz="4000" smtClean="0"/>
              <a:t>Web Edition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1923" y="1724168"/>
            <a:ext cx="8382000" cy="37446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Reduced costs, increased capacity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processors	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4GB Ram (x32), 32GB (x64)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Microsoft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SQL Server™ allowed for local Web applications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Includes Windows SharePoint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Server Core optional install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IIS 7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69" y="1237031"/>
            <a:ext cx="8382000" cy="48064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Completely redesigned IIS Manager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Allows IIS and ASP.NET configuration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Icons instead of tabs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Fully extensible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 new management and IIS features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Integrate custom applications config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health and diagnostics info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Built-in remote administration over HTTPS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Manage 1 or 1000s of sites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7010401" cy="50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86200"/>
            <a:ext cx="5867400" cy="18288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Demo: Managing 4000 Sites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invGray">
          <a:xfrm>
            <a:off x="685800" y="1790700"/>
            <a:ext cx="2876550" cy="475049"/>
          </a:xfrm>
          <a:prstGeom prst="roundRect">
            <a:avLst>
              <a:gd name="adj" fmla="val 5597"/>
            </a:avLst>
          </a:prstGeom>
          <a:solidFill>
            <a:srgbClr val="FFFFFF">
              <a:alpha val="30196"/>
            </a:srgbClr>
          </a:solidFill>
          <a:ln w="12700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IIS6 Architecture - Request Processing</a:t>
            </a:r>
          </a:p>
        </p:txBody>
      </p:sp>
      <p:sp>
        <p:nvSpPr>
          <p:cNvPr id="9221" name="AutoShape 8"/>
          <p:cNvSpPr>
            <a:spLocks noChangeArrowheads="1"/>
          </p:cNvSpPr>
          <p:nvPr/>
        </p:nvSpPr>
        <p:spPr bwMode="invGray">
          <a:xfrm>
            <a:off x="762000" y="4495800"/>
            <a:ext cx="2730500" cy="3952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Send Response</a:t>
            </a:r>
          </a:p>
        </p:txBody>
      </p:sp>
      <p:sp>
        <p:nvSpPr>
          <p:cNvPr id="9222" name="AutoShape 9"/>
          <p:cNvSpPr>
            <a:spLocks noChangeArrowheads="1"/>
          </p:cNvSpPr>
          <p:nvPr/>
        </p:nvSpPr>
        <p:spPr bwMode="invGray">
          <a:xfrm>
            <a:off x="809628" y="502761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invGray">
          <a:xfrm>
            <a:off x="2190753" y="5027613"/>
            <a:ext cx="1254125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Compress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invGray">
          <a:xfrm>
            <a:off x="819153" y="226536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NTLM</a:t>
            </a:r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invGray">
          <a:xfrm>
            <a:off x="1704978" y="226536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invGray">
          <a:xfrm>
            <a:off x="741363" y="2932114"/>
            <a:ext cx="1512887" cy="14642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lIns="45715" tIns="45715" rIns="45715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Determine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Handler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227" name="AutoShape 14"/>
          <p:cNvSpPr>
            <a:spLocks noChangeArrowheads="1"/>
          </p:cNvSpPr>
          <p:nvPr/>
        </p:nvSpPr>
        <p:spPr bwMode="invGray">
          <a:xfrm>
            <a:off x="2636838" y="2978150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CGI</a:t>
            </a:r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invGray">
          <a:xfrm>
            <a:off x="2636838" y="3368675"/>
            <a:ext cx="874712" cy="565150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Static File</a:t>
            </a: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invGray">
          <a:xfrm>
            <a:off x="762000" y="1828800"/>
            <a:ext cx="2730500" cy="3952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Authentication</a:t>
            </a:r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invGray">
          <a:xfrm>
            <a:off x="2595563" y="2268538"/>
            <a:ext cx="850900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Anon</a:t>
            </a:r>
          </a:p>
        </p:txBody>
      </p:sp>
      <p:sp>
        <p:nvSpPr>
          <p:cNvPr id="234515" name="Rectangle 19"/>
          <p:cNvSpPr>
            <a:spLocks noChangeArrowheads="1"/>
          </p:cNvSpPr>
          <p:nvPr/>
        </p:nvSpPr>
        <p:spPr bwMode="invGray">
          <a:xfrm>
            <a:off x="4295777" y="1774827"/>
            <a:ext cx="4429660" cy="7725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600" dirty="0"/>
              <a:t>Monolithic </a:t>
            </a:r>
            <a:r>
              <a:rPr lang="en-US" sz="2600" dirty="0" smtClean="0"/>
              <a:t>implementation -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install </a:t>
            </a:r>
            <a:r>
              <a:rPr lang="en-US" sz="2600" b="1" dirty="0">
                <a:solidFill>
                  <a:schemeClr val="tx2"/>
                </a:solidFill>
              </a:rPr>
              <a:t>all or nothing</a:t>
            </a:r>
            <a:r>
              <a:rPr lang="en-US" sz="2600" b="1" dirty="0"/>
              <a:t>…</a:t>
            </a:r>
          </a:p>
        </p:txBody>
      </p:sp>
      <p:sp>
        <p:nvSpPr>
          <p:cNvPr id="234516" name="Rectangle 20"/>
          <p:cNvSpPr>
            <a:spLocks noChangeArrowheads="1"/>
          </p:cNvSpPr>
          <p:nvPr/>
        </p:nvSpPr>
        <p:spPr bwMode="invGray">
          <a:xfrm>
            <a:off x="3914775" y="4876800"/>
            <a:ext cx="5229225" cy="77250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8" tIns="45715" rIns="91428" bIns="45715">
            <a:sp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sz="2600" dirty="0"/>
              <a:t>Extend server functionality only through </a:t>
            </a:r>
            <a:r>
              <a:rPr lang="en-US" sz="2600" b="1" dirty="0">
                <a:solidFill>
                  <a:schemeClr val="tx2"/>
                </a:solidFill>
              </a:rPr>
              <a:t>ISAPI</a:t>
            </a:r>
            <a:r>
              <a:rPr lang="en-US" sz="2600" b="1" dirty="0"/>
              <a:t>…</a:t>
            </a:r>
          </a:p>
        </p:txBody>
      </p:sp>
      <p:sp>
        <p:nvSpPr>
          <p:cNvPr id="234517" name="AutoShape 21"/>
          <p:cNvSpPr>
            <a:spLocks noChangeArrowheads="1"/>
          </p:cNvSpPr>
          <p:nvPr/>
        </p:nvSpPr>
        <p:spPr bwMode="invGray">
          <a:xfrm>
            <a:off x="3760788" y="3478216"/>
            <a:ext cx="1646237" cy="49474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en-US" dirty="0">
                <a:solidFill>
                  <a:schemeClr val="bg1"/>
                </a:solidFill>
              </a:rPr>
              <a:t>ASP.NET</a:t>
            </a:r>
          </a:p>
        </p:txBody>
      </p:sp>
      <p:sp>
        <p:nvSpPr>
          <p:cNvPr id="234518" name="AutoShape 22"/>
          <p:cNvSpPr>
            <a:spLocks noChangeArrowheads="1"/>
          </p:cNvSpPr>
          <p:nvPr/>
        </p:nvSpPr>
        <p:spPr bwMode="invGray">
          <a:xfrm>
            <a:off x="3751263" y="4221166"/>
            <a:ext cx="1646237" cy="49474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en-US" dirty="0">
                <a:solidFill>
                  <a:schemeClr val="bg1"/>
                </a:solidFill>
              </a:rPr>
              <a:t>PHP</a:t>
            </a:r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invGray">
          <a:xfrm>
            <a:off x="2646363" y="3997325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ISAPI</a:t>
            </a:r>
          </a:p>
        </p:txBody>
      </p:sp>
      <p:sp>
        <p:nvSpPr>
          <p:cNvPr id="234520" name="Line 24"/>
          <p:cNvSpPr>
            <a:spLocks noChangeShapeType="1"/>
          </p:cNvSpPr>
          <p:nvPr/>
        </p:nvSpPr>
        <p:spPr bwMode="invGray">
          <a:xfrm flipV="1">
            <a:off x="3443288" y="3871913"/>
            <a:ext cx="304800" cy="242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4521" name="Line 25"/>
          <p:cNvSpPr>
            <a:spLocks noChangeShapeType="1"/>
          </p:cNvSpPr>
          <p:nvPr/>
        </p:nvSpPr>
        <p:spPr bwMode="invGray">
          <a:xfrm>
            <a:off x="3433763" y="4110038"/>
            <a:ext cx="314325" cy="176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38" name="Line 26"/>
          <p:cNvSpPr>
            <a:spLocks noChangeShapeType="1"/>
          </p:cNvSpPr>
          <p:nvPr/>
        </p:nvSpPr>
        <p:spPr bwMode="invGray">
          <a:xfrm flipV="1">
            <a:off x="2205038" y="3295650"/>
            <a:ext cx="447675" cy="357188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invGray">
          <a:xfrm>
            <a:off x="2209800" y="3648078"/>
            <a:ext cx="438150" cy="371475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40" name="Line 28"/>
          <p:cNvSpPr>
            <a:spLocks noChangeShapeType="1"/>
          </p:cNvSpPr>
          <p:nvPr/>
        </p:nvSpPr>
        <p:spPr bwMode="invGray">
          <a:xfrm>
            <a:off x="2247900" y="3643313"/>
            <a:ext cx="376238" cy="0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41" name="AutoShape 29"/>
          <p:cNvSpPr>
            <a:spLocks noChangeArrowheads="1"/>
          </p:cNvSpPr>
          <p:nvPr/>
        </p:nvSpPr>
        <p:spPr bwMode="invGray">
          <a:xfrm>
            <a:off x="765175" y="2541588"/>
            <a:ext cx="2730500" cy="357208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242" name="AutoShape 30"/>
          <p:cNvSpPr>
            <a:spLocks noChangeArrowheads="1"/>
          </p:cNvSpPr>
          <p:nvPr/>
        </p:nvSpPr>
        <p:spPr bwMode="invGray">
          <a:xfrm>
            <a:off x="755650" y="4318000"/>
            <a:ext cx="2730500" cy="357208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ransition advTm="392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 animBg="1"/>
      <p:bldP spid="234518" grpId="0" animBg="1"/>
      <p:bldP spid="234520" grpId="0" animBg="1"/>
      <p:bldP spid="2345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IIS 7 Architecture - Request Processing</a:t>
            </a:r>
          </a:p>
        </p:txBody>
      </p:sp>
      <p:sp>
        <p:nvSpPr>
          <p:cNvPr id="235528" name="AutoShape 8"/>
          <p:cNvSpPr>
            <a:spLocks noChangeArrowheads="1"/>
          </p:cNvSpPr>
          <p:nvPr/>
        </p:nvSpPr>
        <p:spPr bwMode="invGray">
          <a:xfrm>
            <a:off x="755650" y="4681538"/>
            <a:ext cx="2029906" cy="391585"/>
          </a:xfrm>
          <a:prstGeom prst="roundRect">
            <a:avLst>
              <a:gd name="adj" fmla="val 16667"/>
            </a:avLst>
          </a:prstGeom>
          <a:solidFill>
            <a:srgbClr val="1D154B">
              <a:alpha val="30196"/>
            </a:srgbClr>
          </a:solidFill>
          <a:ln w="12700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Send Response</a:t>
            </a:r>
          </a:p>
        </p:txBody>
      </p:sp>
      <p:sp>
        <p:nvSpPr>
          <p:cNvPr id="235529" name="AutoShape 9"/>
          <p:cNvSpPr>
            <a:spLocks noChangeArrowheads="1"/>
          </p:cNvSpPr>
          <p:nvPr/>
        </p:nvSpPr>
        <p:spPr bwMode="invGray">
          <a:xfrm>
            <a:off x="809628" y="5027614"/>
            <a:ext cx="556609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Log</a:t>
            </a:r>
          </a:p>
        </p:txBody>
      </p:sp>
      <p:sp>
        <p:nvSpPr>
          <p:cNvPr id="235530" name="AutoShape 10"/>
          <p:cNvSpPr>
            <a:spLocks noChangeArrowheads="1"/>
          </p:cNvSpPr>
          <p:nvPr/>
        </p:nvSpPr>
        <p:spPr bwMode="invGray">
          <a:xfrm>
            <a:off x="2190753" y="5027614"/>
            <a:ext cx="1140841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Compress</a:t>
            </a:r>
          </a:p>
        </p:txBody>
      </p:sp>
      <p:sp>
        <p:nvSpPr>
          <p:cNvPr id="235531" name="AutoShape 11"/>
          <p:cNvSpPr>
            <a:spLocks noChangeArrowheads="1"/>
          </p:cNvSpPr>
          <p:nvPr/>
        </p:nvSpPr>
        <p:spPr bwMode="invGray">
          <a:xfrm>
            <a:off x="819152" y="2265364"/>
            <a:ext cx="782865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NTLM</a:t>
            </a:r>
          </a:p>
        </p:txBody>
      </p:sp>
      <p:sp>
        <p:nvSpPr>
          <p:cNvPr id="235532" name="AutoShape 12"/>
          <p:cNvSpPr>
            <a:spLocks noChangeArrowheads="1"/>
          </p:cNvSpPr>
          <p:nvPr/>
        </p:nvSpPr>
        <p:spPr bwMode="invGray">
          <a:xfrm>
            <a:off x="1704977" y="2265364"/>
            <a:ext cx="711269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Basic</a:t>
            </a:r>
          </a:p>
        </p:txBody>
      </p:sp>
      <p:sp>
        <p:nvSpPr>
          <p:cNvPr id="235533" name="AutoShape 13"/>
          <p:cNvSpPr>
            <a:spLocks noChangeArrowheads="1"/>
          </p:cNvSpPr>
          <p:nvPr/>
        </p:nvSpPr>
        <p:spPr bwMode="invGray">
          <a:xfrm>
            <a:off x="741363" y="2932114"/>
            <a:ext cx="1512887" cy="14642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lIns="45715" tIns="45715" rIns="45715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Determine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Handler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34" name="AutoShape 14"/>
          <p:cNvSpPr>
            <a:spLocks noChangeArrowheads="1"/>
          </p:cNvSpPr>
          <p:nvPr/>
        </p:nvSpPr>
        <p:spPr bwMode="invGray">
          <a:xfrm>
            <a:off x="2636839" y="2978151"/>
            <a:ext cx="582049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CGI</a:t>
            </a:r>
          </a:p>
        </p:txBody>
      </p:sp>
      <p:sp>
        <p:nvSpPr>
          <p:cNvPr id="235535" name="AutoShape 15"/>
          <p:cNvSpPr>
            <a:spLocks noChangeArrowheads="1"/>
          </p:cNvSpPr>
          <p:nvPr/>
        </p:nvSpPr>
        <p:spPr bwMode="invGray">
          <a:xfrm>
            <a:off x="2636838" y="3368676"/>
            <a:ext cx="1115375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Static File</a:t>
            </a:r>
          </a:p>
        </p:txBody>
      </p:sp>
      <p:sp>
        <p:nvSpPr>
          <p:cNvPr id="235536" name="AutoShape 16"/>
          <p:cNvSpPr>
            <a:spLocks noChangeArrowheads="1"/>
          </p:cNvSpPr>
          <p:nvPr/>
        </p:nvSpPr>
        <p:spPr bwMode="invGray">
          <a:xfrm>
            <a:off x="2646364" y="3997326"/>
            <a:ext cx="747899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ISAPI</a:t>
            </a:r>
          </a:p>
        </p:txBody>
      </p:sp>
      <p:sp>
        <p:nvSpPr>
          <p:cNvPr id="235537" name="AutoShape 17"/>
          <p:cNvSpPr>
            <a:spLocks noChangeArrowheads="1"/>
          </p:cNvSpPr>
          <p:nvPr/>
        </p:nvSpPr>
        <p:spPr bwMode="invGray">
          <a:xfrm>
            <a:off x="755651" y="1908176"/>
            <a:ext cx="1845098" cy="391585"/>
          </a:xfrm>
          <a:prstGeom prst="roundRect">
            <a:avLst>
              <a:gd name="adj" fmla="val 16667"/>
            </a:avLst>
          </a:prstGeom>
          <a:solidFill>
            <a:srgbClr val="1D154B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Authentication</a:t>
            </a:r>
          </a:p>
        </p:txBody>
      </p:sp>
      <p:sp>
        <p:nvSpPr>
          <p:cNvPr id="235538" name="AutoShape 18"/>
          <p:cNvSpPr>
            <a:spLocks noChangeArrowheads="1"/>
          </p:cNvSpPr>
          <p:nvPr/>
        </p:nvSpPr>
        <p:spPr bwMode="invGray">
          <a:xfrm>
            <a:off x="2595564" y="2268539"/>
            <a:ext cx="694364" cy="333697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Anon</a:t>
            </a:r>
          </a:p>
        </p:txBody>
      </p:sp>
      <p:sp>
        <p:nvSpPr>
          <p:cNvPr id="235539" name="AutoShape 19"/>
          <p:cNvSpPr>
            <a:spLocks noChangeArrowheads="1"/>
          </p:cNvSpPr>
          <p:nvPr/>
        </p:nvSpPr>
        <p:spPr bwMode="invGray">
          <a:xfrm>
            <a:off x="762000" y="5029200"/>
            <a:ext cx="1939929" cy="35393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SendResponse</a:t>
            </a:r>
          </a:p>
        </p:txBody>
      </p:sp>
      <p:sp>
        <p:nvSpPr>
          <p:cNvPr id="235540" name="AutoShape 20"/>
          <p:cNvSpPr>
            <a:spLocks noChangeArrowheads="1"/>
          </p:cNvSpPr>
          <p:nvPr/>
        </p:nvSpPr>
        <p:spPr bwMode="invGray">
          <a:xfrm>
            <a:off x="762000" y="1905000"/>
            <a:ext cx="2730500" cy="35401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Authentication</a:t>
            </a:r>
          </a:p>
        </p:txBody>
      </p:sp>
      <p:sp>
        <p:nvSpPr>
          <p:cNvPr id="235541" name="AutoShape 21"/>
          <p:cNvSpPr>
            <a:spLocks noChangeArrowheads="1"/>
          </p:cNvSpPr>
          <p:nvPr/>
        </p:nvSpPr>
        <p:spPr bwMode="invGray">
          <a:xfrm>
            <a:off x="765175" y="2389188"/>
            <a:ext cx="1681846" cy="35393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Authorization</a:t>
            </a:r>
          </a:p>
        </p:txBody>
      </p:sp>
      <p:sp>
        <p:nvSpPr>
          <p:cNvPr id="235542" name="AutoShape 22"/>
          <p:cNvSpPr>
            <a:spLocks noChangeArrowheads="1"/>
          </p:cNvSpPr>
          <p:nvPr/>
        </p:nvSpPr>
        <p:spPr bwMode="invGray">
          <a:xfrm>
            <a:off x="765175" y="2865438"/>
            <a:ext cx="1854971" cy="35393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ResolveCache</a:t>
            </a:r>
          </a:p>
        </p:txBody>
      </p:sp>
      <p:sp>
        <p:nvSpPr>
          <p:cNvPr id="235543" name="AutoShape 23"/>
          <p:cNvSpPr>
            <a:spLocks noChangeArrowheads="1"/>
          </p:cNvSpPr>
          <p:nvPr/>
        </p:nvSpPr>
        <p:spPr bwMode="invGray">
          <a:xfrm>
            <a:off x="757238" y="3609976"/>
            <a:ext cx="2010462" cy="477049"/>
          </a:xfrm>
          <a:prstGeom prst="roundRect">
            <a:avLst>
              <a:gd name="adj" fmla="val 0"/>
            </a:avLst>
          </a:prstGeom>
          <a:solidFill>
            <a:schemeClr val="tx1">
              <a:alpha val="30196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lIns="91428" tIns="0" rIns="91428" bIns="45715" anchorCtr="1">
            <a:spAutoFit/>
          </a:bodyPr>
          <a:lstStyle/>
          <a:p>
            <a:pPr algn="ctr">
              <a:lnSpc>
                <a:spcPct val="140000"/>
              </a:lnSpc>
              <a:spcBef>
                <a:spcPct val="10000"/>
              </a:spcBef>
              <a:spcAft>
                <a:spcPct val="55000"/>
              </a:spcAft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ExecuteHandler</a:t>
            </a:r>
          </a:p>
        </p:txBody>
      </p:sp>
      <p:sp>
        <p:nvSpPr>
          <p:cNvPr id="235544" name="AutoShape 24"/>
          <p:cNvSpPr>
            <a:spLocks noChangeArrowheads="1"/>
          </p:cNvSpPr>
          <p:nvPr/>
        </p:nvSpPr>
        <p:spPr bwMode="invGray">
          <a:xfrm>
            <a:off x="755649" y="4613343"/>
            <a:ext cx="1753982" cy="35393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UpdateCache</a:t>
            </a:r>
          </a:p>
        </p:txBody>
      </p:sp>
      <p:sp>
        <p:nvSpPr>
          <p:cNvPr id="235545" name="AutoShape 25"/>
          <p:cNvSpPr>
            <a:spLocks noChangeArrowheads="1"/>
          </p:cNvSpPr>
          <p:nvPr/>
        </p:nvSpPr>
        <p:spPr bwMode="invGray">
          <a:xfrm>
            <a:off x="755651" y="4122737"/>
            <a:ext cx="441122" cy="35393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235546" name="AutoShape 26"/>
          <p:cNvSpPr>
            <a:spLocks noChangeArrowheads="1"/>
          </p:cNvSpPr>
          <p:nvPr/>
        </p:nvSpPr>
        <p:spPr bwMode="invGray">
          <a:xfrm>
            <a:off x="755651" y="3179762"/>
            <a:ext cx="441122" cy="35393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235547" name="Line 27"/>
          <p:cNvSpPr>
            <a:spLocks noChangeShapeType="1"/>
          </p:cNvSpPr>
          <p:nvPr/>
        </p:nvSpPr>
        <p:spPr bwMode="invGray">
          <a:xfrm flipV="1">
            <a:off x="3419475" y="1571628"/>
            <a:ext cx="566738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48" name="Line 28"/>
          <p:cNvSpPr>
            <a:spLocks noChangeShapeType="1"/>
          </p:cNvSpPr>
          <p:nvPr/>
        </p:nvSpPr>
        <p:spPr bwMode="invGray">
          <a:xfrm flipV="1">
            <a:off x="3414713" y="1909763"/>
            <a:ext cx="571500" cy="19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49" name="Line 29"/>
          <p:cNvSpPr>
            <a:spLocks noChangeShapeType="1"/>
          </p:cNvSpPr>
          <p:nvPr/>
        </p:nvSpPr>
        <p:spPr bwMode="invGray">
          <a:xfrm>
            <a:off x="3414713" y="2100263"/>
            <a:ext cx="5715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0" name="Line 30"/>
          <p:cNvSpPr>
            <a:spLocks noChangeShapeType="1"/>
          </p:cNvSpPr>
          <p:nvPr/>
        </p:nvSpPr>
        <p:spPr bwMode="invGray">
          <a:xfrm flipV="1">
            <a:off x="3467100" y="3043238"/>
            <a:ext cx="519113" cy="8096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invGray">
          <a:xfrm flipV="1">
            <a:off x="3462338" y="3643313"/>
            <a:ext cx="514350" cy="2190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invGray">
          <a:xfrm>
            <a:off x="3462338" y="3857625"/>
            <a:ext cx="504825" cy="3857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invGray">
          <a:xfrm flipV="1">
            <a:off x="3462338" y="5014913"/>
            <a:ext cx="300037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invGray">
          <a:xfrm>
            <a:off x="3462338" y="5172075"/>
            <a:ext cx="514350" cy="204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5555" name="Rectangle 35"/>
          <p:cNvSpPr>
            <a:spLocks noChangeArrowheads="1"/>
          </p:cNvSpPr>
          <p:nvPr/>
        </p:nvSpPr>
        <p:spPr bwMode="invGray">
          <a:xfrm>
            <a:off x="4905375" y="1544640"/>
            <a:ext cx="3962400" cy="720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8" tIns="45715" rIns="91428" bIns="45715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dirty="0">
                <a:latin typeface="+mn-lt"/>
              </a:rPr>
              <a:t>Server functionality is split into ~ 40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modules</a:t>
            </a:r>
            <a:r>
              <a:rPr lang="en-US" dirty="0">
                <a:latin typeface="+mn-lt"/>
              </a:rPr>
              <a:t>...</a:t>
            </a:r>
          </a:p>
        </p:txBody>
      </p:sp>
      <p:sp>
        <p:nvSpPr>
          <p:cNvPr id="235556" name="Rectangle 36"/>
          <p:cNvSpPr>
            <a:spLocks noChangeArrowheads="1"/>
          </p:cNvSpPr>
          <p:nvPr/>
        </p:nvSpPr>
        <p:spPr bwMode="invGray">
          <a:xfrm>
            <a:off x="5399088" y="2674938"/>
            <a:ext cx="3811587" cy="7617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8" tIns="45715" rIns="91428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Modules plug into a generic request pipeline…</a:t>
            </a:r>
          </a:p>
        </p:txBody>
      </p:sp>
      <p:sp>
        <p:nvSpPr>
          <p:cNvPr id="235558" name="Rectangle 38"/>
          <p:cNvSpPr>
            <a:spLocks noChangeArrowheads="1"/>
          </p:cNvSpPr>
          <p:nvPr/>
        </p:nvSpPr>
        <p:spPr bwMode="invGray">
          <a:xfrm>
            <a:off x="4960938" y="3810000"/>
            <a:ext cx="4183062" cy="11449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1428" tIns="45715" rIns="91428" bIns="45715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85000"/>
              <a:buFont typeface="Wingdings 2" pitchFamily="18" charset="2"/>
              <a:buNone/>
              <a:defRPr/>
            </a:pPr>
            <a:r>
              <a:rPr lang="en-US" dirty="0"/>
              <a:t>Modules </a:t>
            </a:r>
            <a:r>
              <a:rPr lang="en-US" b="1" dirty="0">
                <a:solidFill>
                  <a:schemeClr val="tx2"/>
                </a:solidFill>
              </a:rPr>
              <a:t>extend server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functionality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dirty="0"/>
              <a:t>through a public module </a:t>
            </a:r>
            <a:r>
              <a:rPr lang="en-US" dirty="0" smtClean="0"/>
              <a:t>API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35559" name="Line 39"/>
          <p:cNvSpPr>
            <a:spLocks noChangeShapeType="1"/>
          </p:cNvSpPr>
          <p:nvPr/>
        </p:nvSpPr>
        <p:spPr bwMode="invGray">
          <a:xfrm flipV="1">
            <a:off x="2205038" y="3295650"/>
            <a:ext cx="447675" cy="357188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60" name="Line 40"/>
          <p:cNvSpPr>
            <a:spLocks noChangeShapeType="1"/>
          </p:cNvSpPr>
          <p:nvPr/>
        </p:nvSpPr>
        <p:spPr bwMode="invGray">
          <a:xfrm>
            <a:off x="2209800" y="3648078"/>
            <a:ext cx="438150" cy="371475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61" name="Line 41"/>
          <p:cNvSpPr>
            <a:spLocks noChangeShapeType="1"/>
          </p:cNvSpPr>
          <p:nvPr/>
        </p:nvSpPr>
        <p:spPr bwMode="invGray">
          <a:xfrm>
            <a:off x="2247900" y="3643313"/>
            <a:ext cx="376238" cy="0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62" name="AutoShape 42"/>
          <p:cNvSpPr>
            <a:spLocks noChangeArrowheads="1"/>
          </p:cNvSpPr>
          <p:nvPr/>
        </p:nvSpPr>
        <p:spPr bwMode="invGray">
          <a:xfrm>
            <a:off x="765176" y="2541587"/>
            <a:ext cx="441122" cy="35393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  <p:sp>
        <p:nvSpPr>
          <p:cNvPr id="235563" name="AutoShape 43"/>
          <p:cNvSpPr>
            <a:spLocks noChangeArrowheads="1"/>
          </p:cNvSpPr>
          <p:nvPr/>
        </p:nvSpPr>
        <p:spPr bwMode="invGray">
          <a:xfrm>
            <a:off x="755651" y="4318000"/>
            <a:ext cx="441122" cy="353933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…</a:t>
            </a:r>
          </a:p>
        </p:txBody>
      </p:sp>
    </p:spTree>
    <p:custDataLst>
      <p:tags r:id="rId1"/>
    </p:custDataLst>
  </p:cSld>
  <p:clrMapOvr>
    <a:masterClrMapping/>
  </p:clrMapOvr>
  <p:transition advTm="272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34271 -0.142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4479 -0.079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4948 -0.019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23 L 0.14462 -0.02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92 L 0.14306 -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46 L 0.14254 0.0185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7 L 0.17101 -0.0317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34271 0.0319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8" grpId="0" animBg="1"/>
      <p:bldP spid="235529" grpId="0" animBg="1"/>
      <p:bldP spid="235530" grpId="0" animBg="1"/>
      <p:bldP spid="235531" grpId="0" animBg="1"/>
      <p:bldP spid="235532" grpId="0" animBg="1"/>
      <p:bldP spid="235533" grpId="0" animBg="1"/>
      <p:bldP spid="235534" grpId="0" animBg="1"/>
      <p:bldP spid="235535" grpId="0" animBg="1"/>
      <p:bldP spid="235536" grpId="0" animBg="1"/>
      <p:bldP spid="235537" grpId="0" animBg="1"/>
      <p:bldP spid="235538" grpId="0" animBg="1"/>
      <p:bldP spid="235539" grpId="0" animBg="1"/>
      <p:bldP spid="235540" grpId="0" animBg="1"/>
      <p:bldP spid="235541" grpId="0" animBg="1"/>
      <p:bldP spid="235542" grpId="0" animBg="1"/>
      <p:bldP spid="235543" grpId="0" animBg="1"/>
      <p:bldP spid="235544" grpId="0" animBg="1"/>
      <p:bldP spid="235545" grpId="0"/>
      <p:bldP spid="235546" grpId="0"/>
      <p:bldP spid="235547" grpId="0" animBg="1"/>
      <p:bldP spid="235548" grpId="0" animBg="1"/>
      <p:bldP spid="235549" grpId="0" animBg="1"/>
      <p:bldP spid="235550" grpId="0" animBg="1"/>
      <p:bldP spid="235551" grpId="0" animBg="1"/>
      <p:bldP spid="235552" grpId="0" animBg="1"/>
      <p:bldP spid="235553" grpId="0" animBg="1"/>
      <p:bldP spid="235554" grpId="0" animBg="1"/>
      <p:bldP spid="235555" grpId="0"/>
      <p:bldP spid="235556" grpId="0"/>
      <p:bldP spid="235558" grpId="0"/>
      <p:bldP spid="235559" grpId="0" animBg="1"/>
      <p:bldP spid="235560" grpId="0" animBg="1"/>
      <p:bldP spid="235561" grpId="0" animBg="1"/>
      <p:bldP spid="235562" grpId="0"/>
      <p:bldP spid="2355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IIS 6 ASP.NET Integration</a:t>
            </a:r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179515"/>
            <a:ext cx="4129087" cy="954108"/>
          </a:xfrm>
        </p:spPr>
        <p:txBody>
          <a:bodyPr>
            <a:noAutofit/>
          </a:bodyPr>
          <a:lstStyle/>
          <a:p>
            <a:r>
              <a:rPr lang="en-US" dirty="0" smtClean="0"/>
              <a:t>ISAPI-based implementation</a:t>
            </a:r>
          </a:p>
          <a:p>
            <a:r>
              <a:rPr lang="en-US" dirty="0" smtClean="0"/>
              <a:t>Only sees ASP.NET requests</a:t>
            </a:r>
          </a:p>
          <a:p>
            <a:r>
              <a:rPr lang="en-US" dirty="0" smtClean="0"/>
              <a:t>Feature duplication</a:t>
            </a:r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invGray">
          <a:xfrm>
            <a:off x="755650" y="4681538"/>
            <a:ext cx="2730500" cy="3952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Send Response</a:t>
            </a:r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invGray">
          <a:xfrm>
            <a:off x="809628" y="502761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14343" name="AutoShape 13"/>
          <p:cNvSpPr>
            <a:spLocks noChangeArrowheads="1"/>
          </p:cNvSpPr>
          <p:nvPr/>
        </p:nvSpPr>
        <p:spPr bwMode="invGray">
          <a:xfrm>
            <a:off x="2190753" y="5027613"/>
            <a:ext cx="1254125" cy="334962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Compress</a:t>
            </a:r>
          </a:p>
        </p:txBody>
      </p:sp>
      <p:sp>
        <p:nvSpPr>
          <p:cNvPr id="14344" name="AutoShape 14"/>
          <p:cNvSpPr>
            <a:spLocks noChangeArrowheads="1"/>
          </p:cNvSpPr>
          <p:nvPr/>
        </p:nvSpPr>
        <p:spPr bwMode="invGray">
          <a:xfrm>
            <a:off x="819153" y="226536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NTLM</a:t>
            </a:r>
          </a:p>
        </p:txBody>
      </p:sp>
      <p:sp>
        <p:nvSpPr>
          <p:cNvPr id="14345" name="AutoShape 15"/>
          <p:cNvSpPr>
            <a:spLocks noChangeArrowheads="1"/>
          </p:cNvSpPr>
          <p:nvPr/>
        </p:nvSpPr>
        <p:spPr bwMode="invGray">
          <a:xfrm>
            <a:off x="1704978" y="2265363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4346" name="AutoShape 16"/>
          <p:cNvSpPr>
            <a:spLocks noChangeArrowheads="1"/>
          </p:cNvSpPr>
          <p:nvPr/>
        </p:nvSpPr>
        <p:spPr bwMode="invGray">
          <a:xfrm>
            <a:off x="741363" y="2932114"/>
            <a:ext cx="1512887" cy="14642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algn="ctr">
            <a:noFill/>
            <a:round/>
            <a:headEnd/>
            <a:tailEnd/>
          </a:ln>
        </p:spPr>
        <p:txBody>
          <a:bodyPr lIns="45715" tIns="45715" rIns="45715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Determine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Handler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347" name="AutoShape 17"/>
          <p:cNvSpPr>
            <a:spLocks noChangeArrowheads="1"/>
          </p:cNvSpPr>
          <p:nvPr/>
        </p:nvSpPr>
        <p:spPr bwMode="invGray">
          <a:xfrm>
            <a:off x="2636838" y="2978150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CGI</a:t>
            </a:r>
          </a:p>
        </p:txBody>
      </p:sp>
      <p:sp>
        <p:nvSpPr>
          <p:cNvPr id="14348" name="AutoShape 18"/>
          <p:cNvSpPr>
            <a:spLocks noChangeArrowheads="1"/>
          </p:cNvSpPr>
          <p:nvPr/>
        </p:nvSpPr>
        <p:spPr bwMode="invGray">
          <a:xfrm>
            <a:off x="2636838" y="3368675"/>
            <a:ext cx="874712" cy="565150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Static File</a:t>
            </a:r>
          </a:p>
        </p:txBody>
      </p:sp>
      <p:sp>
        <p:nvSpPr>
          <p:cNvPr id="14349" name="AutoShape 19"/>
          <p:cNvSpPr>
            <a:spLocks noChangeArrowheads="1"/>
          </p:cNvSpPr>
          <p:nvPr/>
        </p:nvSpPr>
        <p:spPr bwMode="invGray">
          <a:xfrm>
            <a:off x="2646363" y="3997325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ISAPI</a:t>
            </a:r>
          </a:p>
        </p:txBody>
      </p:sp>
      <p:sp>
        <p:nvSpPr>
          <p:cNvPr id="14350" name="AutoShape 20"/>
          <p:cNvSpPr>
            <a:spLocks noChangeArrowheads="1"/>
          </p:cNvSpPr>
          <p:nvPr/>
        </p:nvSpPr>
        <p:spPr bwMode="invGray">
          <a:xfrm>
            <a:off x="755650" y="1908176"/>
            <a:ext cx="2730500" cy="39520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Authentication</a:t>
            </a:r>
          </a:p>
        </p:txBody>
      </p:sp>
      <p:sp>
        <p:nvSpPr>
          <p:cNvPr id="14351" name="AutoShape 21"/>
          <p:cNvSpPr>
            <a:spLocks noChangeArrowheads="1"/>
          </p:cNvSpPr>
          <p:nvPr/>
        </p:nvSpPr>
        <p:spPr bwMode="invGray">
          <a:xfrm>
            <a:off x="2595563" y="2268538"/>
            <a:ext cx="850900" cy="334962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Anon</a:t>
            </a:r>
          </a:p>
        </p:txBody>
      </p:sp>
      <p:sp>
        <p:nvSpPr>
          <p:cNvPr id="14352" name="Line 29"/>
          <p:cNvSpPr>
            <a:spLocks noChangeShapeType="1"/>
          </p:cNvSpPr>
          <p:nvPr/>
        </p:nvSpPr>
        <p:spPr bwMode="invGray">
          <a:xfrm flipV="1">
            <a:off x="2205038" y="3295650"/>
            <a:ext cx="447675" cy="357188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invGray">
          <a:xfrm>
            <a:off x="2209800" y="3648078"/>
            <a:ext cx="438150" cy="371475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invGray">
          <a:xfrm>
            <a:off x="2247900" y="3643313"/>
            <a:ext cx="376238" cy="0"/>
          </a:xfrm>
          <a:prstGeom prst="line">
            <a:avLst/>
          </a:prstGeom>
          <a:noFill/>
          <a:ln w="28575" cap="rnd">
            <a:solidFill>
              <a:srgbClr val="333333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55" name="AutoShape 35"/>
          <p:cNvSpPr>
            <a:spLocks noChangeArrowheads="1"/>
          </p:cNvSpPr>
          <p:nvPr/>
        </p:nvSpPr>
        <p:spPr bwMode="invGray">
          <a:xfrm>
            <a:off x="765175" y="2541588"/>
            <a:ext cx="2730500" cy="357208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4356" name="AutoShape 36"/>
          <p:cNvSpPr>
            <a:spLocks noChangeArrowheads="1"/>
          </p:cNvSpPr>
          <p:nvPr/>
        </p:nvSpPr>
        <p:spPr bwMode="invGray">
          <a:xfrm>
            <a:off x="755650" y="4318000"/>
            <a:ext cx="2730500" cy="357208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457578" y="2981328"/>
            <a:ext cx="2714625" cy="2752725"/>
            <a:chOff x="2178" y="1878"/>
            <a:chExt cx="1710" cy="1734"/>
          </a:xfrm>
        </p:grpSpPr>
        <p:sp>
          <p:nvSpPr>
            <p:cNvPr id="14362" name="AutoShape 2"/>
            <p:cNvSpPr>
              <a:spLocks noChangeArrowheads="1"/>
            </p:cNvSpPr>
            <p:nvPr/>
          </p:nvSpPr>
          <p:spPr bwMode="invGray">
            <a:xfrm>
              <a:off x="2526" y="2058"/>
              <a:ext cx="1326" cy="299"/>
            </a:xfrm>
            <a:prstGeom prst="roundRect">
              <a:avLst>
                <a:gd name="adj" fmla="val 5597"/>
              </a:avLst>
            </a:prstGeom>
            <a:solidFill>
              <a:schemeClr val="accent1">
                <a:alpha val="30196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63" name="Line 3"/>
            <p:cNvSpPr>
              <a:spLocks noChangeShapeType="1"/>
            </p:cNvSpPr>
            <p:nvPr/>
          </p:nvSpPr>
          <p:spPr bwMode="invGray">
            <a:xfrm flipV="1">
              <a:off x="2637" y="1935"/>
              <a:ext cx="3" cy="16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64" name="AutoShape 22"/>
            <p:cNvSpPr>
              <a:spLocks noChangeArrowheads="1"/>
            </p:cNvSpPr>
            <p:nvPr/>
          </p:nvSpPr>
          <p:spPr bwMode="invGray">
            <a:xfrm>
              <a:off x="2566" y="2102"/>
              <a:ext cx="1242" cy="210"/>
            </a:xfrm>
            <a:prstGeom prst="roundRect">
              <a:avLst>
                <a:gd name="adj" fmla="val 16667"/>
              </a:avLst>
            </a:prstGeom>
            <a:solidFill>
              <a:srgbClr val="FFB601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Authentication</a:t>
              </a:r>
            </a:p>
          </p:txBody>
        </p:sp>
        <p:sp>
          <p:nvSpPr>
            <p:cNvPr id="14365" name="AutoShape 23"/>
            <p:cNvSpPr>
              <a:spLocks noChangeArrowheads="1"/>
            </p:cNvSpPr>
            <p:nvPr/>
          </p:nvSpPr>
          <p:spPr bwMode="invGray">
            <a:xfrm>
              <a:off x="2608" y="2284"/>
              <a:ext cx="504" cy="1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5000"/>
              </a:srgbClr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Forms</a:t>
              </a:r>
            </a:p>
          </p:txBody>
        </p:sp>
        <p:sp>
          <p:nvSpPr>
            <p:cNvPr id="14366" name="AutoShape 24"/>
            <p:cNvSpPr>
              <a:spLocks noChangeArrowheads="1"/>
            </p:cNvSpPr>
            <p:nvPr/>
          </p:nvSpPr>
          <p:spPr bwMode="invGray">
            <a:xfrm>
              <a:off x="3136" y="2285"/>
              <a:ext cx="636" cy="1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5000"/>
              </a:srgbClr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Windows</a:t>
              </a:r>
            </a:p>
          </p:txBody>
        </p:sp>
        <p:sp>
          <p:nvSpPr>
            <p:cNvPr id="14367" name="AutoShape 25"/>
            <p:cNvSpPr>
              <a:spLocks noChangeArrowheads="1"/>
            </p:cNvSpPr>
            <p:nvPr/>
          </p:nvSpPr>
          <p:spPr bwMode="invGray">
            <a:xfrm>
              <a:off x="2567" y="2779"/>
              <a:ext cx="628" cy="356"/>
            </a:xfrm>
            <a:prstGeom prst="roundRect">
              <a:avLst>
                <a:gd name="adj" fmla="val 16667"/>
              </a:avLst>
            </a:prstGeom>
            <a:solidFill>
              <a:srgbClr val="FFB601">
                <a:alpha val="5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Map Handler</a:t>
              </a:r>
            </a:p>
          </p:txBody>
        </p:sp>
        <p:sp>
          <p:nvSpPr>
            <p:cNvPr id="14368" name="AutoShape 26"/>
            <p:cNvSpPr>
              <a:spLocks noChangeArrowheads="1"/>
            </p:cNvSpPr>
            <p:nvPr/>
          </p:nvSpPr>
          <p:spPr bwMode="invGray">
            <a:xfrm>
              <a:off x="3301" y="2674"/>
              <a:ext cx="504" cy="1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5000"/>
              </a:srgbClr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ASPX</a:t>
              </a:r>
            </a:p>
          </p:txBody>
        </p:sp>
        <p:sp>
          <p:nvSpPr>
            <p:cNvPr id="14369" name="AutoShape 27"/>
            <p:cNvSpPr>
              <a:spLocks noChangeArrowheads="1"/>
            </p:cNvSpPr>
            <p:nvPr/>
          </p:nvSpPr>
          <p:spPr bwMode="invGray">
            <a:xfrm>
              <a:off x="3301" y="2896"/>
              <a:ext cx="504" cy="1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5000"/>
              </a:srgbClr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Trace</a:t>
              </a:r>
            </a:p>
          </p:txBody>
        </p:sp>
        <p:sp>
          <p:nvSpPr>
            <p:cNvPr id="14370" name="AutoShape 28"/>
            <p:cNvSpPr>
              <a:spLocks noChangeArrowheads="1"/>
            </p:cNvSpPr>
            <p:nvPr/>
          </p:nvSpPr>
          <p:spPr bwMode="invGray">
            <a:xfrm>
              <a:off x="3301" y="3118"/>
              <a:ext cx="504" cy="192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95000"/>
              </a:srgbClr>
            </a:solidFill>
            <a:ln w="12700" algn="ctr">
              <a:solidFill>
                <a:srgbClr val="CC33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371" name="Line 32"/>
            <p:cNvSpPr>
              <a:spLocks noChangeShapeType="1"/>
            </p:cNvSpPr>
            <p:nvPr/>
          </p:nvSpPr>
          <p:spPr bwMode="invGray">
            <a:xfrm flipV="1">
              <a:off x="3162" y="2805"/>
              <a:ext cx="159" cy="171"/>
            </a:xfrm>
            <a:prstGeom prst="line">
              <a:avLst/>
            </a:prstGeom>
            <a:noFill/>
            <a:ln w="28575" cap="rnd">
              <a:solidFill>
                <a:srgbClr val="1C1C1C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invGray">
            <a:xfrm>
              <a:off x="3165" y="2976"/>
              <a:ext cx="165" cy="201"/>
            </a:xfrm>
            <a:prstGeom prst="line">
              <a:avLst/>
            </a:prstGeom>
            <a:noFill/>
            <a:ln w="28575" cap="rnd">
              <a:solidFill>
                <a:srgbClr val="1C1C1C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3" name="Line 34"/>
            <p:cNvSpPr>
              <a:spLocks noChangeShapeType="1"/>
            </p:cNvSpPr>
            <p:nvPr/>
          </p:nvSpPr>
          <p:spPr bwMode="invGray">
            <a:xfrm>
              <a:off x="3189" y="2973"/>
              <a:ext cx="138" cy="0"/>
            </a:xfrm>
            <a:prstGeom prst="line">
              <a:avLst/>
            </a:prstGeom>
            <a:noFill/>
            <a:ln w="28575" cap="rnd">
              <a:solidFill>
                <a:srgbClr val="1C1C1C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4" name="AutoShape 37"/>
            <p:cNvSpPr>
              <a:spLocks noChangeArrowheads="1"/>
            </p:cNvSpPr>
            <p:nvPr/>
          </p:nvSpPr>
          <p:spPr bwMode="invGray">
            <a:xfrm>
              <a:off x="2642" y="3256"/>
              <a:ext cx="1084" cy="256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i="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375" name="AutoShape 38"/>
            <p:cNvSpPr>
              <a:spLocks noChangeArrowheads="1"/>
            </p:cNvSpPr>
            <p:nvPr/>
          </p:nvSpPr>
          <p:spPr bwMode="invGray">
            <a:xfrm>
              <a:off x="2642" y="2452"/>
              <a:ext cx="1084" cy="256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r>
                <a:rPr lang="en-US" i="0" dirty="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14376" name="Oval 39"/>
            <p:cNvSpPr>
              <a:spLocks noChangeArrowheads="1"/>
            </p:cNvSpPr>
            <p:nvPr/>
          </p:nvSpPr>
          <p:spPr bwMode="invGray">
            <a:xfrm>
              <a:off x="2178" y="2547"/>
              <a:ext cx="164" cy="409"/>
            </a:xfrm>
            <a:prstGeom prst="ellipse">
              <a:avLst/>
            </a:prstGeom>
            <a:solidFill>
              <a:srgbClr val="FFB601">
                <a:alpha val="30196"/>
              </a:srgbClr>
            </a:solidFill>
            <a:ln w="19050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7" name="Line 40"/>
            <p:cNvSpPr>
              <a:spLocks noChangeShapeType="1"/>
            </p:cNvSpPr>
            <p:nvPr/>
          </p:nvSpPr>
          <p:spPr bwMode="invGray">
            <a:xfrm>
              <a:off x="2232" y="2571"/>
              <a:ext cx="174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8" name="Line 41"/>
            <p:cNvSpPr>
              <a:spLocks noChangeShapeType="1"/>
            </p:cNvSpPr>
            <p:nvPr/>
          </p:nvSpPr>
          <p:spPr bwMode="invGray">
            <a:xfrm flipV="1">
              <a:off x="2412" y="1944"/>
              <a:ext cx="0" cy="62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79" name="Line 42"/>
            <p:cNvSpPr>
              <a:spLocks noChangeShapeType="1"/>
            </p:cNvSpPr>
            <p:nvPr/>
          </p:nvSpPr>
          <p:spPr bwMode="invGray">
            <a:xfrm>
              <a:off x="2409" y="1944"/>
              <a:ext cx="23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0" name="Line 43"/>
            <p:cNvSpPr>
              <a:spLocks noChangeShapeType="1"/>
            </p:cNvSpPr>
            <p:nvPr/>
          </p:nvSpPr>
          <p:spPr bwMode="invGray">
            <a:xfrm flipH="1">
              <a:off x="2406" y="2670"/>
              <a:ext cx="3" cy="93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1" name="Line 44"/>
            <p:cNvSpPr>
              <a:spLocks noChangeShapeType="1"/>
            </p:cNvSpPr>
            <p:nvPr/>
          </p:nvSpPr>
          <p:spPr bwMode="invGray">
            <a:xfrm flipV="1">
              <a:off x="2403" y="3609"/>
              <a:ext cx="23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2" name="Line 45"/>
            <p:cNvSpPr>
              <a:spLocks noChangeShapeType="1"/>
            </p:cNvSpPr>
            <p:nvPr/>
          </p:nvSpPr>
          <p:spPr bwMode="invGray">
            <a:xfrm flipH="1">
              <a:off x="2181" y="2670"/>
              <a:ext cx="222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3" name="Line 46"/>
            <p:cNvSpPr>
              <a:spLocks noChangeShapeType="1"/>
            </p:cNvSpPr>
            <p:nvPr/>
          </p:nvSpPr>
          <p:spPr bwMode="invGray">
            <a:xfrm flipH="1">
              <a:off x="2640" y="2616"/>
              <a:ext cx="0" cy="102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4" name="Line 47"/>
            <p:cNvSpPr>
              <a:spLocks noChangeShapeType="1"/>
            </p:cNvSpPr>
            <p:nvPr/>
          </p:nvSpPr>
          <p:spPr bwMode="invGray">
            <a:xfrm rot="5400000">
              <a:off x="2502" y="3558"/>
              <a:ext cx="0" cy="102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385" name="Line 48"/>
            <p:cNvSpPr>
              <a:spLocks noChangeShapeType="1"/>
            </p:cNvSpPr>
            <p:nvPr/>
          </p:nvSpPr>
          <p:spPr bwMode="invGray">
            <a:xfrm rot="16200000" flipV="1">
              <a:off x="2374" y="2048"/>
              <a:ext cx="75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6593" name="Text Box 49"/>
            <p:cNvSpPr txBox="1">
              <a:spLocks noChangeArrowheads="1"/>
            </p:cNvSpPr>
            <p:nvPr/>
          </p:nvSpPr>
          <p:spPr bwMode="invGray">
            <a:xfrm>
              <a:off x="2670" y="1878"/>
              <a:ext cx="1218" cy="17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aspnet_isapi.dll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0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invGray">
          <a:xfrm>
            <a:off x="685800" y="1790701"/>
            <a:ext cx="2876550" cy="475049"/>
          </a:xfrm>
          <a:prstGeom prst="roundRect">
            <a:avLst>
              <a:gd name="adj" fmla="val 559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92498"/>
          </a:xfrm>
        </p:spPr>
        <p:txBody>
          <a:bodyPr>
            <a:normAutofit/>
          </a:bodyPr>
          <a:lstStyle/>
          <a:p>
            <a:r>
              <a:rPr lang="en-US" dirty="0" smtClean="0"/>
              <a:t>IIS 7 ASP.NET Integration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05413" y="1417639"/>
            <a:ext cx="3786187" cy="232627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Two App Pool modes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Classic (IIS 6)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Integrated Mode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.NET modules/handlers plug directly into pipeline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Process all requests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Full runtime fidelity</a:t>
            </a:r>
          </a:p>
        </p:txBody>
      </p:sp>
      <p:sp>
        <p:nvSpPr>
          <p:cNvPr id="15365" name="AutoShape 9"/>
          <p:cNvSpPr>
            <a:spLocks noChangeArrowheads="1"/>
          </p:cNvSpPr>
          <p:nvPr/>
        </p:nvSpPr>
        <p:spPr bwMode="invGray">
          <a:xfrm>
            <a:off x="3952878" y="5499100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15366" name="AutoShape 10"/>
          <p:cNvSpPr>
            <a:spLocks noChangeArrowheads="1"/>
          </p:cNvSpPr>
          <p:nvPr/>
        </p:nvSpPr>
        <p:spPr bwMode="invGray">
          <a:xfrm>
            <a:off x="3757613" y="5070475"/>
            <a:ext cx="1254125" cy="334963"/>
          </a:xfrm>
          <a:prstGeom prst="roundRect">
            <a:avLst>
              <a:gd name="adj" fmla="val 16667"/>
            </a:avLst>
          </a:prstGeom>
          <a:solidFill>
            <a:srgbClr val="0033CC">
              <a:alpha val="95000"/>
            </a:srgbClr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Compress</a:t>
            </a:r>
          </a:p>
        </p:txBody>
      </p:sp>
      <p:sp>
        <p:nvSpPr>
          <p:cNvPr id="15367" name="AutoShape 11"/>
          <p:cNvSpPr>
            <a:spLocks noChangeArrowheads="1"/>
          </p:cNvSpPr>
          <p:nvPr/>
        </p:nvSpPr>
        <p:spPr bwMode="invGray">
          <a:xfrm>
            <a:off x="3957638" y="1270000"/>
            <a:ext cx="854075" cy="3349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15368" name="AutoShape 12"/>
          <p:cNvSpPr>
            <a:spLocks noChangeArrowheads="1"/>
          </p:cNvSpPr>
          <p:nvPr/>
        </p:nvSpPr>
        <p:spPr bwMode="invGray">
          <a:xfrm>
            <a:off x="3946525" y="3335338"/>
            <a:ext cx="874713" cy="565150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Static File</a:t>
            </a:r>
          </a:p>
        </p:txBody>
      </p:sp>
      <p:sp>
        <p:nvSpPr>
          <p:cNvPr id="239629" name="AutoShape 13"/>
          <p:cNvSpPr>
            <a:spLocks noChangeArrowheads="1"/>
          </p:cNvSpPr>
          <p:nvPr/>
        </p:nvSpPr>
        <p:spPr bwMode="invGray">
          <a:xfrm>
            <a:off x="3956053" y="4135438"/>
            <a:ext cx="854075" cy="334962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ISAPI</a:t>
            </a:r>
          </a:p>
        </p:txBody>
      </p:sp>
      <p:sp>
        <p:nvSpPr>
          <p:cNvPr id="239630" name="AutoShape 14"/>
          <p:cNvSpPr>
            <a:spLocks noChangeArrowheads="1"/>
          </p:cNvSpPr>
          <p:nvPr/>
        </p:nvSpPr>
        <p:spPr bwMode="invGray">
          <a:xfrm>
            <a:off x="3957638" y="1692275"/>
            <a:ext cx="850900" cy="3349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12700" algn="ctr">
            <a:solidFill>
              <a:srgbClr val="1D154B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Anon</a:t>
            </a:r>
          </a:p>
        </p:txBody>
      </p:sp>
      <p:sp>
        <p:nvSpPr>
          <p:cNvPr id="15371" name="AutoShape 24"/>
          <p:cNvSpPr>
            <a:spLocks noChangeArrowheads="1"/>
          </p:cNvSpPr>
          <p:nvPr/>
        </p:nvSpPr>
        <p:spPr bwMode="invGray">
          <a:xfrm>
            <a:off x="755650" y="4999038"/>
            <a:ext cx="2730500" cy="354012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SendResponse</a:t>
            </a:r>
          </a:p>
        </p:txBody>
      </p:sp>
      <p:sp>
        <p:nvSpPr>
          <p:cNvPr id="15372" name="AutoShape 25"/>
          <p:cNvSpPr>
            <a:spLocks noChangeArrowheads="1"/>
          </p:cNvSpPr>
          <p:nvPr/>
        </p:nvSpPr>
        <p:spPr bwMode="invGray">
          <a:xfrm>
            <a:off x="755650" y="1920875"/>
            <a:ext cx="2730500" cy="354013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Authentication</a:t>
            </a:r>
          </a:p>
        </p:txBody>
      </p:sp>
      <p:sp>
        <p:nvSpPr>
          <p:cNvPr id="15373" name="AutoShape 26"/>
          <p:cNvSpPr>
            <a:spLocks noChangeArrowheads="1"/>
          </p:cNvSpPr>
          <p:nvPr/>
        </p:nvSpPr>
        <p:spPr bwMode="invGray">
          <a:xfrm>
            <a:off x="765175" y="2389188"/>
            <a:ext cx="2730500" cy="35842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Authorization</a:t>
            </a:r>
          </a:p>
        </p:txBody>
      </p:sp>
      <p:sp>
        <p:nvSpPr>
          <p:cNvPr id="15374" name="AutoShape 28"/>
          <p:cNvSpPr>
            <a:spLocks noChangeArrowheads="1"/>
          </p:cNvSpPr>
          <p:nvPr/>
        </p:nvSpPr>
        <p:spPr bwMode="invGray">
          <a:xfrm>
            <a:off x="765175" y="2865438"/>
            <a:ext cx="2730500" cy="35842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ResolveCache</a:t>
            </a:r>
          </a:p>
        </p:txBody>
      </p:sp>
      <p:sp>
        <p:nvSpPr>
          <p:cNvPr id="15375" name="AutoShape 29"/>
          <p:cNvSpPr>
            <a:spLocks noChangeArrowheads="1"/>
          </p:cNvSpPr>
          <p:nvPr/>
        </p:nvSpPr>
        <p:spPr bwMode="invGray">
          <a:xfrm>
            <a:off x="757238" y="3609976"/>
            <a:ext cx="2743200" cy="47704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lIns="91428" tIns="0" rIns="91428" bIns="45715" anchorCtr="1">
            <a:spAutoFit/>
          </a:bodyPr>
          <a:lstStyle/>
          <a:p>
            <a:pPr algn="ctr">
              <a:lnSpc>
                <a:spcPct val="140000"/>
              </a:lnSpc>
              <a:spcBef>
                <a:spcPct val="10000"/>
              </a:spcBef>
              <a:spcAft>
                <a:spcPct val="55000"/>
              </a:spcAft>
            </a:pPr>
            <a:r>
              <a:rPr lang="en-US" sz="2000" dirty="0">
                <a:solidFill>
                  <a:schemeClr val="bg1"/>
                </a:solidFill>
              </a:rPr>
              <a:t>ExecuteHandler</a:t>
            </a:r>
          </a:p>
        </p:txBody>
      </p:sp>
      <p:sp>
        <p:nvSpPr>
          <p:cNvPr id="15376" name="AutoShape 30"/>
          <p:cNvSpPr>
            <a:spLocks noChangeArrowheads="1"/>
          </p:cNvSpPr>
          <p:nvPr/>
        </p:nvSpPr>
        <p:spPr bwMode="invGray">
          <a:xfrm>
            <a:off x="755650" y="4570413"/>
            <a:ext cx="2730500" cy="358425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UpdateCache</a:t>
            </a:r>
          </a:p>
        </p:txBody>
      </p:sp>
      <p:sp>
        <p:nvSpPr>
          <p:cNvPr id="239649" name="Line 33"/>
          <p:cNvSpPr>
            <a:spLocks noChangeShapeType="1"/>
          </p:cNvSpPr>
          <p:nvPr/>
        </p:nvSpPr>
        <p:spPr bwMode="invGray">
          <a:xfrm flipV="1">
            <a:off x="3419475" y="1571628"/>
            <a:ext cx="566738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0" name="Line 34"/>
          <p:cNvSpPr>
            <a:spLocks noChangeShapeType="1"/>
          </p:cNvSpPr>
          <p:nvPr/>
        </p:nvSpPr>
        <p:spPr bwMode="invGray">
          <a:xfrm flipV="1">
            <a:off x="3414713" y="1909763"/>
            <a:ext cx="571500" cy="19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2" name="Line 36"/>
          <p:cNvSpPr>
            <a:spLocks noChangeShapeType="1"/>
          </p:cNvSpPr>
          <p:nvPr/>
        </p:nvSpPr>
        <p:spPr bwMode="invGray">
          <a:xfrm flipV="1">
            <a:off x="3462338" y="3643313"/>
            <a:ext cx="514350" cy="2190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3" name="Line 37"/>
          <p:cNvSpPr>
            <a:spLocks noChangeShapeType="1"/>
          </p:cNvSpPr>
          <p:nvPr/>
        </p:nvSpPr>
        <p:spPr bwMode="invGray">
          <a:xfrm>
            <a:off x="3462338" y="3857625"/>
            <a:ext cx="504825" cy="3857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4" name="Line 38"/>
          <p:cNvSpPr>
            <a:spLocks noChangeShapeType="1"/>
          </p:cNvSpPr>
          <p:nvPr/>
        </p:nvSpPr>
        <p:spPr bwMode="invGray">
          <a:xfrm flipV="1">
            <a:off x="3462338" y="5157788"/>
            <a:ext cx="300037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5" name="Line 39"/>
          <p:cNvSpPr>
            <a:spLocks noChangeShapeType="1"/>
          </p:cNvSpPr>
          <p:nvPr/>
        </p:nvSpPr>
        <p:spPr bwMode="invGray">
          <a:xfrm>
            <a:off x="3457578" y="5253038"/>
            <a:ext cx="4857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8" name="AutoShape 42"/>
          <p:cNvSpPr>
            <a:spLocks noChangeArrowheads="1"/>
          </p:cNvSpPr>
          <p:nvPr/>
        </p:nvSpPr>
        <p:spPr bwMode="invGray">
          <a:xfrm>
            <a:off x="5314953" y="3419475"/>
            <a:ext cx="2105025" cy="475049"/>
          </a:xfrm>
          <a:prstGeom prst="roundRect">
            <a:avLst>
              <a:gd name="adj" fmla="val 5597"/>
            </a:avLst>
          </a:prstGeom>
          <a:solidFill>
            <a:schemeClr val="accent1">
              <a:alpha val="30196"/>
            </a:schemeClr>
          </a:solidFill>
          <a:ln w="12700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59" name="Line 43"/>
          <p:cNvSpPr>
            <a:spLocks noChangeShapeType="1"/>
          </p:cNvSpPr>
          <p:nvPr/>
        </p:nvSpPr>
        <p:spPr bwMode="invGray">
          <a:xfrm flipV="1">
            <a:off x="5491163" y="3224213"/>
            <a:ext cx="4762" cy="2662237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60" name="AutoShape 44"/>
          <p:cNvSpPr>
            <a:spLocks noChangeArrowheads="1"/>
          </p:cNvSpPr>
          <p:nvPr/>
        </p:nvSpPr>
        <p:spPr bwMode="invGray">
          <a:xfrm>
            <a:off x="5378452" y="3489327"/>
            <a:ext cx="1971675" cy="336539"/>
          </a:xfrm>
          <a:prstGeom prst="roundRect">
            <a:avLst>
              <a:gd name="adj" fmla="val 16667"/>
            </a:avLst>
          </a:prstGeom>
          <a:solidFill>
            <a:srgbClr val="FFB601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Authentication</a:t>
            </a:r>
          </a:p>
        </p:txBody>
      </p:sp>
      <p:sp>
        <p:nvSpPr>
          <p:cNvPr id="239661" name="AutoShape 45"/>
          <p:cNvSpPr>
            <a:spLocks noChangeArrowheads="1"/>
          </p:cNvSpPr>
          <p:nvPr/>
        </p:nvSpPr>
        <p:spPr bwMode="invGray">
          <a:xfrm>
            <a:off x="5445125" y="3778250"/>
            <a:ext cx="800100" cy="309712"/>
          </a:xfrm>
          <a:prstGeom prst="roundRect">
            <a:avLst>
              <a:gd name="adj" fmla="val 16667"/>
            </a:avLst>
          </a:prstGeom>
          <a:solidFill>
            <a:srgbClr val="FF0000">
              <a:alpha val="95000"/>
            </a:srgbClr>
          </a:solidFill>
          <a:ln w="12700" algn="ctr">
            <a:solidFill>
              <a:srgbClr val="CC3300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</a:rPr>
              <a:t>Forms</a:t>
            </a:r>
          </a:p>
        </p:txBody>
      </p:sp>
      <p:sp>
        <p:nvSpPr>
          <p:cNvPr id="239662" name="AutoShape 46"/>
          <p:cNvSpPr>
            <a:spLocks noChangeArrowheads="1"/>
          </p:cNvSpPr>
          <p:nvPr/>
        </p:nvSpPr>
        <p:spPr bwMode="invGray">
          <a:xfrm>
            <a:off x="6283325" y="3779838"/>
            <a:ext cx="1009650" cy="309712"/>
          </a:xfrm>
          <a:prstGeom prst="roundRect">
            <a:avLst>
              <a:gd name="adj" fmla="val 16667"/>
            </a:avLst>
          </a:prstGeom>
          <a:solidFill>
            <a:srgbClr val="FF0000">
              <a:alpha val="95000"/>
            </a:srgbClr>
          </a:solidFill>
          <a:ln w="12700" algn="ctr">
            <a:solidFill>
              <a:srgbClr val="CC3300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</a:rPr>
              <a:t>Windows</a:t>
            </a:r>
          </a:p>
        </p:txBody>
      </p:sp>
      <p:sp>
        <p:nvSpPr>
          <p:cNvPr id="239663" name="AutoShape 47"/>
          <p:cNvSpPr>
            <a:spLocks noChangeArrowheads="1"/>
          </p:cNvSpPr>
          <p:nvPr/>
        </p:nvSpPr>
        <p:spPr bwMode="invGray">
          <a:xfrm>
            <a:off x="5257800" y="4564066"/>
            <a:ext cx="1119188" cy="565250"/>
          </a:xfrm>
          <a:prstGeom prst="roundRect">
            <a:avLst>
              <a:gd name="adj" fmla="val 16667"/>
            </a:avLst>
          </a:prstGeom>
          <a:solidFill>
            <a:srgbClr val="FFB601">
              <a:alpha val="59999"/>
            </a:srgbClr>
          </a:solidFill>
          <a:ln w="9525" algn="ctr">
            <a:noFill/>
            <a:round/>
            <a:headEnd/>
            <a:tailEnd/>
          </a:ln>
        </p:spPr>
        <p:txBody>
          <a:bodyPr wrap="square"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bg1"/>
                </a:solidFill>
              </a:rPr>
              <a:t>Map Handler</a:t>
            </a:r>
          </a:p>
        </p:txBody>
      </p:sp>
      <p:sp>
        <p:nvSpPr>
          <p:cNvPr id="239664" name="AutoShape 48"/>
          <p:cNvSpPr>
            <a:spLocks noChangeArrowheads="1"/>
          </p:cNvSpPr>
          <p:nvPr/>
        </p:nvSpPr>
        <p:spPr bwMode="invGray">
          <a:xfrm>
            <a:off x="6545263" y="4397375"/>
            <a:ext cx="800100" cy="309712"/>
          </a:xfrm>
          <a:prstGeom prst="roundRect">
            <a:avLst>
              <a:gd name="adj" fmla="val 16667"/>
            </a:avLst>
          </a:prstGeom>
          <a:solidFill>
            <a:srgbClr val="FF0000">
              <a:alpha val="95000"/>
            </a:srgbClr>
          </a:solidFill>
          <a:ln w="12700" algn="ctr">
            <a:solidFill>
              <a:srgbClr val="CC3300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</a:rPr>
              <a:t>ASPX</a:t>
            </a:r>
          </a:p>
        </p:txBody>
      </p:sp>
      <p:sp>
        <p:nvSpPr>
          <p:cNvPr id="239665" name="AutoShape 49"/>
          <p:cNvSpPr>
            <a:spLocks noChangeArrowheads="1"/>
          </p:cNvSpPr>
          <p:nvPr/>
        </p:nvSpPr>
        <p:spPr bwMode="invGray">
          <a:xfrm>
            <a:off x="6545263" y="4749800"/>
            <a:ext cx="800100" cy="309712"/>
          </a:xfrm>
          <a:prstGeom prst="roundRect">
            <a:avLst>
              <a:gd name="adj" fmla="val 16667"/>
            </a:avLst>
          </a:prstGeom>
          <a:solidFill>
            <a:srgbClr val="FF0000">
              <a:alpha val="95000"/>
            </a:srgbClr>
          </a:solidFill>
          <a:ln w="12700" algn="ctr">
            <a:solidFill>
              <a:srgbClr val="CC3300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</a:rPr>
              <a:t>Trace</a:t>
            </a:r>
          </a:p>
        </p:txBody>
      </p:sp>
      <p:sp>
        <p:nvSpPr>
          <p:cNvPr id="239666" name="AutoShape 50"/>
          <p:cNvSpPr>
            <a:spLocks noChangeArrowheads="1"/>
          </p:cNvSpPr>
          <p:nvPr/>
        </p:nvSpPr>
        <p:spPr bwMode="invGray">
          <a:xfrm>
            <a:off x="6545263" y="5102225"/>
            <a:ext cx="800100" cy="309712"/>
          </a:xfrm>
          <a:prstGeom prst="roundRect">
            <a:avLst>
              <a:gd name="adj" fmla="val 16667"/>
            </a:avLst>
          </a:prstGeom>
          <a:solidFill>
            <a:srgbClr val="FF0000">
              <a:alpha val="95000"/>
            </a:srgbClr>
          </a:solidFill>
          <a:ln w="12700" algn="ctr">
            <a:solidFill>
              <a:srgbClr val="CC3300"/>
            </a:solidFill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9667" name="Line 51"/>
          <p:cNvSpPr>
            <a:spLocks noChangeShapeType="1"/>
          </p:cNvSpPr>
          <p:nvPr/>
        </p:nvSpPr>
        <p:spPr bwMode="invGray">
          <a:xfrm flipV="1">
            <a:off x="6324600" y="4605338"/>
            <a:ext cx="252413" cy="271462"/>
          </a:xfrm>
          <a:prstGeom prst="line">
            <a:avLst/>
          </a:prstGeom>
          <a:noFill/>
          <a:ln w="28575" cap="rnd">
            <a:solidFill>
              <a:srgbClr val="1C1C1C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68" name="Line 52"/>
          <p:cNvSpPr>
            <a:spLocks noChangeShapeType="1"/>
          </p:cNvSpPr>
          <p:nvPr/>
        </p:nvSpPr>
        <p:spPr bwMode="invGray">
          <a:xfrm>
            <a:off x="6329363" y="4876800"/>
            <a:ext cx="261937" cy="319088"/>
          </a:xfrm>
          <a:prstGeom prst="line">
            <a:avLst/>
          </a:prstGeom>
          <a:noFill/>
          <a:ln w="28575" cap="rnd">
            <a:solidFill>
              <a:srgbClr val="1C1C1C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69" name="Line 53"/>
          <p:cNvSpPr>
            <a:spLocks noChangeShapeType="1"/>
          </p:cNvSpPr>
          <p:nvPr/>
        </p:nvSpPr>
        <p:spPr bwMode="invGray">
          <a:xfrm>
            <a:off x="6367463" y="4872038"/>
            <a:ext cx="219075" cy="0"/>
          </a:xfrm>
          <a:prstGeom prst="line">
            <a:avLst/>
          </a:prstGeom>
          <a:noFill/>
          <a:ln w="28575" cap="rnd">
            <a:solidFill>
              <a:srgbClr val="1C1C1C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0" name="AutoShape 54"/>
          <p:cNvSpPr>
            <a:spLocks noChangeArrowheads="1"/>
          </p:cNvSpPr>
          <p:nvPr/>
        </p:nvSpPr>
        <p:spPr bwMode="invGray">
          <a:xfrm>
            <a:off x="5499100" y="5321300"/>
            <a:ext cx="1720850" cy="40625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i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9671" name="AutoShape 55"/>
          <p:cNvSpPr>
            <a:spLocks noChangeArrowheads="1"/>
          </p:cNvSpPr>
          <p:nvPr/>
        </p:nvSpPr>
        <p:spPr bwMode="invGray">
          <a:xfrm>
            <a:off x="5499100" y="4044950"/>
            <a:ext cx="1720850" cy="406255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1428" tIns="45715" rIns="91428" bIns="45715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i="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9673" name="Line 57"/>
          <p:cNvSpPr>
            <a:spLocks noChangeShapeType="1"/>
          </p:cNvSpPr>
          <p:nvPr/>
        </p:nvSpPr>
        <p:spPr bwMode="invGray">
          <a:xfrm>
            <a:off x="4848228" y="4233863"/>
            <a:ext cx="276225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4" name="Line 58"/>
          <p:cNvSpPr>
            <a:spLocks noChangeShapeType="1"/>
          </p:cNvSpPr>
          <p:nvPr/>
        </p:nvSpPr>
        <p:spPr bwMode="invGray">
          <a:xfrm flipV="1">
            <a:off x="5133975" y="3238500"/>
            <a:ext cx="0" cy="995363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5" name="Line 59"/>
          <p:cNvSpPr>
            <a:spLocks noChangeShapeType="1"/>
          </p:cNvSpPr>
          <p:nvPr/>
        </p:nvSpPr>
        <p:spPr bwMode="invGray">
          <a:xfrm>
            <a:off x="5129213" y="3238500"/>
            <a:ext cx="3714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6" name="Line 60"/>
          <p:cNvSpPr>
            <a:spLocks noChangeShapeType="1"/>
          </p:cNvSpPr>
          <p:nvPr/>
        </p:nvSpPr>
        <p:spPr bwMode="invGray">
          <a:xfrm flipH="1">
            <a:off x="5124450" y="4391025"/>
            <a:ext cx="4763" cy="148590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7" name="Line 61"/>
          <p:cNvSpPr>
            <a:spLocks noChangeShapeType="1"/>
          </p:cNvSpPr>
          <p:nvPr/>
        </p:nvSpPr>
        <p:spPr bwMode="invGray">
          <a:xfrm flipV="1">
            <a:off x="5119688" y="5881688"/>
            <a:ext cx="37147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8" name="Line 62"/>
          <p:cNvSpPr>
            <a:spLocks noChangeShapeType="1"/>
          </p:cNvSpPr>
          <p:nvPr/>
        </p:nvSpPr>
        <p:spPr bwMode="invGray">
          <a:xfrm flipH="1">
            <a:off x="4767263" y="4391025"/>
            <a:ext cx="352425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79" name="Line 63"/>
          <p:cNvSpPr>
            <a:spLocks noChangeShapeType="1"/>
          </p:cNvSpPr>
          <p:nvPr/>
        </p:nvSpPr>
        <p:spPr bwMode="invGray">
          <a:xfrm flipH="1">
            <a:off x="5495925" y="4305303"/>
            <a:ext cx="0" cy="161925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0" name="Line 64"/>
          <p:cNvSpPr>
            <a:spLocks noChangeShapeType="1"/>
          </p:cNvSpPr>
          <p:nvPr/>
        </p:nvSpPr>
        <p:spPr bwMode="invGray">
          <a:xfrm rot="5400000">
            <a:off x="5276851" y="5800728"/>
            <a:ext cx="0" cy="161925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1" name="Line 65"/>
          <p:cNvSpPr>
            <a:spLocks noChangeShapeType="1"/>
          </p:cNvSpPr>
          <p:nvPr/>
        </p:nvSpPr>
        <p:spPr bwMode="invGray">
          <a:xfrm rot="16200000" flipV="1">
            <a:off x="5074443" y="3402807"/>
            <a:ext cx="119063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2" name="Text Box 66"/>
          <p:cNvSpPr txBox="1">
            <a:spLocks noChangeArrowheads="1"/>
          </p:cNvSpPr>
          <p:nvPr/>
        </p:nvSpPr>
        <p:spPr bwMode="invGray">
          <a:xfrm>
            <a:off x="5543550" y="3133725"/>
            <a:ext cx="1771650" cy="3016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aspnet_isapi.dll</a:t>
            </a:r>
          </a:p>
        </p:txBody>
      </p:sp>
      <p:sp>
        <p:nvSpPr>
          <p:cNvPr id="239684" name="Line 68"/>
          <p:cNvSpPr>
            <a:spLocks noChangeShapeType="1"/>
          </p:cNvSpPr>
          <p:nvPr/>
        </p:nvSpPr>
        <p:spPr bwMode="invGray">
          <a:xfrm flipV="1">
            <a:off x="3462338" y="3643313"/>
            <a:ext cx="514350" cy="2190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5" name="Line 69"/>
          <p:cNvSpPr>
            <a:spLocks noChangeShapeType="1"/>
          </p:cNvSpPr>
          <p:nvPr/>
        </p:nvSpPr>
        <p:spPr bwMode="invGray">
          <a:xfrm>
            <a:off x="3457575" y="3857625"/>
            <a:ext cx="490538" cy="2905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6" name="Line 70"/>
          <p:cNvSpPr>
            <a:spLocks noChangeShapeType="1"/>
          </p:cNvSpPr>
          <p:nvPr/>
        </p:nvSpPr>
        <p:spPr bwMode="invGray">
          <a:xfrm>
            <a:off x="3471863" y="3862388"/>
            <a:ext cx="481012" cy="7048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7" name="Line 71"/>
          <p:cNvSpPr>
            <a:spLocks noChangeShapeType="1"/>
          </p:cNvSpPr>
          <p:nvPr/>
        </p:nvSpPr>
        <p:spPr bwMode="invGray">
          <a:xfrm flipV="1">
            <a:off x="3457575" y="3071813"/>
            <a:ext cx="500063" cy="781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8" name="Line 72"/>
          <p:cNvSpPr>
            <a:spLocks noChangeShapeType="1"/>
          </p:cNvSpPr>
          <p:nvPr/>
        </p:nvSpPr>
        <p:spPr bwMode="invGray">
          <a:xfrm flipV="1">
            <a:off x="3424238" y="1566863"/>
            <a:ext cx="566737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89" name="Line 73"/>
          <p:cNvSpPr>
            <a:spLocks noChangeShapeType="1"/>
          </p:cNvSpPr>
          <p:nvPr/>
        </p:nvSpPr>
        <p:spPr bwMode="invGray">
          <a:xfrm flipV="1">
            <a:off x="3419475" y="1847850"/>
            <a:ext cx="547688" cy="24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90" name="Line 74"/>
          <p:cNvSpPr>
            <a:spLocks noChangeShapeType="1"/>
          </p:cNvSpPr>
          <p:nvPr/>
        </p:nvSpPr>
        <p:spPr bwMode="invGray">
          <a:xfrm>
            <a:off x="3424238" y="2085975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91" name="Line 75"/>
          <p:cNvSpPr>
            <a:spLocks noChangeShapeType="1"/>
          </p:cNvSpPr>
          <p:nvPr/>
        </p:nvSpPr>
        <p:spPr bwMode="invGray">
          <a:xfrm>
            <a:off x="3433763" y="2100263"/>
            <a:ext cx="442912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92" name="Line 76"/>
          <p:cNvSpPr>
            <a:spLocks noChangeShapeType="1"/>
          </p:cNvSpPr>
          <p:nvPr/>
        </p:nvSpPr>
        <p:spPr bwMode="invGray">
          <a:xfrm flipV="1">
            <a:off x="3462338" y="5157788"/>
            <a:ext cx="290512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9693" name="Line 77"/>
          <p:cNvSpPr>
            <a:spLocks noChangeShapeType="1"/>
          </p:cNvSpPr>
          <p:nvPr/>
        </p:nvSpPr>
        <p:spPr bwMode="invGray">
          <a:xfrm>
            <a:off x="3471863" y="5257800"/>
            <a:ext cx="476250" cy="376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8" tIns="45715" rIns="91428" bIns="45715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85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9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9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9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9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9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9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9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9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9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9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9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9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9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9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9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9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9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9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9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9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3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3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9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9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9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9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3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3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9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39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9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3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9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9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39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9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L -0.1599 -0.30209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239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151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2.77778E-7 0.0541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6406 -0.19236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239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96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28073 -0.2132 " pathEditMode="relative" rAng="0" ptsTypes="AA">
                                      <p:cBhvr>
                                        <p:cTn id="217" dur="1000" fill="hold"/>
                                        <p:tgtEl>
                                          <p:spTgt spid="239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107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2 L -0.28142 -0.10509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239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52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28038 -0.09953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5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3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3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3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3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3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3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3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3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3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3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3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3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9" grpId="0" animBg="1"/>
      <p:bldP spid="239630" grpId="0" animBg="1"/>
      <p:bldP spid="239649" grpId="0" animBg="1"/>
      <p:bldP spid="239650" grpId="0" animBg="1"/>
      <p:bldP spid="239652" grpId="0" animBg="1"/>
      <p:bldP spid="239653" grpId="0" animBg="1"/>
      <p:bldP spid="239653" grpId="1" animBg="1"/>
      <p:bldP spid="239654" grpId="0" animBg="1"/>
      <p:bldP spid="239655" grpId="0" animBg="1"/>
      <p:bldP spid="239658" grpId="0" animBg="1"/>
      <p:bldP spid="239658" grpId="1" animBg="1"/>
      <p:bldP spid="239659" grpId="0" animBg="1"/>
      <p:bldP spid="239659" grpId="1" animBg="1"/>
      <p:bldP spid="239659" grpId="2" animBg="1"/>
      <p:bldP spid="239660" grpId="0" animBg="1"/>
      <p:bldP spid="239660" grpId="1" animBg="1"/>
      <p:bldP spid="239661" grpId="0" animBg="1"/>
      <p:bldP spid="239661" grpId="1" animBg="1"/>
      <p:bldP spid="239662" grpId="0" animBg="1"/>
      <p:bldP spid="239662" grpId="1" animBg="1"/>
      <p:bldP spid="239663" grpId="0" animBg="1"/>
      <p:bldP spid="239663" grpId="1" animBg="1"/>
      <p:bldP spid="239664" grpId="0" animBg="1"/>
      <p:bldP spid="239664" grpId="1" animBg="1"/>
      <p:bldP spid="239665" grpId="0" animBg="1"/>
      <p:bldP spid="239665" grpId="1" animBg="1"/>
      <p:bldP spid="239666" grpId="0" animBg="1"/>
      <p:bldP spid="239666" grpId="1" animBg="1"/>
      <p:bldP spid="239667" grpId="0" animBg="1"/>
      <p:bldP spid="239667" grpId="1" animBg="1"/>
      <p:bldP spid="239668" grpId="0" animBg="1"/>
      <p:bldP spid="239668" grpId="1" animBg="1"/>
      <p:bldP spid="239669" grpId="0" animBg="1"/>
      <p:bldP spid="239669" grpId="1" animBg="1"/>
      <p:bldP spid="239670" grpId="0"/>
      <p:bldP spid="239670" grpId="1"/>
      <p:bldP spid="239671" grpId="0"/>
      <p:bldP spid="239671" grpId="1"/>
      <p:bldP spid="239673" grpId="0" animBg="1"/>
      <p:bldP spid="239673" grpId="1" animBg="1"/>
      <p:bldP spid="239674" grpId="0" animBg="1"/>
      <p:bldP spid="239674" grpId="1" animBg="1"/>
      <p:bldP spid="239675" grpId="0" animBg="1"/>
      <p:bldP spid="239675" grpId="1" animBg="1"/>
      <p:bldP spid="239676" grpId="0" animBg="1"/>
      <p:bldP spid="239676" grpId="1" animBg="1"/>
      <p:bldP spid="239677" grpId="0" animBg="1"/>
      <p:bldP spid="239677" grpId="1" animBg="1"/>
      <p:bldP spid="239678" grpId="0" animBg="1"/>
      <p:bldP spid="239678" grpId="1" animBg="1"/>
      <p:bldP spid="239679" grpId="0" animBg="1"/>
      <p:bldP spid="239679" grpId="1" animBg="1"/>
      <p:bldP spid="239679" grpId="2" animBg="1"/>
      <p:bldP spid="239680" grpId="0" animBg="1"/>
      <p:bldP spid="239680" grpId="1" animBg="1"/>
      <p:bldP spid="239681" grpId="0" animBg="1"/>
      <p:bldP spid="239681" grpId="1" animBg="1"/>
      <p:bldP spid="239682" grpId="0" animBg="1"/>
      <p:bldP spid="239682" grpId="1" animBg="1"/>
      <p:bldP spid="239684" grpId="0" animBg="1"/>
      <p:bldP spid="239685" grpId="0" animBg="1"/>
      <p:bldP spid="239686" grpId="0" animBg="1"/>
      <p:bldP spid="239687" grpId="0" animBg="1"/>
      <p:bldP spid="239688" grpId="0" animBg="1"/>
      <p:bldP spid="239689" grpId="0" animBg="1"/>
      <p:bldP spid="239690" grpId="0" animBg="1"/>
      <p:bldP spid="239691" grpId="0" animBg="1"/>
      <p:bldP spid="239692" grpId="0" animBg="1"/>
      <p:bldP spid="23969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.5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7|1.4|9.5|1.5|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4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.4|1.1|.5|1.7|27.1|.4|.3|.4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ppt22C5.tmp</Template>
  <TotalTime>0</TotalTime>
  <Words>737</Words>
  <Application>Microsoft PowerPoint</Application>
  <PresentationFormat>On-screen Show (4:3)</PresentationFormat>
  <Paragraphs>239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IIS 7 Built For Hosting</vt:lpstr>
      <vt:lpstr>Windows Server 2008  Web Edition</vt:lpstr>
      <vt:lpstr>The New IIS 7 Manager</vt:lpstr>
      <vt:lpstr>Demo: Managing 4000 Sites</vt:lpstr>
      <vt:lpstr>IIS6 Architecture - Request Processing</vt:lpstr>
      <vt:lpstr>IIS 7 Architecture - Request Processing</vt:lpstr>
      <vt:lpstr>IIS 6 ASP.NET Integration</vt:lpstr>
      <vt:lpstr>IIS 7 ASP.NET Integration</vt:lpstr>
      <vt:lpstr>PHP/FastCGI</vt:lpstr>
      <vt:lpstr>Flexible Configuration </vt:lpstr>
      <vt:lpstr>Demo: IIS7 Configuration</vt:lpstr>
      <vt:lpstr>Security Enhacments </vt:lpstr>
      <vt:lpstr>Excellent Application Compatibility</vt:lpstr>
      <vt:lpstr>Tracing and Diagnostics  </vt:lpstr>
      <vt:lpstr>Automating IIS 7 Management</vt:lpstr>
      <vt:lpstr>FTP 7</vt:lpstr>
      <vt:lpstr>IIS.net: Home for IIS Community</vt:lpstr>
      <vt:lpstr>Opportunity for Hosters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2008-04-07T17:43:04Z</dcterms:created>
  <dcterms:modified xsi:type="dcterms:W3CDTF">2008-04-07T17:44:54Z</dcterms:modified>
</cp:coreProperties>
</file>