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sldIdLst>
    <p:sldId id="256" r:id="rId3"/>
    <p:sldId id="381" r:id="rId4"/>
    <p:sldId id="390" r:id="rId5"/>
    <p:sldId id="382" r:id="rId6"/>
    <p:sldId id="383" r:id="rId7"/>
    <p:sldId id="384" r:id="rId8"/>
    <p:sldId id="392" r:id="rId9"/>
    <p:sldId id="385" r:id="rId10"/>
    <p:sldId id="386" r:id="rId11"/>
    <p:sldId id="387" r:id="rId12"/>
    <p:sldId id="388" r:id="rId13"/>
    <p:sldId id="389" r:id="rId14"/>
    <p:sldId id="393" r:id="rId15"/>
    <p:sldId id="391" r:id="rId16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E2E2E2" mc:Ignorable=""/>
    <a:srgbClr xmlns:mc="http://schemas.openxmlformats.org/markup-compatibility/2006" xmlns:a14="http://schemas.microsoft.com/office/drawing/2010/main" val="C5C5C5" mc:Ignorable=""/>
    <a:srgbClr xmlns:mc="http://schemas.openxmlformats.org/markup-compatibility/2006" xmlns:a14="http://schemas.microsoft.com/office/drawing/2010/main" val="8E8E8E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93" autoAdjust="0"/>
    <p:restoredTop sz="98492" autoAdjust="0"/>
  </p:normalViewPr>
  <p:slideViewPr>
    <p:cSldViewPr>
      <p:cViewPr varScale="1">
        <p:scale>
          <a:sx n="94" d="100"/>
          <a:sy n="94" d="100"/>
        </p:scale>
        <p:origin x="-108" y="-5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F92B-6357-4FCE-87D5-EA32FA5CE21E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9278C-6652-4D9B-849F-7336C5DEC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&lt;Introduction&gt;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1</a:t>
            </a:fld>
            <a:endParaRPr lang="en-US"/>
          </a:p>
        </p:txBody>
      </p:sp>
    </p:spTree>
    <p:extLst/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7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2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 1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ark_4x3_Walkin.png" hidden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322"/>
            <a:ext cx="9142858" cy="51428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1" y="1278654"/>
            <a:ext cx="7681913" cy="40005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81001" y="2947835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85851"/>
            <a:ext cx="2241550" cy="193899"/>
          </a:xfr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Click to enter Date</a:t>
            </a:r>
            <a:endParaRPr lang="en-US" dirty="0"/>
          </a:p>
        </p:txBody>
      </p:sp>
      <p:pic>
        <p:nvPicPr>
          <p:cNvPr id="15" name="Picture 14" descr="VS Photo.png"/>
          <p:cNvPicPr>
            <a:picLocks noChangeAspect="1"/>
          </p:cNvPicPr>
          <p:nvPr/>
        </p:nvPicPr>
        <p:blipFill>
          <a:blip r:embed="rId4" cstate="email"/>
          <a:srcRect t="2124" b="1821"/>
          <a:stretch>
            <a:fillRect/>
          </a:stretch>
        </p:blipFill>
        <p:spPr>
          <a:xfrm>
            <a:off x="381000" y="1766888"/>
            <a:ext cx="1828800" cy="1166966"/>
          </a:xfrm>
          <a:prstGeom prst="rect">
            <a:avLst/>
          </a:prstGeom>
        </p:spPr>
      </p:pic>
      <p:pic>
        <p:nvPicPr>
          <p:cNvPr id="9" name="Picture 8" descr="VS_h_rgb_r_2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781800" y="457201"/>
            <a:ext cx="1981200" cy="2914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4431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12C20F-A276-4F57-9EC6-6DCDA12DC2C2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85850"/>
            <a:ext cx="8382000" cy="1292662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0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80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6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40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1959692"/>
            <a:ext cx="7681913" cy="40005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2416892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6888"/>
            <a:ext cx="2241550" cy="193899"/>
          </a:xfr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Click to enter Date</a:t>
            </a:r>
            <a:endParaRPr lang="en-US" dirty="0"/>
          </a:p>
        </p:txBody>
      </p:sp>
      <p:pic>
        <p:nvPicPr>
          <p:cNvPr id="8" name="Picture 7" descr="VS_h_rgb_r_2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781800" y="457201"/>
            <a:ext cx="1981200" cy="2914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1959692"/>
            <a:ext cx="7681913" cy="40005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2416892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6888"/>
            <a:ext cx="2241550" cy="193899"/>
          </a:xfr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Click to enter Date</a:t>
            </a:r>
            <a:endParaRPr lang="en-US" dirty="0"/>
          </a:p>
        </p:txBody>
      </p:sp>
      <p:pic>
        <p:nvPicPr>
          <p:cNvPr id="6" name="Picture 5" descr="VS_h_rgb_r_2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781800" y="457201"/>
            <a:ext cx="1981200" cy="2914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824" y="1428750"/>
            <a:ext cx="7682177" cy="1142621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 sz="40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S_h_rgb_r_2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085850"/>
            <a:ext cx="8382000" cy="2000548"/>
          </a:xfrm>
        </p:spPr>
        <p:txBody>
          <a:bodyPr/>
          <a:lstStyle>
            <a:lvl1pPr marL="460375" indent="-460375">
              <a:buSzPct val="60000"/>
              <a:buFont typeface="Wingdings" pitchFamily="2" charset="2"/>
              <a:buChar char="u"/>
              <a:defRPr/>
            </a:lvl1pPr>
            <a:lvl2pPr marL="855663" indent="-395288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50"/>
            <a:ext cx="8382000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0786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786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07664"/>
            <a:ext cx="4114800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53278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907664"/>
            <a:ext cx="4117019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3278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1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85850"/>
            <a:ext cx="8382000" cy="200054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3600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Segoe UI" pitchFamily="34" charset="0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8150"/>
            <a:ext cx="7682177" cy="1676400"/>
          </a:xfrm>
        </p:spPr>
        <p:txBody>
          <a:bodyPr/>
          <a:lstStyle/>
          <a:p>
            <a:pPr algn="l"/>
            <a:r>
              <a:rPr lang="cs-CZ" sz="3200" dirty="0" smtClean="0"/>
              <a:t>Platforma Windows Azure</a:t>
            </a:r>
            <a:br>
              <a:rPr lang="cs-CZ" sz="3200" dirty="0" smtClean="0"/>
            </a:br>
            <a:r>
              <a:rPr lang="cs-CZ" sz="2400" dirty="0" smtClean="0"/>
              <a:t>Návrh, vývoj, nasazení a správa </a:t>
            </a:r>
            <a:r>
              <a:rPr lang="cs-CZ" sz="2400" dirty="0" err="1" smtClean="0"/>
              <a:t>cloud</a:t>
            </a:r>
            <a:r>
              <a:rPr lang="cs-CZ" sz="2400" dirty="0" smtClean="0"/>
              <a:t> aplikací</a:t>
            </a:r>
            <a:endParaRPr lang="cs-CZ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714750"/>
            <a:ext cx="3352800" cy="858697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Dalibor </a:t>
            </a:r>
            <a:r>
              <a:rPr lang="cs-CZ" sz="1800" dirty="0" err="1" smtClean="0"/>
              <a:t>Kačmář</a:t>
            </a:r>
            <a:endParaRPr lang="en-US" sz="1800" dirty="0" smtClean="0"/>
          </a:p>
          <a:p>
            <a:pPr marL="0" indent="0">
              <a:buNone/>
            </a:pPr>
            <a:r>
              <a:rPr lang="cs-CZ" sz="1800" dirty="0" err="1" smtClean="0"/>
              <a:t>Platform</a:t>
            </a:r>
            <a:r>
              <a:rPr lang="cs-CZ" sz="1800" dirty="0" smtClean="0"/>
              <a:t> </a:t>
            </a:r>
            <a:r>
              <a:rPr lang="cs-CZ" sz="1800" dirty="0" err="1" smtClean="0"/>
              <a:t>Strategy</a:t>
            </a:r>
            <a:r>
              <a:rPr lang="cs-CZ" sz="1800" dirty="0" smtClean="0"/>
              <a:t> </a:t>
            </a:r>
            <a:r>
              <a:rPr lang="cs-CZ" sz="1800" dirty="0" err="1" smtClean="0"/>
              <a:t>Advisor</a:t>
            </a:r>
            <a:endParaRPr lang="cs-CZ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4400550"/>
            <a:ext cx="3352800" cy="6463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/>
              <a:t>e-mail: dalibor.kacmar@microsoft.com</a:t>
            </a:r>
          </a:p>
          <a:p>
            <a:pPr marL="0" indent="0">
              <a:buNone/>
            </a:pPr>
            <a:r>
              <a:rPr lang="cs-CZ" sz="1000" dirty="0" err="1"/>
              <a:t>tv</a:t>
            </a:r>
            <a:r>
              <a:rPr lang="cs-CZ" sz="1000" dirty="0"/>
              <a:t>: www.mstv.cz</a:t>
            </a:r>
          </a:p>
          <a:p>
            <a:pPr marL="0" indent="0">
              <a:buNone/>
            </a:pPr>
            <a:r>
              <a:rPr lang="cs-CZ" sz="1000" dirty="0"/>
              <a:t>blog: blogs.msdn.com/</a:t>
            </a:r>
            <a:r>
              <a:rPr lang="cs-CZ" sz="1000" dirty="0" err="1"/>
              <a:t>kaci</a:t>
            </a:r>
            <a:endParaRPr lang="cs-CZ" sz="1000" dirty="0"/>
          </a:p>
          <a:p>
            <a:pPr marL="0" indent="0">
              <a:buNone/>
            </a:pPr>
            <a:r>
              <a:rPr lang="cs-CZ" sz="1000" dirty="0"/>
              <a:t>blog: </a:t>
            </a:r>
            <a:r>
              <a:rPr lang="cs-CZ" sz="1000" dirty="0" smtClean="0"/>
              <a:t>blogs.msdn.com/</a:t>
            </a:r>
            <a:r>
              <a:rPr lang="cs-CZ" sz="1000" dirty="0" err="1" smtClean="0"/>
              <a:t>vyvojari</a:t>
            </a:r>
            <a:endParaRPr lang="cs-CZ" sz="10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1134068" y="735296"/>
            <a:ext cx="2334096" cy="747001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41E3A" mc:Ignorable="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xmlns:mc="http://schemas.openxmlformats.org/markup-compatibility/2006" xmlns:a14="http://schemas.microsoft.com/office/drawing/2010/main" val="05284F" mc:Ignorable="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xmlns:mc="http://schemas.openxmlformats.org/markup-compatibility/2006" xmlns:a14="http://schemas.microsoft.com/office/drawing/2010/main" val="041E3A" mc:Ignorable=""/>
            </a:extrusionClr>
            <a:contourClr>
              <a:srgbClr xmlns:mc="http://schemas.openxmlformats.org/markup-compatibility/2006" xmlns:a14="http://schemas.microsoft.com/office/drawing/2010/main" val="000000" mc:Ignorable="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4975" y="836040"/>
            <a:ext cx="2363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</a:rPr>
              <a:t>Introductory </a:t>
            </a:r>
          </a:p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</a:rPr>
              <a:t>Special </a:t>
            </a:r>
            <a:endParaRPr lang="en-US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9917" y="2876550"/>
            <a:ext cx="289215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Windows Azure</a:t>
            </a:r>
          </a:p>
          <a:p>
            <a:pPr algn="ctr"/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Výpočty</a:t>
            </a:r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25 </a:t>
            </a:r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hodin</a:t>
            </a:r>
            <a:endParaRPr lang="en-US" sz="12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Úložišt</a:t>
            </a:r>
            <a:r>
              <a:rPr lang="cs-CZ" sz="1200" dirty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ě</a:t>
            </a:r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0.5 GB</a:t>
            </a:r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, </a:t>
            </a:r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10K </a:t>
            </a:r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transakcí</a:t>
            </a:r>
            <a:endParaRPr lang="en-US" sz="12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endParaRPr lang="en-US" sz="700" b="1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SQL Azure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1 Web Edition</a:t>
            </a:r>
            <a:endParaRPr lang="cs-CZ" sz="12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endParaRPr lang="en-US" sz="7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cs-CZ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Servisní sběrnice</a:t>
            </a:r>
            <a:r>
              <a:rPr lang="en-US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100K </a:t>
            </a:r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zpráv</a:t>
            </a:r>
            <a:endParaRPr lang="en-US" sz="12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endParaRPr lang="en-US" sz="7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cs-CZ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Datové přenosy</a:t>
            </a:r>
            <a:endParaRPr lang="en-US" sz="1200" b="1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0.5 GB In &amp; 0.5GB Out  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10801" y="742950"/>
            <a:ext cx="2334096" cy="747001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41E3A" mc:Ignorable="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xmlns:mc="http://schemas.openxmlformats.org/markup-compatibility/2006" xmlns:a14="http://schemas.microsoft.com/office/drawing/2010/main" val="05284F" mc:Ignorable="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xmlns:mc="http://schemas.openxmlformats.org/markup-compatibility/2006" xmlns:a14="http://schemas.microsoft.com/office/drawing/2010/main" val="041E3A" mc:Ignorable=""/>
            </a:extrusionClr>
            <a:contourClr>
              <a:srgbClr xmlns:mc="http://schemas.openxmlformats.org/markup-compatibility/2006" xmlns:a14="http://schemas.microsoft.com/office/drawing/2010/main" val="000000" mc:Ignorable="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81709" y="843694"/>
            <a:ext cx="2363189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</a:rPr>
              <a:t>MSDN</a:t>
            </a:r>
          </a:p>
          <a:p>
            <a:pPr algn="ctr">
              <a:lnSpc>
                <a:spcPct val="80000"/>
              </a:lnSpc>
            </a:pPr>
            <a:r>
              <a:rPr lang="cs-CZ" sz="2000" spc="-8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</a:rPr>
              <a:t>Předplatné</a:t>
            </a:r>
            <a:r>
              <a:rPr lang="en-US" sz="2000" spc="-8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</a:rPr>
              <a:t>  </a:t>
            </a:r>
            <a:br>
              <a:rPr lang="en-US" sz="2000" spc="-8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</a:rPr>
            </a:br>
            <a:endParaRPr lang="en-US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86824" y="2876550"/>
            <a:ext cx="30379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Windows Azure</a:t>
            </a:r>
            <a:r>
              <a:rPr lang="cs-CZ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– pro MSDN Premium</a:t>
            </a:r>
            <a:endParaRPr lang="en-US" sz="1200" b="1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Výpočty</a:t>
            </a:r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750 </a:t>
            </a:r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hodin</a:t>
            </a:r>
            <a:endParaRPr lang="en-US" sz="12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Úložiště</a:t>
            </a:r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10 GB</a:t>
            </a:r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, 1M transakcí</a:t>
            </a:r>
            <a:endParaRPr lang="en-US" sz="12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endParaRPr lang="en-US" sz="10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SQL Azure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3 Web Edition DB </a:t>
            </a:r>
            <a:endParaRPr lang="cs-CZ" sz="12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endParaRPr lang="en-US" sz="9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cs-CZ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Servisní sběrnice</a:t>
            </a:r>
            <a:endParaRPr lang="en-US" sz="1200" b="1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1</a:t>
            </a:r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M</a:t>
            </a:r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</a:t>
            </a:r>
            <a:r>
              <a:rPr lang="cs-CZ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zpráv</a:t>
            </a:r>
            <a:endParaRPr lang="en-US" sz="12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endParaRPr lang="en-US" sz="4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cs-CZ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Datové přenosy</a:t>
            </a:r>
            <a:r>
              <a:rPr lang="en-US" sz="1200" b="1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7GB In &amp; 14GB Out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987452" y="76450"/>
            <a:ext cx="5106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spc="-150" dirty="0" smtClean="0">
                <a:ln w="3175"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>
                    <a:lumMod val="95000"/>
                  </a:srgbClr>
                </a:solidFill>
                <a:latin typeface="Segoe UI" pitchFamily="34" charset="0"/>
                <a:cs typeface="Segoe UI" pitchFamily="34" charset="0"/>
              </a:rPr>
              <a:t>Speciální nabídky</a:t>
            </a:r>
            <a:r>
              <a:rPr lang="en-US" sz="3200" spc="-150" dirty="0" smtClean="0">
                <a:ln w="3175"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>
                    <a:lumMod val="95000"/>
                  </a:srgbClr>
                </a:solidFill>
                <a:latin typeface="Segoe UI" pitchFamily="34" charset="0"/>
                <a:cs typeface="Segoe UI" pitchFamily="34" charset="0"/>
              </a:rPr>
              <a:t> &amp; </a:t>
            </a:r>
            <a:r>
              <a:rPr lang="cs-CZ" sz="3200" spc="-150" dirty="0" smtClean="0">
                <a:ln w="3175"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>
                    <a:lumMod val="95000"/>
                  </a:srgbClr>
                </a:solidFill>
                <a:latin typeface="Segoe UI" pitchFamily="34" charset="0"/>
                <a:cs typeface="Segoe UI" pitchFamily="34" charset="0"/>
              </a:rPr>
              <a:t>programy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85800" y="1671437"/>
            <a:ext cx="30434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Omezení na jednoho zákazníka/partnera</a:t>
            </a:r>
            <a:endParaRPr lang="en-US" sz="1100" dirty="0" smtClean="0"/>
          </a:p>
          <a:p>
            <a:pPr algn="ctr"/>
            <a:r>
              <a:rPr lang="cs-CZ" sz="1100" dirty="0" err="1" smtClean="0"/>
              <a:t>Promo</a:t>
            </a:r>
            <a:r>
              <a:rPr lang="cs-CZ" sz="1100" dirty="0" smtClean="0"/>
              <a:t> do 30</a:t>
            </a:r>
            <a:r>
              <a:rPr lang="en-US" sz="1100" dirty="0" smtClean="0"/>
              <a:t>/</a:t>
            </a:r>
            <a:r>
              <a:rPr lang="cs-CZ" sz="1100" dirty="0" smtClean="0"/>
              <a:t>6</a:t>
            </a:r>
            <a:r>
              <a:rPr lang="en-US" sz="1100" dirty="0" smtClean="0"/>
              <a:t>/</a:t>
            </a:r>
            <a:r>
              <a:rPr lang="cs-CZ" sz="1100" dirty="0" smtClean="0"/>
              <a:t>20</a:t>
            </a:r>
            <a:r>
              <a:rPr lang="en-US" sz="1100" dirty="0" smtClean="0"/>
              <a:t>10</a:t>
            </a:r>
          </a:p>
          <a:p>
            <a:pPr algn="ctr"/>
            <a:r>
              <a:rPr lang="cs-CZ" sz="1100" dirty="0" smtClean="0"/>
              <a:t>Přesažená spotřeba za běžnou cenou</a:t>
            </a: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4800600" y="1669359"/>
            <a:ext cx="29752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Objem služeb podle typu MSDN</a:t>
            </a:r>
            <a:endParaRPr lang="en-US" sz="1100" dirty="0" smtClean="0"/>
          </a:p>
          <a:p>
            <a:pPr algn="ctr"/>
            <a:r>
              <a:rPr lang="cs-CZ" sz="1100" dirty="0" smtClean="0"/>
              <a:t>Připojeno vždy k jedné licenci MSDN</a:t>
            </a:r>
            <a:endParaRPr lang="en-US" sz="1100" dirty="0" smtClean="0"/>
          </a:p>
          <a:p>
            <a:pPr algn="ctr"/>
            <a:r>
              <a:rPr lang="cs-CZ" sz="1100" dirty="0" smtClean="0"/>
              <a:t>Přesažená </a:t>
            </a:r>
            <a:r>
              <a:rPr lang="cs-CZ" sz="1100" dirty="0"/>
              <a:t>spotřeba účtována běžnou cenou</a:t>
            </a:r>
            <a:endParaRPr lang="en-US" sz="11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1478542" y="1628403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470346" y="1611687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 bwMode="invGray">
          <a:xfrm>
            <a:off x="1" y="2350995"/>
            <a:ext cx="9143999" cy="418617"/>
          </a:xfrm>
          <a:prstGeom prst="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000000" mc:Ignorable="">
                  <a:alpha val="0"/>
                </a:srgbClr>
              </a:gs>
              <a:gs pos="50000">
                <a:srgbClr xmlns:mc="http://schemas.openxmlformats.org/markup-compatibility/2006" xmlns:a14="http://schemas.microsoft.com/office/drawing/2010/main" val="000000" mc:Ignorable=""/>
              </a:gs>
              <a:gs pos="100000">
                <a:srgbClr xmlns:mc="http://schemas.openxmlformats.org/markup-compatibility/2006" xmlns:a14="http://schemas.microsoft.com/office/drawing/2010/main" val="000000" mc:Ignorable="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050" kern="0" dirty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  <p:sp>
        <p:nvSpPr>
          <p:cNvPr id="59" name="TextBox 58"/>
          <p:cNvSpPr txBox="1"/>
          <p:nvPr/>
        </p:nvSpPr>
        <p:spPr bwMode="invGray">
          <a:xfrm>
            <a:off x="95001" y="2347918"/>
            <a:ext cx="8989625" cy="452432"/>
          </a:xfrm>
          <a:prstGeom prst="rect">
            <a:avLst/>
          </a:prstGeom>
          <a:noFill/>
        </p:spPr>
        <p:txBody>
          <a:bodyPr wrap="square" tIns="182880" rtlCol="0" anchor="ctr">
            <a:spAutoFit/>
          </a:bodyPr>
          <a:lstStyle/>
          <a:p>
            <a:pPr marL="273050" lvl="1" indent="-155575" algn="ctr">
              <a:lnSpc>
                <a:spcPct val="90000"/>
              </a:lnSpc>
              <a:buClr>
                <a:srgbClr xmlns:mc="http://schemas.openxmlformats.org/markup-compatibility/2006" xmlns:a14="http://schemas.microsoft.com/office/drawing/2010/main" val="FFC000" mc:Ignorable=""/>
              </a:buClr>
            </a:pPr>
            <a:r>
              <a:rPr lang="cs-CZ" sz="160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Množství služeb </a:t>
            </a:r>
            <a:r>
              <a:rPr lang="en-US" sz="160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Windows Azure </a:t>
            </a:r>
            <a:r>
              <a:rPr lang="cs-CZ" sz="160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platformy zdarma na měsíční bázi</a:t>
            </a:r>
            <a:endParaRPr lang="en-US" sz="1600" spc="-50" dirty="0">
              <a:gradFill flip="none" rotWithShape="1">
                <a:gsLst>
                  <a:gs pos="52000">
                    <a:srgbClr xmlns:mc="http://schemas.openxmlformats.org/markup-compatibility/2006" xmlns:a14="http://schemas.microsoft.com/office/drawing/2010/main" val="FFFFFF" mc:Ignorable=""/>
                  </a:gs>
                  <a:gs pos="83000">
                    <a:srgbClr xmlns:mc="http://schemas.openxmlformats.org/markup-compatibility/2006" xmlns:a14="http://schemas.microsoft.com/office/drawing/2010/main" val="2E95EA" mc:Ignorable=""/>
                  </a:gs>
                </a:gsLst>
                <a:lin ang="5400000" scaled="1"/>
                <a:tileRect/>
              </a:gradFill>
              <a:effectLst>
                <a:glow rad="63500">
                  <a:srgbClr xmlns:mc="http://schemas.openxmlformats.org/markup-compatibility/2006" xmlns:a14="http://schemas.microsoft.com/office/drawing/2010/main" val="2E95EA" mc:Ignorable="">
                    <a:alpha val="40000"/>
                  </a:srgbClr>
                </a:glow>
                <a:outerShdw blurRad="304800" algn="ctr" rotWithShape="0">
                  <a:srgbClr xmlns:mc="http://schemas.openxmlformats.org/markup-compatibility/2006" xmlns:a14="http://schemas.microsoft.com/office/drawing/2010/main" val="2E1400" mc:Ignorable=""/>
                </a:outerShdw>
              </a:effectLst>
              <a:latin typeface="Kozuka Gothic Pro M"/>
            </a:endParaRPr>
          </a:p>
        </p:txBody>
      </p:sp>
    </p:spTree>
    <p:extLst>
      <p:ext uri="{BB962C8B-B14F-4D97-AF65-F5344CB8AC3E}">
        <p14:creationId xmlns:p14="http://schemas.microsoft.com/office/powerpoint/2010/main" val="1149114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3"/>
          <p:cNvSpPr txBox="1">
            <a:spLocks/>
          </p:cNvSpPr>
          <p:nvPr/>
        </p:nvSpPr>
        <p:spPr>
          <a:xfrm>
            <a:off x="287447" y="155221"/>
            <a:ext cx="8494799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3200" spc="-150" dirty="0" smtClean="0">
                <a:ln w="3175">
                  <a:noFill/>
                </a:ln>
                <a:solidFill>
                  <a:srgbClr xmlns:mc="http://schemas.openxmlformats.org/markup-compatibility/2006" xmlns:a14="http://schemas.microsoft.com/office/drawing/2010/main" val="FFFFFF" mc:Ignorable="">
                    <a:lumMod val="95000"/>
                  </a:srgbClr>
                </a:solidFill>
                <a:cs typeface="Segoe UI" pitchFamily="34" charset="0"/>
              </a:rPr>
              <a:t>Online analyzátor TCO</a:t>
            </a:r>
            <a:endParaRPr lang="en-US" sz="3200" spc="-150" dirty="0" smtClean="0">
              <a:ln w="3175">
                <a:noFill/>
              </a:ln>
              <a:solidFill>
                <a:srgbClr xmlns:mc="http://schemas.openxmlformats.org/markup-compatibility/2006" xmlns:a14="http://schemas.microsoft.com/office/drawing/2010/main" val="FFFFFF" mc:Ignorable="">
                  <a:lumMod val="95000"/>
                </a:srgbClr>
              </a:solidFill>
              <a:cs typeface="Segoe U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93585" y="1020535"/>
            <a:ext cx="2410157" cy="17075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448099" y="1022306"/>
            <a:ext cx="2412873" cy="17585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grpSp>
        <p:nvGrpSpPr>
          <p:cNvPr id="16" name="Group 15"/>
          <p:cNvGrpSpPr/>
          <p:nvPr/>
        </p:nvGrpSpPr>
        <p:grpSpPr>
          <a:xfrm>
            <a:off x="129391" y="3700577"/>
            <a:ext cx="8893833" cy="998544"/>
            <a:chOff x="129390" y="5244247"/>
            <a:chExt cx="8893833" cy="1331392"/>
          </a:xfrm>
        </p:grpSpPr>
        <p:sp>
          <p:nvSpPr>
            <p:cNvPr id="12" name="Rectangle 11"/>
            <p:cNvSpPr/>
            <p:nvPr/>
          </p:nvSpPr>
          <p:spPr bwMode="invGray">
            <a:xfrm>
              <a:off x="129390" y="5244247"/>
              <a:ext cx="8893833" cy="1331392"/>
            </a:xfrm>
            <a:prstGeom prst="rect">
              <a:avLst/>
            </a:prstGeom>
            <a:gradFill>
              <a:gsLst>
                <a:gs pos="0">
                  <a:srgbClr xmlns:mc="http://schemas.openxmlformats.org/markup-compatibility/2006" xmlns:a14="http://schemas.microsoft.com/office/drawing/2010/main" val="000000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000000" mc:Ignorable=""/>
                </a:gs>
                <a:gs pos="100000">
                  <a:srgbClr xmlns:mc="http://schemas.openxmlformats.org/markup-compatibility/2006" xmlns:a14="http://schemas.microsoft.com/office/drawing/2010/main" val="000000" mc:Ignorable="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>
                      <a:alpha val="0"/>
                    </a:srgbClr>
                  </a:gs>
                  <a:gs pos="50000">
                    <a:srgbClr xmlns:mc="http://schemas.openxmlformats.org/markup-compatibility/2006" xmlns:a14="http://schemas.microsoft.com/office/drawing/2010/main" val="FFFFFF" mc:Ignorable=""/>
                  </a:gs>
                  <a:gs pos="100000">
                    <a:srgbClr xmlns:mc="http://schemas.openxmlformats.org/markup-compatibility/2006" xmlns:a14="http://schemas.microsoft.com/office/drawing/2010/main" val="FFFFFF" mc:Ignorable="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100" kern="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9389" y="5971602"/>
              <a:ext cx="539180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http://www.microsoft.com/windowsazure/tco/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8187" y="5436480"/>
              <a:ext cx="4571999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spc="-50" dirty="0" smtClean="0">
                  <a:effectLst/>
                  <a:latin typeface="Kozuka Gothic Pro M"/>
                </a:rPr>
                <a:t>TCO </a:t>
              </a:r>
              <a:r>
                <a:rPr lang="cs-CZ" sz="2400" spc="-50" dirty="0" smtClean="0">
                  <a:effectLst/>
                  <a:latin typeface="Kozuka Gothic Pro M"/>
                </a:rPr>
                <a:t>analyzátor je dostupný na</a:t>
              </a:r>
              <a:r>
                <a:rPr lang="en-US" sz="2400" spc="-50" dirty="0" smtClean="0">
                  <a:effectLst/>
                  <a:latin typeface="Kozuka Gothic Pro M"/>
                </a:rPr>
                <a:t> 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01687" y="922018"/>
            <a:ext cx="38317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lvl="1" indent="-336550" defTabSz="914325" fontAlgn="base">
              <a:spcAft>
                <a:spcPts val="1800"/>
              </a:spcAft>
              <a:buFont typeface="Arial" pitchFamily="34" charset="0"/>
              <a:buChar char="•"/>
            </a:pP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Rychle určí </a:t>
            </a:r>
            <a:r>
              <a:rPr lang="en-US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“</a:t>
            </a: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kvantitativní</a:t>
            </a:r>
            <a:r>
              <a:rPr lang="en-US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” </a:t>
            </a: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hodnotu použití služeb</a:t>
            </a:r>
            <a:r>
              <a:rPr lang="en-US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Windows Azure </a:t>
            </a: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Platformy</a:t>
            </a:r>
            <a:endParaRPr lang="en-US" sz="16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marL="336550" lvl="1" indent="-336550" defTabSz="914325" fontAlgn="base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TCO </a:t>
            </a: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vývoje a běhu </a:t>
            </a:r>
            <a:r>
              <a:rPr lang="en-US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Windows Azure </a:t>
            </a: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Platformy</a:t>
            </a:r>
            <a:r>
              <a:rPr lang="en-US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vs. </a:t>
            </a: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tradiční kanál dodávky</a:t>
            </a:r>
            <a:r>
              <a:rPr lang="en-US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 </a:t>
            </a:r>
          </a:p>
          <a:p>
            <a:pPr marL="336550" lvl="1" indent="-336550" defTabSz="914325" fontAlgn="base">
              <a:spcAft>
                <a:spcPts val="1800"/>
              </a:spcAft>
              <a:buFont typeface="Arial" pitchFamily="34" charset="0"/>
              <a:buChar char="•"/>
            </a:pP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Odhad nákladů přechodu z </a:t>
            </a:r>
            <a:r>
              <a:rPr lang="en-US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on-premise </a:t>
            </a: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řešení na služby </a:t>
            </a:r>
            <a:r>
              <a:rPr lang="en-US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Windows Azure </a:t>
            </a:r>
            <a:r>
              <a:rPr lang="cs-CZ" sz="16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Platformy</a:t>
            </a:r>
            <a:endParaRPr lang="en-US" sz="16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2084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33"/>
          <p:cNvSpPr txBox="1">
            <a:spLocks/>
          </p:cNvSpPr>
          <p:nvPr/>
        </p:nvSpPr>
        <p:spPr>
          <a:xfrm>
            <a:off x="421186" y="105908"/>
            <a:ext cx="8375946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36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Měsíční</a:t>
            </a:r>
            <a:r>
              <a:rPr lang="en-US" sz="36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 Service Level Agreement 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339973" y="1087958"/>
            <a:ext cx="1671980" cy="3343768"/>
          </a:xfrm>
          <a:prstGeom prst="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alpha val="10000"/>
                </a:schemeClr>
              </a:gs>
              <a:gs pos="100000">
                <a:schemeClr val="accent6">
                  <a:alpha val="0"/>
                </a:schemeClr>
              </a:gs>
            </a:gsLst>
          </a:gradFill>
          <a:ln w="19050">
            <a:gradFill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100000">
                  <a:srgbClr xmlns:mc="http://schemas.openxmlformats.org/markup-compatibility/2006" xmlns:a14="http://schemas.microsoft.com/office/drawing/2010/main" val="FFFFFF" mc:Ignorable="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xmlns:mc="http://schemas.openxmlformats.org/markup-compatibility/2006" xmlns:a14="http://schemas.microsoft.com/office/drawing/2010/main" val="FFFFFF" mc:Ignorable="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endParaRPr lang="en-US" sz="1400" dirty="0" smtClean="0"/>
          </a:p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endParaRPr lang="en-US" sz="14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29096" y="1087958"/>
            <a:ext cx="1671980" cy="3343768"/>
          </a:xfrm>
          <a:prstGeom prst="rect">
            <a:avLst/>
          </a:prstGeom>
          <a:gradFill>
            <a:gsLst>
              <a:gs pos="0">
                <a:schemeClr val="accent4"/>
              </a:gs>
              <a:gs pos="80000">
                <a:schemeClr val="accent4">
                  <a:alpha val="10000"/>
                </a:schemeClr>
              </a:gs>
              <a:gs pos="100000">
                <a:schemeClr val="accent4">
                  <a:alpha val="0"/>
                </a:schemeClr>
              </a:gs>
            </a:gsLst>
          </a:gradFill>
          <a:ln w="19050">
            <a:gradFill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100000">
                  <a:srgbClr xmlns:mc="http://schemas.openxmlformats.org/markup-compatibility/2006" xmlns:a14="http://schemas.microsoft.com/office/drawing/2010/main" val="FFFFFF" mc:Ignorable="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xmlns:mc="http://schemas.openxmlformats.org/markup-compatibility/2006" xmlns:a14="http://schemas.microsoft.com/office/drawing/2010/main" val="FFFFFF" mc:Ignorable="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endParaRPr lang="en-US" sz="14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04664" y="1099781"/>
            <a:ext cx="1671980" cy="3326139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accent5">
                  <a:alpha val="10000"/>
                </a:schemeClr>
              </a:gs>
              <a:gs pos="100000">
                <a:schemeClr val="accent5">
                  <a:alpha val="0"/>
                </a:schemeClr>
              </a:gs>
            </a:gsLst>
          </a:gradFill>
          <a:ln w="19050">
            <a:gradFill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100000">
                  <a:srgbClr xmlns:mc="http://schemas.openxmlformats.org/markup-compatibility/2006" xmlns:a14="http://schemas.microsoft.com/office/drawing/2010/main" val="FFFFFF" mc:Ignorable="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xmlns:mc="http://schemas.openxmlformats.org/markup-compatibility/2006" xmlns:a14="http://schemas.microsoft.com/office/drawing/2010/main" val="FFFFFF" mc:Ignorable="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11422" y="1194375"/>
            <a:ext cx="1671980" cy="3245694"/>
          </a:xfrm>
          <a:prstGeom prst="rect">
            <a:avLst/>
          </a:prstGeom>
          <a:gradFill>
            <a:gsLst>
              <a:gs pos="0">
                <a:schemeClr val="accent2"/>
              </a:gs>
              <a:gs pos="80000">
                <a:schemeClr val="accent2">
                  <a:alpha val="10000"/>
                </a:schemeClr>
              </a:gs>
              <a:gs pos="100000">
                <a:schemeClr val="accent2">
                  <a:alpha val="0"/>
                </a:schemeClr>
              </a:gs>
            </a:gsLst>
          </a:gradFill>
          <a:ln w="19050">
            <a:gradFill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100000">
                  <a:srgbClr xmlns:mc="http://schemas.openxmlformats.org/markup-compatibility/2006" xmlns:a14="http://schemas.microsoft.com/office/drawing/2010/main" val="FFFFFF" mc:Ignorable="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xmlns:mc="http://schemas.openxmlformats.org/markup-compatibility/2006" xmlns:a14="http://schemas.microsoft.com/office/drawing/2010/main" val="FFFFFF" mc:Ignorable="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6477" y="2178033"/>
            <a:ext cx="1583140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Vaše služba je připojena </a:t>
            </a:r>
            <a:r>
              <a:rPr lang="en-US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&amp; </a:t>
            </a: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dostupná přes web</a:t>
            </a:r>
            <a:endParaRPr lang="en-US" sz="11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  <a:p>
            <a:pPr marL="17780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Role dostupné z Internetu budou mít externí konektivitu</a:t>
            </a:r>
            <a:endParaRPr lang="en-US" sz="11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18139" y="2167298"/>
            <a:ext cx="1725814" cy="177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Všechny běžící role budou stále monitorovány</a:t>
            </a:r>
            <a:endParaRPr lang="en-US" sz="11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  <a:p>
            <a:pPr marL="17780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Pokud není role zdravá, detekujeme tento stav</a:t>
            </a:r>
            <a:r>
              <a:rPr lang="en-US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 &amp; </a:t>
            </a: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iniciujeme korektní stav</a:t>
            </a:r>
            <a:endParaRPr lang="en-US" sz="11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  <a:p>
            <a:pPr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endParaRPr lang="en-US" sz="11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549595" y="1135253"/>
            <a:ext cx="1671980" cy="3303547"/>
          </a:xfrm>
          <a:prstGeom prst="rect">
            <a:avLst/>
          </a:prstGeom>
          <a:gradFill>
            <a:gsLst>
              <a:gs pos="0">
                <a:schemeClr val="accent3"/>
              </a:gs>
              <a:gs pos="80000">
                <a:schemeClr val="accent3">
                  <a:alpha val="10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 w="19050">
            <a:gradFill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100000">
                  <a:srgbClr xmlns:mc="http://schemas.openxmlformats.org/markup-compatibility/2006" xmlns:a14="http://schemas.microsoft.com/office/drawing/2010/main" val="FFFFFF" mc:Ignorable="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xmlns:mc="http://schemas.openxmlformats.org/markup-compatibility/2006" xmlns:a14="http://schemas.microsoft.com/office/drawing/2010/main" val="FFFFFF" mc:Ignorable="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13728" y="2153842"/>
            <a:ext cx="1705970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Database </a:t>
            </a: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je připojena na </a:t>
            </a:r>
            <a:r>
              <a:rPr lang="en-US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internet gateway </a:t>
            </a:r>
          </a:p>
          <a:p>
            <a:pPr marL="17780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Všechny databáze jsou průběžně monitorovány</a:t>
            </a:r>
            <a:endParaRPr lang="en-US" sz="11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1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61435" y="1977819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980020" y="1977819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618193" y="1977819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97694" y="1962925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08571" y="1977819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72068" y="3667939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90653" y="3667939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628826" y="3667939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08327" y="3667939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19204" y="3667939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61435" y="3849719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effectLst/>
                <a:latin typeface="+mj-lt"/>
              </a:rPr>
              <a:t>&gt;99.95%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39681" y="3826071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effectLst/>
                <a:latin typeface="+mj-lt"/>
              </a:rPr>
              <a:t>&gt;99.9%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964527" y="3849719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effectLst/>
                <a:latin typeface="+mj-lt"/>
              </a:rPr>
              <a:t>&gt;99.9%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73033" y="3822126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effectLst/>
                <a:latin typeface="+mj-lt"/>
              </a:rPr>
              <a:t>&gt;99.9%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588939" y="3844398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effectLst/>
                <a:latin typeface="+mj-lt"/>
              </a:rPr>
              <a:t>&gt;99.9%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672591" y="2144837"/>
            <a:ext cx="1745539" cy="177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Služba úložiště bude dostupná</a:t>
            </a:r>
            <a:r>
              <a:rPr lang="en-US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/ </a:t>
            </a: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dosažitelná</a:t>
            </a:r>
            <a:r>
              <a:rPr lang="en-US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 (</a:t>
            </a: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konektivita</a:t>
            </a:r>
            <a:r>
              <a:rPr lang="en-US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)</a:t>
            </a:r>
          </a:p>
          <a:p>
            <a:pPr marL="177800" lvl="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1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81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Dotazy do vaše úložiště budou úspěšně procesovány</a:t>
            </a:r>
            <a:endParaRPr lang="en-US" sz="11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1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81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300297" y="2127973"/>
            <a:ext cx="1720874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Service bus &amp; access control endpoints </a:t>
            </a:r>
            <a:r>
              <a:rPr lang="cs-CZ" sz="11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budou mít externí konektivitu</a:t>
            </a:r>
            <a:endParaRPr lang="en-US" sz="11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  <a:p>
            <a:pPr marL="177800" lvl="0" indent="-177800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1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Požadavky na operace se zprávami budou úspěšně procesovány</a:t>
            </a:r>
            <a:endParaRPr lang="en-US" sz="11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94597" y="823092"/>
            <a:ext cx="1702673" cy="938008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41E3A" mc:Ignorable="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xmlns:mc="http://schemas.openxmlformats.org/markup-compatibility/2006" xmlns:a14="http://schemas.microsoft.com/office/drawing/2010/main" val="05284F" mc:Ignorable="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xmlns:mc="http://schemas.openxmlformats.org/markup-compatibility/2006" xmlns:a14="http://schemas.microsoft.com/office/drawing/2010/main" val="041E3A" mc:Ignorable=""/>
            </a:extrusionClr>
            <a:contourClr>
              <a:srgbClr xmlns:mc="http://schemas.openxmlformats.org/markup-compatibility/2006" xmlns:a14="http://schemas.microsoft.com/office/drawing/2010/main" val="000000" mc:Ignorable="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918139" y="819150"/>
            <a:ext cx="1702673" cy="938008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41E3A" mc:Ignorable="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xmlns:mc="http://schemas.openxmlformats.org/markup-compatibility/2006" xmlns:a14="http://schemas.microsoft.com/office/drawing/2010/main" val="05284F" mc:Ignorable="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xmlns:mc="http://schemas.openxmlformats.org/markup-compatibility/2006" xmlns:a14="http://schemas.microsoft.com/office/drawing/2010/main" val="041E3A" mc:Ignorable=""/>
            </a:extrusionClr>
            <a:contourClr>
              <a:srgbClr xmlns:mc="http://schemas.openxmlformats.org/markup-compatibility/2006" xmlns:a14="http://schemas.microsoft.com/office/drawing/2010/main" val="000000" mc:Ignorable="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3731175" y="819151"/>
            <a:ext cx="1702673" cy="938008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41E3A" mc:Ignorable="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xmlns:mc="http://schemas.openxmlformats.org/markup-compatibility/2006" xmlns:a14="http://schemas.microsoft.com/office/drawing/2010/main" val="05284F" mc:Ignorable="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xmlns:mc="http://schemas.openxmlformats.org/markup-compatibility/2006" xmlns:a14="http://schemas.microsoft.com/office/drawing/2010/main" val="041E3A" mc:Ignorable=""/>
            </a:extrusionClr>
            <a:contourClr>
              <a:srgbClr xmlns:mc="http://schemas.openxmlformats.org/markup-compatibility/2006" xmlns:a14="http://schemas.microsoft.com/office/drawing/2010/main" val="000000" mc:Ignorable="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528443" y="819150"/>
            <a:ext cx="1702673" cy="938008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41E3A" mc:Ignorable="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xmlns:mc="http://schemas.openxmlformats.org/markup-compatibility/2006" xmlns:a14="http://schemas.microsoft.com/office/drawing/2010/main" val="05284F" mc:Ignorable="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xmlns:mc="http://schemas.openxmlformats.org/markup-compatibility/2006" xmlns:a14="http://schemas.microsoft.com/office/drawing/2010/main" val="041E3A" mc:Ignorable=""/>
            </a:extrusionClr>
            <a:contourClr>
              <a:srgbClr xmlns:mc="http://schemas.openxmlformats.org/markup-compatibility/2006" xmlns:a14="http://schemas.microsoft.com/office/drawing/2010/main" val="000000" mc:Ignorable="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7330966" y="819150"/>
            <a:ext cx="1702673" cy="938008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41E3A" mc:Ignorable="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xmlns:mc="http://schemas.openxmlformats.org/markup-compatibility/2006" xmlns:a14="http://schemas.microsoft.com/office/drawing/2010/main" val="05284F" mc:Ignorable="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xmlns:mc="http://schemas.openxmlformats.org/markup-compatibility/2006" xmlns:a14="http://schemas.microsoft.com/office/drawing/2010/main" val="041E3A" mc:Ignorable=""/>
            </a:extrusionClr>
            <a:contourClr>
              <a:srgbClr xmlns:mc="http://schemas.openxmlformats.org/markup-compatibility/2006" xmlns:a14="http://schemas.microsoft.com/office/drawing/2010/main" val="000000" mc:Ignorable="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70841" y="974075"/>
            <a:ext cx="1797268" cy="7571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Monitorování </a:t>
            </a:r>
            <a:br>
              <a:rPr lang="cs-CZ" sz="1600" spc="-80" dirty="0" smtClean="0">
                <a:ln w="3175">
                  <a:noFill/>
                </a:ln>
                <a:effectLst/>
                <a:latin typeface="+mj-lt"/>
              </a:rPr>
            </a:b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instancí </a:t>
            </a:r>
            <a:r>
              <a:rPr lang="en-US" sz="1600" spc="-80" dirty="0" smtClean="0">
                <a:ln w="3175">
                  <a:noFill/>
                </a:ln>
                <a:effectLst/>
                <a:latin typeface="+mj-lt"/>
              </a:rPr>
              <a:t>&amp; </a:t>
            </a: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/>
            </a:r>
            <a:br>
              <a:rPr lang="cs-CZ" sz="1600" spc="-80" dirty="0" smtClean="0">
                <a:ln w="3175">
                  <a:noFill/>
                </a:ln>
                <a:effectLst/>
                <a:latin typeface="+mj-lt"/>
              </a:rPr>
            </a:br>
            <a:r>
              <a:rPr lang="en-US" sz="1600" spc="-80" dirty="0" smtClean="0">
                <a:ln w="3175">
                  <a:noFill/>
                </a:ln>
                <a:effectLst/>
                <a:latin typeface="+mj-lt"/>
              </a:rPr>
              <a:t>restart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52347" y="1021374"/>
            <a:ext cx="179726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Dostupnost 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cs-CZ" sz="1600" spc="-80" dirty="0">
                <a:ln w="3175">
                  <a:noFill/>
                </a:ln>
                <a:effectLst/>
                <a:latin typeface="+mj-lt"/>
              </a:rPr>
              <a:t>Ú</a:t>
            </a: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ložiště</a:t>
            </a:r>
            <a:endParaRPr lang="en-US" sz="1600" spc="-80" dirty="0" smtClean="0">
              <a:ln w="3175">
                <a:noFill/>
              </a:ln>
              <a:effectLst/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49613" y="1033198"/>
            <a:ext cx="179726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Dostupnost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Databáze</a:t>
            </a:r>
            <a:r>
              <a:rPr lang="en-US" sz="1600" spc="-80" dirty="0" smtClean="0">
                <a:ln w="3175">
                  <a:noFill/>
                </a:ln>
                <a:effectLst/>
                <a:latin typeface="+mj-lt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67902" y="1047345"/>
            <a:ext cx="179726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Dostupnost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 </a:t>
            </a:r>
            <a:r>
              <a:rPr lang="cs-CZ" sz="1600" spc="-80" dirty="0" err="1" smtClean="0">
                <a:ln w="3175">
                  <a:noFill/>
                </a:ln>
                <a:effectLst/>
                <a:latin typeface="+mj-lt"/>
              </a:rPr>
              <a:t>AppFabric</a:t>
            </a:r>
            <a:endParaRPr lang="en-US" sz="1600" spc="-80" dirty="0" smtClean="0">
              <a:ln w="3175">
                <a:noFill/>
              </a:ln>
              <a:effectLst/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33" y="1076795"/>
            <a:ext cx="1797268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Výpočetní</a:t>
            </a:r>
            <a:br>
              <a:rPr lang="cs-CZ" sz="1600" spc="-80" dirty="0" smtClean="0">
                <a:ln w="3175">
                  <a:noFill/>
                </a:ln>
                <a:effectLst/>
                <a:latin typeface="+mj-lt"/>
              </a:rPr>
            </a:br>
            <a:r>
              <a:rPr lang="cs-CZ" sz="1600" spc="-80" dirty="0" smtClean="0">
                <a:ln w="3175">
                  <a:noFill/>
                </a:ln>
                <a:effectLst/>
                <a:latin typeface="+mj-lt"/>
              </a:rPr>
              <a:t> konektivita</a:t>
            </a:r>
            <a:endParaRPr lang="en-US" sz="1600" spc="-80" dirty="0" smtClean="0">
              <a:ln w="3175"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4582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824" y="971550"/>
            <a:ext cx="7682177" cy="1142621"/>
          </a:xfrm>
        </p:spPr>
        <p:txBody>
          <a:bodyPr/>
          <a:lstStyle/>
          <a:p>
            <a:pPr algn="l"/>
            <a:r>
              <a:rPr lang="cs-CZ" dirty="0" smtClean="0"/>
              <a:t>Případová studie</a:t>
            </a:r>
            <a:r>
              <a:rPr lang="en-US" dirty="0" smtClean="0"/>
              <a:t>: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Michal Kruml</a:t>
            </a:r>
            <a:br>
              <a:rPr lang="cs-CZ" dirty="0" smtClean="0"/>
            </a:br>
            <a:r>
              <a:rPr lang="cs-CZ" dirty="0" smtClean="0"/>
              <a:t>AWS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/>
              <a:t> </a:t>
            </a:r>
            <a:r>
              <a:rPr lang="cs-CZ" dirty="0" smtClean="0"/>
              <a:t>s. r. o.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389175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085850"/>
            <a:ext cx="5638800" cy="2735749"/>
          </a:xfrm>
        </p:spPr>
        <p:txBody>
          <a:bodyPr/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dirty="0" smtClean="0"/>
              <a:t>Vysokoúrovňové služby integrují s on-premise řešeními a rozšiřují je do </a:t>
            </a:r>
            <a:r>
              <a:rPr lang="cs-CZ" sz="2000" dirty="0" err="1" smtClean="0"/>
              <a:t>cloudu</a:t>
            </a:r>
            <a:endParaRPr lang="cs-CZ" sz="20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dirty="0" smtClean="0"/>
              <a:t>Umožňuje koncentraci na řešení, ne technologickou infrastrukturu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dirty="0" smtClean="0"/>
              <a:t>Otevřená platforma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dirty="0" smtClean="0"/>
              <a:t>Připraven na </a:t>
            </a:r>
            <a:r>
              <a:rPr lang="cs-CZ" sz="2000" dirty="0" err="1" smtClean="0"/>
              <a:t>enteprise</a:t>
            </a:r>
            <a:r>
              <a:rPr lang="cs-CZ" sz="2000" dirty="0" smtClean="0"/>
              <a:t> scénáře – datová centra, SLA, podpora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45344" y="878443"/>
            <a:ext cx="1652697" cy="36779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39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239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66350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1085850"/>
            <a:ext cx="8382000" cy="2068259"/>
          </a:xfrm>
        </p:spPr>
        <p:txBody>
          <a:bodyPr/>
          <a:lstStyle/>
          <a:p>
            <a:r>
              <a:rPr lang="cs-CZ" dirty="0" smtClean="0"/>
              <a:t>Výhody použití </a:t>
            </a:r>
            <a:r>
              <a:rPr lang="cs-CZ" dirty="0" err="1" smtClean="0"/>
              <a:t>cloud</a:t>
            </a:r>
            <a:r>
              <a:rPr lang="cs-CZ" dirty="0" smtClean="0"/>
              <a:t> platformy</a:t>
            </a:r>
            <a:endParaRPr lang="cs-CZ" dirty="0" smtClean="0"/>
          </a:p>
          <a:p>
            <a:r>
              <a:rPr lang="cs-CZ" dirty="0" smtClean="0"/>
              <a:t>Windows Azure pro vývojáře</a:t>
            </a:r>
            <a:endParaRPr lang="cs-CZ" dirty="0" smtClean="0"/>
          </a:p>
          <a:p>
            <a:r>
              <a:rPr lang="cs-CZ" dirty="0" smtClean="0"/>
              <a:t>Licencování platformy</a:t>
            </a:r>
            <a:endParaRPr lang="cs-CZ" dirty="0" smtClean="0"/>
          </a:p>
          <a:p>
            <a:r>
              <a:rPr lang="cs-CZ" dirty="0" smtClean="0"/>
              <a:t>Případová studie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357474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amp\www\microsoft\tdm\assets\new_paeg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788" y="895350"/>
            <a:ext cx="7096804" cy="3886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625" y="3336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Výhody </a:t>
            </a:r>
            <a:r>
              <a:rPr lang="en-US" dirty="0"/>
              <a:t>Cloud Computing</a:t>
            </a:r>
            <a:r>
              <a:rPr lang="cs-CZ" dirty="0"/>
              <a:t>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268802"/>
            <a:ext cx="1752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cs-CZ" sz="1000" b="1" dirty="0" smtClean="0">
                <a:solidFill>
                  <a:schemeClr val="bg1"/>
                </a:solidFill>
              </a:rPr>
              <a:t>PLATBA ZA  PŘÍSTUP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000" b="1" dirty="0" smtClean="0">
                <a:solidFill>
                  <a:schemeClr val="bg1"/>
                </a:solidFill>
              </a:rPr>
              <a:t>– </a:t>
            </a:r>
            <a:r>
              <a:rPr lang="cs-CZ" sz="1000" b="1" dirty="0" smtClean="0">
                <a:solidFill>
                  <a:schemeClr val="bg1"/>
                </a:solidFill>
              </a:rPr>
              <a:t> NE VLASTNICTVÍ </a:t>
            </a:r>
            <a:r>
              <a:rPr lang="en-US" sz="1000" b="1" dirty="0" smtClean="0">
                <a:solidFill>
                  <a:schemeClr val="bg1"/>
                </a:solidFill>
              </a:rPr>
              <a:t>– </a:t>
            </a:r>
          </a:p>
          <a:p>
            <a:pPr algn="ctr">
              <a:lnSpc>
                <a:spcPts val="1400"/>
              </a:lnSpc>
            </a:pPr>
            <a:r>
              <a:rPr lang="cs-CZ" sz="1000" b="1" dirty="0" smtClean="0">
                <a:solidFill>
                  <a:schemeClr val="bg1"/>
                </a:solidFill>
              </a:rPr>
              <a:t>KE ZROJŮM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9866" y="2089266"/>
            <a:ext cx="21336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b="1" dirty="0" smtClean="0">
                <a:solidFill>
                  <a:schemeClr val="bg1"/>
                </a:solidFill>
              </a:rPr>
              <a:t>SD</a:t>
            </a:r>
            <a:r>
              <a:rPr lang="cs-CZ" sz="1000" b="1" dirty="0" smtClean="0">
                <a:solidFill>
                  <a:schemeClr val="bg1"/>
                </a:solidFill>
              </a:rPr>
              <a:t>ÍLENÍ </a:t>
            </a:r>
            <a:r>
              <a:rPr lang="en-US" sz="1000" b="1" dirty="0" smtClean="0">
                <a:solidFill>
                  <a:schemeClr val="bg1"/>
                </a:solidFill>
              </a:rPr>
              <a:t>„</a:t>
            </a:r>
            <a:r>
              <a:rPr lang="cs-CZ" sz="1000" b="1" dirty="0" smtClean="0">
                <a:solidFill>
                  <a:schemeClr val="bg1"/>
                </a:solidFill>
              </a:rPr>
              <a:t>DOČASNÉHO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cs-CZ" sz="1000" b="1" dirty="0" smtClean="0">
                <a:solidFill>
                  <a:schemeClr val="bg1"/>
                </a:solidFill>
              </a:rPr>
              <a:t>A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cs-CZ" sz="1000" b="1" dirty="0" smtClean="0">
                <a:solidFill>
                  <a:schemeClr val="bg1"/>
                </a:solidFill>
              </a:rPr>
              <a:t>NEHMOTNÉHO“ VÝPOČETNÍHO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cs-CZ" sz="1000" b="1" dirty="0" smtClean="0">
                <a:solidFill>
                  <a:schemeClr val="bg1"/>
                </a:solidFill>
              </a:rPr>
              <a:t>VÝKONU MEZI VÍCE PRONAJÍMATELY OPTIMALIZUJE NÁKLADY VŠEM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2268803"/>
            <a:ext cx="2209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cs-CZ" sz="1000" b="1" dirty="0" smtClean="0">
                <a:solidFill>
                  <a:schemeClr val="bg1"/>
                </a:solidFill>
              </a:rPr>
              <a:t>ZRYCHLENÍ UVEDEDNÍ NOVÝCH APLIKACÍ, SLUŽEB A </a:t>
            </a:r>
            <a:r>
              <a:rPr lang="cs-CZ" sz="1000" b="1" dirty="0">
                <a:solidFill>
                  <a:schemeClr val="bg1"/>
                </a:solidFill>
              </a:rPr>
              <a:t>ŘEŠENÍ  NA TRH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0216" y="3720998"/>
            <a:ext cx="2931583" cy="79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000" b="1" dirty="0" smtClean="0">
                <a:solidFill>
                  <a:schemeClr val="bg1"/>
                </a:solidFill>
              </a:rPr>
              <a:t>ŠKÁLUJTE DO CLOUDU BĚHEM ŠPIČEK – PLÁNOVANÝCH NEBO NEPLÁNOVANÝCH.  Konec kvartálních reportů, daňových období, výplat,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</a:rPr>
              <a:t>slashdot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cs-CZ" sz="1000" b="1" dirty="0" smtClean="0">
                <a:solidFill>
                  <a:schemeClr val="bg1"/>
                </a:solidFill>
              </a:rPr>
              <a:t>efektu.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72641"/>
            <a:ext cx="8382000" cy="664797"/>
          </a:xfrm>
        </p:spPr>
        <p:txBody>
          <a:bodyPr/>
          <a:lstStyle/>
          <a:p>
            <a:r>
              <a:rPr lang="cs-CZ" dirty="0"/>
              <a:t>Výhody </a:t>
            </a:r>
            <a:r>
              <a:rPr lang="cs-CZ" dirty="0" smtClean="0"/>
              <a:t>Azure platformy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304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Přeneste své znalosti do </a:t>
            </a:r>
            <a:r>
              <a:rPr lang="cs-CZ" dirty="0" err="1" smtClean="0"/>
              <a:t>cloudu</a:t>
            </a:r>
            <a:endParaRPr lang="en-US" dirty="0"/>
          </a:p>
        </p:txBody>
      </p:sp>
      <p:pic>
        <p:nvPicPr>
          <p:cNvPr id="8" name="Picture 5" descr="C:\Users\dseven\AppData\Local\Microsoft\Windows\Temporary Internet Files\Content.IE5\QZNPDJJY\MP900401878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2864" y="1047750"/>
            <a:ext cx="2906893" cy="1983207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  <a:effectLst>
            <a:glow rad="101600">
              <a:srgbClr xmlns:mc="http://schemas.openxmlformats.org/markup-compatibility/2006" xmlns:a14="http://schemas.microsoft.com/office/drawing/2010/main" val="9EE0F8" mc:Ignorable="">
                <a:alpha val="6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extLst/>
        </p:spPr>
      </p:pic>
      <p:sp>
        <p:nvSpPr>
          <p:cNvPr id="9" name="Rectangle 8"/>
          <p:cNvSpPr/>
          <p:nvPr/>
        </p:nvSpPr>
        <p:spPr>
          <a:xfrm>
            <a:off x="381000" y="895350"/>
            <a:ext cx="44196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473"/>
              </a:spcBef>
              <a:spcAft>
                <a:spcPts val="900"/>
              </a:spcAft>
              <a:buSzPct val="80000"/>
              <a:defRPr/>
            </a:pPr>
            <a:r>
              <a:rPr lang="en-US" altLang="zh-CN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en-US" altLang="zh-CN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cs-CZ" altLang="zh-CN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Integrované </a:t>
            </a:r>
            <a:r>
              <a:rPr lang="en-US" altLang="zh-CN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Windows Azure </a:t>
            </a:r>
            <a:r>
              <a:rPr lang="cs-CZ" altLang="zh-CN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nástroje</a:t>
            </a:r>
            <a:endParaRPr lang="en-US" altLang="zh-CN" sz="2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fontAlgn="base">
              <a:spcBef>
                <a:spcPts val="473"/>
              </a:spcBef>
              <a:spcAft>
                <a:spcPts val="900"/>
              </a:spcAft>
              <a:buSzPct val="80000"/>
              <a:defRPr/>
            </a:pPr>
            <a:r>
              <a:rPr lang="cs-CZ" altLang="zh-CN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Známá zkušenost</a:t>
            </a:r>
            <a:endParaRPr lang="en-US" altLang="zh-CN" sz="2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fontAlgn="base">
              <a:spcBef>
                <a:spcPts val="473"/>
              </a:spcBef>
              <a:spcAft>
                <a:spcPts val="900"/>
              </a:spcAft>
              <a:buSzPct val="80000"/>
              <a:defRPr/>
            </a:pPr>
            <a:r>
              <a:rPr lang="en-US" altLang="zh-CN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.NET </a:t>
            </a:r>
            <a:r>
              <a:rPr lang="cs-CZ" altLang="zh-CN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vývoj</a:t>
            </a:r>
            <a:r>
              <a:rPr lang="en-US" altLang="zh-CN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  <p:grpSp>
        <p:nvGrpSpPr>
          <p:cNvPr id="10" name="Group 104"/>
          <p:cNvGrpSpPr/>
          <p:nvPr/>
        </p:nvGrpSpPr>
        <p:grpSpPr>
          <a:xfrm>
            <a:off x="710132" y="3235934"/>
            <a:ext cx="7595668" cy="1438678"/>
            <a:chOff x="134007" y="2811195"/>
            <a:chExt cx="11920810" cy="226880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34007" y="2811195"/>
              <a:ext cx="11920810" cy="2268806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  <a:alpha val="1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63500" sx="101000" sy="101000" algn="ctr" rotWithShape="0">
                <a:schemeClr val="bg1">
                  <a:alpha val="15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203419" y="3004423"/>
              <a:ext cx="3781987" cy="188235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rightRoom" dir="t"/>
            </a:scene3d>
            <a:sp3d contourW="25400" prstMaterial="powder">
              <a:bevelT w="38100" h="12700"/>
              <a:contourClr>
                <a:schemeClr val="bg2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80842" y="3004423"/>
              <a:ext cx="3781987" cy="188235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rightRoom" dir="t"/>
            </a:scene3d>
            <a:sp3d contourW="25400" prstMaterial="powder">
              <a:bevelT w="38100" h="12700"/>
              <a:contourClr>
                <a:schemeClr val="bg2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125995" y="3004423"/>
              <a:ext cx="3781987" cy="188235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rightRoom" dir="t"/>
            </a:scene3d>
            <a:sp3d contourW="25400" prstMaterial="powder">
              <a:bevelT w="38100" h="12700"/>
              <a:contourClr>
                <a:schemeClr val="bg2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pic>
          <p:nvPicPr>
            <p:cNvPr id="15" name="Picture 3" descr="D:\AA - Microsoft\Events DVD 35\DVD_ART35\Logos\Azure Services Platform\Windows Azure\Windows Azure logo bl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15590" y="3268194"/>
              <a:ext cx="3312492" cy="52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E:\RESOURCES\PPT Resources\RESOURCE DVD 35\Logos\Azure Services Platform\Microsoft .NET Services\.Net Services logo Ne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86262" y="3115563"/>
              <a:ext cx="3461454" cy="835076"/>
            </a:xfrm>
            <a:prstGeom prst="rect">
              <a:avLst/>
            </a:prstGeom>
            <a:noFill/>
          </p:spPr>
        </p:pic>
        <p:pic>
          <p:nvPicPr>
            <p:cNvPr id="17" name="Picture 16" descr="SQLAzurelogo_BlkTex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3145" y="3043026"/>
              <a:ext cx="2782536" cy="856166"/>
            </a:xfrm>
            <a:prstGeom prst="rect">
              <a:avLst/>
            </a:prstGeom>
          </p:spPr>
        </p:pic>
        <p:grpSp>
          <p:nvGrpSpPr>
            <p:cNvPr id="18" name="Group 134"/>
            <p:cNvGrpSpPr/>
            <p:nvPr/>
          </p:nvGrpSpPr>
          <p:grpSpPr>
            <a:xfrm>
              <a:off x="862055" y="4102202"/>
              <a:ext cx="177712" cy="393082"/>
              <a:chOff x="403899" y="4105841"/>
              <a:chExt cx="2666667" cy="5898448"/>
            </a:xfrm>
          </p:grpSpPr>
          <p:pic>
            <p:nvPicPr>
              <p:cNvPr id="40" name="Picture 5" descr="E:\RESOURCES\PPT Resources\RESOURCE DVD 35\Artwork_Imagery\Icons - Illustrations\_XML ICONS\Binary Code document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403899" y="4290003"/>
                <a:ext cx="2666667" cy="571428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1" name="Group 133"/>
              <p:cNvGrpSpPr/>
              <p:nvPr/>
            </p:nvGrpSpPr>
            <p:grpSpPr>
              <a:xfrm>
                <a:off x="625029" y="4105841"/>
                <a:ext cx="2014277" cy="5504317"/>
                <a:chOff x="417212" y="4268006"/>
                <a:chExt cx="769626" cy="2103120"/>
              </a:xfrm>
            </p:grpSpPr>
            <p:pic>
              <p:nvPicPr>
                <p:cNvPr id="42" name="Picture 8" descr="E:\RESOURCES\DVD_ART36\Artwork_Imagery\Icons - Illustrations\Innovation - ideas\binary code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417212" y="4268006"/>
                  <a:ext cx="769620" cy="21031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Picture 8" descr="E:\RESOURCES\DVD_ART36\Artwork_Imagery\Icons - Illustrations\Innovation - ideas\binary code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417212" y="4268006"/>
                  <a:ext cx="769620" cy="21031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Picture 8" descr="E:\RESOURCES\DVD_ART36\Artwork_Imagery\Icons - Illustrations\Innovation - ideas\binary code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417212" y="4268006"/>
                  <a:ext cx="769620" cy="21031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Picture 8" descr="E:\RESOURCES\DVD_ART36\Artwork_Imagery\Icons - Illustrations\Innovation - ideas\binary code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417218" y="4268006"/>
                  <a:ext cx="769620" cy="21031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9" name="TextBox 18"/>
            <p:cNvSpPr txBox="1"/>
            <p:nvPr/>
          </p:nvSpPr>
          <p:spPr>
            <a:xfrm>
              <a:off x="429895" y="4461458"/>
              <a:ext cx="1042040" cy="400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000000" mc:Ignorable=""/>
                      </a:gs>
                      <a:gs pos="100000">
                        <a:srgbClr xmlns:mc="http://schemas.openxmlformats.org/markup-compatibility/2006" xmlns:a14="http://schemas.microsoft.com/office/drawing/2010/main" val="000000" mc:Ignorable=""/>
                      </a:gs>
                    </a:gsLst>
                    <a:lin ang="5400000" scaled="0"/>
                  </a:gradFill>
                </a:rPr>
                <a:t>Výpočty</a:t>
              </a:r>
              <a:endParaRPr lang="en-US" sz="105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000000" mc:Ignorable=""/>
                    </a:gs>
                    <a:gs pos="100000">
                      <a:srgbClr xmlns:mc="http://schemas.openxmlformats.org/markup-compatibility/2006" xmlns:a14="http://schemas.microsoft.com/office/drawing/2010/main" val="000000" mc:Ignorable="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20" name="Picture 2" descr="D:\Resource DVD 35\DVD_ART35\Artwork_Imagery\Icons - Illustrations\_WINDOWS SERVER ICONS\Media\Media 3.25 Floppy Disk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883612" y="4154899"/>
              <a:ext cx="290056" cy="287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515169" y="4461458"/>
              <a:ext cx="1026945" cy="400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000000" mc:Ignorable=""/>
                      </a:gs>
                      <a:gs pos="100000">
                        <a:srgbClr xmlns:mc="http://schemas.openxmlformats.org/markup-compatibility/2006" xmlns:a14="http://schemas.microsoft.com/office/drawing/2010/main" val="000000" mc:Ignorable=""/>
                      </a:gs>
                    </a:gsLst>
                    <a:lin ang="5400000" scaled="0"/>
                  </a:gradFill>
                </a:rPr>
                <a:t>Úložiště</a:t>
              </a:r>
              <a:endParaRPr lang="en-US" sz="105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000000" mc:Ignorable=""/>
                    </a:gs>
                    <a:gs pos="100000">
                      <a:srgbClr xmlns:mc="http://schemas.openxmlformats.org/markup-compatibility/2006" xmlns:a14="http://schemas.microsoft.com/office/drawing/2010/main" val="000000" mc:Ignorable="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2" name="Group 140"/>
            <p:cNvGrpSpPr/>
            <p:nvPr/>
          </p:nvGrpSpPr>
          <p:grpSpPr>
            <a:xfrm>
              <a:off x="2928005" y="4141655"/>
              <a:ext cx="503540" cy="314176"/>
              <a:chOff x="-274333" y="3980455"/>
              <a:chExt cx="1105604" cy="689824"/>
            </a:xfrm>
          </p:grpSpPr>
          <p:pic>
            <p:nvPicPr>
              <p:cNvPr id="37" name="Picture 5" descr="C:\Work\Katmai Marketing\PAG_icon library\PAG_icon library\stocks line graph chart icon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314110" y="4036997"/>
                <a:ext cx="517161" cy="52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Picture 2" descr="C:\Work\Katmai Marketing\PAG_icon library\PAG_icon library\Database blue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-56190" y="3980455"/>
                <a:ext cx="511257" cy="6151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Picture 3" descr="C:\Work\Katmai Marketing\PAG_icon library\PAG_icon library\Security Threat Detected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-274333" y="4042638"/>
                <a:ext cx="548666" cy="6276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2459421" y="4461458"/>
              <a:ext cx="1545021" cy="40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000000" mc:Ignorable=""/>
                      </a:gs>
                      <a:gs pos="100000">
                        <a:srgbClr xmlns:mc="http://schemas.openxmlformats.org/markup-compatibility/2006" xmlns:a14="http://schemas.microsoft.com/office/drawing/2010/main" val="000000" mc:Ignorable=""/>
                      </a:gs>
                    </a:gsLst>
                    <a:lin ang="5400000" scaled="0"/>
                  </a:gradFill>
                </a:rPr>
                <a:t>Management</a:t>
              </a:r>
            </a:p>
          </p:txBody>
        </p:sp>
        <p:pic>
          <p:nvPicPr>
            <p:cNvPr id="24" name="Picture 23" descr="E:\RESOURCES\DVD_ART36\Artwork_Imagery\Icons - Illustrations\_ XML ICONS\Database 4 blue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84750" y="4122959"/>
              <a:ext cx="432038" cy="351568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6076249" y="4461458"/>
              <a:ext cx="1532618" cy="400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000000" mc:Ignorable=""/>
                      </a:gs>
                      <a:gs pos="100000">
                        <a:srgbClr xmlns:mc="http://schemas.openxmlformats.org/markup-compatibility/2006" xmlns:a14="http://schemas.microsoft.com/office/drawing/2010/main" val="000000" mc:Ignorable=""/>
                      </a:gs>
                    </a:gsLst>
                    <a:lin ang="5400000" scaled="0"/>
                  </a:gradFill>
                </a:rPr>
                <a:t>Management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89811" y="4461458"/>
              <a:ext cx="1421925" cy="400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000000" mc:Ignorable=""/>
                      </a:gs>
                      <a:gs pos="100000">
                        <a:srgbClr xmlns:mc="http://schemas.openxmlformats.org/markup-compatibility/2006" xmlns:a14="http://schemas.microsoft.com/office/drawing/2010/main" val="000000" mc:Ignorable=""/>
                      </a:gs>
                    </a:gsLst>
                    <a:lin ang="5400000" scaled="0"/>
                  </a:gradFill>
                </a:rPr>
                <a:t>Relační</a:t>
              </a:r>
              <a:r>
                <a:rPr lang="en-US" sz="105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000000" mc:Ignorable=""/>
                      </a:gs>
                      <a:gs pos="100000">
                        <a:srgbClr xmlns:mc="http://schemas.openxmlformats.org/markup-compatibility/2006" xmlns:a14="http://schemas.microsoft.com/office/drawing/2010/main" val="000000" mc:Ignorable=""/>
                      </a:gs>
                    </a:gsLst>
                    <a:lin ang="5400000" scaled="0"/>
                  </a:gradFill>
                </a:rPr>
                <a:t> data</a:t>
              </a:r>
            </a:p>
          </p:txBody>
        </p:sp>
        <p:pic>
          <p:nvPicPr>
            <p:cNvPr id="27" name="Picture 3" descr="D:\Resource DVD 35\DVD_ART35\Artwork_Imagery\Icons - Illustrations\_XML ICONS\Message Bus network connection.png"/>
            <p:cNvPicPr>
              <a:picLocks noChangeAspect="1" noChangeArrowheads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9032299" y="4188702"/>
              <a:ext cx="405928" cy="2200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8573360" y="4461458"/>
              <a:ext cx="1323809" cy="400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000000" mc:Ignorable=""/>
                      </a:gs>
                      <a:gs pos="100000">
                        <a:srgbClr xmlns:mc="http://schemas.openxmlformats.org/markup-compatibility/2006" xmlns:a14="http://schemas.microsoft.com/office/drawing/2010/main" val="000000" mc:Ignorable=""/>
                      </a:gs>
                    </a:gsLst>
                    <a:lin ang="5400000" scaled="0"/>
                  </a:gradFill>
                </a:rPr>
                <a:t>Konektivita</a:t>
              </a:r>
              <a:endParaRPr lang="en-US" sz="105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000000" mc:Ignorable=""/>
                    </a:gs>
                    <a:gs pos="100000">
                      <a:srgbClr xmlns:mc="http://schemas.openxmlformats.org/markup-compatibility/2006" xmlns:a14="http://schemas.microsoft.com/office/drawing/2010/main" val="000000" mc:Ignorable="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29" name="Picture 28" descr="hand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98793" y="4145331"/>
              <a:ext cx="255686" cy="306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0089888" y="4461458"/>
              <a:ext cx="1673505" cy="400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000000" mc:Ignorable=""/>
                      </a:gs>
                      <a:gs pos="100000">
                        <a:srgbClr xmlns:mc="http://schemas.openxmlformats.org/markup-compatibility/2006" xmlns:a14="http://schemas.microsoft.com/office/drawing/2010/main" val="000000" mc:Ignorable=""/>
                      </a:gs>
                    </a:gsLst>
                    <a:lin ang="5400000" scaled="0"/>
                  </a:gradFill>
                </a:rPr>
                <a:t>Řízení přístupu</a:t>
              </a:r>
              <a:endParaRPr lang="en-US" sz="105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000000" mc:Ignorable=""/>
                    </a:gs>
                    <a:gs pos="100000">
                      <a:srgbClr xmlns:mc="http://schemas.openxmlformats.org/markup-compatibility/2006" xmlns:a14="http://schemas.microsoft.com/office/drawing/2010/main" val="000000" mc:Ignorable="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31" name="Picture 5" descr="E:\RESOURCES\PPT Resources\RESOURCE DVD 35\Artwork_Imagery\Shapes\Arrows\Blue Gradient Collection\arrow 0 blue arrow double headed 1-6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12727" y="3493262"/>
              <a:ext cx="1040794" cy="904672"/>
            </a:xfrm>
            <a:prstGeom prst="rect">
              <a:avLst/>
            </a:prstGeom>
            <a:noFill/>
          </p:spPr>
        </p:pic>
        <p:pic>
          <p:nvPicPr>
            <p:cNvPr id="32" name="Picture 5" descr="E:\RESOURCES\PPT Resources\RESOURCE DVD 35\Artwork_Imagery\Shapes\Arrows\Blue Gradient Collection\arrow 0 blue arrow double headed 1-6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535304" y="3493262"/>
              <a:ext cx="1040794" cy="904672"/>
            </a:xfrm>
            <a:prstGeom prst="rect">
              <a:avLst/>
            </a:prstGeom>
            <a:noFill/>
          </p:spPr>
        </p:pic>
        <p:grpSp>
          <p:nvGrpSpPr>
            <p:cNvPr id="33" name="Group 65"/>
            <p:cNvGrpSpPr/>
            <p:nvPr/>
          </p:nvGrpSpPr>
          <p:grpSpPr>
            <a:xfrm>
              <a:off x="6590786" y="4141655"/>
              <a:ext cx="503540" cy="314176"/>
              <a:chOff x="-274333" y="3980455"/>
              <a:chExt cx="1105604" cy="689824"/>
            </a:xfrm>
          </p:grpSpPr>
          <p:pic>
            <p:nvPicPr>
              <p:cNvPr id="34" name="Picture 5" descr="C:\Work\Katmai Marketing\PAG_icon library\PAG_icon library\stocks line graph chart icon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314110" y="4036997"/>
                <a:ext cx="517161" cy="52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Picture 2" descr="C:\Work\Katmai Marketing\PAG_icon library\PAG_icon library\Database blue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-56190" y="3980455"/>
                <a:ext cx="511257" cy="6151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Picture 3" descr="C:\Work\Katmai Marketing\PAG_icon library\PAG_icon library\Security Threat Detected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-274333" y="4042638"/>
                <a:ext cx="548666" cy="6276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39812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</a:t>
            </a:r>
            <a:r>
              <a:rPr lang="cs-CZ" dirty="0" err="1" smtClean="0"/>
              <a:t>Auzure</a:t>
            </a:r>
            <a:r>
              <a:rPr lang="cs-CZ" dirty="0" smtClean="0"/>
              <a:t> pro vývojáře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25737" y="1123950"/>
            <a:ext cx="7023494" cy="3632650"/>
            <a:chOff x="381756" y="1356282"/>
            <a:chExt cx="9034749" cy="4672899"/>
          </a:xfrm>
        </p:grpSpPr>
        <p:sp>
          <p:nvSpPr>
            <p:cNvPr id="3" name="Rectangular Callout 2"/>
            <p:cNvSpPr/>
            <p:nvPr/>
          </p:nvSpPr>
          <p:spPr bwMode="auto">
            <a:xfrm rot="5400000">
              <a:off x="8295874" y="4004337"/>
              <a:ext cx="664113" cy="1024686"/>
            </a:xfrm>
            <a:prstGeom prst="wedgeRectCallout">
              <a:avLst>
                <a:gd name="adj1" fmla="val -24227"/>
                <a:gd name="adj2" fmla="val 8528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" name="Rectangular Callout 3"/>
            <p:cNvSpPr/>
            <p:nvPr/>
          </p:nvSpPr>
          <p:spPr bwMode="auto">
            <a:xfrm rot="5400000">
              <a:off x="8386541" y="1673541"/>
              <a:ext cx="763620" cy="1296305"/>
            </a:xfrm>
            <a:prstGeom prst="wedgeRectCallout">
              <a:avLst>
                <a:gd name="adj1" fmla="val -24227"/>
                <a:gd name="adj2" fmla="val 8528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" name="Rectangular Callout 4"/>
            <p:cNvSpPr/>
            <p:nvPr/>
          </p:nvSpPr>
          <p:spPr bwMode="auto">
            <a:xfrm rot="10800000">
              <a:off x="3619632" y="1939882"/>
              <a:ext cx="841667" cy="518724"/>
            </a:xfrm>
            <a:prstGeom prst="wedgeRectCallout">
              <a:avLst>
                <a:gd name="adj1" fmla="val -36097"/>
                <a:gd name="adj2" fmla="val -13354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2954" y="2661979"/>
              <a:ext cx="1709448" cy="1847994"/>
              <a:chOff x="2058988" y="1957388"/>
              <a:chExt cx="2624280" cy="2706975"/>
            </a:xfrm>
          </p:grpSpPr>
          <p:pic>
            <p:nvPicPr>
              <p:cNvPr id="7" name="Picture 2" descr="\\eventsql\dvd\Online_ART\DVD_ART36\Artwork_Imagery\Icons - Illustrations\_ REAL VISTA STYLE\organize flow char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988" y="1957388"/>
                <a:ext cx="2438400" cy="2438400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8" name="Picture 3" descr="\\eventsql\dvd\Online_ART\DVD_ART36\Artwork_Imagery\Icons - Illustrations\_ REAL VISTA STYLE\desktop compute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0220" y="3361315"/>
                <a:ext cx="1303048" cy="1303048"/>
              </a:xfrm>
              <a:prstGeom prst="rect">
                <a:avLst/>
              </a:prstGeom>
              <a:noFill/>
              <a:extLst/>
            </p:spPr>
          </p:pic>
        </p:grpSp>
        <p:pic>
          <p:nvPicPr>
            <p:cNvPr id="9" name="Picture 4" descr="\\eventsql\dvd\Online_ART\DVD_ART36\Artwork_Imagery\Icons - Illustrations\_ REAL VISTA STYLE\batch database grou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907" y="3559889"/>
              <a:ext cx="1847088" cy="1847088"/>
            </a:xfrm>
            <a:prstGeom prst="rect">
              <a:avLst/>
            </a:prstGeom>
            <a:noFill/>
            <a:extLst/>
          </p:spPr>
        </p:pic>
        <p:grpSp>
          <p:nvGrpSpPr>
            <p:cNvPr id="10" name="Group 9"/>
            <p:cNvGrpSpPr/>
            <p:nvPr/>
          </p:nvGrpSpPr>
          <p:grpSpPr>
            <a:xfrm>
              <a:off x="6001704" y="1356282"/>
              <a:ext cx="2013382" cy="2060430"/>
              <a:chOff x="5588145" y="1718252"/>
              <a:chExt cx="2013382" cy="2060430"/>
            </a:xfrm>
          </p:grpSpPr>
          <p:pic>
            <p:nvPicPr>
              <p:cNvPr id="11" name="Picture 5" descr="\\eventsql\dvd\Online_ART\DVD_ART36\Artwork_Imagery\Icons - Illustrations\_ REAL VISTA STYLE\navigation window scree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8145" y="1718252"/>
                <a:ext cx="1847088" cy="1847088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12" name="Picture 6" descr="\\eventsql\dvd\Online_ART\DVD_ART36\Artwork_Imagery\Icons - Illustrations\_ REAL VISTA STYLE\world globe map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6622" y="2743777"/>
                <a:ext cx="1034905" cy="1034905"/>
              </a:xfrm>
              <a:prstGeom prst="rect">
                <a:avLst/>
              </a:prstGeom>
              <a:noFill/>
              <a:extLst/>
            </p:spPr>
          </p:pic>
        </p:grpSp>
        <p:pic>
          <p:nvPicPr>
            <p:cNvPr id="13" name="Picture 7" descr="\\eventsql\dvd\Online_ART\DVD_ART36\Artwork_Imagery\Icons - Illustrations\_ REAL VISTA STYLE\map geography worl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395" y="2570072"/>
              <a:ext cx="1847088" cy="1847088"/>
            </a:xfrm>
            <a:prstGeom prst="rect">
              <a:avLst/>
            </a:prstGeom>
            <a:noFill/>
            <a:extLst/>
          </p:spPr>
        </p:pic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 flipV="1">
              <a:off x="2102846" y="3493616"/>
              <a:ext cx="943549" cy="68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627658" y="2052693"/>
              <a:ext cx="833643" cy="395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Port</a:t>
              </a:r>
              <a:r>
                <a:rPr lang="cs-CZ" sz="1400" dirty="0" smtClean="0">
                  <a:solidFill>
                    <a:schemeClr val="bg1"/>
                  </a:solidFill>
                </a:rPr>
                <a:t>á</a:t>
              </a:r>
              <a:r>
                <a:rPr lang="en-US" sz="1400" dirty="0" smtClean="0">
                  <a:solidFill>
                    <a:schemeClr val="bg1"/>
                  </a:solidFill>
                </a:rPr>
                <a:t>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94159" y="2030453"/>
              <a:ext cx="1322346" cy="673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>
                  <a:solidFill>
                    <a:schemeClr val="bg1"/>
                  </a:solidFill>
                </a:rPr>
                <a:t>Hostovaná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cs-CZ" sz="1400" dirty="0" smtClean="0">
                  <a:solidFill>
                    <a:schemeClr val="bg1"/>
                  </a:solidFill>
                </a:rPr>
                <a:t>služba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159" y="4324804"/>
              <a:ext cx="1046115" cy="395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>
                  <a:solidFill>
                    <a:schemeClr val="bg1"/>
                  </a:solidFill>
                </a:rPr>
                <a:t>Úložiště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ular Callout 17"/>
            <p:cNvSpPr/>
            <p:nvPr/>
          </p:nvSpPr>
          <p:spPr bwMode="auto">
            <a:xfrm rot="10800000">
              <a:off x="381756" y="1947770"/>
              <a:ext cx="2192864" cy="518724"/>
            </a:xfrm>
            <a:prstGeom prst="wedgeRectCallout">
              <a:avLst>
                <a:gd name="adj1" fmla="val 23251"/>
                <a:gd name="adj2" fmla="val -9099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658" y="2053244"/>
              <a:ext cx="16440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Visual Studio 2010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3" idx="3"/>
            </p:cNvCxnSpPr>
            <p:nvPr/>
          </p:nvCxnSpPr>
          <p:spPr>
            <a:xfrm flipV="1">
              <a:off x="4893483" y="2279826"/>
              <a:ext cx="1108221" cy="121379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3"/>
              <a:endCxn id="9" idx="1"/>
            </p:cNvCxnSpPr>
            <p:nvPr/>
          </p:nvCxnSpPr>
          <p:spPr>
            <a:xfrm>
              <a:off x="4893483" y="3493616"/>
              <a:ext cx="1154424" cy="989817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ght Brace 21"/>
            <p:cNvSpPr/>
            <p:nvPr/>
          </p:nvSpPr>
          <p:spPr>
            <a:xfrm rot="5400000">
              <a:off x="1074579" y="4639342"/>
              <a:ext cx="366198" cy="149774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ight Brace 22"/>
            <p:cNvSpPr/>
            <p:nvPr/>
          </p:nvSpPr>
          <p:spPr>
            <a:xfrm rot="5400000">
              <a:off x="3885627" y="4468131"/>
              <a:ext cx="359279" cy="184708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Brace 23"/>
            <p:cNvSpPr/>
            <p:nvPr/>
          </p:nvSpPr>
          <p:spPr>
            <a:xfrm rot="5400000">
              <a:off x="6815380" y="4497949"/>
              <a:ext cx="359279" cy="179963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1561" y="5665409"/>
              <a:ext cx="780111" cy="3563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b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Vývoj</a:t>
              </a:r>
              <a:endParaRPr lang="en-US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78681" y="5672860"/>
              <a:ext cx="1249597" cy="3563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b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Nasazení</a:t>
              </a:r>
              <a:endParaRPr lang="en-US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4118" y="5665408"/>
              <a:ext cx="529945" cy="3563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b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Běh</a:t>
              </a:r>
              <a:endParaRPr lang="en-US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9569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Vytváříme hybridní řešení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429512" y="1286700"/>
            <a:ext cx="1923288" cy="1781260"/>
          </a:xfrm>
          <a:prstGeom prst="rect">
            <a:avLst/>
          </a:prstGeom>
          <a:gradFill flip="none" rotWithShape="1">
            <a:lin ang="108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rPr>
              <a:t>Windows Azure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52800" y="1286700"/>
            <a:ext cx="1923288" cy="17812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8000"/>
                  <a:satMod val="1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rPr>
              <a:t>.NET Service Bus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276088" y="1286700"/>
            <a:ext cx="1923287" cy="1781260"/>
          </a:xfrm>
          <a:prstGeom prst="rect">
            <a:avLst/>
          </a:prstGeom>
          <a:gradFill flip="none" rotWithShape="1"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rPr>
              <a:t>On-premises Data center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62912" y="1458484"/>
            <a:ext cx="1143000" cy="1169709"/>
            <a:chOff x="5588145" y="1718252"/>
            <a:chExt cx="2013382" cy="2060430"/>
          </a:xfrm>
        </p:grpSpPr>
        <p:pic>
          <p:nvPicPr>
            <p:cNvPr id="7" name="Picture 5" descr="\\eventsql\dvd\Online_ART\DVD_ART36\Artwork_Imagery\Icons - Illustrations\_ REAL VISTA STYLE\navigation window scre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145" y="1718252"/>
              <a:ext cx="1847088" cy="1847088"/>
            </a:xfrm>
            <a:prstGeom prst="rect">
              <a:avLst/>
            </a:prstGeom>
            <a:noFill/>
            <a:extLst/>
          </p:spPr>
        </p:pic>
        <p:pic>
          <p:nvPicPr>
            <p:cNvPr id="8" name="Picture 6" descr="\\eventsql\dvd\Online_ART\DVD_ART36\Artwork_Imagery\Icons - Illustrations\_ REAL VISTA STYLE\world globe ma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622" y="2743777"/>
              <a:ext cx="1034905" cy="1034905"/>
            </a:xfrm>
            <a:prstGeom prst="rect">
              <a:avLst/>
            </a:prstGeom>
            <a:noFill/>
            <a:extLst/>
          </p:spPr>
        </p:pic>
      </p:grpSp>
      <p:grpSp>
        <p:nvGrpSpPr>
          <p:cNvPr id="9" name="Group 8"/>
          <p:cNvGrpSpPr/>
          <p:nvPr/>
        </p:nvGrpSpPr>
        <p:grpSpPr>
          <a:xfrm>
            <a:off x="5733287" y="1534970"/>
            <a:ext cx="914401" cy="808180"/>
            <a:chOff x="6248400" y="947108"/>
            <a:chExt cx="2570139" cy="2271580"/>
          </a:xfrm>
        </p:grpSpPr>
        <p:pic>
          <p:nvPicPr>
            <p:cNvPr id="10" name="Picture 4" descr="\\eventsql\dvd\Online_ART\DVD_ART36\Artwork_Imagery\Icons - Illustrations\_ REAL VISTA STYLE\batch database grou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451" y="947108"/>
              <a:ext cx="1847088" cy="1847088"/>
            </a:xfrm>
            <a:prstGeom prst="rect">
              <a:avLst/>
            </a:prstGeom>
            <a:noFill/>
            <a:extLst/>
          </p:spPr>
        </p:pic>
        <p:pic>
          <p:nvPicPr>
            <p:cNvPr id="11" name="Picture 5" descr="\\eventsql\dvd\Online_ART\DVD_ART36\Artwork_Imagery\Icons - Illustrations\_ REAL VISTA STYLE\navigation window scree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371600"/>
              <a:ext cx="1847088" cy="1847088"/>
            </a:xfrm>
            <a:prstGeom prst="rect">
              <a:avLst/>
            </a:prstGeom>
            <a:noFill/>
            <a:ex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xmlns:mc="http://schemas.openxmlformats.org/markup-compatibility/2006" xmlns:a14="http://schemas.microsoft.com/office/drawing/2010/main" val="FFFFFF" mc:Ignorable=""/>
                </a:clrFrom>
                <a:clrTo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128764"/>
              <a:ext cx="695325" cy="8096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pic>
        <p:nvPicPr>
          <p:cNvPr id="13" name="Picture 3" descr="D:\Resource DVD 35\DVD_ART35\Artwork_Imagery\Icons - Illustrations\_XML ICONS\Message Bus network connection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86200" y="1556262"/>
            <a:ext cx="833561" cy="602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3016971" y="1962150"/>
            <a:ext cx="2743020" cy="0"/>
            <a:chOff x="3184957" y="2522534"/>
            <a:chExt cx="2743020" cy="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184957" y="2522534"/>
              <a:ext cx="86922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892386" y="2522534"/>
              <a:ext cx="103559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4267200" y="3067960"/>
            <a:ext cx="0" cy="68879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07809" y="6477000"/>
            <a:ext cx="24521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Visual Studio 2010</a:t>
            </a:r>
          </a:p>
        </p:txBody>
      </p:sp>
      <p:cxnSp>
        <p:nvCxnSpPr>
          <p:cNvPr id="19" name="Curved Connector 18"/>
          <p:cNvCxnSpPr>
            <a:endCxn id="3" idx="2"/>
          </p:cNvCxnSpPr>
          <p:nvPr/>
        </p:nvCxnSpPr>
        <p:spPr>
          <a:xfrm rot="10800000">
            <a:off x="2391156" y="3067960"/>
            <a:ext cx="1304542" cy="102779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5" idx="2"/>
          </p:cNvCxnSpPr>
          <p:nvPr/>
        </p:nvCxnSpPr>
        <p:spPr>
          <a:xfrm flipV="1">
            <a:off x="4724400" y="3067960"/>
            <a:ext cx="1513332" cy="1027791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45019" y="3412356"/>
            <a:ext cx="1444362" cy="1561424"/>
            <a:chOff x="2058988" y="1957388"/>
            <a:chExt cx="2624280" cy="2706975"/>
          </a:xfrm>
        </p:grpSpPr>
        <p:pic>
          <p:nvPicPr>
            <p:cNvPr id="22" name="Picture 2" descr="\\eventsql\dvd\Online_ART\DVD_ART36\Artwork_Imagery\Icons - Illustrations\_ REAL VISTA STYLE\organize flow chart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988" y="1957388"/>
              <a:ext cx="2438401" cy="2438400"/>
            </a:xfrm>
            <a:prstGeom prst="rect">
              <a:avLst/>
            </a:prstGeom>
            <a:noFill/>
            <a:extLst/>
          </p:spPr>
        </p:pic>
        <p:pic>
          <p:nvPicPr>
            <p:cNvPr id="23" name="Picture 3" descr="\\eventsql\dvd\Online_ART\DVD_ART36\Artwork_Imagery\Icons - Illustrations\_ REAL VISTA STYLE\desktop comput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220" y="3361315"/>
              <a:ext cx="1303048" cy="1303048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15016753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824" y="971550"/>
            <a:ext cx="7682177" cy="1447800"/>
          </a:xfrm>
        </p:spPr>
        <p:txBody>
          <a:bodyPr/>
          <a:lstStyle/>
          <a:p>
            <a:pPr algn="l"/>
            <a:r>
              <a:rPr lang="cs-CZ" dirty="0" smtClean="0"/>
              <a:t>Demo: Vývoj, emul</a:t>
            </a:r>
            <a:r>
              <a:rPr lang="cs-CZ" dirty="0" smtClean="0"/>
              <a:t>ace a nasazení </a:t>
            </a:r>
            <a:r>
              <a:rPr lang="cs-CZ" dirty="0" err="1" smtClean="0"/>
              <a:t>cloud</a:t>
            </a:r>
            <a:r>
              <a:rPr lang="cs-CZ" dirty="0" smtClean="0"/>
              <a:t> aplikace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217881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3"/>
          <p:cNvSpPr txBox="1">
            <a:spLocks/>
          </p:cNvSpPr>
          <p:nvPr/>
        </p:nvSpPr>
        <p:spPr>
          <a:xfrm>
            <a:off x="417365" y="78958"/>
            <a:ext cx="837594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Spotřební ceny </a:t>
            </a:r>
            <a:r>
              <a:rPr lang="en-US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Windows Azure Platform</a:t>
            </a:r>
          </a:p>
        </p:txBody>
      </p:sp>
      <p:sp>
        <p:nvSpPr>
          <p:cNvPr id="36" name="TextBox 35"/>
          <p:cNvSpPr txBox="1"/>
          <p:nvPr/>
        </p:nvSpPr>
        <p:spPr bwMode="invGray">
          <a:xfrm>
            <a:off x="348081" y="491419"/>
            <a:ext cx="8380283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xmlns:mc="http://schemas.openxmlformats.org/markup-compatibility/2006" xmlns:a14="http://schemas.microsoft.com/office/drawing/2010/main" val="FFC000" mc:Ignorable=""/>
              </a:buClr>
            </a:pPr>
            <a:r>
              <a:rPr lang="cs-CZ" spc="-50" dirty="0" smtClean="0">
                <a:effectLst/>
                <a:latin typeface="Kozuka Gothic Pro M"/>
              </a:rPr>
              <a:t>Platba za použití a růst</a:t>
            </a:r>
            <a:endParaRPr lang="en-US" spc="-50" dirty="0">
              <a:effectLst/>
              <a:latin typeface="Kozuka Gothic Pro M"/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-80978" y="1730579"/>
            <a:ext cx="2548155" cy="1110241"/>
            <a:chOff x="466725" y="3420534"/>
            <a:chExt cx="2548155" cy="1480321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761999" y="3483586"/>
              <a:ext cx="2000251" cy="1309710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41E3A" mc:Ignorable="">
                    <a:alpha val="20000"/>
                  </a:srgbClr>
                </a:gs>
                <a:gs pos="39000">
                  <a:schemeClr val="tx2">
                    <a:lumMod val="50000"/>
                  </a:schemeClr>
                </a:gs>
                <a:gs pos="88000">
                  <a:srgbClr xmlns:mc="http://schemas.openxmlformats.org/markup-compatibility/2006" xmlns:a14="http://schemas.microsoft.com/office/drawing/2010/main" val="05284F" mc:Ignorable="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xmlns:mc="http://schemas.openxmlformats.org/markup-compatibility/2006" xmlns:a14="http://schemas.microsoft.com/office/drawing/2010/main" val="041E3A" mc:Ignorable=""/>
              </a:extrusionClr>
              <a:contourClr>
                <a:srgbClr xmlns:mc="http://schemas.openxmlformats.org/markup-compatibility/2006" xmlns:a14="http://schemas.microsoft.com/office/drawing/2010/main" val="000000" mc:Ignorable="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41" name="TextBox 40"/>
            <p:cNvSpPr txBox="1"/>
            <p:nvPr/>
          </p:nvSpPr>
          <p:spPr bwMode="invGray">
            <a:xfrm>
              <a:off x="466725" y="3420534"/>
              <a:ext cx="2465652" cy="640176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xmlns:mc="http://schemas.openxmlformats.org/markup-compatibility/2006" xmlns:a14="http://schemas.microsoft.com/office/drawing/2010/main" val="FFC000" mc:Ignorable=""/>
                </a:buClr>
              </a:pPr>
              <a:r>
                <a:rPr lang="cs-CZ" b="1" spc="-50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Kozuka Gothic Pro M"/>
                </a:rPr>
                <a:t>Výpočet</a:t>
              </a:r>
              <a:endParaRPr lang="en-US" b="1" spc="-50" dirty="0">
                <a:solidFill>
                  <a:schemeClr val="tx1">
                    <a:lumMod val="95000"/>
                  </a:schemeClr>
                </a:solidFill>
                <a:effectLst/>
                <a:latin typeface="Kozuka Gothic Pro M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7429" y="4135695"/>
              <a:ext cx="2497451" cy="76516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1200" b="1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$0.12/</a:t>
              </a:r>
              <a:r>
                <a:rPr lang="cs-CZ" sz="1200" b="1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hodinu</a:t>
              </a:r>
              <a:endParaRPr lang="en-US" sz="1200" b="1" kern="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Kozuka Gothic Pro M"/>
              </a:endParaRPr>
            </a:p>
            <a:p>
              <a:pPr algn="ctr"/>
              <a:r>
                <a:rPr lang="en-US" sz="1200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+ </a:t>
              </a:r>
              <a:r>
                <a:rPr lang="cs-CZ" sz="1200" kern="0" dirty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v</a:t>
              </a:r>
              <a:r>
                <a:rPr lang="cs-CZ" sz="1200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ariabilní velikost instance</a:t>
              </a:r>
              <a:endParaRPr lang="en-US" sz="1200" kern="0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Kozuka Gothic Pro M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1293" y="3932495"/>
              <a:ext cx="2468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kern="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16200000" scaled="0"/>
                  </a:gradFill>
                  <a:latin typeface="Kozuka Gothic Pro M"/>
                </a:rPr>
                <a:t>Za servisní hodinu</a:t>
              </a:r>
              <a:endParaRPr lang="en-US" sz="2800" dirty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16200000" scaled="0"/>
                </a:gradFill>
                <a:latin typeface="Kozuka Gothic Pro M"/>
              </a:endParaRPr>
            </a:p>
          </p:txBody>
        </p:sp>
      </p:grpSp>
      <p:grpSp>
        <p:nvGrpSpPr>
          <p:cNvPr id="7" name="Group 54"/>
          <p:cNvGrpSpPr/>
          <p:nvPr/>
        </p:nvGrpSpPr>
        <p:grpSpPr>
          <a:xfrm>
            <a:off x="4405708" y="1739769"/>
            <a:ext cx="2506040" cy="1020383"/>
            <a:chOff x="3400758" y="3423261"/>
            <a:chExt cx="2506040" cy="1360511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638549" y="3483324"/>
              <a:ext cx="2038351" cy="1300448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41E3A" mc:Ignorable="">
                    <a:alpha val="20000"/>
                  </a:srgbClr>
                </a:gs>
                <a:gs pos="39000">
                  <a:schemeClr val="tx2">
                    <a:lumMod val="50000"/>
                  </a:schemeClr>
                </a:gs>
                <a:gs pos="88000">
                  <a:srgbClr xmlns:mc="http://schemas.openxmlformats.org/markup-compatibility/2006" xmlns:a14="http://schemas.microsoft.com/office/drawing/2010/main" val="05284F" mc:Ignorable="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xmlns:mc="http://schemas.openxmlformats.org/markup-compatibility/2006" xmlns:a14="http://schemas.microsoft.com/office/drawing/2010/main" val="041E3A" mc:Ignorable=""/>
              </a:extrusionClr>
              <a:contourClr>
                <a:srgbClr xmlns:mc="http://schemas.openxmlformats.org/markup-compatibility/2006" xmlns:a14="http://schemas.microsoft.com/office/drawing/2010/main" val="000000" mc:Ignorable="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49" name="TextBox 48"/>
            <p:cNvSpPr txBox="1"/>
            <p:nvPr/>
          </p:nvSpPr>
          <p:spPr bwMode="invGray">
            <a:xfrm>
              <a:off x="3429084" y="3423261"/>
              <a:ext cx="2405231" cy="640175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xmlns:mc="http://schemas.openxmlformats.org/markup-compatibility/2006" xmlns:a14="http://schemas.microsoft.com/office/drawing/2010/main" val="FFC000" mc:Ignorable=""/>
                </a:buClr>
              </a:pPr>
              <a:r>
                <a:rPr lang="en-US" b="1" spc="-50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Kozuka Gothic Pro M"/>
                </a:rPr>
                <a:t>Web Edition</a:t>
              </a:r>
              <a:endParaRPr lang="en-US" b="1" spc="-50" dirty="0">
                <a:solidFill>
                  <a:schemeClr val="tx1">
                    <a:lumMod val="95000"/>
                  </a:schemeClr>
                </a:solidFill>
                <a:effectLst/>
                <a:latin typeface="Kozuka Gothic Pro M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400758" y="3960037"/>
              <a:ext cx="2506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kern="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16200000" scaled="0"/>
                  </a:gradFill>
                  <a:latin typeface="Kozuka Gothic Pro M"/>
                </a:rPr>
                <a:t>Za databázi/měsíc</a:t>
              </a:r>
              <a:endParaRPr lang="en-US" sz="2800" dirty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16200000" scaled="0"/>
                </a:gradFill>
                <a:latin typeface="Kozuka Gothic Pro M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585435" y="2039755"/>
            <a:ext cx="2167790" cy="943793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200" b="1" kern="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Kozuka Gothic Pro M"/>
              </a:rPr>
              <a:t>$9.99/</a:t>
            </a:r>
            <a:r>
              <a:rPr lang="cs-CZ" sz="1200" b="1" kern="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Kozuka Gothic Pro M"/>
              </a:rPr>
              <a:t>měsíc </a:t>
            </a:r>
            <a:r>
              <a:rPr lang="cs-CZ" sz="1200" kern="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Kozuka Gothic Pro M"/>
              </a:rPr>
              <a:t>(</a:t>
            </a:r>
            <a:r>
              <a:rPr lang="en-US" sz="1200" kern="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1 GB</a:t>
            </a:r>
            <a:r>
              <a:rPr lang="en-US" sz="1100" kern="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)  </a:t>
            </a:r>
            <a:endParaRPr lang="en-US" sz="1400" kern="0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pic>
        <p:nvPicPr>
          <p:cNvPr id="24" name="AZURE logo" descr="\\SERVER3\InternalBin\Resource DVD\DVD_ART36\Logos\Azure Services Platform\Windows Azure\Windows Azure logo rev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96726" y="1132855"/>
            <a:ext cx="1647074" cy="44829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8" name="Group 51"/>
          <p:cNvGrpSpPr/>
          <p:nvPr/>
        </p:nvGrpSpPr>
        <p:grpSpPr>
          <a:xfrm>
            <a:off x="6620159" y="1714501"/>
            <a:ext cx="2547716" cy="1314449"/>
            <a:chOff x="3393250" y="4989770"/>
            <a:chExt cx="2547716" cy="1752599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3638550" y="5074621"/>
              <a:ext cx="2057400" cy="1309710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41E3A" mc:Ignorable="">
                    <a:alpha val="20000"/>
                  </a:srgbClr>
                </a:gs>
                <a:gs pos="39000">
                  <a:schemeClr val="tx2">
                    <a:lumMod val="50000"/>
                  </a:schemeClr>
                </a:gs>
                <a:gs pos="88000">
                  <a:srgbClr xmlns:mc="http://schemas.openxmlformats.org/markup-compatibility/2006" xmlns:a14="http://schemas.microsoft.com/office/drawing/2010/main" val="05284F" mc:Ignorable="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xmlns:mc="http://schemas.openxmlformats.org/markup-compatibility/2006" xmlns:a14="http://schemas.microsoft.com/office/drawing/2010/main" val="041E3A" mc:Ignorable=""/>
              </a:extrusionClr>
              <a:contourClr>
                <a:srgbClr xmlns:mc="http://schemas.openxmlformats.org/markup-compatibility/2006" xmlns:a14="http://schemas.microsoft.com/office/drawing/2010/main" val="000000" mc:Ignorable="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53" name="TextBox 52"/>
            <p:cNvSpPr txBox="1"/>
            <p:nvPr/>
          </p:nvSpPr>
          <p:spPr bwMode="invGray">
            <a:xfrm>
              <a:off x="3393250" y="4989770"/>
              <a:ext cx="2472749" cy="677108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xmlns:mc="http://schemas.openxmlformats.org/markup-compatibility/2006" xmlns:a14="http://schemas.microsoft.com/office/drawing/2010/main" val="FFC000" mc:Ignorable=""/>
                </a:buClr>
              </a:pPr>
              <a:r>
                <a:rPr lang="en-US" b="1" spc="-50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Kozuka Gothic Pro M"/>
                </a:rPr>
                <a:t>Business Edition   </a:t>
              </a:r>
              <a:r>
                <a:rPr lang="en-US" sz="2000" b="1" spc="-50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Kozuka Gothic Pro M"/>
                </a:rPr>
                <a:t> </a:t>
              </a:r>
              <a:endParaRPr lang="en-US" sz="2000" b="1" spc="-50" dirty="0">
                <a:solidFill>
                  <a:schemeClr val="tx1">
                    <a:lumMod val="95000"/>
                  </a:schemeClr>
                </a:solidFill>
                <a:effectLst/>
                <a:latin typeface="Kozuka Gothic Pro M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57575" y="5483979"/>
              <a:ext cx="2442326" cy="125839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200" b="1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$99.99/</a:t>
              </a:r>
              <a:r>
                <a:rPr lang="cs-CZ" sz="1200" b="1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měsíc </a:t>
              </a:r>
              <a:r>
                <a:rPr lang="cs-CZ" sz="1200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(</a:t>
              </a:r>
              <a:r>
                <a:rPr lang="en-US" sz="1200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10 GB</a:t>
              </a:r>
              <a:r>
                <a:rPr lang="cs-CZ" sz="1200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)</a:t>
              </a:r>
              <a:endParaRPr lang="en-US" sz="1100" kern="0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98845" y="5560237"/>
              <a:ext cx="25421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kern="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16200000" scaled="0"/>
                  </a:gradFill>
                  <a:latin typeface="Kozuka Gothic Pro M"/>
                </a:rPr>
                <a:t>Za databázi/měsíc</a:t>
              </a:r>
              <a:r>
                <a:rPr lang="en-US" sz="1200" kern="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16200000" scaled="0"/>
                  </a:gradFill>
                  <a:latin typeface="Kozuka Gothic Pro M"/>
                </a:rPr>
                <a:t> </a:t>
              </a:r>
              <a:endParaRPr lang="en-US" sz="2800" dirty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16200000" scaled="0"/>
                </a:gradFill>
                <a:latin typeface="Kozuka Gothic Pro M"/>
              </a:endParaRP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2093747" y="1733549"/>
            <a:ext cx="2615478" cy="1066801"/>
            <a:chOff x="424397" y="5034216"/>
            <a:chExt cx="2615478" cy="1422400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752475" y="5103174"/>
              <a:ext cx="2028825" cy="1309710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41E3A" mc:Ignorable="">
                    <a:alpha val="20000"/>
                  </a:srgbClr>
                </a:gs>
                <a:gs pos="39000">
                  <a:schemeClr val="tx2">
                    <a:lumMod val="50000"/>
                  </a:schemeClr>
                </a:gs>
                <a:gs pos="88000">
                  <a:srgbClr xmlns:mc="http://schemas.openxmlformats.org/markup-compatibility/2006" xmlns:a14="http://schemas.microsoft.com/office/drawing/2010/main" val="05284F" mc:Ignorable="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xmlns:mc="http://schemas.openxmlformats.org/markup-compatibility/2006" xmlns:a14="http://schemas.microsoft.com/office/drawing/2010/main" val="041E3A" mc:Ignorable=""/>
              </a:extrusionClr>
              <a:contourClr>
                <a:srgbClr xmlns:mc="http://schemas.openxmlformats.org/markup-compatibility/2006" xmlns:a14="http://schemas.microsoft.com/office/drawing/2010/main" val="000000" mc:Ignorable="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45" name="TextBox 44"/>
            <p:cNvSpPr txBox="1"/>
            <p:nvPr/>
          </p:nvSpPr>
          <p:spPr bwMode="invGray">
            <a:xfrm>
              <a:off x="424397" y="5034216"/>
              <a:ext cx="2542121" cy="677107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xmlns:mc="http://schemas.openxmlformats.org/markup-compatibility/2006" xmlns:a14="http://schemas.microsoft.com/office/drawing/2010/main" val="FFC000" mc:Ignorable=""/>
                </a:buClr>
              </a:pPr>
              <a:r>
                <a:rPr lang="cs-CZ" b="1" spc="-50" dirty="0" smtClean="0">
                  <a:solidFill>
                    <a:schemeClr val="tx1">
                      <a:lumMod val="95000"/>
                    </a:schemeClr>
                  </a:solidFill>
                  <a:effectLst/>
                  <a:latin typeface="Kozuka Gothic Pro M"/>
                </a:rPr>
                <a:t>Úložiště</a:t>
              </a:r>
              <a:r>
                <a:rPr lang="en-US" spc="-50" dirty="0" smtClean="0">
                  <a:solidFill>
                    <a:schemeClr val="bg1"/>
                  </a:solidFill>
                  <a:effectLst/>
                  <a:latin typeface="Kozuka Gothic Pro M"/>
                </a:rPr>
                <a:t> </a:t>
              </a:r>
              <a:r>
                <a:rPr lang="en-US" sz="2000" spc="-50" dirty="0" smtClean="0">
                  <a:solidFill>
                    <a:schemeClr val="bg1"/>
                  </a:solidFill>
                  <a:effectLst/>
                  <a:latin typeface="Kozuka Gothic Pro M"/>
                </a:rPr>
                <a:t> </a:t>
              </a:r>
              <a:endParaRPr lang="en-US" sz="2000" spc="-50" dirty="0">
                <a:solidFill>
                  <a:schemeClr val="bg1"/>
                </a:solidFill>
                <a:effectLst/>
                <a:latin typeface="Kozuka Gothic Pro M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6725" y="5542217"/>
              <a:ext cx="2114550" cy="35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150" kern="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16200000" scaled="0"/>
                  </a:gradFill>
                  <a:latin typeface="Kozuka Gothic Pro M"/>
                </a:rPr>
                <a:t>Za </a:t>
              </a:r>
              <a:r>
                <a:rPr lang="en-US" sz="1150" kern="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16200000" scaled="0"/>
                  </a:gradFill>
                  <a:latin typeface="Kozuka Gothic Pro M"/>
                </a:rPr>
                <a:t>u</a:t>
              </a:r>
              <a:r>
                <a:rPr lang="cs-CZ" sz="1150" kern="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16200000" scaled="0"/>
                  </a:gradFill>
                  <a:latin typeface="Kozuka Gothic Pro M"/>
                </a:rPr>
                <a:t>ložený GB </a:t>
              </a:r>
              <a:r>
                <a:rPr lang="en-US" sz="1150" kern="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16200000" scaled="0"/>
                  </a:gradFill>
                  <a:latin typeface="Kozuka Gothic Pro M"/>
                </a:rPr>
                <a:t>&amp; </a:t>
              </a:r>
              <a:r>
                <a:rPr lang="cs-CZ" sz="1150" kern="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16200000" scaled="0"/>
                  </a:gradFill>
                  <a:latin typeface="Kozuka Gothic Pro M"/>
                </a:rPr>
                <a:t>transakce</a:t>
              </a:r>
              <a:endParaRPr lang="en-US" sz="1150" dirty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16200000" scaled="0"/>
                </a:gradFill>
                <a:latin typeface="Kozuka Gothic Pro M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4797" y="5858158"/>
              <a:ext cx="2515078" cy="59845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1200" b="1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$0.15 GB/</a:t>
              </a:r>
              <a:r>
                <a:rPr lang="cs-CZ" sz="1200" b="1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měsíc</a:t>
              </a:r>
              <a:endParaRPr lang="en-US" sz="1200" b="1" kern="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Kozuka Gothic Pro M"/>
              </a:endParaRPr>
            </a:p>
            <a:p>
              <a:pPr algn="ctr"/>
              <a:r>
                <a:rPr lang="en-US" sz="1200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$0.01/10K </a:t>
              </a:r>
              <a:r>
                <a:rPr lang="cs-CZ" sz="1200" kern="0" dirty="0" smtClean="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latin typeface="Kozuka Gothic Pro M"/>
                </a:rPr>
                <a:t>transakcí</a:t>
              </a:r>
              <a:endParaRPr lang="en-US" sz="1200" kern="0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Kozuka Gothic Pro M"/>
              </a:endParaRPr>
            </a:p>
          </p:txBody>
        </p:sp>
      </p:grpSp>
      <p:sp>
        <p:nvSpPr>
          <p:cNvPr id="70" name="Rounded Rectangle 69"/>
          <p:cNvSpPr/>
          <p:nvPr/>
        </p:nvSpPr>
        <p:spPr bwMode="auto">
          <a:xfrm>
            <a:off x="1714358" y="3887375"/>
            <a:ext cx="1817915" cy="930728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41E3A" mc:Ignorable="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xmlns:mc="http://schemas.openxmlformats.org/markup-compatibility/2006" xmlns:a14="http://schemas.microsoft.com/office/drawing/2010/main" val="05284F" mc:Ignorable="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xmlns:mc="http://schemas.openxmlformats.org/markup-compatibility/2006" xmlns:a14="http://schemas.microsoft.com/office/drawing/2010/main" val="041E3A" mc:Ignorable=""/>
            </a:extrusionClr>
            <a:contourClr>
              <a:srgbClr xmlns:mc="http://schemas.openxmlformats.org/markup-compatibility/2006" xmlns:a14="http://schemas.microsoft.com/office/drawing/2010/main" val="000000" mc:Ignorable="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" pitchFamily="34" charset="0"/>
              </a:rPr>
              <a:t>  </a:t>
            </a:r>
          </a:p>
        </p:txBody>
      </p:sp>
      <p:pic>
        <p:nvPicPr>
          <p:cNvPr id="23" name="AZURE logo" descr="\\SERVER3\InternalBin\Resource DVD\DVD_ART36\Logos\Azure Services Platform\Windows Azure\Windows Azure logo rev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7734" y="1195801"/>
            <a:ext cx="1892666" cy="30914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3" name="Rectangle 72"/>
          <p:cNvSpPr/>
          <p:nvPr/>
        </p:nvSpPr>
        <p:spPr>
          <a:xfrm>
            <a:off x="2169669" y="3233715"/>
            <a:ext cx="4780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pc="-50" dirty="0" err="1" smtClean="0">
                <a:effectLst/>
                <a:latin typeface="Kozuka Gothic Pro M"/>
              </a:rPr>
              <a:t>AppFabric</a:t>
            </a:r>
            <a:r>
              <a:rPr lang="en-US" sz="2000" spc="-50" dirty="0" smtClean="0">
                <a:effectLst/>
                <a:latin typeface="Kozuka Gothic Pro M"/>
              </a:rPr>
              <a:t> </a:t>
            </a:r>
            <a:r>
              <a:rPr lang="cs-CZ" sz="2000" spc="-50" dirty="0" smtClean="0">
                <a:effectLst/>
                <a:latin typeface="Kozuka Gothic Pro M"/>
              </a:rPr>
              <a:t>= </a:t>
            </a:r>
            <a:r>
              <a:rPr lang="en-US" sz="2000" spc="-50" dirty="0" smtClean="0">
                <a:effectLst/>
                <a:latin typeface="Kozuka Gothic Pro M"/>
              </a:rPr>
              <a:t>Service Bus &amp; Access Control</a:t>
            </a:r>
            <a:endParaRPr lang="en-US" sz="2000" dirty="0">
              <a:effectLst/>
            </a:endParaRPr>
          </a:p>
        </p:txBody>
      </p:sp>
      <p:sp>
        <p:nvSpPr>
          <p:cNvPr id="67" name="TextBox 66"/>
          <p:cNvSpPr txBox="1"/>
          <p:nvPr/>
        </p:nvSpPr>
        <p:spPr bwMode="invGray">
          <a:xfrm>
            <a:off x="1180959" y="3842102"/>
            <a:ext cx="2743915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xmlns:mc="http://schemas.openxmlformats.org/markup-compatibility/2006" xmlns:a14="http://schemas.microsoft.com/office/drawing/2010/main" val="FFC000" mc:Ignorable=""/>
              </a:buClr>
            </a:pPr>
            <a:r>
              <a:rPr lang="en-US" b="1" spc="-50" dirty="0" smtClean="0">
                <a:solidFill>
                  <a:schemeClr val="tx1">
                    <a:lumMod val="95000"/>
                  </a:schemeClr>
                </a:solidFill>
                <a:effectLst/>
                <a:latin typeface="Kozuka Gothic Pro M"/>
              </a:rPr>
              <a:t>Access Control</a:t>
            </a:r>
            <a:endParaRPr lang="en-US" sz="2000" b="1" spc="-50" dirty="0">
              <a:solidFill>
                <a:schemeClr val="tx1">
                  <a:lumMod val="95000"/>
                </a:schemeClr>
              </a:solidFill>
              <a:effectLst/>
              <a:latin typeface="Kozuka Gothic Pro M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14358" y="4468585"/>
            <a:ext cx="1817915" cy="46536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1100" b="1" kern="0" dirty="0" smtClean="0">
                <a:latin typeface="Kozuka Gothic Pro M"/>
              </a:rPr>
              <a:t>$</a:t>
            </a:r>
            <a:r>
              <a:rPr lang="cs-CZ" sz="1100" b="1" kern="0" dirty="0" smtClean="0">
                <a:latin typeface="Kozuka Gothic Pro M"/>
              </a:rPr>
              <a:t>1.99</a:t>
            </a:r>
            <a:r>
              <a:rPr lang="en-US" sz="1100" b="1" kern="0" dirty="0" smtClean="0">
                <a:latin typeface="Kozuka Gothic Pro M"/>
              </a:rPr>
              <a:t>/10</a:t>
            </a:r>
            <a:r>
              <a:rPr lang="cs-CZ" sz="1100" b="1" kern="0" dirty="0">
                <a:latin typeface="Kozuka Gothic Pro M"/>
              </a:rPr>
              <a:t>0</a:t>
            </a:r>
            <a:r>
              <a:rPr lang="en-US" sz="1100" b="1" kern="0" dirty="0" smtClean="0">
                <a:latin typeface="Kozuka Gothic Pro M"/>
              </a:rPr>
              <a:t>k </a:t>
            </a:r>
            <a:r>
              <a:rPr lang="cs-CZ" sz="1100" b="1" kern="0" dirty="0" smtClean="0">
                <a:latin typeface="Kozuka Gothic Pro M"/>
              </a:rPr>
              <a:t>Transakci</a:t>
            </a:r>
            <a:r>
              <a:rPr lang="en-US" sz="1000" kern="0" dirty="0" smtClean="0">
                <a:latin typeface="Kozuka Gothic Pro M"/>
              </a:rPr>
              <a:t/>
            </a:r>
            <a:br>
              <a:rPr lang="en-US" sz="1000" kern="0" dirty="0" smtClean="0">
                <a:latin typeface="Kozuka Gothic Pro M"/>
              </a:rPr>
            </a:br>
            <a:endParaRPr lang="en-US" sz="1050" kern="0" dirty="0"/>
          </a:p>
        </p:txBody>
      </p:sp>
      <p:sp>
        <p:nvSpPr>
          <p:cNvPr id="65" name="Rectangle 64"/>
          <p:cNvSpPr/>
          <p:nvPr/>
        </p:nvSpPr>
        <p:spPr>
          <a:xfrm>
            <a:off x="1229701" y="4248150"/>
            <a:ext cx="2743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kern="0" dirty="0" smtClean="0">
                <a:latin typeface="Kozuka Gothic Pro M"/>
              </a:rPr>
              <a:t>Za </a:t>
            </a:r>
            <a:r>
              <a:rPr lang="cs-CZ" sz="1100" kern="0" dirty="0" err="1" smtClean="0">
                <a:latin typeface="Kozuka Gothic Pro M"/>
              </a:rPr>
              <a:t>message</a:t>
            </a:r>
            <a:r>
              <a:rPr lang="cs-CZ" sz="1100" kern="0" dirty="0" smtClean="0">
                <a:latin typeface="Kozuka Gothic Pro M"/>
              </a:rPr>
              <a:t> transakci</a:t>
            </a:r>
            <a:endParaRPr lang="en-US" sz="2400" baseline="30000" dirty="0">
              <a:latin typeface="Kozuka Gothic Pro M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3733704" y="3885821"/>
            <a:ext cx="3990992" cy="930728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41E3A" mc:Ignorable="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xmlns:mc="http://schemas.openxmlformats.org/markup-compatibility/2006" xmlns:a14="http://schemas.microsoft.com/office/drawing/2010/main" val="05284F" mc:Ignorable="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xmlns:mc="http://schemas.openxmlformats.org/markup-compatibility/2006" xmlns:a14="http://schemas.microsoft.com/office/drawing/2010/main" val="041E3A" mc:Ignorable=""/>
            </a:extrusionClr>
            <a:contourClr>
              <a:srgbClr xmlns:mc="http://schemas.openxmlformats.org/markup-compatibility/2006" xmlns:a14="http://schemas.microsoft.com/office/drawing/2010/main" val="000000" mc:Ignorable="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733704" y="4020841"/>
            <a:ext cx="2133696" cy="100835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r>
              <a:rPr lang="en-US" sz="1100" b="1" kern="0" dirty="0" smtClean="0">
                <a:latin typeface="Kozuka Gothic Pro M"/>
              </a:rPr>
              <a:t>$</a:t>
            </a:r>
            <a:r>
              <a:rPr lang="cs-CZ" sz="1100" b="1" kern="0" dirty="0" smtClean="0">
                <a:latin typeface="Kozuka Gothic Pro M"/>
              </a:rPr>
              <a:t>3.99</a:t>
            </a:r>
            <a:r>
              <a:rPr lang="en-US" sz="1100" b="1" kern="0" dirty="0" smtClean="0">
                <a:latin typeface="Kozuka Gothic Pro M"/>
              </a:rPr>
              <a:t> </a:t>
            </a:r>
            <a:r>
              <a:rPr lang="cs-CZ" sz="1100" kern="0" dirty="0" smtClean="0">
                <a:latin typeface="Kozuka Gothic Pro M"/>
              </a:rPr>
              <a:t>za jedno připojení</a:t>
            </a:r>
          </a:p>
          <a:p>
            <a:r>
              <a:rPr lang="en-US" sz="1100" b="1" kern="0" dirty="0" smtClean="0"/>
              <a:t>$</a:t>
            </a:r>
            <a:r>
              <a:rPr lang="en-US" sz="1100" b="1" kern="0" dirty="0"/>
              <a:t>9.95 </a:t>
            </a:r>
            <a:r>
              <a:rPr lang="cs-CZ" sz="1100" kern="0" dirty="0" smtClean="0"/>
              <a:t>za 5 připojení</a:t>
            </a:r>
          </a:p>
          <a:p>
            <a:r>
              <a:rPr lang="en-US" sz="1100" b="1" kern="0" dirty="0" smtClean="0"/>
              <a:t>$</a:t>
            </a:r>
            <a:r>
              <a:rPr lang="en-US" sz="1100" b="1" kern="0" dirty="0"/>
              <a:t>49.75 </a:t>
            </a:r>
            <a:r>
              <a:rPr lang="cs-CZ" sz="1100" kern="0" dirty="0"/>
              <a:t>za </a:t>
            </a:r>
            <a:r>
              <a:rPr lang="cs-CZ" sz="1100" kern="0" dirty="0" smtClean="0"/>
              <a:t>25 </a:t>
            </a:r>
            <a:r>
              <a:rPr lang="cs-CZ" sz="1100" kern="0" dirty="0"/>
              <a:t>připojení</a:t>
            </a:r>
            <a:endParaRPr lang="en-US" sz="1100" kern="0" dirty="0"/>
          </a:p>
        </p:txBody>
      </p:sp>
      <p:sp>
        <p:nvSpPr>
          <p:cNvPr id="64" name="Rectangle 63"/>
          <p:cNvSpPr/>
          <p:nvPr/>
        </p:nvSpPr>
        <p:spPr>
          <a:xfrm>
            <a:off x="5164667" y="4019550"/>
            <a:ext cx="21026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kern="0" dirty="0" smtClean="0">
                <a:latin typeface="Kozuka Gothic Pro M"/>
              </a:rPr>
              <a:t>Za konektivitu ke sběrnici</a:t>
            </a:r>
            <a:endParaRPr lang="en-US" sz="2400" baseline="30000" dirty="0">
              <a:latin typeface="Kozuka Gothic Pro M"/>
            </a:endParaRPr>
          </a:p>
        </p:txBody>
      </p:sp>
      <p:sp>
        <p:nvSpPr>
          <p:cNvPr id="63" name="TextBox 62"/>
          <p:cNvSpPr txBox="1"/>
          <p:nvPr/>
        </p:nvSpPr>
        <p:spPr bwMode="invGray">
          <a:xfrm>
            <a:off x="3309482" y="3842102"/>
            <a:ext cx="2176918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xmlns:mc="http://schemas.openxmlformats.org/markup-compatibility/2006" xmlns:a14="http://schemas.microsoft.com/office/drawing/2010/main" val="FFC000" mc:Ignorable=""/>
              </a:buClr>
            </a:pPr>
            <a:r>
              <a:rPr lang="en-US" b="1" spc="-50" dirty="0" smtClean="0">
                <a:solidFill>
                  <a:schemeClr val="tx1">
                    <a:lumMod val="95000"/>
                  </a:schemeClr>
                </a:solidFill>
                <a:effectLst/>
                <a:latin typeface="Kozuka Gothic Pro M"/>
              </a:rPr>
              <a:t>Service Bus</a:t>
            </a:r>
            <a:endParaRPr lang="en-US" b="1" strike="sngStrike" spc="-50" dirty="0">
              <a:solidFill>
                <a:schemeClr val="tx1">
                  <a:lumMod val="95000"/>
                </a:schemeClr>
              </a:solidFill>
              <a:effectLst/>
              <a:latin typeface="Kozuka Gothic Pro M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95538" y="4009241"/>
            <a:ext cx="2076863" cy="884974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r>
              <a:rPr lang="en-US" sz="1100" b="1" kern="0" dirty="0" smtClean="0">
                <a:latin typeface="Kozuka Gothic Pro M"/>
              </a:rPr>
              <a:t>$199</a:t>
            </a:r>
            <a:r>
              <a:rPr lang="cs-CZ" sz="1100" b="1" kern="0" dirty="0" smtClean="0">
                <a:latin typeface="Kozuka Gothic Pro M"/>
              </a:rPr>
              <a:t> </a:t>
            </a:r>
            <a:r>
              <a:rPr lang="cs-CZ" sz="1100" kern="0" dirty="0" smtClean="0">
                <a:latin typeface="Kozuka Gothic Pro M"/>
              </a:rPr>
              <a:t>za </a:t>
            </a:r>
            <a:r>
              <a:rPr lang="cs-CZ" sz="1100" kern="0" dirty="0" smtClean="0"/>
              <a:t>100 připojení</a:t>
            </a:r>
          </a:p>
          <a:p>
            <a:r>
              <a:rPr lang="en-US" sz="1100" b="1" kern="0" dirty="0" smtClean="0"/>
              <a:t>$</a:t>
            </a:r>
            <a:r>
              <a:rPr lang="en-US" sz="1100" b="1" kern="0" dirty="0"/>
              <a:t>995 </a:t>
            </a:r>
            <a:r>
              <a:rPr lang="cs-CZ" sz="1100" kern="0" dirty="0" smtClean="0"/>
              <a:t>za 500 </a:t>
            </a:r>
            <a:r>
              <a:rPr lang="cs-CZ" sz="1100" kern="0" dirty="0"/>
              <a:t>připojení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14635047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8000"/>
          </a:blip>
          <a:srcRect/>
          <a:stretch>
            <a:fillRect/>
          </a:stretch>
        </p:blipFill>
        <p:spPr bwMode="auto">
          <a:xfrm>
            <a:off x="1" y="63558"/>
            <a:ext cx="374862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5000"/>
          </a:blip>
          <a:srcRect/>
          <a:stretch>
            <a:fillRect/>
          </a:stretch>
        </p:blipFill>
        <p:spPr bwMode="auto">
          <a:xfrm>
            <a:off x="3743866" y="63558"/>
            <a:ext cx="2277373" cy="514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5000"/>
          </a:blip>
          <a:srcRect/>
          <a:stretch>
            <a:fillRect/>
          </a:stretch>
        </p:blipFill>
        <p:spPr bwMode="auto">
          <a:xfrm>
            <a:off x="5991226" y="63558"/>
            <a:ext cx="31527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6"/>
          <p:cNvGrpSpPr/>
          <p:nvPr/>
        </p:nvGrpSpPr>
        <p:grpSpPr>
          <a:xfrm>
            <a:off x="1686241" y="2452700"/>
            <a:ext cx="537929" cy="379016"/>
            <a:chOff x="-2362200" y="762000"/>
            <a:chExt cx="533400" cy="505355"/>
          </a:xfrm>
        </p:grpSpPr>
        <p:pic>
          <p:nvPicPr>
            <p:cNvPr id="8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grpSp>
        <p:nvGrpSpPr>
          <p:cNvPr id="11" name="Group 110"/>
          <p:cNvGrpSpPr/>
          <p:nvPr/>
        </p:nvGrpSpPr>
        <p:grpSpPr>
          <a:xfrm>
            <a:off x="1530645" y="2785621"/>
            <a:ext cx="537929" cy="379016"/>
            <a:chOff x="-2362200" y="762000"/>
            <a:chExt cx="533400" cy="505355"/>
          </a:xfrm>
        </p:grpSpPr>
        <p:pic>
          <p:nvPicPr>
            <p:cNvPr id="12" name="Picture 11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38077" y="832137"/>
            <a:ext cx="2689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Region Severní Ameriky</a:t>
            </a:r>
            <a:endParaRPr lang="en-US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802807" y="2864073"/>
            <a:ext cx="16137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S. Central - US 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Sub-region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972088" y="2094511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N. Central – US  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Sub-region  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4219750" y="3042325"/>
            <a:ext cx="1536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b="1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3962684" y="848150"/>
            <a:ext cx="1844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Region Evropy</a:t>
            </a:r>
            <a:r>
              <a:rPr lang="en-US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89"/>
          <p:cNvGrpSpPr/>
          <p:nvPr/>
        </p:nvGrpSpPr>
        <p:grpSpPr>
          <a:xfrm>
            <a:off x="4447298" y="2500430"/>
            <a:ext cx="537929" cy="379016"/>
            <a:chOff x="-2362200" y="762000"/>
            <a:chExt cx="533400" cy="505355"/>
          </a:xfrm>
        </p:grpSpPr>
        <p:pic>
          <p:nvPicPr>
            <p:cNvPr id="24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grpSp>
        <p:nvGrpSpPr>
          <p:cNvPr id="27" name="Group 98"/>
          <p:cNvGrpSpPr/>
          <p:nvPr/>
        </p:nvGrpSpPr>
        <p:grpSpPr>
          <a:xfrm>
            <a:off x="3956430" y="2336955"/>
            <a:ext cx="537929" cy="379016"/>
            <a:chOff x="-2362200" y="762000"/>
            <a:chExt cx="533400" cy="505355"/>
          </a:xfrm>
        </p:grpSpPr>
        <p:pic>
          <p:nvPicPr>
            <p:cNvPr id="28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4468364" y="2436895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W. Europe 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Sub-region 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6970144" y="3073126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S.E. Asia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Sub-region   </a:t>
            </a:r>
          </a:p>
        </p:txBody>
      </p:sp>
      <p:grpSp>
        <p:nvGrpSpPr>
          <p:cNvPr id="35" name="Group 102"/>
          <p:cNvGrpSpPr/>
          <p:nvPr/>
        </p:nvGrpSpPr>
        <p:grpSpPr>
          <a:xfrm>
            <a:off x="6929672" y="3179097"/>
            <a:ext cx="537929" cy="379016"/>
            <a:chOff x="-2362200" y="762000"/>
            <a:chExt cx="533400" cy="505355"/>
          </a:xfrm>
        </p:grpSpPr>
        <p:pic>
          <p:nvPicPr>
            <p:cNvPr id="36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6262577" y="845078"/>
            <a:ext cx="2583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Region Asie </a:t>
            </a:r>
            <a:r>
              <a:rPr lang="cs-CZ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Pacific</a:t>
            </a:r>
            <a:r>
              <a:rPr lang="en-US" sz="14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Group 135"/>
          <p:cNvGrpSpPr/>
          <p:nvPr/>
        </p:nvGrpSpPr>
        <p:grpSpPr>
          <a:xfrm>
            <a:off x="6929672" y="2779047"/>
            <a:ext cx="537929" cy="379016"/>
            <a:chOff x="-2362200" y="762000"/>
            <a:chExt cx="533400" cy="505355"/>
          </a:xfrm>
        </p:grpSpPr>
        <p:pic>
          <p:nvPicPr>
            <p:cNvPr id="44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5940428" y="2436146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solidFill>
                  <a:schemeClr val="bg1"/>
                </a:solidFill>
              </a:rPr>
              <a:t>E. Asia</a:t>
            </a:r>
          </a:p>
          <a:p>
            <a:pPr algn="ctr" eaLnBrk="0" hangingPunct="0"/>
            <a:r>
              <a:rPr lang="en-US" sz="1050" b="1" dirty="0" smtClean="0">
                <a:solidFill>
                  <a:schemeClr val="bg1"/>
                </a:solidFill>
              </a:rPr>
              <a:t>Sub-region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79280" y="1305332"/>
            <a:ext cx="142539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$0.10 GB </a:t>
            </a:r>
            <a:r>
              <a:rPr lang="cs-CZ" sz="140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dovnitř</a:t>
            </a:r>
            <a:endParaRPr lang="en-US" sz="1400" spc="-50" dirty="0" smtClean="0">
              <a:gradFill flip="none" rotWithShape="1">
                <a:gsLst>
                  <a:gs pos="52000">
                    <a:srgbClr xmlns:mc="http://schemas.openxmlformats.org/markup-compatibility/2006" xmlns:a14="http://schemas.microsoft.com/office/drawing/2010/main" val="FFFFFF" mc:Ignorable=""/>
                  </a:gs>
                  <a:gs pos="83000">
                    <a:srgbClr xmlns:mc="http://schemas.openxmlformats.org/markup-compatibility/2006" xmlns:a14="http://schemas.microsoft.com/office/drawing/2010/main" val="2E95EA" mc:Ignorable=""/>
                  </a:gs>
                </a:gsLst>
                <a:lin ang="5400000" scaled="1"/>
                <a:tileRect/>
              </a:gradFill>
              <a:effectLst>
                <a:glow rad="63500">
                  <a:srgbClr xmlns:mc="http://schemas.openxmlformats.org/markup-compatibility/2006" xmlns:a14="http://schemas.microsoft.com/office/drawing/2010/main" val="2E95EA" mc:Ignorable="">
                    <a:alpha val="40000"/>
                  </a:srgbClr>
                </a:glow>
                <a:outerShdw blurRad="304800" algn="ctr" rotWithShape="0">
                  <a:srgbClr xmlns:mc="http://schemas.openxmlformats.org/markup-compatibility/2006" xmlns:a14="http://schemas.microsoft.com/office/drawing/2010/main" val="2E1400" mc:Ignorable=""/>
                </a:outerShdw>
              </a:effectLst>
              <a:latin typeface="Kozuka Gothic Pro M"/>
            </a:endParaRPr>
          </a:p>
          <a:p>
            <a:pPr>
              <a:spcAft>
                <a:spcPts val="600"/>
              </a:spcAft>
            </a:pPr>
            <a:r>
              <a:rPr lang="en-US" sz="1400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$0.15 GB </a:t>
            </a:r>
            <a:r>
              <a:rPr lang="cs-CZ" sz="1400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ven</a:t>
            </a:r>
            <a:r>
              <a:rPr lang="en-US" sz="1400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 </a:t>
            </a:r>
            <a:r>
              <a:rPr lang="en-US" sz="1400" b="1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 </a:t>
            </a:r>
            <a:endParaRPr lang="en-US" sz="1400" b="1" kern="0" dirty="0" smtClean="0">
              <a:solidFill>
                <a:schemeClr val="bg1"/>
              </a:solidFill>
              <a:latin typeface="Kozuka Gothic Pro M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64348" y="1307636"/>
            <a:ext cx="142539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$0.10 GB </a:t>
            </a:r>
            <a:r>
              <a:rPr lang="cs-CZ" sz="140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dovnitř</a:t>
            </a:r>
            <a:endParaRPr lang="en-US" sz="1400" spc="-50" dirty="0" smtClean="0">
              <a:gradFill flip="none" rotWithShape="1">
                <a:gsLst>
                  <a:gs pos="52000">
                    <a:srgbClr xmlns:mc="http://schemas.openxmlformats.org/markup-compatibility/2006" xmlns:a14="http://schemas.microsoft.com/office/drawing/2010/main" val="FFFFFF" mc:Ignorable=""/>
                  </a:gs>
                  <a:gs pos="83000">
                    <a:srgbClr xmlns:mc="http://schemas.openxmlformats.org/markup-compatibility/2006" xmlns:a14="http://schemas.microsoft.com/office/drawing/2010/main" val="2E95EA" mc:Ignorable=""/>
                  </a:gs>
                </a:gsLst>
                <a:lin ang="5400000" scaled="1"/>
                <a:tileRect/>
              </a:gradFill>
              <a:effectLst>
                <a:glow rad="63500">
                  <a:srgbClr xmlns:mc="http://schemas.openxmlformats.org/markup-compatibility/2006" xmlns:a14="http://schemas.microsoft.com/office/drawing/2010/main" val="2E95EA" mc:Ignorable="">
                    <a:alpha val="40000"/>
                  </a:srgbClr>
                </a:glow>
                <a:outerShdw blurRad="304800" algn="ctr" rotWithShape="0">
                  <a:srgbClr xmlns:mc="http://schemas.openxmlformats.org/markup-compatibility/2006" xmlns:a14="http://schemas.microsoft.com/office/drawing/2010/main" val="2E1400" mc:Ignorable=""/>
                </a:outerShdw>
              </a:effectLst>
              <a:latin typeface="Kozuka Gothic Pro M"/>
            </a:endParaRPr>
          </a:p>
          <a:p>
            <a:pPr>
              <a:spcAft>
                <a:spcPts val="600"/>
              </a:spcAft>
            </a:pPr>
            <a:r>
              <a:rPr lang="en-US" sz="1400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$0.15 GB </a:t>
            </a:r>
            <a:r>
              <a:rPr lang="cs-CZ" sz="1400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ven</a:t>
            </a:r>
            <a:r>
              <a:rPr lang="en-US" sz="1400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 </a:t>
            </a:r>
            <a:r>
              <a:rPr lang="en-US" sz="1400" b="1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 </a:t>
            </a:r>
            <a:endParaRPr lang="en-US" sz="1400" b="1" kern="0" dirty="0" smtClean="0">
              <a:solidFill>
                <a:schemeClr val="bg1"/>
              </a:solidFill>
              <a:latin typeface="Kozuka Gothic Pro M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826211" y="1317229"/>
            <a:ext cx="142539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$0.30 GB </a:t>
            </a:r>
            <a:r>
              <a:rPr lang="cs-CZ" sz="140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dovnitř</a:t>
            </a:r>
            <a:endParaRPr lang="en-US" sz="1400" spc="-50" dirty="0" smtClean="0">
              <a:gradFill flip="none" rotWithShape="1">
                <a:gsLst>
                  <a:gs pos="52000">
                    <a:srgbClr xmlns:mc="http://schemas.openxmlformats.org/markup-compatibility/2006" xmlns:a14="http://schemas.microsoft.com/office/drawing/2010/main" val="FFFFFF" mc:Ignorable=""/>
                  </a:gs>
                  <a:gs pos="83000">
                    <a:srgbClr xmlns:mc="http://schemas.openxmlformats.org/markup-compatibility/2006" xmlns:a14="http://schemas.microsoft.com/office/drawing/2010/main" val="2E95EA" mc:Ignorable=""/>
                  </a:gs>
                </a:gsLst>
                <a:lin ang="5400000" scaled="1"/>
                <a:tileRect/>
              </a:gradFill>
              <a:effectLst>
                <a:glow rad="63500">
                  <a:srgbClr xmlns:mc="http://schemas.openxmlformats.org/markup-compatibility/2006" xmlns:a14="http://schemas.microsoft.com/office/drawing/2010/main" val="2E95EA" mc:Ignorable="">
                    <a:alpha val="40000"/>
                  </a:srgbClr>
                </a:glow>
                <a:outerShdw blurRad="304800" algn="ctr" rotWithShape="0">
                  <a:srgbClr xmlns:mc="http://schemas.openxmlformats.org/markup-compatibility/2006" xmlns:a14="http://schemas.microsoft.com/office/drawing/2010/main" val="2E1400" mc:Ignorable=""/>
                </a:outerShdw>
              </a:effectLst>
              <a:latin typeface="Kozuka Gothic Pro M"/>
            </a:endParaRPr>
          </a:p>
          <a:p>
            <a:pPr>
              <a:spcAft>
                <a:spcPts val="600"/>
              </a:spcAft>
            </a:pPr>
            <a:r>
              <a:rPr lang="en-US" sz="1400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$0.45 GB </a:t>
            </a:r>
            <a:r>
              <a:rPr lang="cs-CZ" sz="1400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ven</a:t>
            </a:r>
            <a:r>
              <a:rPr lang="en-US" sz="1400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 </a:t>
            </a:r>
            <a:r>
              <a:rPr lang="en-US" sz="1400" b="1" kern="0" spc="-50" dirty="0" smtClean="0">
                <a:gradFill flip="none" rotWithShape="1">
                  <a:gsLst>
                    <a:gs pos="52000">
                      <a:srgbClr xmlns:mc="http://schemas.openxmlformats.org/markup-compatibility/2006" xmlns:a14="http://schemas.microsoft.com/office/drawing/2010/main" val="FFFFFF" mc:Ignorable=""/>
                    </a:gs>
                    <a:gs pos="83000">
                      <a:srgbClr xmlns:mc="http://schemas.openxmlformats.org/markup-compatibility/2006" xmlns:a14="http://schemas.microsoft.com/office/drawing/2010/main" val="2E95EA" mc:Ignorable=""/>
                    </a:gs>
                  </a:gsLst>
                  <a:lin ang="5400000" scaled="1"/>
                  <a:tileRect/>
                </a:gradFill>
                <a:effectLst>
                  <a:glow rad="63500">
                    <a:srgbClr xmlns:mc="http://schemas.openxmlformats.org/markup-compatibility/2006" xmlns:a14="http://schemas.microsoft.com/office/drawing/2010/main" val="2E95EA" mc:Ignorable="">
                      <a:alpha val="40000"/>
                    </a:srgbClr>
                  </a:glow>
                  <a:outerShdw blurRad="304800" algn="ctr" rotWithShape="0">
                    <a:srgbClr xmlns:mc="http://schemas.openxmlformats.org/markup-compatibility/2006" xmlns:a14="http://schemas.microsoft.com/office/drawing/2010/main" val="2E1400" mc:Ignorable=""/>
                  </a:outerShdw>
                </a:effectLst>
                <a:latin typeface="Kozuka Gothic Pro M"/>
              </a:rPr>
              <a:t> </a:t>
            </a:r>
            <a:endParaRPr lang="en-US" sz="1400" b="1" kern="0" dirty="0" smtClean="0">
              <a:solidFill>
                <a:schemeClr val="bg1"/>
              </a:solidFill>
              <a:latin typeface="Kozuka Gothic Pro M"/>
            </a:endParaRPr>
          </a:p>
        </p:txBody>
      </p:sp>
      <p:sp>
        <p:nvSpPr>
          <p:cNvPr id="66" name="TextBox 13"/>
          <p:cNvSpPr txBox="1">
            <a:spLocks noChangeArrowheads="1"/>
          </p:cNvSpPr>
          <p:nvPr/>
        </p:nvSpPr>
        <p:spPr bwMode="auto">
          <a:xfrm>
            <a:off x="3221017" y="1956172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N. Europe 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Sub-region 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0" y="-26379"/>
            <a:ext cx="9144000" cy="792524"/>
          </a:xfrm>
          <a:prstGeom prst="rect">
            <a:avLst/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00000" mc:Ignorable=""/>
              </a:gs>
              <a:gs pos="50000">
                <a:srgbClr xmlns:mc="http://schemas.openxmlformats.org/markup-compatibility/2006" xmlns:a14="http://schemas.microsoft.com/office/drawing/2010/main" val="000000" mc:Ignorable="">
                  <a:alpha val="70000"/>
                </a:srgbClr>
              </a:gs>
              <a:gs pos="100000">
                <a:srgbClr xmlns:mc="http://schemas.openxmlformats.org/markup-compatibility/2006" xmlns:a14="http://schemas.microsoft.com/office/drawing/2010/main" val="000000" mc:Ignorable=""/>
              </a:gs>
            </a:gsLst>
            <a:lin ang="2700000" scaled="1"/>
            <a:tileRect/>
          </a:gradFill>
          <a:ln w="19050" cap="flat" cmpd="sng" algn="ctr">
            <a:solidFill>
              <a:srgbClr xmlns:mc="http://schemas.openxmlformats.org/markup-compatibility/2006" xmlns:a14="http://schemas.microsoft.com/office/drawing/2010/main" val="FFFFFF" mc:Ignorable="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hangingPunct="0">
              <a:defRPr/>
            </a:pPr>
            <a:endParaRPr lang="en-US" kern="0" dirty="0">
              <a:solidFill>
                <a:sysClr val="windowText" lastClr="000000"/>
              </a:solidFill>
              <a:latin typeface="Segoe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0" y="0"/>
            <a:ext cx="9144000" cy="777924"/>
          </a:xfrm>
          <a:prstGeom prst="rect">
            <a:avLst/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10/main" val="000000" mc:Ignorable=""/>
              </a:gs>
              <a:gs pos="50000">
                <a:srgbClr xmlns:mc="http://schemas.openxmlformats.org/markup-compatibility/2006" xmlns:a14="http://schemas.microsoft.com/office/drawing/2010/main" val="000000" mc:Ignorable="">
                  <a:alpha val="70000"/>
                </a:srgbClr>
              </a:gs>
              <a:gs pos="100000">
                <a:srgbClr xmlns:mc="http://schemas.openxmlformats.org/markup-compatibility/2006" xmlns:a14="http://schemas.microsoft.com/office/drawing/2010/main" val="000000" mc:Ignorable=""/>
              </a:gs>
            </a:gsLst>
            <a:lin ang="2700000" scaled="1"/>
            <a:tileRect/>
          </a:gradFill>
          <a:ln w="19050" cap="flat" cmpd="sng" algn="ctr">
            <a:solidFill>
              <a:srgbClr xmlns:mc="http://schemas.openxmlformats.org/markup-compatibility/2006" xmlns:a14="http://schemas.microsoft.com/office/drawing/2010/main" val="FFFFFF" mc:Ignorable="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hangingPunct="0">
              <a:defRPr/>
            </a:pPr>
            <a:endParaRPr lang="en-US" kern="0" dirty="0">
              <a:solidFill>
                <a:sysClr val="windowText" lastClr="000000"/>
              </a:solidFill>
              <a:latin typeface="Segoe" pitchFamily="34" charset="0"/>
            </a:endParaRPr>
          </a:p>
        </p:txBody>
      </p:sp>
      <p:sp>
        <p:nvSpPr>
          <p:cNvPr id="59" name="Title 33"/>
          <p:cNvSpPr txBox="1">
            <a:spLocks/>
          </p:cNvSpPr>
          <p:nvPr/>
        </p:nvSpPr>
        <p:spPr>
          <a:xfrm>
            <a:off x="385561" y="107952"/>
            <a:ext cx="837594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Datové přenosy na </a:t>
            </a:r>
            <a:r>
              <a:rPr lang="en-US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Windows Azure Platform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93276" y="463414"/>
            <a:ext cx="6254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kern="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16200000" scaled="0"/>
                </a:gradFill>
                <a:latin typeface="Kozuka Gothic Pro M"/>
              </a:rPr>
              <a:t>Ceny za přenesený </a:t>
            </a:r>
            <a:r>
              <a:rPr lang="en-US" sz="1600" kern="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16200000" scaled="0"/>
                </a:gradFill>
                <a:latin typeface="Kozuka Gothic Pro M"/>
              </a:rPr>
              <a:t>GB/</a:t>
            </a:r>
            <a:r>
              <a:rPr lang="cs-CZ" sz="1600" kern="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16200000" scaled="0"/>
                </a:gradFill>
                <a:latin typeface="Kozuka Gothic Pro M"/>
              </a:rPr>
              <a:t>měsíc</a:t>
            </a:r>
            <a:endParaRPr lang="en-US" sz="3200" dirty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100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089481" y="1204085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81775" y="1204086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841144" y="1215910"/>
            <a:ext cx="1519982" cy="1787"/>
          </a:xfrm>
          <a:prstGeom prst="line">
            <a:avLst/>
          </a:prstGeom>
          <a:ln w="6350"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  <a:gs pos="5000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288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sual Studio_Dark_4x3_PowerPoint">
  <a:themeElements>
    <a:clrScheme name="Visual Studio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681888" mc:Ignorable=""/>
      </a:dk2>
      <a:lt2>
        <a:srgbClr xmlns:mc="http://schemas.openxmlformats.org/markup-compatibility/2006" xmlns:a14="http://schemas.microsoft.com/office/drawing/2010/main" val="DEE6F3" mc:Ignorable=""/>
      </a:lt2>
      <a:accent1>
        <a:srgbClr xmlns:mc="http://schemas.openxmlformats.org/markup-compatibility/2006" xmlns:a14="http://schemas.microsoft.com/office/drawing/2010/main" val="0FA1B8" mc:Ignorable=""/>
      </a:accent1>
      <a:accent2>
        <a:srgbClr xmlns:mc="http://schemas.openxmlformats.org/markup-compatibility/2006" xmlns:a14="http://schemas.microsoft.com/office/drawing/2010/main" val="056CB6" mc:Ignorable=""/>
      </a:accent2>
      <a:accent3>
        <a:srgbClr xmlns:mc="http://schemas.openxmlformats.org/markup-compatibility/2006" xmlns:a14="http://schemas.microsoft.com/office/drawing/2010/main" val="681888" mc:Ignorable=""/>
      </a:accent3>
      <a:accent4>
        <a:srgbClr xmlns:mc="http://schemas.openxmlformats.org/markup-compatibility/2006" xmlns:a14="http://schemas.microsoft.com/office/drawing/2010/main" val="260859" mc:Ignorable=""/>
      </a:accent4>
      <a:accent5>
        <a:srgbClr xmlns:mc="http://schemas.openxmlformats.org/markup-compatibility/2006" xmlns:a14="http://schemas.microsoft.com/office/drawing/2010/main" val="DEE6F3" mc:Ignorable=""/>
      </a:accent5>
      <a:accent6>
        <a:srgbClr xmlns:mc="http://schemas.openxmlformats.org/markup-compatibility/2006" xmlns:a14="http://schemas.microsoft.com/office/drawing/2010/main" val="525051" mc:Ignorable=""/>
      </a:accent6>
      <a:hlink>
        <a:srgbClr xmlns:mc="http://schemas.openxmlformats.org/markup-compatibility/2006" xmlns:a14="http://schemas.microsoft.com/office/drawing/2010/main" val="979596" mc:Ignorable=""/>
      </a:hlink>
      <a:folHlink>
        <a:srgbClr xmlns:mc="http://schemas.openxmlformats.org/markup-compatibility/2006" xmlns:a14="http://schemas.microsoft.com/office/drawing/2010/main" val="979596" mc:Ignorable="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/>
                </a:gs>
              </a:gsLst>
              <a:lin ang="5400000" scaled="0"/>
            </a:gradFill>
            <a:latin typeface="Segoe UI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2010-03-06T09:48:11Z</outs:dateTime>
      <outs:isPinned>true</outs:isPinned>
    </outs:relatedDate>
    <outs:relatedDate>
      <outs:type>2</outs:type>
      <outs:displayName>Created</outs:displayName>
      <outs:dateTime>2009-09-23T06:37:09Z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Brian A. Randell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samgaz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4CB69FED-D9F5-4C60-AE55-AB1D07203AE0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VS2010</Template>
  <TotalTime>9133</TotalTime>
  <Words>658</Words>
  <Application>Microsoft Office PowerPoint</Application>
  <PresentationFormat>On-screen Show (16:9)</PresentationFormat>
  <Paragraphs>196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Visual Studio_Dark_4x3_PowerPoint</vt:lpstr>
      <vt:lpstr>Platforma Windows Azure Návrh, vývoj, nasazení a správa cloud aplikací</vt:lpstr>
      <vt:lpstr>Agenda</vt:lpstr>
      <vt:lpstr>Výhody Azure platformy</vt:lpstr>
      <vt:lpstr>Přeneste své znalosti do cloudu</vt:lpstr>
      <vt:lpstr>Windows Auzure pro vývojáře</vt:lpstr>
      <vt:lpstr>Vytváříme hybridní řešení</vt:lpstr>
      <vt:lpstr>Demo: Vývoj, emulace a nasazení cloud aplikace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Případová studie:   Michal Kruml AWS Central Europe s. r. o.</vt:lpstr>
      <vt:lpstr>Shrnutí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2010-04-19T16:07:51Z</cp:lastPrinted>
  <dcterms:created xsi:type="dcterms:W3CDTF">2009-09-23T06:37:09Z</dcterms:created>
  <dcterms:modified xsi:type="dcterms:W3CDTF">2010-04-20T11:42:34Z</dcterms:modified>
</cp:coreProperties>
</file>