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tags/tag16.xml" ContentType="application/vnd.openxmlformats-officedocument.presentationml.tags+xml"/>
  <Override PartName="/ppt/notesSlides/notesSlide41.xml" ContentType="application/vnd.openxmlformats-officedocument.presentationml.notesSlide+xml"/>
  <Override PartName="/ppt/tags/tag27.xml" ContentType="application/vnd.openxmlformats-officedocument.presentationml.tags+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tags/tag28.xml" ContentType="application/vnd.openxmlformats-officedocument.presentationml.tags+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ags/tag24.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tags/tag29.xml" ContentType="application/vnd.openxmlformats-officedocument.presentationml.tags+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tags/tag19.xml" ContentType="application/vnd.openxmlformats-officedocument.presentationml.tags+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ags/tag26.xml" ContentType="application/vnd.openxmlformats-officedocument.presentationml.tags+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40.xml" ContentType="application/vnd.openxmlformats-officedocument.presentationml.notesSlide+xml"/>
  <Override PartName="/ppt/notesSlides/notesSlide6.xml" ContentType="application/vnd.openxmlformats-officedocument.presentationml.notesSlide+xml"/>
  <Override PartName="/ppt/tags/tag22.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tags/tag11.xml" ContentType="application/vnd.openxmlformats-officedocument.presentationml.tags+xml"/>
  <Override PartName="/ppt/slides/slide29.xml" ContentType="application/vnd.openxmlformats-officedocument.presentationml.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79"/>
  </p:notesMasterIdLst>
  <p:handoutMasterIdLst>
    <p:handoutMasterId r:id="rId80"/>
  </p:handoutMasterIdLst>
  <p:sldIdLst>
    <p:sldId id="256" r:id="rId5"/>
    <p:sldId id="405" r:id="rId6"/>
    <p:sldId id="280" r:id="rId7"/>
    <p:sldId id="258" r:id="rId8"/>
    <p:sldId id="259" r:id="rId9"/>
    <p:sldId id="260" r:id="rId10"/>
    <p:sldId id="261" r:id="rId11"/>
    <p:sldId id="263" r:id="rId12"/>
    <p:sldId id="262" r:id="rId13"/>
    <p:sldId id="265" r:id="rId14"/>
    <p:sldId id="266" r:id="rId15"/>
    <p:sldId id="267" r:id="rId16"/>
    <p:sldId id="269" r:id="rId17"/>
    <p:sldId id="272" r:id="rId18"/>
    <p:sldId id="416" r:id="rId19"/>
    <p:sldId id="417" r:id="rId20"/>
    <p:sldId id="273" r:id="rId21"/>
    <p:sldId id="274" r:id="rId22"/>
    <p:sldId id="275" r:id="rId23"/>
    <p:sldId id="276" r:id="rId24"/>
    <p:sldId id="257" r:id="rId25"/>
    <p:sldId id="342" r:id="rId26"/>
    <p:sldId id="343" r:id="rId27"/>
    <p:sldId id="339" r:id="rId28"/>
    <p:sldId id="396" r:id="rId29"/>
    <p:sldId id="340" r:id="rId30"/>
    <p:sldId id="401" r:id="rId31"/>
    <p:sldId id="402" r:id="rId32"/>
    <p:sldId id="345" r:id="rId33"/>
    <p:sldId id="349" r:id="rId34"/>
    <p:sldId id="346" r:id="rId35"/>
    <p:sldId id="347" r:id="rId36"/>
    <p:sldId id="364" r:id="rId37"/>
    <p:sldId id="372" r:id="rId38"/>
    <p:sldId id="374" r:id="rId39"/>
    <p:sldId id="377" r:id="rId40"/>
    <p:sldId id="383" r:id="rId41"/>
    <p:sldId id="281" r:id="rId42"/>
    <p:sldId id="328" r:id="rId43"/>
    <p:sldId id="329" r:id="rId44"/>
    <p:sldId id="330" r:id="rId45"/>
    <p:sldId id="331" r:id="rId46"/>
    <p:sldId id="333" r:id="rId47"/>
    <p:sldId id="334" r:id="rId48"/>
    <p:sldId id="336" r:id="rId49"/>
    <p:sldId id="337" r:id="rId50"/>
    <p:sldId id="286" r:id="rId51"/>
    <p:sldId id="387" r:id="rId52"/>
    <p:sldId id="282" r:id="rId53"/>
    <p:sldId id="313" r:id="rId54"/>
    <p:sldId id="314" r:id="rId55"/>
    <p:sldId id="315" r:id="rId56"/>
    <p:sldId id="316" r:id="rId57"/>
    <p:sldId id="321" r:id="rId58"/>
    <p:sldId id="324" r:id="rId59"/>
    <p:sldId id="325" r:id="rId60"/>
    <p:sldId id="326" r:id="rId61"/>
    <p:sldId id="327" r:id="rId62"/>
    <p:sldId id="298" r:id="rId63"/>
    <p:sldId id="407" r:id="rId64"/>
    <p:sldId id="292" r:id="rId65"/>
    <p:sldId id="293" r:id="rId66"/>
    <p:sldId id="294" r:id="rId67"/>
    <p:sldId id="295" r:id="rId68"/>
    <p:sldId id="413" r:id="rId69"/>
    <p:sldId id="418" r:id="rId70"/>
    <p:sldId id="406" r:id="rId71"/>
    <p:sldId id="411" r:id="rId72"/>
    <p:sldId id="415" r:id="rId73"/>
    <p:sldId id="414" r:id="rId74"/>
    <p:sldId id="419" r:id="rId75"/>
    <p:sldId id="420" r:id="rId76"/>
    <p:sldId id="421" r:id="rId77"/>
    <p:sldId id="404" r:id="rId78"/>
  </p:sldIdLst>
  <p:sldSz cx="9144000" cy="6858000" type="screen4x3"/>
  <p:notesSz cx="6794500" cy="99314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rriP" initials="" lastIdx="1" clrIdx="0"/>
  <p:cmAuthor id="1" name="Charles Fitzgerald" initials="CF" lastIdx="1" clrIdx="1"/>
  <p:cmAuthor id="2" name="Daz" initials="Daz" lastIdx="1" clrIdx="2"/>
</p:cmAuthorLst>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BCC8E2"/>
    <a:srgbClr val="6E96C8"/>
    <a:srgbClr val="94B8DC"/>
    <a:srgbClr val="FFFF00"/>
    <a:srgbClr val="7CD8DA"/>
    <a:srgbClr val="52CBCE"/>
    <a:srgbClr val="FFDF11"/>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679" autoAdjust="0"/>
    <p:restoredTop sz="77843" autoAdjust="0"/>
  </p:normalViewPr>
  <p:slideViewPr>
    <p:cSldViewPr>
      <p:cViewPr varScale="1">
        <p:scale>
          <a:sx n="84" d="100"/>
          <a:sy n="84" d="100"/>
        </p:scale>
        <p:origin x="-1290" y="-78"/>
      </p:cViewPr>
      <p:guideLst>
        <p:guide orient="horz" pos="144"/>
        <p:guide orient="horz" pos="893"/>
        <p:guide orient="horz" pos="1200"/>
        <p:guide orient="horz" pos="1488"/>
        <p:guide pos="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828"/>
    </p:cViewPr>
  </p:sorterViewPr>
  <p:notesViewPr>
    <p:cSldViewPr>
      <p:cViewPr>
        <p:scale>
          <a:sx n="160" d="100"/>
          <a:sy n="160" d="100"/>
        </p:scale>
        <p:origin x="-276" y="4476"/>
      </p:cViewPr>
      <p:guideLst>
        <p:guide orient="horz" pos="3128"/>
        <p:guide pos="214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presProps" Target="presProp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44283" cy="496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6627" name="Rectangle 3"/>
          <p:cNvSpPr>
            <a:spLocks noGrp="1" noChangeArrowheads="1"/>
          </p:cNvSpPr>
          <p:nvPr>
            <p:ph type="dt" sz="quarter" idx="1"/>
          </p:nvPr>
        </p:nvSpPr>
        <p:spPr bwMode="auto">
          <a:xfrm>
            <a:off x="3848645" y="0"/>
            <a:ext cx="2944283" cy="496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6628" name="Rectangle 4"/>
          <p:cNvSpPr>
            <a:spLocks noGrp="1" noChangeArrowheads="1"/>
          </p:cNvSpPr>
          <p:nvPr>
            <p:ph type="ftr" sz="quarter" idx="2"/>
          </p:nvPr>
        </p:nvSpPr>
        <p:spPr bwMode="auto">
          <a:xfrm>
            <a:off x="0" y="9433106"/>
            <a:ext cx="2944283" cy="4965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6629" name="Rectangle 5"/>
          <p:cNvSpPr>
            <a:spLocks noGrp="1" noChangeArrowheads="1"/>
          </p:cNvSpPr>
          <p:nvPr>
            <p:ph type="sldNum" sz="quarter" idx="3"/>
          </p:nvPr>
        </p:nvSpPr>
        <p:spPr bwMode="auto">
          <a:xfrm>
            <a:off x="3848645" y="9433106"/>
            <a:ext cx="2944283" cy="4965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1B29FED-FE0B-455A-A9E1-C6A9D971C7BE}" type="slidenum">
              <a:rPr lang="en-US"/>
              <a:pPr/>
              <a:t>‹Nr.›</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44283" cy="496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a:latin typeface="+mn-lt"/>
              </a:defRPr>
            </a:lvl1pPr>
          </a:lstStyle>
          <a:p>
            <a:endParaRPr lang="en-US"/>
          </a:p>
        </p:txBody>
      </p:sp>
      <p:sp>
        <p:nvSpPr>
          <p:cNvPr id="13315" name="Rectangle 3"/>
          <p:cNvSpPr>
            <a:spLocks noGrp="1" noChangeArrowheads="1"/>
          </p:cNvSpPr>
          <p:nvPr>
            <p:ph type="dt" idx="1"/>
          </p:nvPr>
        </p:nvSpPr>
        <p:spPr bwMode="auto">
          <a:xfrm>
            <a:off x="3850217" y="0"/>
            <a:ext cx="2944283" cy="49657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algn="r">
              <a:defRPr sz="1000">
                <a:latin typeface="+mn-lt"/>
              </a:defRPr>
            </a:lvl1pPr>
          </a:lstStyle>
          <a:p>
            <a:endParaRPr lang="en-US"/>
          </a:p>
        </p:txBody>
      </p:sp>
      <p:sp>
        <p:nvSpPr>
          <p:cNvPr id="13316"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79450" y="4717415"/>
            <a:ext cx="5586589" cy="428688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noProof="0" dirty="0" smtClean="0"/>
              <a:t>Click </a:t>
            </a:r>
            <a:r>
              <a:rPr lang="de-DE" noProof="0" dirty="0" err="1" smtClean="0"/>
              <a:t>to</a:t>
            </a:r>
            <a:r>
              <a:rPr lang="de-DE" noProof="0" dirty="0" smtClean="0"/>
              <a:t> </a:t>
            </a:r>
            <a:r>
              <a:rPr lang="de-DE" noProof="0" dirty="0" err="1" smtClean="0"/>
              <a:t>edit</a:t>
            </a:r>
            <a:r>
              <a:rPr lang="de-DE" noProof="0" dirty="0" smtClean="0"/>
              <a:t> Master </a:t>
            </a:r>
            <a:r>
              <a:rPr lang="de-DE" noProof="0" dirty="0" err="1" smtClean="0"/>
              <a:t>text</a:t>
            </a:r>
            <a:r>
              <a:rPr lang="de-DE" noProof="0" dirty="0" smtClean="0"/>
              <a:t> </a:t>
            </a:r>
            <a:r>
              <a:rPr lang="de-DE" noProof="0" dirty="0" err="1" smtClean="0"/>
              <a:t>styles</a:t>
            </a:r>
            <a:endParaRPr lang="de-DE" noProof="0" dirty="0" smtClean="0"/>
          </a:p>
          <a:p>
            <a:pPr lvl="1"/>
            <a:r>
              <a:rPr lang="de-DE" noProof="0" dirty="0" smtClean="0"/>
              <a:t>Second </a:t>
            </a:r>
            <a:r>
              <a:rPr lang="de-DE" noProof="0" dirty="0" err="1" smtClean="0"/>
              <a:t>level</a:t>
            </a:r>
            <a:endParaRPr lang="de-DE" noProof="0" dirty="0" smtClean="0"/>
          </a:p>
          <a:p>
            <a:pPr lvl="2"/>
            <a:r>
              <a:rPr lang="de-DE" noProof="0" dirty="0" smtClean="0"/>
              <a:t>Third </a:t>
            </a:r>
            <a:r>
              <a:rPr lang="de-DE" noProof="0" dirty="0" err="1" smtClean="0"/>
              <a:t>level</a:t>
            </a:r>
            <a:endParaRPr lang="de-DE" noProof="0" dirty="0" smtClean="0"/>
          </a:p>
          <a:p>
            <a:pPr lvl="3"/>
            <a:r>
              <a:rPr lang="de-DE" noProof="0" dirty="0" err="1" smtClean="0"/>
              <a:t>Fourth</a:t>
            </a:r>
            <a:r>
              <a:rPr lang="de-DE" noProof="0" dirty="0" smtClean="0"/>
              <a:t> </a:t>
            </a:r>
            <a:r>
              <a:rPr lang="de-DE" noProof="0" dirty="0" err="1" smtClean="0"/>
              <a:t>level</a:t>
            </a:r>
            <a:endParaRPr lang="de-DE" noProof="0" dirty="0" smtClean="0"/>
          </a:p>
          <a:p>
            <a:pPr lvl="4"/>
            <a:r>
              <a:rPr lang="de-DE" noProof="0" dirty="0" err="1" smtClean="0"/>
              <a:t>Fifth</a:t>
            </a:r>
            <a:r>
              <a:rPr lang="de-DE" noProof="0" dirty="0" smtClean="0"/>
              <a:t> </a:t>
            </a:r>
            <a:r>
              <a:rPr lang="de-DE" noProof="0" dirty="0" err="1" smtClean="0"/>
              <a:t>level</a:t>
            </a:r>
            <a:endParaRPr lang="de-DE" noProof="0" dirty="0" smtClean="0"/>
          </a:p>
        </p:txBody>
      </p:sp>
      <p:sp>
        <p:nvSpPr>
          <p:cNvPr id="13318" name="Rectangle 6"/>
          <p:cNvSpPr>
            <a:spLocks noGrp="1" noChangeArrowheads="1"/>
          </p:cNvSpPr>
          <p:nvPr>
            <p:ph type="ftr" sz="quarter" idx="4"/>
          </p:nvPr>
        </p:nvSpPr>
        <p:spPr bwMode="auto">
          <a:xfrm>
            <a:off x="0" y="8928100"/>
            <a:ext cx="2944283" cy="258445"/>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lvl1pPr>
              <a:defRPr sz="1000">
                <a:latin typeface="+mn-lt"/>
              </a:defRPr>
            </a:lvl1pPr>
          </a:lstStyle>
          <a:p>
            <a:endParaRPr lang="en-US" dirty="0"/>
          </a:p>
        </p:txBody>
      </p:sp>
      <p:sp>
        <p:nvSpPr>
          <p:cNvPr id="13319" name="Rectangle 7"/>
          <p:cNvSpPr>
            <a:spLocks noGrp="1" noChangeArrowheads="1"/>
          </p:cNvSpPr>
          <p:nvPr>
            <p:ph type="sldNum" sz="quarter" idx="5"/>
          </p:nvPr>
        </p:nvSpPr>
        <p:spPr bwMode="auto">
          <a:xfrm>
            <a:off x="3850217" y="8928100"/>
            <a:ext cx="2944283" cy="258445"/>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lvl1pPr algn="r">
              <a:defRPr sz="1000">
                <a:latin typeface="+mn-lt"/>
              </a:defRPr>
            </a:lvl1pPr>
          </a:lstStyle>
          <a:p>
            <a:fld id="{A4C7BCBD-19E9-45DB-BCD2-0EE0232A7EE9}" type="slidenum">
              <a:rPr lang="en-US" smtClean="0"/>
              <a:pPr/>
              <a:t>‹Nr.›</a:t>
            </a:fld>
            <a:endParaRPr lang="en-US"/>
          </a:p>
        </p:txBody>
      </p:sp>
      <p:sp>
        <p:nvSpPr>
          <p:cNvPr id="8" name="Text Box 8"/>
          <p:cNvSpPr txBox="1">
            <a:spLocks noChangeArrowheads="1"/>
          </p:cNvSpPr>
          <p:nvPr/>
        </p:nvSpPr>
        <p:spPr bwMode="auto">
          <a:xfrm>
            <a:off x="-1" y="9246127"/>
            <a:ext cx="6794501" cy="630942"/>
          </a:xfrm>
          <a:prstGeom prst="rect">
            <a:avLst/>
          </a:prstGeom>
          <a:noFill/>
          <a:ln w="12700">
            <a:noFill/>
            <a:miter lim="800000"/>
            <a:headEnd type="none" w="sm" len="sm"/>
            <a:tailEnd type="none" w="sm" len="sm"/>
          </a:ln>
          <a:effectLst/>
        </p:spPr>
        <p:txBody>
          <a:bodyPr wrap="square" lIns="0" rIns="0">
            <a:spAutoFit/>
          </a:bodyPr>
          <a:lstStyle/>
          <a:p>
            <a:pPr marL="114300" indent="-114300" algn="just" eaLnBrk="0" hangingPunct="0">
              <a:buFont typeface="Segoe Semibold" pitchFamily="34" charset="0"/>
              <a:buChar char="©"/>
            </a:pPr>
            <a:r>
              <a:rPr lang="en-US" sz="700" dirty="0" smtClean="0">
                <a:solidFill>
                  <a:schemeClr val="bg1">
                    <a:lumMod val="75000"/>
                  </a:schemeClr>
                </a:solidFill>
                <a:latin typeface="+mn-lt"/>
                <a:cs typeface="Arial" charset="0"/>
              </a:rPr>
              <a:t>2008 </a:t>
            </a:r>
            <a:r>
              <a:rPr lang="en-US" sz="700" dirty="0">
                <a:solidFill>
                  <a:schemeClr val="bg1">
                    <a:lumMod val="75000"/>
                  </a:schemeClr>
                </a:solidFill>
                <a:latin typeface="+mn-lt"/>
                <a:cs typeface="Arial" charset="0"/>
              </a:rPr>
              <a:t>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cxnSp>
        <p:nvCxnSpPr>
          <p:cNvPr id="13" name="Gerade Verbindung 12"/>
          <p:cNvCxnSpPr/>
          <p:nvPr/>
        </p:nvCxnSpPr>
        <p:spPr>
          <a:xfrm>
            <a:off x="0" y="9232900"/>
            <a:ext cx="67945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notesStyle>
    <a:lvl1pPr algn="l" rtl="0" fontAlgn="base">
      <a:spcBef>
        <a:spcPts val="0"/>
      </a:spcBef>
      <a:spcAft>
        <a:spcPct val="0"/>
      </a:spcAft>
      <a:defRPr sz="900" kern="1200">
        <a:solidFill>
          <a:schemeClr val="tx1"/>
        </a:solidFill>
        <a:latin typeface="+mn-lt"/>
        <a:ea typeface="ＭＳ Ｐゴシック" pitchFamily="34" charset="-128"/>
        <a:cs typeface="+mn-cs"/>
      </a:defRPr>
    </a:lvl1pPr>
    <a:lvl2pPr marL="457200" algn="l" rtl="0" fontAlgn="base">
      <a:spcBef>
        <a:spcPts val="0"/>
      </a:spcBef>
      <a:spcAft>
        <a:spcPct val="0"/>
      </a:spcAft>
      <a:defRPr sz="900" kern="1200">
        <a:solidFill>
          <a:schemeClr val="tx1"/>
        </a:solidFill>
        <a:latin typeface="+mn-lt"/>
        <a:ea typeface="ＭＳ Ｐゴシック" pitchFamily="34" charset="-128"/>
        <a:cs typeface="+mn-cs"/>
      </a:defRPr>
    </a:lvl2pPr>
    <a:lvl3pPr marL="914400" algn="l" rtl="0" fontAlgn="base">
      <a:spcBef>
        <a:spcPts val="0"/>
      </a:spcBef>
      <a:spcAft>
        <a:spcPct val="0"/>
      </a:spcAft>
      <a:defRPr sz="900" kern="1200">
        <a:solidFill>
          <a:schemeClr val="tx1"/>
        </a:solidFill>
        <a:latin typeface="+mn-lt"/>
        <a:ea typeface="ＭＳ Ｐゴシック" pitchFamily="34" charset="-128"/>
        <a:cs typeface="+mn-cs"/>
      </a:defRPr>
    </a:lvl3pPr>
    <a:lvl4pPr marL="1371600" algn="l" rtl="0" fontAlgn="base">
      <a:spcBef>
        <a:spcPts val="0"/>
      </a:spcBef>
      <a:spcAft>
        <a:spcPct val="0"/>
      </a:spcAft>
      <a:defRPr sz="900" kern="1200">
        <a:solidFill>
          <a:schemeClr val="tx1"/>
        </a:solidFill>
        <a:latin typeface="+mn-lt"/>
        <a:ea typeface="ＭＳ Ｐゴシック" pitchFamily="34" charset="-128"/>
        <a:cs typeface="+mn-cs"/>
      </a:defRPr>
    </a:lvl4pPr>
    <a:lvl5pPr marL="1828800" algn="l" rtl="0" fontAlgn="base">
      <a:spcBef>
        <a:spcPts val="0"/>
      </a:spcBef>
      <a:spcAft>
        <a:spcPct val="0"/>
      </a:spcAft>
      <a:defRPr sz="900" kern="1200">
        <a:solidFill>
          <a:schemeClr val="tx1"/>
        </a:solidFill>
        <a:latin typeface="+mn-lt"/>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SOA </a:t>
            </a:r>
            <a:r>
              <a:rPr lang="de-DE" dirty="0" err="1" smtClean="0"/>
              <a:t>Consume</a:t>
            </a:r>
            <a:r>
              <a:rPr lang="de-DE" dirty="0" smtClean="0"/>
              <a:t>:</a:t>
            </a:r>
          </a:p>
          <a:p>
            <a:pPr>
              <a:buFontTx/>
              <a:buNone/>
            </a:pPr>
            <a:r>
              <a:rPr lang="de-DE" baseline="0" dirty="0" smtClean="0"/>
              <a:t>-</a:t>
            </a:r>
            <a:r>
              <a:rPr lang="de-DE" baseline="0" dirty="0" err="1" smtClean="0"/>
              <a:t>What</a:t>
            </a:r>
            <a:r>
              <a:rPr lang="de-DE" baseline="0" dirty="0" smtClean="0"/>
              <a:t> </a:t>
            </a:r>
            <a:r>
              <a:rPr lang="de-DE" baseline="0" dirty="0" err="1" smtClean="0"/>
              <a:t>is</a:t>
            </a:r>
            <a:r>
              <a:rPr lang="de-DE" baseline="0" dirty="0" smtClean="0"/>
              <a:t> </a:t>
            </a:r>
            <a:r>
              <a:rPr lang="de-DE" baseline="0" dirty="0" err="1" smtClean="0"/>
              <a:t>available</a:t>
            </a:r>
            <a:r>
              <a:rPr lang="de-DE" baseline="0" dirty="0" smtClean="0"/>
              <a:t> </a:t>
            </a:r>
            <a:r>
              <a:rPr lang="de-DE" baseline="0" dirty="0" err="1" smtClean="0"/>
              <a:t>today</a:t>
            </a:r>
            <a:r>
              <a:rPr lang="de-DE" baseline="0" dirty="0" smtClean="0"/>
              <a:t>?</a:t>
            </a:r>
          </a:p>
          <a:p>
            <a:pPr>
              <a:buFontTx/>
              <a:buNone/>
            </a:pPr>
            <a:r>
              <a:rPr lang="de-DE" baseline="0" dirty="0" smtClean="0"/>
              <a:t>SOA </a:t>
            </a:r>
            <a:r>
              <a:rPr lang="de-DE" baseline="0" dirty="0" err="1" smtClean="0"/>
              <a:t>Roadmap</a:t>
            </a:r>
            <a:r>
              <a:rPr lang="de-DE" baseline="0" dirty="0" smtClean="0"/>
              <a:t>:</a:t>
            </a:r>
          </a:p>
          <a:p>
            <a:pPr>
              <a:buFontTx/>
              <a:buChar char="-"/>
            </a:pPr>
            <a:r>
              <a:rPr lang="de-DE" baseline="0" dirty="0" err="1" smtClean="0"/>
              <a:t>What</a:t>
            </a:r>
            <a:r>
              <a:rPr lang="de-DE" baseline="0" dirty="0" smtClean="0"/>
              <a:t> will </a:t>
            </a:r>
            <a:r>
              <a:rPr lang="de-DE" baseline="0" dirty="0" err="1" smtClean="0"/>
              <a:t>be</a:t>
            </a:r>
            <a:r>
              <a:rPr lang="de-DE" baseline="0" dirty="0" smtClean="0"/>
              <a:t> </a:t>
            </a:r>
            <a:r>
              <a:rPr lang="de-DE" baseline="0" dirty="0" err="1" smtClean="0"/>
              <a:t>available</a:t>
            </a:r>
            <a:r>
              <a:rPr lang="de-DE" baseline="0" dirty="0" smtClean="0"/>
              <a:t> </a:t>
            </a:r>
            <a:r>
              <a:rPr lang="de-DE" baseline="0" dirty="0" err="1" smtClean="0"/>
              <a:t>soon</a:t>
            </a:r>
            <a:r>
              <a:rPr lang="de-DE" baseline="0" dirty="0" smtClean="0"/>
              <a:t>/in </a:t>
            </a:r>
            <a:r>
              <a:rPr lang="de-DE" baseline="0" dirty="0" err="1" smtClean="0"/>
              <a:t>future</a:t>
            </a:r>
            <a:r>
              <a:rPr lang="de-DE" baseline="0" dirty="0" smtClean="0"/>
              <a:t>?</a:t>
            </a:r>
          </a:p>
          <a:p>
            <a:pPr>
              <a:buFontTx/>
              <a:buNone/>
            </a:pPr>
            <a:r>
              <a:rPr lang="de-DE" baseline="0" dirty="0" smtClean="0"/>
              <a:t>Software + Services:</a:t>
            </a:r>
          </a:p>
          <a:p>
            <a:pPr>
              <a:buFontTx/>
              <a:buChar char="-"/>
            </a:pPr>
            <a:r>
              <a:rPr lang="de-DE" baseline="0" dirty="0" smtClean="0"/>
              <a:t>The </a:t>
            </a:r>
            <a:r>
              <a:rPr lang="de-DE" baseline="0" dirty="0" err="1" smtClean="0"/>
              <a:t>broader</a:t>
            </a:r>
            <a:r>
              <a:rPr lang="de-DE" baseline="0" dirty="0" smtClean="0"/>
              <a:t> </a:t>
            </a:r>
            <a:r>
              <a:rPr lang="de-DE" baseline="0" dirty="0" err="1" smtClean="0"/>
              <a:t>vision</a:t>
            </a:r>
            <a:r>
              <a:rPr lang="de-DE" baseline="0" dirty="0" smtClean="0"/>
              <a:t> </a:t>
            </a:r>
            <a:r>
              <a:rPr lang="de-DE" baseline="0" dirty="0" err="1" smtClean="0"/>
              <a:t>for</a:t>
            </a:r>
            <a:r>
              <a:rPr lang="de-DE" baseline="0" dirty="0" smtClean="0"/>
              <a:t> </a:t>
            </a:r>
            <a:r>
              <a:rPr lang="de-DE" baseline="0" dirty="0" err="1" smtClean="0"/>
              <a:t>future</a:t>
            </a:r>
            <a:r>
              <a:rPr lang="de-DE" baseline="0" dirty="0" smtClean="0"/>
              <a:t> IT (</a:t>
            </a:r>
            <a:r>
              <a:rPr lang="de-DE" baseline="0" dirty="0" err="1" smtClean="0"/>
              <a:t>and</a:t>
            </a:r>
            <a:r>
              <a:rPr lang="de-DE" baseline="0" dirty="0" smtClean="0"/>
              <a:t> </a:t>
            </a:r>
            <a:r>
              <a:rPr lang="de-DE" baseline="0" dirty="0" err="1" smtClean="0"/>
              <a:t>where</a:t>
            </a:r>
            <a:r>
              <a:rPr lang="de-DE" baseline="0" dirty="0" smtClean="0"/>
              <a:t> </a:t>
            </a:r>
            <a:r>
              <a:rPr lang="de-DE" baseline="0" dirty="0" err="1" smtClean="0"/>
              <a:t>is</a:t>
            </a:r>
            <a:r>
              <a:rPr lang="de-DE" baseline="0" dirty="0" smtClean="0"/>
              <a:t> SOA?)</a:t>
            </a:r>
          </a:p>
          <a:p>
            <a:pPr>
              <a:buFontTx/>
              <a:buNone/>
            </a:pPr>
            <a:r>
              <a:rPr lang="de-DE" baseline="0" dirty="0" err="1" smtClean="0"/>
              <a:t>Cloud</a:t>
            </a:r>
            <a:r>
              <a:rPr lang="de-DE" baseline="0" dirty="0" smtClean="0"/>
              <a:t> </a:t>
            </a:r>
            <a:r>
              <a:rPr lang="de-DE" baseline="0" dirty="0" err="1" smtClean="0"/>
              <a:t>Platform</a:t>
            </a:r>
            <a:r>
              <a:rPr lang="de-DE" baseline="0" dirty="0" smtClean="0"/>
              <a:t>:</a:t>
            </a:r>
          </a:p>
          <a:p>
            <a:pPr>
              <a:buFontTx/>
              <a:buNone/>
            </a:pPr>
            <a:r>
              <a:rPr lang="de-DE" baseline="0" dirty="0" smtClean="0"/>
              <a:t>-</a:t>
            </a:r>
            <a:r>
              <a:rPr lang="de-DE" baseline="0" dirty="0" err="1" smtClean="0"/>
              <a:t>One</a:t>
            </a:r>
            <a:r>
              <a:rPr lang="de-DE" baseline="0" dirty="0" smtClean="0"/>
              <a:t> </a:t>
            </a:r>
            <a:r>
              <a:rPr lang="de-DE" baseline="0" dirty="0" err="1" smtClean="0"/>
              <a:t>aspect</a:t>
            </a:r>
            <a:r>
              <a:rPr lang="de-DE" baseline="0" dirty="0" smtClean="0"/>
              <a:t> of </a:t>
            </a:r>
            <a:r>
              <a:rPr lang="de-DE" baseline="0" dirty="0" err="1" smtClean="0"/>
              <a:t>this</a:t>
            </a:r>
            <a:r>
              <a:rPr lang="de-DE" baseline="0" dirty="0" smtClean="0"/>
              <a:t> </a:t>
            </a:r>
            <a:r>
              <a:rPr lang="de-DE" baseline="0" dirty="0" err="1" smtClean="0"/>
              <a:t>vision</a:t>
            </a:r>
            <a:endParaRPr lang="de-DE" baseline="0" dirty="0" smtClean="0"/>
          </a:p>
        </p:txBody>
      </p:sp>
      <p:sp>
        <p:nvSpPr>
          <p:cNvPr id="4" name="Foliennummernplatzhalter 3"/>
          <p:cNvSpPr>
            <a:spLocks noGrp="1"/>
          </p:cNvSpPr>
          <p:nvPr>
            <p:ph type="sldNum" sz="quarter" idx="10"/>
          </p:nvPr>
        </p:nvSpPr>
        <p:spPr/>
        <p:txBody>
          <a:bodyPr/>
          <a:lstStyle/>
          <a:p>
            <a:fld id="{A4C7BCBD-19E9-45DB-BCD2-0EE0232A7EE9}"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a platform that covers system and human workflows.</a:t>
            </a:r>
          </a:p>
          <a:p>
            <a:endParaRPr lang="en-US" baseline="0" dirty="0" smtClean="0"/>
          </a:p>
          <a:p>
            <a:endParaRPr lang="en-US" baseline="0" dirty="0" smtClean="0"/>
          </a:p>
          <a:p>
            <a:r>
              <a:rPr lang="en-US" baseline="0" dirty="0" smtClean="0"/>
              <a:t>How do you implement applications on top of this platform that allows BPM…</a:t>
            </a:r>
            <a:endParaRPr lang="en-US" dirty="0"/>
          </a:p>
        </p:txBody>
      </p:sp>
      <p:sp>
        <p:nvSpPr>
          <p:cNvPr id="4" name="Slide Number Placeholder 3"/>
          <p:cNvSpPr>
            <a:spLocks noGrp="1"/>
          </p:cNvSpPr>
          <p:nvPr>
            <p:ph type="sldNum" sz="quarter" idx="10"/>
          </p:nvPr>
        </p:nvSpPr>
        <p:spPr/>
        <p:txBody>
          <a:bodyPr/>
          <a:lstStyle/>
          <a:p>
            <a:fld id="{6C7DBD55-417F-4478-AD1E-946D675A3897}"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5"/>
          <p:cNvSpPr txBox="1">
            <a:spLocks noGrp="1" noChangeArrowheads="1"/>
          </p:cNvSpPr>
          <p:nvPr/>
        </p:nvSpPr>
        <p:spPr bwMode="auto">
          <a:xfrm>
            <a:off x="3848645" y="9433106"/>
            <a:ext cx="2944283" cy="496570"/>
          </a:xfrm>
          <a:prstGeom prst="rect">
            <a:avLst/>
          </a:prstGeom>
          <a:noFill/>
          <a:ln w="9525">
            <a:noFill/>
            <a:miter lim="800000"/>
            <a:headEnd/>
            <a:tailEnd/>
          </a:ln>
        </p:spPr>
        <p:txBody>
          <a:bodyPr vert="horz" wrap="square" lIns="91422" tIns="45711" rIns="91422" bIns="45711" numCol="1" anchor="b" anchorCtr="0" compatLnSpc="1">
            <a:prstTxWarp prst="textNoShape">
              <a:avLst/>
            </a:prstTxWarp>
          </a:bodyPr>
          <a:lstStyle/>
          <a:p>
            <a:pPr algn="r"/>
            <a:fld id="{760C3FFC-A76C-49B7-AC5E-B8985EDCA64F}" type="slidenum">
              <a:rPr lang="en-US" sz="1200"/>
              <a:pPr algn="r"/>
              <a:t>13</a:t>
            </a:fld>
            <a:endParaRPr lang="en-US" sz="1200" dirty="0"/>
          </a:p>
        </p:txBody>
      </p:sp>
      <p:sp>
        <p:nvSpPr>
          <p:cNvPr id="55299" name="Rectangle 19457"/>
          <p:cNvSpPr>
            <a:spLocks noGrp="1" noRot="1" noChangeAspect="1" noTextEdit="1"/>
          </p:cNvSpPr>
          <p:nvPr>
            <p:ph type="sldImg"/>
          </p:nvPr>
        </p:nvSpPr>
        <p:spPr>
          <a:ln cap="flat">
            <a:headEnd type="none" w="med" len="med"/>
            <a:tailEnd type="none" w="med" len="med"/>
          </a:ln>
        </p:spPr>
      </p:sp>
      <p:sp>
        <p:nvSpPr>
          <p:cNvPr id="55300" name="Rectangle 19458"/>
          <p:cNvSpPr>
            <a:spLocks noGrp="1"/>
          </p:cNvSpPr>
          <p:nvPr>
            <p:ph type="body" idx="1"/>
          </p:nvPr>
        </p:nvSpPr>
        <p:spPr>
          <a:xfrm>
            <a:off x="410505" y="4126018"/>
            <a:ext cx="5965632" cy="2352791"/>
          </a:xfrm>
          <a:noFill/>
        </p:spPr>
        <p:txBody>
          <a:bodyPr>
            <a:normAutofit fontScale="92500" lnSpcReduction="20000"/>
          </a:bodyPr>
          <a:lstStyle/>
          <a:p>
            <a:pPr eaLnBrk="1" hangingPunct="1">
              <a:spcBef>
                <a:spcPct val="0"/>
              </a:spcBef>
            </a:pPr>
            <a:r>
              <a:rPr lang="en-US" dirty="0" smtClean="0"/>
              <a:t>We’ve</a:t>
            </a:r>
            <a:r>
              <a:rPr lang="en-US" baseline="0" dirty="0" smtClean="0"/>
              <a:t> seen this picture before…</a:t>
            </a:r>
          </a:p>
          <a:p>
            <a:pPr eaLnBrk="1" hangingPunct="1">
              <a:spcBef>
                <a:spcPct val="0"/>
              </a:spcBef>
            </a:pPr>
            <a:endParaRPr lang="en-US" baseline="0" dirty="0" smtClean="0"/>
          </a:p>
          <a:p>
            <a:pPr eaLnBrk="1" hangingPunct="1">
              <a:spcBef>
                <a:spcPct val="0"/>
              </a:spcBef>
            </a:pPr>
            <a:r>
              <a:rPr lang="en-US" baseline="0" dirty="0" smtClean="0"/>
              <a:t>The bottom part is covered by “classic” business applications.</a:t>
            </a:r>
          </a:p>
          <a:p>
            <a:pPr eaLnBrk="1" hangingPunct="1">
              <a:spcBef>
                <a:spcPct val="0"/>
              </a:spcBef>
            </a:pPr>
            <a:endParaRPr lang="en-US" baseline="0" dirty="0" smtClean="0"/>
          </a:p>
          <a:p>
            <a:pPr eaLnBrk="1" hangingPunct="1">
              <a:spcBef>
                <a:spcPct val="0"/>
              </a:spcBef>
            </a:pPr>
            <a:r>
              <a:rPr lang="en-US" baseline="0" dirty="0" smtClean="0"/>
              <a:t>The upper part is covered by something we call Office Business Applications (OBA).</a:t>
            </a:r>
          </a:p>
          <a:p>
            <a:pPr eaLnBrk="1" hangingPunct="1">
              <a:spcBef>
                <a:spcPct val="0"/>
              </a:spcBef>
            </a:pPr>
            <a:endParaRPr lang="en-US" baseline="0" dirty="0" smtClean="0"/>
          </a:p>
          <a:p>
            <a:pPr eaLnBrk="1" hangingPunct="1">
              <a:spcBef>
                <a:spcPct val="0"/>
              </a:spcBef>
            </a:pPr>
            <a:r>
              <a:rPr lang="en-US" baseline="0" dirty="0" smtClean="0"/>
              <a:t>OBAs are built on top of the Office Business Platform.</a:t>
            </a:r>
          </a:p>
          <a:p>
            <a:pPr eaLnBrk="1" hangingPunct="1">
              <a:spcBef>
                <a:spcPct val="0"/>
              </a:spcBef>
            </a:pPr>
            <a:r>
              <a:rPr lang="en-US" baseline="0" dirty="0" smtClean="0"/>
              <a:t>The two main components of the OBP are:</a:t>
            </a:r>
          </a:p>
          <a:p>
            <a:pPr eaLnBrk="1" hangingPunct="1">
              <a:spcBef>
                <a:spcPct val="0"/>
              </a:spcBef>
              <a:buFontTx/>
              <a:buChar char="-"/>
            </a:pPr>
            <a:r>
              <a:rPr lang="en-US" baseline="0" dirty="0" smtClean="0"/>
              <a:t>Office Client</a:t>
            </a:r>
          </a:p>
          <a:p>
            <a:pPr eaLnBrk="1" hangingPunct="1">
              <a:spcBef>
                <a:spcPct val="0"/>
              </a:spcBef>
              <a:buFontTx/>
              <a:buChar char="-"/>
            </a:pPr>
            <a:r>
              <a:rPr lang="en-US" baseline="0" dirty="0" smtClean="0"/>
              <a:t>SharePoint Server</a:t>
            </a:r>
          </a:p>
          <a:p>
            <a:pPr eaLnBrk="1" hangingPunct="1">
              <a:spcBef>
                <a:spcPct val="0"/>
              </a:spcBef>
              <a:buFontTx/>
              <a:buChar char="-"/>
            </a:pPr>
            <a:endParaRPr lang="en-US" baseline="0" dirty="0" smtClean="0"/>
          </a:p>
          <a:p>
            <a:pPr eaLnBrk="1" hangingPunct="1">
              <a:spcBef>
                <a:spcPct val="0"/>
              </a:spcBef>
              <a:buFontTx/>
              <a:buNone/>
            </a:pPr>
            <a:endParaRPr lang="en-US" baseline="0" dirty="0" smtClean="0"/>
          </a:p>
          <a:p>
            <a:pPr eaLnBrk="1" hangingPunct="1">
              <a:spcBef>
                <a:spcPct val="0"/>
              </a:spcBef>
              <a:buFontTx/>
              <a:buNone/>
            </a:pPr>
            <a:r>
              <a:rPr lang="en-US" baseline="0" dirty="0" smtClean="0"/>
              <a:t>A closer look onto these two components and their capabilities…</a:t>
            </a:r>
          </a:p>
        </p:txBody>
      </p:sp>
      <p:sp>
        <p:nvSpPr>
          <p:cNvPr id="55301" name="TextBox 3"/>
          <p:cNvSpPr txBox="1">
            <a:spLocks noGrp="1"/>
          </p:cNvSpPr>
          <p:nvPr/>
        </p:nvSpPr>
        <p:spPr bwMode="auto">
          <a:xfrm>
            <a:off x="3848645" y="9433106"/>
            <a:ext cx="2944283" cy="496570"/>
          </a:xfrm>
          <a:prstGeom prst="rect">
            <a:avLst/>
          </a:prstGeom>
          <a:noFill/>
          <a:ln w="9525" algn="ctr">
            <a:noFill/>
            <a:miter lim="800000"/>
            <a:headEnd/>
            <a:tailEnd/>
          </a:ln>
        </p:spPr>
        <p:txBody>
          <a:bodyPr vert="horz" wrap="square" lIns="91422" tIns="45711" rIns="91422" bIns="45711" numCol="1" anchor="b" anchorCtr="0" compatLnSpc="1">
            <a:prstTxWarp prst="textNoShape">
              <a:avLst/>
            </a:prstTxWarp>
          </a:bodyPr>
          <a:lstStyle/>
          <a:p>
            <a:pPr algn="r"/>
            <a:fld id="{50D37EAA-11E4-446F-9550-F0DCEE59E08A}" type="slidenum">
              <a:rPr lang="en-US" sz="1200"/>
              <a:pPr algn="r"/>
              <a:t>13</a:t>
            </a:fld>
            <a:endParaRPr 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hape 2"/>
          <p:cNvSpPr>
            <a:spLocks noGrp="1" noChangeArrowheads="1"/>
          </p:cNvSpPr>
          <p:nvPr>
            <p:ph type="dt" sz="quarter" idx="1"/>
          </p:nvPr>
        </p:nvSpPr>
        <p:spPr>
          <a:noFill/>
          <a:ln>
            <a:headEnd/>
            <a:tailEnd/>
          </a:ln>
        </p:spPr>
        <p:txBody>
          <a:bodyPr/>
          <a:lstStyle/>
          <a:p>
            <a:fld id="{8149411E-2446-4756-BF4A-CC541FE37816}" type="datetime8">
              <a:rPr lang="en-US" smtClean="0"/>
              <a:pPr/>
              <a:t>7/8/2008 12:11 PM</a:t>
            </a:fld>
            <a:endParaRPr lang="en-US" smtClean="0"/>
          </a:p>
        </p:txBody>
      </p:sp>
      <p:sp>
        <p:nvSpPr>
          <p:cNvPr id="34819" name="Shape 3"/>
          <p:cNvSpPr>
            <a:spLocks noGrp="1" noChangeArrowheads="1"/>
          </p:cNvSpPr>
          <p:nvPr>
            <p:ph type="sldNum" sz="quarter" idx="5"/>
          </p:nvPr>
        </p:nvSpPr>
        <p:spPr>
          <a:noFill/>
          <a:ln>
            <a:headEnd/>
            <a:tailEnd/>
          </a:ln>
        </p:spPr>
        <p:txBody>
          <a:bodyPr/>
          <a:lstStyle/>
          <a:p>
            <a:fld id="{7DA3FDE1-C0FC-4ED9-9FEF-5030D4136C77}" type="slidenum">
              <a:rPr lang="en-US" smtClean="0"/>
              <a:pPr/>
              <a:t>14</a:t>
            </a:fld>
            <a:endParaRPr lang="en-US" smtClean="0"/>
          </a:p>
        </p:txBody>
      </p:sp>
      <p:sp>
        <p:nvSpPr>
          <p:cNvPr id="34820" name="Shape 4"/>
          <p:cNvSpPr>
            <a:spLocks noGrp="1" noChangeArrowheads="1"/>
          </p:cNvSpPr>
          <p:nvPr>
            <p:ph type="ftr" sz="quarter" idx="4"/>
          </p:nvPr>
        </p:nvSpPr>
        <p:spPr>
          <a:noFill/>
          <a:ln>
            <a:headEnd/>
            <a:tailEnd/>
          </a:ln>
        </p:spPr>
        <p:txBody>
          <a:bodyPr/>
          <a:lstStyle/>
          <a:p>
            <a:r>
              <a:rPr lang="en-US" smtClean="0">
                <a:cs typeface="Arial" charset="0"/>
              </a:rPr>
              <a:t>© 2006 Microsoft Corporation. All rights reserved.</a:t>
            </a:r>
          </a:p>
          <a:p>
            <a:r>
              <a:rPr lang="en-US" smtClean="0">
                <a:cs typeface="Arial" charset="0"/>
              </a:rPr>
              <a:t>This presentation is for informational purposes only. Microsoft makes no warranties, express or implied, in this summary.</a:t>
            </a:r>
          </a:p>
        </p:txBody>
      </p:sp>
      <p:sp>
        <p:nvSpPr>
          <p:cNvPr id="34821" name="Rectangle 23555"/>
          <p:cNvSpPr>
            <a:spLocks noGrp="1" noRot="1" noChangeAspect="1" noChangeArrowheads="1" noTextEdit="1"/>
          </p:cNvSpPr>
          <p:nvPr>
            <p:ph type="sldImg"/>
          </p:nvPr>
        </p:nvSpPr>
        <p:spPr>
          <a:ln cap="flat">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err="1" smtClean="0"/>
              <a:t>Important</a:t>
            </a:r>
            <a:r>
              <a:rPr lang="de-DE" dirty="0" smtClean="0"/>
              <a:t> </a:t>
            </a:r>
            <a:r>
              <a:rPr lang="de-DE" dirty="0" err="1" smtClean="0"/>
              <a:t>aspects</a:t>
            </a:r>
            <a:endParaRPr lang="de-DE" dirty="0" smtClean="0"/>
          </a:p>
          <a:p>
            <a:r>
              <a:rPr lang="de-DE" dirty="0" smtClean="0"/>
              <a:t>-All </a:t>
            </a:r>
            <a:r>
              <a:rPr lang="de-DE" dirty="0" err="1" smtClean="0"/>
              <a:t>these</a:t>
            </a:r>
            <a:r>
              <a:rPr lang="de-DE" dirty="0" smtClean="0"/>
              <a:t> </a:t>
            </a:r>
            <a:r>
              <a:rPr lang="de-DE" dirty="0" err="1" smtClean="0"/>
              <a:t>elements</a:t>
            </a:r>
            <a:r>
              <a:rPr lang="de-DE" baseline="0" dirty="0" smtClean="0"/>
              <a:t> </a:t>
            </a:r>
            <a:r>
              <a:rPr lang="de-DE" baseline="0" dirty="0" err="1" smtClean="0"/>
              <a:t>can</a:t>
            </a:r>
            <a:r>
              <a:rPr lang="de-DE" baseline="0" dirty="0" smtClean="0"/>
              <a:t> </a:t>
            </a:r>
            <a:r>
              <a:rPr lang="de-DE" baseline="0" dirty="0" err="1" smtClean="0"/>
              <a:t>be</a:t>
            </a:r>
            <a:r>
              <a:rPr lang="de-DE" baseline="0" dirty="0" smtClean="0"/>
              <a:t> </a:t>
            </a:r>
            <a:r>
              <a:rPr lang="de-DE" baseline="0" dirty="0" err="1" smtClean="0"/>
              <a:t>accessed</a:t>
            </a:r>
            <a:r>
              <a:rPr lang="de-DE" baseline="0" dirty="0" smtClean="0"/>
              <a:t> via WebServices</a:t>
            </a:r>
          </a:p>
          <a:p>
            <a:r>
              <a:rPr lang="de-DE" baseline="0" dirty="0" smtClean="0"/>
              <a:t>-.NET Developer API (</a:t>
            </a:r>
            <a:r>
              <a:rPr lang="de-DE" baseline="0" dirty="0" err="1" smtClean="0"/>
              <a:t>extensions</a:t>
            </a:r>
            <a:r>
              <a:rPr lang="de-DE" baseline="0" dirty="0" smtClean="0"/>
              <a:t> </a:t>
            </a:r>
            <a:r>
              <a:rPr lang="de-DE" baseline="0" dirty="0" err="1" smtClean="0"/>
              <a:t>can</a:t>
            </a:r>
            <a:r>
              <a:rPr lang="de-DE" baseline="0" dirty="0" smtClean="0"/>
              <a:t> </a:t>
            </a:r>
            <a:r>
              <a:rPr lang="de-DE" baseline="0" dirty="0" err="1" smtClean="0"/>
              <a:t>be</a:t>
            </a:r>
            <a:r>
              <a:rPr lang="de-DE" baseline="0" dirty="0" smtClean="0"/>
              <a:t> </a:t>
            </a:r>
            <a:r>
              <a:rPr lang="de-DE" baseline="0" dirty="0" err="1" smtClean="0"/>
              <a:t>implemented</a:t>
            </a:r>
            <a:r>
              <a:rPr lang="de-DE" baseline="0" dirty="0" smtClean="0"/>
              <a:t> in .NET)</a:t>
            </a:r>
          </a:p>
          <a:p>
            <a:r>
              <a:rPr lang="de-DE" baseline="0" dirty="0" smtClean="0"/>
              <a:t>-</a:t>
            </a:r>
            <a:r>
              <a:rPr lang="de-DE" baseline="0" dirty="0" err="1" smtClean="0"/>
              <a:t>Eventing</a:t>
            </a:r>
            <a:r>
              <a:rPr lang="de-DE" baseline="0" dirty="0" smtClean="0"/>
              <a:t> System</a:t>
            </a:r>
          </a:p>
          <a:p>
            <a:endParaRPr lang="de-DE" baseline="0" dirty="0" smtClean="0"/>
          </a:p>
          <a:p>
            <a:endParaRPr lang="de-DE" baseline="0" dirty="0" smtClean="0"/>
          </a:p>
          <a:p>
            <a:r>
              <a:rPr lang="de-DE" baseline="0" dirty="0" smtClean="0"/>
              <a:t>The </a:t>
            </a:r>
            <a:r>
              <a:rPr lang="de-DE" baseline="0" dirty="0" err="1" smtClean="0"/>
              <a:t>other</a:t>
            </a:r>
            <a:r>
              <a:rPr lang="de-DE" baseline="0" dirty="0" smtClean="0"/>
              <a:t> </a:t>
            </a:r>
            <a:r>
              <a:rPr lang="de-DE" baseline="0" dirty="0" err="1" smtClean="0"/>
              <a:t>important</a:t>
            </a:r>
            <a:r>
              <a:rPr lang="de-DE" baseline="0" dirty="0" smtClean="0"/>
              <a:t> </a:t>
            </a:r>
            <a:r>
              <a:rPr lang="de-DE" baseline="0" dirty="0" err="1" smtClean="0"/>
              <a:t>part</a:t>
            </a:r>
            <a:r>
              <a:rPr lang="de-DE" baseline="0" dirty="0" smtClean="0"/>
              <a:t> of </a:t>
            </a:r>
            <a:r>
              <a:rPr lang="de-DE" baseline="0" dirty="0" err="1" smtClean="0"/>
              <a:t>the</a:t>
            </a:r>
            <a:r>
              <a:rPr lang="de-DE" baseline="0" dirty="0" smtClean="0"/>
              <a:t> Office </a:t>
            </a:r>
            <a:r>
              <a:rPr lang="de-DE" baseline="0" dirty="0" err="1" smtClean="0"/>
              <a:t>Platform</a:t>
            </a:r>
            <a:r>
              <a:rPr lang="de-DE" baseline="0" dirty="0" smtClean="0"/>
              <a:t>…</a:t>
            </a:r>
            <a:endParaRPr lang="de-DE" dirty="0"/>
          </a:p>
        </p:txBody>
      </p:sp>
      <p:sp>
        <p:nvSpPr>
          <p:cNvPr id="4" name="Foliennummernplatzhalter 3"/>
          <p:cNvSpPr>
            <a:spLocks noGrp="1"/>
          </p:cNvSpPr>
          <p:nvPr>
            <p:ph type="sldNum" sz="quarter" idx="10"/>
          </p:nvPr>
        </p:nvSpPr>
        <p:spPr/>
        <p:txBody>
          <a:bodyPr/>
          <a:lstStyle/>
          <a:p>
            <a:fld id="{A4C7BCBD-19E9-45DB-BCD2-0EE0232A7EE9}"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Office Client</a:t>
            </a:r>
          </a:p>
          <a:p>
            <a:endParaRPr lang="de-DE" dirty="0" smtClean="0"/>
          </a:p>
          <a:p>
            <a:r>
              <a:rPr lang="de-DE" dirty="0" smtClean="0"/>
              <a:t>VSTO</a:t>
            </a:r>
            <a:r>
              <a:rPr lang="de-DE" baseline="0" dirty="0" smtClean="0"/>
              <a:t> </a:t>
            </a:r>
            <a:r>
              <a:rPr lang="de-DE" baseline="0" dirty="0" err="1" smtClean="0"/>
              <a:t>offers</a:t>
            </a:r>
            <a:r>
              <a:rPr lang="de-DE" baseline="0" dirty="0" smtClean="0"/>
              <a:t> an </a:t>
            </a:r>
            <a:r>
              <a:rPr lang="de-DE" baseline="0" dirty="0" err="1" smtClean="0"/>
              <a:t>extension</a:t>
            </a:r>
            <a:r>
              <a:rPr lang="de-DE" baseline="0" dirty="0" smtClean="0"/>
              <a:t> model </a:t>
            </a:r>
            <a:r>
              <a:rPr lang="de-DE" baseline="0" dirty="0" err="1" smtClean="0"/>
              <a:t>for</a:t>
            </a:r>
            <a:r>
              <a:rPr lang="de-DE" baseline="0" dirty="0" smtClean="0"/>
              <a:t> Office </a:t>
            </a:r>
            <a:r>
              <a:rPr lang="de-DE" baseline="0" dirty="0" err="1" smtClean="0"/>
              <a:t>clients</a:t>
            </a:r>
            <a:r>
              <a:rPr lang="de-DE" baseline="0" dirty="0" smtClean="0"/>
              <a:t> </a:t>
            </a:r>
            <a:r>
              <a:rPr lang="de-DE" baseline="0" dirty="0" err="1" smtClean="0"/>
              <a:t>that</a:t>
            </a:r>
            <a:r>
              <a:rPr lang="de-DE" baseline="0" dirty="0" smtClean="0"/>
              <a:t> </a:t>
            </a:r>
            <a:r>
              <a:rPr lang="de-DE" baseline="0" dirty="0" err="1" smtClean="0"/>
              <a:t>allows</a:t>
            </a:r>
            <a:r>
              <a:rPr lang="de-DE" baseline="0" dirty="0" smtClean="0"/>
              <a:t> </a:t>
            </a:r>
            <a:r>
              <a:rPr lang="de-DE" baseline="0" dirty="0" err="1" smtClean="0"/>
              <a:t>you</a:t>
            </a:r>
            <a:r>
              <a:rPr lang="de-DE" baseline="0" dirty="0" smtClean="0"/>
              <a:t> </a:t>
            </a:r>
            <a:r>
              <a:rPr lang="de-DE" baseline="0" dirty="0" err="1" smtClean="0"/>
              <a:t>to</a:t>
            </a:r>
            <a:r>
              <a:rPr lang="de-DE" baseline="0" dirty="0" smtClean="0"/>
              <a:t> </a:t>
            </a:r>
            <a:r>
              <a:rPr lang="de-DE" baseline="0" dirty="0" err="1" smtClean="0"/>
              <a:t>implement</a:t>
            </a:r>
            <a:r>
              <a:rPr lang="de-DE" baseline="0" dirty="0" smtClean="0"/>
              <a:t> </a:t>
            </a:r>
            <a:r>
              <a:rPr lang="de-DE" baseline="0" dirty="0" err="1" smtClean="0"/>
              <a:t>extensions</a:t>
            </a:r>
            <a:r>
              <a:rPr lang="de-DE" baseline="0" dirty="0" smtClean="0"/>
              <a:t>/</a:t>
            </a:r>
            <a:r>
              <a:rPr lang="de-DE" baseline="0" dirty="0" err="1" smtClean="0"/>
              <a:t>customizations</a:t>
            </a:r>
            <a:r>
              <a:rPr lang="de-DE" baseline="0" dirty="0" smtClean="0"/>
              <a:t> in .NET.</a:t>
            </a:r>
          </a:p>
          <a:p>
            <a:endParaRPr lang="de-DE" baseline="0" dirty="0" smtClean="0"/>
          </a:p>
          <a:p>
            <a:endParaRPr lang="de-DE" baseline="0" dirty="0" smtClean="0"/>
          </a:p>
          <a:p>
            <a:r>
              <a:rPr lang="de-DE" baseline="0" dirty="0" err="1" smtClean="0"/>
              <a:t>How</a:t>
            </a:r>
            <a:r>
              <a:rPr lang="de-DE" baseline="0" dirty="0" smtClean="0"/>
              <a:t> </a:t>
            </a:r>
            <a:r>
              <a:rPr lang="de-DE" baseline="0" dirty="0" err="1" smtClean="0"/>
              <a:t>does</a:t>
            </a:r>
            <a:r>
              <a:rPr lang="de-DE" baseline="0" dirty="0" smtClean="0"/>
              <a:t> </a:t>
            </a:r>
            <a:r>
              <a:rPr lang="de-DE" baseline="0" dirty="0" err="1" smtClean="0"/>
              <a:t>the</a:t>
            </a:r>
            <a:r>
              <a:rPr lang="de-DE" baseline="0" dirty="0" smtClean="0"/>
              <a:t> </a:t>
            </a:r>
            <a:r>
              <a:rPr lang="de-DE" baseline="0" dirty="0" err="1" smtClean="0"/>
              <a:t>architecture</a:t>
            </a:r>
            <a:r>
              <a:rPr lang="de-DE" baseline="0" dirty="0" smtClean="0"/>
              <a:t> of an OBA (</a:t>
            </a:r>
            <a:r>
              <a:rPr lang="de-DE" baseline="0" dirty="0" err="1" smtClean="0"/>
              <a:t>that</a:t>
            </a:r>
            <a:r>
              <a:rPr lang="de-DE" baseline="0" dirty="0" smtClean="0"/>
              <a:t> </a:t>
            </a:r>
            <a:r>
              <a:rPr lang="de-DE" baseline="0" dirty="0" err="1" smtClean="0"/>
              <a:t>is</a:t>
            </a:r>
            <a:r>
              <a:rPr lang="de-DE" baseline="0" dirty="0" smtClean="0"/>
              <a:t> </a:t>
            </a:r>
            <a:r>
              <a:rPr lang="de-DE" baseline="0" dirty="0" err="1" smtClean="0"/>
              <a:t>used</a:t>
            </a:r>
            <a:r>
              <a:rPr lang="de-DE" baseline="0" dirty="0" smtClean="0"/>
              <a:t> </a:t>
            </a:r>
            <a:r>
              <a:rPr lang="de-DE" baseline="0" dirty="0" err="1" smtClean="0"/>
              <a:t>as</a:t>
            </a:r>
            <a:r>
              <a:rPr lang="de-DE" baseline="0" dirty="0" smtClean="0"/>
              <a:t> a </a:t>
            </a:r>
            <a:r>
              <a:rPr lang="de-DE" baseline="0" dirty="0" err="1" smtClean="0"/>
              <a:t>consumer</a:t>
            </a:r>
            <a:r>
              <a:rPr lang="de-DE" baseline="0" dirty="0" smtClean="0"/>
              <a:t> </a:t>
            </a:r>
            <a:r>
              <a:rPr lang="de-DE" baseline="0" dirty="0" err="1" smtClean="0"/>
              <a:t>for</a:t>
            </a:r>
            <a:r>
              <a:rPr lang="de-DE" baseline="0" dirty="0" smtClean="0"/>
              <a:t> a SOA) </a:t>
            </a:r>
            <a:r>
              <a:rPr lang="de-DE" baseline="0" dirty="0" err="1" smtClean="0"/>
              <a:t>look</a:t>
            </a:r>
            <a:r>
              <a:rPr lang="de-DE" baseline="0" dirty="0" smtClean="0"/>
              <a:t> </a:t>
            </a:r>
            <a:r>
              <a:rPr lang="de-DE" baseline="0" dirty="0" err="1" smtClean="0"/>
              <a:t>like</a:t>
            </a:r>
            <a:r>
              <a:rPr lang="de-DE" baseline="0" dirty="0" smtClean="0"/>
              <a:t>…</a:t>
            </a:r>
            <a:endParaRPr lang="de-DE" dirty="0"/>
          </a:p>
        </p:txBody>
      </p:sp>
      <p:sp>
        <p:nvSpPr>
          <p:cNvPr id="4" name="Foliennummernplatzhalter 3"/>
          <p:cNvSpPr>
            <a:spLocks noGrp="1"/>
          </p:cNvSpPr>
          <p:nvPr>
            <p:ph type="sldNum" sz="quarter" idx="10"/>
          </p:nvPr>
        </p:nvSpPr>
        <p:spPr/>
        <p:txBody>
          <a:bodyPr/>
          <a:lstStyle/>
          <a:p>
            <a:fld id="{A4C7BCBD-19E9-45DB-BCD2-0EE0232A7EE9}"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err="1" smtClean="0"/>
              <a:t>What</a:t>
            </a:r>
            <a:r>
              <a:rPr lang="de-DE" dirty="0" smtClean="0"/>
              <a:t> </a:t>
            </a:r>
            <a:r>
              <a:rPr lang="de-DE" dirty="0" err="1" smtClean="0"/>
              <a:t>products</a:t>
            </a:r>
            <a:r>
              <a:rPr lang="de-DE" dirty="0" smtClean="0"/>
              <a:t> cover </a:t>
            </a:r>
            <a:r>
              <a:rPr lang="de-DE" dirty="0" err="1" smtClean="0"/>
              <a:t>these</a:t>
            </a:r>
            <a:r>
              <a:rPr lang="de-DE" baseline="0" dirty="0" smtClean="0"/>
              <a:t> </a:t>
            </a:r>
            <a:r>
              <a:rPr lang="de-DE" baseline="0" dirty="0" err="1" smtClean="0"/>
              <a:t>functional</a:t>
            </a:r>
            <a:r>
              <a:rPr lang="de-DE" baseline="0" dirty="0" smtClean="0"/>
              <a:t> </a:t>
            </a:r>
            <a:r>
              <a:rPr lang="de-DE" baseline="0" dirty="0" err="1" smtClean="0"/>
              <a:t>blocks</a:t>
            </a:r>
            <a:r>
              <a:rPr lang="de-DE" baseline="0" dirty="0" smtClean="0"/>
              <a:t>…</a:t>
            </a:r>
            <a:endParaRPr lang="de-DE" dirty="0"/>
          </a:p>
        </p:txBody>
      </p:sp>
      <p:sp>
        <p:nvSpPr>
          <p:cNvPr id="4" name="Foliennummernplatzhalter 3"/>
          <p:cNvSpPr>
            <a:spLocks noGrp="1"/>
          </p:cNvSpPr>
          <p:nvPr>
            <p:ph type="sldNum" sz="quarter" idx="10"/>
          </p:nvPr>
        </p:nvSpPr>
        <p:spPr/>
        <p:txBody>
          <a:bodyPr/>
          <a:lstStyle/>
          <a:p>
            <a:fld id="{A4C7BCBD-19E9-45DB-BCD2-0EE0232A7EE9}"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err="1" smtClean="0"/>
              <a:t>Now</a:t>
            </a:r>
            <a:r>
              <a:rPr lang="de-DE" dirty="0" smtClean="0"/>
              <a:t> </a:t>
            </a:r>
            <a:r>
              <a:rPr lang="de-DE" dirty="0" err="1" smtClean="0"/>
              <a:t>we‘ve</a:t>
            </a:r>
            <a:r>
              <a:rPr lang="de-DE" dirty="0" smtClean="0"/>
              <a:t> </a:t>
            </a:r>
            <a:r>
              <a:rPr lang="de-DE" dirty="0" err="1" smtClean="0"/>
              <a:t>seen</a:t>
            </a:r>
            <a:r>
              <a:rPr lang="de-DE" dirty="0" smtClean="0"/>
              <a:t> a </a:t>
            </a:r>
            <a:r>
              <a:rPr lang="de-DE" dirty="0" err="1" smtClean="0"/>
              <a:t>couple</a:t>
            </a:r>
            <a:r>
              <a:rPr lang="de-DE" dirty="0" smtClean="0"/>
              <a:t> of </a:t>
            </a:r>
            <a:r>
              <a:rPr lang="de-DE" dirty="0" err="1" smtClean="0"/>
              <a:t>ways</a:t>
            </a:r>
            <a:r>
              <a:rPr lang="de-DE" dirty="0" smtClean="0"/>
              <a:t> </a:t>
            </a:r>
            <a:r>
              <a:rPr lang="de-DE" dirty="0" err="1" smtClean="0"/>
              <a:t>how</a:t>
            </a:r>
            <a:r>
              <a:rPr lang="de-DE" dirty="0" smtClean="0"/>
              <a:t> </a:t>
            </a:r>
            <a:r>
              <a:rPr lang="de-DE" dirty="0" err="1" smtClean="0"/>
              <a:t>to</a:t>
            </a:r>
            <a:r>
              <a:rPr lang="de-DE" dirty="0" smtClean="0"/>
              <a:t> </a:t>
            </a:r>
            <a:r>
              <a:rPr lang="de-DE" dirty="0" err="1" smtClean="0"/>
              <a:t>implement</a:t>
            </a:r>
            <a:r>
              <a:rPr lang="de-DE" baseline="0" dirty="0" smtClean="0"/>
              <a:t> </a:t>
            </a:r>
            <a:r>
              <a:rPr lang="de-DE" baseline="0" dirty="0" err="1" smtClean="0"/>
              <a:t>workflows</a:t>
            </a:r>
            <a:r>
              <a:rPr lang="de-DE" baseline="0" dirty="0" smtClean="0"/>
              <a:t>/</a:t>
            </a:r>
            <a:r>
              <a:rPr lang="de-DE" baseline="0" dirty="0" err="1" smtClean="0"/>
              <a:t>processes</a:t>
            </a:r>
            <a:r>
              <a:rPr lang="de-DE" baseline="0" dirty="0" smtClean="0"/>
              <a:t>:</a:t>
            </a:r>
          </a:p>
          <a:p>
            <a:endParaRPr lang="de-DE" baseline="0" dirty="0" smtClean="0"/>
          </a:p>
          <a:p>
            <a:r>
              <a:rPr lang="de-DE" baseline="0" dirty="0" smtClean="0"/>
              <a:t>-In WF</a:t>
            </a:r>
          </a:p>
          <a:p>
            <a:r>
              <a:rPr lang="de-DE" baseline="0" dirty="0" smtClean="0"/>
              <a:t>-In BizTalk</a:t>
            </a:r>
          </a:p>
          <a:p>
            <a:r>
              <a:rPr lang="de-DE" baseline="0" dirty="0" smtClean="0"/>
              <a:t>-In SharePoint</a:t>
            </a:r>
          </a:p>
          <a:p>
            <a:endParaRPr lang="de-DE" baseline="0" dirty="0" smtClean="0"/>
          </a:p>
          <a:p>
            <a:endParaRPr lang="de-DE" baseline="0" dirty="0" smtClean="0"/>
          </a:p>
          <a:p>
            <a:r>
              <a:rPr lang="de-DE" baseline="0" dirty="0" err="1" smtClean="0"/>
              <a:t>How</a:t>
            </a:r>
            <a:r>
              <a:rPr lang="de-DE" baseline="0" dirty="0" smtClean="0"/>
              <a:t> </a:t>
            </a:r>
            <a:r>
              <a:rPr lang="de-DE" baseline="0" dirty="0" err="1" smtClean="0"/>
              <a:t>does</a:t>
            </a:r>
            <a:r>
              <a:rPr lang="de-DE" baseline="0" dirty="0" smtClean="0"/>
              <a:t> </a:t>
            </a:r>
            <a:r>
              <a:rPr lang="de-DE" baseline="0" dirty="0" err="1" smtClean="0"/>
              <a:t>this</a:t>
            </a:r>
            <a:r>
              <a:rPr lang="de-DE" baseline="0" dirty="0" smtClean="0"/>
              <a:t> </a:t>
            </a:r>
            <a:r>
              <a:rPr lang="de-DE" baseline="0" dirty="0" err="1" smtClean="0"/>
              <a:t>look</a:t>
            </a:r>
            <a:r>
              <a:rPr lang="de-DE" baseline="0" dirty="0" smtClean="0"/>
              <a:t> </a:t>
            </a:r>
            <a:r>
              <a:rPr lang="de-DE" baseline="0" dirty="0" err="1" smtClean="0"/>
              <a:t>like</a:t>
            </a:r>
            <a:r>
              <a:rPr lang="de-DE" baseline="0" dirty="0" smtClean="0"/>
              <a:t> in an </a:t>
            </a:r>
            <a:r>
              <a:rPr lang="de-DE" baseline="0" dirty="0" err="1" smtClean="0"/>
              <a:t>overall</a:t>
            </a:r>
            <a:r>
              <a:rPr lang="de-DE" baseline="0" dirty="0" smtClean="0"/>
              <a:t> </a:t>
            </a:r>
            <a:r>
              <a:rPr lang="de-DE" baseline="0" dirty="0" err="1" smtClean="0"/>
              <a:t>scenario</a:t>
            </a:r>
            <a:r>
              <a:rPr lang="de-DE" baseline="0" dirty="0" smtClean="0"/>
              <a:t>…</a:t>
            </a:r>
            <a:endParaRPr lang="de-DE" dirty="0"/>
          </a:p>
        </p:txBody>
      </p:sp>
      <p:sp>
        <p:nvSpPr>
          <p:cNvPr id="4" name="Foliennummernplatzhalter 3"/>
          <p:cNvSpPr>
            <a:spLocks noGrp="1"/>
          </p:cNvSpPr>
          <p:nvPr>
            <p:ph type="sldNum" sz="quarter" idx="10"/>
          </p:nvPr>
        </p:nvSpPr>
        <p:spPr/>
        <p:txBody>
          <a:bodyPr/>
          <a:lstStyle/>
          <a:p>
            <a:fld id="{A4C7BCBD-19E9-45DB-BCD2-0EE0232A7EE9}"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Imagine the business comes to you complaining that a service level agreement isn’t being</a:t>
            </a:r>
            <a:r>
              <a:rPr lang="en-US" baseline="0" dirty="0" smtClean="0"/>
              <a:t> met. How do you determine where the problem is? First, you’ve got to figure out which application supports this part of the process—not always an easy thing to do.</a:t>
            </a:r>
            <a:endParaRPr lang="en-US" dirty="0" smtClean="0"/>
          </a:p>
          <a:p>
            <a:endParaRPr lang="en-US" dirty="0" smtClean="0"/>
          </a:p>
          <a:p>
            <a:r>
              <a:rPr lang="en-US" dirty="0" smtClean="0"/>
              <a:t>Once the app is identified,</a:t>
            </a:r>
            <a:r>
              <a:rPr lang="en-US" baseline="0" dirty="0" smtClean="0"/>
              <a:t> you might first suspect </a:t>
            </a:r>
            <a:r>
              <a:rPr lang="en-US" dirty="0" smtClean="0"/>
              <a:t>that </a:t>
            </a:r>
            <a:r>
              <a:rPr lang="en-US" baseline="0" dirty="0" smtClean="0"/>
              <a:t>the problem is in the data center. This means that you’ve got to find the right computer in the right data center, talk to the right person—its admin—and work things out. How easy is this?</a:t>
            </a:r>
          </a:p>
          <a:p>
            <a:endParaRPr lang="en-US" baseline="0" dirty="0" smtClean="0"/>
          </a:p>
          <a:p>
            <a:r>
              <a:rPr lang="en-US" baseline="0" dirty="0" smtClean="0"/>
              <a:t>If this doesn’t help, the problem might actually be in the app itself. Perhaps the logic of the workflow is wrong—we’ve misunderstood something when we implemented it—and the business analyst who defined this workflow might be able to help. Sadly, she can’t read C#--she defines workflows using Visio—so she can’t really be helpful.</a:t>
            </a:r>
          </a:p>
          <a:p>
            <a:endParaRPr lang="en-US" baseline="0" dirty="0" smtClean="0"/>
          </a:p>
          <a:p>
            <a:r>
              <a:rPr lang="en-US" baseline="0" dirty="0" smtClean="0"/>
              <a:t>Or maybe, in this brave new service-oriented world, one of the activities in the workflow exposes a service, and there’s a problem with this service. An architect with a global knowledge of our organization’s services might be able to help us here, but again, he’s got his own descriptions of the architecture. He also can’t help.</a:t>
            </a:r>
          </a:p>
          <a:p>
            <a:endParaRPr lang="en-US" baseline="0" dirty="0" smtClean="0"/>
          </a:p>
          <a:p>
            <a:r>
              <a:rPr lang="en-US" baseline="0" dirty="0" smtClean="0"/>
              <a:t>Does this sound like your world?</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Right now, the</a:t>
            </a:r>
            <a:r>
              <a:rPr lang="en-US" baseline="0" dirty="0" smtClean="0"/>
              <a:t> information needed to solve this problem</a:t>
            </a:r>
            <a:r>
              <a:rPr lang="en-US" dirty="0" smtClean="0"/>
              <a:t> is fragmented, stored in different ways and accessed by different tools. There</a:t>
            </a:r>
            <a:r>
              <a:rPr lang="en-US" baseline="0" dirty="0" smtClean="0"/>
              <a:t> usually aren't connections between these information silos, and so it's tough to do things like track a problem or make a change across the entire environment.</a:t>
            </a:r>
          </a:p>
          <a:p>
            <a:r>
              <a:rPr lang="en-US" baseline="0" dirty="0" smtClean="0"/>
              <a:t>Suppose, for example, that this business process changes so that the SLA on this service gets more stringent, or perhaps another business process wants to use this service. How in the world can anybody figure this out? What has to change to make this happen? Today we rely on email or Word documents or human contact—it’s a difficult process.</a:t>
            </a:r>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Architects often behave</a:t>
            </a:r>
            <a:r>
              <a:rPr lang="en-US" baseline="0" dirty="0" smtClean="0"/>
              <a:t> as it users accessed a SOA directly.</a:t>
            </a:r>
          </a:p>
          <a:p>
            <a:endParaRPr lang="en-US" baseline="0" dirty="0" smtClean="0"/>
          </a:p>
          <a:p>
            <a:r>
              <a:rPr lang="en-US" baseline="0" dirty="0" smtClean="0"/>
              <a:t>They care about service exposure, composition/orchestration, and standards based interoperability.</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7B45F466-CDBF-43CE-91D8-794A8891DEFB}" type="datetimeFigureOut">
              <a:rPr lang="en-US" smtClean="0"/>
              <a:pPr>
                <a:defRPr/>
              </a:pPr>
              <a:t>7/8/2008</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3EF017D6-EFDC-464D-B433-2BA70BCE5C29}" type="datetime8">
              <a:rPr lang="en-GB"/>
              <a:pPr/>
              <a:t>08/07/2008 12:11</a:t>
            </a:fld>
            <a:endParaRPr lang="en-GB"/>
          </a:p>
        </p:txBody>
      </p:sp>
      <p:sp>
        <p:nvSpPr>
          <p:cNvPr id="5" name="Rectangle 6"/>
          <p:cNvSpPr>
            <a:spLocks noGrp="1" noChangeArrowheads="1"/>
          </p:cNvSpPr>
          <p:nvPr>
            <p:ph type="ftr" sz="quarter" idx="4"/>
          </p:nvPr>
        </p:nvSpPr>
        <p:spPr>
          <a:ln/>
        </p:spPr>
        <p:txBody>
          <a:bodyPr/>
          <a:lstStyle/>
          <a:p>
            <a:pPr eaLnBrk="1" hangingPunct="1"/>
            <a:r>
              <a:rPr lang="en-GB"/>
              <a:t>©2005 Microsoft Corporation. All rights reserved.</a:t>
            </a:r>
          </a:p>
          <a:p>
            <a:r>
              <a:rPr lang="en-GB"/>
              <a:t>This presentation is for informational purposes only. Microsoft makes no warranties, express or implied, in this summary.</a:t>
            </a:r>
          </a:p>
        </p:txBody>
      </p:sp>
      <p:sp>
        <p:nvSpPr>
          <p:cNvPr id="6" name="Rectangle 7"/>
          <p:cNvSpPr>
            <a:spLocks noGrp="1" noChangeArrowheads="1"/>
          </p:cNvSpPr>
          <p:nvPr>
            <p:ph type="sldNum" sz="quarter" idx="5"/>
          </p:nvPr>
        </p:nvSpPr>
        <p:spPr>
          <a:ln/>
        </p:spPr>
        <p:txBody>
          <a:bodyPr/>
          <a:lstStyle/>
          <a:p>
            <a:fld id="{72F60B15-60F4-467C-A4DF-E601F1F4AA61}" type="slidenum">
              <a:rPr lang="en-GB"/>
              <a:pPr/>
              <a:t>25</a:t>
            </a:fld>
            <a:endParaRPr lang="en-GB"/>
          </a:p>
        </p:txBody>
      </p:sp>
      <p:sp>
        <p:nvSpPr>
          <p:cNvPr id="482306" name="Rectangle 2"/>
          <p:cNvSpPr>
            <a:spLocks noGrp="1" noRot="1" noChangeAspect="1" noChangeArrowheads="1" noTextEdit="1"/>
          </p:cNvSpPr>
          <p:nvPr>
            <p:ph type="sldImg"/>
          </p:nvPr>
        </p:nvSpPr>
        <p:spPr>
          <a:ln>
            <a:noFill/>
          </a:ln>
        </p:spPr>
      </p:sp>
      <p:sp>
        <p:nvSpPr>
          <p:cNvPr id="7" name="Notes Placeholder 6"/>
          <p:cNvSpPr>
            <a:spLocks noGrp="1"/>
          </p:cNvSpPr>
          <p:nvPr>
            <p:ph type="body" idx="1"/>
          </p:nvPr>
        </p:nvSpPr>
        <p:spPr/>
        <p:txBody>
          <a:bodyPr>
            <a:normAutofit/>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Models</a:t>
            </a:r>
          </a:p>
          <a:p>
            <a:pPr>
              <a:buFont typeface="Wingdings"/>
              <a:buChar char="à"/>
            </a:pPr>
            <a:r>
              <a:rPr lang="en-US" dirty="0" smtClean="0">
                <a:sym typeface="Wingdings" pitchFamily="2" charset="2"/>
              </a:rPr>
              <a:t>Moving from </a:t>
            </a:r>
            <a:r>
              <a:rPr lang="en-US" dirty="0" err="1" smtClean="0">
                <a:sym typeface="Wingdings" pitchFamily="2" charset="2"/>
              </a:rPr>
              <a:t>imparative</a:t>
            </a:r>
            <a:r>
              <a:rPr lang="en-US" dirty="0" smtClean="0">
                <a:sym typeface="Wingdings" pitchFamily="2" charset="2"/>
              </a:rPr>
              <a:t> programming to declaratively describing an application</a:t>
            </a:r>
          </a:p>
          <a:p>
            <a:pPr>
              <a:buFont typeface="Wingdings"/>
              <a:buChar char="à"/>
            </a:pPr>
            <a:endParaRPr lang="en-US" dirty="0" smtClean="0">
              <a:sym typeface="Wingdings" pitchFamily="2" charset="2"/>
            </a:endParaRPr>
          </a:p>
          <a:p>
            <a:pPr>
              <a:buFont typeface="Wingdings"/>
              <a:buNone/>
            </a:pPr>
            <a:r>
              <a:rPr lang="en-US" dirty="0" smtClean="0">
                <a:sym typeface="Wingdings" pitchFamily="2" charset="2"/>
              </a:rPr>
              <a:t>Services</a:t>
            </a:r>
          </a:p>
          <a:p>
            <a:pPr>
              <a:buFont typeface="Wingdings"/>
              <a:buNone/>
            </a:pPr>
            <a:r>
              <a:rPr lang="en-US" dirty="0" smtClean="0">
                <a:sym typeface="Wingdings" pitchFamily="2" charset="2"/>
              </a:rPr>
              <a:t> Components</a:t>
            </a:r>
            <a:r>
              <a:rPr lang="en-US" baseline="0" dirty="0" smtClean="0">
                <a:sym typeface="Wingdings" pitchFamily="2" charset="2"/>
              </a:rPr>
              <a:t> that can be assembled, deployed, monitored in composite applications</a:t>
            </a: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Microsoft sometimes refers to this information as “models”. </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examples</a:t>
            </a:r>
            <a:r>
              <a:rPr lang="en-US" baseline="0" dirty="0" smtClean="0"/>
              <a:t> of why this is useful:</a:t>
            </a:r>
          </a:p>
          <a:p>
            <a:pPr lvl="0">
              <a:buFont typeface="Arial" pitchFamily="34" charset="0"/>
              <a:buChar char="•"/>
            </a:pPr>
            <a:r>
              <a:rPr lang="en-US" sz="900" kern="1200" dirty="0" smtClean="0">
                <a:solidFill>
                  <a:schemeClr val="tx1"/>
                </a:solidFill>
                <a:latin typeface="Segoe" pitchFamily="34" charset="0"/>
                <a:ea typeface="+mn-ea"/>
                <a:cs typeface="+mn-cs"/>
              </a:rPr>
              <a:t> An architect new on a project can use all of this to understand the app, why it was designed as it is, how it operates, etc.</a:t>
            </a:r>
          </a:p>
          <a:p>
            <a:pPr lvl="0">
              <a:buFont typeface="Arial" pitchFamily="34" charset="0"/>
              <a:buChar char="•"/>
            </a:pPr>
            <a:r>
              <a:rPr lang="en-US" sz="900" kern="1200" dirty="0" smtClean="0">
                <a:solidFill>
                  <a:schemeClr val="tx1"/>
                </a:solidFill>
                <a:latin typeface="Segoe" pitchFamily="34" charset="0"/>
                <a:ea typeface="+mn-ea"/>
                <a:cs typeface="+mn-cs"/>
              </a:rPr>
              <a:t>I T  pros live with a deployed app, and they need to do root cause analysis. </a:t>
            </a:r>
          </a:p>
          <a:p>
            <a:pPr lvl="0">
              <a:buFont typeface="Arial" pitchFamily="34" charset="0"/>
              <a:buChar char="•"/>
            </a:pPr>
            <a:endParaRPr lang="en-US" sz="900" kern="1200" dirty="0" smtClean="0">
              <a:solidFill>
                <a:schemeClr val="tx1"/>
              </a:solidFill>
              <a:latin typeface="Segoe" pitchFamily="34" charset="0"/>
              <a:ea typeface="+mn-ea"/>
              <a:cs typeface="+mn-cs"/>
            </a:endParaRPr>
          </a:p>
          <a:p>
            <a:pPr lvl="0">
              <a:buFont typeface="Arial" pitchFamily="34" charset="0"/>
              <a:buNone/>
            </a:pPr>
            <a:r>
              <a:rPr lang="en-US" sz="900" kern="1200" dirty="0" smtClean="0">
                <a:solidFill>
                  <a:schemeClr val="tx1"/>
                </a:solidFill>
                <a:latin typeface="Segoe" pitchFamily="34" charset="0"/>
                <a:ea typeface="+mn-ea"/>
                <a:cs typeface="+mn-cs"/>
              </a:rPr>
              <a:t>The repository can also contain an endpoint for an external service</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None/>
            </a:pPr>
            <a:endParaRPr lang="en-US" sz="900" kern="1200" dirty="0" smtClean="0">
              <a:solidFill>
                <a:schemeClr val="tx1"/>
              </a:solidFill>
              <a:latin typeface="Segoe" pitchFamily="34" charset="0"/>
              <a:ea typeface="+mn-ea"/>
              <a:cs typeface="+mn-cs"/>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Third</a:t>
            </a:r>
            <a:r>
              <a:rPr lang="en-US" baseline="0" dirty="0" smtClean="0"/>
              <a:t> parties are also free to create tools that work with the repository. For example, an ISV that’s really good at making BA tools could build one (or extend an existing product) to work with the “Oslo” repository.</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None/>
            </a:pPr>
            <a:r>
              <a:rPr lang="en-US" sz="900" kern="1200" dirty="0" smtClean="0">
                <a:solidFill>
                  <a:schemeClr val="tx1"/>
                </a:solidFill>
                <a:latin typeface="Segoe" pitchFamily="34" charset="0"/>
                <a:ea typeface="+mn-ea"/>
                <a:cs typeface="+mn-cs"/>
              </a:rPr>
              <a:t>This</a:t>
            </a:r>
            <a:r>
              <a:rPr lang="en-US" sz="900" kern="1200" baseline="0" dirty="0" smtClean="0">
                <a:solidFill>
                  <a:schemeClr val="tx1"/>
                </a:solidFill>
                <a:latin typeface="Segoe" pitchFamily="34" charset="0"/>
                <a:ea typeface="+mn-ea"/>
                <a:cs typeface="+mn-cs"/>
              </a:rPr>
              <a:t> is</a:t>
            </a:r>
            <a:r>
              <a:rPr lang="en-US" sz="900" kern="1200" dirty="0" smtClean="0">
                <a:solidFill>
                  <a:schemeClr val="tx1"/>
                </a:solidFill>
                <a:latin typeface="Segoe" pitchFamily="34" charset="0"/>
                <a:ea typeface="+mn-ea"/>
                <a:cs typeface="+mn-cs"/>
              </a:rPr>
              <a:t> analogous to how VS and Expression Blend work together via XAML.</a:t>
            </a:r>
          </a:p>
          <a:p>
            <a:pPr lvl="0">
              <a:buNone/>
            </a:pPr>
            <a:endParaRPr lang="en-US" sz="900" kern="1200" dirty="0" smtClean="0">
              <a:solidFill>
                <a:schemeClr val="tx1"/>
              </a:solidFill>
              <a:latin typeface="Segoe" pitchFamily="34" charset="0"/>
              <a:ea typeface="+mn-ea"/>
              <a:cs typeface="+mn-cs"/>
            </a:endParaRPr>
          </a:p>
          <a:p>
            <a:r>
              <a:rPr lang="en-US" dirty="0" smtClean="0"/>
              <a:t>A workflow’s logic can be defined solely in the XML-based XAML language</a:t>
            </a:r>
          </a:p>
          <a:p>
            <a:pPr lvl="1"/>
            <a:r>
              <a:rPr lang="en-US" dirty="0" smtClean="0"/>
              <a:t>Not using a mixture of XAML and code, as it is today</a:t>
            </a:r>
          </a:p>
          <a:p>
            <a:pPr lvl="0">
              <a:buNone/>
            </a:pPr>
            <a:endParaRPr lang="en-US" sz="900" kern="1200" dirty="0" smtClean="0">
              <a:solidFill>
                <a:schemeClr val="tx1"/>
              </a:solidFill>
              <a:latin typeface="Segoe" pitchFamily="34" charset="0"/>
              <a:ea typeface="+mn-ea"/>
              <a:cs typeface="+mn-cs"/>
            </a:endParaRPr>
          </a:p>
          <a:p>
            <a:pPr lvl="0"/>
            <a:endParaRPr lang="en-US" sz="900" kern="1200" dirty="0">
              <a:solidFill>
                <a:schemeClr val="tx1"/>
              </a:solidFill>
              <a:latin typeface="Segoe" pitchFamily="34" charset="0"/>
              <a:ea typeface="+mn-ea"/>
              <a:cs typeface="+mn-cs"/>
            </a:endParaRPr>
          </a:p>
          <a:p>
            <a:pPr marL="0" marR="0" lvl="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Segoe" pitchFamily="34" charset="0"/>
                <a:ea typeface="+mn-ea"/>
                <a:cs typeface="+mn-cs"/>
              </a:rPr>
              <a:t>A developer is more likely to use Visual Studio—it’s more familiar, the dev is probably doing things that aren’t possible in the visual editor or supported in the repository. Over time, this may change. </a:t>
            </a:r>
          </a:p>
          <a:p>
            <a:pPr lvl="0"/>
            <a:endParaRPr lang="en-US" sz="900" kern="1200" dirty="0" smtClean="0">
              <a:solidFill>
                <a:schemeClr val="tx1"/>
              </a:solidFill>
              <a:latin typeface="Segoe" pitchFamily="34" charset="0"/>
              <a:ea typeface="+mn-ea"/>
              <a:cs typeface="+mn-cs"/>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user doesn’t really care,</a:t>
            </a:r>
            <a:r>
              <a:rPr lang="en-US" baseline="0" dirty="0" smtClean="0"/>
              <a:t> how the functionality is architected, designed, implemented, operated and monitored.</a:t>
            </a:r>
          </a:p>
          <a:p>
            <a:endParaRPr lang="en-US" baseline="0" dirty="0" smtClean="0"/>
          </a:p>
          <a:p>
            <a:r>
              <a:rPr lang="en-US" baseline="0" dirty="0" smtClean="0"/>
              <a:t>As long as everything works fine…</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7B45F466-CDBF-43CE-91D8-794A8891DEFB}" type="datetimeFigureOut">
              <a:rPr lang="en-US" smtClean="0"/>
              <a:pPr>
                <a:defRPr/>
              </a:pPr>
              <a:t>7/8/2008</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5</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BE8C940-8264-4194-91DD-D4094E7B637D}" type="slidenum">
              <a:rPr lang="en-US" smtClean="0"/>
              <a:pPr>
                <a:defRPr/>
              </a:pPr>
              <a:t>39</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BE8C940-8264-4194-91DD-D4094E7B637D}" type="slidenum">
              <a:rPr lang="en-US" smtClean="0"/>
              <a:pPr>
                <a:defRPr/>
              </a:pPr>
              <a:t>40</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BE8C940-8264-4194-91DD-D4094E7B637D}" type="slidenum">
              <a:rPr lang="en-US" smtClean="0"/>
              <a:pPr>
                <a:defRPr/>
              </a:pPr>
              <a:t>41</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E8C940-8264-4194-91DD-D4094E7B637D}" type="slidenum">
              <a:rPr lang="en-US" smtClean="0"/>
              <a:pPr>
                <a:defRPr/>
              </a:pPr>
              <a:t>42</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BE8C940-8264-4194-91DD-D4094E7B637D}" type="slidenum">
              <a:rPr lang="en-US" smtClean="0"/>
              <a:pPr>
                <a:defRPr/>
              </a:pPr>
              <a:t>43</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E8C940-8264-4194-91DD-D4094E7B637D}" type="slidenum">
              <a:rPr lang="en-US" smtClean="0"/>
              <a:pPr>
                <a:defRPr/>
              </a:pPr>
              <a:t>44</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E8C940-8264-4194-91DD-D4094E7B637D}" type="slidenum">
              <a:rPr lang="en-US" smtClean="0"/>
              <a:pPr>
                <a:defRPr/>
              </a:pPr>
              <a:t>45</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BE8C940-8264-4194-91DD-D4094E7B637D}" type="slidenum">
              <a:rPr lang="en-US" smtClean="0"/>
              <a:pPr>
                <a:defRPr/>
              </a:pPr>
              <a:t>46</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47</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36910" indent="-336910">
              <a:buFont typeface="Symbol"/>
              <a:buNone/>
            </a:pPr>
            <a:endParaRPr lang="en-US" dirty="0"/>
          </a:p>
        </p:txBody>
      </p:sp>
      <p:sp>
        <p:nvSpPr>
          <p:cNvPr id="4" name="Slide Number Placeholder 3"/>
          <p:cNvSpPr>
            <a:spLocks noGrp="1"/>
          </p:cNvSpPr>
          <p:nvPr>
            <p:ph type="sldNum" sz="quarter" idx="10"/>
          </p:nvPr>
        </p:nvSpPr>
        <p:spPr/>
        <p:txBody>
          <a:bodyPr/>
          <a:lstStyle/>
          <a:p>
            <a:pPr>
              <a:defRPr/>
            </a:pPr>
            <a:fld id="{4EA9596A-6CEA-4C99-A1D0-B7E51A5924EC}" type="slidenum">
              <a:rPr lang="en-US" smtClean="0"/>
              <a:pPr>
                <a:defRPr/>
              </a:pPr>
              <a:t>48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Managers often see SOA as a common platform for users to interact.</a:t>
            </a:r>
          </a:p>
          <a:p>
            <a:endParaRPr lang="en-US" dirty="0" smtClean="0"/>
          </a:p>
          <a:p>
            <a:r>
              <a:rPr lang="en-US" dirty="0" smtClean="0"/>
              <a:t>However</a:t>
            </a:r>
            <a:r>
              <a:rPr lang="en-US" baseline="0" dirty="0" smtClean="0"/>
              <a:t>, a SOA usually has orchestration that covers system processes (design time!).</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7B45F466-CDBF-43CE-91D8-794A8891DEFB}" type="datetimeFigureOut">
              <a:rPr lang="en-US" smtClean="0"/>
              <a:pPr>
                <a:defRPr/>
              </a:pPr>
              <a:t>7/8/2008</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6</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C9BC253-3C3E-4952-95DF-387E834314BE}" type="slidenum">
              <a:rPr lang="en-US" smtClean="0"/>
              <a:pPr>
                <a:defRPr/>
              </a:pPr>
              <a:t>50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BE8C940-8264-4194-91DD-D4094E7B637D}" type="slidenum">
              <a:rPr lang="en-US" smtClean="0"/>
              <a:pPr>
                <a:defRPr/>
              </a:pPr>
              <a:t>51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BE8C940-8264-4194-91DD-D4094E7B637D}" type="slidenum">
              <a:rPr lang="en-US" smtClean="0"/>
              <a:pPr>
                <a:defRPr/>
              </a:pPr>
              <a:t>52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C9BC253-3C3E-4952-95DF-387E834314BE}" type="slidenum">
              <a:rPr lang="en-US" smtClean="0"/>
              <a:pPr>
                <a:defRPr/>
              </a:pPr>
              <a:t>53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BE8C940-8264-4194-91DD-D4094E7B637D}" type="slidenum">
              <a:rPr lang="en-US" smtClean="0"/>
              <a:pPr>
                <a:defRPr/>
              </a:pPr>
              <a:t>54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BE8C940-8264-4194-91DD-D4094E7B637D}" type="slidenum">
              <a:rPr lang="en-US" smtClean="0"/>
              <a:pPr>
                <a:defRPr/>
              </a:pPr>
              <a:t>55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C9BC253-3C3E-4952-95DF-387E834314BE}" type="slidenum">
              <a:rPr lang="en-US" smtClean="0"/>
              <a:pPr>
                <a:defRPr/>
              </a:pPr>
              <a:t>56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6BD6533-4E3D-4ABB-8DB6-51D10987916D}" type="slidenum">
              <a:rPr lang="en-US" smtClean="0"/>
              <a:pPr/>
              <a:t>57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6BD6533-4E3D-4ABB-8DB6-51D10987916D}" type="slidenum">
              <a:rPr lang="en-US" smtClean="0"/>
              <a:pPr/>
              <a:t>58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5"/>
          <p:cNvSpPr txBox="1">
            <a:spLocks noGrp="1" noChangeArrowheads="1"/>
          </p:cNvSpPr>
          <p:nvPr/>
        </p:nvSpPr>
        <p:spPr bwMode="auto">
          <a:xfrm>
            <a:off x="3848645" y="9433106"/>
            <a:ext cx="2944283" cy="496570"/>
          </a:xfrm>
          <a:prstGeom prst="rect">
            <a:avLst/>
          </a:prstGeom>
          <a:noFill/>
          <a:ln w="9525">
            <a:noFill/>
            <a:miter lim="800000"/>
            <a:headEnd/>
            <a:tailEnd/>
          </a:ln>
        </p:spPr>
        <p:txBody>
          <a:bodyPr vert="horz" wrap="square" lIns="91422" tIns="45711" rIns="91422" bIns="45711" numCol="1" anchor="b" anchorCtr="0" compatLnSpc="1">
            <a:prstTxWarp prst="textNoShape">
              <a:avLst/>
            </a:prstTxWarp>
          </a:bodyPr>
          <a:lstStyle/>
          <a:p>
            <a:pPr algn="r"/>
            <a:fld id="{760C3FFC-A76C-49B7-AC5E-B8985EDCA64F}" type="slidenum">
              <a:rPr lang="en-US" sz="1200"/>
              <a:pPr algn="r"/>
              <a:t>7</a:t>
            </a:fld>
            <a:endParaRPr lang="en-US" sz="1200" dirty="0"/>
          </a:p>
        </p:txBody>
      </p:sp>
      <p:sp>
        <p:nvSpPr>
          <p:cNvPr id="55299" name="Rectangle 19457"/>
          <p:cNvSpPr>
            <a:spLocks noGrp="1" noRot="1" noChangeAspect="1" noTextEdit="1"/>
          </p:cNvSpPr>
          <p:nvPr>
            <p:ph type="sldImg"/>
          </p:nvPr>
        </p:nvSpPr>
        <p:spPr>
          <a:ln cap="flat">
            <a:headEnd type="none" w="med" len="med"/>
            <a:tailEnd type="none" w="med" len="med"/>
          </a:ln>
        </p:spPr>
      </p:sp>
      <p:sp>
        <p:nvSpPr>
          <p:cNvPr id="55300" name="Rectangle 19458"/>
          <p:cNvSpPr>
            <a:spLocks noGrp="1"/>
          </p:cNvSpPr>
          <p:nvPr>
            <p:ph type="body" idx="1"/>
          </p:nvPr>
        </p:nvSpPr>
        <p:spPr>
          <a:xfrm>
            <a:off x="410505" y="4126018"/>
            <a:ext cx="5965632" cy="2352791"/>
          </a:xfrm>
          <a:noFill/>
        </p:spPr>
        <p:txBody>
          <a:bodyPr>
            <a:normAutofit fontScale="92500" lnSpcReduction="20000"/>
          </a:bodyPr>
          <a:lstStyle/>
          <a:p>
            <a:r>
              <a:rPr lang="en-US" dirty="0" smtClean="0"/>
              <a:t>Going from the outside in.</a:t>
            </a:r>
          </a:p>
          <a:p>
            <a:endParaRPr lang="en-US" dirty="0" smtClean="0"/>
          </a:p>
          <a:p>
            <a:r>
              <a:rPr lang="en-US" dirty="0" smtClean="0"/>
              <a:t>Most people already know the truth: business processes are far more complex than the simple diagrams here.</a:t>
            </a:r>
          </a:p>
          <a:p>
            <a:pPr>
              <a:buFontTx/>
              <a:buChar char="•"/>
            </a:pPr>
            <a:r>
              <a:rPr lang="en-US" dirty="0" smtClean="0"/>
              <a:t>Each individual step involves lots of </a:t>
            </a:r>
            <a:r>
              <a:rPr lang="en-US" dirty="0" err="1" smtClean="0"/>
              <a:t>backandforth</a:t>
            </a:r>
            <a:r>
              <a:rPr lang="en-US" dirty="0" smtClean="0"/>
              <a:t>, document creation, presentations, negotiations etc.</a:t>
            </a:r>
          </a:p>
          <a:p>
            <a:pPr>
              <a:buFontTx/>
              <a:buChar char="•"/>
            </a:pPr>
            <a:r>
              <a:rPr lang="en-US" dirty="0" smtClean="0"/>
              <a:t>Backend systems don’t assist this true process, just capture the transaction</a:t>
            </a:r>
          </a:p>
          <a:p>
            <a:endParaRPr lang="en-US" dirty="0" smtClean="0"/>
          </a:p>
          <a:p>
            <a:r>
              <a:rPr lang="en-US" dirty="0" smtClean="0"/>
              <a:t>This leads to overhead, double work, cut and paste integration and error potential</a:t>
            </a:r>
          </a:p>
          <a:p>
            <a:pPr>
              <a:buFontTx/>
              <a:buChar char="•"/>
            </a:pPr>
            <a:r>
              <a:rPr lang="en-US" dirty="0" smtClean="0"/>
              <a:t>Plays out in many scenarios across many departments</a:t>
            </a:r>
          </a:p>
          <a:p>
            <a:pPr>
              <a:buFontTx/>
              <a:buChar char="•"/>
            </a:pPr>
            <a:r>
              <a:rPr lang="en-US" dirty="0" smtClean="0"/>
              <a:t>Results in poor adoption and poor success rates</a:t>
            </a:r>
          </a:p>
          <a:p>
            <a:endParaRPr lang="en-US" dirty="0" smtClean="0"/>
          </a:p>
          <a:p>
            <a:r>
              <a:rPr lang="en-US" dirty="0" smtClean="0"/>
              <a:t>Much of this ad-hoc, or real-world process work occurs in tools like Microsoft Office.</a:t>
            </a:r>
          </a:p>
          <a:p>
            <a:pPr eaLnBrk="1" hangingPunct="1">
              <a:spcBef>
                <a:spcPct val="0"/>
              </a:spcBef>
            </a:pPr>
            <a:endParaRPr lang="en-US" dirty="0" smtClean="0"/>
          </a:p>
        </p:txBody>
      </p:sp>
      <p:sp>
        <p:nvSpPr>
          <p:cNvPr id="55301" name="TextBox 3"/>
          <p:cNvSpPr txBox="1">
            <a:spLocks noGrp="1"/>
          </p:cNvSpPr>
          <p:nvPr/>
        </p:nvSpPr>
        <p:spPr bwMode="auto">
          <a:xfrm>
            <a:off x="3848645" y="9433106"/>
            <a:ext cx="2944283" cy="496570"/>
          </a:xfrm>
          <a:prstGeom prst="rect">
            <a:avLst/>
          </a:prstGeom>
          <a:noFill/>
          <a:ln w="9525" algn="ctr">
            <a:noFill/>
            <a:miter lim="800000"/>
            <a:headEnd/>
            <a:tailEnd/>
          </a:ln>
        </p:spPr>
        <p:txBody>
          <a:bodyPr vert="horz" wrap="square" lIns="91422" tIns="45711" rIns="91422" bIns="45711" numCol="1" anchor="b" anchorCtr="0" compatLnSpc="1">
            <a:prstTxWarp prst="textNoShape">
              <a:avLst/>
            </a:prstTxWarp>
          </a:bodyPr>
          <a:lstStyle/>
          <a:p>
            <a:pPr algn="r"/>
            <a:fld id="{50D37EAA-11E4-446F-9550-F0DCEE59E08A}" type="slidenum">
              <a:rPr lang="en-US" sz="1200"/>
              <a:pPr algn="r"/>
              <a:t>7</a:t>
            </a:fld>
            <a:endParaRPr lang="en-US" sz="1200"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7/8/2008 12:13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61</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94ADEE2F-9DC5-4A1B-B812-48221A2D3753}" type="slidenum">
              <a:rPr lang="en-US" smtClean="0"/>
              <a:pPr/>
              <a:t>62</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ADEE2F-9DC5-4A1B-B812-48221A2D3753}" type="slidenum">
              <a:rPr lang="en-US" smtClean="0"/>
              <a:pPr/>
              <a:t>63</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ADEE2F-9DC5-4A1B-B812-48221A2D3753}" type="slidenum">
              <a:rPr lang="en-US" smtClean="0"/>
              <a:pPr/>
              <a:t>64</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A4C7BCBD-19E9-45DB-BCD2-0EE0232A7EE9}" type="slidenum">
              <a:rPr lang="en-US" smtClean="0"/>
              <a:pPr/>
              <a:t>65</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67</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A4C7BCBD-19E9-45DB-BCD2-0EE0232A7EE9}" type="slidenum">
              <a:rPr lang="en-US" smtClean="0"/>
              <a:pPr/>
              <a:t>68</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A4C7BCBD-19E9-45DB-BCD2-0EE0232A7EE9}" type="slidenum">
              <a:rPr lang="en-US" smtClean="0"/>
              <a:pPr/>
              <a:t>71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(Independent!)</a:t>
            </a:r>
            <a:r>
              <a:rPr lang="en-US" baseline="0" dirty="0" smtClean="0"/>
              <a:t> </a:t>
            </a:r>
            <a:r>
              <a:rPr lang="en-US" dirty="0" smtClean="0"/>
              <a:t>Research Shows:</a:t>
            </a:r>
            <a:r>
              <a:rPr lang="en-US" baseline="0" dirty="0" smtClean="0"/>
              <a:t> BPM can optimize IT-supported BP steps by 40%.</a:t>
            </a:r>
          </a:p>
          <a:p>
            <a:endParaRPr lang="en-US" baseline="0" dirty="0" smtClean="0"/>
          </a:p>
          <a:p>
            <a:r>
              <a:rPr lang="en-US" baseline="0" dirty="0" smtClean="0"/>
              <a:t>If only 20% are IT-supported: Only (about) 10% optimization.</a:t>
            </a:r>
          </a:p>
          <a:p>
            <a:endParaRPr lang="en-US" baseline="0" dirty="0" smtClean="0"/>
          </a:p>
          <a:p>
            <a:r>
              <a:rPr lang="en-US" baseline="0" dirty="0" smtClean="0"/>
              <a:t>If we extend the IT-support (reduce idle period by 50%): additional 40% optimization.</a:t>
            </a:r>
          </a:p>
          <a:p>
            <a:endParaRPr lang="en-US" baseline="0" dirty="0" smtClean="0"/>
          </a:p>
          <a:p>
            <a:endParaRPr lang="en-US" baseline="0" dirty="0" smtClean="0"/>
          </a:p>
          <a:p>
            <a:r>
              <a:rPr lang="en-US" baseline="0" dirty="0" smtClean="0"/>
              <a:t>So what we’ve seen so far (basic SOA), is incomplete…</a:t>
            </a:r>
          </a:p>
        </p:txBody>
      </p:sp>
      <p:sp>
        <p:nvSpPr>
          <p:cNvPr id="4" name="Slide Number Placeholder 3"/>
          <p:cNvSpPr>
            <a:spLocks noGrp="1"/>
          </p:cNvSpPr>
          <p:nvPr>
            <p:ph type="sldNum" sz="quarter" idx="10"/>
          </p:nvPr>
        </p:nvSpPr>
        <p:spPr/>
        <p:txBody>
          <a:bodyPr/>
          <a:lstStyle/>
          <a:p>
            <a:fld id="{95CEEBD8-F032-4247-9E74-9C75477AB6B6}"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Basic SOA: a mechanism to transact.</a:t>
            </a:r>
          </a:p>
          <a:p>
            <a:r>
              <a:rPr lang="en-US" dirty="0" smtClean="0"/>
              <a:t>Implementation:</a:t>
            </a:r>
            <a:r>
              <a:rPr lang="en-US" baseline="0" dirty="0" smtClean="0"/>
              <a:t> Expose </a:t>
            </a:r>
            <a:r>
              <a:rPr lang="en-US" baseline="0" dirty="0" smtClean="0">
                <a:sym typeface="Wingdings" pitchFamily="2" charset="2"/>
              </a:rPr>
              <a:t> Compose (system processes)</a:t>
            </a:r>
          </a:p>
          <a:p>
            <a:endParaRPr lang="en-US" baseline="0" dirty="0" smtClean="0">
              <a:sym typeface="Wingdings" pitchFamily="2" charset="2"/>
            </a:endParaRPr>
          </a:p>
          <a:p>
            <a:r>
              <a:rPr lang="en-US" baseline="0" dirty="0" smtClean="0">
                <a:sym typeface="Wingdings" pitchFamily="2" charset="2"/>
              </a:rPr>
              <a:t>Now: Extend SOA to cover also human interaction/processes.</a:t>
            </a:r>
          </a:p>
          <a:p>
            <a:r>
              <a:rPr lang="en-US" baseline="0" dirty="0" smtClean="0">
                <a:sym typeface="Wingdings" pitchFamily="2" charset="2"/>
              </a:rPr>
              <a:t>Implementation: Compose 2  Consume</a:t>
            </a:r>
          </a:p>
          <a:p>
            <a:endParaRPr lang="en-US" baseline="0" dirty="0" smtClean="0">
              <a:sym typeface="Wingdings" pitchFamily="2" charset="2"/>
            </a:endParaRPr>
          </a:p>
          <a:p>
            <a:r>
              <a:rPr lang="en-US" baseline="0" dirty="0" smtClean="0">
                <a:sym typeface="Wingdings" pitchFamily="2" charset="2"/>
              </a:rPr>
              <a:t>Consume via various clients:</a:t>
            </a:r>
          </a:p>
          <a:p>
            <a:pPr>
              <a:buFontTx/>
              <a:buChar char="-"/>
            </a:pPr>
            <a:r>
              <a:rPr lang="en-US" baseline="0" dirty="0" smtClean="0">
                <a:sym typeface="Wingdings" pitchFamily="2" charset="2"/>
              </a:rPr>
              <a:t>Web Portal</a:t>
            </a:r>
          </a:p>
          <a:p>
            <a:pPr>
              <a:buFontTx/>
              <a:buChar char="-"/>
            </a:pPr>
            <a:r>
              <a:rPr lang="en-US" baseline="0" dirty="0" smtClean="0">
                <a:sym typeface="Wingdings" pitchFamily="2" charset="2"/>
              </a:rPr>
              <a:t>Web 2.0 Social Network</a:t>
            </a:r>
          </a:p>
          <a:p>
            <a:pPr>
              <a:buFontTx/>
              <a:buChar char="-"/>
            </a:pPr>
            <a:r>
              <a:rPr lang="en-US" baseline="0" dirty="0" smtClean="0">
                <a:sym typeface="Wingdings" pitchFamily="2" charset="2"/>
              </a:rPr>
              <a:t>Office</a:t>
            </a:r>
          </a:p>
          <a:p>
            <a:pPr>
              <a:buFontTx/>
              <a:buChar char="-"/>
            </a:pPr>
            <a:r>
              <a:rPr lang="en-US" baseline="0" dirty="0" smtClean="0">
                <a:sym typeface="Wingdings" pitchFamily="2" charset="2"/>
              </a:rPr>
              <a:t>Rich Client (Windows)</a:t>
            </a:r>
          </a:p>
          <a:p>
            <a:pPr>
              <a:buFontTx/>
              <a:buChar char="-"/>
            </a:pPr>
            <a:r>
              <a:rPr lang="en-US" baseline="0" dirty="0" smtClean="0">
                <a:sym typeface="Wingdings" pitchFamily="2" charset="2"/>
              </a:rPr>
              <a:t>Devices</a:t>
            </a:r>
          </a:p>
          <a:p>
            <a:endParaRPr lang="en-US" baseline="0" dirty="0" smtClean="0">
              <a:sym typeface="Wingdings" pitchFamily="2" charset="2"/>
            </a:endParaRPr>
          </a:p>
          <a:p>
            <a:r>
              <a:rPr lang="en-US" baseline="0" dirty="0" smtClean="0">
                <a:sym typeface="Wingdings" pitchFamily="2" charset="2"/>
              </a:rPr>
              <a:t>In the middle: Interoperability.</a:t>
            </a:r>
          </a:p>
          <a:p>
            <a:endParaRPr lang="en-US" baseline="0" dirty="0" smtClean="0">
              <a:sym typeface="Wingdings" pitchFamily="2" charset="2"/>
            </a:endParaRPr>
          </a:p>
          <a:p>
            <a:endParaRPr lang="en-US" baseline="0" dirty="0" smtClean="0">
              <a:sym typeface="Wingdings" pitchFamily="2" charset="2"/>
            </a:endParaRPr>
          </a:p>
          <a:p>
            <a:r>
              <a:rPr lang="en-US" baseline="0" dirty="0" smtClean="0">
                <a:sym typeface="Wingdings" pitchFamily="2" charset="2"/>
              </a:rPr>
              <a:t>Talking about Services: What services are offered in the different layers…</a:t>
            </a:r>
          </a:p>
        </p:txBody>
      </p:sp>
      <p:sp>
        <p:nvSpPr>
          <p:cNvPr id="4" name="Slide Number Placeholder 3"/>
          <p:cNvSpPr>
            <a:spLocks noGrp="1"/>
          </p:cNvSpPr>
          <p:nvPr>
            <p:ph type="sldNum" sz="quarter" idx="10"/>
          </p:nvPr>
        </p:nvSpPr>
        <p:spPr/>
        <p:txBody>
          <a:bodyPr/>
          <a:lstStyle/>
          <a:p>
            <a:fld id="{6C7DBD55-417F-4478-AD1E-946D675A3897}"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Services…</a:t>
            </a:r>
          </a:p>
          <a:p>
            <a:endParaRPr lang="en-US" dirty="0" smtClean="0"/>
          </a:p>
          <a:p>
            <a:endParaRPr lang="en-US" dirty="0" smtClean="0"/>
          </a:p>
          <a:p>
            <a:r>
              <a:rPr lang="en-US" dirty="0" smtClean="0"/>
              <a:t>What</a:t>
            </a:r>
            <a:r>
              <a:rPr lang="en-US" baseline="0" dirty="0" smtClean="0"/>
              <a:t> Microsoft products offer these services?...</a:t>
            </a:r>
            <a:endParaRPr lang="en-US" dirty="0"/>
          </a:p>
        </p:txBody>
      </p:sp>
      <p:sp>
        <p:nvSpPr>
          <p:cNvPr id="4" name="Slide Number Placeholder 3"/>
          <p:cNvSpPr>
            <a:spLocks noGrp="1"/>
          </p:cNvSpPr>
          <p:nvPr>
            <p:ph type="sldNum" sz="quarter" idx="10"/>
          </p:nvPr>
        </p:nvSpPr>
        <p:spPr/>
        <p:txBody>
          <a:bodyPr/>
          <a:lstStyle/>
          <a:p>
            <a:fld id="{6C7DBD55-417F-4478-AD1E-946D675A3897}"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bwMode="invGray">
      <p:bgPr>
        <a:solidFill>
          <a:schemeClr val="bg1"/>
        </a:solidFill>
        <a:effectLst/>
      </p:bgPr>
    </p:bg>
    <p:spTree>
      <p:nvGrpSpPr>
        <p:cNvPr id="1" name=""/>
        <p:cNvGrpSpPr/>
        <p:nvPr/>
      </p:nvGrpSpPr>
      <p:grpSpPr>
        <a:xfrm>
          <a:off x="0" y="0"/>
          <a:ext cx="0" cy="0"/>
          <a:chOff x="0" y="0"/>
          <a:chExt cx="0" cy="0"/>
        </a:xfrm>
      </p:grpSpPr>
      <p:pic>
        <p:nvPicPr>
          <p:cNvPr id="3079" name="Picture 7" descr="bkgnd"/>
          <p:cNvPicPr>
            <a:picLocks noChangeAspect="1" noChangeArrowheads="1"/>
          </p:cNvPicPr>
          <p:nvPr userDrawn="1"/>
        </p:nvPicPr>
        <p:blipFill>
          <a:blip r:embed="rId2"/>
          <a:srcRect b="2922"/>
          <a:stretch>
            <a:fillRect/>
          </a:stretch>
        </p:blipFill>
        <p:spPr bwMode="invGray">
          <a:xfrm>
            <a:off x="0" y="0"/>
            <a:ext cx="9144000" cy="6858000"/>
          </a:xfrm>
          <a:prstGeom prst="rect">
            <a:avLst/>
          </a:prstGeom>
          <a:noFill/>
        </p:spPr>
      </p:pic>
      <p:pic>
        <p:nvPicPr>
          <p:cNvPr id="3080" name="Picture 8" descr="title_graphic"/>
          <p:cNvPicPr>
            <a:picLocks noChangeAspect="1" noChangeArrowheads="1"/>
          </p:cNvPicPr>
          <p:nvPr userDrawn="1"/>
        </p:nvPicPr>
        <p:blipFill>
          <a:blip r:embed="rId3"/>
          <a:srcRect/>
          <a:stretch>
            <a:fillRect/>
          </a:stretch>
        </p:blipFill>
        <p:spPr bwMode="auto">
          <a:xfrm>
            <a:off x="0" y="1600200"/>
            <a:ext cx="9144000" cy="2889250"/>
          </a:xfrm>
          <a:prstGeom prst="rect">
            <a:avLst/>
          </a:prstGeom>
          <a:noFill/>
        </p:spPr>
      </p:pic>
      <p:sp>
        <p:nvSpPr>
          <p:cNvPr id="3074" name="Rectangle 2"/>
          <p:cNvSpPr>
            <a:spLocks noGrp="1" noChangeArrowheads="1"/>
          </p:cNvSpPr>
          <p:nvPr>
            <p:ph type="ctrTitle"/>
          </p:nvPr>
        </p:nvSpPr>
        <p:spPr>
          <a:xfrm>
            <a:off x="2514600" y="2057400"/>
            <a:ext cx="6248400" cy="1346200"/>
          </a:xfrm>
        </p:spPr>
        <p:txBody>
          <a:bodyPr/>
          <a:lstStyle>
            <a:lvl1pPr>
              <a:lnSpc>
                <a:spcPts val="5300"/>
              </a:lnSpc>
              <a:defRPr>
                <a:effectLst>
                  <a:outerShdw blurRad="38100" dist="38100" dir="2700000" algn="tl">
                    <a:srgbClr val="000000">
                      <a:alpha val="43137"/>
                    </a:srgbClr>
                  </a:outerShdw>
                </a:effectLst>
              </a:defRPr>
            </a:lvl1pPr>
          </a:lstStyle>
          <a:p>
            <a:r>
              <a:rPr lang="de-DE" smtClean="0"/>
              <a:t>Titelmasterformat durch Klicken bearbeiten</a:t>
            </a:r>
            <a:endParaRPr lang="en-US" dirty="0"/>
          </a:p>
        </p:txBody>
      </p:sp>
      <p:sp>
        <p:nvSpPr>
          <p:cNvPr id="3075" name="Rectangle 3"/>
          <p:cNvSpPr>
            <a:spLocks noGrp="1" noChangeArrowheads="1"/>
          </p:cNvSpPr>
          <p:nvPr>
            <p:ph type="subTitle" idx="1"/>
          </p:nvPr>
        </p:nvSpPr>
        <p:spPr>
          <a:xfrm>
            <a:off x="2514600" y="3505200"/>
            <a:ext cx="6248400" cy="381000"/>
          </a:xfrm>
        </p:spPr>
        <p:txBody>
          <a:bodyPr/>
          <a:lstStyle>
            <a:lvl1pPr marL="0" indent="0">
              <a:buFontTx/>
              <a:buNone/>
              <a:defRPr sz="2400"/>
            </a:lvl1pPr>
          </a:lstStyle>
          <a:p>
            <a:r>
              <a:rPr lang="de-DE" smtClean="0"/>
              <a:t>Formatvorlage des Untertitelmasters durch Klicken bearbeiten</a:t>
            </a:r>
            <a:endParaRPr lang="en-US"/>
          </a:p>
        </p:txBody>
      </p:sp>
      <p:grpSp>
        <p:nvGrpSpPr>
          <p:cNvPr id="12" name="Gruppieren 11"/>
          <p:cNvGrpSpPr/>
          <p:nvPr userDrawn="1"/>
        </p:nvGrpSpPr>
        <p:grpSpPr>
          <a:xfrm>
            <a:off x="0" y="6227805"/>
            <a:ext cx="9144000" cy="633417"/>
            <a:chOff x="0" y="5534058"/>
            <a:chExt cx="9144000" cy="633417"/>
          </a:xfrm>
        </p:grpSpPr>
        <p:sp>
          <p:nvSpPr>
            <p:cNvPr id="9" name="Rechteck 8"/>
            <p:cNvSpPr/>
            <p:nvPr userDrawn="1"/>
          </p:nvSpPr>
          <p:spPr bwMode="auto">
            <a:xfrm>
              <a:off x="0" y="5534058"/>
              <a:ext cx="9144000" cy="633417"/>
            </a:xfrm>
            <a:prstGeom prst="rect">
              <a:avLst/>
            </a:prstGeom>
            <a:gradFill>
              <a:gsLst>
                <a:gs pos="0">
                  <a:srgbClr val="6E96C8"/>
                </a:gs>
                <a:gs pos="50000">
                  <a:srgbClr val="6E96C8"/>
                </a:gs>
                <a:gs pos="75000">
                  <a:srgbClr val="BCC8E2"/>
                </a:gs>
                <a:gs pos="100000">
                  <a:srgbClr val="BCC8E2"/>
                </a:gs>
              </a:gsLst>
              <a:lin ang="0" scaled="0"/>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900" b="1" i="0" u="none" strike="noStrike" cap="all" normalizeH="0" baseline="0" dirty="0" smtClean="0">
                <a:ln>
                  <a:noFill/>
                </a:ln>
                <a:solidFill>
                  <a:srgbClr val="FF0000"/>
                </a:solidFill>
                <a:effectLst/>
                <a:latin typeface="Arial" pitchFamily="34" charset="0"/>
                <a:ea typeface="ＭＳ Ｐゴシック" pitchFamily="34" charset="-128"/>
              </a:endParaRPr>
            </a:p>
          </p:txBody>
        </p:sp>
        <p:pic>
          <p:nvPicPr>
            <p:cNvPr id="10" name="Picture 3" descr="C:\Program Files\Microsoft Resource DVD Artwork\DVD_ART\BoxShots_Logos\MICROSOFT\Microsoft Logo wht shadow.png"/>
            <p:cNvPicPr>
              <a:picLocks noChangeAspect="1" noChangeArrowheads="1"/>
            </p:cNvPicPr>
            <p:nvPr userDrawn="1"/>
          </p:nvPicPr>
          <p:blipFill>
            <a:blip r:embed="rId4" cstate="print"/>
            <a:srcRect/>
            <a:stretch>
              <a:fillRect/>
            </a:stretch>
          </p:blipFill>
          <p:spPr bwMode="auto">
            <a:xfrm>
              <a:off x="7432109" y="5765832"/>
              <a:ext cx="1083296" cy="199934"/>
            </a:xfrm>
            <a:prstGeom prst="rect">
              <a:avLst/>
            </a:prstGeom>
            <a:noFill/>
          </p:spPr>
        </p:pic>
      </p:grpSp>
      <p:sp>
        <p:nvSpPr>
          <p:cNvPr id="16" name="Textplatzhalter 15"/>
          <p:cNvSpPr>
            <a:spLocks noGrp="1"/>
          </p:cNvSpPr>
          <p:nvPr>
            <p:ph type="body" sz="quarter" idx="10" hasCustomPrompt="1"/>
          </p:nvPr>
        </p:nvSpPr>
        <p:spPr>
          <a:xfrm>
            <a:off x="592138" y="4767375"/>
            <a:ext cx="7740650" cy="1107996"/>
          </a:xfrm>
        </p:spPr>
        <p:txBody>
          <a:bodyPr/>
          <a:lstStyle>
            <a:lvl1pPr>
              <a:spcBef>
                <a:spcPts val="0"/>
              </a:spcBef>
              <a:buNone/>
              <a:defRPr sz="2000"/>
            </a:lvl1pPr>
          </a:lstStyle>
          <a:p>
            <a:pPr lvl="0"/>
            <a:r>
              <a:rPr lang="de-DE" dirty="0" smtClean="0"/>
              <a:t>[Name]</a:t>
            </a:r>
          </a:p>
          <a:p>
            <a:pPr lvl="0"/>
            <a:r>
              <a:rPr lang="de-DE" dirty="0" smtClean="0"/>
              <a:t>[Team]</a:t>
            </a:r>
          </a:p>
          <a:p>
            <a:pPr lvl="0"/>
            <a:r>
              <a:rPr lang="de-DE" dirty="0" smtClean="0"/>
              <a:t>Microsoft Deutschland GmbH</a:t>
            </a:r>
          </a:p>
          <a:p>
            <a:pPr lvl="0"/>
            <a:r>
              <a:rPr lang="de-DE" dirty="0" smtClean="0"/>
              <a:t>[Email]</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1661392" y="1417638"/>
            <a:ext cx="10424392" cy="1519237"/>
          </a:xfrm>
        </p:spPr>
        <p:txBody>
          <a:bodyPr vert="eaVert"/>
          <a:lstStyle>
            <a:lvl1pPr>
              <a:defRPr>
                <a:effectLst>
                  <a:outerShdw blurRad="38100" dist="38100" dir="2700000" algn="tl">
                    <a:srgbClr val="000000">
                      <a:alpha val="43137"/>
                    </a:srgbClr>
                  </a:outerShdw>
                </a:effectLst>
              </a:defRPr>
            </a:lvl1pPr>
            <a:lvl2pPr>
              <a:defRPr>
                <a:effectLst>
                  <a:outerShdw blurRad="38100" dist="38100" dir="2700000" algn="tl">
                    <a:srgbClr val="000000">
                      <a:alpha val="43137"/>
                    </a:srgbClr>
                  </a:outerShdw>
                </a:effectLst>
              </a:defRPr>
            </a:lvl2pPr>
            <a:lvl3pPr>
              <a:defRPr>
                <a:effectLst>
                  <a:outerShdw blurRad="38100" dist="38100" dir="2700000" algn="tl">
                    <a:srgbClr val="000000">
                      <a:alpha val="43137"/>
                    </a:srgbClr>
                  </a:outerShdw>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28600"/>
            <a:ext cx="2095500" cy="2708275"/>
          </a:xfrm>
        </p:spPr>
        <p:txBody>
          <a:bodyPr vert="eaVert"/>
          <a:lstStyle/>
          <a:p>
            <a:r>
              <a:rPr lang="de-DE" smtClean="0"/>
              <a:t>Titelmasterformat durch Klicken bearbeiten</a:t>
            </a:r>
            <a:endParaRPr lang="en-US"/>
          </a:p>
        </p:txBody>
      </p:sp>
      <p:sp>
        <p:nvSpPr>
          <p:cNvPr id="3" name="Vertical Text Placeholder 2"/>
          <p:cNvSpPr>
            <a:spLocks noGrp="1"/>
          </p:cNvSpPr>
          <p:nvPr>
            <p:ph type="body" orient="vert" idx="1"/>
          </p:nvPr>
        </p:nvSpPr>
        <p:spPr>
          <a:xfrm>
            <a:off x="381000" y="228600"/>
            <a:ext cx="6134100" cy="270827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with Logo">
    <p:bg bwMode="invGray">
      <p:bgPr>
        <a:solidFill>
          <a:schemeClr val="bg1"/>
        </a:solidFill>
        <a:effectLst/>
      </p:bgPr>
    </p:bg>
    <p:spTree>
      <p:nvGrpSpPr>
        <p:cNvPr id="1" name=""/>
        <p:cNvGrpSpPr/>
        <p:nvPr/>
      </p:nvGrpSpPr>
      <p:grpSpPr>
        <a:xfrm>
          <a:off x="0" y="0"/>
          <a:ext cx="0" cy="0"/>
          <a:chOff x="0" y="0"/>
          <a:chExt cx="0" cy="0"/>
        </a:xfrm>
      </p:grpSpPr>
      <p:pic>
        <p:nvPicPr>
          <p:cNvPr id="3079" name="Picture 7" descr="bkgnd"/>
          <p:cNvPicPr>
            <a:picLocks noChangeAspect="1" noChangeArrowheads="1"/>
          </p:cNvPicPr>
          <p:nvPr userDrawn="1"/>
        </p:nvPicPr>
        <p:blipFill>
          <a:blip r:embed="rId2"/>
          <a:srcRect b="2922"/>
          <a:stretch>
            <a:fillRect/>
          </a:stretch>
        </p:blipFill>
        <p:spPr bwMode="invGray">
          <a:xfrm>
            <a:off x="0" y="0"/>
            <a:ext cx="9144000" cy="6858000"/>
          </a:xfrm>
          <a:prstGeom prst="rect">
            <a:avLst/>
          </a:prstGeom>
          <a:noFill/>
        </p:spPr>
      </p:pic>
      <p:pic>
        <p:nvPicPr>
          <p:cNvPr id="3080" name="Picture 8" descr="title_graphic"/>
          <p:cNvPicPr>
            <a:picLocks noChangeAspect="1" noChangeArrowheads="1"/>
          </p:cNvPicPr>
          <p:nvPr userDrawn="1"/>
        </p:nvPicPr>
        <p:blipFill>
          <a:blip r:embed="rId3"/>
          <a:srcRect/>
          <a:stretch>
            <a:fillRect/>
          </a:stretch>
        </p:blipFill>
        <p:spPr bwMode="auto">
          <a:xfrm>
            <a:off x="0" y="1600200"/>
            <a:ext cx="9144000" cy="2889250"/>
          </a:xfrm>
          <a:prstGeom prst="rect">
            <a:avLst/>
          </a:prstGeom>
          <a:noFill/>
        </p:spPr>
      </p:pic>
      <p:grpSp>
        <p:nvGrpSpPr>
          <p:cNvPr id="2" name="Gruppieren 11"/>
          <p:cNvGrpSpPr/>
          <p:nvPr userDrawn="1"/>
        </p:nvGrpSpPr>
        <p:grpSpPr>
          <a:xfrm>
            <a:off x="0" y="6227805"/>
            <a:ext cx="9144000" cy="633417"/>
            <a:chOff x="0" y="5534058"/>
            <a:chExt cx="9144000" cy="633417"/>
          </a:xfrm>
        </p:grpSpPr>
        <p:sp>
          <p:nvSpPr>
            <p:cNvPr id="9" name="Rechteck 8"/>
            <p:cNvSpPr/>
            <p:nvPr userDrawn="1"/>
          </p:nvSpPr>
          <p:spPr bwMode="auto">
            <a:xfrm>
              <a:off x="0" y="5534058"/>
              <a:ext cx="9144000" cy="633417"/>
            </a:xfrm>
            <a:prstGeom prst="rect">
              <a:avLst/>
            </a:prstGeom>
            <a:gradFill>
              <a:gsLst>
                <a:gs pos="0">
                  <a:srgbClr val="6E96C8"/>
                </a:gs>
                <a:gs pos="50000">
                  <a:srgbClr val="6E96C8"/>
                </a:gs>
                <a:gs pos="75000">
                  <a:srgbClr val="BCC8E2"/>
                </a:gs>
                <a:gs pos="100000">
                  <a:srgbClr val="BCC8E2"/>
                </a:gs>
              </a:gsLst>
              <a:lin ang="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pitchFamily="34" charset="0"/>
                <a:ea typeface="ＭＳ Ｐゴシック" pitchFamily="34" charset="-128"/>
              </a:endParaRPr>
            </a:p>
          </p:txBody>
        </p:sp>
        <p:pic>
          <p:nvPicPr>
            <p:cNvPr id="10" name="Picture 3" descr="C:\Program Files\Microsoft Resource DVD Artwork\DVD_ART\BoxShots_Logos\MICROSOFT\Microsoft Logo wht shadow.png"/>
            <p:cNvPicPr>
              <a:picLocks noChangeAspect="1" noChangeArrowheads="1"/>
            </p:cNvPicPr>
            <p:nvPr userDrawn="1"/>
          </p:nvPicPr>
          <p:blipFill>
            <a:blip r:embed="rId4" cstate="print"/>
            <a:srcRect/>
            <a:stretch>
              <a:fillRect/>
            </a:stretch>
          </p:blipFill>
          <p:spPr bwMode="auto">
            <a:xfrm>
              <a:off x="7432109" y="5765832"/>
              <a:ext cx="1083296" cy="199934"/>
            </a:xfrm>
            <a:prstGeom prst="rect">
              <a:avLst/>
            </a:prstGeom>
            <a:noFill/>
          </p:spPr>
        </p:pic>
      </p:grpSp>
      <p:pic>
        <p:nvPicPr>
          <p:cNvPr id="11" name="Picture 6" descr="Microsoft logo and tagline"/>
          <p:cNvPicPr>
            <a:picLocks noChangeAspect="1" noChangeArrowheads="1"/>
          </p:cNvPicPr>
          <p:nvPr userDrawn="1"/>
        </p:nvPicPr>
        <p:blipFill>
          <a:blip r:embed="rId5">
            <a:lum bright="50000"/>
          </a:blip>
          <a:srcRect/>
          <a:stretch>
            <a:fillRect/>
          </a:stretch>
        </p:blipFill>
        <p:spPr bwMode="black">
          <a:xfrm>
            <a:off x="2819400" y="2438400"/>
            <a:ext cx="4116387" cy="888477"/>
          </a:xfrm>
          <a:prstGeom prst="rect">
            <a:avLst/>
          </a:prstGeom>
          <a:noFill/>
          <a:effectLst/>
        </p:spPr>
      </p:pic>
      <p:sp>
        <p:nvSpPr>
          <p:cNvPr id="12" name="Text Box 8"/>
          <p:cNvSpPr txBox="1">
            <a:spLocks noChangeArrowheads="1"/>
          </p:cNvSpPr>
          <p:nvPr userDrawn="1"/>
        </p:nvSpPr>
        <p:spPr bwMode="auto">
          <a:xfrm>
            <a:off x="228600" y="5638800"/>
            <a:ext cx="8455025" cy="523220"/>
          </a:xfrm>
          <a:prstGeom prst="rect">
            <a:avLst/>
          </a:prstGeom>
          <a:noFill/>
          <a:ln w="12700">
            <a:noFill/>
            <a:miter lim="800000"/>
            <a:headEnd type="none" w="sm" len="sm"/>
            <a:tailEnd type="none" w="sm" len="sm"/>
          </a:ln>
          <a:effectLst/>
        </p:spPr>
        <p:txBody>
          <a:bodyPr>
            <a:spAutoFit/>
          </a:bodyPr>
          <a:lstStyle/>
          <a:p>
            <a:pPr marL="114300" indent="-114300" eaLnBrk="0" hangingPunct="0">
              <a:buFont typeface="Segoe Semibold" pitchFamily="34" charset="0"/>
              <a:buChar char="©"/>
            </a:pPr>
            <a:r>
              <a:rPr lang="en-US" sz="700" dirty="0" smtClean="0">
                <a:solidFill>
                  <a:srgbClr val="FFFFFF"/>
                </a:solidFill>
                <a:latin typeface="Segoe Semibold" pitchFamily="34" charset="0"/>
                <a:cs typeface="Arial" charset="0"/>
              </a:rPr>
              <a:t>2008 </a:t>
            </a:r>
            <a:r>
              <a:rPr lang="en-US" sz="700" dirty="0">
                <a:solidFill>
                  <a:srgbClr val="FFFFFF"/>
                </a:solidFill>
                <a:latin typeface="Segoe Semibold" pitchFamily="34" charset="0"/>
                <a:cs typeface="Arial" charset="0"/>
              </a:rPr>
              <a:t>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8488" cy="792162"/>
          </a:xfrm>
        </p:spPr>
        <p:txBody>
          <a:bodyPr rtlCol="0"/>
          <a:lstStyle/>
          <a:p>
            <a:r>
              <a:rPr lang="en-US" smtClean="0"/>
              <a:t>Click to edit Master title style</a:t>
            </a:r>
            <a:endParaRPr lang="en-US" dirty="0"/>
          </a:p>
        </p:txBody>
      </p:sp>
      <p:sp>
        <p:nvSpPr>
          <p:cNvPr id="4" name="Text Placeholder 4"/>
          <p:cNvSpPr>
            <a:spLocks noGrp="1"/>
          </p:cNvSpPr>
          <p:nvPr>
            <p:ph type="body" sz="quarter" idx="10"/>
          </p:nvPr>
        </p:nvSpPr>
        <p:spPr>
          <a:xfrm>
            <a:off x="457201" y="1000108"/>
            <a:ext cx="8218488" cy="428642"/>
          </a:xfrm>
        </p:spPr>
        <p:txBody>
          <a:bodyPr/>
          <a:lstStyle>
            <a:lvl1pPr>
              <a:buNone/>
              <a:defRPr>
                <a:solidFill>
                  <a:schemeClr val="accent1">
                    <a:lumMod val="60000"/>
                    <a:lumOff val="40000"/>
                  </a:schemeClr>
                </a:solidFill>
                <a:effectLst>
                  <a:outerShdw blurRad="38100" dist="38100" dir="2700000" algn="tl">
                    <a:srgbClr val="000000">
                      <a:alpha val="43137"/>
                    </a:srgbClr>
                  </a:outerShdw>
                </a:effectLst>
              </a:defRPr>
            </a:lvl1pPr>
            <a:lvl2pPr>
              <a:buNone/>
              <a:defRPr/>
            </a:lvl2pPr>
            <a:lvl3pPr>
              <a:buNone/>
              <a:defRPr/>
            </a:lvl3pPr>
            <a:lvl4pPr>
              <a:buNone/>
              <a:defRPr/>
            </a:lvl4pPr>
            <a:lvl5pPr>
              <a:buNone/>
              <a:defRPr/>
            </a:lvl5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rtlCol="0"/>
          <a:lstStyle/>
          <a:p>
            <a:r>
              <a:rPr lang="en-US" smtClean="0"/>
              <a:t>Click to edit Master title style</a:t>
            </a:r>
            <a:endParaRPr lang="en-US" dirty="0"/>
          </a:p>
        </p:txBody>
      </p:sp>
      <p:sp>
        <p:nvSpPr>
          <p:cNvPr id="3" name="Content Placeholder 2"/>
          <p:cNvSpPr>
            <a:spLocks noGrp="1"/>
          </p:cNvSpPr>
          <p:nvPr>
            <p:ph idx="1"/>
          </p:nvPr>
        </p:nvSpPr>
        <p:spPr>
          <a:xfrm>
            <a:off x="457200" y="981076"/>
            <a:ext cx="8229600" cy="503238"/>
          </a:xfrm>
        </p:spPr>
        <p:txBody>
          <a:bodyPr rtlCol="0">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Content Placehold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beginn">
    <p:spTree>
      <p:nvGrpSpPr>
        <p:cNvPr id="1" name=""/>
        <p:cNvGrpSpPr/>
        <p:nvPr/>
      </p:nvGrpSpPr>
      <p:grpSpPr>
        <a:xfrm>
          <a:off x="0" y="0"/>
          <a:ext cx="0" cy="0"/>
          <a:chOff x="0" y="0"/>
          <a:chExt cx="0" cy="0"/>
        </a:xfrm>
      </p:grpSpPr>
      <p:sp>
        <p:nvSpPr>
          <p:cNvPr id="3" name="&quot;GLASS&quot;; White to Transparent Linear; Shadow; 1pt stroke;"/>
          <p:cNvSpPr/>
          <p:nvPr userDrawn="1"/>
        </p:nvSpPr>
        <p:spPr bwMode="auto">
          <a:xfrm>
            <a:off x="0" y="87670"/>
            <a:ext cx="6866467" cy="6462420"/>
          </a:xfrm>
          <a:prstGeom prst="homePlate">
            <a:avLst>
              <a:gd name="adj" fmla="val 28519"/>
            </a:avLst>
          </a:prstGeom>
          <a:gradFill flip="none" rotWithShape="1">
            <a:gsLst>
              <a:gs pos="0">
                <a:srgbClr val="FFFFFF"/>
              </a:gs>
              <a:gs pos="11000">
                <a:srgbClr val="F8801C">
                  <a:alpha val="25000"/>
                </a:srgbClr>
              </a:gs>
              <a:gs pos="46000">
                <a:srgbClr val="FFFFFF">
                  <a:alpha val="0"/>
                </a:srgbClr>
              </a:gs>
              <a:gs pos="75000">
                <a:schemeClr val="accent2">
                  <a:lumMod val="75000"/>
                  <a:alpha val="25000"/>
                </a:schemeClr>
              </a:gs>
              <a:gs pos="100000">
                <a:srgbClr val="4840E8">
                  <a:alpha val="0"/>
                </a:srgbClr>
              </a:gs>
            </a:gsLst>
            <a:lin ang="6000000" scaled="0"/>
            <a:tileRect/>
          </a:gradFill>
          <a:ln w="6350" cap="flat" cmpd="sng" algn="ctr">
            <a:gradFill flip="none" rotWithShape="1">
              <a:gsLst>
                <a:gs pos="0">
                  <a:schemeClr val="accent1">
                    <a:tint val="66000"/>
                    <a:satMod val="160000"/>
                    <a:alpha val="0"/>
                  </a:schemeClr>
                </a:gs>
                <a:gs pos="100000">
                  <a:schemeClr val="tx1">
                    <a:alpha val="51000"/>
                  </a:schemeClr>
                </a:gs>
              </a:gsLst>
              <a:lin ang="2700000" scaled="1"/>
              <a:tileRect/>
            </a:gradFill>
            <a:prstDash val="solid"/>
            <a:round/>
            <a:headEnd type="none" w="med" len="med"/>
            <a:tailEnd type="none" w="med" len="med"/>
          </a:ln>
          <a:effectLst/>
        </p:spPr>
        <p:txBody>
          <a:bodyPr vert="horz" wrap="square" lIns="82305" tIns="41153" rIns="82305" bIns="41153" numCol="1" rtlCol="0" anchor="t" anchorCtr="0" compatLnSpc="1">
            <a:prstTxWarp prst="textNoShape">
              <a:avLst/>
            </a:prstTxWarp>
          </a:bodyPr>
          <a:lstStyle/>
          <a:p>
            <a:pPr algn="ctr" fontAlgn="base">
              <a:lnSpc>
                <a:spcPct val="90000"/>
              </a:lnSpc>
              <a:spcBef>
                <a:spcPct val="0"/>
              </a:spcBef>
              <a:spcAft>
                <a:spcPts val="1620"/>
              </a:spcAft>
            </a:pPr>
            <a:endParaRPr lang="en-US" altLang="zh-CN" sz="2000" dirty="0">
              <a:effectLst>
                <a:outerShdw blurRad="38100" dist="38100" dir="2700000" algn="tl">
                  <a:srgbClr val="000000">
                    <a:alpha val="43137"/>
                  </a:srgbClr>
                </a:outerShdw>
              </a:effectLst>
            </a:endParaRPr>
          </a:p>
        </p:txBody>
      </p:sp>
      <p:sp>
        <p:nvSpPr>
          <p:cNvPr id="2" name="Titel 1"/>
          <p:cNvSpPr>
            <a:spLocks noGrp="1"/>
          </p:cNvSpPr>
          <p:nvPr>
            <p:ph type="title"/>
          </p:nvPr>
        </p:nvSpPr>
        <p:spPr>
          <a:xfrm>
            <a:off x="642910" y="2143116"/>
            <a:ext cx="5429288" cy="2357454"/>
          </a:xfrm>
        </p:spPr>
        <p:txBody>
          <a:bodyPr anchor="ctr">
            <a:noAutofit/>
          </a:bodyPr>
          <a:lstStyle>
            <a:lvl1pPr>
              <a:defRPr cap="none" baseline="0"/>
            </a:lvl1pPr>
          </a:lstStyle>
          <a:p>
            <a:r>
              <a:rPr lang="de-DE" smtClean="0"/>
              <a:t>Titelmasterformat durch Klicken bearbeiten</a:t>
            </a:r>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Content Placeholder 2"/>
          <p:cNvSpPr>
            <a:spLocks noGrp="1"/>
          </p:cNvSpPr>
          <p:nvPr>
            <p:ph sz="half" idx="1"/>
          </p:nvPr>
        </p:nvSpPr>
        <p:spPr>
          <a:xfrm>
            <a:off x="381000" y="1417638"/>
            <a:ext cx="4114800" cy="1519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Content Placeholder 3"/>
          <p:cNvSpPr>
            <a:spLocks noGrp="1"/>
          </p:cNvSpPr>
          <p:nvPr>
            <p:ph sz="half" idx="2"/>
          </p:nvPr>
        </p:nvSpPr>
        <p:spPr>
          <a:xfrm>
            <a:off x="4648200" y="1417638"/>
            <a:ext cx="4114800" cy="1519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de-DE" smtClean="0"/>
              <a:t>Titelmasterformat durch Klicken bearbeiten</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US" dirty="0"/>
          </a:p>
        </p:txBody>
      </p:sp>
      <p:sp>
        <p:nvSpPr>
          <p:cNvPr id="3" name="Content Placeholder 2"/>
          <p:cNvSpPr>
            <a:spLocks noGrp="1"/>
          </p:cNvSpPr>
          <p:nvPr>
            <p:ph idx="1"/>
          </p:nvPr>
        </p:nvSpPr>
        <p:spPr>
          <a:xfrm>
            <a:off x="3575050" y="273050"/>
            <a:ext cx="5111750" cy="2585323"/>
          </a:xfrm>
        </p:spPr>
        <p:txBody>
          <a:bodyPr/>
          <a:lstStyle>
            <a:lvl1pPr>
              <a:defRPr sz="3200">
                <a:effectLst>
                  <a:outerShdw blurRad="38100" dist="38100" dir="2700000" algn="tl">
                    <a:srgbClr val="000000">
                      <a:alpha val="43137"/>
                    </a:srgbClr>
                  </a:outerShdw>
                </a:effectLst>
              </a:defRPr>
            </a:lvl1pPr>
            <a:lvl2pPr>
              <a:defRPr sz="2800">
                <a:effectLst>
                  <a:outerShdw blurRad="38100" dist="38100" dir="2700000" algn="tl">
                    <a:srgbClr val="000000">
                      <a:alpha val="43137"/>
                    </a:srgbClr>
                  </a:outerShdw>
                </a:effectLst>
              </a:defRPr>
            </a:lvl2pPr>
            <a:lvl3pPr>
              <a:defRPr sz="2400">
                <a:effectLst>
                  <a:outerShdw blurRad="38100" dist="38100" dir="2700000" algn="tl">
                    <a:srgbClr val="000000">
                      <a:alpha val="43137"/>
                    </a:srgbClr>
                  </a:outerShdw>
                </a:effectLst>
              </a:defRPr>
            </a:lvl3pPr>
            <a:lvl4pPr>
              <a:defRPr sz="2000">
                <a:effectLst>
                  <a:outerShdw blurRad="38100" dist="38100" dir="2700000" algn="tl">
                    <a:srgbClr val="000000">
                      <a:alpha val="43137"/>
                    </a:srgbClr>
                  </a:outerShdw>
                </a:effectLst>
              </a:defRPr>
            </a:lvl4pPr>
            <a:lvl5pPr>
              <a:defRPr sz="2000">
                <a:effectLst>
                  <a:outerShdw blurRad="38100" dist="38100" dir="2700000" algn="tl">
                    <a:srgbClr val="000000">
                      <a:alpha val="43137"/>
                    </a:srgbClr>
                  </a:outerShdw>
                </a:effectLst>
              </a:defRPr>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bkgnd"/>
          <p:cNvPicPr>
            <a:picLocks noChangeAspect="1" noChangeArrowheads="1"/>
          </p:cNvPicPr>
          <p:nvPr/>
        </p:nvPicPr>
        <p:blipFill>
          <a:blip r:embed="rId18"/>
          <a:srcRect b="2922"/>
          <a:stretch>
            <a:fillRect/>
          </a:stretch>
        </p:blipFill>
        <p:spPr bwMode="invGray">
          <a:xfrm>
            <a:off x="0" y="0"/>
            <a:ext cx="9144000" cy="6858000"/>
          </a:xfrm>
          <a:prstGeom prst="rect">
            <a:avLst/>
          </a:prstGeom>
          <a:noFill/>
        </p:spPr>
      </p:pic>
      <p:sp>
        <p:nvSpPr>
          <p:cNvPr id="1026" name="Rectangle 2"/>
          <p:cNvSpPr>
            <a:spLocks noGrp="1" noChangeArrowheads="1"/>
          </p:cNvSpPr>
          <p:nvPr>
            <p:ph type="title"/>
          </p:nvPr>
        </p:nvSpPr>
        <p:spPr bwMode="auto">
          <a:xfrm>
            <a:off x="381000" y="228600"/>
            <a:ext cx="8382000" cy="65881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de-DE" smtClean="0"/>
              <a:t>Titelmasterformat durch Klicken bearbeiten</a:t>
            </a:r>
            <a:endParaRPr lang="en-US" dirty="0" smtClean="0"/>
          </a:p>
        </p:txBody>
      </p:sp>
      <p:sp>
        <p:nvSpPr>
          <p:cNvPr id="1027" name="Rectangle 3"/>
          <p:cNvSpPr>
            <a:spLocks noGrp="1" noChangeArrowheads="1"/>
          </p:cNvSpPr>
          <p:nvPr>
            <p:ph type="body" idx="1"/>
          </p:nvPr>
        </p:nvSpPr>
        <p:spPr bwMode="auto">
          <a:xfrm>
            <a:off x="381000" y="1417638"/>
            <a:ext cx="8382000" cy="151923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032" name="Picture 8" descr="footer"/>
          <p:cNvPicPr>
            <a:picLocks noChangeAspect="1" noChangeArrowheads="1"/>
          </p:cNvPicPr>
          <p:nvPr/>
        </p:nvPicPr>
        <p:blipFill>
          <a:blip r:embed="rId19"/>
          <a:srcRect t="73096"/>
          <a:stretch>
            <a:fillRect/>
          </a:stretch>
        </p:blipFill>
        <p:spPr bwMode="auto">
          <a:xfrm>
            <a:off x="0" y="0"/>
            <a:ext cx="9144000" cy="84138"/>
          </a:xfrm>
          <a:prstGeom prst="rect">
            <a:avLst/>
          </a:prstGeom>
          <a:noFill/>
        </p:spPr>
      </p:pic>
      <p:grpSp>
        <p:nvGrpSpPr>
          <p:cNvPr id="12" name="Gruppieren 11"/>
          <p:cNvGrpSpPr/>
          <p:nvPr/>
        </p:nvGrpSpPr>
        <p:grpSpPr>
          <a:xfrm>
            <a:off x="0" y="6556422"/>
            <a:ext cx="9144000" cy="304800"/>
            <a:chOff x="0" y="6556422"/>
            <a:chExt cx="9144000" cy="304800"/>
          </a:xfrm>
        </p:grpSpPr>
        <p:sp>
          <p:nvSpPr>
            <p:cNvPr id="8" name="Rechteck 7"/>
            <p:cNvSpPr/>
            <p:nvPr userDrawn="1"/>
          </p:nvSpPr>
          <p:spPr bwMode="auto">
            <a:xfrm>
              <a:off x="0" y="6556422"/>
              <a:ext cx="9144000" cy="304800"/>
            </a:xfrm>
            <a:prstGeom prst="rect">
              <a:avLst/>
            </a:prstGeom>
            <a:gradFill>
              <a:gsLst>
                <a:gs pos="0">
                  <a:srgbClr val="6E96C8"/>
                </a:gs>
                <a:gs pos="50000">
                  <a:srgbClr val="6E96C8"/>
                </a:gs>
                <a:gs pos="75000">
                  <a:srgbClr val="BCC8E2"/>
                </a:gs>
                <a:gs pos="100000">
                  <a:srgbClr val="BCC8E2"/>
                </a:gs>
              </a:gsLst>
              <a:lin ang="0" scaled="0"/>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800" b="1" i="0" u="none" strike="noStrike" cap="all" normalizeH="0" baseline="0" dirty="0" smtClean="0">
                <a:ln>
                  <a:noFill/>
                </a:ln>
                <a:solidFill>
                  <a:srgbClr val="FF0000"/>
                </a:solidFill>
                <a:effectLst/>
                <a:latin typeface="Arial" pitchFamily="34" charset="0"/>
                <a:ea typeface="ＭＳ Ｐゴシック" pitchFamily="34" charset="-128"/>
              </a:endParaRPr>
            </a:p>
          </p:txBody>
        </p:sp>
        <p:pic>
          <p:nvPicPr>
            <p:cNvPr id="3" name="Picture 3" descr="C:\Program Files\Microsoft Resource DVD Artwork\DVD_ART\BoxShots_Logos\MICROSOFT\Microsoft Logo wht shadow.png"/>
            <p:cNvPicPr>
              <a:picLocks noChangeAspect="1" noChangeArrowheads="1"/>
            </p:cNvPicPr>
            <p:nvPr userDrawn="1"/>
          </p:nvPicPr>
          <p:blipFill>
            <a:blip r:embed="rId20" cstate="print"/>
            <a:srcRect/>
            <a:stretch>
              <a:fillRect/>
            </a:stretch>
          </p:blipFill>
          <p:spPr bwMode="auto">
            <a:xfrm>
              <a:off x="7675605" y="6633065"/>
              <a:ext cx="839799" cy="154994"/>
            </a:xfrm>
            <a:prstGeom prst="rect">
              <a:avLst/>
            </a:prstGeom>
            <a:noFill/>
          </p:spPr>
        </p:pic>
      </p:grpSp>
    </p:spTree>
  </p:cSld>
  <p:clrMap bg1="dk2" tx1="lt1" bg2="dk1" tx2="lt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2" r:id="rId14"/>
    <p:sldLayoutId id="2147483663" r:id="rId15"/>
    <p:sldLayoutId id="2147483664" r:id="rId16"/>
  </p:sldLayoutIdLst>
  <p:timing>
    <p:tnLst>
      <p:par>
        <p:cTn id="1" dur="indefinite" restart="never" nodeType="tmRoot"/>
      </p:par>
    </p:tnLst>
  </p:timing>
  <p:txStyles>
    <p:titleStyle>
      <a:lvl1pPr algn="l" rtl="0" eaLnBrk="1" fontAlgn="base" hangingPunct="1">
        <a:lnSpc>
          <a:spcPct val="90000"/>
        </a:lnSpc>
        <a:spcBef>
          <a:spcPct val="30000"/>
        </a:spcBef>
        <a:spcAft>
          <a:spcPct val="0"/>
        </a:spcAft>
        <a:defRPr sz="4800">
          <a:gradFill>
            <a:gsLst>
              <a:gs pos="0">
                <a:schemeClr val="bg1">
                  <a:lumMod val="40000"/>
                  <a:lumOff val="60000"/>
                </a:schemeClr>
              </a:gs>
              <a:gs pos="50000">
                <a:schemeClr val="bg1">
                  <a:lumMod val="20000"/>
                  <a:lumOff val="80000"/>
                </a:schemeClr>
              </a:gs>
              <a:gs pos="100000">
                <a:schemeClr val="tx1"/>
              </a:gs>
            </a:gsLst>
            <a:lin ang="5400000" scaled="0"/>
          </a:gradFill>
          <a:effectLst>
            <a:outerShdw blurRad="38100" dist="38100" dir="2700000" algn="tl">
              <a:srgbClr val="000000">
                <a:alpha val="43137"/>
              </a:srgbClr>
            </a:outerShdw>
          </a:effectLst>
          <a:latin typeface="+mj-lt"/>
          <a:ea typeface="+mj-ea"/>
          <a:cs typeface="+mj-cs"/>
        </a:defRPr>
      </a:lvl1pPr>
      <a:lvl2pPr algn="l" rtl="0" eaLnBrk="1" fontAlgn="base" hangingPunct="1">
        <a:lnSpc>
          <a:spcPct val="90000"/>
        </a:lnSpc>
        <a:spcBef>
          <a:spcPct val="30000"/>
        </a:spcBef>
        <a:spcAft>
          <a:spcPct val="0"/>
        </a:spcAft>
        <a:defRPr sz="4800">
          <a:solidFill>
            <a:schemeClr val="tx2"/>
          </a:solidFill>
          <a:latin typeface="Segoe" pitchFamily="34" charset="0"/>
          <a:ea typeface="ＭＳ Ｐゴシック" pitchFamily="34" charset="-128"/>
        </a:defRPr>
      </a:lvl2pPr>
      <a:lvl3pPr algn="l" rtl="0" eaLnBrk="1" fontAlgn="base" hangingPunct="1">
        <a:lnSpc>
          <a:spcPct val="90000"/>
        </a:lnSpc>
        <a:spcBef>
          <a:spcPct val="30000"/>
        </a:spcBef>
        <a:spcAft>
          <a:spcPct val="0"/>
        </a:spcAft>
        <a:defRPr sz="4800">
          <a:solidFill>
            <a:schemeClr val="tx2"/>
          </a:solidFill>
          <a:latin typeface="Segoe" pitchFamily="34" charset="0"/>
          <a:ea typeface="ＭＳ Ｐゴシック" pitchFamily="34" charset="-128"/>
        </a:defRPr>
      </a:lvl3pPr>
      <a:lvl4pPr algn="l" rtl="0" eaLnBrk="1" fontAlgn="base" hangingPunct="1">
        <a:lnSpc>
          <a:spcPct val="90000"/>
        </a:lnSpc>
        <a:spcBef>
          <a:spcPct val="30000"/>
        </a:spcBef>
        <a:spcAft>
          <a:spcPct val="0"/>
        </a:spcAft>
        <a:defRPr sz="4800">
          <a:solidFill>
            <a:schemeClr val="tx2"/>
          </a:solidFill>
          <a:latin typeface="Segoe" pitchFamily="34" charset="0"/>
          <a:ea typeface="ＭＳ Ｐゴシック" pitchFamily="34" charset="-128"/>
        </a:defRPr>
      </a:lvl4pPr>
      <a:lvl5pPr algn="l" rtl="0" eaLnBrk="1" fontAlgn="base" hangingPunct="1">
        <a:lnSpc>
          <a:spcPct val="90000"/>
        </a:lnSpc>
        <a:spcBef>
          <a:spcPct val="30000"/>
        </a:spcBef>
        <a:spcAft>
          <a:spcPct val="0"/>
        </a:spcAft>
        <a:defRPr sz="4800">
          <a:solidFill>
            <a:schemeClr val="tx2"/>
          </a:solidFill>
          <a:latin typeface="Segoe" pitchFamily="34" charset="0"/>
          <a:ea typeface="ＭＳ Ｐゴシック" pitchFamily="34" charset="-128"/>
        </a:defRPr>
      </a:lvl5pPr>
      <a:lvl6pPr marL="457200" algn="l" rtl="0" eaLnBrk="1" fontAlgn="base" hangingPunct="1">
        <a:lnSpc>
          <a:spcPct val="90000"/>
        </a:lnSpc>
        <a:spcBef>
          <a:spcPct val="30000"/>
        </a:spcBef>
        <a:spcAft>
          <a:spcPct val="0"/>
        </a:spcAft>
        <a:defRPr sz="4800">
          <a:solidFill>
            <a:schemeClr val="tx2"/>
          </a:solidFill>
          <a:latin typeface="Segoe" pitchFamily="34" charset="0"/>
          <a:ea typeface="ＭＳ Ｐゴシック" pitchFamily="34" charset="-128"/>
        </a:defRPr>
      </a:lvl6pPr>
      <a:lvl7pPr marL="914400" algn="l" rtl="0" eaLnBrk="1" fontAlgn="base" hangingPunct="1">
        <a:lnSpc>
          <a:spcPct val="90000"/>
        </a:lnSpc>
        <a:spcBef>
          <a:spcPct val="30000"/>
        </a:spcBef>
        <a:spcAft>
          <a:spcPct val="0"/>
        </a:spcAft>
        <a:defRPr sz="4800">
          <a:solidFill>
            <a:schemeClr val="tx2"/>
          </a:solidFill>
          <a:latin typeface="Segoe" pitchFamily="34" charset="0"/>
          <a:ea typeface="ＭＳ Ｐゴシック" pitchFamily="34" charset="-128"/>
        </a:defRPr>
      </a:lvl7pPr>
      <a:lvl8pPr marL="1371600" algn="l" rtl="0" eaLnBrk="1" fontAlgn="base" hangingPunct="1">
        <a:lnSpc>
          <a:spcPct val="90000"/>
        </a:lnSpc>
        <a:spcBef>
          <a:spcPct val="30000"/>
        </a:spcBef>
        <a:spcAft>
          <a:spcPct val="0"/>
        </a:spcAft>
        <a:defRPr sz="4800">
          <a:solidFill>
            <a:schemeClr val="tx2"/>
          </a:solidFill>
          <a:latin typeface="Segoe" pitchFamily="34" charset="0"/>
          <a:ea typeface="ＭＳ Ｐゴシック" pitchFamily="34" charset="-128"/>
        </a:defRPr>
      </a:lvl8pPr>
      <a:lvl9pPr marL="1828800" algn="l" rtl="0" eaLnBrk="1" fontAlgn="base" hangingPunct="1">
        <a:lnSpc>
          <a:spcPct val="90000"/>
        </a:lnSpc>
        <a:spcBef>
          <a:spcPct val="30000"/>
        </a:spcBef>
        <a:spcAft>
          <a:spcPct val="0"/>
        </a:spcAft>
        <a:defRPr sz="4800">
          <a:solidFill>
            <a:schemeClr val="tx2"/>
          </a:solidFill>
          <a:latin typeface="Segoe" pitchFamily="34" charset="0"/>
          <a:ea typeface="ＭＳ Ｐゴシック" pitchFamily="34" charset="-128"/>
        </a:defRPr>
      </a:lvl9pPr>
    </p:titleStyle>
    <p:bodyStyle>
      <a:lvl1pPr marL="401638" indent="-401638" algn="l" rtl="0" eaLnBrk="1" fontAlgn="base" hangingPunct="1">
        <a:lnSpc>
          <a:spcPct val="90000"/>
        </a:lnSpc>
        <a:spcBef>
          <a:spcPct val="30000"/>
        </a:spcBef>
        <a:spcAft>
          <a:spcPct val="0"/>
        </a:spcAft>
        <a:buClr>
          <a:schemeClr val="tx1"/>
        </a:buClr>
        <a:buChar char="•"/>
        <a:defRPr sz="2800">
          <a:solidFill>
            <a:schemeClr val="tx1"/>
          </a:solidFill>
          <a:effectLst>
            <a:outerShdw blurRad="38100" dist="38100" dir="2700000" algn="tl">
              <a:srgbClr val="000000">
                <a:alpha val="43137"/>
              </a:srgbClr>
            </a:outerShdw>
          </a:effectLst>
          <a:latin typeface="+mn-lt"/>
          <a:ea typeface="+mn-ea"/>
          <a:cs typeface="+mn-cs"/>
        </a:defRPr>
      </a:lvl1pPr>
      <a:lvl2pPr marL="798513" indent="-395288" algn="l" rtl="0" eaLnBrk="1" fontAlgn="base" hangingPunct="1">
        <a:lnSpc>
          <a:spcPct val="90000"/>
        </a:lnSpc>
        <a:spcBef>
          <a:spcPct val="30000"/>
        </a:spcBef>
        <a:spcAft>
          <a:spcPct val="0"/>
        </a:spcAft>
        <a:buClr>
          <a:schemeClr val="tx1"/>
        </a:buClr>
        <a:buChar char="•"/>
        <a:defRPr sz="2400">
          <a:solidFill>
            <a:schemeClr val="tx1"/>
          </a:solidFill>
          <a:effectLst>
            <a:outerShdw blurRad="38100" dist="38100" dir="2700000" algn="tl">
              <a:srgbClr val="000000">
                <a:alpha val="43137"/>
              </a:srgbClr>
            </a:outerShdw>
          </a:effectLst>
          <a:latin typeface="+mn-lt"/>
          <a:ea typeface="+mn-ea"/>
        </a:defRPr>
      </a:lvl2pPr>
      <a:lvl3pPr marL="1200150" indent="-400050" algn="l" rtl="0" eaLnBrk="1" fontAlgn="base" hangingPunct="1">
        <a:lnSpc>
          <a:spcPct val="90000"/>
        </a:lnSpc>
        <a:spcBef>
          <a:spcPct val="30000"/>
        </a:spcBef>
        <a:spcAft>
          <a:spcPct val="0"/>
        </a:spcAft>
        <a:buClr>
          <a:schemeClr val="tx1"/>
        </a:buClr>
        <a:buChar char="•"/>
        <a:defRPr sz="2000">
          <a:solidFill>
            <a:schemeClr val="tx1"/>
          </a:solidFill>
          <a:effectLst>
            <a:outerShdw blurRad="38100" dist="38100" dir="2700000" algn="tl">
              <a:srgbClr val="000000">
                <a:alpha val="43137"/>
              </a:srgbClr>
            </a:outerShdw>
          </a:effectLst>
          <a:latin typeface="+mn-lt"/>
          <a:ea typeface="+mn-ea"/>
        </a:defRPr>
      </a:lvl3pPr>
      <a:lvl4pPr marL="1603375" indent="-401638" algn="l" rtl="0" eaLnBrk="1" fontAlgn="base" hangingPunct="1">
        <a:lnSpc>
          <a:spcPct val="90000"/>
        </a:lnSpc>
        <a:spcBef>
          <a:spcPct val="30000"/>
        </a:spcBef>
        <a:spcAft>
          <a:spcPct val="0"/>
        </a:spcAft>
        <a:buClr>
          <a:schemeClr val="tx1"/>
        </a:buClr>
        <a:buChar char="•"/>
        <a:defRPr>
          <a:solidFill>
            <a:schemeClr val="tx1"/>
          </a:solidFill>
          <a:effectLst>
            <a:outerShdw blurRad="38100" dist="38100" dir="2700000" algn="tl">
              <a:srgbClr val="000000">
                <a:alpha val="43137"/>
              </a:srgbClr>
            </a:outerShdw>
          </a:effectLst>
          <a:latin typeface="+mn-lt"/>
          <a:ea typeface="+mn-ea"/>
        </a:defRPr>
      </a:lvl4pPr>
      <a:lvl5pPr marL="2344738" indent="-228600" algn="l" rtl="0" eaLnBrk="1" fontAlgn="base" hangingPunct="1">
        <a:lnSpc>
          <a:spcPct val="90000"/>
        </a:lnSpc>
        <a:spcBef>
          <a:spcPct val="30000"/>
        </a:spcBef>
        <a:spcAft>
          <a:spcPct val="50000"/>
        </a:spcAft>
        <a:buChar char="•"/>
        <a:defRPr>
          <a:solidFill>
            <a:schemeClr val="tx1"/>
          </a:solidFill>
          <a:latin typeface="+mn-lt"/>
          <a:ea typeface="+mn-ea"/>
        </a:defRPr>
      </a:lvl5pPr>
      <a:lvl6pPr marL="2801938" indent="-228600" algn="l" rtl="0" eaLnBrk="1" fontAlgn="base" hangingPunct="1">
        <a:lnSpc>
          <a:spcPct val="90000"/>
        </a:lnSpc>
        <a:spcBef>
          <a:spcPct val="30000"/>
        </a:spcBef>
        <a:spcAft>
          <a:spcPct val="50000"/>
        </a:spcAft>
        <a:buChar char="•"/>
        <a:defRPr>
          <a:solidFill>
            <a:schemeClr val="tx1"/>
          </a:solidFill>
          <a:latin typeface="+mn-lt"/>
          <a:ea typeface="+mn-ea"/>
        </a:defRPr>
      </a:lvl6pPr>
      <a:lvl7pPr marL="3259138" indent="-228600" algn="l" rtl="0" eaLnBrk="1" fontAlgn="base" hangingPunct="1">
        <a:lnSpc>
          <a:spcPct val="90000"/>
        </a:lnSpc>
        <a:spcBef>
          <a:spcPct val="30000"/>
        </a:spcBef>
        <a:spcAft>
          <a:spcPct val="50000"/>
        </a:spcAft>
        <a:buChar char="•"/>
        <a:defRPr>
          <a:solidFill>
            <a:schemeClr val="tx1"/>
          </a:solidFill>
          <a:latin typeface="+mn-lt"/>
          <a:ea typeface="+mn-ea"/>
        </a:defRPr>
      </a:lvl7pPr>
      <a:lvl8pPr marL="3716338" indent="-228600" algn="l" rtl="0" eaLnBrk="1" fontAlgn="base" hangingPunct="1">
        <a:lnSpc>
          <a:spcPct val="90000"/>
        </a:lnSpc>
        <a:spcBef>
          <a:spcPct val="30000"/>
        </a:spcBef>
        <a:spcAft>
          <a:spcPct val="50000"/>
        </a:spcAft>
        <a:buChar char="•"/>
        <a:defRPr>
          <a:solidFill>
            <a:schemeClr val="tx1"/>
          </a:solidFill>
          <a:latin typeface="+mn-lt"/>
          <a:ea typeface="+mn-ea"/>
        </a:defRPr>
      </a:lvl8pPr>
      <a:lvl9pPr marL="4173538" indent="-228600" algn="l" rtl="0" eaLnBrk="1" fontAlgn="base" hangingPunct="1">
        <a:lnSpc>
          <a:spcPct val="90000"/>
        </a:lnSpc>
        <a:spcBef>
          <a:spcPct val="30000"/>
        </a:spcBef>
        <a:spcAft>
          <a:spcPct val="5000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blogs.msdn.com/hsirt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41.png"/><Relationship Id="rId18" Type="http://schemas.openxmlformats.org/officeDocument/2006/relationships/image" Target="../media/image46.png"/><Relationship Id="rId3" Type="http://schemas.openxmlformats.org/officeDocument/2006/relationships/image" Target="../media/image15.png"/><Relationship Id="rId21" Type="http://schemas.openxmlformats.org/officeDocument/2006/relationships/image" Target="../media/image49.png"/><Relationship Id="rId7" Type="http://schemas.openxmlformats.org/officeDocument/2006/relationships/image" Target="../media/image19.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notesSlide" Target="../notesSlides/notesSlide11.xml"/><Relationship Id="rId16" Type="http://schemas.openxmlformats.org/officeDocument/2006/relationships/image" Target="../media/image44.png"/><Relationship Id="rId20"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39.png"/><Relationship Id="rId24" Type="http://schemas.openxmlformats.org/officeDocument/2006/relationships/image" Target="../media/image52.png"/><Relationship Id="rId5" Type="http://schemas.openxmlformats.org/officeDocument/2006/relationships/image" Target="../media/image17.png"/><Relationship Id="rId15" Type="http://schemas.openxmlformats.org/officeDocument/2006/relationships/image" Target="../media/image43.png"/><Relationship Id="rId23" Type="http://schemas.openxmlformats.org/officeDocument/2006/relationships/image" Target="../media/image51.png"/><Relationship Id="rId10" Type="http://schemas.openxmlformats.org/officeDocument/2006/relationships/image" Target="../media/image38.png"/><Relationship Id="rId19" Type="http://schemas.openxmlformats.org/officeDocument/2006/relationships/image" Target="../media/image47.png"/><Relationship Id="rId4" Type="http://schemas.openxmlformats.org/officeDocument/2006/relationships/image" Target="../media/image16.png"/><Relationship Id="rId9" Type="http://schemas.openxmlformats.org/officeDocument/2006/relationships/image" Target="../media/image37.png"/><Relationship Id="rId14" Type="http://schemas.openxmlformats.org/officeDocument/2006/relationships/image" Target="../media/image42.png"/><Relationship Id="rId22"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jpeg"/><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 Id="rId14" Type="http://schemas.openxmlformats.org/officeDocument/2006/relationships/image" Target="../media/image7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73.png"/></Relationships>
</file>

<file path=ppt/slides/_rels/slide23.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notesSlide" Target="../notesSlides/notesSlide18.xml"/><Relationship Id="rId7" Type="http://schemas.openxmlformats.org/officeDocument/2006/relationships/image" Target="../media/image77.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7.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notesSlide" Target="../notesSlides/notesSlide22.xml"/><Relationship Id="rId7" Type="http://schemas.openxmlformats.org/officeDocument/2006/relationships/image" Target="../media/image82.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28.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notesSlide" Target="../notesSlides/notesSlide23.xml"/><Relationship Id="rId7" Type="http://schemas.openxmlformats.org/officeDocument/2006/relationships/image" Target="../media/image87.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 Id="rId9" Type="http://schemas.openxmlformats.org/officeDocument/2006/relationships/image" Target="../media/image8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92.jpeg"/><Relationship Id="rId4" Type="http://schemas.openxmlformats.org/officeDocument/2006/relationships/image" Target="../media/image9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96.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94.png"/><Relationship Id="rId4" Type="http://schemas.openxmlformats.org/officeDocument/2006/relationships/image" Target="../media/image93.png"/></Relationships>
</file>

<file path=ppt/slides/_rels/slide37.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00.png"/><Relationship Id="rId5" Type="http://schemas.openxmlformats.org/officeDocument/2006/relationships/image" Target="../media/image99.png"/><Relationship Id="rId10" Type="http://schemas.openxmlformats.org/officeDocument/2006/relationships/image" Target="../media/image103.png"/><Relationship Id="rId4" Type="http://schemas.openxmlformats.org/officeDocument/2006/relationships/image" Target="../media/image98.png"/><Relationship Id="rId9" Type="http://schemas.openxmlformats.org/officeDocument/2006/relationships/image" Target="../media/image9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04.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108.png"/><Relationship Id="rId4" Type="http://schemas.openxmlformats.org/officeDocument/2006/relationships/image" Target="../media/image107.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07.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07.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4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11.png"/><Relationship Id="rId4" Type="http://schemas.openxmlformats.org/officeDocument/2006/relationships/image" Target="../media/image110.png"/></Relationships>
</file>

<file path=ppt/slides/_rels/slide48.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15.jpeg"/><Relationship Id="rId5" Type="http://schemas.openxmlformats.org/officeDocument/2006/relationships/image" Target="../media/image114.jpeg"/><Relationship Id="rId4" Type="http://schemas.openxmlformats.org/officeDocument/2006/relationships/image" Target="../media/image113.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116.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hyperlink" Target="http://labs.biztalk.net/" TargetMode="External"/></Relationships>
</file>

<file path=ppt/slides/_rels/slide57.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notesSlide" Target="../notesSlides/notesSlide47.xml"/><Relationship Id="rId7" Type="http://schemas.openxmlformats.org/officeDocument/2006/relationships/image" Target="../media/image100.png"/><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 Id="rId9" Type="http://schemas.openxmlformats.org/officeDocument/2006/relationships/image" Target="../media/image102.png"/></Relationships>
</file>

<file path=ppt/slides/_rels/slide58.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notesSlide" Target="../notesSlides/notesSlide48.xml"/><Relationship Id="rId7" Type="http://schemas.openxmlformats.org/officeDocument/2006/relationships/image" Target="../media/image100.png"/><Relationship Id="rId2" Type="http://schemas.openxmlformats.org/officeDocument/2006/relationships/slideLayout" Target="../slideLayouts/slideLayout7.xml"/><Relationship Id="rId1" Type="http://schemas.openxmlformats.org/officeDocument/2006/relationships/tags" Target="../tags/tag32.xml"/><Relationship Id="rId6" Type="http://schemas.openxmlformats.org/officeDocument/2006/relationships/image" Target="../media/image99.png"/><Relationship Id="rId5" Type="http://schemas.openxmlformats.org/officeDocument/2006/relationships/image" Target="../media/image98.png"/><Relationship Id="rId10" Type="http://schemas.openxmlformats.org/officeDocument/2006/relationships/image" Target="../media/image116.png"/><Relationship Id="rId4" Type="http://schemas.openxmlformats.org/officeDocument/2006/relationships/image" Target="../media/image97.png"/><Relationship Id="rId9" Type="http://schemas.openxmlformats.org/officeDocument/2006/relationships/image" Target="../media/image102.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14.pn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http://labs.biztalk.net/"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slideLayout" Target="../slideLayouts/slideLayout8.xml"/><Relationship Id="rId1" Type="http://schemas.openxmlformats.org/officeDocument/2006/relationships/video" Target="file:///C:\Users\hsirtl\Documents\Engagements\54%20SOA%20Auftritt%20Dortmund\SBP307%20-%20Demo%20-%20Echo%20Application.wmv"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slideLayout" Target="../slideLayouts/slideLayout8.xml"/><Relationship Id="rId1" Type="http://schemas.openxmlformats.org/officeDocument/2006/relationships/video" Target="file:///C:\Users\hsirtl\Documents\Engagements\54%20SOA%20Auftritt%20Dortmund\Live%20Mesh%20Folder%20Sync%20Demo.wmv"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slideLayout" Target="../slideLayouts/slideLayout8.xml"/><Relationship Id="rId1" Type="http://schemas.openxmlformats.org/officeDocument/2006/relationships/video" Target="file:///C:\Users\hsirtl\Documents\Engagements\54%20SOA%20Auftritt%20Dortmund\Live%20Mesh%20Remote%20Desktop.wmv"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14600" y="2057400"/>
            <a:ext cx="6248400" cy="1359346"/>
          </a:xfrm>
        </p:spPr>
        <p:txBody>
          <a:bodyPr/>
          <a:lstStyle/>
          <a:p>
            <a:r>
              <a:rPr lang="de-DE" dirty="0" smtClean="0"/>
              <a:t>Microsoft SOA Technologies (Part 2)</a:t>
            </a:r>
            <a:endParaRPr lang="de-DE" dirty="0"/>
          </a:p>
        </p:txBody>
      </p:sp>
      <p:sp>
        <p:nvSpPr>
          <p:cNvPr id="3" name="Untertitel 2"/>
          <p:cNvSpPr>
            <a:spLocks noGrp="1"/>
          </p:cNvSpPr>
          <p:nvPr>
            <p:ph type="subTitle" idx="1"/>
          </p:nvPr>
        </p:nvSpPr>
        <p:spPr>
          <a:xfrm>
            <a:off x="2514600" y="3505200"/>
            <a:ext cx="6248400" cy="332399"/>
          </a:xfrm>
        </p:spPr>
        <p:txBody>
          <a:bodyPr/>
          <a:lstStyle/>
          <a:p>
            <a:r>
              <a:rPr lang="de-DE" dirty="0" err="1" smtClean="0"/>
              <a:t>CoreGRID</a:t>
            </a:r>
            <a:r>
              <a:rPr lang="de-DE" dirty="0" smtClean="0"/>
              <a:t> Summer School, Dortmund</a:t>
            </a:r>
            <a:endParaRPr lang="de-DE" dirty="0"/>
          </a:p>
        </p:txBody>
      </p:sp>
      <p:sp>
        <p:nvSpPr>
          <p:cNvPr id="4" name="Textplatzhalter 3"/>
          <p:cNvSpPr>
            <a:spLocks noGrp="1"/>
          </p:cNvSpPr>
          <p:nvPr>
            <p:ph type="body" sz="quarter" idx="10"/>
          </p:nvPr>
        </p:nvSpPr>
        <p:spPr>
          <a:xfrm>
            <a:off x="592138" y="4767375"/>
            <a:ext cx="7740650" cy="1107996"/>
          </a:xfrm>
        </p:spPr>
        <p:txBody>
          <a:bodyPr/>
          <a:lstStyle/>
          <a:p>
            <a:r>
              <a:rPr lang="de-DE" dirty="0" smtClean="0"/>
              <a:t>Holger Sirtl</a:t>
            </a:r>
          </a:p>
          <a:p>
            <a:r>
              <a:rPr lang="de-DE" dirty="0" err="1" smtClean="0"/>
              <a:t>Architect</a:t>
            </a:r>
            <a:r>
              <a:rPr lang="de-DE" dirty="0" smtClean="0"/>
              <a:t> Evangelist</a:t>
            </a:r>
          </a:p>
          <a:p>
            <a:r>
              <a:rPr lang="de-DE" dirty="0" smtClean="0"/>
              <a:t>Developer </a:t>
            </a:r>
            <a:r>
              <a:rPr lang="de-DE" dirty="0" err="1" smtClean="0"/>
              <a:t>Platform</a:t>
            </a:r>
            <a:r>
              <a:rPr lang="de-DE" dirty="0" smtClean="0"/>
              <a:t> &amp; </a:t>
            </a:r>
            <a:r>
              <a:rPr lang="de-DE" dirty="0" err="1" smtClean="0"/>
              <a:t>Strategy</a:t>
            </a:r>
            <a:r>
              <a:rPr lang="de-DE" dirty="0" smtClean="0"/>
              <a:t> Group, Microsoft Deutschland GmbH</a:t>
            </a:r>
          </a:p>
          <a:p>
            <a:r>
              <a:rPr lang="de-DE" dirty="0" smtClean="0">
                <a:hlinkClick r:id="rId2"/>
              </a:rPr>
              <a:t>http://blogs.msdn.com/hsirtl</a:t>
            </a:r>
            <a:r>
              <a:rPr lang="de-DE" dirty="0" smtClean="0"/>
              <a:t> </a:t>
            </a:r>
            <a:endParaRPr lang="de-DE"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1"/>
          <p:cNvGrpSpPr/>
          <p:nvPr/>
        </p:nvGrpSpPr>
        <p:grpSpPr>
          <a:xfrm>
            <a:off x="270164" y="916776"/>
            <a:ext cx="8603672" cy="2532205"/>
            <a:chOff x="270164" y="1198130"/>
            <a:chExt cx="8603672" cy="2532205"/>
          </a:xfrm>
        </p:grpSpPr>
        <p:sp>
          <p:nvSpPr>
            <p:cNvPr id="39" name="Rounded Rectangle 38"/>
            <p:cNvSpPr/>
            <p:nvPr/>
          </p:nvSpPr>
          <p:spPr bwMode="auto">
            <a:xfrm>
              <a:off x="270164" y="1198130"/>
              <a:ext cx="8603672" cy="2532205"/>
            </a:xfrm>
            <a:prstGeom prst="roundRect">
              <a:avLst>
                <a:gd name="adj" fmla="val 9566"/>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400" kern="0" dirty="0" smtClean="0">
                <a:solidFill>
                  <a:srgbClr val="FFFFFF"/>
                </a:solidFill>
                <a:effectLst>
                  <a:outerShdw blurRad="38100" dist="38100" dir="2700000" algn="tl">
                    <a:srgbClr val="000000">
                      <a:alpha val="43137"/>
                    </a:srgbClr>
                  </a:outerShdw>
                </a:effectLst>
              </a:endParaRPr>
            </a:p>
          </p:txBody>
        </p:sp>
        <p:sp>
          <p:nvSpPr>
            <p:cNvPr id="35" name="TextBox 34"/>
            <p:cNvSpPr txBox="1"/>
            <p:nvPr/>
          </p:nvSpPr>
          <p:spPr>
            <a:xfrm>
              <a:off x="7262834" y="1470669"/>
              <a:ext cx="1500166" cy="1953933"/>
            </a:xfrm>
            <a:prstGeom prst="rect">
              <a:avLst/>
            </a:prstGeom>
            <a:noFill/>
            <a:ln>
              <a:noFill/>
            </a:ln>
            <a:effectLst/>
          </p:spPr>
          <p:style>
            <a:lnRef idx="0">
              <a:schemeClr val="accent6"/>
            </a:lnRef>
            <a:fillRef idx="3">
              <a:schemeClr val="accent6"/>
            </a:fillRef>
            <a:effectRef idx="3">
              <a:schemeClr val="accent6"/>
            </a:effectRef>
            <a:fontRef idx="minor">
              <a:schemeClr val="lt1"/>
            </a:fontRef>
          </p:style>
          <p:txBody>
            <a:bodyPr wrap="square" rtlCol="0">
              <a:spAutoFit/>
              <a:sp3d>
                <a:contourClr>
                  <a:srgbClr val="DDDDDD"/>
                </a:contourClr>
              </a:sp3d>
            </a:bodyPr>
            <a:lstStyle/>
            <a:p>
              <a:pPr algn="ctr">
                <a:lnSpc>
                  <a:spcPct val="80000"/>
                </a:lnSpc>
                <a:spcBef>
                  <a:spcPts val="1200"/>
                </a:spcBef>
              </a:pPr>
              <a:r>
                <a:rPr lang="en-US" sz="1800" dirty="0" smtClean="0">
                  <a:ln w="11430"/>
                  <a:solidFill>
                    <a:srgbClr val="F8F8F8"/>
                  </a:solidFill>
                  <a:effectLst>
                    <a:outerShdw blurRad="38100" dist="38100" dir="2700000" algn="tl">
                      <a:srgbClr val="000000">
                        <a:alpha val="43137"/>
                      </a:srgbClr>
                    </a:outerShdw>
                  </a:effectLst>
                </a:rPr>
                <a:t>Business Innovation</a:t>
              </a:r>
            </a:p>
            <a:p>
              <a:pPr algn="ctr">
                <a:lnSpc>
                  <a:spcPct val="80000"/>
                </a:lnSpc>
                <a:spcBef>
                  <a:spcPts val="1200"/>
                </a:spcBef>
              </a:pPr>
              <a:r>
                <a:rPr lang="en-US" sz="1800" dirty="0" smtClean="0">
                  <a:ln w="11430"/>
                  <a:solidFill>
                    <a:srgbClr val="F8F8F8"/>
                  </a:solidFill>
                  <a:effectLst>
                    <a:outerShdw blurRad="38100" dist="38100" dir="2700000" algn="tl">
                      <a:srgbClr val="000000">
                        <a:alpha val="43137"/>
                      </a:srgbClr>
                    </a:outerShdw>
                  </a:effectLst>
                </a:rPr>
                <a:t>Value Justified</a:t>
              </a:r>
            </a:p>
            <a:p>
              <a:pPr algn="ctr">
                <a:lnSpc>
                  <a:spcPct val="80000"/>
                </a:lnSpc>
                <a:spcBef>
                  <a:spcPts val="1200"/>
                </a:spcBef>
              </a:pPr>
              <a:r>
                <a:rPr lang="en-US" sz="1800" dirty="0" smtClean="0">
                  <a:ln w="11430"/>
                  <a:solidFill>
                    <a:srgbClr val="F8F8F8"/>
                  </a:solidFill>
                  <a:effectLst>
                    <a:outerShdw blurRad="38100" dist="38100" dir="2700000" algn="tl">
                      <a:srgbClr val="000000">
                        <a:alpha val="43137"/>
                      </a:srgbClr>
                    </a:outerShdw>
                  </a:effectLst>
                </a:rPr>
                <a:t>LOB Manager Driven</a:t>
              </a:r>
              <a:endParaRPr lang="en-US" sz="1800" dirty="0">
                <a:ln w="11430"/>
                <a:solidFill>
                  <a:srgbClr val="F8F8F8"/>
                </a:solidFill>
                <a:effectLst>
                  <a:outerShdw blurRad="38100" dist="38100" dir="2700000" algn="tl">
                    <a:srgbClr val="000000">
                      <a:alpha val="43137"/>
                    </a:srgbClr>
                  </a:outerShdw>
                </a:effectLst>
              </a:endParaRPr>
            </a:p>
          </p:txBody>
        </p:sp>
      </p:grpSp>
      <p:grpSp>
        <p:nvGrpSpPr>
          <p:cNvPr id="3" name="Group 39"/>
          <p:cNvGrpSpPr/>
          <p:nvPr/>
        </p:nvGrpSpPr>
        <p:grpSpPr>
          <a:xfrm>
            <a:off x="270164" y="3919749"/>
            <a:ext cx="8603672" cy="2521816"/>
            <a:chOff x="270164" y="4201103"/>
            <a:chExt cx="8603672" cy="2521816"/>
          </a:xfrm>
        </p:grpSpPr>
        <p:sp>
          <p:nvSpPr>
            <p:cNvPr id="38" name="Rounded Rectangle 37"/>
            <p:cNvSpPr/>
            <p:nvPr/>
          </p:nvSpPr>
          <p:spPr bwMode="auto">
            <a:xfrm>
              <a:off x="270164" y="4201103"/>
              <a:ext cx="8603672" cy="2521816"/>
            </a:xfrm>
            <a:prstGeom prst="roundRect">
              <a:avLst>
                <a:gd name="adj" fmla="val 9566"/>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400" kern="0" dirty="0" smtClean="0">
                <a:solidFill>
                  <a:srgbClr val="FFFFFF"/>
                </a:solidFill>
                <a:effectLst>
                  <a:outerShdw blurRad="38100" dist="38100" dir="2700000" algn="tl">
                    <a:srgbClr val="000000">
                      <a:alpha val="43137"/>
                    </a:srgbClr>
                  </a:outerShdw>
                </a:effectLst>
              </a:endParaRPr>
            </a:p>
          </p:txBody>
        </p:sp>
        <p:sp>
          <p:nvSpPr>
            <p:cNvPr id="36" name="TextBox 35"/>
            <p:cNvSpPr txBox="1"/>
            <p:nvPr/>
          </p:nvSpPr>
          <p:spPr>
            <a:xfrm>
              <a:off x="7235123" y="4702579"/>
              <a:ext cx="1587329" cy="1508105"/>
            </a:xfrm>
            <a:prstGeom prst="rect">
              <a:avLst/>
            </a:prstGeom>
            <a:noFill/>
            <a:ln>
              <a:noFill/>
            </a:ln>
            <a:effectLst/>
          </p:spPr>
          <p:style>
            <a:lnRef idx="0">
              <a:schemeClr val="accent6"/>
            </a:lnRef>
            <a:fillRef idx="3">
              <a:schemeClr val="accent6"/>
            </a:fillRef>
            <a:effectRef idx="3">
              <a:schemeClr val="accent6"/>
            </a:effectRef>
            <a:fontRef idx="minor">
              <a:schemeClr val="lt1"/>
            </a:fontRef>
          </p:style>
          <p:txBody>
            <a:bodyPr wrap="square" rtlCol="0">
              <a:spAutoFit/>
              <a:sp3d>
                <a:contourClr>
                  <a:srgbClr val="DDDDDD"/>
                </a:contourClr>
              </a:sp3d>
            </a:bodyPr>
            <a:lstStyle/>
            <a:p>
              <a:pPr algn="ctr">
                <a:lnSpc>
                  <a:spcPct val="80000"/>
                </a:lnSpc>
                <a:spcBef>
                  <a:spcPts val="1200"/>
                </a:spcBef>
              </a:pPr>
              <a:r>
                <a:rPr lang="en-US" sz="1800" dirty="0" smtClean="0">
                  <a:ln w="11430"/>
                  <a:solidFill>
                    <a:srgbClr val="F8F8F8"/>
                  </a:solidFill>
                  <a:effectLst>
                    <a:outerShdw blurRad="38100" dist="38100" dir="2700000" algn="tl">
                      <a:srgbClr val="000000">
                        <a:alpha val="43137"/>
                      </a:srgbClr>
                    </a:outerShdw>
                  </a:effectLst>
                </a:rPr>
                <a:t>Compliance and Evolution</a:t>
              </a:r>
            </a:p>
            <a:p>
              <a:pPr algn="ctr">
                <a:lnSpc>
                  <a:spcPct val="80000"/>
                </a:lnSpc>
                <a:spcBef>
                  <a:spcPts val="1200"/>
                </a:spcBef>
              </a:pPr>
              <a:r>
                <a:rPr lang="en-US" sz="1800" dirty="0" smtClean="0">
                  <a:ln w="11430"/>
                  <a:solidFill>
                    <a:srgbClr val="F8F8F8"/>
                  </a:solidFill>
                  <a:effectLst>
                    <a:outerShdw blurRad="38100" dist="38100" dir="2700000" algn="tl">
                      <a:srgbClr val="000000">
                        <a:alpha val="43137"/>
                      </a:srgbClr>
                    </a:outerShdw>
                  </a:effectLst>
                </a:rPr>
                <a:t>Cost Justified</a:t>
              </a:r>
            </a:p>
            <a:p>
              <a:pPr algn="ctr">
                <a:lnSpc>
                  <a:spcPct val="80000"/>
                </a:lnSpc>
                <a:spcBef>
                  <a:spcPts val="1200"/>
                </a:spcBef>
              </a:pPr>
              <a:r>
                <a:rPr lang="en-US" sz="1800" dirty="0" smtClean="0">
                  <a:ln w="11430"/>
                  <a:solidFill>
                    <a:srgbClr val="F8F8F8"/>
                  </a:solidFill>
                  <a:effectLst>
                    <a:outerShdw blurRad="38100" dist="38100" dir="2700000" algn="tl">
                      <a:srgbClr val="000000">
                        <a:alpha val="43137"/>
                      </a:srgbClr>
                    </a:outerShdw>
                  </a:effectLst>
                </a:rPr>
                <a:t>CFO/CIO Driven </a:t>
              </a:r>
            </a:p>
          </p:txBody>
        </p:sp>
      </p:grpSp>
      <p:sp>
        <p:nvSpPr>
          <p:cNvPr id="45" name="TextBox 44"/>
          <p:cNvSpPr txBox="1"/>
          <p:nvPr/>
        </p:nvSpPr>
        <p:spPr>
          <a:xfrm>
            <a:off x="381000" y="1990359"/>
            <a:ext cx="6796117" cy="13716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defRPr/>
            </a:pPr>
            <a:r>
              <a:rPr lang="en-US" kern="0" dirty="0" smtClean="0">
                <a:solidFill>
                  <a:srgbClr val="FFFFFF"/>
                </a:solidFill>
                <a:effectLst>
                  <a:outerShdw blurRad="38100" dist="38100" dir="2700000" algn="tl">
                    <a:srgbClr val="000000">
                      <a:alpha val="43137"/>
                    </a:srgbClr>
                  </a:outerShdw>
                </a:effectLst>
              </a:rPr>
              <a:t>Compose </a:t>
            </a:r>
          </a:p>
          <a:p>
            <a:pPr defTabSz="914099" fontAlgn="base">
              <a:spcBef>
                <a:spcPct val="0"/>
              </a:spcBef>
              <a:spcAft>
                <a:spcPct val="0"/>
              </a:spcAft>
              <a:defRPr/>
            </a:pPr>
            <a:r>
              <a:rPr lang="en-US" sz="1600" i="1" kern="0" dirty="0" smtClean="0">
                <a:solidFill>
                  <a:srgbClr val="FFFFFF"/>
                </a:solidFill>
                <a:effectLst>
                  <a:outerShdw blurRad="38100" dist="38100" dir="2700000" algn="tl">
                    <a:srgbClr val="000000">
                      <a:alpha val="43137"/>
                    </a:srgbClr>
                  </a:outerShdw>
                </a:effectLst>
              </a:rPr>
              <a:t>User Experience and Interaction</a:t>
            </a:r>
          </a:p>
          <a:p>
            <a:pPr defTabSz="914099" fontAlgn="base">
              <a:spcBef>
                <a:spcPct val="0"/>
              </a:spcBef>
              <a:spcAft>
                <a:spcPct val="0"/>
              </a:spcAft>
              <a:defRPr/>
            </a:pPr>
            <a:r>
              <a:rPr lang="en-US" sz="1600" i="1" kern="0" dirty="0" smtClean="0">
                <a:solidFill>
                  <a:srgbClr val="FFFFFF"/>
                </a:solidFill>
                <a:effectLst>
                  <a:outerShdw blurRad="38100" dist="38100" dir="2700000" algn="tl">
                    <a:srgbClr val="000000">
                      <a:alpha val="43137"/>
                    </a:srgbClr>
                  </a:outerShdw>
                </a:effectLst>
              </a:rPr>
              <a:t>People using Content, BI,</a:t>
            </a:r>
          </a:p>
          <a:p>
            <a:pPr defTabSz="914099" fontAlgn="base">
              <a:spcBef>
                <a:spcPct val="0"/>
              </a:spcBef>
              <a:spcAft>
                <a:spcPct val="0"/>
              </a:spcAft>
              <a:defRPr/>
            </a:pPr>
            <a:r>
              <a:rPr lang="en-US" sz="1600" i="1" kern="0" dirty="0" smtClean="0">
                <a:solidFill>
                  <a:srgbClr val="FFFFFF"/>
                </a:solidFill>
                <a:effectLst>
                  <a:outerShdw blurRad="38100" dist="38100" dir="2700000" algn="tl">
                    <a:srgbClr val="000000">
                      <a:alpha val="43137"/>
                    </a:srgbClr>
                  </a:outerShdw>
                </a:effectLst>
              </a:rPr>
              <a:t>Collaboration and Communication</a:t>
            </a:r>
          </a:p>
        </p:txBody>
      </p:sp>
      <p:sp>
        <p:nvSpPr>
          <p:cNvPr id="51" name="TextBox 50"/>
          <p:cNvSpPr txBox="1"/>
          <p:nvPr/>
        </p:nvSpPr>
        <p:spPr>
          <a:xfrm>
            <a:off x="381002" y="4012694"/>
            <a:ext cx="6796117" cy="13716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defRPr/>
            </a:pPr>
            <a:r>
              <a:rPr lang="en-US" kern="0" dirty="0" smtClean="0">
                <a:solidFill>
                  <a:srgbClr val="FFFFFF"/>
                </a:solidFill>
                <a:effectLst>
                  <a:outerShdw blurRad="38100" dist="38100" dir="2700000" algn="tl">
                    <a:srgbClr val="000000">
                      <a:alpha val="43137"/>
                    </a:srgbClr>
                  </a:outerShdw>
                </a:effectLst>
              </a:rPr>
              <a:t>Compose </a:t>
            </a:r>
          </a:p>
          <a:p>
            <a:pPr defTabSz="914099" fontAlgn="base">
              <a:spcBef>
                <a:spcPct val="0"/>
              </a:spcBef>
              <a:spcAft>
                <a:spcPct val="0"/>
              </a:spcAft>
              <a:defRPr/>
            </a:pPr>
            <a:r>
              <a:rPr lang="en-US" sz="1600" i="1" kern="0" dirty="0" smtClean="0">
                <a:solidFill>
                  <a:srgbClr val="FFFFFF"/>
                </a:solidFill>
                <a:effectLst>
                  <a:outerShdw blurRad="38100" dist="38100" dir="2700000" algn="tl">
                    <a:srgbClr val="000000">
                      <a:alpha val="43137"/>
                    </a:srgbClr>
                  </a:outerShdw>
                </a:effectLst>
              </a:rPr>
              <a:t>Business Process Integration, </a:t>
            </a:r>
          </a:p>
          <a:p>
            <a:pPr defTabSz="914099" fontAlgn="base">
              <a:spcBef>
                <a:spcPct val="0"/>
              </a:spcBef>
              <a:spcAft>
                <a:spcPct val="0"/>
              </a:spcAft>
              <a:defRPr/>
            </a:pPr>
            <a:r>
              <a:rPr lang="en-US" sz="1600" i="1" kern="0" dirty="0" smtClean="0">
                <a:solidFill>
                  <a:srgbClr val="FFFFFF"/>
                </a:solidFill>
                <a:effectLst>
                  <a:outerShdw blurRad="38100" dist="38100" dir="2700000" algn="tl">
                    <a:srgbClr val="000000">
                      <a:alpha val="43137"/>
                    </a:srgbClr>
                  </a:outerShdw>
                </a:effectLst>
              </a:rPr>
              <a:t>Automation and Optimization,</a:t>
            </a:r>
          </a:p>
          <a:p>
            <a:pPr defTabSz="914099" fontAlgn="base">
              <a:spcBef>
                <a:spcPct val="0"/>
              </a:spcBef>
              <a:spcAft>
                <a:spcPct val="0"/>
              </a:spcAft>
              <a:defRPr/>
            </a:pPr>
            <a:r>
              <a:rPr lang="en-US" sz="1600" i="1" kern="0" dirty="0" smtClean="0">
                <a:solidFill>
                  <a:srgbClr val="FFFFFF"/>
                </a:solidFill>
                <a:effectLst>
                  <a:outerShdw blurRad="38100" dist="38100" dir="2700000" algn="tl">
                    <a:srgbClr val="000000">
                      <a:alpha val="43137"/>
                    </a:srgbClr>
                  </a:outerShdw>
                </a:effectLst>
              </a:rPr>
              <a:t>Information Integration</a:t>
            </a:r>
          </a:p>
        </p:txBody>
      </p:sp>
      <p:sp>
        <p:nvSpPr>
          <p:cNvPr id="57" name="Title 56"/>
          <p:cNvSpPr>
            <a:spLocks noGrp="1"/>
          </p:cNvSpPr>
          <p:nvPr>
            <p:ph type="title"/>
          </p:nvPr>
        </p:nvSpPr>
        <p:spPr>
          <a:xfrm>
            <a:off x="381000" y="228600"/>
            <a:ext cx="8382000" cy="553998"/>
          </a:xfrm>
        </p:spPr>
        <p:txBody>
          <a:bodyPr/>
          <a:lstStyle/>
          <a:p>
            <a:r>
              <a:rPr lang="en-US" sz="4000" dirty="0" smtClean="0"/>
              <a:t>SOA for Transaction and Interaction</a:t>
            </a:r>
            <a:endParaRPr lang="en-US" sz="4000" dirty="0"/>
          </a:p>
        </p:txBody>
      </p:sp>
      <p:grpSp>
        <p:nvGrpSpPr>
          <p:cNvPr id="4" name="Group 36"/>
          <p:cNvGrpSpPr/>
          <p:nvPr/>
        </p:nvGrpSpPr>
        <p:grpSpPr>
          <a:xfrm>
            <a:off x="381002" y="5441455"/>
            <a:ext cx="6796117" cy="914400"/>
            <a:chOff x="381002" y="5722809"/>
            <a:chExt cx="6796117" cy="914400"/>
          </a:xfrm>
          <a:noFill/>
        </p:grpSpPr>
        <p:sp>
          <p:nvSpPr>
            <p:cNvPr id="46" name="TextBox 45"/>
            <p:cNvSpPr txBox="1"/>
            <p:nvPr/>
          </p:nvSpPr>
          <p:spPr>
            <a:xfrm>
              <a:off x="381002" y="5722809"/>
              <a:ext cx="6796117" cy="9144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defRPr/>
              </a:pPr>
              <a:r>
                <a:rPr lang="en-US" kern="0" dirty="0" smtClean="0">
                  <a:solidFill>
                    <a:srgbClr val="FFFFFF"/>
                  </a:solidFill>
                  <a:effectLst>
                    <a:outerShdw blurRad="38100" dist="38100" dir="2700000" algn="tl">
                      <a:srgbClr val="000000">
                        <a:alpha val="43137"/>
                      </a:srgbClr>
                    </a:outerShdw>
                  </a:effectLst>
                </a:rPr>
                <a:t>Expose</a:t>
              </a:r>
            </a:p>
            <a:p>
              <a:pPr defTabSz="914099" fontAlgn="base">
                <a:spcBef>
                  <a:spcPct val="0"/>
                </a:spcBef>
                <a:spcAft>
                  <a:spcPct val="0"/>
                </a:spcAft>
                <a:defRPr/>
              </a:pPr>
              <a:r>
                <a:rPr lang="en-US" sz="1600" i="1" kern="0" dirty="0" smtClean="0">
                  <a:solidFill>
                    <a:srgbClr val="FFFFFF"/>
                  </a:solidFill>
                  <a:effectLst>
                    <a:outerShdw blurRad="38100" dist="38100" dir="2700000" algn="tl">
                      <a:srgbClr val="000000">
                        <a:alpha val="43137"/>
                      </a:srgbClr>
                    </a:outerShdw>
                  </a:effectLst>
                </a:rPr>
                <a:t>Existing Systems </a:t>
              </a:r>
              <a:endParaRPr lang="en-US" sz="1600" i="1" kern="0" dirty="0">
                <a:solidFill>
                  <a:srgbClr val="FFFFFF"/>
                </a:solidFill>
                <a:effectLst>
                  <a:outerShdw blurRad="38100" dist="38100" dir="2700000" algn="tl">
                    <a:srgbClr val="000000">
                      <a:alpha val="43137"/>
                    </a:srgbClr>
                  </a:outerShdw>
                </a:effectLst>
              </a:endParaRPr>
            </a:p>
          </p:txBody>
        </p:sp>
        <p:grpSp>
          <p:nvGrpSpPr>
            <p:cNvPr id="7" name="Group 47"/>
            <p:cNvGrpSpPr/>
            <p:nvPr/>
          </p:nvGrpSpPr>
          <p:grpSpPr>
            <a:xfrm>
              <a:off x="3123132" y="5801063"/>
              <a:ext cx="3641814" cy="790188"/>
              <a:chOff x="4071973" y="5286388"/>
              <a:chExt cx="4214810" cy="914400"/>
            </a:xfrm>
            <a:grpFill/>
            <a:effectLst>
              <a:outerShdw blurRad="292100" dist="88900" dir="10680000" algn="tr" rotWithShape="0">
                <a:prstClr val="black">
                  <a:alpha val="40000"/>
                </a:prstClr>
              </a:outerShdw>
            </a:effectLst>
          </p:grpSpPr>
          <p:pic>
            <p:nvPicPr>
              <p:cNvPr id="14" name="Picture 13"/>
              <p:cNvPicPr>
                <a:picLocks noChangeAspect="1" noChangeArrowheads="1"/>
              </p:cNvPicPr>
              <p:nvPr/>
            </p:nvPicPr>
            <p:blipFill>
              <a:blip r:embed="rId3" cstate="print"/>
              <a:srcRect/>
              <a:stretch>
                <a:fillRect/>
              </a:stretch>
            </p:blipFill>
            <p:spPr bwMode="auto">
              <a:xfrm>
                <a:off x="4071973" y="5286388"/>
                <a:ext cx="1005840" cy="818477"/>
              </a:xfrm>
              <a:prstGeom prst="rect">
                <a:avLst/>
              </a:prstGeom>
              <a:noFill/>
              <a:ln>
                <a:noFill/>
                <a:headEnd/>
                <a:tailEnd/>
              </a:ln>
              <a:effectLst/>
              <a:scene3d>
                <a:camera prst="orthographicFront" fov="0">
                  <a:rot lat="0" lon="0" rev="0"/>
                </a:camera>
                <a:lightRig rig="glow" dir="t">
                  <a:rot lat="0" lon="0" rev="6360000"/>
                </a:lightRig>
              </a:scene3d>
              <a:sp3d/>
            </p:spPr>
            <p:style>
              <a:lnRef idx="0">
                <a:schemeClr val="accent6"/>
              </a:lnRef>
              <a:fillRef idx="3">
                <a:schemeClr val="accent6"/>
              </a:fillRef>
              <a:effectRef idx="3">
                <a:schemeClr val="accent6"/>
              </a:effectRef>
              <a:fontRef idx="minor">
                <a:schemeClr val="lt1"/>
              </a:fontRef>
            </p:style>
          </p:pic>
          <p:pic>
            <p:nvPicPr>
              <p:cNvPr id="15" name="Picture 14"/>
              <p:cNvPicPr>
                <a:picLocks noChangeAspect="1" noChangeArrowheads="1"/>
              </p:cNvPicPr>
              <p:nvPr/>
            </p:nvPicPr>
            <p:blipFill>
              <a:blip r:embed="rId4" cstate="print"/>
              <a:srcRect/>
              <a:stretch>
                <a:fillRect/>
              </a:stretch>
            </p:blipFill>
            <p:spPr bwMode="auto">
              <a:xfrm>
                <a:off x="5193395" y="5286388"/>
                <a:ext cx="593090" cy="914400"/>
              </a:xfrm>
              <a:prstGeom prst="rect">
                <a:avLst/>
              </a:prstGeom>
              <a:noFill/>
              <a:ln>
                <a:noFill/>
                <a:headEnd/>
                <a:tailEnd/>
              </a:ln>
              <a:effectLst/>
              <a:scene3d>
                <a:camera prst="orthographicFront" fov="0">
                  <a:rot lat="0" lon="0" rev="0"/>
                </a:camera>
                <a:lightRig rig="glow" dir="t">
                  <a:rot lat="0" lon="0" rev="6360000"/>
                </a:lightRig>
              </a:scene3d>
              <a:sp3d/>
            </p:spPr>
            <p:style>
              <a:lnRef idx="0">
                <a:schemeClr val="accent6"/>
              </a:lnRef>
              <a:fillRef idx="3">
                <a:schemeClr val="accent6"/>
              </a:fillRef>
              <a:effectRef idx="3">
                <a:schemeClr val="accent6"/>
              </a:effectRef>
              <a:fontRef idx="minor">
                <a:schemeClr val="lt1"/>
              </a:fontRef>
            </p:style>
          </p:pic>
          <p:pic>
            <p:nvPicPr>
              <p:cNvPr id="16" name="Picture 15"/>
              <p:cNvPicPr>
                <a:picLocks noChangeAspect="1" noChangeArrowheads="1"/>
              </p:cNvPicPr>
              <p:nvPr/>
            </p:nvPicPr>
            <p:blipFill>
              <a:blip r:embed="rId5" cstate="print"/>
              <a:srcRect/>
              <a:stretch>
                <a:fillRect/>
              </a:stretch>
            </p:blipFill>
            <p:spPr bwMode="auto">
              <a:xfrm>
                <a:off x="5904453" y="5286388"/>
                <a:ext cx="596412" cy="914400"/>
              </a:xfrm>
              <a:prstGeom prst="rect">
                <a:avLst/>
              </a:prstGeom>
              <a:noFill/>
              <a:ln>
                <a:noFill/>
                <a:headEnd/>
                <a:tailEnd/>
              </a:ln>
              <a:effectLst/>
              <a:scene3d>
                <a:camera prst="orthographicFront" fov="0">
                  <a:rot lat="0" lon="0" rev="0"/>
                </a:camera>
                <a:lightRig rig="glow" dir="t">
                  <a:rot lat="0" lon="0" rev="6360000"/>
                </a:lightRig>
              </a:scene3d>
              <a:sp3d/>
            </p:spPr>
            <p:style>
              <a:lnRef idx="0">
                <a:schemeClr val="accent6"/>
              </a:lnRef>
              <a:fillRef idx="3">
                <a:schemeClr val="accent6"/>
              </a:fillRef>
              <a:effectRef idx="3">
                <a:schemeClr val="accent6"/>
              </a:effectRef>
              <a:fontRef idx="minor">
                <a:schemeClr val="lt1"/>
              </a:fontRef>
            </p:style>
          </p:pic>
          <p:pic>
            <p:nvPicPr>
              <p:cNvPr id="17" name="Picture 16"/>
              <p:cNvPicPr>
                <a:picLocks noChangeAspect="1" noChangeArrowheads="1"/>
              </p:cNvPicPr>
              <p:nvPr/>
            </p:nvPicPr>
            <p:blipFill>
              <a:blip r:embed="rId6" cstate="print"/>
              <a:srcRect/>
              <a:stretch>
                <a:fillRect/>
              </a:stretch>
            </p:blipFill>
            <p:spPr bwMode="auto">
              <a:xfrm>
                <a:off x="6643741" y="5286388"/>
                <a:ext cx="796925" cy="914400"/>
              </a:xfrm>
              <a:prstGeom prst="rect">
                <a:avLst/>
              </a:prstGeom>
              <a:noFill/>
              <a:ln>
                <a:noFill/>
                <a:headEnd/>
                <a:tailEnd/>
              </a:ln>
              <a:effectLst/>
              <a:scene3d>
                <a:camera prst="orthographicFront" fov="0">
                  <a:rot lat="0" lon="0" rev="0"/>
                </a:camera>
                <a:lightRig rig="glow" dir="t">
                  <a:rot lat="0" lon="0" rev="6360000"/>
                </a:lightRig>
              </a:scene3d>
              <a:sp3d/>
            </p:spPr>
            <p:style>
              <a:lnRef idx="0">
                <a:schemeClr val="accent6"/>
              </a:lnRef>
              <a:fillRef idx="3">
                <a:schemeClr val="accent6"/>
              </a:fillRef>
              <a:effectRef idx="3">
                <a:schemeClr val="accent6"/>
              </a:effectRef>
              <a:fontRef idx="minor">
                <a:schemeClr val="lt1"/>
              </a:fontRef>
            </p:style>
          </p:pic>
          <p:pic>
            <p:nvPicPr>
              <p:cNvPr id="18" name="Picture 18"/>
              <p:cNvPicPr>
                <a:picLocks noChangeAspect="1" noChangeArrowheads="1"/>
              </p:cNvPicPr>
              <p:nvPr/>
            </p:nvPicPr>
            <p:blipFill>
              <a:blip r:embed="rId7" cstate="print"/>
              <a:srcRect/>
              <a:stretch>
                <a:fillRect/>
              </a:stretch>
            </p:blipFill>
            <p:spPr bwMode="auto">
              <a:xfrm>
                <a:off x="7540658" y="5286388"/>
                <a:ext cx="746125" cy="914400"/>
              </a:xfrm>
              <a:prstGeom prst="rect">
                <a:avLst/>
              </a:prstGeom>
              <a:noFill/>
              <a:ln>
                <a:noFill/>
                <a:headEnd/>
                <a:tailEnd/>
              </a:ln>
              <a:effectLst/>
              <a:scene3d>
                <a:camera prst="orthographicFront" fov="0">
                  <a:rot lat="0" lon="0" rev="0"/>
                </a:camera>
                <a:lightRig rig="glow" dir="t">
                  <a:rot lat="0" lon="0" rev="6360000"/>
                </a:lightRig>
              </a:scene3d>
              <a:sp3d/>
            </p:spPr>
            <p:style>
              <a:lnRef idx="0">
                <a:schemeClr val="accent6"/>
              </a:lnRef>
              <a:fillRef idx="3">
                <a:schemeClr val="accent6"/>
              </a:fillRef>
              <a:effectRef idx="3">
                <a:schemeClr val="accent6"/>
              </a:effectRef>
              <a:fontRef idx="minor">
                <a:schemeClr val="lt1"/>
              </a:fontRef>
            </p:style>
          </p:pic>
        </p:grpSp>
      </p:grpSp>
      <p:grpSp>
        <p:nvGrpSpPr>
          <p:cNvPr id="8" name="Group 40"/>
          <p:cNvGrpSpPr/>
          <p:nvPr/>
        </p:nvGrpSpPr>
        <p:grpSpPr>
          <a:xfrm>
            <a:off x="381002" y="1004506"/>
            <a:ext cx="6796117" cy="914400"/>
            <a:chOff x="381002" y="1285860"/>
            <a:chExt cx="6796117" cy="914400"/>
          </a:xfrm>
        </p:grpSpPr>
        <p:sp>
          <p:nvSpPr>
            <p:cNvPr id="34" name="TextBox 33"/>
            <p:cNvSpPr txBox="1"/>
            <p:nvPr/>
          </p:nvSpPr>
          <p:spPr>
            <a:xfrm>
              <a:off x="381002" y="1285860"/>
              <a:ext cx="6796117" cy="9144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defRPr/>
              </a:pPr>
              <a:r>
                <a:rPr lang="en-US" kern="0" dirty="0" smtClean="0">
                  <a:solidFill>
                    <a:srgbClr val="FFFFFF"/>
                  </a:solidFill>
                  <a:effectLst>
                    <a:outerShdw blurRad="38100" dist="38100" dir="2700000" algn="tl">
                      <a:srgbClr val="000000">
                        <a:alpha val="43137"/>
                      </a:srgbClr>
                    </a:outerShdw>
                  </a:effectLst>
                </a:rPr>
                <a:t>Consume</a:t>
              </a:r>
            </a:p>
            <a:p>
              <a:pPr defTabSz="914099" fontAlgn="base">
                <a:spcBef>
                  <a:spcPct val="0"/>
                </a:spcBef>
                <a:spcAft>
                  <a:spcPct val="0"/>
                </a:spcAft>
                <a:defRPr/>
              </a:pPr>
              <a:r>
                <a:rPr lang="en-US" sz="1600" i="1" kern="0" dirty="0" smtClean="0">
                  <a:solidFill>
                    <a:srgbClr val="FFFFFF"/>
                  </a:solidFill>
                  <a:effectLst>
                    <a:outerShdw blurRad="38100" dist="38100" dir="2700000" algn="tl">
                      <a:srgbClr val="000000">
                        <a:alpha val="43137"/>
                      </a:srgbClr>
                    </a:outerShdw>
                  </a:effectLst>
                </a:rPr>
                <a:t>User Directed</a:t>
              </a:r>
              <a:endParaRPr lang="en-US" sz="1600" i="1" kern="0" dirty="0">
                <a:solidFill>
                  <a:srgbClr val="FFFFFF"/>
                </a:solidFill>
                <a:effectLst>
                  <a:outerShdw blurRad="38100" dist="38100" dir="2700000" algn="tl">
                    <a:srgbClr val="000000">
                      <a:alpha val="43137"/>
                    </a:srgbClr>
                  </a:outerShdw>
                </a:effectLst>
              </a:endParaRPr>
            </a:p>
          </p:txBody>
        </p:sp>
        <p:grpSp>
          <p:nvGrpSpPr>
            <p:cNvPr id="10" name="Group 49"/>
            <p:cNvGrpSpPr/>
            <p:nvPr/>
          </p:nvGrpSpPr>
          <p:grpSpPr>
            <a:xfrm>
              <a:off x="2720997" y="1404839"/>
              <a:ext cx="3898478" cy="699290"/>
              <a:chOff x="1661207" y="642918"/>
              <a:chExt cx="4588503" cy="822960"/>
            </a:xfrm>
          </p:grpSpPr>
          <p:pic>
            <p:nvPicPr>
              <p:cNvPr id="29" name="Picture 32"/>
              <p:cNvPicPr>
                <a:picLocks noChangeAspect="1" noChangeArrowheads="1"/>
              </p:cNvPicPr>
              <p:nvPr/>
            </p:nvPicPr>
            <p:blipFill>
              <a:blip r:embed="rId8" cstate="print"/>
              <a:srcRect/>
              <a:stretch>
                <a:fillRect/>
              </a:stretch>
            </p:blipFill>
            <p:spPr bwMode="auto">
              <a:xfrm>
                <a:off x="4640932" y="642918"/>
                <a:ext cx="825413" cy="822960"/>
              </a:xfrm>
              <a:prstGeom prst="rect">
                <a:avLst/>
              </a:prstGeom>
              <a:noFill/>
              <a:ln>
                <a:noFill/>
                <a:headEnd/>
                <a:tailEnd/>
              </a:ln>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pic>
          <p:pic>
            <p:nvPicPr>
              <p:cNvPr id="30" name="Picture 36"/>
              <p:cNvPicPr>
                <a:picLocks noChangeAspect="1" noChangeArrowheads="1"/>
              </p:cNvPicPr>
              <p:nvPr/>
            </p:nvPicPr>
            <p:blipFill>
              <a:blip r:embed="rId9"/>
              <a:srcRect/>
              <a:stretch>
                <a:fillRect/>
              </a:stretch>
            </p:blipFill>
            <p:spPr bwMode="auto">
              <a:xfrm>
                <a:off x="3783676" y="642918"/>
                <a:ext cx="822960" cy="806165"/>
              </a:xfrm>
              <a:prstGeom prst="rect">
                <a:avLst/>
              </a:prstGeom>
              <a:noFill/>
              <a:ln>
                <a:noFill/>
                <a:headEnd/>
                <a:tailEnd/>
              </a:ln>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pic>
          <p:pic>
            <p:nvPicPr>
              <p:cNvPr id="31" name="Picture 38"/>
              <p:cNvPicPr>
                <a:picLocks noChangeAspect="1" noChangeArrowheads="1"/>
              </p:cNvPicPr>
              <p:nvPr/>
            </p:nvPicPr>
            <p:blipFill>
              <a:blip r:embed="rId10" cstate="print"/>
              <a:srcRect/>
              <a:stretch>
                <a:fillRect/>
              </a:stretch>
            </p:blipFill>
            <p:spPr bwMode="auto">
              <a:xfrm>
                <a:off x="5426750" y="642918"/>
                <a:ext cx="822960" cy="822960"/>
              </a:xfrm>
              <a:prstGeom prst="rect">
                <a:avLst/>
              </a:prstGeom>
              <a:noFill/>
              <a:ln>
                <a:noFill/>
                <a:headEnd/>
                <a:tailEnd/>
              </a:ln>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pic>
          <p:pic>
            <p:nvPicPr>
              <p:cNvPr id="32" name="Picture 41"/>
              <p:cNvPicPr>
                <a:picLocks noChangeAspect="1" noChangeArrowheads="1"/>
              </p:cNvPicPr>
              <p:nvPr/>
            </p:nvPicPr>
            <p:blipFill>
              <a:blip r:embed="rId11" cstate="print"/>
              <a:srcRect/>
              <a:stretch>
                <a:fillRect/>
              </a:stretch>
            </p:blipFill>
            <p:spPr bwMode="auto">
              <a:xfrm>
                <a:off x="2817840" y="642918"/>
                <a:ext cx="822960" cy="822960"/>
              </a:xfrm>
              <a:prstGeom prst="rect">
                <a:avLst/>
              </a:prstGeom>
              <a:noFill/>
              <a:ln>
                <a:noFill/>
                <a:headEnd/>
                <a:tailEnd/>
              </a:ln>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pic>
          <p:pic>
            <p:nvPicPr>
              <p:cNvPr id="33" name="Picture 44"/>
              <p:cNvPicPr>
                <a:picLocks noChangeAspect="1" noChangeArrowheads="1"/>
              </p:cNvPicPr>
              <p:nvPr/>
            </p:nvPicPr>
            <p:blipFill>
              <a:blip r:embed="rId12" cstate="print"/>
              <a:srcRect/>
              <a:stretch>
                <a:fillRect/>
              </a:stretch>
            </p:blipFill>
            <p:spPr bwMode="auto">
              <a:xfrm>
                <a:off x="1661207" y="642918"/>
                <a:ext cx="1050899" cy="822960"/>
              </a:xfrm>
              <a:prstGeom prst="rect">
                <a:avLst/>
              </a:prstGeom>
              <a:noFill/>
              <a:ln>
                <a:noFill/>
                <a:headEnd/>
                <a:tailEnd/>
              </a:ln>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pic>
        </p:grpSp>
      </p:grpSp>
      <p:grpSp>
        <p:nvGrpSpPr>
          <p:cNvPr id="19" name="Group 40"/>
          <p:cNvGrpSpPr/>
          <p:nvPr/>
        </p:nvGrpSpPr>
        <p:grpSpPr>
          <a:xfrm>
            <a:off x="3845102" y="1892513"/>
            <a:ext cx="3047984" cy="1246902"/>
            <a:chOff x="3929027" y="2128838"/>
            <a:chExt cx="3657600" cy="1371600"/>
          </a:xfrm>
          <a:effectLst>
            <a:outerShdw blurRad="165100" dist="165100" dir="9240000" algn="ctr" rotWithShape="0">
              <a:srgbClr val="000000">
                <a:alpha val="43137"/>
              </a:srgbClr>
            </a:outerShdw>
          </a:effectLst>
        </p:grpSpPr>
        <p:sp>
          <p:nvSpPr>
            <p:cNvPr id="9" name="Isosceles Triangle 8"/>
            <p:cNvSpPr/>
            <p:nvPr/>
          </p:nvSpPr>
          <p:spPr>
            <a:xfrm>
              <a:off x="3929027" y="2128838"/>
              <a:ext cx="3657600" cy="1371600"/>
            </a:xfrm>
            <a:prstGeom prst="triangle">
              <a:avLst/>
            </a:prstGeom>
            <a:ln>
              <a:no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400" kern="0" dirty="0" smtClean="0">
                <a:solidFill>
                  <a:schemeClr val="bg2"/>
                </a:solidFill>
              </a:endParaRPr>
            </a:p>
          </p:txBody>
        </p:sp>
        <p:sp>
          <p:nvSpPr>
            <p:cNvPr id="5" name="TextBox 4"/>
            <p:cNvSpPr txBox="1"/>
            <p:nvPr/>
          </p:nvSpPr>
          <p:spPr>
            <a:xfrm>
              <a:off x="4857721" y="2491392"/>
              <a:ext cx="1857387" cy="914102"/>
            </a:xfrm>
            <a:prstGeom prst="rect">
              <a:avLst/>
            </a:prstGeom>
            <a:noFill/>
            <a:ln>
              <a:noFill/>
            </a:ln>
            <a:scene3d>
              <a:camera prst="orthographicFront" fov="0">
                <a:rot lat="0" lon="0" rev="0"/>
              </a:camera>
              <a:lightRig rig="glow" dir="t">
                <a:rot lat="0" lon="0" rev="6360000"/>
              </a:lightRig>
            </a:scene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dirty="0" smtClean="0">
                  <a:solidFill>
                    <a:schemeClr val="bg2"/>
                  </a:solidFill>
                </a:rPr>
                <a:t>SOA as mechanism</a:t>
              </a:r>
              <a:br>
                <a:rPr lang="en-US" sz="1600" dirty="0" smtClean="0">
                  <a:solidFill>
                    <a:schemeClr val="bg2"/>
                  </a:solidFill>
                </a:rPr>
              </a:br>
              <a:r>
                <a:rPr lang="en-US" sz="1600" dirty="0" smtClean="0">
                  <a:solidFill>
                    <a:schemeClr val="bg2"/>
                  </a:solidFill>
                </a:rPr>
                <a:t>to interact</a:t>
              </a:r>
              <a:endParaRPr lang="en-US" sz="1600" dirty="0">
                <a:solidFill>
                  <a:schemeClr val="bg2"/>
                </a:solidFill>
              </a:endParaRPr>
            </a:p>
          </p:txBody>
        </p:sp>
      </p:grpSp>
      <p:grpSp>
        <p:nvGrpSpPr>
          <p:cNvPr id="20" name="Group 41"/>
          <p:cNvGrpSpPr/>
          <p:nvPr/>
        </p:nvGrpSpPr>
        <p:grpSpPr>
          <a:xfrm>
            <a:off x="3845102" y="3231640"/>
            <a:ext cx="3047984" cy="831268"/>
            <a:chOff x="3929027" y="3571876"/>
            <a:chExt cx="3657600" cy="914400"/>
          </a:xfrm>
          <a:effectLst>
            <a:outerShdw blurRad="165100" dist="165100" dir="9240000" algn="ctr" rotWithShape="0">
              <a:srgbClr val="000000">
                <a:alpha val="43137"/>
              </a:srgbClr>
            </a:outerShdw>
          </a:effectLst>
        </p:grpSpPr>
        <p:sp>
          <p:nvSpPr>
            <p:cNvPr id="12" name="Rounded Rectangle 11"/>
            <p:cNvSpPr/>
            <p:nvPr/>
          </p:nvSpPr>
          <p:spPr>
            <a:xfrm>
              <a:off x="3929027" y="3571876"/>
              <a:ext cx="3657600" cy="914400"/>
            </a:xfrm>
            <a:prstGeom prst="roundRect">
              <a:avLst/>
            </a:prstGeom>
            <a:ln>
              <a:no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400" kern="0" dirty="0" smtClean="0">
                <a:solidFill>
                  <a:srgbClr val="FFFFFF"/>
                </a:solidFill>
                <a:effectLst>
                  <a:outerShdw blurRad="38100" dist="38100" dir="2700000" algn="tl">
                    <a:srgbClr val="000000">
                      <a:alpha val="43137"/>
                    </a:srgbClr>
                  </a:outerShdw>
                </a:effectLst>
              </a:endParaRPr>
            </a:p>
          </p:txBody>
        </p:sp>
        <p:sp>
          <p:nvSpPr>
            <p:cNvPr id="13" name="TextBox 12"/>
            <p:cNvSpPr txBox="1"/>
            <p:nvPr/>
          </p:nvSpPr>
          <p:spPr>
            <a:xfrm>
              <a:off x="3951075" y="3704510"/>
              <a:ext cx="3582652" cy="643256"/>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dirty="0" smtClean="0">
                  <a:solidFill>
                    <a:schemeClr val="bg2"/>
                  </a:solidFill>
                </a:rPr>
                <a:t>Standards based Interoperability</a:t>
              </a:r>
            </a:p>
          </p:txBody>
        </p:sp>
      </p:grpSp>
      <p:grpSp>
        <p:nvGrpSpPr>
          <p:cNvPr id="21" name="Group 38"/>
          <p:cNvGrpSpPr/>
          <p:nvPr/>
        </p:nvGrpSpPr>
        <p:grpSpPr>
          <a:xfrm>
            <a:off x="3845102" y="4159036"/>
            <a:ext cx="3047984" cy="1246902"/>
            <a:chOff x="3929027" y="4572008"/>
            <a:chExt cx="3657600" cy="1371600"/>
          </a:xfrm>
          <a:effectLst>
            <a:outerShdw blurRad="165100" dist="165100" dir="9240000" algn="ctr" rotWithShape="0">
              <a:srgbClr val="000000">
                <a:alpha val="43137"/>
              </a:srgbClr>
            </a:outerShdw>
          </a:effectLst>
        </p:grpSpPr>
        <p:sp>
          <p:nvSpPr>
            <p:cNvPr id="11" name="Isosceles Triangle 10"/>
            <p:cNvSpPr/>
            <p:nvPr/>
          </p:nvSpPr>
          <p:spPr>
            <a:xfrm rot="10800000">
              <a:off x="3929027" y="4572008"/>
              <a:ext cx="3657600" cy="1371600"/>
            </a:xfrm>
            <a:prstGeom prst="triangle">
              <a:avLst/>
            </a:prstGeom>
            <a:ln>
              <a:no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400" kern="0" dirty="0" smtClean="0">
                <a:solidFill>
                  <a:srgbClr val="FFFFFF"/>
                </a:solidFill>
                <a:effectLst>
                  <a:outerShdw blurRad="38100" dist="38100" dir="2700000" algn="tl">
                    <a:srgbClr val="000000">
                      <a:alpha val="43137"/>
                    </a:srgbClr>
                  </a:outerShdw>
                </a:effectLst>
              </a:endParaRPr>
            </a:p>
          </p:txBody>
        </p:sp>
        <p:sp>
          <p:nvSpPr>
            <p:cNvPr id="6" name="TextBox 5"/>
            <p:cNvSpPr txBox="1"/>
            <p:nvPr/>
          </p:nvSpPr>
          <p:spPr>
            <a:xfrm>
              <a:off x="4801309" y="4643446"/>
              <a:ext cx="1913799" cy="914102"/>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dirty="0" smtClean="0">
                  <a:solidFill>
                    <a:schemeClr val="bg2"/>
                  </a:solidFill>
                </a:rPr>
                <a:t>SOA as mechanism</a:t>
              </a:r>
              <a:br>
                <a:rPr lang="en-US" sz="1600" dirty="0" smtClean="0">
                  <a:solidFill>
                    <a:schemeClr val="bg2"/>
                  </a:solidFill>
                </a:rPr>
              </a:br>
              <a:r>
                <a:rPr lang="en-US" sz="1600" dirty="0" smtClean="0">
                  <a:solidFill>
                    <a:schemeClr val="bg2"/>
                  </a:solidFill>
                </a:rPr>
                <a:t>to transact</a:t>
              </a:r>
              <a:endParaRPr lang="en-US" sz="1600" dirty="0">
                <a:solidFill>
                  <a:schemeClr val="bg2"/>
                </a:solidFil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10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381000" y="1990359"/>
            <a:ext cx="6796117" cy="13716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defRPr/>
            </a:pPr>
            <a:r>
              <a:rPr lang="en-US" kern="0" dirty="0" smtClean="0">
                <a:solidFill>
                  <a:srgbClr val="FFFFFF"/>
                </a:solidFill>
                <a:effectLst>
                  <a:outerShdw blurRad="38100" dist="38100" dir="2700000" algn="tl">
                    <a:srgbClr val="000000">
                      <a:alpha val="43137"/>
                    </a:srgbClr>
                  </a:outerShdw>
                </a:effectLst>
              </a:rPr>
              <a:t>Compose </a:t>
            </a:r>
          </a:p>
          <a:p>
            <a:pPr defTabSz="914099" fontAlgn="base">
              <a:spcBef>
                <a:spcPct val="0"/>
              </a:spcBef>
              <a:spcAft>
                <a:spcPct val="0"/>
              </a:spcAft>
              <a:defRPr/>
            </a:pPr>
            <a:r>
              <a:rPr lang="en-US" sz="1600" i="1" kern="0" dirty="0" smtClean="0">
                <a:solidFill>
                  <a:srgbClr val="FFFFFF"/>
                </a:solidFill>
                <a:effectLst>
                  <a:outerShdw blurRad="38100" dist="38100" dir="2700000" algn="tl">
                    <a:srgbClr val="000000">
                      <a:alpha val="43137"/>
                    </a:srgbClr>
                  </a:outerShdw>
                </a:effectLst>
              </a:rPr>
              <a:t>User Interaction</a:t>
            </a:r>
            <a:br>
              <a:rPr lang="en-US" sz="1600" i="1" kern="0" dirty="0" smtClean="0">
                <a:solidFill>
                  <a:srgbClr val="FFFFFF"/>
                </a:solidFill>
                <a:effectLst>
                  <a:outerShdw blurRad="38100" dist="38100" dir="2700000" algn="tl">
                    <a:srgbClr val="000000">
                      <a:alpha val="43137"/>
                    </a:srgbClr>
                  </a:outerShdw>
                </a:effectLst>
              </a:rPr>
            </a:br>
            <a:r>
              <a:rPr lang="en-US" sz="1600" i="1" kern="0" dirty="0" smtClean="0">
                <a:solidFill>
                  <a:srgbClr val="FFFFFF"/>
                </a:solidFill>
                <a:effectLst>
                  <a:outerShdw blurRad="38100" dist="38100" dir="2700000" algn="tl">
                    <a:srgbClr val="000000">
                      <a:alpha val="43137"/>
                    </a:srgbClr>
                  </a:outerShdw>
                </a:effectLst>
              </a:rPr>
              <a:t/>
            </a:r>
            <a:br>
              <a:rPr lang="en-US" sz="1600" i="1" kern="0" dirty="0" smtClean="0">
                <a:solidFill>
                  <a:srgbClr val="FFFFFF"/>
                </a:solidFill>
                <a:effectLst>
                  <a:outerShdw blurRad="38100" dist="38100" dir="2700000" algn="tl">
                    <a:srgbClr val="000000">
                      <a:alpha val="43137"/>
                    </a:srgbClr>
                  </a:outerShdw>
                </a:effectLst>
              </a:rPr>
            </a:br>
            <a:endParaRPr lang="en-US" sz="1600" i="1" kern="0" dirty="0" smtClean="0">
              <a:solidFill>
                <a:srgbClr val="FFFFFF"/>
              </a:solidFill>
              <a:effectLst>
                <a:outerShdw blurRad="38100" dist="38100" dir="2700000" algn="tl">
                  <a:srgbClr val="000000">
                    <a:alpha val="43137"/>
                  </a:srgbClr>
                </a:outerShdw>
              </a:effectLst>
            </a:endParaRPr>
          </a:p>
        </p:txBody>
      </p:sp>
      <p:sp>
        <p:nvSpPr>
          <p:cNvPr id="51" name="TextBox 50"/>
          <p:cNvSpPr txBox="1"/>
          <p:nvPr/>
        </p:nvSpPr>
        <p:spPr>
          <a:xfrm>
            <a:off x="381002" y="4012694"/>
            <a:ext cx="6796117" cy="13716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defRPr/>
            </a:pPr>
            <a:r>
              <a:rPr lang="en-US" kern="0" dirty="0" smtClean="0">
                <a:solidFill>
                  <a:srgbClr val="FFFFFF"/>
                </a:solidFill>
                <a:effectLst>
                  <a:outerShdw blurRad="38100" dist="38100" dir="2700000" algn="tl">
                    <a:srgbClr val="000000">
                      <a:alpha val="43137"/>
                    </a:srgbClr>
                  </a:outerShdw>
                </a:effectLst>
              </a:rPr>
              <a:t>Compose </a:t>
            </a:r>
          </a:p>
          <a:p>
            <a:pPr defTabSz="914099" fontAlgn="base">
              <a:spcBef>
                <a:spcPct val="0"/>
              </a:spcBef>
              <a:spcAft>
                <a:spcPct val="0"/>
              </a:spcAft>
              <a:defRPr/>
            </a:pPr>
            <a:r>
              <a:rPr lang="en-US" sz="1600" i="1" kern="0" dirty="0" smtClean="0">
                <a:solidFill>
                  <a:srgbClr val="FFFFFF"/>
                </a:solidFill>
                <a:effectLst>
                  <a:outerShdw blurRad="38100" dist="38100" dir="2700000" algn="tl">
                    <a:srgbClr val="000000">
                      <a:alpha val="43137"/>
                    </a:srgbClr>
                  </a:outerShdw>
                </a:effectLst>
              </a:rPr>
              <a:t>Process Integration</a:t>
            </a:r>
            <a:br>
              <a:rPr lang="en-US" sz="1600" i="1" kern="0" dirty="0" smtClean="0">
                <a:solidFill>
                  <a:srgbClr val="FFFFFF"/>
                </a:solidFill>
                <a:effectLst>
                  <a:outerShdw blurRad="38100" dist="38100" dir="2700000" algn="tl">
                    <a:srgbClr val="000000">
                      <a:alpha val="43137"/>
                    </a:srgbClr>
                  </a:outerShdw>
                </a:effectLst>
              </a:rPr>
            </a:br>
            <a:r>
              <a:rPr lang="en-US" sz="1600" i="1" kern="0" dirty="0" smtClean="0">
                <a:solidFill>
                  <a:srgbClr val="FFFFFF"/>
                </a:solidFill>
                <a:effectLst>
                  <a:outerShdw blurRad="38100" dist="38100" dir="2700000" algn="tl">
                    <a:srgbClr val="000000">
                      <a:alpha val="43137"/>
                    </a:srgbClr>
                  </a:outerShdw>
                </a:effectLst>
              </a:rPr>
              <a:t/>
            </a:r>
            <a:br>
              <a:rPr lang="en-US" sz="1600" i="1" kern="0" dirty="0" smtClean="0">
                <a:solidFill>
                  <a:srgbClr val="FFFFFF"/>
                </a:solidFill>
                <a:effectLst>
                  <a:outerShdw blurRad="38100" dist="38100" dir="2700000" algn="tl">
                    <a:srgbClr val="000000">
                      <a:alpha val="43137"/>
                    </a:srgbClr>
                  </a:outerShdw>
                </a:effectLst>
              </a:rPr>
            </a:br>
            <a:endParaRPr lang="en-US" sz="1600" i="1" kern="0" dirty="0" smtClean="0">
              <a:solidFill>
                <a:srgbClr val="FFFFFF"/>
              </a:solidFill>
              <a:effectLst>
                <a:outerShdw blurRad="38100" dist="38100" dir="2700000" algn="tl">
                  <a:srgbClr val="000000">
                    <a:alpha val="43137"/>
                  </a:srgbClr>
                </a:outerShdw>
              </a:effectLst>
            </a:endParaRPr>
          </a:p>
        </p:txBody>
      </p:sp>
      <p:sp>
        <p:nvSpPr>
          <p:cNvPr id="57" name="Title 56"/>
          <p:cNvSpPr>
            <a:spLocks noGrp="1"/>
          </p:cNvSpPr>
          <p:nvPr>
            <p:ph type="title"/>
          </p:nvPr>
        </p:nvSpPr>
        <p:spPr>
          <a:xfrm>
            <a:off x="381000" y="228600"/>
            <a:ext cx="8382000" cy="553998"/>
          </a:xfrm>
        </p:spPr>
        <p:txBody>
          <a:bodyPr/>
          <a:lstStyle/>
          <a:p>
            <a:r>
              <a:rPr lang="en-US" sz="4000" dirty="0" smtClean="0"/>
              <a:t>Application Platform for SOA &amp; BPM</a:t>
            </a:r>
            <a:endParaRPr lang="en-US" sz="4000" dirty="0"/>
          </a:p>
        </p:txBody>
      </p:sp>
      <p:grpSp>
        <p:nvGrpSpPr>
          <p:cNvPr id="2" name="Group 36"/>
          <p:cNvGrpSpPr/>
          <p:nvPr/>
        </p:nvGrpSpPr>
        <p:grpSpPr>
          <a:xfrm>
            <a:off x="381002" y="5441455"/>
            <a:ext cx="6796117" cy="914400"/>
            <a:chOff x="381002" y="5722809"/>
            <a:chExt cx="6796117" cy="914400"/>
          </a:xfrm>
          <a:noFill/>
        </p:grpSpPr>
        <p:sp>
          <p:nvSpPr>
            <p:cNvPr id="46" name="TextBox 45"/>
            <p:cNvSpPr txBox="1"/>
            <p:nvPr/>
          </p:nvSpPr>
          <p:spPr>
            <a:xfrm>
              <a:off x="381002" y="5722809"/>
              <a:ext cx="6796117" cy="9144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defRPr/>
              </a:pPr>
              <a:r>
                <a:rPr lang="en-US" kern="0" dirty="0" smtClean="0">
                  <a:solidFill>
                    <a:srgbClr val="FFFFFF"/>
                  </a:solidFill>
                  <a:effectLst>
                    <a:outerShdw blurRad="38100" dist="38100" dir="2700000" algn="tl">
                      <a:srgbClr val="000000">
                        <a:alpha val="43137"/>
                      </a:srgbClr>
                    </a:outerShdw>
                  </a:effectLst>
                </a:rPr>
                <a:t>Expose</a:t>
              </a:r>
            </a:p>
            <a:p>
              <a:pPr defTabSz="914099" fontAlgn="base">
                <a:spcBef>
                  <a:spcPct val="0"/>
                </a:spcBef>
                <a:spcAft>
                  <a:spcPct val="0"/>
                </a:spcAft>
                <a:defRPr/>
              </a:pPr>
              <a:r>
                <a:rPr lang="en-US" sz="1600" i="1" kern="0" dirty="0" smtClean="0">
                  <a:solidFill>
                    <a:srgbClr val="FFFFFF"/>
                  </a:solidFill>
                  <a:effectLst>
                    <a:outerShdw blurRad="38100" dist="38100" dir="2700000" algn="tl">
                      <a:srgbClr val="000000">
                        <a:alpha val="43137"/>
                      </a:srgbClr>
                    </a:outerShdw>
                  </a:effectLst>
                </a:rPr>
                <a:t>Existing Systems </a:t>
              </a:r>
              <a:endParaRPr lang="en-US" sz="1600" i="1" kern="0" dirty="0">
                <a:solidFill>
                  <a:srgbClr val="FFFFFF"/>
                </a:solidFill>
                <a:effectLst>
                  <a:outerShdw blurRad="38100" dist="38100" dir="2700000" algn="tl">
                    <a:srgbClr val="000000">
                      <a:alpha val="43137"/>
                    </a:srgbClr>
                  </a:outerShdw>
                </a:effectLst>
              </a:endParaRPr>
            </a:p>
          </p:txBody>
        </p:sp>
        <p:grpSp>
          <p:nvGrpSpPr>
            <p:cNvPr id="3" name="Group 47"/>
            <p:cNvGrpSpPr/>
            <p:nvPr/>
          </p:nvGrpSpPr>
          <p:grpSpPr>
            <a:xfrm>
              <a:off x="3123132" y="5801063"/>
              <a:ext cx="3641814" cy="790188"/>
              <a:chOff x="4071973" y="5286388"/>
              <a:chExt cx="4214810" cy="914400"/>
            </a:xfrm>
            <a:grpFill/>
            <a:effectLst>
              <a:outerShdw blurRad="292100" dist="88900" dir="10680000" algn="tr" rotWithShape="0">
                <a:prstClr val="black">
                  <a:alpha val="40000"/>
                </a:prstClr>
              </a:outerShdw>
            </a:effectLst>
          </p:grpSpPr>
          <p:pic>
            <p:nvPicPr>
              <p:cNvPr id="14" name="Picture 13"/>
              <p:cNvPicPr>
                <a:picLocks noChangeAspect="1" noChangeArrowheads="1"/>
              </p:cNvPicPr>
              <p:nvPr/>
            </p:nvPicPr>
            <p:blipFill>
              <a:blip r:embed="rId3" cstate="print"/>
              <a:srcRect/>
              <a:stretch>
                <a:fillRect/>
              </a:stretch>
            </p:blipFill>
            <p:spPr bwMode="auto">
              <a:xfrm>
                <a:off x="4071973" y="5286388"/>
                <a:ext cx="1005840" cy="818477"/>
              </a:xfrm>
              <a:prstGeom prst="rect">
                <a:avLst/>
              </a:prstGeom>
              <a:noFill/>
              <a:ln>
                <a:noFill/>
                <a:headEnd/>
                <a:tailEnd/>
              </a:ln>
              <a:effectLst/>
              <a:scene3d>
                <a:camera prst="orthographicFront" fov="0">
                  <a:rot lat="0" lon="0" rev="0"/>
                </a:camera>
                <a:lightRig rig="glow" dir="t">
                  <a:rot lat="0" lon="0" rev="6360000"/>
                </a:lightRig>
              </a:scene3d>
              <a:sp3d/>
            </p:spPr>
            <p:style>
              <a:lnRef idx="0">
                <a:schemeClr val="accent6"/>
              </a:lnRef>
              <a:fillRef idx="3">
                <a:schemeClr val="accent6"/>
              </a:fillRef>
              <a:effectRef idx="3">
                <a:schemeClr val="accent6"/>
              </a:effectRef>
              <a:fontRef idx="minor">
                <a:schemeClr val="lt1"/>
              </a:fontRef>
            </p:style>
          </p:pic>
          <p:pic>
            <p:nvPicPr>
              <p:cNvPr id="15" name="Picture 14"/>
              <p:cNvPicPr>
                <a:picLocks noChangeAspect="1" noChangeArrowheads="1"/>
              </p:cNvPicPr>
              <p:nvPr/>
            </p:nvPicPr>
            <p:blipFill>
              <a:blip r:embed="rId4" cstate="print"/>
              <a:srcRect/>
              <a:stretch>
                <a:fillRect/>
              </a:stretch>
            </p:blipFill>
            <p:spPr bwMode="auto">
              <a:xfrm>
                <a:off x="5193395" y="5286388"/>
                <a:ext cx="593090" cy="914400"/>
              </a:xfrm>
              <a:prstGeom prst="rect">
                <a:avLst/>
              </a:prstGeom>
              <a:noFill/>
              <a:ln>
                <a:noFill/>
                <a:headEnd/>
                <a:tailEnd/>
              </a:ln>
              <a:effectLst/>
              <a:scene3d>
                <a:camera prst="orthographicFront" fov="0">
                  <a:rot lat="0" lon="0" rev="0"/>
                </a:camera>
                <a:lightRig rig="glow" dir="t">
                  <a:rot lat="0" lon="0" rev="6360000"/>
                </a:lightRig>
              </a:scene3d>
              <a:sp3d/>
            </p:spPr>
            <p:style>
              <a:lnRef idx="0">
                <a:schemeClr val="accent6"/>
              </a:lnRef>
              <a:fillRef idx="3">
                <a:schemeClr val="accent6"/>
              </a:fillRef>
              <a:effectRef idx="3">
                <a:schemeClr val="accent6"/>
              </a:effectRef>
              <a:fontRef idx="minor">
                <a:schemeClr val="lt1"/>
              </a:fontRef>
            </p:style>
          </p:pic>
          <p:pic>
            <p:nvPicPr>
              <p:cNvPr id="16" name="Picture 15"/>
              <p:cNvPicPr>
                <a:picLocks noChangeAspect="1" noChangeArrowheads="1"/>
              </p:cNvPicPr>
              <p:nvPr/>
            </p:nvPicPr>
            <p:blipFill>
              <a:blip r:embed="rId5" cstate="print"/>
              <a:srcRect/>
              <a:stretch>
                <a:fillRect/>
              </a:stretch>
            </p:blipFill>
            <p:spPr bwMode="auto">
              <a:xfrm>
                <a:off x="5904453" y="5286388"/>
                <a:ext cx="596412" cy="914400"/>
              </a:xfrm>
              <a:prstGeom prst="rect">
                <a:avLst/>
              </a:prstGeom>
              <a:noFill/>
              <a:ln>
                <a:noFill/>
                <a:headEnd/>
                <a:tailEnd/>
              </a:ln>
              <a:effectLst/>
              <a:scene3d>
                <a:camera prst="orthographicFront" fov="0">
                  <a:rot lat="0" lon="0" rev="0"/>
                </a:camera>
                <a:lightRig rig="glow" dir="t">
                  <a:rot lat="0" lon="0" rev="6360000"/>
                </a:lightRig>
              </a:scene3d>
              <a:sp3d/>
            </p:spPr>
            <p:style>
              <a:lnRef idx="0">
                <a:schemeClr val="accent6"/>
              </a:lnRef>
              <a:fillRef idx="3">
                <a:schemeClr val="accent6"/>
              </a:fillRef>
              <a:effectRef idx="3">
                <a:schemeClr val="accent6"/>
              </a:effectRef>
              <a:fontRef idx="minor">
                <a:schemeClr val="lt1"/>
              </a:fontRef>
            </p:style>
          </p:pic>
          <p:pic>
            <p:nvPicPr>
              <p:cNvPr id="17" name="Picture 16"/>
              <p:cNvPicPr>
                <a:picLocks noChangeAspect="1" noChangeArrowheads="1"/>
              </p:cNvPicPr>
              <p:nvPr/>
            </p:nvPicPr>
            <p:blipFill>
              <a:blip r:embed="rId6" cstate="print"/>
              <a:srcRect/>
              <a:stretch>
                <a:fillRect/>
              </a:stretch>
            </p:blipFill>
            <p:spPr bwMode="auto">
              <a:xfrm>
                <a:off x="6643741" y="5286388"/>
                <a:ext cx="796925" cy="914400"/>
              </a:xfrm>
              <a:prstGeom prst="rect">
                <a:avLst/>
              </a:prstGeom>
              <a:noFill/>
              <a:ln>
                <a:noFill/>
                <a:headEnd/>
                <a:tailEnd/>
              </a:ln>
              <a:effectLst/>
              <a:scene3d>
                <a:camera prst="orthographicFront" fov="0">
                  <a:rot lat="0" lon="0" rev="0"/>
                </a:camera>
                <a:lightRig rig="glow" dir="t">
                  <a:rot lat="0" lon="0" rev="6360000"/>
                </a:lightRig>
              </a:scene3d>
              <a:sp3d/>
            </p:spPr>
            <p:style>
              <a:lnRef idx="0">
                <a:schemeClr val="accent6"/>
              </a:lnRef>
              <a:fillRef idx="3">
                <a:schemeClr val="accent6"/>
              </a:fillRef>
              <a:effectRef idx="3">
                <a:schemeClr val="accent6"/>
              </a:effectRef>
              <a:fontRef idx="minor">
                <a:schemeClr val="lt1"/>
              </a:fontRef>
            </p:style>
          </p:pic>
          <p:pic>
            <p:nvPicPr>
              <p:cNvPr id="18" name="Picture 18"/>
              <p:cNvPicPr>
                <a:picLocks noChangeAspect="1" noChangeArrowheads="1"/>
              </p:cNvPicPr>
              <p:nvPr/>
            </p:nvPicPr>
            <p:blipFill>
              <a:blip r:embed="rId7" cstate="print"/>
              <a:srcRect/>
              <a:stretch>
                <a:fillRect/>
              </a:stretch>
            </p:blipFill>
            <p:spPr bwMode="auto">
              <a:xfrm>
                <a:off x="7540658" y="5286388"/>
                <a:ext cx="746125" cy="914400"/>
              </a:xfrm>
              <a:prstGeom prst="rect">
                <a:avLst/>
              </a:prstGeom>
              <a:noFill/>
              <a:ln>
                <a:noFill/>
                <a:headEnd/>
                <a:tailEnd/>
              </a:ln>
              <a:effectLst/>
              <a:scene3d>
                <a:camera prst="orthographicFront" fov="0">
                  <a:rot lat="0" lon="0" rev="0"/>
                </a:camera>
                <a:lightRig rig="glow" dir="t">
                  <a:rot lat="0" lon="0" rev="6360000"/>
                </a:lightRig>
              </a:scene3d>
              <a:sp3d/>
            </p:spPr>
            <p:style>
              <a:lnRef idx="0">
                <a:schemeClr val="accent6"/>
              </a:lnRef>
              <a:fillRef idx="3">
                <a:schemeClr val="accent6"/>
              </a:fillRef>
              <a:effectRef idx="3">
                <a:schemeClr val="accent6"/>
              </a:effectRef>
              <a:fontRef idx="minor">
                <a:schemeClr val="lt1"/>
              </a:fontRef>
            </p:style>
          </p:pic>
        </p:grpSp>
      </p:grpSp>
      <p:grpSp>
        <p:nvGrpSpPr>
          <p:cNvPr id="4" name="Group 40"/>
          <p:cNvGrpSpPr/>
          <p:nvPr/>
        </p:nvGrpSpPr>
        <p:grpSpPr>
          <a:xfrm>
            <a:off x="381002" y="1004506"/>
            <a:ext cx="6796117" cy="914400"/>
            <a:chOff x="381002" y="1285860"/>
            <a:chExt cx="6796117" cy="914400"/>
          </a:xfrm>
        </p:grpSpPr>
        <p:sp>
          <p:nvSpPr>
            <p:cNvPr id="34" name="TextBox 33"/>
            <p:cNvSpPr txBox="1"/>
            <p:nvPr/>
          </p:nvSpPr>
          <p:spPr>
            <a:xfrm>
              <a:off x="381002" y="1285860"/>
              <a:ext cx="6796117" cy="9144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defRPr/>
              </a:pPr>
              <a:r>
                <a:rPr lang="en-US" kern="0" dirty="0" smtClean="0">
                  <a:solidFill>
                    <a:srgbClr val="FFFFFF"/>
                  </a:solidFill>
                  <a:effectLst>
                    <a:outerShdw blurRad="38100" dist="38100" dir="2700000" algn="tl">
                      <a:srgbClr val="000000">
                        <a:alpha val="43137"/>
                      </a:srgbClr>
                    </a:outerShdw>
                  </a:effectLst>
                </a:rPr>
                <a:t>Consume</a:t>
              </a:r>
            </a:p>
            <a:p>
              <a:pPr defTabSz="914099" fontAlgn="base">
                <a:spcBef>
                  <a:spcPct val="0"/>
                </a:spcBef>
                <a:spcAft>
                  <a:spcPct val="0"/>
                </a:spcAft>
                <a:defRPr/>
              </a:pPr>
              <a:r>
                <a:rPr lang="en-US" sz="1600" i="1" kern="0" dirty="0" smtClean="0">
                  <a:solidFill>
                    <a:srgbClr val="FFFFFF"/>
                  </a:solidFill>
                  <a:effectLst>
                    <a:outerShdw blurRad="38100" dist="38100" dir="2700000" algn="tl">
                      <a:srgbClr val="000000">
                        <a:alpha val="43137"/>
                      </a:srgbClr>
                    </a:outerShdw>
                  </a:effectLst>
                </a:rPr>
                <a:t>User Directed</a:t>
              </a:r>
              <a:endParaRPr lang="en-US" sz="1600" i="1" kern="0" dirty="0">
                <a:solidFill>
                  <a:srgbClr val="FFFFFF"/>
                </a:solidFill>
                <a:effectLst>
                  <a:outerShdw blurRad="38100" dist="38100" dir="2700000" algn="tl">
                    <a:srgbClr val="000000">
                      <a:alpha val="43137"/>
                    </a:srgbClr>
                  </a:outerShdw>
                </a:effectLst>
              </a:endParaRPr>
            </a:p>
          </p:txBody>
        </p:sp>
        <p:grpSp>
          <p:nvGrpSpPr>
            <p:cNvPr id="5" name="Group 49"/>
            <p:cNvGrpSpPr/>
            <p:nvPr/>
          </p:nvGrpSpPr>
          <p:grpSpPr>
            <a:xfrm>
              <a:off x="2720997" y="1404839"/>
              <a:ext cx="3898478" cy="699290"/>
              <a:chOff x="1661207" y="642918"/>
              <a:chExt cx="4588503" cy="822960"/>
            </a:xfrm>
          </p:grpSpPr>
          <p:pic>
            <p:nvPicPr>
              <p:cNvPr id="29" name="Picture 32"/>
              <p:cNvPicPr>
                <a:picLocks noChangeAspect="1" noChangeArrowheads="1"/>
              </p:cNvPicPr>
              <p:nvPr/>
            </p:nvPicPr>
            <p:blipFill>
              <a:blip r:embed="rId8" cstate="print"/>
              <a:srcRect/>
              <a:stretch>
                <a:fillRect/>
              </a:stretch>
            </p:blipFill>
            <p:spPr bwMode="auto">
              <a:xfrm>
                <a:off x="4640932" y="642918"/>
                <a:ext cx="825413" cy="822960"/>
              </a:xfrm>
              <a:prstGeom prst="rect">
                <a:avLst/>
              </a:prstGeom>
              <a:noFill/>
              <a:ln>
                <a:noFill/>
                <a:headEnd/>
                <a:tailEnd/>
              </a:ln>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pic>
          <p:pic>
            <p:nvPicPr>
              <p:cNvPr id="30" name="Picture 36"/>
              <p:cNvPicPr>
                <a:picLocks noChangeAspect="1" noChangeArrowheads="1"/>
              </p:cNvPicPr>
              <p:nvPr/>
            </p:nvPicPr>
            <p:blipFill>
              <a:blip r:embed="rId9"/>
              <a:srcRect/>
              <a:stretch>
                <a:fillRect/>
              </a:stretch>
            </p:blipFill>
            <p:spPr bwMode="auto">
              <a:xfrm>
                <a:off x="3783676" y="642918"/>
                <a:ext cx="822960" cy="806165"/>
              </a:xfrm>
              <a:prstGeom prst="rect">
                <a:avLst/>
              </a:prstGeom>
              <a:noFill/>
              <a:ln>
                <a:noFill/>
                <a:headEnd/>
                <a:tailEnd/>
              </a:ln>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pic>
          <p:pic>
            <p:nvPicPr>
              <p:cNvPr id="31" name="Picture 38"/>
              <p:cNvPicPr>
                <a:picLocks noChangeAspect="1" noChangeArrowheads="1"/>
              </p:cNvPicPr>
              <p:nvPr/>
            </p:nvPicPr>
            <p:blipFill>
              <a:blip r:embed="rId10" cstate="print"/>
              <a:srcRect/>
              <a:stretch>
                <a:fillRect/>
              </a:stretch>
            </p:blipFill>
            <p:spPr bwMode="auto">
              <a:xfrm>
                <a:off x="5426750" y="642918"/>
                <a:ext cx="822960" cy="822960"/>
              </a:xfrm>
              <a:prstGeom prst="rect">
                <a:avLst/>
              </a:prstGeom>
              <a:noFill/>
              <a:ln>
                <a:noFill/>
                <a:headEnd/>
                <a:tailEnd/>
              </a:ln>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pic>
          <p:pic>
            <p:nvPicPr>
              <p:cNvPr id="32" name="Picture 41"/>
              <p:cNvPicPr>
                <a:picLocks noChangeAspect="1" noChangeArrowheads="1"/>
              </p:cNvPicPr>
              <p:nvPr/>
            </p:nvPicPr>
            <p:blipFill>
              <a:blip r:embed="rId11" cstate="print"/>
              <a:srcRect/>
              <a:stretch>
                <a:fillRect/>
              </a:stretch>
            </p:blipFill>
            <p:spPr bwMode="auto">
              <a:xfrm>
                <a:off x="2817840" y="642918"/>
                <a:ext cx="822960" cy="822960"/>
              </a:xfrm>
              <a:prstGeom prst="rect">
                <a:avLst/>
              </a:prstGeom>
              <a:noFill/>
              <a:ln>
                <a:noFill/>
                <a:headEnd/>
                <a:tailEnd/>
              </a:ln>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pic>
          <p:pic>
            <p:nvPicPr>
              <p:cNvPr id="33" name="Picture 44"/>
              <p:cNvPicPr>
                <a:picLocks noChangeAspect="1" noChangeArrowheads="1"/>
              </p:cNvPicPr>
              <p:nvPr/>
            </p:nvPicPr>
            <p:blipFill>
              <a:blip r:embed="rId12" cstate="print"/>
              <a:srcRect/>
              <a:stretch>
                <a:fillRect/>
              </a:stretch>
            </p:blipFill>
            <p:spPr bwMode="auto">
              <a:xfrm>
                <a:off x="1661207" y="642918"/>
                <a:ext cx="1050899" cy="822960"/>
              </a:xfrm>
              <a:prstGeom prst="rect">
                <a:avLst/>
              </a:prstGeom>
              <a:noFill/>
              <a:ln>
                <a:noFill/>
                <a:headEnd/>
                <a:tailEnd/>
              </a:ln>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pic>
        </p:grpSp>
      </p:grpSp>
      <p:sp>
        <p:nvSpPr>
          <p:cNvPr id="37" name="Rounded Rectangle 40"/>
          <p:cNvSpPr/>
          <p:nvPr/>
        </p:nvSpPr>
        <p:spPr>
          <a:xfrm>
            <a:off x="2458191" y="2125732"/>
            <a:ext cx="4525412" cy="335088"/>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600" kern="0" dirty="0" smtClean="0">
                <a:solidFill>
                  <a:schemeClr val="bg2"/>
                </a:solidFill>
              </a:rPr>
              <a:t>Presentation Services</a:t>
            </a:r>
          </a:p>
        </p:txBody>
      </p:sp>
      <p:sp>
        <p:nvSpPr>
          <p:cNvPr id="40" name="Rounded Rectangle 36"/>
          <p:cNvSpPr/>
          <p:nvPr/>
        </p:nvSpPr>
        <p:spPr>
          <a:xfrm>
            <a:off x="2458191" y="2522408"/>
            <a:ext cx="4525412" cy="335088"/>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600" kern="0" dirty="0" smtClean="0">
                <a:solidFill>
                  <a:schemeClr val="bg2"/>
                </a:solidFill>
              </a:rPr>
              <a:t>Collaboration Services</a:t>
            </a:r>
          </a:p>
        </p:txBody>
      </p:sp>
      <p:sp>
        <p:nvSpPr>
          <p:cNvPr id="41" name="Rounded Rectangle 39"/>
          <p:cNvSpPr/>
          <p:nvPr/>
        </p:nvSpPr>
        <p:spPr>
          <a:xfrm>
            <a:off x="2458191" y="2928934"/>
            <a:ext cx="4525412" cy="335088"/>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600" kern="0" dirty="0" smtClean="0">
                <a:solidFill>
                  <a:schemeClr val="bg2"/>
                </a:solidFill>
              </a:rPr>
              <a:t>Composition Services</a:t>
            </a:r>
          </a:p>
        </p:txBody>
      </p:sp>
      <p:sp>
        <p:nvSpPr>
          <p:cNvPr id="42" name="Rounded Rectangle 42"/>
          <p:cNvSpPr/>
          <p:nvPr/>
        </p:nvSpPr>
        <p:spPr>
          <a:xfrm>
            <a:off x="2490357" y="4143380"/>
            <a:ext cx="1539241" cy="696038"/>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400" kern="0" dirty="0" smtClean="0">
                <a:solidFill>
                  <a:schemeClr val="bg2"/>
                </a:solidFill>
              </a:rPr>
              <a:t>Business Process Services</a:t>
            </a:r>
          </a:p>
        </p:txBody>
      </p:sp>
      <p:sp>
        <p:nvSpPr>
          <p:cNvPr id="43" name="Rounded Rectangle 43"/>
          <p:cNvSpPr/>
          <p:nvPr/>
        </p:nvSpPr>
        <p:spPr>
          <a:xfrm>
            <a:off x="4105798" y="4143380"/>
            <a:ext cx="1371600" cy="696038"/>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400" kern="0" dirty="0" smtClean="0">
                <a:solidFill>
                  <a:schemeClr val="bg2"/>
                </a:solidFill>
              </a:rPr>
              <a:t>Information Integration Services</a:t>
            </a:r>
          </a:p>
        </p:txBody>
      </p:sp>
      <p:sp>
        <p:nvSpPr>
          <p:cNvPr id="44" name="Rounded Rectangle 46"/>
          <p:cNvSpPr/>
          <p:nvPr/>
        </p:nvSpPr>
        <p:spPr>
          <a:xfrm>
            <a:off x="5538357" y="4143380"/>
            <a:ext cx="1523999" cy="696038"/>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400" kern="0" dirty="0" smtClean="0">
                <a:solidFill>
                  <a:schemeClr val="bg2"/>
                </a:solidFill>
              </a:rPr>
              <a:t>Messaging</a:t>
            </a:r>
          </a:p>
          <a:p>
            <a:pPr algn="ctr" defTabSz="914099" fontAlgn="base">
              <a:spcBef>
                <a:spcPct val="0"/>
              </a:spcBef>
              <a:spcAft>
                <a:spcPct val="0"/>
              </a:spcAft>
              <a:defRPr/>
            </a:pPr>
            <a:r>
              <a:rPr lang="en-US" sz="1400" kern="0" dirty="0" smtClean="0">
                <a:solidFill>
                  <a:schemeClr val="bg2"/>
                </a:solidFill>
              </a:rPr>
              <a:t>Services</a:t>
            </a:r>
          </a:p>
        </p:txBody>
      </p:sp>
      <p:sp>
        <p:nvSpPr>
          <p:cNvPr id="47" name="Rounded Rectangle 41"/>
          <p:cNvSpPr/>
          <p:nvPr/>
        </p:nvSpPr>
        <p:spPr>
          <a:xfrm>
            <a:off x="2500297" y="4915619"/>
            <a:ext cx="4529893" cy="3810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400" kern="0" dirty="0" smtClean="0">
                <a:solidFill>
                  <a:schemeClr val="bg2"/>
                </a:solidFill>
              </a:rPr>
              <a:t>Connectivity Services</a:t>
            </a:r>
          </a:p>
        </p:txBody>
      </p:sp>
      <p:sp>
        <p:nvSpPr>
          <p:cNvPr id="48" name="Abgerundetes Rechteck 47"/>
          <p:cNvSpPr/>
          <p:nvPr/>
        </p:nvSpPr>
        <p:spPr bwMode="auto">
          <a:xfrm>
            <a:off x="7286644" y="1000108"/>
            <a:ext cx="428628" cy="535785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vert"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outerShdw blurRad="38100" dist="38100" dir="2700000" algn="tl">
                    <a:srgbClr val="000000">
                      <a:alpha val="43137"/>
                    </a:srgbClr>
                  </a:outerShdw>
                </a:effectLst>
                <a:ea typeface="ＭＳ Ｐゴシック" pitchFamily="34" charset="-128"/>
              </a:rPr>
              <a:t>Security </a:t>
            </a:r>
            <a:r>
              <a:rPr kumimoji="0" lang="de-DE" sz="1800" b="0" i="0" u="none" strike="noStrike" cap="none" normalizeH="0" baseline="0" dirty="0" err="1" smtClean="0">
                <a:ln>
                  <a:noFill/>
                </a:ln>
                <a:solidFill>
                  <a:schemeClr val="tx1"/>
                </a:solidFill>
                <a:effectLst>
                  <a:outerShdw blurRad="38100" dist="38100" dir="2700000" algn="tl">
                    <a:srgbClr val="000000">
                      <a:alpha val="43137"/>
                    </a:srgbClr>
                  </a:outerShdw>
                </a:effectLst>
                <a:ea typeface="ＭＳ Ｐゴシック" pitchFamily="34" charset="-128"/>
              </a:rPr>
              <a:t>and</a:t>
            </a:r>
            <a:r>
              <a:rPr kumimoji="0" lang="de-DE" sz="1800" b="0" i="0" u="none" strike="noStrike" cap="none" normalizeH="0" baseline="0" dirty="0" smtClean="0">
                <a:ln>
                  <a:noFill/>
                </a:ln>
                <a:solidFill>
                  <a:schemeClr val="tx1"/>
                </a:solidFill>
                <a:effectLst>
                  <a:outerShdw blurRad="38100" dist="38100" dir="2700000" algn="tl">
                    <a:srgbClr val="000000">
                      <a:alpha val="43137"/>
                    </a:srgbClr>
                  </a:outerShdw>
                </a:effectLst>
                <a:ea typeface="ＭＳ Ｐゴシック" pitchFamily="34" charset="-128"/>
              </a:rPr>
              <a:t> Identity</a:t>
            </a:r>
          </a:p>
        </p:txBody>
      </p:sp>
      <p:sp>
        <p:nvSpPr>
          <p:cNvPr id="49" name="Abgerundetes Rechteck 48"/>
          <p:cNvSpPr/>
          <p:nvPr/>
        </p:nvSpPr>
        <p:spPr bwMode="auto">
          <a:xfrm>
            <a:off x="7786710" y="1000108"/>
            <a:ext cx="428628" cy="535785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vert"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800" dirty="0" smtClean="0">
                <a:solidFill>
                  <a:schemeClr val="tx1"/>
                </a:solidFill>
                <a:effectLst>
                  <a:outerShdw blurRad="38100" dist="38100" dir="2700000" algn="tl">
                    <a:srgbClr val="000000">
                      <a:alpha val="43137"/>
                    </a:srgbClr>
                  </a:outerShdw>
                </a:effectLst>
                <a:ea typeface="ＭＳ Ｐゴシック" pitchFamily="34" charset="-128"/>
              </a:rPr>
              <a:t>Management </a:t>
            </a:r>
            <a:r>
              <a:rPr lang="de-DE" sz="1800" dirty="0" err="1" smtClean="0">
                <a:solidFill>
                  <a:schemeClr val="tx1"/>
                </a:solidFill>
                <a:effectLst>
                  <a:outerShdw blurRad="38100" dist="38100" dir="2700000" algn="tl">
                    <a:srgbClr val="000000">
                      <a:alpha val="43137"/>
                    </a:srgbClr>
                  </a:outerShdw>
                </a:effectLst>
                <a:ea typeface="ＭＳ Ｐゴシック" pitchFamily="34" charset="-128"/>
              </a:rPr>
              <a:t>and</a:t>
            </a:r>
            <a:r>
              <a:rPr lang="de-DE" sz="1800" dirty="0" smtClean="0">
                <a:solidFill>
                  <a:schemeClr val="tx1"/>
                </a:solidFill>
                <a:effectLst>
                  <a:outerShdw blurRad="38100" dist="38100" dir="2700000" algn="tl">
                    <a:srgbClr val="000000">
                      <a:alpha val="43137"/>
                    </a:srgbClr>
                  </a:outerShdw>
                </a:effectLst>
                <a:ea typeface="ＭＳ Ｐゴシック" pitchFamily="34" charset="-128"/>
              </a:rPr>
              <a:t> </a:t>
            </a:r>
            <a:r>
              <a:rPr lang="de-DE" sz="1800" dirty="0" err="1" smtClean="0">
                <a:solidFill>
                  <a:schemeClr val="tx1"/>
                </a:solidFill>
                <a:effectLst>
                  <a:outerShdw blurRad="38100" dist="38100" dir="2700000" algn="tl">
                    <a:srgbClr val="000000">
                      <a:alpha val="43137"/>
                    </a:srgbClr>
                  </a:outerShdw>
                </a:effectLst>
                <a:ea typeface="ＭＳ Ｐゴシック" pitchFamily="34" charset="-128"/>
              </a:rPr>
              <a:t>Governance</a:t>
            </a:r>
            <a:endParaRPr kumimoji="0" lang="de-DE" sz="1800" b="0" i="0" u="none" strike="noStrike" cap="none" normalizeH="0" baseline="0" dirty="0" smtClean="0">
              <a:ln>
                <a:noFill/>
              </a:ln>
              <a:solidFill>
                <a:schemeClr val="tx1"/>
              </a:solidFill>
              <a:effectLst>
                <a:outerShdw blurRad="38100" dist="38100" dir="2700000" algn="tl">
                  <a:srgbClr val="000000">
                    <a:alpha val="43137"/>
                  </a:srgbClr>
                </a:outerShdw>
              </a:effectLst>
              <a:ea typeface="ＭＳ Ｐゴシック" pitchFamily="34" charset="-128"/>
            </a:endParaRPr>
          </a:p>
        </p:txBody>
      </p:sp>
      <p:sp>
        <p:nvSpPr>
          <p:cNvPr id="50" name="Abgerundetes Rechteck 49"/>
          <p:cNvSpPr/>
          <p:nvPr/>
        </p:nvSpPr>
        <p:spPr bwMode="auto">
          <a:xfrm>
            <a:off x="8286776" y="1000108"/>
            <a:ext cx="428628" cy="535785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vert" wrap="square" lIns="91440" tIns="45720" rIns="91440" bIns="45720" numCol="1" rtlCol="0" anchor="ctr" anchorCtr="0" compatLnSpc="1">
            <a:prstTxWarp prst="textNoShape">
              <a:avLst/>
            </a:prstTxWarp>
          </a:bodyPr>
          <a:lstStyle/>
          <a:p>
            <a:pPr algn="ctr"/>
            <a:r>
              <a:rPr lang="de-DE" sz="1800" dirty="0" smtClean="0">
                <a:solidFill>
                  <a:schemeClr val="tx1"/>
                </a:solidFill>
                <a:effectLst>
                  <a:outerShdw blurRad="38100" dist="38100" dir="2700000" algn="tl">
                    <a:srgbClr val="000000">
                      <a:alpha val="43137"/>
                    </a:srgbClr>
                  </a:outerShdw>
                </a:effectLst>
                <a:ea typeface="ＭＳ Ｐゴシック" pitchFamily="34" charset="-128"/>
              </a:rPr>
              <a:t>Design </a:t>
            </a:r>
            <a:r>
              <a:rPr lang="de-DE" sz="1800" dirty="0" err="1" smtClean="0">
                <a:solidFill>
                  <a:schemeClr val="tx1"/>
                </a:solidFill>
                <a:effectLst>
                  <a:outerShdw blurRad="38100" dist="38100" dir="2700000" algn="tl">
                    <a:srgbClr val="000000">
                      <a:alpha val="43137"/>
                    </a:srgbClr>
                  </a:outerShdw>
                </a:effectLst>
                <a:ea typeface="ＭＳ Ｐゴシック" pitchFamily="34" charset="-128"/>
              </a:rPr>
              <a:t>and</a:t>
            </a:r>
            <a:r>
              <a:rPr lang="de-DE" sz="1800" dirty="0" smtClean="0">
                <a:solidFill>
                  <a:schemeClr val="tx1"/>
                </a:solidFill>
                <a:effectLst>
                  <a:outerShdw blurRad="38100" dist="38100" dir="2700000" algn="tl">
                    <a:srgbClr val="000000">
                      <a:alpha val="43137"/>
                    </a:srgbClr>
                  </a:outerShdw>
                </a:effectLst>
                <a:ea typeface="ＭＳ Ｐゴシック" pitchFamily="34" charset="-128"/>
              </a:rPr>
              <a:t> Development</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381000" y="1990359"/>
            <a:ext cx="6796117" cy="13716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defRPr/>
            </a:pPr>
            <a:r>
              <a:rPr lang="en-US" kern="0" dirty="0" smtClean="0">
                <a:solidFill>
                  <a:srgbClr val="FFFFFF"/>
                </a:solidFill>
                <a:effectLst>
                  <a:outerShdw blurRad="38100" dist="38100" dir="2700000" algn="tl">
                    <a:srgbClr val="000000">
                      <a:alpha val="43137"/>
                    </a:srgbClr>
                  </a:outerShdw>
                </a:effectLst>
              </a:rPr>
              <a:t>Compose </a:t>
            </a:r>
          </a:p>
          <a:p>
            <a:pPr defTabSz="914099" fontAlgn="base">
              <a:spcBef>
                <a:spcPct val="0"/>
              </a:spcBef>
              <a:spcAft>
                <a:spcPct val="0"/>
              </a:spcAft>
              <a:defRPr/>
            </a:pPr>
            <a:r>
              <a:rPr lang="en-US" sz="1600" i="1" kern="0" dirty="0" smtClean="0">
                <a:solidFill>
                  <a:srgbClr val="FFFFFF"/>
                </a:solidFill>
                <a:effectLst>
                  <a:outerShdw blurRad="38100" dist="38100" dir="2700000" algn="tl">
                    <a:srgbClr val="000000">
                      <a:alpha val="43137"/>
                    </a:srgbClr>
                  </a:outerShdw>
                </a:effectLst>
              </a:rPr>
              <a:t>User Interaction</a:t>
            </a:r>
            <a:br>
              <a:rPr lang="en-US" sz="1600" i="1" kern="0" dirty="0" smtClean="0">
                <a:solidFill>
                  <a:srgbClr val="FFFFFF"/>
                </a:solidFill>
                <a:effectLst>
                  <a:outerShdw blurRad="38100" dist="38100" dir="2700000" algn="tl">
                    <a:srgbClr val="000000">
                      <a:alpha val="43137"/>
                    </a:srgbClr>
                  </a:outerShdw>
                </a:effectLst>
              </a:rPr>
            </a:br>
            <a:r>
              <a:rPr lang="en-US" sz="1600" i="1" kern="0" dirty="0" smtClean="0">
                <a:solidFill>
                  <a:srgbClr val="FFFFFF"/>
                </a:solidFill>
                <a:effectLst>
                  <a:outerShdw blurRad="38100" dist="38100" dir="2700000" algn="tl">
                    <a:srgbClr val="000000">
                      <a:alpha val="43137"/>
                    </a:srgbClr>
                  </a:outerShdw>
                </a:effectLst>
              </a:rPr>
              <a:t/>
            </a:r>
            <a:br>
              <a:rPr lang="en-US" sz="1600" i="1" kern="0" dirty="0" smtClean="0">
                <a:solidFill>
                  <a:srgbClr val="FFFFFF"/>
                </a:solidFill>
                <a:effectLst>
                  <a:outerShdw blurRad="38100" dist="38100" dir="2700000" algn="tl">
                    <a:srgbClr val="000000">
                      <a:alpha val="43137"/>
                    </a:srgbClr>
                  </a:outerShdw>
                </a:effectLst>
              </a:rPr>
            </a:br>
            <a:endParaRPr lang="en-US" sz="1600" i="1" kern="0" dirty="0" smtClean="0">
              <a:solidFill>
                <a:srgbClr val="FFFFFF"/>
              </a:solidFill>
              <a:effectLst>
                <a:outerShdw blurRad="38100" dist="38100" dir="2700000" algn="tl">
                  <a:srgbClr val="000000">
                    <a:alpha val="43137"/>
                  </a:srgbClr>
                </a:outerShdw>
              </a:effectLst>
            </a:endParaRPr>
          </a:p>
        </p:txBody>
      </p:sp>
      <p:sp>
        <p:nvSpPr>
          <p:cNvPr id="51" name="TextBox 50"/>
          <p:cNvSpPr txBox="1"/>
          <p:nvPr/>
        </p:nvSpPr>
        <p:spPr>
          <a:xfrm>
            <a:off x="381002" y="4012694"/>
            <a:ext cx="6796117" cy="13716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defRPr/>
            </a:pPr>
            <a:r>
              <a:rPr lang="en-US" kern="0" dirty="0" smtClean="0">
                <a:solidFill>
                  <a:srgbClr val="FFFFFF"/>
                </a:solidFill>
                <a:effectLst>
                  <a:outerShdw blurRad="38100" dist="38100" dir="2700000" algn="tl">
                    <a:srgbClr val="000000">
                      <a:alpha val="43137"/>
                    </a:srgbClr>
                  </a:outerShdw>
                </a:effectLst>
              </a:rPr>
              <a:t>Compose </a:t>
            </a:r>
          </a:p>
          <a:p>
            <a:pPr defTabSz="914099" fontAlgn="base">
              <a:spcBef>
                <a:spcPct val="0"/>
              </a:spcBef>
              <a:spcAft>
                <a:spcPct val="0"/>
              </a:spcAft>
              <a:defRPr/>
            </a:pPr>
            <a:r>
              <a:rPr lang="en-US" sz="1600" i="1" kern="0" dirty="0" smtClean="0">
                <a:solidFill>
                  <a:srgbClr val="FFFFFF"/>
                </a:solidFill>
                <a:effectLst>
                  <a:outerShdw blurRad="38100" dist="38100" dir="2700000" algn="tl">
                    <a:srgbClr val="000000">
                      <a:alpha val="43137"/>
                    </a:srgbClr>
                  </a:outerShdw>
                </a:effectLst>
              </a:rPr>
              <a:t>Process Integration</a:t>
            </a:r>
            <a:br>
              <a:rPr lang="en-US" sz="1600" i="1" kern="0" dirty="0" smtClean="0">
                <a:solidFill>
                  <a:srgbClr val="FFFFFF"/>
                </a:solidFill>
                <a:effectLst>
                  <a:outerShdw blurRad="38100" dist="38100" dir="2700000" algn="tl">
                    <a:srgbClr val="000000">
                      <a:alpha val="43137"/>
                    </a:srgbClr>
                  </a:outerShdw>
                </a:effectLst>
              </a:rPr>
            </a:br>
            <a:r>
              <a:rPr lang="en-US" sz="1600" i="1" kern="0" dirty="0" smtClean="0">
                <a:solidFill>
                  <a:srgbClr val="FFFFFF"/>
                </a:solidFill>
                <a:effectLst>
                  <a:outerShdw blurRad="38100" dist="38100" dir="2700000" algn="tl">
                    <a:srgbClr val="000000">
                      <a:alpha val="43137"/>
                    </a:srgbClr>
                  </a:outerShdw>
                </a:effectLst>
              </a:rPr>
              <a:t/>
            </a:r>
            <a:br>
              <a:rPr lang="en-US" sz="1600" i="1" kern="0" dirty="0" smtClean="0">
                <a:solidFill>
                  <a:srgbClr val="FFFFFF"/>
                </a:solidFill>
                <a:effectLst>
                  <a:outerShdw blurRad="38100" dist="38100" dir="2700000" algn="tl">
                    <a:srgbClr val="000000">
                      <a:alpha val="43137"/>
                    </a:srgbClr>
                  </a:outerShdw>
                </a:effectLst>
              </a:rPr>
            </a:br>
            <a:endParaRPr lang="en-US" sz="1600" i="1" kern="0" dirty="0" smtClean="0">
              <a:solidFill>
                <a:srgbClr val="FFFFFF"/>
              </a:solidFill>
              <a:effectLst>
                <a:outerShdw blurRad="38100" dist="38100" dir="2700000" algn="tl">
                  <a:srgbClr val="000000">
                    <a:alpha val="43137"/>
                  </a:srgbClr>
                </a:outerShdw>
              </a:effectLst>
            </a:endParaRPr>
          </a:p>
        </p:txBody>
      </p:sp>
      <p:sp>
        <p:nvSpPr>
          <p:cNvPr id="57" name="Title 56"/>
          <p:cNvSpPr>
            <a:spLocks noGrp="1"/>
          </p:cNvSpPr>
          <p:nvPr>
            <p:ph type="title"/>
          </p:nvPr>
        </p:nvSpPr>
        <p:spPr>
          <a:xfrm>
            <a:off x="381000" y="228600"/>
            <a:ext cx="8382000" cy="553998"/>
          </a:xfrm>
        </p:spPr>
        <p:txBody>
          <a:bodyPr/>
          <a:lstStyle/>
          <a:p>
            <a:r>
              <a:rPr lang="en-US" sz="4000" dirty="0" smtClean="0"/>
              <a:t>Application Platform for SOA &amp; BPM</a:t>
            </a:r>
            <a:endParaRPr lang="en-US" sz="4000" dirty="0"/>
          </a:p>
        </p:txBody>
      </p:sp>
      <p:grpSp>
        <p:nvGrpSpPr>
          <p:cNvPr id="2" name="Group 36"/>
          <p:cNvGrpSpPr/>
          <p:nvPr/>
        </p:nvGrpSpPr>
        <p:grpSpPr>
          <a:xfrm>
            <a:off x="381002" y="5441455"/>
            <a:ext cx="6796117" cy="914400"/>
            <a:chOff x="381002" y="5722809"/>
            <a:chExt cx="6796117" cy="914400"/>
          </a:xfrm>
          <a:noFill/>
        </p:grpSpPr>
        <p:sp>
          <p:nvSpPr>
            <p:cNvPr id="46" name="TextBox 45"/>
            <p:cNvSpPr txBox="1"/>
            <p:nvPr/>
          </p:nvSpPr>
          <p:spPr>
            <a:xfrm>
              <a:off x="381002" y="5722809"/>
              <a:ext cx="6796117" cy="9144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defRPr/>
              </a:pPr>
              <a:r>
                <a:rPr lang="en-US" kern="0" dirty="0" smtClean="0">
                  <a:solidFill>
                    <a:srgbClr val="FFFFFF"/>
                  </a:solidFill>
                  <a:effectLst>
                    <a:outerShdw blurRad="38100" dist="38100" dir="2700000" algn="tl">
                      <a:srgbClr val="000000">
                        <a:alpha val="43137"/>
                      </a:srgbClr>
                    </a:outerShdw>
                  </a:effectLst>
                </a:rPr>
                <a:t>Expose</a:t>
              </a:r>
            </a:p>
            <a:p>
              <a:pPr defTabSz="914099" fontAlgn="base">
                <a:spcBef>
                  <a:spcPct val="0"/>
                </a:spcBef>
                <a:spcAft>
                  <a:spcPct val="0"/>
                </a:spcAft>
                <a:defRPr/>
              </a:pPr>
              <a:r>
                <a:rPr lang="en-US" sz="1600" i="1" kern="0" dirty="0" smtClean="0">
                  <a:solidFill>
                    <a:srgbClr val="FFFFFF"/>
                  </a:solidFill>
                  <a:effectLst>
                    <a:outerShdw blurRad="38100" dist="38100" dir="2700000" algn="tl">
                      <a:srgbClr val="000000">
                        <a:alpha val="43137"/>
                      </a:srgbClr>
                    </a:outerShdw>
                  </a:effectLst>
                </a:rPr>
                <a:t>Existing Systems </a:t>
              </a:r>
              <a:endParaRPr lang="en-US" sz="1600" i="1" kern="0" dirty="0">
                <a:solidFill>
                  <a:srgbClr val="FFFFFF"/>
                </a:solidFill>
                <a:effectLst>
                  <a:outerShdw blurRad="38100" dist="38100" dir="2700000" algn="tl">
                    <a:srgbClr val="000000">
                      <a:alpha val="43137"/>
                    </a:srgbClr>
                  </a:outerShdw>
                </a:effectLst>
              </a:endParaRPr>
            </a:p>
          </p:txBody>
        </p:sp>
        <p:grpSp>
          <p:nvGrpSpPr>
            <p:cNvPr id="3" name="Group 47"/>
            <p:cNvGrpSpPr/>
            <p:nvPr/>
          </p:nvGrpSpPr>
          <p:grpSpPr>
            <a:xfrm>
              <a:off x="3123132" y="5801063"/>
              <a:ext cx="3641814" cy="790188"/>
              <a:chOff x="4071973" y="5286388"/>
              <a:chExt cx="4214810" cy="914400"/>
            </a:xfrm>
            <a:grpFill/>
            <a:effectLst>
              <a:outerShdw blurRad="292100" dist="88900" dir="10680000" algn="tr" rotWithShape="0">
                <a:prstClr val="black">
                  <a:alpha val="40000"/>
                </a:prstClr>
              </a:outerShdw>
            </a:effectLst>
          </p:grpSpPr>
          <p:pic>
            <p:nvPicPr>
              <p:cNvPr id="14" name="Picture 13"/>
              <p:cNvPicPr>
                <a:picLocks noChangeAspect="1" noChangeArrowheads="1"/>
              </p:cNvPicPr>
              <p:nvPr/>
            </p:nvPicPr>
            <p:blipFill>
              <a:blip r:embed="rId3" cstate="print"/>
              <a:srcRect/>
              <a:stretch>
                <a:fillRect/>
              </a:stretch>
            </p:blipFill>
            <p:spPr bwMode="auto">
              <a:xfrm>
                <a:off x="4071973" y="5286388"/>
                <a:ext cx="1005840" cy="818477"/>
              </a:xfrm>
              <a:prstGeom prst="rect">
                <a:avLst/>
              </a:prstGeom>
              <a:noFill/>
              <a:ln>
                <a:noFill/>
                <a:headEnd/>
                <a:tailEnd/>
              </a:ln>
              <a:effectLst/>
              <a:scene3d>
                <a:camera prst="orthographicFront" fov="0">
                  <a:rot lat="0" lon="0" rev="0"/>
                </a:camera>
                <a:lightRig rig="glow" dir="t">
                  <a:rot lat="0" lon="0" rev="6360000"/>
                </a:lightRig>
              </a:scene3d>
              <a:sp3d/>
            </p:spPr>
            <p:style>
              <a:lnRef idx="0">
                <a:schemeClr val="accent6"/>
              </a:lnRef>
              <a:fillRef idx="3">
                <a:schemeClr val="accent6"/>
              </a:fillRef>
              <a:effectRef idx="3">
                <a:schemeClr val="accent6"/>
              </a:effectRef>
              <a:fontRef idx="minor">
                <a:schemeClr val="lt1"/>
              </a:fontRef>
            </p:style>
          </p:pic>
          <p:pic>
            <p:nvPicPr>
              <p:cNvPr id="15" name="Picture 14"/>
              <p:cNvPicPr>
                <a:picLocks noChangeAspect="1" noChangeArrowheads="1"/>
              </p:cNvPicPr>
              <p:nvPr/>
            </p:nvPicPr>
            <p:blipFill>
              <a:blip r:embed="rId4" cstate="print"/>
              <a:srcRect/>
              <a:stretch>
                <a:fillRect/>
              </a:stretch>
            </p:blipFill>
            <p:spPr bwMode="auto">
              <a:xfrm>
                <a:off x="5193395" y="5286388"/>
                <a:ext cx="593090" cy="914400"/>
              </a:xfrm>
              <a:prstGeom prst="rect">
                <a:avLst/>
              </a:prstGeom>
              <a:noFill/>
              <a:ln>
                <a:noFill/>
                <a:headEnd/>
                <a:tailEnd/>
              </a:ln>
              <a:effectLst/>
              <a:scene3d>
                <a:camera prst="orthographicFront" fov="0">
                  <a:rot lat="0" lon="0" rev="0"/>
                </a:camera>
                <a:lightRig rig="glow" dir="t">
                  <a:rot lat="0" lon="0" rev="6360000"/>
                </a:lightRig>
              </a:scene3d>
              <a:sp3d/>
            </p:spPr>
            <p:style>
              <a:lnRef idx="0">
                <a:schemeClr val="accent6"/>
              </a:lnRef>
              <a:fillRef idx="3">
                <a:schemeClr val="accent6"/>
              </a:fillRef>
              <a:effectRef idx="3">
                <a:schemeClr val="accent6"/>
              </a:effectRef>
              <a:fontRef idx="minor">
                <a:schemeClr val="lt1"/>
              </a:fontRef>
            </p:style>
          </p:pic>
          <p:pic>
            <p:nvPicPr>
              <p:cNvPr id="16" name="Picture 15"/>
              <p:cNvPicPr>
                <a:picLocks noChangeAspect="1" noChangeArrowheads="1"/>
              </p:cNvPicPr>
              <p:nvPr/>
            </p:nvPicPr>
            <p:blipFill>
              <a:blip r:embed="rId5" cstate="print"/>
              <a:srcRect/>
              <a:stretch>
                <a:fillRect/>
              </a:stretch>
            </p:blipFill>
            <p:spPr bwMode="auto">
              <a:xfrm>
                <a:off x="5904453" y="5286388"/>
                <a:ext cx="596412" cy="914400"/>
              </a:xfrm>
              <a:prstGeom prst="rect">
                <a:avLst/>
              </a:prstGeom>
              <a:noFill/>
              <a:ln>
                <a:noFill/>
                <a:headEnd/>
                <a:tailEnd/>
              </a:ln>
              <a:effectLst/>
              <a:scene3d>
                <a:camera prst="orthographicFront" fov="0">
                  <a:rot lat="0" lon="0" rev="0"/>
                </a:camera>
                <a:lightRig rig="glow" dir="t">
                  <a:rot lat="0" lon="0" rev="6360000"/>
                </a:lightRig>
              </a:scene3d>
              <a:sp3d/>
            </p:spPr>
            <p:style>
              <a:lnRef idx="0">
                <a:schemeClr val="accent6"/>
              </a:lnRef>
              <a:fillRef idx="3">
                <a:schemeClr val="accent6"/>
              </a:fillRef>
              <a:effectRef idx="3">
                <a:schemeClr val="accent6"/>
              </a:effectRef>
              <a:fontRef idx="minor">
                <a:schemeClr val="lt1"/>
              </a:fontRef>
            </p:style>
          </p:pic>
          <p:pic>
            <p:nvPicPr>
              <p:cNvPr id="17" name="Picture 16"/>
              <p:cNvPicPr>
                <a:picLocks noChangeAspect="1" noChangeArrowheads="1"/>
              </p:cNvPicPr>
              <p:nvPr/>
            </p:nvPicPr>
            <p:blipFill>
              <a:blip r:embed="rId6" cstate="print"/>
              <a:srcRect/>
              <a:stretch>
                <a:fillRect/>
              </a:stretch>
            </p:blipFill>
            <p:spPr bwMode="auto">
              <a:xfrm>
                <a:off x="6643741" y="5286388"/>
                <a:ext cx="796925" cy="914400"/>
              </a:xfrm>
              <a:prstGeom prst="rect">
                <a:avLst/>
              </a:prstGeom>
              <a:noFill/>
              <a:ln>
                <a:noFill/>
                <a:headEnd/>
                <a:tailEnd/>
              </a:ln>
              <a:effectLst/>
              <a:scene3d>
                <a:camera prst="orthographicFront" fov="0">
                  <a:rot lat="0" lon="0" rev="0"/>
                </a:camera>
                <a:lightRig rig="glow" dir="t">
                  <a:rot lat="0" lon="0" rev="6360000"/>
                </a:lightRig>
              </a:scene3d>
              <a:sp3d/>
            </p:spPr>
            <p:style>
              <a:lnRef idx="0">
                <a:schemeClr val="accent6"/>
              </a:lnRef>
              <a:fillRef idx="3">
                <a:schemeClr val="accent6"/>
              </a:fillRef>
              <a:effectRef idx="3">
                <a:schemeClr val="accent6"/>
              </a:effectRef>
              <a:fontRef idx="minor">
                <a:schemeClr val="lt1"/>
              </a:fontRef>
            </p:style>
          </p:pic>
          <p:pic>
            <p:nvPicPr>
              <p:cNvPr id="18" name="Picture 18"/>
              <p:cNvPicPr>
                <a:picLocks noChangeAspect="1" noChangeArrowheads="1"/>
              </p:cNvPicPr>
              <p:nvPr/>
            </p:nvPicPr>
            <p:blipFill>
              <a:blip r:embed="rId7" cstate="print"/>
              <a:srcRect/>
              <a:stretch>
                <a:fillRect/>
              </a:stretch>
            </p:blipFill>
            <p:spPr bwMode="auto">
              <a:xfrm>
                <a:off x="7540658" y="5286388"/>
                <a:ext cx="746125" cy="914400"/>
              </a:xfrm>
              <a:prstGeom prst="rect">
                <a:avLst/>
              </a:prstGeom>
              <a:noFill/>
              <a:ln>
                <a:noFill/>
                <a:headEnd/>
                <a:tailEnd/>
              </a:ln>
              <a:effectLst/>
              <a:scene3d>
                <a:camera prst="orthographicFront" fov="0">
                  <a:rot lat="0" lon="0" rev="0"/>
                </a:camera>
                <a:lightRig rig="glow" dir="t">
                  <a:rot lat="0" lon="0" rev="6360000"/>
                </a:lightRig>
              </a:scene3d>
              <a:sp3d/>
            </p:spPr>
            <p:style>
              <a:lnRef idx="0">
                <a:schemeClr val="accent6"/>
              </a:lnRef>
              <a:fillRef idx="3">
                <a:schemeClr val="accent6"/>
              </a:fillRef>
              <a:effectRef idx="3">
                <a:schemeClr val="accent6"/>
              </a:effectRef>
              <a:fontRef idx="minor">
                <a:schemeClr val="lt1"/>
              </a:fontRef>
            </p:style>
          </p:pic>
        </p:grpSp>
      </p:grpSp>
      <p:grpSp>
        <p:nvGrpSpPr>
          <p:cNvPr id="4" name="Group 40"/>
          <p:cNvGrpSpPr/>
          <p:nvPr/>
        </p:nvGrpSpPr>
        <p:grpSpPr>
          <a:xfrm>
            <a:off x="381002" y="1004506"/>
            <a:ext cx="6796117" cy="914400"/>
            <a:chOff x="381002" y="1285860"/>
            <a:chExt cx="6796117" cy="914400"/>
          </a:xfrm>
        </p:grpSpPr>
        <p:sp>
          <p:nvSpPr>
            <p:cNvPr id="34" name="TextBox 33"/>
            <p:cNvSpPr txBox="1"/>
            <p:nvPr/>
          </p:nvSpPr>
          <p:spPr>
            <a:xfrm>
              <a:off x="381002" y="1285860"/>
              <a:ext cx="6796117" cy="9144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defRPr/>
              </a:pPr>
              <a:r>
                <a:rPr lang="en-US" kern="0" dirty="0" smtClean="0">
                  <a:solidFill>
                    <a:srgbClr val="FFFFFF"/>
                  </a:solidFill>
                  <a:effectLst>
                    <a:outerShdw blurRad="38100" dist="38100" dir="2700000" algn="tl">
                      <a:srgbClr val="000000">
                        <a:alpha val="43137"/>
                      </a:srgbClr>
                    </a:outerShdw>
                  </a:effectLst>
                </a:rPr>
                <a:t>Consume</a:t>
              </a:r>
            </a:p>
            <a:p>
              <a:pPr defTabSz="914099" fontAlgn="base">
                <a:spcBef>
                  <a:spcPct val="0"/>
                </a:spcBef>
                <a:spcAft>
                  <a:spcPct val="0"/>
                </a:spcAft>
                <a:defRPr/>
              </a:pPr>
              <a:r>
                <a:rPr lang="en-US" sz="1600" i="1" kern="0" dirty="0" smtClean="0">
                  <a:solidFill>
                    <a:srgbClr val="FFFFFF"/>
                  </a:solidFill>
                  <a:effectLst>
                    <a:outerShdw blurRad="38100" dist="38100" dir="2700000" algn="tl">
                      <a:srgbClr val="000000">
                        <a:alpha val="43137"/>
                      </a:srgbClr>
                    </a:outerShdw>
                  </a:effectLst>
                </a:rPr>
                <a:t>User Directed</a:t>
              </a:r>
              <a:endParaRPr lang="en-US" sz="1600" i="1" kern="0" dirty="0">
                <a:solidFill>
                  <a:srgbClr val="FFFFFF"/>
                </a:solidFill>
                <a:effectLst>
                  <a:outerShdw blurRad="38100" dist="38100" dir="2700000" algn="tl">
                    <a:srgbClr val="000000">
                      <a:alpha val="43137"/>
                    </a:srgbClr>
                  </a:outerShdw>
                </a:effectLst>
              </a:endParaRPr>
            </a:p>
          </p:txBody>
        </p:sp>
        <p:grpSp>
          <p:nvGrpSpPr>
            <p:cNvPr id="5" name="Group 49"/>
            <p:cNvGrpSpPr/>
            <p:nvPr/>
          </p:nvGrpSpPr>
          <p:grpSpPr>
            <a:xfrm>
              <a:off x="2720997" y="1404839"/>
              <a:ext cx="3898478" cy="699290"/>
              <a:chOff x="1661207" y="642918"/>
              <a:chExt cx="4588503" cy="822960"/>
            </a:xfrm>
          </p:grpSpPr>
          <p:pic>
            <p:nvPicPr>
              <p:cNvPr id="29" name="Picture 32"/>
              <p:cNvPicPr>
                <a:picLocks noChangeAspect="1" noChangeArrowheads="1"/>
              </p:cNvPicPr>
              <p:nvPr/>
            </p:nvPicPr>
            <p:blipFill>
              <a:blip r:embed="rId8" cstate="print"/>
              <a:srcRect/>
              <a:stretch>
                <a:fillRect/>
              </a:stretch>
            </p:blipFill>
            <p:spPr bwMode="auto">
              <a:xfrm>
                <a:off x="4640932" y="642918"/>
                <a:ext cx="825413" cy="822960"/>
              </a:xfrm>
              <a:prstGeom prst="rect">
                <a:avLst/>
              </a:prstGeom>
              <a:noFill/>
              <a:ln>
                <a:noFill/>
                <a:headEnd/>
                <a:tailEnd/>
              </a:ln>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pic>
          <p:pic>
            <p:nvPicPr>
              <p:cNvPr id="30" name="Picture 36"/>
              <p:cNvPicPr>
                <a:picLocks noChangeAspect="1" noChangeArrowheads="1"/>
              </p:cNvPicPr>
              <p:nvPr/>
            </p:nvPicPr>
            <p:blipFill>
              <a:blip r:embed="rId9"/>
              <a:srcRect/>
              <a:stretch>
                <a:fillRect/>
              </a:stretch>
            </p:blipFill>
            <p:spPr bwMode="auto">
              <a:xfrm>
                <a:off x="3783676" y="642918"/>
                <a:ext cx="822960" cy="806165"/>
              </a:xfrm>
              <a:prstGeom prst="rect">
                <a:avLst/>
              </a:prstGeom>
              <a:noFill/>
              <a:ln>
                <a:noFill/>
                <a:headEnd/>
                <a:tailEnd/>
              </a:ln>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pic>
          <p:pic>
            <p:nvPicPr>
              <p:cNvPr id="31" name="Picture 38"/>
              <p:cNvPicPr>
                <a:picLocks noChangeAspect="1" noChangeArrowheads="1"/>
              </p:cNvPicPr>
              <p:nvPr/>
            </p:nvPicPr>
            <p:blipFill>
              <a:blip r:embed="rId10" cstate="print"/>
              <a:srcRect/>
              <a:stretch>
                <a:fillRect/>
              </a:stretch>
            </p:blipFill>
            <p:spPr bwMode="auto">
              <a:xfrm>
                <a:off x="5426750" y="642918"/>
                <a:ext cx="822960" cy="822960"/>
              </a:xfrm>
              <a:prstGeom prst="rect">
                <a:avLst/>
              </a:prstGeom>
              <a:noFill/>
              <a:ln>
                <a:noFill/>
                <a:headEnd/>
                <a:tailEnd/>
              </a:ln>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pic>
          <p:pic>
            <p:nvPicPr>
              <p:cNvPr id="32" name="Picture 41"/>
              <p:cNvPicPr>
                <a:picLocks noChangeAspect="1" noChangeArrowheads="1"/>
              </p:cNvPicPr>
              <p:nvPr/>
            </p:nvPicPr>
            <p:blipFill>
              <a:blip r:embed="rId11" cstate="print"/>
              <a:srcRect/>
              <a:stretch>
                <a:fillRect/>
              </a:stretch>
            </p:blipFill>
            <p:spPr bwMode="auto">
              <a:xfrm>
                <a:off x="2817840" y="642918"/>
                <a:ext cx="822960" cy="822960"/>
              </a:xfrm>
              <a:prstGeom prst="rect">
                <a:avLst/>
              </a:prstGeom>
              <a:noFill/>
              <a:ln>
                <a:noFill/>
                <a:headEnd/>
                <a:tailEnd/>
              </a:ln>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pic>
          <p:pic>
            <p:nvPicPr>
              <p:cNvPr id="33" name="Picture 44"/>
              <p:cNvPicPr>
                <a:picLocks noChangeAspect="1" noChangeArrowheads="1"/>
              </p:cNvPicPr>
              <p:nvPr/>
            </p:nvPicPr>
            <p:blipFill>
              <a:blip r:embed="rId12" cstate="print"/>
              <a:srcRect/>
              <a:stretch>
                <a:fillRect/>
              </a:stretch>
            </p:blipFill>
            <p:spPr bwMode="auto">
              <a:xfrm>
                <a:off x="1661207" y="642918"/>
                <a:ext cx="1050899" cy="822960"/>
              </a:xfrm>
              <a:prstGeom prst="rect">
                <a:avLst/>
              </a:prstGeom>
              <a:noFill/>
              <a:ln>
                <a:noFill/>
                <a:headEnd/>
                <a:tailEnd/>
              </a:ln>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pic>
        </p:grpSp>
      </p:grpSp>
      <p:sp>
        <p:nvSpPr>
          <p:cNvPr id="37" name="Rounded Rectangle 40"/>
          <p:cNvSpPr/>
          <p:nvPr/>
        </p:nvSpPr>
        <p:spPr>
          <a:xfrm>
            <a:off x="2458191" y="2125732"/>
            <a:ext cx="4525412" cy="335088"/>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r>
              <a:rPr lang="en-US" sz="1600" kern="0" dirty="0" smtClean="0">
                <a:solidFill>
                  <a:schemeClr val="bg2"/>
                </a:solidFill>
              </a:rPr>
              <a:t>MOSS, .NET CF, ASP.NET/AJAX, Silverlight, WPF </a:t>
            </a:r>
          </a:p>
        </p:txBody>
      </p:sp>
      <p:sp>
        <p:nvSpPr>
          <p:cNvPr id="40" name="Rounded Rectangle 36"/>
          <p:cNvSpPr/>
          <p:nvPr/>
        </p:nvSpPr>
        <p:spPr>
          <a:xfrm>
            <a:off x="2458191" y="2522408"/>
            <a:ext cx="4525412" cy="335088"/>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r>
              <a:rPr lang="en-US" sz="1600" kern="0" dirty="0" smtClean="0">
                <a:solidFill>
                  <a:schemeClr val="bg2"/>
                </a:solidFill>
              </a:rPr>
              <a:t>MOSS &amp; Office Communications Server</a:t>
            </a:r>
          </a:p>
        </p:txBody>
      </p:sp>
      <p:sp>
        <p:nvSpPr>
          <p:cNvPr id="41" name="Rounded Rectangle 39"/>
          <p:cNvSpPr/>
          <p:nvPr/>
        </p:nvSpPr>
        <p:spPr>
          <a:xfrm>
            <a:off x="2458191" y="2928934"/>
            <a:ext cx="4525412" cy="335088"/>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r>
              <a:rPr lang="en-US" sz="1600" kern="0" dirty="0" smtClean="0">
                <a:solidFill>
                  <a:schemeClr val="bg2"/>
                </a:solidFill>
              </a:rPr>
              <a:t>SharePoint Server (MOSS), WF, CAB</a:t>
            </a:r>
          </a:p>
        </p:txBody>
      </p:sp>
      <p:sp>
        <p:nvSpPr>
          <p:cNvPr id="42" name="Rounded Rectangle 42"/>
          <p:cNvSpPr/>
          <p:nvPr/>
        </p:nvSpPr>
        <p:spPr>
          <a:xfrm>
            <a:off x="2490357" y="4143380"/>
            <a:ext cx="1539241" cy="696038"/>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r>
              <a:rPr lang="en-US" sz="1600" kern="0" dirty="0" smtClean="0">
                <a:solidFill>
                  <a:schemeClr val="bg2"/>
                </a:solidFill>
              </a:rPr>
              <a:t>BizTalk Server</a:t>
            </a:r>
          </a:p>
          <a:p>
            <a:pPr algn="ctr" defTabSz="914099">
              <a:defRPr/>
            </a:pPr>
            <a:r>
              <a:rPr lang="en-US" sz="1600" kern="0" dirty="0" smtClean="0">
                <a:solidFill>
                  <a:schemeClr val="bg2"/>
                </a:solidFill>
              </a:rPr>
              <a:t>WF</a:t>
            </a:r>
          </a:p>
        </p:txBody>
      </p:sp>
      <p:sp>
        <p:nvSpPr>
          <p:cNvPr id="43" name="Rounded Rectangle 43"/>
          <p:cNvSpPr/>
          <p:nvPr/>
        </p:nvSpPr>
        <p:spPr>
          <a:xfrm>
            <a:off x="4105798" y="4143380"/>
            <a:ext cx="1371600" cy="696038"/>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r>
              <a:rPr lang="en-US" sz="1600" kern="0" dirty="0" smtClean="0">
                <a:solidFill>
                  <a:schemeClr val="bg2"/>
                </a:solidFill>
              </a:rPr>
              <a:t>SQL Server</a:t>
            </a:r>
          </a:p>
        </p:txBody>
      </p:sp>
      <p:sp>
        <p:nvSpPr>
          <p:cNvPr id="44" name="Rounded Rectangle 46"/>
          <p:cNvSpPr/>
          <p:nvPr/>
        </p:nvSpPr>
        <p:spPr>
          <a:xfrm>
            <a:off x="5538357" y="4143380"/>
            <a:ext cx="1523999" cy="696038"/>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r>
              <a:rPr lang="en-US" sz="1600" kern="0" dirty="0" smtClean="0">
                <a:solidFill>
                  <a:schemeClr val="bg2"/>
                </a:solidFill>
              </a:rPr>
              <a:t>BizTalk Server</a:t>
            </a:r>
          </a:p>
          <a:p>
            <a:pPr algn="ctr" defTabSz="914099">
              <a:defRPr/>
            </a:pPr>
            <a:r>
              <a:rPr lang="en-US" sz="1600" kern="0" dirty="0" smtClean="0">
                <a:solidFill>
                  <a:schemeClr val="bg2"/>
                </a:solidFill>
              </a:rPr>
              <a:t>Windows</a:t>
            </a:r>
          </a:p>
          <a:p>
            <a:pPr algn="ctr" defTabSz="914099">
              <a:defRPr/>
            </a:pPr>
            <a:r>
              <a:rPr lang="en-US" sz="1600" kern="0" dirty="0" smtClean="0">
                <a:solidFill>
                  <a:schemeClr val="bg2"/>
                </a:solidFill>
              </a:rPr>
              <a:t>WCF</a:t>
            </a:r>
          </a:p>
        </p:txBody>
      </p:sp>
      <p:sp>
        <p:nvSpPr>
          <p:cNvPr id="47" name="Rounded Rectangle 41"/>
          <p:cNvSpPr/>
          <p:nvPr/>
        </p:nvSpPr>
        <p:spPr>
          <a:xfrm>
            <a:off x="2500297" y="4915619"/>
            <a:ext cx="4529893" cy="3810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r>
              <a:rPr lang="en-US" sz="1600" kern="0" dirty="0" smtClean="0">
                <a:solidFill>
                  <a:schemeClr val="bg2"/>
                </a:solidFill>
              </a:rPr>
              <a:t>BizTalk Server, WCF</a:t>
            </a:r>
          </a:p>
        </p:txBody>
      </p:sp>
      <p:sp>
        <p:nvSpPr>
          <p:cNvPr id="48" name="Abgerundetes Rechteck 47"/>
          <p:cNvSpPr/>
          <p:nvPr/>
        </p:nvSpPr>
        <p:spPr bwMode="auto">
          <a:xfrm>
            <a:off x="7286644" y="1000108"/>
            <a:ext cx="428628" cy="535785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vert" wrap="square" lIns="91440" tIns="45720" rIns="91440" bIns="45720" numCol="1" rtlCol="0" anchor="ctr" anchorCtr="0" compatLnSpc="1">
            <a:prstTxWarp prst="textNoShape">
              <a:avLst/>
            </a:prstTxWarp>
          </a:bodyPr>
          <a:lstStyle/>
          <a:p>
            <a:pPr algn="ctr"/>
            <a:r>
              <a:rPr lang="de-DE" sz="1800" dirty="0" err="1" smtClean="0">
                <a:solidFill>
                  <a:schemeClr val="tx1"/>
                </a:solidFill>
                <a:effectLst>
                  <a:outerShdw blurRad="38100" dist="38100" dir="2700000" algn="tl">
                    <a:srgbClr val="000000">
                      <a:alpha val="43137"/>
                    </a:srgbClr>
                  </a:outerShdw>
                </a:effectLst>
                <a:ea typeface="ＭＳ Ｐゴシック" pitchFamily="34" charset="-128"/>
              </a:rPr>
              <a:t>Active</a:t>
            </a:r>
            <a:r>
              <a:rPr lang="de-DE" sz="1800" dirty="0" smtClean="0">
                <a:solidFill>
                  <a:schemeClr val="tx1"/>
                </a:solidFill>
                <a:effectLst>
                  <a:outerShdw blurRad="38100" dist="38100" dir="2700000" algn="tl">
                    <a:srgbClr val="000000">
                      <a:alpha val="43137"/>
                    </a:srgbClr>
                  </a:outerShdw>
                </a:effectLst>
                <a:ea typeface="ＭＳ Ｐゴシック" pitchFamily="34" charset="-128"/>
              </a:rPr>
              <a:t> Directory</a:t>
            </a:r>
          </a:p>
        </p:txBody>
      </p:sp>
      <p:sp>
        <p:nvSpPr>
          <p:cNvPr id="49" name="Abgerundetes Rechteck 48"/>
          <p:cNvSpPr/>
          <p:nvPr/>
        </p:nvSpPr>
        <p:spPr bwMode="auto">
          <a:xfrm>
            <a:off x="7786710" y="1000108"/>
            <a:ext cx="428628" cy="535785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vert" wrap="square" lIns="91440" tIns="45720" rIns="91440" bIns="45720" numCol="1" rtlCol="0" anchor="ctr" anchorCtr="0" compatLnSpc="1">
            <a:prstTxWarp prst="textNoShape">
              <a:avLst/>
            </a:prstTxWarp>
          </a:bodyPr>
          <a:lstStyle/>
          <a:p>
            <a:pPr algn="ctr"/>
            <a:r>
              <a:rPr lang="de-DE" sz="1800" dirty="0" smtClean="0">
                <a:solidFill>
                  <a:schemeClr val="tx1"/>
                </a:solidFill>
                <a:effectLst>
                  <a:outerShdw blurRad="38100" dist="38100" dir="2700000" algn="tl">
                    <a:srgbClr val="000000">
                      <a:alpha val="43137"/>
                    </a:srgbClr>
                  </a:outerShdw>
                </a:effectLst>
                <a:ea typeface="ＭＳ Ｐゴシック" pitchFamily="34" charset="-128"/>
              </a:rPr>
              <a:t>System Center, MOF, Partners</a:t>
            </a:r>
          </a:p>
        </p:txBody>
      </p:sp>
      <p:sp>
        <p:nvSpPr>
          <p:cNvPr id="50" name="Abgerundetes Rechteck 49"/>
          <p:cNvSpPr/>
          <p:nvPr/>
        </p:nvSpPr>
        <p:spPr bwMode="auto">
          <a:xfrm>
            <a:off x="8286776" y="1000108"/>
            <a:ext cx="428628" cy="535785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vert" wrap="square" lIns="91440" tIns="45720" rIns="91440" bIns="45720" numCol="1" rtlCol="0" anchor="ctr" anchorCtr="0" compatLnSpc="1">
            <a:prstTxWarp prst="textNoShape">
              <a:avLst/>
            </a:prstTxWarp>
          </a:bodyPr>
          <a:lstStyle/>
          <a:p>
            <a:pPr algn="ctr"/>
            <a:r>
              <a:rPr lang="de-DE" sz="1800" dirty="0" smtClean="0">
                <a:solidFill>
                  <a:schemeClr val="tx1"/>
                </a:solidFill>
                <a:effectLst>
                  <a:outerShdw blurRad="38100" dist="38100" dir="2700000" algn="tl">
                    <a:srgbClr val="000000">
                      <a:alpha val="43137"/>
                    </a:srgbClr>
                  </a:outerShdw>
                </a:effectLst>
                <a:ea typeface="ＭＳ Ｐゴシック" pitchFamily="34" charset="-128"/>
              </a:rPr>
              <a:t>Visual Studio. Patterns &amp; Practices, MSF</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itle 73"/>
          <p:cNvSpPr>
            <a:spLocks noGrp="1"/>
          </p:cNvSpPr>
          <p:nvPr>
            <p:ph type="title"/>
          </p:nvPr>
        </p:nvSpPr>
        <p:spPr>
          <a:xfrm>
            <a:off x="381000" y="228600"/>
            <a:ext cx="8382000" cy="664797"/>
          </a:xfrm>
        </p:spPr>
        <p:txBody>
          <a:bodyPr/>
          <a:lstStyle/>
          <a:p>
            <a:pPr defTabSz="912740">
              <a:defRPr/>
            </a:pPr>
            <a:r>
              <a:rPr lang="de-DE" dirty="0" smtClean="0"/>
              <a:t>„Real Life“ </a:t>
            </a:r>
            <a:r>
              <a:rPr lang="de-DE" dirty="0" err="1" smtClean="0"/>
              <a:t>Application</a:t>
            </a:r>
            <a:r>
              <a:rPr lang="de-DE" dirty="0" smtClean="0"/>
              <a:t> Support</a:t>
            </a:r>
            <a:endParaRPr sz="4400"/>
          </a:p>
        </p:txBody>
      </p:sp>
      <p:grpSp>
        <p:nvGrpSpPr>
          <p:cNvPr id="2" name="Group 77"/>
          <p:cNvGrpSpPr/>
          <p:nvPr/>
        </p:nvGrpSpPr>
        <p:grpSpPr>
          <a:xfrm>
            <a:off x="214282" y="4238572"/>
            <a:ext cx="8715436" cy="2071702"/>
            <a:chOff x="214282" y="4237023"/>
            <a:chExt cx="8715436" cy="2071702"/>
          </a:xfrm>
        </p:grpSpPr>
        <p:sp>
          <p:nvSpPr>
            <p:cNvPr id="79" name="Rounded Rectangle 78"/>
            <p:cNvSpPr/>
            <p:nvPr/>
          </p:nvSpPr>
          <p:spPr>
            <a:xfrm>
              <a:off x="7500958" y="4237023"/>
              <a:ext cx="1428760" cy="2071702"/>
            </a:xfrm>
            <a:prstGeom prst="roundRect">
              <a:avLst>
                <a:gd name="adj" fmla="val 12025"/>
              </a:avLst>
            </a:prstGeom>
          </p:spPr>
          <p:style>
            <a:lnRef idx="0">
              <a:schemeClr val="accent4"/>
            </a:lnRef>
            <a:fillRef idx="3">
              <a:schemeClr val="accent4"/>
            </a:fillRef>
            <a:effectRef idx="3">
              <a:schemeClr val="accent4"/>
            </a:effectRef>
            <a:fontRef idx="minor">
              <a:schemeClr val="lt1"/>
            </a:fontRef>
          </p:style>
          <p:txBody>
            <a:bodyPr rtlCol="0" anchor="b" anchorCtr="0"/>
            <a:lstStyle/>
            <a:p>
              <a:pPr algn="ctr"/>
              <a:r>
                <a:rPr lang="de-DE" dirty="0" smtClean="0"/>
                <a:t>ERP</a:t>
              </a:r>
              <a:endParaRPr lang="de-DE" dirty="0"/>
            </a:p>
          </p:txBody>
        </p:sp>
        <p:sp>
          <p:nvSpPr>
            <p:cNvPr id="80" name="Rounded Rectangle 79"/>
            <p:cNvSpPr/>
            <p:nvPr/>
          </p:nvSpPr>
          <p:spPr>
            <a:xfrm>
              <a:off x="214282" y="4237023"/>
              <a:ext cx="7143800" cy="2071702"/>
            </a:xfrm>
            <a:prstGeom prst="roundRect">
              <a:avLst>
                <a:gd name="adj" fmla="val 8050"/>
              </a:avLst>
            </a:prstGeom>
          </p:spPr>
          <p:style>
            <a:lnRef idx="0">
              <a:schemeClr val="accent4"/>
            </a:lnRef>
            <a:fillRef idx="3">
              <a:schemeClr val="accent4"/>
            </a:fillRef>
            <a:effectRef idx="3">
              <a:schemeClr val="accent4"/>
            </a:effectRef>
            <a:fontRef idx="minor">
              <a:schemeClr val="lt1"/>
            </a:fontRef>
          </p:style>
          <p:txBody>
            <a:bodyPr rtlCol="0" anchor="b" anchorCtr="0"/>
            <a:lstStyle/>
            <a:p>
              <a:pPr algn="ctr"/>
              <a:r>
                <a:rPr lang="de-DE" dirty="0" smtClean="0"/>
                <a:t>CRM</a:t>
              </a:r>
              <a:endParaRPr lang="de-DE" dirty="0"/>
            </a:p>
          </p:txBody>
        </p:sp>
        <p:sp>
          <p:nvSpPr>
            <p:cNvPr id="81" name="Rectangle 80"/>
            <p:cNvSpPr/>
            <p:nvPr/>
          </p:nvSpPr>
          <p:spPr>
            <a:xfrm>
              <a:off x="285720" y="4594213"/>
              <a:ext cx="857256" cy="5715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1200" dirty="0" smtClean="0">
                  <a:solidFill>
                    <a:schemeClr val="tx1"/>
                  </a:solidFill>
                </a:rPr>
                <a:t>Create Lead</a:t>
              </a:r>
            </a:p>
          </p:txBody>
        </p:sp>
        <p:sp>
          <p:nvSpPr>
            <p:cNvPr id="82" name="Diamond 81"/>
            <p:cNvSpPr/>
            <p:nvPr/>
          </p:nvSpPr>
          <p:spPr>
            <a:xfrm>
              <a:off x="1357290" y="4451337"/>
              <a:ext cx="1285884" cy="857256"/>
            </a:xfrm>
            <a:prstGeom prst="diamond">
              <a:avLst/>
            </a:prstGeom>
          </p:spPr>
          <p:style>
            <a:lnRef idx="0">
              <a:schemeClr val="accent6"/>
            </a:lnRef>
            <a:fillRef idx="3">
              <a:schemeClr val="accent6"/>
            </a:fillRef>
            <a:effectRef idx="3">
              <a:schemeClr val="accent6"/>
            </a:effectRef>
            <a:fontRef idx="minor">
              <a:schemeClr val="lt1"/>
            </a:fontRef>
          </p:style>
          <p:txBody>
            <a:bodyPr lIns="0" rIns="0" rtlCol="0" anchor="ctr"/>
            <a:lstStyle/>
            <a:p>
              <a:pPr algn="ctr"/>
              <a:r>
                <a:rPr lang="de-DE" sz="1200" dirty="0" err="1" smtClean="0">
                  <a:solidFill>
                    <a:schemeClr val="tx1"/>
                  </a:solidFill>
                </a:rPr>
                <a:t>Qualified</a:t>
              </a:r>
              <a:r>
                <a:rPr lang="de-DE" sz="1200" dirty="0" smtClean="0">
                  <a:solidFill>
                    <a:schemeClr val="tx1"/>
                  </a:solidFill>
                </a:rPr>
                <a:t>?</a:t>
              </a:r>
            </a:p>
          </p:txBody>
        </p:sp>
        <p:cxnSp>
          <p:nvCxnSpPr>
            <p:cNvPr id="83" name="Elbow Connector 10267"/>
            <p:cNvCxnSpPr>
              <a:cxnSpLocks noChangeShapeType="1"/>
              <a:stCxn id="82" idx="3"/>
            </p:cNvCxnSpPr>
            <p:nvPr/>
          </p:nvCxnSpPr>
          <p:spPr bwMode="auto">
            <a:xfrm>
              <a:off x="2643174" y="4879965"/>
              <a:ext cx="214314" cy="1588"/>
            </a:xfrm>
            <a:prstGeom prst="bentConnector3">
              <a:avLst>
                <a:gd name="adj1" fmla="val 50000"/>
              </a:avLst>
            </a:prstGeom>
            <a:noFill/>
            <a:ln w="19050" algn="ctr">
              <a:solidFill>
                <a:srgbClr val="FFC000"/>
              </a:solidFill>
              <a:miter lim="800000"/>
              <a:headEnd/>
              <a:tailEnd type="triangle" w="lg" len="lg"/>
            </a:ln>
            <a:effectLst>
              <a:outerShdw blurRad="50800" dist="38100" dir="2700000" algn="tl" rotWithShape="0">
                <a:prstClr val="black">
                  <a:alpha val="40000"/>
                </a:prstClr>
              </a:outerShdw>
            </a:effectLst>
          </p:spPr>
        </p:cxnSp>
        <p:cxnSp>
          <p:nvCxnSpPr>
            <p:cNvPr id="84" name="Elbow Connector 10267"/>
            <p:cNvCxnSpPr>
              <a:cxnSpLocks noChangeShapeType="1"/>
              <a:stCxn id="81" idx="3"/>
              <a:endCxn id="82" idx="1"/>
            </p:cNvCxnSpPr>
            <p:nvPr/>
          </p:nvCxnSpPr>
          <p:spPr bwMode="auto">
            <a:xfrm>
              <a:off x="1142976" y="4879965"/>
              <a:ext cx="214314" cy="1588"/>
            </a:xfrm>
            <a:prstGeom prst="bentConnector3">
              <a:avLst>
                <a:gd name="adj1" fmla="val 50000"/>
              </a:avLst>
            </a:prstGeom>
            <a:noFill/>
            <a:ln w="19050" algn="ctr">
              <a:solidFill>
                <a:srgbClr val="FFC000"/>
              </a:solidFill>
              <a:miter lim="800000"/>
              <a:headEnd/>
              <a:tailEnd type="triangle" w="lg" len="lg"/>
            </a:ln>
            <a:effectLst>
              <a:outerShdw blurRad="50800" dist="38100" dir="2700000" algn="tl" rotWithShape="0">
                <a:prstClr val="black">
                  <a:alpha val="40000"/>
                </a:prstClr>
              </a:outerShdw>
            </a:effectLst>
          </p:spPr>
        </p:cxnSp>
        <p:cxnSp>
          <p:nvCxnSpPr>
            <p:cNvPr id="85" name="Elbow Connector 10267"/>
            <p:cNvCxnSpPr>
              <a:cxnSpLocks noChangeShapeType="1"/>
              <a:stCxn id="82" idx="2"/>
              <a:endCxn id="86" idx="0"/>
            </p:cNvCxnSpPr>
            <p:nvPr/>
          </p:nvCxnSpPr>
          <p:spPr bwMode="auto">
            <a:xfrm rot="5400000">
              <a:off x="1893075" y="5415750"/>
              <a:ext cx="214314" cy="1588"/>
            </a:xfrm>
            <a:prstGeom prst="bentConnector3">
              <a:avLst>
                <a:gd name="adj1" fmla="val 50000"/>
              </a:avLst>
            </a:prstGeom>
            <a:noFill/>
            <a:ln w="19050" algn="ctr">
              <a:solidFill>
                <a:srgbClr val="FFC000"/>
              </a:solidFill>
              <a:miter lim="800000"/>
              <a:headEnd/>
              <a:tailEnd type="triangle" w="lg" len="lg"/>
            </a:ln>
            <a:effectLst>
              <a:outerShdw blurRad="50800" dist="38100" dir="2700000" algn="tl" rotWithShape="0">
                <a:prstClr val="black">
                  <a:alpha val="40000"/>
                </a:prstClr>
              </a:outerShdw>
            </a:effectLst>
          </p:spPr>
        </p:cxnSp>
        <p:sp>
          <p:nvSpPr>
            <p:cNvPr id="86" name="Rectangle 85"/>
            <p:cNvSpPr/>
            <p:nvPr/>
          </p:nvSpPr>
          <p:spPr>
            <a:xfrm>
              <a:off x="1571604" y="5522907"/>
              <a:ext cx="857256" cy="5715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1200" dirty="0" err="1" smtClean="0">
                  <a:solidFill>
                    <a:schemeClr val="tx1"/>
                  </a:solidFill>
                </a:rPr>
                <a:t>Retire</a:t>
              </a:r>
              <a:r>
                <a:rPr lang="de-DE" sz="1200" dirty="0" smtClean="0">
                  <a:solidFill>
                    <a:schemeClr val="tx1"/>
                  </a:solidFill>
                </a:rPr>
                <a:t> Lead</a:t>
              </a:r>
            </a:p>
          </p:txBody>
        </p:sp>
        <p:sp>
          <p:nvSpPr>
            <p:cNvPr id="87" name="Diamond 86"/>
            <p:cNvSpPr/>
            <p:nvPr/>
          </p:nvSpPr>
          <p:spPr>
            <a:xfrm>
              <a:off x="4929190" y="4451337"/>
              <a:ext cx="1285884" cy="857256"/>
            </a:xfrm>
            <a:prstGeom prst="diamond">
              <a:avLst/>
            </a:prstGeom>
          </p:spPr>
          <p:style>
            <a:lnRef idx="0">
              <a:schemeClr val="accent6"/>
            </a:lnRef>
            <a:fillRef idx="3">
              <a:schemeClr val="accent6"/>
            </a:fillRef>
            <a:effectRef idx="3">
              <a:schemeClr val="accent6"/>
            </a:effectRef>
            <a:fontRef idx="minor">
              <a:schemeClr val="lt1"/>
            </a:fontRef>
          </p:style>
          <p:txBody>
            <a:bodyPr lIns="0" rIns="0" rtlCol="0" anchor="ctr"/>
            <a:lstStyle/>
            <a:p>
              <a:pPr algn="ctr"/>
              <a:r>
                <a:rPr lang="de-DE" sz="1200" dirty="0" err="1" smtClean="0">
                  <a:solidFill>
                    <a:schemeClr val="tx1"/>
                  </a:solidFill>
                </a:rPr>
                <a:t>Closed</a:t>
              </a:r>
              <a:r>
                <a:rPr lang="de-DE" sz="1200" dirty="0" smtClean="0">
                  <a:solidFill>
                    <a:schemeClr val="tx1"/>
                  </a:solidFill>
                </a:rPr>
                <a:t> ?</a:t>
              </a:r>
              <a:endParaRPr lang="de-DE" sz="1200" dirty="0" err="1" smtClean="0">
                <a:solidFill>
                  <a:schemeClr val="tx1"/>
                </a:solidFill>
              </a:endParaRPr>
            </a:p>
          </p:txBody>
        </p:sp>
        <p:cxnSp>
          <p:nvCxnSpPr>
            <p:cNvPr id="88" name="Elbow Connector 10267"/>
            <p:cNvCxnSpPr>
              <a:cxnSpLocks noChangeShapeType="1"/>
              <a:endCxn id="87" idx="1"/>
            </p:cNvCxnSpPr>
            <p:nvPr/>
          </p:nvCxnSpPr>
          <p:spPr bwMode="auto">
            <a:xfrm>
              <a:off x="4714876" y="4879965"/>
              <a:ext cx="214314" cy="1588"/>
            </a:xfrm>
            <a:prstGeom prst="bentConnector3">
              <a:avLst>
                <a:gd name="adj1" fmla="val 50000"/>
              </a:avLst>
            </a:prstGeom>
            <a:noFill/>
            <a:ln w="19050" algn="ctr">
              <a:solidFill>
                <a:srgbClr val="FFC000"/>
              </a:solidFill>
              <a:miter lim="800000"/>
              <a:headEnd/>
              <a:tailEnd type="triangle" w="lg" len="lg"/>
            </a:ln>
            <a:effectLst>
              <a:outerShdw blurRad="50800" dist="38100" dir="2700000" algn="tl" rotWithShape="0">
                <a:prstClr val="black">
                  <a:alpha val="40000"/>
                </a:prstClr>
              </a:outerShdw>
            </a:effectLst>
          </p:spPr>
        </p:cxnSp>
        <p:cxnSp>
          <p:nvCxnSpPr>
            <p:cNvPr id="89" name="Elbow Connector 10267"/>
            <p:cNvCxnSpPr>
              <a:cxnSpLocks noChangeShapeType="1"/>
              <a:stCxn id="87" idx="2"/>
            </p:cNvCxnSpPr>
            <p:nvPr/>
          </p:nvCxnSpPr>
          <p:spPr bwMode="auto">
            <a:xfrm rot="5400000" flipH="1">
              <a:off x="4857752" y="4594213"/>
              <a:ext cx="142876" cy="1285884"/>
            </a:xfrm>
            <a:prstGeom prst="bentConnector3">
              <a:avLst>
                <a:gd name="adj1" fmla="val -159999"/>
              </a:avLst>
            </a:prstGeom>
            <a:noFill/>
            <a:ln w="19050" algn="ctr">
              <a:solidFill>
                <a:srgbClr val="FFC000"/>
              </a:solidFill>
              <a:miter lim="800000"/>
              <a:headEnd/>
              <a:tailEnd type="triangle" w="lg" len="lg"/>
            </a:ln>
            <a:effectLst>
              <a:outerShdw blurRad="50800" dist="38100" dir="2700000" algn="tl" rotWithShape="0">
                <a:prstClr val="black">
                  <a:alpha val="40000"/>
                </a:prstClr>
              </a:outerShdw>
            </a:effectLst>
          </p:spPr>
        </p:cxnSp>
        <p:sp>
          <p:nvSpPr>
            <p:cNvPr id="90" name="Rectangle 89"/>
            <p:cNvSpPr/>
            <p:nvPr/>
          </p:nvSpPr>
          <p:spPr>
            <a:xfrm>
              <a:off x="6429388" y="4594213"/>
              <a:ext cx="857256" cy="5715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1200" dirty="0" err="1" smtClean="0">
                  <a:solidFill>
                    <a:schemeClr val="tx1"/>
                  </a:solidFill>
                </a:rPr>
                <a:t>Complete</a:t>
              </a:r>
              <a:r>
                <a:rPr lang="de-DE" sz="1200" dirty="0" smtClean="0">
                  <a:solidFill>
                    <a:schemeClr val="tx1"/>
                  </a:solidFill>
                </a:rPr>
                <a:t> </a:t>
              </a:r>
              <a:r>
                <a:rPr lang="de-DE" sz="1200" dirty="0" err="1" smtClean="0">
                  <a:solidFill>
                    <a:schemeClr val="tx1"/>
                  </a:solidFill>
                </a:rPr>
                <a:t>Sale</a:t>
              </a:r>
              <a:endParaRPr lang="de-DE" sz="1200" dirty="0" smtClean="0">
                <a:solidFill>
                  <a:schemeClr val="tx1"/>
                </a:solidFill>
              </a:endParaRPr>
            </a:p>
          </p:txBody>
        </p:sp>
        <p:cxnSp>
          <p:nvCxnSpPr>
            <p:cNvPr id="91" name="Elbow Connector 10267"/>
            <p:cNvCxnSpPr>
              <a:cxnSpLocks noChangeShapeType="1"/>
              <a:stCxn id="87" idx="3"/>
              <a:endCxn id="90" idx="1"/>
            </p:cNvCxnSpPr>
            <p:nvPr/>
          </p:nvCxnSpPr>
          <p:spPr bwMode="auto">
            <a:xfrm>
              <a:off x="6215074" y="4879965"/>
              <a:ext cx="214314" cy="1588"/>
            </a:xfrm>
            <a:prstGeom prst="bentConnector3">
              <a:avLst>
                <a:gd name="adj1" fmla="val 50000"/>
              </a:avLst>
            </a:prstGeom>
            <a:noFill/>
            <a:ln w="19050" algn="ctr">
              <a:solidFill>
                <a:srgbClr val="FFC000"/>
              </a:solidFill>
              <a:miter lim="800000"/>
              <a:headEnd/>
              <a:tailEnd type="triangle" w="lg" len="lg"/>
            </a:ln>
            <a:effectLst>
              <a:outerShdw blurRad="50800" dist="38100" dir="2700000" algn="tl" rotWithShape="0">
                <a:prstClr val="black">
                  <a:alpha val="40000"/>
                </a:prstClr>
              </a:outerShdw>
            </a:effectLst>
          </p:spPr>
        </p:cxnSp>
        <p:sp>
          <p:nvSpPr>
            <p:cNvPr id="92" name="Rectangle 91"/>
            <p:cNvSpPr/>
            <p:nvPr/>
          </p:nvSpPr>
          <p:spPr>
            <a:xfrm>
              <a:off x="7786710" y="4594213"/>
              <a:ext cx="857256" cy="5715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1200" dirty="0" smtClean="0">
                  <a:solidFill>
                    <a:schemeClr val="tx1"/>
                  </a:solidFill>
                </a:rPr>
                <a:t>Create </a:t>
              </a:r>
              <a:r>
                <a:rPr lang="de-DE" sz="1200" dirty="0" err="1" smtClean="0">
                  <a:solidFill>
                    <a:schemeClr val="tx1"/>
                  </a:solidFill>
                </a:rPr>
                <a:t>Invoice</a:t>
              </a:r>
              <a:endParaRPr lang="de-DE" sz="1200" dirty="0" smtClean="0">
                <a:solidFill>
                  <a:schemeClr val="tx1"/>
                </a:solidFill>
              </a:endParaRPr>
            </a:p>
          </p:txBody>
        </p:sp>
        <p:sp>
          <p:nvSpPr>
            <p:cNvPr id="93" name="Rectangle 92"/>
            <p:cNvSpPr/>
            <p:nvPr/>
          </p:nvSpPr>
          <p:spPr>
            <a:xfrm>
              <a:off x="3857620" y="4594213"/>
              <a:ext cx="857256" cy="5715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1200" dirty="0" smtClean="0">
                  <a:solidFill>
                    <a:schemeClr val="tx1"/>
                  </a:solidFill>
                </a:rPr>
                <a:t>Create Quote</a:t>
              </a:r>
            </a:p>
          </p:txBody>
        </p:sp>
        <p:sp>
          <p:nvSpPr>
            <p:cNvPr id="94" name="Rectangle 93"/>
            <p:cNvSpPr/>
            <p:nvPr/>
          </p:nvSpPr>
          <p:spPr>
            <a:xfrm>
              <a:off x="2857488" y="4594213"/>
              <a:ext cx="857256" cy="5715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1200" dirty="0" smtClean="0">
                  <a:solidFill>
                    <a:schemeClr val="tx1"/>
                  </a:solidFill>
                </a:rPr>
                <a:t>Create </a:t>
              </a:r>
              <a:r>
                <a:rPr lang="de-DE" sz="1200" dirty="0" err="1" smtClean="0">
                  <a:solidFill>
                    <a:schemeClr val="tx1"/>
                  </a:solidFill>
                </a:rPr>
                <a:t>Oppt‘y</a:t>
              </a:r>
              <a:endParaRPr lang="de-DE" sz="1200" dirty="0" smtClean="0">
                <a:solidFill>
                  <a:schemeClr val="tx1"/>
                </a:solidFill>
              </a:endParaRPr>
            </a:p>
          </p:txBody>
        </p:sp>
      </p:grpSp>
      <p:grpSp>
        <p:nvGrpSpPr>
          <p:cNvPr id="3" name="Group 94"/>
          <p:cNvGrpSpPr/>
          <p:nvPr/>
        </p:nvGrpSpPr>
        <p:grpSpPr>
          <a:xfrm>
            <a:off x="214282" y="1287409"/>
            <a:ext cx="8715436" cy="3286148"/>
            <a:chOff x="214282" y="1285860"/>
            <a:chExt cx="8715436" cy="3286148"/>
          </a:xfrm>
        </p:grpSpPr>
        <p:sp>
          <p:nvSpPr>
            <p:cNvPr id="96" name="Rounded Rectangle 95"/>
            <p:cNvSpPr/>
            <p:nvPr/>
          </p:nvSpPr>
          <p:spPr>
            <a:xfrm>
              <a:off x="214282" y="1285860"/>
              <a:ext cx="8715436" cy="2857520"/>
            </a:xfrm>
            <a:prstGeom prst="roundRect">
              <a:avLst>
                <a:gd name="adj" fmla="val 636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97" name="Text Box 14"/>
            <p:cNvSpPr txBox="1">
              <a:spLocks noChangeArrowheads="1"/>
            </p:cNvSpPr>
            <p:nvPr/>
          </p:nvSpPr>
          <p:spPr bwMode="auto">
            <a:xfrm>
              <a:off x="2100263" y="2489201"/>
              <a:ext cx="911225" cy="590550"/>
            </a:xfrm>
            <a:prstGeom prst="rect">
              <a:avLst/>
            </a:prstGeom>
            <a:noFill/>
            <a:ln w="9525">
              <a:noFill/>
              <a:miter lim="800000"/>
              <a:headEnd/>
              <a:tailEnd/>
            </a:ln>
          </p:spPr>
          <p:txBody>
            <a:bodyPr/>
            <a:lstStyle/>
            <a:p>
              <a:pPr algn="ctr"/>
              <a:endParaRPr lang="en-US" dirty="0"/>
            </a:p>
          </p:txBody>
        </p:sp>
        <p:sp>
          <p:nvSpPr>
            <p:cNvPr id="98" name="Text Box 17"/>
            <p:cNvSpPr txBox="1">
              <a:spLocks noChangeArrowheads="1"/>
            </p:cNvSpPr>
            <p:nvPr/>
          </p:nvSpPr>
          <p:spPr bwMode="auto">
            <a:xfrm>
              <a:off x="3227388" y="1574801"/>
              <a:ext cx="860425" cy="590550"/>
            </a:xfrm>
            <a:prstGeom prst="rect">
              <a:avLst/>
            </a:prstGeom>
            <a:noFill/>
            <a:ln w="9525">
              <a:noFill/>
              <a:miter lim="800000"/>
              <a:headEnd/>
              <a:tailEnd/>
            </a:ln>
          </p:spPr>
          <p:txBody>
            <a:bodyPr/>
            <a:lstStyle/>
            <a:p>
              <a:pPr algn="ctr"/>
              <a:endParaRPr lang="en-US" dirty="0"/>
            </a:p>
          </p:txBody>
        </p:sp>
        <p:sp>
          <p:nvSpPr>
            <p:cNvPr id="99" name="Text Box 20"/>
            <p:cNvSpPr txBox="1">
              <a:spLocks noChangeArrowheads="1"/>
            </p:cNvSpPr>
            <p:nvPr/>
          </p:nvSpPr>
          <p:spPr bwMode="auto">
            <a:xfrm>
              <a:off x="3227388" y="3098801"/>
              <a:ext cx="860425" cy="590550"/>
            </a:xfrm>
            <a:prstGeom prst="rect">
              <a:avLst/>
            </a:prstGeom>
            <a:noFill/>
            <a:ln w="9525">
              <a:noFill/>
              <a:miter lim="800000"/>
              <a:headEnd/>
              <a:tailEnd/>
            </a:ln>
          </p:spPr>
          <p:txBody>
            <a:bodyPr/>
            <a:lstStyle/>
            <a:p>
              <a:pPr algn="ctr"/>
              <a:endParaRPr lang="en-US" dirty="0"/>
            </a:p>
          </p:txBody>
        </p:sp>
        <p:sp>
          <p:nvSpPr>
            <p:cNvPr id="100" name="Text Box 23"/>
            <p:cNvSpPr txBox="1">
              <a:spLocks noChangeArrowheads="1"/>
            </p:cNvSpPr>
            <p:nvPr/>
          </p:nvSpPr>
          <p:spPr bwMode="auto">
            <a:xfrm>
              <a:off x="4679950" y="3098801"/>
              <a:ext cx="860425" cy="590550"/>
            </a:xfrm>
            <a:prstGeom prst="rect">
              <a:avLst/>
            </a:prstGeom>
            <a:noFill/>
            <a:ln w="9525">
              <a:noFill/>
              <a:miter lim="800000"/>
              <a:headEnd/>
              <a:tailEnd/>
            </a:ln>
          </p:spPr>
          <p:txBody>
            <a:bodyPr/>
            <a:lstStyle/>
            <a:p>
              <a:pPr algn="ctr"/>
              <a:endParaRPr lang="en-US" dirty="0"/>
            </a:p>
          </p:txBody>
        </p:sp>
        <p:sp>
          <p:nvSpPr>
            <p:cNvPr id="101" name="Text Box 29"/>
            <p:cNvSpPr txBox="1">
              <a:spLocks noChangeArrowheads="1"/>
            </p:cNvSpPr>
            <p:nvPr/>
          </p:nvSpPr>
          <p:spPr bwMode="auto">
            <a:xfrm>
              <a:off x="7575550" y="3098801"/>
              <a:ext cx="860425" cy="590550"/>
            </a:xfrm>
            <a:prstGeom prst="rect">
              <a:avLst/>
            </a:prstGeom>
            <a:noFill/>
            <a:ln w="9525">
              <a:noFill/>
              <a:miter lim="800000"/>
              <a:headEnd/>
              <a:tailEnd/>
            </a:ln>
          </p:spPr>
          <p:txBody>
            <a:bodyPr/>
            <a:lstStyle/>
            <a:p>
              <a:pPr algn="ctr"/>
              <a:endParaRPr lang="en-US" dirty="0"/>
            </a:p>
          </p:txBody>
        </p:sp>
        <p:cxnSp>
          <p:nvCxnSpPr>
            <p:cNvPr id="102" name="Elbow Connector 10267"/>
            <p:cNvCxnSpPr>
              <a:cxnSpLocks noChangeShapeType="1"/>
              <a:stCxn id="107" idx="4"/>
              <a:endCxn id="110" idx="0"/>
            </p:cNvCxnSpPr>
            <p:nvPr/>
          </p:nvCxnSpPr>
          <p:spPr bwMode="auto">
            <a:xfrm rot="5400000">
              <a:off x="3286116" y="2643182"/>
              <a:ext cx="714380" cy="1588"/>
            </a:xfrm>
            <a:prstGeom prst="bentConnector3">
              <a:avLst>
                <a:gd name="adj1" fmla="val 50000"/>
              </a:avLst>
            </a:prstGeom>
            <a:noFill/>
            <a:ln w="19050" algn="ctr">
              <a:solidFill>
                <a:srgbClr val="FFC000"/>
              </a:solidFill>
              <a:miter lim="800000"/>
              <a:headEnd/>
              <a:tailEnd type="triangle" w="lg" len="lg"/>
            </a:ln>
            <a:effectLst>
              <a:outerShdw blurRad="50800" dist="38100" dir="2700000" algn="tl" rotWithShape="0">
                <a:prstClr val="black">
                  <a:alpha val="40000"/>
                </a:prstClr>
              </a:outerShdw>
            </a:effectLst>
          </p:spPr>
        </p:cxnSp>
        <p:pic>
          <p:nvPicPr>
            <p:cNvPr id="103" name="Rectangle 10255"/>
            <p:cNvPicPr>
              <a:picLocks noChangeAspect="1" noChangeArrowheads="1"/>
            </p:cNvPicPr>
            <p:nvPr/>
          </p:nvPicPr>
          <p:blipFill>
            <a:blip r:embed="rId3"/>
            <a:srcRect/>
            <a:stretch>
              <a:fillRect/>
            </a:stretch>
          </p:blipFill>
          <p:spPr bwMode="auto">
            <a:xfrm>
              <a:off x="7551738" y="1438268"/>
              <a:ext cx="990600" cy="990600"/>
            </a:xfrm>
            <a:prstGeom prst="rect">
              <a:avLst/>
            </a:prstGeom>
            <a:noFill/>
            <a:ln w="9525">
              <a:noFill/>
              <a:miter lim="800000"/>
              <a:headEnd/>
              <a:tailEnd/>
            </a:ln>
          </p:spPr>
        </p:pic>
        <p:sp>
          <p:nvSpPr>
            <p:cNvPr id="105" name="Oval 104"/>
            <p:cNvSpPr/>
            <p:nvPr/>
          </p:nvSpPr>
          <p:spPr>
            <a:xfrm>
              <a:off x="428596" y="2357430"/>
              <a:ext cx="1285884" cy="85725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tx1"/>
                  </a:solidFill>
                </a:rPr>
                <a:t>Get specs from customer</a:t>
              </a:r>
            </a:p>
          </p:txBody>
        </p:sp>
        <p:pic>
          <p:nvPicPr>
            <p:cNvPr id="106" name="Rectangle 10276"/>
            <p:cNvPicPr>
              <a:picLocks noChangeAspect="1" noChangeArrowheads="1"/>
            </p:cNvPicPr>
            <p:nvPr/>
          </p:nvPicPr>
          <p:blipFill>
            <a:blip r:embed="rId4"/>
            <a:srcRect/>
            <a:stretch>
              <a:fillRect/>
            </a:stretch>
          </p:blipFill>
          <p:spPr bwMode="auto">
            <a:xfrm>
              <a:off x="452438" y="2211389"/>
              <a:ext cx="407988" cy="317500"/>
            </a:xfrm>
            <a:prstGeom prst="rect">
              <a:avLst/>
            </a:prstGeom>
            <a:noFill/>
            <a:ln w="9525">
              <a:noFill/>
              <a:miter lim="800000"/>
              <a:headEnd/>
              <a:tailEnd/>
            </a:ln>
          </p:spPr>
        </p:pic>
        <p:sp>
          <p:nvSpPr>
            <p:cNvPr id="107" name="Oval 106"/>
            <p:cNvSpPr/>
            <p:nvPr/>
          </p:nvSpPr>
          <p:spPr>
            <a:xfrm>
              <a:off x="3000364" y="1428736"/>
              <a:ext cx="1285884" cy="85725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tx1"/>
                  </a:solidFill>
                </a:rPr>
                <a:t>Estimate custom design</a:t>
              </a:r>
            </a:p>
          </p:txBody>
        </p:sp>
        <p:pic>
          <p:nvPicPr>
            <p:cNvPr id="108" name="Rectangle 10277"/>
            <p:cNvPicPr>
              <a:picLocks noChangeAspect="1" noChangeArrowheads="1"/>
            </p:cNvPicPr>
            <p:nvPr/>
          </p:nvPicPr>
          <p:blipFill>
            <a:blip r:embed="rId4"/>
            <a:srcRect/>
            <a:stretch>
              <a:fillRect/>
            </a:stretch>
          </p:blipFill>
          <p:spPr bwMode="auto">
            <a:xfrm>
              <a:off x="2895600" y="1449389"/>
              <a:ext cx="407988" cy="317500"/>
            </a:xfrm>
            <a:prstGeom prst="rect">
              <a:avLst/>
            </a:prstGeom>
            <a:noFill/>
            <a:ln w="9525">
              <a:noFill/>
              <a:miter lim="800000"/>
              <a:headEnd/>
              <a:tailEnd/>
            </a:ln>
          </p:spPr>
        </p:pic>
        <p:pic>
          <p:nvPicPr>
            <p:cNvPr id="109" name="Rectangle 10252"/>
            <p:cNvPicPr>
              <a:picLocks noChangeAspect="1" noChangeArrowheads="1"/>
            </p:cNvPicPr>
            <p:nvPr/>
          </p:nvPicPr>
          <p:blipFill>
            <a:blip r:embed="rId5"/>
            <a:srcRect/>
            <a:stretch>
              <a:fillRect/>
            </a:stretch>
          </p:blipFill>
          <p:spPr bwMode="auto">
            <a:xfrm>
              <a:off x="3962400" y="1982789"/>
              <a:ext cx="411163" cy="411162"/>
            </a:xfrm>
            <a:prstGeom prst="rect">
              <a:avLst/>
            </a:prstGeom>
            <a:noFill/>
            <a:ln w="9525">
              <a:noFill/>
              <a:miter lim="800000"/>
              <a:headEnd/>
              <a:tailEnd/>
            </a:ln>
          </p:spPr>
        </p:pic>
        <p:sp>
          <p:nvSpPr>
            <p:cNvPr id="110" name="Oval 109"/>
            <p:cNvSpPr/>
            <p:nvPr/>
          </p:nvSpPr>
          <p:spPr>
            <a:xfrm>
              <a:off x="3000364" y="3000372"/>
              <a:ext cx="1285884" cy="85725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tx1"/>
                  </a:solidFill>
                </a:rPr>
                <a:t>Cost out the solution</a:t>
              </a:r>
            </a:p>
          </p:txBody>
        </p:sp>
        <p:pic>
          <p:nvPicPr>
            <p:cNvPr id="111" name="Rectangle 10280"/>
            <p:cNvPicPr>
              <a:picLocks noChangeAspect="1" noChangeArrowheads="1"/>
            </p:cNvPicPr>
            <p:nvPr/>
          </p:nvPicPr>
          <p:blipFill>
            <a:blip r:embed="rId5"/>
            <a:srcRect/>
            <a:stretch>
              <a:fillRect/>
            </a:stretch>
          </p:blipFill>
          <p:spPr bwMode="auto">
            <a:xfrm>
              <a:off x="3932238" y="2936876"/>
              <a:ext cx="411162" cy="411163"/>
            </a:xfrm>
            <a:prstGeom prst="rect">
              <a:avLst/>
            </a:prstGeom>
            <a:noFill/>
            <a:ln w="9525">
              <a:noFill/>
              <a:miter lim="800000"/>
              <a:headEnd/>
              <a:tailEnd/>
            </a:ln>
          </p:spPr>
        </p:pic>
        <p:cxnSp>
          <p:nvCxnSpPr>
            <p:cNvPr id="112" name="Elbow Connector 10267"/>
            <p:cNvCxnSpPr>
              <a:cxnSpLocks noChangeShapeType="1"/>
              <a:stCxn id="116" idx="0"/>
              <a:endCxn id="107" idx="2"/>
            </p:cNvCxnSpPr>
            <p:nvPr/>
          </p:nvCxnSpPr>
          <p:spPr bwMode="auto">
            <a:xfrm rot="5400000" flipH="1" flipV="1">
              <a:off x="2536017" y="1893083"/>
              <a:ext cx="500066" cy="428628"/>
            </a:xfrm>
            <a:prstGeom prst="bentConnector2">
              <a:avLst/>
            </a:prstGeom>
            <a:noFill/>
            <a:ln w="19050" algn="ctr">
              <a:solidFill>
                <a:srgbClr val="FFC000"/>
              </a:solidFill>
              <a:miter lim="800000"/>
              <a:headEnd/>
              <a:tailEnd type="triangle" w="lg" len="lg"/>
            </a:ln>
            <a:effectLst>
              <a:outerShdw blurRad="50800" dist="38100" dir="2700000" algn="tl" rotWithShape="0">
                <a:prstClr val="black">
                  <a:alpha val="40000"/>
                </a:prstClr>
              </a:outerShdw>
            </a:effectLst>
          </p:spPr>
        </p:cxnSp>
        <p:cxnSp>
          <p:nvCxnSpPr>
            <p:cNvPr id="113" name="Elbow Connector 10267"/>
            <p:cNvCxnSpPr>
              <a:cxnSpLocks noChangeShapeType="1"/>
              <a:stCxn id="116" idx="4"/>
              <a:endCxn id="110" idx="2"/>
            </p:cNvCxnSpPr>
            <p:nvPr/>
          </p:nvCxnSpPr>
          <p:spPr bwMode="auto">
            <a:xfrm rot="16200000" flipH="1">
              <a:off x="2678893" y="3107529"/>
              <a:ext cx="214314" cy="428628"/>
            </a:xfrm>
            <a:prstGeom prst="bentConnector2">
              <a:avLst/>
            </a:prstGeom>
            <a:noFill/>
            <a:ln w="19050" algn="ctr">
              <a:solidFill>
                <a:srgbClr val="FFC000"/>
              </a:solidFill>
              <a:miter lim="800000"/>
              <a:headEnd/>
              <a:tailEnd type="triangle" w="lg" len="lg"/>
            </a:ln>
            <a:effectLst>
              <a:outerShdw blurRad="50800" dist="38100" dir="2700000" algn="tl" rotWithShape="0">
                <a:prstClr val="black">
                  <a:alpha val="40000"/>
                </a:prstClr>
              </a:outerShdw>
            </a:effectLst>
          </p:spPr>
        </p:cxnSp>
        <p:cxnSp>
          <p:nvCxnSpPr>
            <p:cNvPr id="114" name="Elbow Connector 10267"/>
            <p:cNvCxnSpPr>
              <a:cxnSpLocks noChangeShapeType="1"/>
              <a:stCxn id="105" idx="6"/>
              <a:endCxn id="116" idx="2"/>
            </p:cNvCxnSpPr>
            <p:nvPr/>
          </p:nvCxnSpPr>
          <p:spPr bwMode="auto">
            <a:xfrm>
              <a:off x="1714480" y="2786058"/>
              <a:ext cx="214314" cy="1588"/>
            </a:xfrm>
            <a:prstGeom prst="bentConnector3">
              <a:avLst>
                <a:gd name="adj1" fmla="val 50000"/>
              </a:avLst>
            </a:prstGeom>
            <a:noFill/>
            <a:ln w="19050" algn="ctr">
              <a:solidFill>
                <a:srgbClr val="FFC000"/>
              </a:solidFill>
              <a:miter lim="800000"/>
              <a:headEnd/>
              <a:tailEnd type="triangle" w="lg" len="lg"/>
            </a:ln>
            <a:effectLst>
              <a:outerShdw blurRad="50800" dist="38100" dir="2700000" algn="tl" rotWithShape="0">
                <a:prstClr val="black">
                  <a:alpha val="40000"/>
                </a:prstClr>
              </a:outerShdw>
            </a:effectLst>
          </p:spPr>
        </p:cxnSp>
        <p:cxnSp>
          <p:nvCxnSpPr>
            <p:cNvPr id="115" name="Elbow Connector 10267"/>
            <p:cNvCxnSpPr>
              <a:cxnSpLocks noChangeShapeType="1"/>
              <a:endCxn id="105" idx="4"/>
            </p:cNvCxnSpPr>
            <p:nvPr/>
          </p:nvCxnSpPr>
          <p:spPr bwMode="auto">
            <a:xfrm rot="16200000" flipV="1">
              <a:off x="1500166" y="2786058"/>
              <a:ext cx="1357322" cy="2214578"/>
            </a:xfrm>
            <a:prstGeom prst="bentConnector3">
              <a:avLst>
                <a:gd name="adj1" fmla="val 50000"/>
              </a:avLst>
            </a:prstGeom>
            <a:noFill/>
            <a:ln w="19050" algn="ctr">
              <a:solidFill>
                <a:srgbClr val="FFC000"/>
              </a:solidFill>
              <a:miter lim="800000"/>
              <a:headEnd/>
              <a:tailEnd type="triangle" w="lg" len="lg"/>
            </a:ln>
            <a:effectLst>
              <a:outerShdw blurRad="50800" dist="38100" dir="2700000" algn="tl" rotWithShape="0">
                <a:prstClr val="black">
                  <a:alpha val="40000"/>
                </a:prstClr>
              </a:outerShdw>
            </a:effectLst>
          </p:spPr>
        </p:cxnSp>
        <p:sp>
          <p:nvSpPr>
            <p:cNvPr id="116" name="Oval 115"/>
            <p:cNvSpPr/>
            <p:nvPr/>
          </p:nvSpPr>
          <p:spPr>
            <a:xfrm>
              <a:off x="1928794" y="2357430"/>
              <a:ext cx="1285884" cy="85725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tx1"/>
                  </a:solidFill>
                </a:rPr>
                <a:t>Validate specs with Tech Sales</a:t>
              </a:r>
            </a:p>
          </p:txBody>
        </p:sp>
        <p:pic>
          <p:nvPicPr>
            <p:cNvPr id="117" name="Rectangle 10274"/>
            <p:cNvPicPr>
              <a:picLocks noChangeAspect="1" noChangeArrowheads="1"/>
            </p:cNvPicPr>
            <p:nvPr/>
          </p:nvPicPr>
          <p:blipFill>
            <a:blip r:embed="rId6"/>
            <a:srcRect/>
            <a:stretch>
              <a:fillRect/>
            </a:stretch>
          </p:blipFill>
          <p:spPr bwMode="auto">
            <a:xfrm>
              <a:off x="2209800" y="2071678"/>
              <a:ext cx="187325" cy="442912"/>
            </a:xfrm>
            <a:prstGeom prst="rect">
              <a:avLst/>
            </a:prstGeom>
            <a:noFill/>
            <a:ln w="9525">
              <a:noFill/>
              <a:miter lim="800000"/>
              <a:headEnd/>
              <a:tailEnd/>
            </a:ln>
          </p:spPr>
        </p:pic>
        <p:pic>
          <p:nvPicPr>
            <p:cNvPr id="118" name="Rectangle 10275"/>
            <p:cNvPicPr>
              <a:picLocks noChangeAspect="1" noChangeArrowheads="1"/>
            </p:cNvPicPr>
            <p:nvPr/>
          </p:nvPicPr>
          <p:blipFill>
            <a:blip r:embed="rId4"/>
            <a:srcRect/>
            <a:stretch>
              <a:fillRect/>
            </a:stretch>
          </p:blipFill>
          <p:spPr bwMode="auto">
            <a:xfrm>
              <a:off x="1752600" y="2274889"/>
              <a:ext cx="407988" cy="317500"/>
            </a:xfrm>
            <a:prstGeom prst="rect">
              <a:avLst/>
            </a:prstGeom>
            <a:noFill/>
            <a:ln w="9525">
              <a:noFill/>
              <a:miter lim="800000"/>
              <a:headEnd/>
              <a:tailEnd/>
            </a:ln>
          </p:spPr>
        </p:pic>
        <p:pic>
          <p:nvPicPr>
            <p:cNvPr id="119" name="Rectangle 10282"/>
            <p:cNvPicPr>
              <a:picLocks noChangeAspect="1" noChangeArrowheads="1"/>
            </p:cNvPicPr>
            <p:nvPr/>
          </p:nvPicPr>
          <p:blipFill>
            <a:blip r:embed="rId7"/>
            <a:srcRect/>
            <a:stretch>
              <a:fillRect/>
            </a:stretch>
          </p:blipFill>
          <p:spPr bwMode="auto">
            <a:xfrm>
              <a:off x="2895600" y="2363789"/>
              <a:ext cx="457200" cy="374650"/>
            </a:xfrm>
            <a:prstGeom prst="rect">
              <a:avLst/>
            </a:prstGeom>
            <a:noFill/>
            <a:ln w="9525">
              <a:noFill/>
              <a:miter lim="800000"/>
              <a:headEnd/>
              <a:tailEnd/>
            </a:ln>
          </p:spPr>
        </p:pic>
        <p:sp>
          <p:nvSpPr>
            <p:cNvPr id="120" name="Oval 119"/>
            <p:cNvSpPr/>
            <p:nvPr/>
          </p:nvSpPr>
          <p:spPr>
            <a:xfrm>
              <a:off x="4500562" y="3000372"/>
              <a:ext cx="1285884" cy="85725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tx1"/>
                  </a:solidFill>
                </a:rPr>
                <a:t>Decide discount strategy</a:t>
              </a:r>
            </a:p>
          </p:txBody>
        </p:sp>
        <p:cxnSp>
          <p:nvCxnSpPr>
            <p:cNvPr id="121" name="Elbow Connector 10267"/>
            <p:cNvCxnSpPr>
              <a:cxnSpLocks noChangeShapeType="1"/>
              <a:stCxn id="110" idx="6"/>
              <a:endCxn id="120" idx="2"/>
            </p:cNvCxnSpPr>
            <p:nvPr/>
          </p:nvCxnSpPr>
          <p:spPr bwMode="auto">
            <a:xfrm>
              <a:off x="4286248" y="3429000"/>
              <a:ext cx="214314" cy="1588"/>
            </a:xfrm>
            <a:prstGeom prst="bentConnector3">
              <a:avLst>
                <a:gd name="adj1" fmla="val 50000"/>
              </a:avLst>
            </a:prstGeom>
            <a:noFill/>
            <a:ln w="19050" algn="ctr">
              <a:solidFill>
                <a:srgbClr val="FFC000"/>
              </a:solidFill>
              <a:miter lim="800000"/>
              <a:headEnd/>
              <a:tailEnd type="triangle" w="lg" len="lg"/>
            </a:ln>
            <a:effectLst>
              <a:outerShdw blurRad="50800" dist="38100" dir="2700000" algn="tl" rotWithShape="0">
                <a:prstClr val="black">
                  <a:alpha val="40000"/>
                </a:prstClr>
              </a:outerShdw>
            </a:effectLst>
          </p:spPr>
        </p:cxnSp>
        <p:pic>
          <p:nvPicPr>
            <p:cNvPr id="122" name="Rectangle 10279"/>
            <p:cNvPicPr>
              <a:picLocks noChangeAspect="1" noChangeArrowheads="1"/>
            </p:cNvPicPr>
            <p:nvPr/>
          </p:nvPicPr>
          <p:blipFill>
            <a:blip r:embed="rId6"/>
            <a:srcRect/>
            <a:stretch>
              <a:fillRect/>
            </a:stretch>
          </p:blipFill>
          <p:spPr bwMode="auto">
            <a:xfrm>
              <a:off x="5414962" y="2897189"/>
              <a:ext cx="187325" cy="442912"/>
            </a:xfrm>
            <a:prstGeom prst="rect">
              <a:avLst/>
            </a:prstGeom>
            <a:noFill/>
            <a:ln w="9525">
              <a:noFill/>
              <a:miter lim="800000"/>
              <a:headEnd/>
              <a:tailEnd/>
            </a:ln>
          </p:spPr>
        </p:pic>
        <p:pic>
          <p:nvPicPr>
            <p:cNvPr id="123" name="Rectangle 10283"/>
            <p:cNvPicPr>
              <a:picLocks noChangeAspect="1" noChangeArrowheads="1"/>
            </p:cNvPicPr>
            <p:nvPr/>
          </p:nvPicPr>
          <p:blipFill>
            <a:blip r:embed="rId7"/>
            <a:srcRect/>
            <a:stretch>
              <a:fillRect/>
            </a:stretch>
          </p:blipFill>
          <p:spPr bwMode="auto">
            <a:xfrm>
              <a:off x="4567237" y="2806701"/>
              <a:ext cx="457200" cy="374650"/>
            </a:xfrm>
            <a:prstGeom prst="rect">
              <a:avLst/>
            </a:prstGeom>
            <a:noFill/>
            <a:ln w="9525">
              <a:noFill/>
              <a:miter lim="800000"/>
              <a:headEnd/>
              <a:tailEnd/>
            </a:ln>
          </p:spPr>
        </p:pic>
        <p:sp>
          <p:nvSpPr>
            <p:cNvPr id="124" name="Oval 123"/>
            <p:cNvSpPr/>
            <p:nvPr/>
          </p:nvSpPr>
          <p:spPr>
            <a:xfrm>
              <a:off x="6000760" y="3000372"/>
              <a:ext cx="1285884" cy="85725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tx1"/>
                  </a:solidFill>
                </a:rPr>
                <a:t>Assemble proposed response</a:t>
              </a:r>
            </a:p>
          </p:txBody>
        </p:sp>
        <p:cxnSp>
          <p:nvCxnSpPr>
            <p:cNvPr id="125" name="Elbow Connector 10267"/>
            <p:cNvCxnSpPr>
              <a:cxnSpLocks noChangeShapeType="1"/>
              <a:stCxn id="120" idx="6"/>
              <a:endCxn id="124" idx="2"/>
            </p:cNvCxnSpPr>
            <p:nvPr/>
          </p:nvCxnSpPr>
          <p:spPr bwMode="auto">
            <a:xfrm>
              <a:off x="5786446" y="3429000"/>
              <a:ext cx="214314" cy="1588"/>
            </a:xfrm>
            <a:prstGeom prst="bentConnector3">
              <a:avLst>
                <a:gd name="adj1" fmla="val 50000"/>
              </a:avLst>
            </a:prstGeom>
            <a:noFill/>
            <a:ln w="19050" algn="ctr">
              <a:solidFill>
                <a:srgbClr val="FFC000"/>
              </a:solidFill>
              <a:miter lim="800000"/>
              <a:headEnd/>
              <a:tailEnd type="triangle" w="lg" len="lg"/>
            </a:ln>
            <a:effectLst>
              <a:outerShdw blurRad="50800" dist="38100" dir="2700000" algn="tl" rotWithShape="0">
                <a:prstClr val="black">
                  <a:alpha val="40000"/>
                </a:prstClr>
              </a:outerShdw>
            </a:effectLst>
          </p:spPr>
        </p:cxnSp>
        <p:sp>
          <p:nvSpPr>
            <p:cNvPr id="126" name="Oval 125"/>
            <p:cNvSpPr/>
            <p:nvPr/>
          </p:nvSpPr>
          <p:spPr>
            <a:xfrm>
              <a:off x="7500958" y="3000372"/>
              <a:ext cx="1285884" cy="85725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tx1"/>
                  </a:solidFill>
                </a:rPr>
                <a:t>Approve proposed response</a:t>
              </a:r>
            </a:p>
          </p:txBody>
        </p:sp>
        <p:cxnSp>
          <p:nvCxnSpPr>
            <p:cNvPr id="127" name="Elbow Connector 10267"/>
            <p:cNvCxnSpPr>
              <a:cxnSpLocks noChangeShapeType="1"/>
              <a:stCxn id="124" idx="6"/>
              <a:endCxn id="126" idx="2"/>
            </p:cNvCxnSpPr>
            <p:nvPr/>
          </p:nvCxnSpPr>
          <p:spPr bwMode="auto">
            <a:xfrm>
              <a:off x="7286644" y="3429000"/>
              <a:ext cx="214314" cy="1588"/>
            </a:xfrm>
            <a:prstGeom prst="bentConnector3">
              <a:avLst>
                <a:gd name="adj1" fmla="val 50000"/>
              </a:avLst>
            </a:prstGeom>
            <a:noFill/>
            <a:ln w="19050" algn="ctr">
              <a:solidFill>
                <a:srgbClr val="FFC000"/>
              </a:solidFill>
              <a:miter lim="800000"/>
              <a:headEnd/>
              <a:tailEnd type="triangle" w="lg" len="lg"/>
            </a:ln>
            <a:effectLst>
              <a:outerShdw blurRad="50800" dist="38100" dir="2700000" algn="tl" rotWithShape="0">
                <a:prstClr val="black">
                  <a:alpha val="40000"/>
                </a:prstClr>
              </a:outerShdw>
            </a:effectLst>
          </p:spPr>
        </p:cxnSp>
        <p:pic>
          <p:nvPicPr>
            <p:cNvPr id="128" name="Rectangle 10278"/>
            <p:cNvPicPr>
              <a:picLocks noChangeAspect="1" noChangeArrowheads="1"/>
            </p:cNvPicPr>
            <p:nvPr/>
          </p:nvPicPr>
          <p:blipFill>
            <a:blip r:embed="rId4"/>
            <a:srcRect/>
            <a:stretch>
              <a:fillRect/>
            </a:stretch>
          </p:blipFill>
          <p:spPr bwMode="auto">
            <a:xfrm>
              <a:off x="8207375" y="2884489"/>
              <a:ext cx="407987" cy="317500"/>
            </a:xfrm>
            <a:prstGeom prst="rect">
              <a:avLst/>
            </a:prstGeom>
            <a:noFill/>
            <a:ln w="9525">
              <a:noFill/>
              <a:miter lim="800000"/>
              <a:headEnd/>
              <a:tailEnd/>
            </a:ln>
          </p:spPr>
        </p:pic>
        <p:cxnSp>
          <p:nvCxnSpPr>
            <p:cNvPr id="129" name="Elbow Connector 10267"/>
            <p:cNvCxnSpPr>
              <a:cxnSpLocks noChangeShapeType="1"/>
              <a:stCxn id="126" idx="0"/>
              <a:endCxn id="120" idx="0"/>
            </p:cNvCxnSpPr>
            <p:nvPr/>
          </p:nvCxnSpPr>
          <p:spPr bwMode="auto">
            <a:xfrm rot="16200000" flipV="1">
              <a:off x="6643702" y="1500174"/>
              <a:ext cx="1588" cy="3000396"/>
            </a:xfrm>
            <a:prstGeom prst="bentConnector3">
              <a:avLst>
                <a:gd name="adj1" fmla="val 14395466"/>
              </a:avLst>
            </a:prstGeom>
            <a:noFill/>
            <a:ln w="19050" algn="ctr">
              <a:solidFill>
                <a:srgbClr val="FFC000"/>
              </a:solidFill>
              <a:miter lim="800000"/>
              <a:headEnd/>
              <a:tailEnd type="triangle" w="lg" len="lg"/>
            </a:ln>
            <a:effectLst>
              <a:outerShdw blurRad="50800" dist="38100" dir="2700000" algn="tl" rotWithShape="0">
                <a:prstClr val="black">
                  <a:alpha val="40000"/>
                </a:prstClr>
              </a:outerShdw>
            </a:effectLst>
          </p:spPr>
        </p:cxnSp>
        <p:cxnSp>
          <p:nvCxnSpPr>
            <p:cNvPr id="130" name="Elbow Connector 10267"/>
            <p:cNvCxnSpPr>
              <a:cxnSpLocks noChangeShapeType="1"/>
              <a:stCxn id="126" idx="4"/>
            </p:cNvCxnSpPr>
            <p:nvPr/>
          </p:nvCxnSpPr>
          <p:spPr bwMode="auto">
            <a:xfrm rot="5400000">
              <a:off x="5857884" y="2285992"/>
              <a:ext cx="714380" cy="3857652"/>
            </a:xfrm>
            <a:prstGeom prst="bentConnector3">
              <a:avLst>
                <a:gd name="adj1" fmla="val 50000"/>
              </a:avLst>
            </a:prstGeom>
            <a:noFill/>
            <a:ln w="19050" algn="ctr">
              <a:solidFill>
                <a:srgbClr val="FFC000"/>
              </a:solidFill>
              <a:miter lim="800000"/>
              <a:headEnd/>
              <a:tailEnd type="triangle" w="lg" len="lg"/>
            </a:ln>
            <a:effectLst>
              <a:outerShdw blurRad="50800" dist="38100" dir="2700000" algn="tl" rotWithShape="0">
                <a:prstClr val="black">
                  <a:alpha val="40000"/>
                </a:prstClr>
              </a:outerShdw>
            </a:effectLst>
          </p:spPr>
        </p:cxnSp>
        <p:grpSp>
          <p:nvGrpSpPr>
            <p:cNvPr id="4" name="Group 168"/>
            <p:cNvGrpSpPr>
              <a:grpSpLocks/>
            </p:cNvGrpSpPr>
            <p:nvPr/>
          </p:nvGrpSpPr>
          <p:grpSpPr bwMode="auto">
            <a:xfrm>
              <a:off x="6977082" y="2933700"/>
              <a:ext cx="381000" cy="423862"/>
              <a:chOff x="3895" y="163"/>
              <a:chExt cx="613" cy="629"/>
            </a:xfrm>
          </p:grpSpPr>
          <p:sp>
            <p:nvSpPr>
              <p:cNvPr id="132" name="Rectangle 10284"/>
              <p:cNvSpPr>
                <a:spLocks noChangeAspect="1" noChangeArrowheads="1"/>
              </p:cNvSpPr>
              <p:nvPr/>
            </p:nvSpPr>
            <p:spPr bwMode="auto">
              <a:xfrm>
                <a:off x="4032" y="240"/>
                <a:ext cx="476" cy="552"/>
              </a:xfrm>
              <a:prstGeom prst="rect">
                <a:avLst/>
              </a:prstGeom>
              <a:noFill/>
              <a:ln w="9525">
                <a:noFill/>
                <a:miter lim="800000"/>
                <a:headEnd/>
                <a:tailEnd/>
              </a:ln>
            </p:spPr>
            <p:txBody>
              <a:bodyPr/>
              <a:lstStyle/>
              <a:p>
                <a:pPr eaLnBrk="0" hangingPunct="0"/>
                <a:endParaRPr lang="de-DE">
                  <a:latin typeface="Calibri" pitchFamily="34" charset="0"/>
                </a:endParaRPr>
              </a:p>
            </p:txBody>
          </p:sp>
          <p:pic>
            <p:nvPicPr>
              <p:cNvPr id="133" name="Rectangle 10285"/>
              <p:cNvPicPr>
                <a:picLocks noChangeAspect="1" noChangeArrowheads="1"/>
              </p:cNvPicPr>
              <p:nvPr/>
            </p:nvPicPr>
            <p:blipFill>
              <a:blip r:embed="rId8"/>
              <a:srcRect/>
              <a:stretch>
                <a:fillRect/>
              </a:stretch>
            </p:blipFill>
            <p:spPr bwMode="auto">
              <a:xfrm rot="-570911">
                <a:off x="3895" y="163"/>
                <a:ext cx="476" cy="552"/>
              </a:xfrm>
              <a:prstGeom prst="rect">
                <a:avLst/>
              </a:prstGeom>
              <a:noFill/>
              <a:ln w="9525">
                <a:noFill/>
                <a:miter lim="800000"/>
                <a:headEnd/>
                <a:tailEnd/>
              </a:ln>
            </p:spPr>
          </p:pic>
        </p:grpSp>
      </p:grpSp>
      <p:sp>
        <p:nvSpPr>
          <p:cNvPr id="59" name="TextBox 70"/>
          <p:cNvSpPr txBox="1"/>
          <p:nvPr/>
        </p:nvSpPr>
        <p:spPr>
          <a:xfrm>
            <a:off x="5931577" y="1611408"/>
            <a:ext cx="1212191" cy="7078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sz="4000" b="1" dirty="0" smtClean="0">
                <a:effectLst>
                  <a:outerShdw blurRad="38100" dist="38100" dir="2700000" algn="tl">
                    <a:srgbClr val="000000">
                      <a:alpha val="43137"/>
                    </a:srgbClr>
                  </a:outerShdw>
                </a:effectLst>
              </a:rPr>
              <a:t>85%</a:t>
            </a:r>
            <a:endParaRPr lang="en-US" sz="4000" b="1" dirty="0">
              <a:effectLst>
                <a:outerShdw blurRad="38100" dist="38100" dir="2700000" algn="tl">
                  <a:srgbClr val="000000">
                    <a:alpha val="43137"/>
                  </a:srgbClr>
                </a:outerShdw>
              </a:effectLst>
            </a:endParaRPr>
          </a:p>
        </p:txBody>
      </p:sp>
      <p:sp>
        <p:nvSpPr>
          <p:cNvPr id="60" name="TextBox 71"/>
          <p:cNvSpPr txBox="1"/>
          <p:nvPr/>
        </p:nvSpPr>
        <p:spPr>
          <a:xfrm>
            <a:off x="5931577" y="5391128"/>
            <a:ext cx="1212191" cy="7078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sz="4000" b="1" dirty="0" smtClean="0">
                <a:effectLst>
                  <a:outerShdw blurRad="38100" dist="38100" dir="2700000" algn="tl">
                    <a:srgbClr val="000000">
                      <a:alpha val="43137"/>
                    </a:srgbClr>
                  </a:outerShdw>
                </a:effectLst>
              </a:rPr>
              <a:t>15%</a:t>
            </a:r>
            <a:endParaRPr lang="en-US" sz="4000" b="1" dirty="0">
              <a:effectLst>
                <a:outerShdw blurRad="38100" dist="38100" dir="2700000" algn="tl">
                  <a:srgbClr val="000000">
                    <a:alpha val="43137"/>
                  </a:srgbClr>
                </a:outerShdw>
              </a:effectLst>
            </a:endParaRPr>
          </a:p>
        </p:txBody>
      </p:sp>
      <p:sp>
        <p:nvSpPr>
          <p:cNvPr id="61" name="Rounded Rectangle 42"/>
          <p:cNvSpPr>
            <a:spLocks noChangeArrowheads="1"/>
          </p:cNvSpPr>
          <p:nvPr/>
        </p:nvSpPr>
        <p:spPr bwMode="auto">
          <a:xfrm>
            <a:off x="150813" y="4186222"/>
            <a:ext cx="8840787" cy="2133600"/>
          </a:xfrm>
          <a:prstGeom prst="roundRect">
            <a:avLst>
              <a:gd name="adj" fmla="val 7297"/>
            </a:avLst>
          </a:prstGeom>
          <a:gradFill>
            <a:gsLst>
              <a:gs pos="0">
                <a:schemeClr val="accent1">
                  <a:tint val="50000"/>
                  <a:satMod val="300000"/>
                  <a:alpha val="80000"/>
                </a:schemeClr>
              </a:gs>
              <a:gs pos="35000">
                <a:schemeClr val="accent1">
                  <a:tint val="37000"/>
                  <a:satMod val="300000"/>
                  <a:alpha val="80000"/>
                </a:schemeClr>
              </a:gs>
              <a:gs pos="100000">
                <a:schemeClr val="accent1">
                  <a:tint val="15000"/>
                  <a:satMod val="350000"/>
                  <a:alpha val="80000"/>
                </a:schemeClr>
              </a:gs>
            </a:gsLst>
          </a:gradFill>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algn="ctr" defTabSz="912813"/>
            <a:r>
              <a:rPr lang="en-US" sz="4400" dirty="0" smtClean="0"/>
              <a:t>“Classic” Business Applications</a:t>
            </a:r>
            <a:endParaRPr lang="en-US" sz="1800" dirty="0"/>
          </a:p>
        </p:txBody>
      </p:sp>
      <p:sp>
        <p:nvSpPr>
          <p:cNvPr id="62" name="Rounded Rectangle 42"/>
          <p:cNvSpPr>
            <a:spLocks noChangeArrowheads="1"/>
          </p:cNvSpPr>
          <p:nvPr/>
        </p:nvSpPr>
        <p:spPr bwMode="auto">
          <a:xfrm>
            <a:off x="152400" y="1214422"/>
            <a:ext cx="8839200" cy="2895600"/>
          </a:xfrm>
          <a:prstGeom prst="roundRect">
            <a:avLst>
              <a:gd name="adj" fmla="val 6783"/>
            </a:avLst>
          </a:prstGeom>
          <a:gradFill>
            <a:gsLst>
              <a:gs pos="0">
                <a:schemeClr val="accent1">
                  <a:tint val="50000"/>
                  <a:satMod val="300000"/>
                  <a:alpha val="80000"/>
                </a:schemeClr>
              </a:gs>
              <a:gs pos="35000">
                <a:schemeClr val="accent1">
                  <a:tint val="37000"/>
                  <a:satMod val="300000"/>
                  <a:alpha val="80000"/>
                </a:schemeClr>
              </a:gs>
              <a:gs pos="100000">
                <a:schemeClr val="accent1">
                  <a:tint val="15000"/>
                  <a:satMod val="350000"/>
                  <a:alpha val="80000"/>
                </a:schemeClr>
              </a:gs>
            </a:gsLst>
          </a:gradFill>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algn="ctr" defTabSz="912813"/>
            <a:r>
              <a:rPr lang="en-US" sz="4400" dirty="0">
                <a:solidFill>
                  <a:schemeClr val="dk1"/>
                </a:solidFill>
                <a:latin typeface="+mn-lt"/>
              </a:rPr>
              <a:t>Office Business Applications</a:t>
            </a:r>
          </a:p>
          <a:p>
            <a:pPr algn="ctr" defTabSz="912813"/>
            <a:endParaRPr lang="en-US" sz="4400" dirty="0">
              <a:solidFill>
                <a:schemeClr val="dk1"/>
              </a:solidFill>
              <a:latin typeface="+mn-lt"/>
            </a:endParaRPr>
          </a:p>
          <a:p>
            <a:pPr algn="ctr" defTabSz="912813"/>
            <a:endParaRPr lang="en-US" sz="4400" dirty="0">
              <a:solidFill>
                <a:schemeClr val="dk1"/>
              </a:solidFill>
              <a:latin typeface="+mn-lt"/>
            </a:endParaRPr>
          </a:p>
        </p:txBody>
      </p:sp>
      <p:sp>
        <p:nvSpPr>
          <p:cNvPr id="63" name="Rectangle 11291"/>
          <p:cNvSpPr>
            <a:spLocks noChangeArrowheads="1"/>
          </p:cNvSpPr>
          <p:nvPr/>
        </p:nvSpPr>
        <p:spPr bwMode="auto">
          <a:xfrm>
            <a:off x="2498725" y="1279510"/>
            <a:ext cx="914400" cy="4572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anchor="ctr" anchorCtr="0" compatLnSpc="1">
            <a:prstTxWarp prst="textNoShape">
              <a:avLst/>
            </a:prstTxWarp>
          </a:bodyPr>
          <a:lstStyle/>
          <a:p>
            <a:pPr algn="ctr"/>
            <a:r>
              <a:rPr lang="en-US" sz="1600" b="1" dirty="0">
                <a:solidFill>
                  <a:schemeClr val="bg2"/>
                </a:solidFill>
                <a:effectLst>
                  <a:outerShdw blurRad="38100" dist="38100" dir="2700000" algn="tl">
                    <a:srgbClr val="000000">
                      <a:alpha val="43137"/>
                    </a:srgbClr>
                  </a:outerShdw>
                </a:effectLst>
              </a:rPr>
              <a:t>Word</a:t>
            </a:r>
          </a:p>
        </p:txBody>
      </p:sp>
      <p:sp>
        <p:nvSpPr>
          <p:cNvPr id="64" name="Rectangle 11292"/>
          <p:cNvSpPr>
            <a:spLocks noChangeArrowheads="1"/>
          </p:cNvSpPr>
          <p:nvPr/>
        </p:nvSpPr>
        <p:spPr bwMode="auto">
          <a:xfrm>
            <a:off x="3489325" y="1279510"/>
            <a:ext cx="914400" cy="4572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anchor="ctr" anchorCtr="0" compatLnSpc="1">
            <a:prstTxWarp prst="textNoShape">
              <a:avLst/>
            </a:prstTxWarp>
          </a:bodyPr>
          <a:lstStyle/>
          <a:p>
            <a:pPr algn="ctr"/>
            <a:r>
              <a:rPr lang="en-US" sz="1600" b="1">
                <a:solidFill>
                  <a:schemeClr val="bg2"/>
                </a:solidFill>
                <a:effectLst>
                  <a:outerShdw blurRad="38100" dist="38100" dir="2700000" algn="tl">
                    <a:srgbClr val="000000">
                      <a:alpha val="43137"/>
                    </a:srgbClr>
                  </a:outerShdw>
                </a:effectLst>
              </a:rPr>
              <a:t>Excel</a:t>
            </a:r>
          </a:p>
        </p:txBody>
      </p:sp>
      <p:sp>
        <p:nvSpPr>
          <p:cNvPr id="65" name="Rectangle 11293"/>
          <p:cNvSpPr>
            <a:spLocks noChangeArrowheads="1"/>
          </p:cNvSpPr>
          <p:nvPr/>
        </p:nvSpPr>
        <p:spPr bwMode="auto">
          <a:xfrm>
            <a:off x="4479925" y="1279510"/>
            <a:ext cx="914400" cy="4572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anchor="ctr" anchorCtr="0" compatLnSpc="1">
            <a:prstTxWarp prst="textNoShape">
              <a:avLst/>
            </a:prstTxWarp>
          </a:bodyPr>
          <a:lstStyle/>
          <a:p>
            <a:pPr algn="ctr"/>
            <a:r>
              <a:rPr lang="en-US" sz="1600" b="1">
                <a:solidFill>
                  <a:schemeClr val="bg2"/>
                </a:solidFill>
                <a:effectLst>
                  <a:outerShdw blurRad="38100" dist="38100" dir="2700000" algn="tl">
                    <a:srgbClr val="000000">
                      <a:alpha val="43137"/>
                    </a:srgbClr>
                  </a:outerShdw>
                </a:effectLst>
              </a:rPr>
              <a:t>Outlook</a:t>
            </a:r>
          </a:p>
        </p:txBody>
      </p:sp>
      <p:sp>
        <p:nvSpPr>
          <p:cNvPr id="66" name="Rectangle 11294"/>
          <p:cNvSpPr>
            <a:spLocks noChangeArrowheads="1"/>
          </p:cNvSpPr>
          <p:nvPr/>
        </p:nvSpPr>
        <p:spPr bwMode="auto">
          <a:xfrm>
            <a:off x="5470525" y="1279510"/>
            <a:ext cx="914400" cy="4572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anchor="ctr" anchorCtr="0" compatLnSpc="1">
            <a:prstTxWarp prst="textNoShape">
              <a:avLst/>
            </a:prstTxWarp>
          </a:bodyPr>
          <a:lstStyle/>
          <a:p>
            <a:pPr algn="ctr"/>
            <a:r>
              <a:rPr lang="en-US" sz="1600" b="1">
                <a:solidFill>
                  <a:schemeClr val="bg2"/>
                </a:solidFill>
                <a:effectLst>
                  <a:outerShdw blurRad="38100" dist="38100" dir="2700000" algn="tl">
                    <a:srgbClr val="000000">
                      <a:alpha val="43137"/>
                    </a:srgbClr>
                  </a:outerShdw>
                </a:effectLst>
              </a:rPr>
              <a:t>InfoPath</a:t>
            </a:r>
          </a:p>
        </p:txBody>
      </p:sp>
      <p:grpSp>
        <p:nvGrpSpPr>
          <p:cNvPr id="5" name="Group 99"/>
          <p:cNvGrpSpPr>
            <a:grpSpLocks/>
          </p:cNvGrpSpPr>
          <p:nvPr/>
        </p:nvGrpSpPr>
        <p:grpSpPr bwMode="auto">
          <a:xfrm>
            <a:off x="633413" y="2992422"/>
            <a:ext cx="7827962" cy="1085850"/>
            <a:chOff x="894896" y="1211264"/>
            <a:chExt cx="7828190" cy="1085849"/>
          </a:xfrm>
        </p:grpSpPr>
        <p:pic>
          <p:nvPicPr>
            <p:cNvPr id="68" name="Picture 59" descr="circle-fancy-orange"/>
            <p:cNvPicPr>
              <a:picLocks noChangeAspect="1" noChangeArrowheads="1"/>
            </p:cNvPicPr>
            <p:nvPr/>
          </p:nvPicPr>
          <p:blipFill>
            <a:blip r:embed="rId9"/>
            <a:srcRect/>
            <a:stretch>
              <a:fillRect/>
            </a:stretch>
          </p:blipFill>
          <p:spPr bwMode="auto">
            <a:xfrm>
              <a:off x="2984500" y="1257300"/>
              <a:ext cx="1400175" cy="949325"/>
            </a:xfrm>
            <a:prstGeom prst="rect">
              <a:avLst/>
            </a:prstGeom>
            <a:noFill/>
            <a:ln w="9525">
              <a:noFill/>
              <a:miter lim="800000"/>
              <a:headEnd/>
              <a:tailEnd/>
            </a:ln>
          </p:spPr>
        </p:pic>
        <p:sp>
          <p:nvSpPr>
            <p:cNvPr id="69" name="Text Box 94"/>
            <p:cNvSpPr txBox="1">
              <a:spLocks noChangeArrowheads="1"/>
            </p:cNvSpPr>
            <p:nvPr/>
          </p:nvSpPr>
          <p:spPr bwMode="auto">
            <a:xfrm>
              <a:off x="3227388" y="1431925"/>
              <a:ext cx="860425" cy="590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en-US" sz="1200"/>
                <a:t>Estimate custom design</a:t>
              </a:r>
              <a:endParaRPr lang="en-US"/>
            </a:p>
          </p:txBody>
        </p:sp>
        <p:cxnSp>
          <p:nvCxnSpPr>
            <p:cNvPr id="70" name="Shape 10266"/>
            <p:cNvCxnSpPr>
              <a:cxnSpLocks noChangeShapeType="1"/>
            </p:cNvCxnSpPr>
            <p:nvPr/>
          </p:nvCxnSpPr>
          <p:spPr bwMode="auto">
            <a:xfrm rot="-5400000">
              <a:off x="2552700" y="1725613"/>
              <a:ext cx="495300" cy="495300"/>
            </a:xfrm>
            <a:prstGeom prst="bentConnector2">
              <a:avLst/>
            </a:prstGeom>
            <a:noFill/>
            <a:ln w="19050" algn="ctr">
              <a:solidFill>
                <a:schemeClr val="folHlink"/>
              </a:solidFill>
              <a:miter lim="800000"/>
              <a:headEnd/>
              <a:tailEnd type="triangle" w="lg" len="lg"/>
            </a:ln>
          </p:spPr>
        </p:cxnSp>
        <p:pic>
          <p:nvPicPr>
            <p:cNvPr id="71" name="Rectangle 10277"/>
            <p:cNvPicPr>
              <a:picLocks noChangeAspect="1" noChangeArrowheads="1"/>
            </p:cNvPicPr>
            <p:nvPr/>
          </p:nvPicPr>
          <p:blipFill>
            <a:blip r:embed="rId4"/>
            <a:srcRect/>
            <a:stretch>
              <a:fillRect/>
            </a:stretch>
          </p:blipFill>
          <p:spPr bwMode="auto">
            <a:xfrm>
              <a:off x="2895600" y="1306513"/>
              <a:ext cx="407988" cy="317500"/>
            </a:xfrm>
            <a:prstGeom prst="rect">
              <a:avLst/>
            </a:prstGeom>
            <a:noFill/>
            <a:ln w="9525">
              <a:noFill/>
              <a:miter lim="800000"/>
              <a:headEnd/>
              <a:tailEnd/>
            </a:ln>
          </p:spPr>
        </p:pic>
        <p:pic>
          <p:nvPicPr>
            <p:cNvPr id="72" name="Rectangle 10255"/>
            <p:cNvPicPr>
              <a:picLocks noChangeAspect="1" noChangeArrowheads="1"/>
            </p:cNvPicPr>
            <p:nvPr/>
          </p:nvPicPr>
          <p:blipFill>
            <a:blip r:embed="rId3"/>
            <a:srcRect/>
            <a:stretch>
              <a:fillRect/>
            </a:stretch>
          </p:blipFill>
          <p:spPr bwMode="auto">
            <a:xfrm>
              <a:off x="7551738" y="1306513"/>
              <a:ext cx="990600" cy="990600"/>
            </a:xfrm>
            <a:prstGeom prst="rect">
              <a:avLst/>
            </a:prstGeom>
            <a:noFill/>
            <a:ln w="9525">
              <a:noFill/>
              <a:miter lim="800000"/>
              <a:headEnd/>
              <a:tailEnd/>
            </a:ln>
          </p:spPr>
        </p:pic>
        <p:sp>
          <p:nvSpPr>
            <p:cNvPr id="73" name="TextBox 83009"/>
            <p:cNvSpPr txBox="1">
              <a:spLocks noChangeArrowheads="1"/>
            </p:cNvSpPr>
            <p:nvPr/>
          </p:nvSpPr>
          <p:spPr bwMode="auto">
            <a:xfrm>
              <a:off x="6115050" y="1611313"/>
              <a:ext cx="1601788" cy="396875"/>
            </a:xfrm>
            <a:prstGeom prst="rect">
              <a:avLst/>
            </a:prstGeom>
            <a:noFill/>
            <a:ln w="9525" algn="ctr">
              <a:noFill/>
              <a:miter lim="800000"/>
              <a:headEnd/>
              <a:tailEnd/>
            </a:ln>
          </p:spPr>
          <p:txBody>
            <a:bodyPr vert="horz" wrap="none" lIns="91440" tIns="45720" rIns="91440" bIns="45720" numCol="1" anchor="t" anchorCtr="0" compatLnSpc="1">
              <a:prstTxWarp prst="textNoShape">
                <a:avLst/>
              </a:prstTxWarp>
              <a:spAutoFit/>
            </a:bodyPr>
            <a:lstStyle/>
            <a:p>
              <a:r>
                <a:rPr lang="en-US" i="1">
                  <a:solidFill>
                    <a:schemeClr val="tx2"/>
                  </a:solidFill>
                </a:rPr>
                <a:t>Unstructured</a:t>
              </a:r>
              <a:endParaRPr lang="en-US">
                <a:solidFill>
                  <a:schemeClr val="tx2"/>
                </a:solidFill>
              </a:endParaRPr>
            </a:p>
          </p:txBody>
        </p:sp>
        <p:pic>
          <p:nvPicPr>
            <p:cNvPr id="75" name="Rectangle 10252"/>
            <p:cNvPicPr>
              <a:picLocks noChangeAspect="1" noChangeArrowheads="1"/>
            </p:cNvPicPr>
            <p:nvPr/>
          </p:nvPicPr>
          <p:blipFill>
            <a:blip r:embed="rId5"/>
            <a:srcRect/>
            <a:stretch>
              <a:fillRect/>
            </a:stretch>
          </p:blipFill>
          <p:spPr bwMode="auto">
            <a:xfrm>
              <a:off x="3962400" y="1839913"/>
              <a:ext cx="411163" cy="411162"/>
            </a:xfrm>
            <a:prstGeom prst="rect">
              <a:avLst/>
            </a:prstGeom>
            <a:noFill/>
            <a:ln w="9525">
              <a:noFill/>
              <a:miter lim="800000"/>
              <a:headEnd/>
              <a:tailEnd/>
            </a:ln>
          </p:spPr>
        </p:pic>
        <p:grpSp>
          <p:nvGrpSpPr>
            <p:cNvPr id="6" name="Group 36"/>
            <p:cNvGrpSpPr>
              <a:grpSpLocks/>
            </p:cNvGrpSpPr>
            <p:nvPr/>
          </p:nvGrpSpPr>
          <p:grpSpPr bwMode="auto">
            <a:xfrm>
              <a:off x="894896" y="1211264"/>
              <a:ext cx="7828190" cy="1067480"/>
              <a:chOff x="441" y="2702"/>
              <a:chExt cx="4782" cy="1071"/>
            </a:xfrm>
          </p:grpSpPr>
          <p:pic>
            <p:nvPicPr>
              <p:cNvPr id="148" name="Rectangle 9256"/>
              <p:cNvPicPr>
                <a:picLocks noChangeAspect="1" noChangeArrowheads="1"/>
              </p:cNvPicPr>
              <p:nvPr/>
            </p:nvPicPr>
            <p:blipFill>
              <a:blip r:embed="rId10"/>
              <a:srcRect/>
              <a:stretch>
                <a:fillRect/>
              </a:stretch>
            </p:blipFill>
            <p:spPr bwMode="auto">
              <a:xfrm>
                <a:off x="441" y="2702"/>
                <a:ext cx="4782" cy="1071"/>
              </a:xfrm>
              <a:prstGeom prst="rect">
                <a:avLst/>
              </a:prstGeom>
              <a:noFill/>
              <a:ln w="9525" algn="ctr">
                <a:noFill/>
                <a:miter lim="800000"/>
                <a:headEnd/>
                <a:tailEnd/>
              </a:ln>
            </p:spPr>
          </p:pic>
          <p:pic>
            <p:nvPicPr>
              <p:cNvPr id="149" name="Rectangle 9257"/>
              <p:cNvPicPr>
                <a:picLocks noChangeAspect="1" noChangeArrowheads="1"/>
              </p:cNvPicPr>
              <p:nvPr/>
            </p:nvPicPr>
            <p:blipFill>
              <a:blip r:embed="rId10"/>
              <a:srcRect/>
              <a:stretch>
                <a:fillRect/>
              </a:stretch>
            </p:blipFill>
            <p:spPr bwMode="auto">
              <a:xfrm>
                <a:off x="441" y="2702"/>
                <a:ext cx="4782" cy="1071"/>
              </a:xfrm>
              <a:prstGeom prst="rect">
                <a:avLst/>
              </a:prstGeom>
              <a:noFill/>
              <a:ln w="9525" algn="ctr">
                <a:noFill/>
                <a:miter lim="800000"/>
                <a:headEnd/>
                <a:tailEnd/>
              </a:ln>
            </p:spPr>
          </p:pic>
        </p:grpSp>
        <p:pic>
          <p:nvPicPr>
            <p:cNvPr id="77" name="Rectangle 9228"/>
            <p:cNvPicPr>
              <a:picLocks noChangeAspect="1" noChangeArrowheads="1"/>
            </p:cNvPicPr>
            <p:nvPr/>
          </p:nvPicPr>
          <p:blipFill>
            <a:blip r:embed="rId11" cstate="print"/>
            <a:srcRect/>
            <a:stretch>
              <a:fillRect/>
            </a:stretch>
          </p:blipFill>
          <p:spPr bwMode="invGray">
            <a:xfrm>
              <a:off x="1220335" y="1675272"/>
              <a:ext cx="847616" cy="199355"/>
            </a:xfrm>
            <a:prstGeom prst="rect">
              <a:avLst/>
            </a:prstGeom>
            <a:noFill/>
            <a:ln w="9525" algn="ctr">
              <a:noFill/>
              <a:miter lim="800000"/>
              <a:headEnd/>
              <a:tailEnd/>
            </a:ln>
          </p:spPr>
        </p:pic>
        <p:pic>
          <p:nvPicPr>
            <p:cNvPr id="78" name="Rectangle 9229"/>
            <p:cNvPicPr>
              <a:picLocks noChangeAspect="1" noChangeArrowheads="1"/>
            </p:cNvPicPr>
            <p:nvPr/>
          </p:nvPicPr>
          <p:blipFill>
            <a:blip r:embed="rId12"/>
            <a:srcRect/>
            <a:stretch>
              <a:fillRect/>
            </a:stretch>
          </p:blipFill>
          <p:spPr bwMode="invGray">
            <a:xfrm>
              <a:off x="2628446" y="1675272"/>
              <a:ext cx="572249" cy="199355"/>
            </a:xfrm>
            <a:prstGeom prst="rect">
              <a:avLst/>
            </a:prstGeom>
            <a:noFill/>
            <a:ln w="9525" algn="ctr">
              <a:noFill/>
              <a:miter lim="800000"/>
              <a:headEnd/>
              <a:tailEnd/>
            </a:ln>
          </p:spPr>
        </p:pic>
        <p:pic>
          <p:nvPicPr>
            <p:cNvPr id="95" name="Rectangle 9230"/>
            <p:cNvPicPr>
              <a:picLocks noChangeAspect="1" noChangeArrowheads="1"/>
            </p:cNvPicPr>
            <p:nvPr/>
          </p:nvPicPr>
          <p:blipFill>
            <a:blip r:embed="rId13"/>
            <a:srcRect b="-20898"/>
            <a:stretch>
              <a:fillRect/>
            </a:stretch>
          </p:blipFill>
          <p:spPr bwMode="invGray">
            <a:xfrm>
              <a:off x="4895396" y="1522413"/>
              <a:ext cx="866260" cy="240946"/>
            </a:xfrm>
            <a:prstGeom prst="rect">
              <a:avLst/>
            </a:prstGeom>
            <a:noFill/>
            <a:ln w="9525" algn="ctr">
              <a:noFill/>
              <a:miter lim="800000"/>
              <a:headEnd/>
              <a:tailEnd/>
            </a:ln>
          </p:spPr>
        </p:pic>
        <p:pic>
          <p:nvPicPr>
            <p:cNvPr id="104" name="Rectangle 9231"/>
            <p:cNvPicPr>
              <a:picLocks noChangeAspect="1" noChangeArrowheads="1"/>
            </p:cNvPicPr>
            <p:nvPr/>
          </p:nvPicPr>
          <p:blipFill>
            <a:blip r:embed="rId14"/>
            <a:srcRect/>
            <a:stretch>
              <a:fillRect/>
            </a:stretch>
          </p:blipFill>
          <p:spPr bwMode="invGray">
            <a:xfrm>
              <a:off x="6294211" y="1316946"/>
              <a:ext cx="524919" cy="242381"/>
            </a:xfrm>
            <a:prstGeom prst="rect">
              <a:avLst/>
            </a:prstGeom>
            <a:noFill/>
            <a:ln w="9525" algn="ctr">
              <a:noFill/>
              <a:miter lim="800000"/>
              <a:headEnd/>
              <a:tailEnd/>
            </a:ln>
          </p:spPr>
        </p:pic>
        <p:pic>
          <p:nvPicPr>
            <p:cNvPr id="131" name="Rectangle 9232"/>
            <p:cNvPicPr>
              <a:picLocks noChangeAspect="1" noChangeArrowheads="1"/>
            </p:cNvPicPr>
            <p:nvPr/>
          </p:nvPicPr>
          <p:blipFill>
            <a:blip r:embed="rId15"/>
            <a:srcRect/>
            <a:stretch>
              <a:fillRect/>
            </a:stretch>
          </p:blipFill>
          <p:spPr bwMode="invGray">
            <a:xfrm>
              <a:off x="6202136" y="1890033"/>
              <a:ext cx="691287" cy="190750"/>
            </a:xfrm>
            <a:prstGeom prst="rect">
              <a:avLst/>
            </a:prstGeom>
            <a:noFill/>
            <a:ln w="9525" algn="ctr">
              <a:noFill/>
              <a:miter lim="800000"/>
              <a:headEnd/>
              <a:tailEnd/>
            </a:ln>
          </p:spPr>
        </p:pic>
        <p:pic>
          <p:nvPicPr>
            <p:cNvPr id="134" name="Rectangle 9233"/>
            <p:cNvPicPr>
              <a:picLocks noChangeAspect="1" noChangeArrowheads="1"/>
            </p:cNvPicPr>
            <p:nvPr/>
          </p:nvPicPr>
          <p:blipFill>
            <a:blip r:embed="rId16"/>
            <a:srcRect r="-4063" b="-14413"/>
            <a:stretch>
              <a:fillRect/>
            </a:stretch>
          </p:blipFill>
          <p:spPr bwMode="invGray">
            <a:xfrm>
              <a:off x="7222898" y="1375002"/>
              <a:ext cx="1102905" cy="226605"/>
            </a:xfrm>
            <a:prstGeom prst="rect">
              <a:avLst/>
            </a:prstGeom>
            <a:noFill/>
            <a:ln w="9525" algn="ctr">
              <a:noFill/>
              <a:miter lim="800000"/>
              <a:headEnd/>
              <a:tailEnd/>
            </a:ln>
          </p:spPr>
        </p:pic>
        <p:pic>
          <p:nvPicPr>
            <p:cNvPr id="135" name="Rectangle 9234"/>
            <p:cNvPicPr>
              <a:picLocks noChangeAspect="1" noChangeArrowheads="1"/>
            </p:cNvPicPr>
            <p:nvPr/>
          </p:nvPicPr>
          <p:blipFill>
            <a:blip r:embed="rId17"/>
            <a:srcRect/>
            <a:stretch>
              <a:fillRect/>
            </a:stretch>
          </p:blipFill>
          <p:spPr bwMode="invGray">
            <a:xfrm>
              <a:off x="7446736" y="1651228"/>
              <a:ext cx="697024" cy="245250"/>
            </a:xfrm>
            <a:prstGeom prst="rect">
              <a:avLst/>
            </a:prstGeom>
            <a:noFill/>
            <a:ln w="9525" algn="ctr">
              <a:noFill/>
              <a:miter lim="800000"/>
              <a:headEnd/>
              <a:tailEnd/>
            </a:ln>
          </p:spPr>
        </p:pic>
        <p:pic>
          <p:nvPicPr>
            <p:cNvPr id="136" name="Rectangle 9235"/>
            <p:cNvPicPr>
              <a:picLocks noChangeAspect="1" noChangeArrowheads="1"/>
            </p:cNvPicPr>
            <p:nvPr/>
          </p:nvPicPr>
          <p:blipFill>
            <a:blip r:embed="rId18"/>
            <a:srcRect t="-20898" r="-26598" b="-20898"/>
            <a:stretch>
              <a:fillRect/>
            </a:stretch>
          </p:blipFill>
          <p:spPr bwMode="invGray">
            <a:xfrm>
              <a:off x="5227184" y="1737632"/>
              <a:ext cx="265329" cy="282540"/>
            </a:xfrm>
            <a:prstGeom prst="rect">
              <a:avLst/>
            </a:prstGeom>
            <a:noFill/>
            <a:ln w="9525" algn="ctr">
              <a:noFill/>
              <a:miter lim="800000"/>
              <a:headEnd/>
              <a:tailEnd/>
            </a:ln>
          </p:spPr>
        </p:pic>
        <p:pic>
          <p:nvPicPr>
            <p:cNvPr id="137" name="Rectangle 9236"/>
            <p:cNvPicPr>
              <a:picLocks noChangeAspect="1" noChangeArrowheads="1"/>
            </p:cNvPicPr>
            <p:nvPr/>
          </p:nvPicPr>
          <p:blipFill>
            <a:blip r:embed="rId19"/>
            <a:srcRect t="-17041" r="-1920"/>
            <a:stretch>
              <a:fillRect/>
            </a:stretch>
          </p:blipFill>
          <p:spPr bwMode="invGray">
            <a:xfrm>
              <a:off x="6162449" y="1556658"/>
              <a:ext cx="762998" cy="283973"/>
            </a:xfrm>
            <a:prstGeom prst="rect">
              <a:avLst/>
            </a:prstGeom>
            <a:noFill/>
            <a:ln w="9525" algn="ctr">
              <a:noFill/>
              <a:miter lim="800000"/>
              <a:headEnd/>
              <a:tailEnd/>
            </a:ln>
          </p:spPr>
        </p:pic>
        <p:pic>
          <p:nvPicPr>
            <p:cNvPr id="138" name="Rectangle 9237"/>
            <p:cNvPicPr>
              <a:picLocks noChangeAspect="1" noChangeArrowheads="1"/>
            </p:cNvPicPr>
            <p:nvPr/>
          </p:nvPicPr>
          <p:blipFill>
            <a:blip r:embed="rId20"/>
            <a:srcRect t="-28792" r="-569" b="-587"/>
            <a:stretch>
              <a:fillRect/>
            </a:stretch>
          </p:blipFill>
          <p:spPr bwMode="invGray">
            <a:xfrm>
              <a:off x="7273698" y="1878239"/>
              <a:ext cx="1009681" cy="316960"/>
            </a:xfrm>
            <a:prstGeom prst="rect">
              <a:avLst/>
            </a:prstGeom>
            <a:noFill/>
            <a:ln w="9525" algn="ctr">
              <a:noFill/>
              <a:miter lim="800000"/>
              <a:headEnd/>
              <a:tailEnd/>
            </a:ln>
          </p:spPr>
        </p:pic>
        <p:pic>
          <p:nvPicPr>
            <p:cNvPr id="139" name="Rectangle 9238"/>
            <p:cNvPicPr>
              <a:picLocks noChangeArrowheads="1"/>
            </p:cNvPicPr>
            <p:nvPr/>
          </p:nvPicPr>
          <p:blipFill>
            <a:blip r:embed="rId21"/>
            <a:srcRect/>
            <a:stretch>
              <a:fillRect/>
            </a:stretch>
          </p:blipFill>
          <p:spPr bwMode="auto">
            <a:xfrm>
              <a:off x="2123621" y="1302205"/>
              <a:ext cx="206526" cy="861160"/>
            </a:xfrm>
            <a:prstGeom prst="rect">
              <a:avLst/>
            </a:prstGeom>
            <a:noFill/>
            <a:ln w="9525" algn="ctr">
              <a:noFill/>
              <a:miter lim="800000"/>
              <a:headEnd/>
              <a:tailEnd/>
            </a:ln>
          </p:spPr>
        </p:pic>
        <p:pic>
          <p:nvPicPr>
            <p:cNvPr id="140" name="Rectangle 9239"/>
            <p:cNvPicPr>
              <a:picLocks noChangeArrowheads="1"/>
            </p:cNvPicPr>
            <p:nvPr/>
          </p:nvPicPr>
          <p:blipFill>
            <a:blip r:embed="rId21"/>
            <a:srcRect/>
            <a:stretch>
              <a:fillRect/>
            </a:stretch>
          </p:blipFill>
          <p:spPr bwMode="auto">
            <a:xfrm>
              <a:off x="3326946" y="1302205"/>
              <a:ext cx="206526" cy="861160"/>
            </a:xfrm>
            <a:prstGeom prst="rect">
              <a:avLst/>
            </a:prstGeom>
            <a:noFill/>
            <a:ln w="9525" algn="ctr">
              <a:noFill/>
              <a:miter lim="800000"/>
              <a:headEnd/>
              <a:tailEnd/>
            </a:ln>
          </p:spPr>
        </p:pic>
        <p:pic>
          <p:nvPicPr>
            <p:cNvPr id="141" name="Rectangle 9240"/>
            <p:cNvPicPr>
              <a:picLocks noChangeArrowheads="1"/>
            </p:cNvPicPr>
            <p:nvPr/>
          </p:nvPicPr>
          <p:blipFill>
            <a:blip r:embed="rId21"/>
            <a:srcRect/>
            <a:stretch>
              <a:fillRect/>
            </a:stretch>
          </p:blipFill>
          <p:spPr bwMode="auto">
            <a:xfrm>
              <a:off x="4531859" y="1316719"/>
              <a:ext cx="206526" cy="861160"/>
            </a:xfrm>
            <a:prstGeom prst="rect">
              <a:avLst/>
            </a:prstGeom>
            <a:noFill/>
            <a:ln w="9525" algn="ctr">
              <a:noFill/>
              <a:miter lim="800000"/>
              <a:headEnd/>
              <a:tailEnd/>
            </a:ln>
          </p:spPr>
        </p:pic>
        <p:pic>
          <p:nvPicPr>
            <p:cNvPr id="142" name="Rectangle 9241"/>
            <p:cNvPicPr>
              <a:picLocks noChangeArrowheads="1"/>
            </p:cNvPicPr>
            <p:nvPr/>
          </p:nvPicPr>
          <p:blipFill>
            <a:blip r:embed="rId21"/>
            <a:srcRect/>
            <a:stretch>
              <a:fillRect/>
            </a:stretch>
          </p:blipFill>
          <p:spPr bwMode="auto">
            <a:xfrm>
              <a:off x="5735184" y="1331233"/>
              <a:ext cx="206526" cy="861160"/>
            </a:xfrm>
            <a:prstGeom prst="rect">
              <a:avLst/>
            </a:prstGeom>
            <a:noFill/>
            <a:ln w="9525" algn="ctr">
              <a:noFill/>
              <a:miter lim="800000"/>
              <a:headEnd/>
              <a:tailEnd/>
            </a:ln>
          </p:spPr>
        </p:pic>
        <p:pic>
          <p:nvPicPr>
            <p:cNvPr id="143" name="Rectangle 9242"/>
            <p:cNvPicPr>
              <a:picLocks noChangeArrowheads="1"/>
            </p:cNvPicPr>
            <p:nvPr/>
          </p:nvPicPr>
          <p:blipFill>
            <a:blip r:embed="rId21"/>
            <a:srcRect/>
            <a:stretch>
              <a:fillRect/>
            </a:stretch>
          </p:blipFill>
          <p:spPr bwMode="auto">
            <a:xfrm>
              <a:off x="6940096" y="1316719"/>
              <a:ext cx="206526" cy="861160"/>
            </a:xfrm>
            <a:prstGeom prst="rect">
              <a:avLst/>
            </a:prstGeom>
            <a:noFill/>
            <a:ln w="9525" algn="ctr">
              <a:noFill/>
              <a:miter lim="800000"/>
              <a:headEnd/>
              <a:tailEnd/>
            </a:ln>
          </p:spPr>
        </p:pic>
        <p:grpSp>
          <p:nvGrpSpPr>
            <p:cNvPr id="7" name="Group 85"/>
            <p:cNvGrpSpPr>
              <a:grpSpLocks/>
            </p:cNvGrpSpPr>
            <p:nvPr/>
          </p:nvGrpSpPr>
          <p:grpSpPr bwMode="auto">
            <a:xfrm>
              <a:off x="3757159" y="1333048"/>
              <a:ext cx="771298" cy="829580"/>
              <a:chOff x="2195" y="2741"/>
              <a:chExt cx="510" cy="543"/>
            </a:xfrm>
          </p:grpSpPr>
          <p:pic>
            <p:nvPicPr>
              <p:cNvPr id="145" name="Rectangle 9223"/>
              <p:cNvPicPr>
                <a:picLocks noChangeAspect="1" noChangeArrowheads="1"/>
              </p:cNvPicPr>
              <p:nvPr/>
            </p:nvPicPr>
            <p:blipFill>
              <a:blip r:embed="rId22"/>
              <a:srcRect b="-35255"/>
              <a:stretch>
                <a:fillRect/>
              </a:stretch>
            </p:blipFill>
            <p:spPr bwMode="invGray">
              <a:xfrm>
                <a:off x="2195" y="2741"/>
                <a:ext cx="510" cy="184"/>
              </a:xfrm>
              <a:prstGeom prst="rect">
                <a:avLst/>
              </a:prstGeom>
              <a:noFill/>
              <a:ln w="9525" algn="ctr">
                <a:noFill/>
                <a:miter lim="800000"/>
                <a:headEnd/>
                <a:tailEnd/>
              </a:ln>
            </p:spPr>
          </p:pic>
          <p:pic>
            <p:nvPicPr>
              <p:cNvPr id="146" name="Rectangle 9224"/>
              <p:cNvPicPr>
                <a:picLocks noChangeAspect="1" noChangeArrowheads="1"/>
              </p:cNvPicPr>
              <p:nvPr/>
            </p:nvPicPr>
            <p:blipFill>
              <a:blip r:embed="rId23"/>
              <a:srcRect/>
              <a:stretch>
                <a:fillRect/>
              </a:stretch>
            </p:blipFill>
            <p:spPr bwMode="invGray">
              <a:xfrm>
                <a:off x="2224" y="3113"/>
                <a:ext cx="452" cy="171"/>
              </a:xfrm>
              <a:prstGeom prst="rect">
                <a:avLst/>
              </a:prstGeom>
              <a:noFill/>
              <a:ln w="9525" algn="ctr">
                <a:noFill/>
                <a:miter lim="800000"/>
                <a:headEnd/>
                <a:tailEnd/>
              </a:ln>
            </p:spPr>
          </p:pic>
          <p:pic>
            <p:nvPicPr>
              <p:cNvPr id="147" name="Rectangle 9225"/>
              <p:cNvPicPr>
                <a:picLocks noChangeAspect="1" noChangeArrowheads="1"/>
              </p:cNvPicPr>
              <p:nvPr/>
            </p:nvPicPr>
            <p:blipFill>
              <a:blip r:embed="rId24"/>
              <a:srcRect t="-21301" r="-16136" b="-20567"/>
              <a:stretch>
                <a:fillRect/>
              </a:stretch>
            </p:blipFill>
            <p:spPr bwMode="invGray">
              <a:xfrm>
                <a:off x="2273" y="2897"/>
                <a:ext cx="354" cy="193"/>
              </a:xfrm>
              <a:prstGeom prst="rect">
                <a:avLst/>
              </a:prstGeom>
              <a:noFill/>
              <a:ln w="9525" algn="ctr">
                <a:noFill/>
                <a:miter lim="800000"/>
                <a:headEnd/>
                <a:tailEnd/>
              </a:ln>
            </p:spPr>
          </p:pic>
        </p:grpSp>
      </p:grpSp>
      <p:sp>
        <p:nvSpPr>
          <p:cNvPr id="150" name="Rounded Rectangle 149"/>
          <p:cNvSpPr/>
          <p:nvPr/>
        </p:nvSpPr>
        <p:spPr>
          <a:xfrm>
            <a:off x="685800" y="2357422"/>
            <a:ext cx="7696200" cy="533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de-DE" b="1" dirty="0" smtClean="0"/>
              <a:t>Microsoft Office SharePoint Server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10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1000"/>
                                        <p:tgtEl>
                                          <p:spTgt spid="64"/>
                                        </p:tgtEl>
                                      </p:cBhvr>
                                    </p:animEffect>
                                    <p:anim calcmode="lin" valueType="num">
                                      <p:cBhvr>
                                        <p:cTn id="23" dur="1000" fill="hold"/>
                                        <p:tgtEl>
                                          <p:spTgt spid="64"/>
                                        </p:tgtEl>
                                        <p:attrNameLst>
                                          <p:attrName>ppt_x</p:attrName>
                                        </p:attrNameLst>
                                      </p:cBhvr>
                                      <p:tavLst>
                                        <p:tav tm="0">
                                          <p:val>
                                            <p:strVal val="#ppt_x"/>
                                          </p:val>
                                        </p:tav>
                                        <p:tav tm="100000">
                                          <p:val>
                                            <p:strVal val="#ppt_x"/>
                                          </p:val>
                                        </p:tav>
                                      </p:tavLst>
                                    </p:anim>
                                    <p:anim calcmode="lin" valueType="num">
                                      <p:cBhvr>
                                        <p:cTn id="24" dur="1000" fill="hold"/>
                                        <p:tgtEl>
                                          <p:spTgt spid="6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1000"/>
                                        <p:tgtEl>
                                          <p:spTgt spid="65"/>
                                        </p:tgtEl>
                                      </p:cBhvr>
                                    </p:animEffect>
                                    <p:anim calcmode="lin" valueType="num">
                                      <p:cBhvr>
                                        <p:cTn id="28" dur="1000" fill="hold"/>
                                        <p:tgtEl>
                                          <p:spTgt spid="65"/>
                                        </p:tgtEl>
                                        <p:attrNameLst>
                                          <p:attrName>ppt_x</p:attrName>
                                        </p:attrNameLst>
                                      </p:cBhvr>
                                      <p:tavLst>
                                        <p:tav tm="0">
                                          <p:val>
                                            <p:strVal val="#ppt_x"/>
                                          </p:val>
                                        </p:tav>
                                        <p:tav tm="100000">
                                          <p:val>
                                            <p:strVal val="#ppt_x"/>
                                          </p:val>
                                        </p:tav>
                                      </p:tavLst>
                                    </p:anim>
                                    <p:anim calcmode="lin" valueType="num">
                                      <p:cBhvr>
                                        <p:cTn id="29" dur="1000" fill="hold"/>
                                        <p:tgtEl>
                                          <p:spTgt spid="6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fade">
                                      <p:cBhvr>
                                        <p:cTn id="32" dur="1000"/>
                                        <p:tgtEl>
                                          <p:spTgt spid="66"/>
                                        </p:tgtEl>
                                      </p:cBhvr>
                                    </p:animEffect>
                                    <p:anim calcmode="lin" valueType="num">
                                      <p:cBhvr>
                                        <p:cTn id="33" dur="1000" fill="hold"/>
                                        <p:tgtEl>
                                          <p:spTgt spid="66"/>
                                        </p:tgtEl>
                                        <p:attrNameLst>
                                          <p:attrName>ppt_x</p:attrName>
                                        </p:attrNameLst>
                                      </p:cBhvr>
                                      <p:tavLst>
                                        <p:tav tm="0">
                                          <p:val>
                                            <p:strVal val="#ppt_x"/>
                                          </p:val>
                                        </p:tav>
                                        <p:tav tm="100000">
                                          <p:val>
                                            <p:strVal val="#ppt_x"/>
                                          </p:val>
                                        </p:tav>
                                      </p:tavLst>
                                    </p:anim>
                                    <p:anim calcmode="lin" valueType="num">
                                      <p:cBhvr>
                                        <p:cTn id="34" dur="1000" fill="hold"/>
                                        <p:tgtEl>
                                          <p:spTgt spid="6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50"/>
                                        </p:tgtEl>
                                        <p:attrNameLst>
                                          <p:attrName>style.visibility</p:attrName>
                                        </p:attrNameLst>
                                      </p:cBhvr>
                                      <p:to>
                                        <p:strVal val="visible"/>
                                      </p:to>
                                    </p:set>
                                    <p:animEffect transition="in" filter="fade">
                                      <p:cBhvr>
                                        <p:cTn id="42" dur="1000"/>
                                        <p:tgtEl>
                                          <p:spTgt spid="150"/>
                                        </p:tgtEl>
                                      </p:cBhvr>
                                    </p:animEffect>
                                    <p:anim calcmode="lin" valueType="num">
                                      <p:cBhvr>
                                        <p:cTn id="43" dur="1000" fill="hold"/>
                                        <p:tgtEl>
                                          <p:spTgt spid="150"/>
                                        </p:tgtEl>
                                        <p:attrNameLst>
                                          <p:attrName>ppt_x</p:attrName>
                                        </p:attrNameLst>
                                      </p:cBhvr>
                                      <p:tavLst>
                                        <p:tav tm="0">
                                          <p:val>
                                            <p:strVal val="#ppt_x"/>
                                          </p:val>
                                        </p:tav>
                                        <p:tav tm="100000">
                                          <p:val>
                                            <p:strVal val="#ppt_x"/>
                                          </p:val>
                                        </p:tav>
                                      </p:tavLst>
                                    </p:anim>
                                    <p:anim calcmode="lin" valueType="num">
                                      <p:cBhvr>
                                        <p:cTn id="44" dur="1000" fill="hold"/>
                                        <p:tgtEl>
                                          <p:spTgt spid="1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animBg="1"/>
      <p:bldP spid="15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noChangeArrowheads="1"/>
          </p:cNvSpPr>
          <p:nvPr>
            <p:ph type="title"/>
          </p:nvPr>
        </p:nvSpPr>
        <p:spPr>
          <a:noFill/>
          <a:ln w="9525">
            <a:noFill/>
            <a:miter lim="800000"/>
            <a:headEnd/>
            <a:tailEnd/>
          </a:ln>
        </p:spPr>
        <p:txBody>
          <a:bodyPr vert="horz" wrap="square" lIns="0" tIns="0" rIns="0" bIns="0" numCol="1" anchor="t" anchorCtr="0" compatLnSpc="1">
            <a:prstTxWarp prst="textNoShape">
              <a:avLst/>
            </a:prstTxWarp>
            <a:normAutofit/>
          </a:bodyPr>
          <a:lstStyle/>
          <a:p>
            <a:pPr>
              <a:defRPr/>
            </a:pPr>
            <a:r>
              <a:rPr lang="en-US" dirty="0" smtClean="0"/>
              <a:t>SharePoint Feature Areas</a:t>
            </a:r>
          </a:p>
        </p:txBody>
      </p:sp>
      <p:grpSp>
        <p:nvGrpSpPr>
          <p:cNvPr id="18" name="Group 17"/>
          <p:cNvGrpSpPr>
            <a:grpSpLocks/>
          </p:cNvGrpSpPr>
          <p:nvPr/>
        </p:nvGrpSpPr>
        <p:grpSpPr bwMode="auto">
          <a:xfrm>
            <a:off x="423863" y="1142984"/>
            <a:ext cx="8348662" cy="5127625"/>
            <a:chOff x="423863" y="1295400"/>
            <a:chExt cx="8348662" cy="5127625"/>
          </a:xfrm>
        </p:grpSpPr>
        <p:pic>
          <p:nvPicPr>
            <p:cNvPr id="19" name="Rectangle 3089"/>
            <p:cNvPicPr>
              <a:picLocks noChangeAspect="1" noChangeArrowheads="1"/>
            </p:cNvPicPr>
            <p:nvPr/>
          </p:nvPicPr>
          <p:blipFill>
            <a:blip r:embed="rId4"/>
            <a:srcRect/>
            <a:stretch>
              <a:fillRect/>
            </a:stretch>
          </p:blipFill>
          <p:spPr bwMode="auto">
            <a:xfrm>
              <a:off x="2181225" y="1431925"/>
              <a:ext cx="4854575" cy="4854575"/>
            </a:xfrm>
            <a:prstGeom prst="rect">
              <a:avLst/>
            </a:prstGeom>
            <a:noFill/>
            <a:ln w="9525">
              <a:noFill/>
              <a:miter lim="800000"/>
              <a:headEnd/>
              <a:tailEnd/>
            </a:ln>
          </p:spPr>
        </p:pic>
        <p:sp>
          <p:nvSpPr>
            <p:cNvPr id="20" name="Rectangle 30"/>
            <p:cNvSpPr>
              <a:spLocks noChangeArrowheads="1"/>
            </p:cNvSpPr>
            <p:nvPr/>
          </p:nvSpPr>
          <p:spPr bwMode="auto">
            <a:xfrm>
              <a:off x="5603875" y="1295400"/>
              <a:ext cx="2740025" cy="1052513"/>
            </a:xfrm>
            <a:prstGeom prst="rect">
              <a:avLst/>
            </a:prstGeom>
            <a:noFill/>
            <a:ln w="9525">
              <a:noFill/>
              <a:miter lim="800000"/>
              <a:headEnd/>
              <a:tailEnd/>
            </a:ln>
          </p:spPr>
          <p:txBody>
            <a:bodyPr>
              <a:spAutoFit/>
            </a:bodyPr>
            <a:lstStyle/>
            <a:p>
              <a:pPr algn="r">
                <a:lnSpc>
                  <a:spcPct val="90000"/>
                </a:lnSpc>
                <a:spcBef>
                  <a:spcPct val="30000"/>
                </a:spcBef>
                <a:buClr>
                  <a:srgbClr val="F4BE96"/>
                </a:buClr>
                <a:buSzPct val="80000"/>
                <a:buFont typeface="Wingdings" pitchFamily="2" charset="2"/>
                <a:buNone/>
              </a:pPr>
              <a:r>
                <a:rPr lang="en-US" sz="1400" dirty="0">
                  <a:latin typeface="Segoe" pitchFamily="34" charset="0"/>
                </a:rPr>
                <a:t>Docs/tasks/calendars, blogs, wikis, e-mail integration, project management “</a:t>
              </a:r>
              <a:r>
                <a:rPr lang="en-US" sz="1400" dirty="0" err="1">
                  <a:latin typeface="Segoe" pitchFamily="34" charset="0"/>
                </a:rPr>
                <a:t>lite</a:t>
              </a:r>
              <a:r>
                <a:rPr lang="en-US" sz="1400" dirty="0">
                  <a:latin typeface="Segoe" pitchFamily="34" charset="0"/>
                </a:rPr>
                <a:t>”, Outlook integration, </a:t>
              </a:r>
              <a:br>
                <a:rPr lang="en-US" sz="1400" dirty="0">
                  <a:latin typeface="Segoe" pitchFamily="34" charset="0"/>
                </a:rPr>
              </a:br>
              <a:r>
                <a:rPr lang="en-US" sz="1400" dirty="0">
                  <a:latin typeface="Segoe" pitchFamily="34" charset="0"/>
                </a:rPr>
                <a:t>offline docs/lists</a:t>
              </a:r>
              <a:endParaRPr lang="en-US" dirty="0">
                <a:latin typeface="Segoe" pitchFamily="34" charset="0"/>
              </a:endParaRPr>
            </a:p>
          </p:txBody>
        </p:sp>
        <p:sp>
          <p:nvSpPr>
            <p:cNvPr id="21" name="TextBox 7192"/>
            <p:cNvSpPr txBox="1">
              <a:spLocks noChangeArrowheads="1"/>
            </p:cNvSpPr>
            <p:nvPr/>
          </p:nvSpPr>
          <p:spPr bwMode="auto">
            <a:xfrm>
              <a:off x="4689488" y="2406650"/>
              <a:ext cx="1739900" cy="369332"/>
            </a:xfrm>
            <a:prstGeom prst="rect">
              <a:avLst/>
            </a:prstGeom>
            <a:noFill/>
            <a:ln w="9525">
              <a:noFill/>
              <a:miter lim="800000"/>
              <a:headEnd/>
              <a:tailEnd/>
            </a:ln>
          </p:spPr>
          <p:txBody>
            <a:bodyPr>
              <a:spAutoFit/>
            </a:bodyPr>
            <a:lstStyle/>
            <a:p>
              <a:pPr algn="ctr">
                <a:spcBef>
                  <a:spcPct val="50000"/>
                </a:spcBef>
                <a:buClr>
                  <a:schemeClr val="tx2"/>
                </a:buClr>
                <a:buFont typeface="Wingdings 2" pitchFamily="18" charset="2"/>
                <a:buNone/>
              </a:pPr>
              <a:r>
                <a:rPr lang="en-US" sz="1800" dirty="0">
                  <a:latin typeface="Segoe" pitchFamily="34" charset="0"/>
                </a:rPr>
                <a:t>Collaboration</a:t>
              </a:r>
              <a:endParaRPr lang="en-US" dirty="0">
                <a:latin typeface="Segoe" pitchFamily="34" charset="0"/>
              </a:endParaRPr>
            </a:p>
          </p:txBody>
        </p:sp>
        <p:sp>
          <p:nvSpPr>
            <p:cNvPr id="22" name="TextBox 7190"/>
            <p:cNvSpPr txBox="1">
              <a:spLocks noChangeArrowheads="1"/>
            </p:cNvSpPr>
            <p:nvPr/>
          </p:nvSpPr>
          <p:spPr bwMode="auto">
            <a:xfrm>
              <a:off x="3008313" y="2239963"/>
              <a:ext cx="1571625" cy="646331"/>
            </a:xfrm>
            <a:prstGeom prst="rect">
              <a:avLst/>
            </a:prstGeom>
            <a:noFill/>
            <a:ln w="9525">
              <a:noFill/>
              <a:miter lim="800000"/>
              <a:headEnd/>
              <a:tailEnd/>
            </a:ln>
          </p:spPr>
          <p:txBody>
            <a:bodyPr>
              <a:spAutoFit/>
            </a:bodyPr>
            <a:lstStyle/>
            <a:p>
              <a:pPr algn="ctr">
                <a:buClr>
                  <a:schemeClr val="tx2"/>
                </a:buClr>
                <a:buFont typeface="Wingdings 2" pitchFamily="18" charset="2"/>
                <a:buNone/>
              </a:pPr>
              <a:r>
                <a:rPr lang="en-US" sz="1800" dirty="0">
                  <a:latin typeface="Segoe" pitchFamily="34" charset="0"/>
                </a:rPr>
                <a:t>Business</a:t>
              </a:r>
              <a:endParaRPr lang="en-US" dirty="0">
                <a:latin typeface="Segoe" pitchFamily="34" charset="0"/>
              </a:endParaRPr>
            </a:p>
            <a:p>
              <a:pPr algn="ctr">
                <a:buClr>
                  <a:schemeClr val="tx2"/>
                </a:buClr>
                <a:buFont typeface="Wingdings 2" pitchFamily="18" charset="2"/>
                <a:buNone/>
              </a:pPr>
              <a:r>
                <a:rPr lang="en-US" sz="1800" dirty="0">
                  <a:latin typeface="Segoe" pitchFamily="34" charset="0"/>
                </a:rPr>
                <a:t>Intelligence</a:t>
              </a:r>
            </a:p>
          </p:txBody>
        </p:sp>
        <p:sp>
          <p:nvSpPr>
            <p:cNvPr id="23" name="TextBox 7188"/>
            <p:cNvSpPr txBox="1">
              <a:spLocks noChangeArrowheads="1"/>
            </p:cNvSpPr>
            <p:nvPr/>
          </p:nvSpPr>
          <p:spPr bwMode="auto">
            <a:xfrm>
              <a:off x="5426075" y="3668713"/>
              <a:ext cx="1309688" cy="369332"/>
            </a:xfrm>
            <a:prstGeom prst="rect">
              <a:avLst/>
            </a:prstGeom>
            <a:noFill/>
            <a:ln w="9525">
              <a:noFill/>
              <a:miter lim="800000"/>
              <a:headEnd/>
              <a:tailEnd/>
            </a:ln>
          </p:spPr>
          <p:txBody>
            <a:bodyPr>
              <a:spAutoFit/>
            </a:bodyPr>
            <a:lstStyle/>
            <a:p>
              <a:pPr algn="ctr">
                <a:spcBef>
                  <a:spcPct val="50000"/>
                </a:spcBef>
                <a:buClr>
                  <a:schemeClr val="tx2"/>
                </a:buClr>
                <a:buFont typeface="Wingdings 2" pitchFamily="18" charset="2"/>
                <a:buNone/>
              </a:pPr>
              <a:r>
                <a:rPr lang="en-US" sz="1800">
                  <a:latin typeface="Segoe" pitchFamily="34" charset="0"/>
                </a:rPr>
                <a:t>Portal</a:t>
              </a:r>
              <a:endParaRPr lang="en-US">
                <a:latin typeface="Segoe" pitchFamily="34" charset="0"/>
              </a:endParaRPr>
            </a:p>
          </p:txBody>
        </p:sp>
        <p:sp>
          <p:nvSpPr>
            <p:cNvPr id="24" name="Rectangle 22"/>
            <p:cNvSpPr>
              <a:spLocks noChangeArrowheads="1"/>
            </p:cNvSpPr>
            <p:nvPr/>
          </p:nvSpPr>
          <p:spPr bwMode="auto">
            <a:xfrm>
              <a:off x="6764338" y="3357563"/>
              <a:ext cx="2008187" cy="1052512"/>
            </a:xfrm>
            <a:prstGeom prst="rect">
              <a:avLst/>
            </a:prstGeom>
            <a:noFill/>
            <a:ln w="9525">
              <a:noFill/>
              <a:miter lim="800000"/>
              <a:headEnd/>
              <a:tailEnd/>
            </a:ln>
          </p:spPr>
          <p:txBody>
            <a:bodyPr>
              <a:spAutoFit/>
            </a:bodyPr>
            <a:lstStyle/>
            <a:p>
              <a:pPr algn="r">
                <a:lnSpc>
                  <a:spcPct val="90000"/>
                </a:lnSpc>
                <a:spcBef>
                  <a:spcPct val="30000"/>
                </a:spcBef>
                <a:buClr>
                  <a:srgbClr val="F4BE96"/>
                </a:buClr>
                <a:buSzPct val="80000"/>
                <a:buFont typeface="Wingdings" pitchFamily="2" charset="2"/>
                <a:buNone/>
              </a:pPr>
              <a:r>
                <a:rPr lang="en-US" sz="1400">
                  <a:latin typeface="Segoe" pitchFamily="34" charset="0"/>
                </a:rPr>
                <a:t>Enterprise Portal template, Site Directory, My Sites, social networking, privacy control</a:t>
              </a:r>
              <a:endParaRPr lang="en-US">
                <a:latin typeface="Segoe" pitchFamily="34" charset="0"/>
              </a:endParaRPr>
            </a:p>
          </p:txBody>
        </p:sp>
        <p:sp>
          <p:nvSpPr>
            <p:cNvPr id="25" name="Rectangle 1"/>
            <p:cNvSpPr>
              <a:spLocks noChangeArrowheads="1"/>
            </p:cNvSpPr>
            <p:nvPr/>
          </p:nvSpPr>
          <p:spPr bwMode="auto">
            <a:xfrm>
              <a:off x="5607050" y="5337175"/>
              <a:ext cx="2997200" cy="738664"/>
            </a:xfrm>
            <a:prstGeom prst="rect">
              <a:avLst/>
            </a:prstGeom>
            <a:noFill/>
            <a:ln w="9525">
              <a:noFill/>
              <a:miter lim="800000"/>
              <a:headEnd/>
              <a:tailEnd/>
            </a:ln>
          </p:spPr>
          <p:txBody>
            <a:bodyPr>
              <a:spAutoFit/>
            </a:bodyPr>
            <a:lstStyle/>
            <a:p>
              <a:pPr algn="r">
                <a:buClr>
                  <a:srgbClr val="F4BE96"/>
                </a:buClr>
                <a:buSzPct val="80000"/>
                <a:buFont typeface="Wingdings" pitchFamily="2" charset="2"/>
                <a:buNone/>
              </a:pPr>
              <a:r>
                <a:rPr lang="en-US" sz="1400">
                  <a:latin typeface="Segoe" pitchFamily="34" charset="0"/>
                </a:rPr>
                <a:t>Enterprise scalability,</a:t>
              </a:r>
              <a:endParaRPr lang="en-US">
                <a:latin typeface="Segoe" pitchFamily="34" charset="0"/>
              </a:endParaRPr>
            </a:p>
            <a:p>
              <a:pPr algn="r">
                <a:buClr>
                  <a:srgbClr val="F4BE96"/>
                </a:buClr>
                <a:buSzPct val="80000"/>
                <a:buFont typeface="Wingdings" pitchFamily="2" charset="2"/>
                <a:buNone/>
              </a:pPr>
              <a:r>
                <a:rPr lang="en-US" sz="1400">
                  <a:latin typeface="Segoe" pitchFamily="34" charset="0"/>
                </a:rPr>
                <a:t>contextual relevance, rich </a:t>
              </a:r>
            </a:p>
            <a:p>
              <a:pPr algn="r">
                <a:buClr>
                  <a:srgbClr val="F4BE96"/>
                </a:buClr>
                <a:buSzPct val="80000"/>
                <a:buFont typeface="Wingdings" pitchFamily="2" charset="2"/>
                <a:buNone/>
              </a:pPr>
              <a:r>
                <a:rPr lang="en-US" sz="1400">
                  <a:latin typeface="Segoe" pitchFamily="34" charset="0"/>
                </a:rPr>
                <a:t>people and business data search</a:t>
              </a:r>
            </a:p>
          </p:txBody>
        </p:sp>
        <p:sp>
          <p:nvSpPr>
            <p:cNvPr id="26" name="Rectangle 4"/>
            <p:cNvSpPr>
              <a:spLocks noChangeArrowheads="1"/>
            </p:cNvSpPr>
            <p:nvPr/>
          </p:nvSpPr>
          <p:spPr bwMode="auto">
            <a:xfrm>
              <a:off x="423863" y="3319463"/>
              <a:ext cx="1911350" cy="860425"/>
            </a:xfrm>
            <a:prstGeom prst="rect">
              <a:avLst/>
            </a:prstGeom>
            <a:noFill/>
            <a:ln w="9525">
              <a:noFill/>
              <a:miter lim="800000"/>
              <a:headEnd/>
              <a:tailEnd/>
            </a:ln>
          </p:spPr>
          <p:txBody>
            <a:bodyPr>
              <a:spAutoFit/>
            </a:bodyPr>
            <a:lstStyle/>
            <a:p>
              <a:pPr>
                <a:lnSpc>
                  <a:spcPct val="90000"/>
                </a:lnSpc>
                <a:spcBef>
                  <a:spcPct val="30000"/>
                </a:spcBef>
                <a:buClr>
                  <a:srgbClr val="F4BE96"/>
                </a:buClr>
                <a:buSzPct val="80000"/>
                <a:buFont typeface="Wingdings" pitchFamily="2" charset="2"/>
                <a:buNone/>
              </a:pPr>
              <a:r>
                <a:rPr lang="en-US" sz="1400">
                  <a:latin typeface="Segoe" pitchFamily="34" charset="0"/>
                </a:rPr>
                <a:t>Rich and Web forms based front-ends, LOB actions, pluggable SSO</a:t>
              </a:r>
              <a:endParaRPr lang="en-US">
                <a:latin typeface="Segoe" pitchFamily="34" charset="0"/>
              </a:endParaRPr>
            </a:p>
          </p:txBody>
        </p:sp>
        <p:sp>
          <p:nvSpPr>
            <p:cNvPr id="27" name="Rectangle 25"/>
            <p:cNvSpPr>
              <a:spLocks noChangeArrowheads="1"/>
            </p:cNvSpPr>
            <p:nvPr/>
          </p:nvSpPr>
          <p:spPr bwMode="auto">
            <a:xfrm>
              <a:off x="1014413" y="1314450"/>
              <a:ext cx="2260600" cy="1052513"/>
            </a:xfrm>
            <a:prstGeom prst="rect">
              <a:avLst/>
            </a:prstGeom>
            <a:noFill/>
            <a:ln w="9525">
              <a:noFill/>
              <a:miter lim="800000"/>
              <a:headEnd/>
              <a:tailEnd/>
            </a:ln>
          </p:spPr>
          <p:txBody>
            <a:bodyPr>
              <a:spAutoFit/>
            </a:bodyPr>
            <a:lstStyle/>
            <a:p>
              <a:pPr>
                <a:lnSpc>
                  <a:spcPct val="90000"/>
                </a:lnSpc>
                <a:spcBef>
                  <a:spcPct val="30000"/>
                </a:spcBef>
                <a:buClr>
                  <a:srgbClr val="F4BE96"/>
                </a:buClr>
                <a:buSzPct val="80000"/>
                <a:buFont typeface="Wingdings" pitchFamily="2" charset="2"/>
                <a:buNone/>
              </a:pPr>
              <a:r>
                <a:rPr lang="en-US" sz="1400">
                  <a:latin typeface="Segoe" pitchFamily="34" charset="0"/>
                </a:rPr>
                <a:t>Server-based Excel spreadsheets and data visualization, Report Center, BI Web Parts, KPIs/Dashboards</a:t>
              </a:r>
              <a:endParaRPr lang="en-US">
                <a:latin typeface="Segoe" pitchFamily="34" charset="0"/>
              </a:endParaRPr>
            </a:p>
          </p:txBody>
        </p:sp>
        <p:sp>
          <p:nvSpPr>
            <p:cNvPr id="43" name="Rectangle 5"/>
            <p:cNvSpPr>
              <a:spLocks noChangeArrowheads="1"/>
            </p:cNvSpPr>
            <p:nvPr/>
          </p:nvSpPr>
          <p:spPr bwMode="auto">
            <a:xfrm>
              <a:off x="890588" y="5370513"/>
              <a:ext cx="2409825" cy="1052512"/>
            </a:xfrm>
            <a:prstGeom prst="rect">
              <a:avLst/>
            </a:prstGeom>
            <a:noFill/>
            <a:ln w="9525">
              <a:noFill/>
              <a:miter lim="800000"/>
              <a:headEnd/>
              <a:tailEnd/>
            </a:ln>
          </p:spPr>
          <p:txBody>
            <a:bodyPr>
              <a:spAutoFit/>
            </a:bodyPr>
            <a:lstStyle/>
            <a:p>
              <a:pPr>
                <a:lnSpc>
                  <a:spcPct val="90000"/>
                </a:lnSpc>
                <a:spcBef>
                  <a:spcPct val="30000"/>
                </a:spcBef>
                <a:buClr>
                  <a:srgbClr val="F4BE96"/>
                </a:buClr>
                <a:buSzPct val="80000"/>
                <a:buFont typeface="Wingdings" pitchFamily="2" charset="2"/>
                <a:buNone/>
              </a:pPr>
              <a:r>
                <a:rPr lang="en-US" sz="1400">
                  <a:latin typeface="Segoe" pitchFamily="34" charset="0"/>
                </a:rPr>
                <a:t>Integrated document management, records management, and Web content management with policies and workflow</a:t>
              </a:r>
              <a:endParaRPr lang="en-US">
                <a:latin typeface="Segoe" pitchFamily="34" charset="0"/>
              </a:endParaRPr>
            </a:p>
          </p:txBody>
        </p:sp>
        <p:sp>
          <p:nvSpPr>
            <p:cNvPr id="44" name="TextBox 7180"/>
            <p:cNvSpPr txBox="1">
              <a:spLocks noChangeArrowheads="1"/>
            </p:cNvSpPr>
            <p:nvPr/>
          </p:nvSpPr>
          <p:spPr bwMode="auto">
            <a:xfrm>
              <a:off x="2457450" y="3579813"/>
              <a:ext cx="1308100" cy="646331"/>
            </a:xfrm>
            <a:prstGeom prst="rect">
              <a:avLst/>
            </a:prstGeom>
            <a:noFill/>
            <a:ln w="9525">
              <a:noFill/>
              <a:miter lim="800000"/>
              <a:headEnd/>
              <a:tailEnd/>
            </a:ln>
          </p:spPr>
          <p:txBody>
            <a:bodyPr>
              <a:spAutoFit/>
            </a:bodyPr>
            <a:lstStyle/>
            <a:p>
              <a:pPr algn="ctr">
                <a:spcBef>
                  <a:spcPct val="50000"/>
                </a:spcBef>
                <a:buClr>
                  <a:schemeClr val="tx2"/>
                </a:buClr>
                <a:buFont typeface="Wingdings 2" pitchFamily="18" charset="2"/>
                <a:buNone/>
              </a:pPr>
              <a:r>
                <a:rPr lang="en-US" sz="1800" dirty="0">
                  <a:latin typeface="Segoe" pitchFamily="34" charset="0"/>
                </a:rPr>
                <a:t>Business</a:t>
              </a:r>
              <a:br>
                <a:rPr lang="en-US" sz="1800" dirty="0">
                  <a:latin typeface="Segoe" pitchFamily="34" charset="0"/>
                </a:rPr>
              </a:br>
              <a:r>
                <a:rPr lang="en-US" sz="1800" dirty="0" smtClean="0">
                  <a:latin typeface="Segoe" pitchFamily="34" charset="0"/>
                </a:rPr>
                <a:t>Processes</a:t>
              </a:r>
              <a:endParaRPr lang="en-US" dirty="0">
                <a:latin typeface="Segoe" pitchFamily="34" charset="0"/>
              </a:endParaRPr>
            </a:p>
          </p:txBody>
        </p:sp>
        <p:sp>
          <p:nvSpPr>
            <p:cNvPr id="45" name="TextBox 7182"/>
            <p:cNvSpPr txBox="1">
              <a:spLocks noChangeArrowheads="1"/>
            </p:cNvSpPr>
            <p:nvPr/>
          </p:nvSpPr>
          <p:spPr bwMode="auto">
            <a:xfrm>
              <a:off x="4516438" y="4881563"/>
              <a:ext cx="1739900" cy="369332"/>
            </a:xfrm>
            <a:prstGeom prst="rect">
              <a:avLst/>
            </a:prstGeom>
            <a:noFill/>
            <a:ln w="9525">
              <a:noFill/>
              <a:miter lim="800000"/>
              <a:headEnd/>
              <a:tailEnd/>
            </a:ln>
          </p:spPr>
          <p:txBody>
            <a:bodyPr>
              <a:spAutoFit/>
            </a:bodyPr>
            <a:lstStyle/>
            <a:p>
              <a:pPr algn="ctr">
                <a:spcBef>
                  <a:spcPct val="50000"/>
                </a:spcBef>
                <a:buClr>
                  <a:schemeClr val="tx2"/>
                </a:buClr>
                <a:buFont typeface="Wingdings 2" pitchFamily="18" charset="2"/>
                <a:buNone/>
              </a:pPr>
              <a:r>
                <a:rPr lang="en-US" sz="1800">
                  <a:latin typeface="Segoe" pitchFamily="34" charset="0"/>
                </a:rPr>
                <a:t>Search</a:t>
              </a:r>
              <a:endParaRPr lang="en-US">
                <a:latin typeface="Segoe" pitchFamily="34" charset="0"/>
              </a:endParaRPr>
            </a:p>
          </p:txBody>
        </p:sp>
        <p:sp>
          <p:nvSpPr>
            <p:cNvPr id="46" name="TextBox 7184"/>
            <p:cNvSpPr txBox="1">
              <a:spLocks noChangeArrowheads="1"/>
            </p:cNvSpPr>
            <p:nvPr/>
          </p:nvSpPr>
          <p:spPr bwMode="auto">
            <a:xfrm>
              <a:off x="2903538" y="4768850"/>
              <a:ext cx="1739900" cy="646331"/>
            </a:xfrm>
            <a:prstGeom prst="rect">
              <a:avLst/>
            </a:prstGeom>
            <a:noFill/>
            <a:ln w="9525">
              <a:noFill/>
              <a:miter lim="800000"/>
              <a:headEnd/>
              <a:tailEnd/>
            </a:ln>
          </p:spPr>
          <p:txBody>
            <a:bodyPr>
              <a:spAutoFit/>
            </a:bodyPr>
            <a:lstStyle/>
            <a:p>
              <a:pPr algn="ctr">
                <a:buClr>
                  <a:schemeClr val="tx2"/>
                </a:buClr>
                <a:buFont typeface="Wingdings 2" pitchFamily="18" charset="2"/>
                <a:buNone/>
              </a:pPr>
              <a:r>
                <a:rPr lang="en-US" sz="1800">
                  <a:latin typeface="Segoe" pitchFamily="34" charset="0"/>
                </a:rPr>
                <a:t>Content</a:t>
              </a:r>
              <a:endParaRPr lang="en-US">
                <a:latin typeface="Segoe" pitchFamily="34" charset="0"/>
              </a:endParaRPr>
            </a:p>
            <a:p>
              <a:pPr algn="ctr">
                <a:buClr>
                  <a:schemeClr val="tx2"/>
                </a:buClr>
                <a:buFont typeface="Wingdings 2" pitchFamily="18" charset="2"/>
                <a:buNone/>
              </a:pPr>
              <a:r>
                <a:rPr lang="en-US" sz="1800">
                  <a:latin typeface="Segoe" pitchFamily="34" charset="0"/>
                </a:rPr>
                <a:t>Management</a:t>
              </a:r>
            </a:p>
          </p:txBody>
        </p:sp>
        <p:sp>
          <p:nvSpPr>
            <p:cNvPr id="47" name="Oval 14"/>
            <p:cNvSpPr>
              <a:spLocks noChangeArrowheads="1"/>
            </p:cNvSpPr>
            <p:nvPr/>
          </p:nvSpPr>
          <p:spPr bwMode="auto">
            <a:xfrm>
              <a:off x="3736975" y="3048000"/>
              <a:ext cx="1717675" cy="1727200"/>
            </a:xfrm>
            <a:prstGeom prst="ellipse">
              <a:avLst/>
            </a:prstGeom>
            <a:noFill/>
            <a:ln w="9525">
              <a:noFill/>
              <a:round/>
              <a:headEnd/>
              <a:tailEnd/>
            </a:ln>
          </p:spPr>
          <p:txBody>
            <a:bodyPr wrap="none" lIns="45720" rIns="45720"/>
            <a:lstStyle/>
            <a:p>
              <a:pPr algn="ctr">
                <a:lnSpc>
                  <a:spcPct val="85000"/>
                </a:lnSpc>
                <a:spcBef>
                  <a:spcPct val="25000"/>
                </a:spcBef>
              </a:pPr>
              <a:r>
                <a:rPr lang="en-US" sz="1600" b="1">
                  <a:latin typeface="Segoe" pitchFamily="34" charset="0"/>
                </a:rPr>
                <a:t>Platform</a:t>
              </a:r>
              <a:r>
                <a:rPr lang="en-US">
                  <a:latin typeface="Segoe" pitchFamily="34" charset="0"/>
                </a:rPr>
                <a:t/>
              </a:r>
              <a:br>
                <a:rPr lang="en-US">
                  <a:latin typeface="Segoe" pitchFamily="34" charset="0"/>
                </a:rPr>
              </a:br>
              <a:r>
                <a:rPr lang="en-US" sz="1600" b="1">
                  <a:latin typeface="Segoe" pitchFamily="34" charset="0"/>
                </a:rPr>
                <a:t>Services</a:t>
              </a:r>
            </a:p>
          </p:txBody>
        </p:sp>
        <p:sp>
          <p:nvSpPr>
            <p:cNvPr id="48" name="TextBox 3088"/>
            <p:cNvSpPr txBox="1">
              <a:spLocks noChangeArrowheads="1"/>
            </p:cNvSpPr>
            <p:nvPr/>
          </p:nvSpPr>
          <p:spPr bwMode="auto">
            <a:xfrm>
              <a:off x="3757613" y="3810000"/>
              <a:ext cx="1676400" cy="646331"/>
            </a:xfrm>
            <a:prstGeom prst="rect">
              <a:avLst/>
            </a:prstGeom>
            <a:noFill/>
            <a:ln w="9525">
              <a:noFill/>
              <a:miter lim="800000"/>
              <a:headEnd/>
              <a:tailEnd/>
            </a:ln>
          </p:spPr>
          <p:txBody>
            <a:bodyPr>
              <a:spAutoFit/>
            </a:bodyPr>
            <a:lstStyle/>
            <a:p>
              <a:pPr algn="ctr">
                <a:lnSpc>
                  <a:spcPct val="90000"/>
                </a:lnSpc>
                <a:spcBef>
                  <a:spcPct val="30000"/>
                </a:spcBef>
                <a:buClr>
                  <a:schemeClr val="tx2"/>
                </a:buClr>
                <a:buFont typeface="Wingdings 2" pitchFamily="18" charset="2"/>
                <a:buNone/>
              </a:pPr>
              <a:r>
                <a:rPr lang="en-US" sz="1000" b="1">
                  <a:latin typeface="Segoe" pitchFamily="34" charset="0"/>
                </a:rPr>
                <a:t>Workspaces, </a:t>
              </a:r>
              <a:br>
                <a:rPr lang="en-US" sz="1000" b="1">
                  <a:latin typeface="Segoe" pitchFamily="34" charset="0"/>
                </a:rPr>
              </a:br>
              <a:r>
                <a:rPr lang="en-US" sz="1000" b="1">
                  <a:latin typeface="Segoe" pitchFamily="34" charset="0"/>
                </a:rPr>
                <a:t>Mgmt, Security, </a:t>
              </a:r>
              <a:br>
                <a:rPr lang="en-US" sz="1000" b="1">
                  <a:latin typeface="Segoe" pitchFamily="34" charset="0"/>
                </a:rPr>
              </a:br>
              <a:r>
                <a:rPr lang="en-US" sz="1000" b="1">
                  <a:latin typeface="Segoe" pitchFamily="34" charset="0"/>
                </a:rPr>
                <a:t>Storage, Topology,</a:t>
              </a:r>
              <a:br>
                <a:rPr lang="en-US" sz="1000" b="1">
                  <a:latin typeface="Segoe" pitchFamily="34" charset="0"/>
                </a:rPr>
              </a:br>
              <a:r>
                <a:rPr lang="en-US" sz="1000" b="1">
                  <a:latin typeface="Segoe" pitchFamily="34" charset="0"/>
                </a:rPr>
                <a:t>Site Model</a:t>
              </a:r>
            </a:p>
          </p:txBody>
        </p:sp>
      </p:grpSp>
    </p:spTree>
    <p:custDataLst>
      <p:tags r:id="rId1"/>
    </p:custData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23" name="Picture 7"/>
          <p:cNvPicPr>
            <a:picLocks noChangeAspect="1" noChangeArrowheads="1"/>
          </p:cNvPicPr>
          <p:nvPr/>
        </p:nvPicPr>
        <p:blipFill>
          <a:blip r:embed="rId2"/>
          <a:srcRect/>
          <a:stretch>
            <a:fillRect/>
          </a:stretch>
        </p:blipFill>
        <p:spPr bwMode="auto">
          <a:xfrm>
            <a:off x="167168" y="142852"/>
            <a:ext cx="8762549" cy="635798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p:cNvPicPr>
            <a:picLocks noChangeAspect="1" noChangeArrowheads="1"/>
          </p:cNvPicPr>
          <p:nvPr/>
        </p:nvPicPr>
        <p:blipFill>
          <a:blip r:embed="rId2"/>
          <a:srcRect/>
          <a:stretch>
            <a:fillRect/>
          </a:stretch>
        </p:blipFill>
        <p:spPr bwMode="auto">
          <a:xfrm>
            <a:off x="428596" y="189236"/>
            <a:ext cx="8358246" cy="626868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68313" y="1484312"/>
            <a:ext cx="8207375" cy="1015994"/>
          </a:xfrm>
          <a:prstGeom prst="rect">
            <a:avLst/>
          </a:prstGeom>
        </p:spPr>
        <p:style>
          <a:lnRef idx="1">
            <a:schemeClr val="accent5"/>
          </a:lnRef>
          <a:fillRef idx="3">
            <a:schemeClr val="accent5"/>
          </a:fillRef>
          <a:effectRef idx="2">
            <a:schemeClr val="accent5"/>
          </a:effectRef>
          <a:fontRef idx="minor">
            <a:schemeClr val="lt1"/>
          </a:fontRef>
        </p:style>
        <p:txBody>
          <a:bodyPr tIns="72000" rtlCol="0" anchor="t" anchorCtr="0"/>
          <a:lstStyle/>
          <a:p>
            <a:pPr algn="r">
              <a:lnSpc>
                <a:spcPct val="80000"/>
              </a:lnSpc>
            </a:pPr>
            <a:r>
              <a:rPr lang="de-DE" sz="1400" dirty="0" smtClean="0">
                <a:solidFill>
                  <a:schemeClr val="bg2"/>
                </a:solidFill>
                <a:effectLst>
                  <a:outerShdw blurRad="38100" dist="38100" dir="2700000" algn="tl">
                    <a:srgbClr val="000000">
                      <a:alpha val="43137"/>
                    </a:srgbClr>
                  </a:outerShdw>
                </a:effectLst>
              </a:rPr>
              <a:t>Microsoft</a:t>
            </a:r>
            <a:br>
              <a:rPr lang="de-DE" sz="1400" dirty="0" smtClean="0">
                <a:solidFill>
                  <a:schemeClr val="bg2"/>
                </a:solidFill>
                <a:effectLst>
                  <a:outerShdw blurRad="38100" dist="38100" dir="2700000" algn="tl">
                    <a:srgbClr val="000000">
                      <a:alpha val="43137"/>
                    </a:srgbClr>
                  </a:outerShdw>
                </a:effectLst>
              </a:rPr>
            </a:br>
            <a:r>
              <a:rPr lang="de-DE" sz="1400" dirty="0" smtClean="0">
                <a:solidFill>
                  <a:schemeClr val="bg2"/>
                </a:solidFill>
                <a:effectLst>
                  <a:outerShdw blurRad="38100" dist="38100" dir="2700000" algn="tl">
                    <a:srgbClr val="000000">
                      <a:alpha val="43137"/>
                    </a:srgbClr>
                  </a:outerShdw>
                </a:effectLst>
              </a:rPr>
              <a:t>Office</a:t>
            </a:r>
            <a:br>
              <a:rPr lang="de-DE" sz="1400" dirty="0" smtClean="0">
                <a:solidFill>
                  <a:schemeClr val="bg2"/>
                </a:solidFill>
                <a:effectLst>
                  <a:outerShdw blurRad="38100" dist="38100" dir="2700000" algn="tl">
                    <a:srgbClr val="000000">
                      <a:alpha val="43137"/>
                    </a:srgbClr>
                  </a:outerShdw>
                </a:effectLst>
              </a:rPr>
            </a:br>
            <a:r>
              <a:rPr lang="de-DE" sz="1400" dirty="0" smtClean="0">
                <a:solidFill>
                  <a:schemeClr val="bg2"/>
                </a:solidFill>
                <a:effectLst>
                  <a:outerShdw blurRad="38100" dist="38100" dir="2700000" algn="tl">
                    <a:srgbClr val="000000">
                      <a:alpha val="43137"/>
                    </a:srgbClr>
                  </a:outerShdw>
                </a:effectLst>
              </a:rPr>
              <a:t>SharePoint</a:t>
            </a:r>
            <a:br>
              <a:rPr lang="de-DE" sz="1400" dirty="0" smtClean="0">
                <a:solidFill>
                  <a:schemeClr val="bg2"/>
                </a:solidFill>
                <a:effectLst>
                  <a:outerShdw blurRad="38100" dist="38100" dir="2700000" algn="tl">
                    <a:srgbClr val="000000">
                      <a:alpha val="43137"/>
                    </a:srgbClr>
                  </a:outerShdw>
                </a:effectLst>
              </a:rPr>
            </a:br>
            <a:r>
              <a:rPr lang="de-DE" sz="1400" dirty="0" smtClean="0">
                <a:solidFill>
                  <a:schemeClr val="bg2"/>
                </a:solidFill>
                <a:effectLst>
                  <a:outerShdw blurRad="38100" dist="38100" dir="2700000" algn="tl">
                    <a:srgbClr val="000000">
                      <a:alpha val="43137"/>
                    </a:srgbClr>
                  </a:outerShdw>
                </a:effectLst>
              </a:rPr>
              <a:t>Server 2007</a:t>
            </a:r>
            <a:endParaRPr lang="de-DE" sz="1400" dirty="0">
              <a:solidFill>
                <a:schemeClr val="bg2"/>
              </a:solidFill>
              <a:effectLst>
                <a:outerShdw blurRad="38100" dist="38100" dir="2700000" algn="tl">
                  <a:srgbClr val="000000">
                    <a:alpha val="43137"/>
                  </a:srgbClr>
                </a:outerShdw>
              </a:effectLst>
            </a:endParaRPr>
          </a:p>
        </p:txBody>
      </p:sp>
      <p:sp>
        <p:nvSpPr>
          <p:cNvPr id="10" name="Rectangle 9"/>
          <p:cNvSpPr/>
          <p:nvPr/>
        </p:nvSpPr>
        <p:spPr>
          <a:xfrm>
            <a:off x="468313" y="2571744"/>
            <a:ext cx="8207375" cy="2428892"/>
          </a:xfrm>
          <a:prstGeom prst="rect">
            <a:avLst/>
          </a:prstGeom>
        </p:spPr>
        <p:style>
          <a:lnRef idx="1">
            <a:schemeClr val="accent4"/>
          </a:lnRef>
          <a:fillRef idx="3">
            <a:schemeClr val="accent4"/>
          </a:fillRef>
          <a:effectRef idx="2">
            <a:schemeClr val="accent4"/>
          </a:effectRef>
          <a:fontRef idx="minor">
            <a:schemeClr val="lt1"/>
          </a:fontRef>
        </p:style>
        <p:txBody>
          <a:bodyPr tIns="72000" rtlCol="0" anchor="t" anchorCtr="0"/>
          <a:lstStyle/>
          <a:p>
            <a:pPr algn="r">
              <a:lnSpc>
                <a:spcPct val="80000"/>
              </a:lnSpc>
            </a:pPr>
            <a:r>
              <a:rPr lang="de-DE" sz="1400" dirty="0" smtClean="0">
                <a:solidFill>
                  <a:schemeClr val="bg2"/>
                </a:solidFill>
                <a:effectLst>
                  <a:outerShdw blurRad="38100" dist="38100" dir="2700000" algn="tl">
                    <a:srgbClr val="000000">
                      <a:alpha val="43137"/>
                    </a:srgbClr>
                  </a:outerShdw>
                </a:effectLst>
              </a:rPr>
              <a:t>Windows</a:t>
            </a:r>
            <a:br>
              <a:rPr lang="de-DE" sz="1400" dirty="0" smtClean="0">
                <a:solidFill>
                  <a:schemeClr val="bg2"/>
                </a:solidFill>
                <a:effectLst>
                  <a:outerShdw blurRad="38100" dist="38100" dir="2700000" algn="tl">
                    <a:srgbClr val="000000">
                      <a:alpha val="43137"/>
                    </a:srgbClr>
                  </a:outerShdw>
                </a:effectLst>
              </a:rPr>
            </a:br>
            <a:r>
              <a:rPr lang="de-DE" sz="1400" dirty="0" smtClean="0">
                <a:solidFill>
                  <a:schemeClr val="bg2"/>
                </a:solidFill>
                <a:effectLst>
                  <a:outerShdw blurRad="38100" dist="38100" dir="2700000" algn="tl">
                    <a:srgbClr val="000000">
                      <a:alpha val="43137"/>
                    </a:srgbClr>
                  </a:outerShdw>
                </a:effectLst>
              </a:rPr>
              <a:t>SharePoint</a:t>
            </a:r>
            <a:br>
              <a:rPr lang="de-DE" sz="1400" dirty="0" smtClean="0">
                <a:solidFill>
                  <a:schemeClr val="bg2"/>
                </a:solidFill>
                <a:effectLst>
                  <a:outerShdw blurRad="38100" dist="38100" dir="2700000" algn="tl">
                    <a:srgbClr val="000000">
                      <a:alpha val="43137"/>
                    </a:srgbClr>
                  </a:outerShdw>
                </a:effectLst>
              </a:rPr>
            </a:br>
            <a:r>
              <a:rPr lang="de-DE" sz="1400" dirty="0" smtClean="0">
                <a:solidFill>
                  <a:schemeClr val="bg2"/>
                </a:solidFill>
                <a:effectLst>
                  <a:outerShdw blurRad="38100" dist="38100" dir="2700000" algn="tl">
                    <a:srgbClr val="000000">
                      <a:alpha val="43137"/>
                    </a:srgbClr>
                  </a:outerShdw>
                </a:effectLst>
              </a:rPr>
              <a:t>Services</a:t>
            </a:r>
            <a:br>
              <a:rPr lang="de-DE" sz="1400" dirty="0" smtClean="0">
                <a:solidFill>
                  <a:schemeClr val="bg2"/>
                </a:solidFill>
                <a:effectLst>
                  <a:outerShdw blurRad="38100" dist="38100" dir="2700000" algn="tl">
                    <a:srgbClr val="000000">
                      <a:alpha val="43137"/>
                    </a:srgbClr>
                  </a:outerShdw>
                </a:effectLst>
              </a:rPr>
            </a:br>
            <a:r>
              <a:rPr lang="de-DE" sz="1400" dirty="0" smtClean="0">
                <a:solidFill>
                  <a:schemeClr val="bg2"/>
                </a:solidFill>
                <a:effectLst>
                  <a:outerShdw blurRad="38100" dist="38100" dir="2700000" algn="tl">
                    <a:srgbClr val="000000">
                      <a:alpha val="43137"/>
                    </a:srgbClr>
                  </a:outerShdw>
                </a:effectLst>
              </a:rPr>
              <a:t>Version 3</a:t>
            </a:r>
          </a:p>
        </p:txBody>
      </p:sp>
      <p:sp>
        <p:nvSpPr>
          <p:cNvPr id="2" name="Title 1"/>
          <p:cNvSpPr>
            <a:spLocks noGrp="1"/>
          </p:cNvSpPr>
          <p:nvPr>
            <p:ph type="title"/>
          </p:nvPr>
        </p:nvSpPr>
        <p:spPr/>
        <p:txBody>
          <a:bodyPr/>
          <a:lstStyle/>
          <a:p>
            <a:r>
              <a:rPr lang="de-DE" dirty="0" smtClean="0"/>
              <a:t>SharePoint Developer </a:t>
            </a:r>
            <a:r>
              <a:rPr lang="de-DE" dirty="0" err="1" smtClean="0"/>
              <a:t>Map</a:t>
            </a:r>
            <a:endParaRPr lang="de-DE" dirty="0"/>
          </a:p>
        </p:txBody>
      </p:sp>
      <p:sp>
        <p:nvSpPr>
          <p:cNvPr id="3" name="Text Placeholder 2"/>
          <p:cNvSpPr>
            <a:spLocks noGrp="1"/>
          </p:cNvSpPr>
          <p:nvPr>
            <p:ph type="body" sz="quarter" idx="10"/>
          </p:nvPr>
        </p:nvSpPr>
        <p:spPr/>
        <p:txBody>
          <a:bodyPr/>
          <a:lstStyle/>
          <a:p>
            <a:endParaRPr lang="de-DE"/>
          </a:p>
        </p:txBody>
      </p:sp>
      <p:sp>
        <p:nvSpPr>
          <p:cNvPr id="5" name="Rectangle 4"/>
          <p:cNvSpPr/>
          <p:nvPr/>
        </p:nvSpPr>
        <p:spPr>
          <a:xfrm>
            <a:off x="642910" y="2714620"/>
            <a:ext cx="1571635" cy="1000132"/>
          </a:xfrm>
          <a:prstGeom prst="rect">
            <a:avLst/>
          </a:prstGeom>
        </p:spPr>
        <p:style>
          <a:lnRef idx="1">
            <a:schemeClr val="accent4"/>
          </a:lnRef>
          <a:fillRef idx="2">
            <a:schemeClr val="accent4"/>
          </a:fillRef>
          <a:effectRef idx="1">
            <a:schemeClr val="accent4"/>
          </a:effectRef>
          <a:fontRef idx="minor">
            <a:schemeClr val="dk1"/>
          </a:fontRef>
        </p:style>
        <p:txBody>
          <a:bodyPr rtlCol="0" anchor="t" anchorCtr="0"/>
          <a:lstStyle/>
          <a:p>
            <a:r>
              <a:rPr lang="de-DE" sz="1000" b="1" dirty="0" smtClean="0"/>
              <a:t>Site </a:t>
            </a:r>
            <a:r>
              <a:rPr lang="de-DE" sz="1000" b="1" dirty="0" err="1" smtClean="0"/>
              <a:t>Provisioning</a:t>
            </a:r>
            <a:r>
              <a:rPr lang="de-DE" sz="1000" b="1" dirty="0" smtClean="0"/>
              <a:t/>
            </a:r>
            <a:br>
              <a:rPr lang="de-DE" sz="1000" b="1" dirty="0" smtClean="0"/>
            </a:br>
            <a:r>
              <a:rPr lang="de-DE" sz="1000" dirty="0" err="1" smtClean="0"/>
              <a:t>Provisioning</a:t>
            </a:r>
            <a:r>
              <a:rPr lang="de-DE" sz="1000" dirty="0" smtClean="0"/>
              <a:t> Framework</a:t>
            </a:r>
            <a:br>
              <a:rPr lang="de-DE" sz="1000" dirty="0" smtClean="0"/>
            </a:br>
            <a:r>
              <a:rPr lang="de-DE" sz="1000" dirty="0" smtClean="0"/>
              <a:t>Solution </a:t>
            </a:r>
            <a:r>
              <a:rPr lang="de-DE" sz="1000" dirty="0" err="1" smtClean="0"/>
              <a:t>Deployment</a:t>
            </a:r>
            <a:endParaRPr lang="de-DE" sz="1000" b="1" dirty="0" smtClean="0"/>
          </a:p>
        </p:txBody>
      </p:sp>
      <p:sp>
        <p:nvSpPr>
          <p:cNvPr id="6" name="Rectangle 5"/>
          <p:cNvSpPr/>
          <p:nvPr/>
        </p:nvSpPr>
        <p:spPr>
          <a:xfrm>
            <a:off x="642910" y="3857628"/>
            <a:ext cx="1571635" cy="1000132"/>
          </a:xfrm>
          <a:prstGeom prst="rect">
            <a:avLst/>
          </a:prstGeom>
        </p:spPr>
        <p:style>
          <a:lnRef idx="1">
            <a:schemeClr val="accent4"/>
          </a:lnRef>
          <a:fillRef idx="2">
            <a:schemeClr val="accent4"/>
          </a:fillRef>
          <a:effectRef idx="1">
            <a:schemeClr val="accent4"/>
          </a:effectRef>
          <a:fontRef idx="minor">
            <a:schemeClr val="dk1"/>
          </a:fontRef>
        </p:style>
        <p:txBody>
          <a:bodyPr rtlCol="0" anchor="t" anchorCtr="0"/>
          <a:lstStyle/>
          <a:p>
            <a:r>
              <a:rPr lang="de-DE" sz="1000" b="1" dirty="0" smtClean="0"/>
              <a:t>Administration</a:t>
            </a:r>
          </a:p>
          <a:p>
            <a:r>
              <a:rPr lang="de-DE" sz="1000" dirty="0" err="1" smtClean="0"/>
              <a:t>Configuration</a:t>
            </a:r>
            <a:r>
              <a:rPr lang="de-DE" sz="1000" dirty="0" smtClean="0"/>
              <a:t/>
            </a:r>
            <a:br>
              <a:rPr lang="de-DE" sz="1000" dirty="0" smtClean="0"/>
            </a:br>
            <a:r>
              <a:rPr lang="de-DE" sz="1000" dirty="0" err="1" smtClean="0"/>
              <a:t>Timers</a:t>
            </a:r>
            <a:endParaRPr lang="de-DE" sz="1000" dirty="0" smtClean="0"/>
          </a:p>
        </p:txBody>
      </p:sp>
      <p:sp>
        <p:nvSpPr>
          <p:cNvPr id="7" name="Rectangle 6"/>
          <p:cNvSpPr/>
          <p:nvPr/>
        </p:nvSpPr>
        <p:spPr>
          <a:xfrm>
            <a:off x="2285984" y="2714620"/>
            <a:ext cx="3214710" cy="2143140"/>
          </a:xfrm>
          <a:prstGeom prst="rect">
            <a:avLst/>
          </a:prstGeom>
        </p:spPr>
        <p:style>
          <a:lnRef idx="1">
            <a:schemeClr val="accent4"/>
          </a:lnRef>
          <a:fillRef idx="2">
            <a:schemeClr val="accent4"/>
          </a:fillRef>
          <a:effectRef idx="1">
            <a:schemeClr val="accent4"/>
          </a:effectRef>
          <a:fontRef idx="minor">
            <a:schemeClr val="dk1"/>
          </a:fontRef>
        </p:style>
        <p:txBody>
          <a:bodyPr rtlCol="0" anchor="t" anchorCtr="0"/>
          <a:lstStyle/>
          <a:p>
            <a:r>
              <a:rPr lang="de-DE" sz="1000" b="1" dirty="0" smtClean="0"/>
              <a:t>SharePoint Data Store</a:t>
            </a:r>
          </a:p>
        </p:txBody>
      </p:sp>
      <p:sp>
        <p:nvSpPr>
          <p:cNvPr id="8" name="Rectangle 7"/>
          <p:cNvSpPr/>
          <p:nvPr/>
        </p:nvSpPr>
        <p:spPr>
          <a:xfrm>
            <a:off x="5572134" y="2714620"/>
            <a:ext cx="1571634" cy="1000132"/>
          </a:xfrm>
          <a:prstGeom prst="rect">
            <a:avLst/>
          </a:prstGeom>
        </p:spPr>
        <p:style>
          <a:lnRef idx="1">
            <a:schemeClr val="accent4"/>
          </a:lnRef>
          <a:fillRef idx="2">
            <a:schemeClr val="accent4"/>
          </a:fillRef>
          <a:effectRef idx="1">
            <a:schemeClr val="accent4"/>
          </a:effectRef>
          <a:fontRef idx="minor">
            <a:schemeClr val="dk1"/>
          </a:fontRef>
        </p:style>
        <p:txBody>
          <a:bodyPr rtlCol="0" anchor="t" anchorCtr="0"/>
          <a:lstStyle/>
          <a:p>
            <a:r>
              <a:rPr lang="de-DE" sz="1000" b="1" dirty="0" smtClean="0"/>
              <a:t>Services</a:t>
            </a:r>
          </a:p>
          <a:p>
            <a:r>
              <a:rPr lang="de-DE" sz="1000" dirty="0" smtClean="0"/>
              <a:t>Import / Export</a:t>
            </a:r>
            <a:br>
              <a:rPr lang="de-DE" sz="1000" dirty="0" smtClean="0"/>
            </a:br>
            <a:r>
              <a:rPr lang="de-DE" sz="1000" dirty="0" smtClean="0"/>
              <a:t>E-Mail </a:t>
            </a:r>
            <a:r>
              <a:rPr lang="de-DE" sz="1000" dirty="0" err="1" smtClean="0"/>
              <a:t>and</a:t>
            </a:r>
            <a:r>
              <a:rPr lang="de-DE" sz="1000" dirty="0" smtClean="0"/>
              <a:t> Alerts</a:t>
            </a:r>
            <a:br>
              <a:rPr lang="de-DE" sz="1000" dirty="0" smtClean="0"/>
            </a:br>
            <a:r>
              <a:rPr lang="de-DE" sz="1000" dirty="0" smtClean="0"/>
              <a:t>RSS</a:t>
            </a:r>
            <a:br>
              <a:rPr lang="de-DE" sz="1000" dirty="0" smtClean="0"/>
            </a:br>
            <a:r>
              <a:rPr lang="de-DE" sz="1000" dirty="0" err="1" smtClean="0"/>
              <a:t>Search</a:t>
            </a:r>
            <a:endParaRPr lang="de-DE" sz="1000" dirty="0" smtClean="0"/>
          </a:p>
        </p:txBody>
      </p:sp>
      <p:sp>
        <p:nvSpPr>
          <p:cNvPr id="9" name="Rectangle 8"/>
          <p:cNvSpPr/>
          <p:nvPr/>
        </p:nvSpPr>
        <p:spPr>
          <a:xfrm>
            <a:off x="5572132" y="3857628"/>
            <a:ext cx="1571635" cy="1000132"/>
          </a:xfrm>
          <a:prstGeom prst="rect">
            <a:avLst/>
          </a:prstGeom>
        </p:spPr>
        <p:style>
          <a:lnRef idx="1">
            <a:schemeClr val="accent4"/>
          </a:lnRef>
          <a:fillRef idx="2">
            <a:schemeClr val="accent4"/>
          </a:fillRef>
          <a:effectRef idx="1">
            <a:schemeClr val="accent4"/>
          </a:effectRef>
          <a:fontRef idx="minor">
            <a:schemeClr val="dk1"/>
          </a:fontRef>
        </p:style>
        <p:txBody>
          <a:bodyPr rtlCol="0" anchor="t" anchorCtr="0"/>
          <a:lstStyle/>
          <a:p>
            <a:r>
              <a:rPr lang="de-DE" sz="1000" b="1" dirty="0" smtClean="0"/>
              <a:t>Pages </a:t>
            </a:r>
            <a:r>
              <a:rPr lang="de-DE" sz="1000" b="1" dirty="0" err="1" smtClean="0"/>
              <a:t>and</a:t>
            </a:r>
            <a:r>
              <a:rPr lang="de-DE" sz="1000" b="1" dirty="0" smtClean="0"/>
              <a:t> UI</a:t>
            </a:r>
          </a:p>
          <a:p>
            <a:r>
              <a:rPr lang="de-DE" sz="1000" dirty="0" smtClean="0"/>
              <a:t>Web Parts</a:t>
            </a:r>
            <a:br>
              <a:rPr lang="de-DE" sz="1000" dirty="0" smtClean="0"/>
            </a:br>
            <a:r>
              <a:rPr lang="de-DE" sz="1000" dirty="0" smtClean="0"/>
              <a:t>UI </a:t>
            </a:r>
            <a:r>
              <a:rPr lang="de-DE" sz="1000" dirty="0" err="1" smtClean="0"/>
              <a:t>and</a:t>
            </a:r>
            <a:r>
              <a:rPr lang="de-DE" sz="1000" dirty="0" smtClean="0"/>
              <a:t> Navigation</a:t>
            </a:r>
            <a:br>
              <a:rPr lang="de-DE" sz="1000" dirty="0" smtClean="0"/>
            </a:br>
            <a:r>
              <a:rPr lang="de-DE" sz="1000" dirty="0" smtClean="0"/>
              <a:t>Forms </a:t>
            </a:r>
            <a:r>
              <a:rPr lang="de-DE" sz="1000" dirty="0" err="1" smtClean="0"/>
              <a:t>and</a:t>
            </a:r>
            <a:r>
              <a:rPr lang="de-DE" sz="1000" dirty="0" smtClean="0"/>
              <a:t> Views</a:t>
            </a:r>
            <a:br>
              <a:rPr lang="de-DE" sz="1000" dirty="0" smtClean="0"/>
            </a:br>
            <a:r>
              <a:rPr lang="de-DE" sz="1000" dirty="0" smtClean="0"/>
              <a:t>Pages</a:t>
            </a:r>
          </a:p>
        </p:txBody>
      </p:sp>
      <p:sp>
        <p:nvSpPr>
          <p:cNvPr id="11" name="Rectangle 10"/>
          <p:cNvSpPr/>
          <p:nvPr/>
        </p:nvSpPr>
        <p:spPr>
          <a:xfrm>
            <a:off x="642910" y="1571612"/>
            <a:ext cx="1571637" cy="857256"/>
          </a:xfrm>
          <a:prstGeom prst="rect">
            <a:avLst/>
          </a:prstGeom>
        </p:spPr>
        <p:style>
          <a:lnRef idx="1">
            <a:schemeClr val="accent5"/>
          </a:lnRef>
          <a:fillRef idx="2">
            <a:schemeClr val="accent5"/>
          </a:fillRef>
          <a:effectRef idx="1">
            <a:schemeClr val="accent5"/>
          </a:effectRef>
          <a:fontRef idx="minor">
            <a:schemeClr val="dk1"/>
          </a:fontRef>
        </p:style>
        <p:txBody>
          <a:bodyPr rtlCol="0" anchor="t" anchorCtr="0"/>
          <a:lstStyle/>
          <a:p>
            <a:r>
              <a:rPr lang="de-DE" sz="1000" b="1" dirty="0" smtClean="0"/>
              <a:t>Business </a:t>
            </a:r>
            <a:r>
              <a:rPr lang="de-DE" sz="1000" b="1" dirty="0" err="1" smtClean="0"/>
              <a:t>Intelligence</a:t>
            </a:r>
            <a:endParaRPr lang="de-DE" sz="1000" b="1" dirty="0" smtClean="0"/>
          </a:p>
          <a:p>
            <a:r>
              <a:rPr lang="de-DE" sz="1000" dirty="0" smtClean="0"/>
              <a:t>Excel Services</a:t>
            </a:r>
            <a:br>
              <a:rPr lang="de-DE" sz="1000" dirty="0" smtClean="0"/>
            </a:br>
            <a:r>
              <a:rPr lang="de-DE" sz="1000" dirty="0" smtClean="0"/>
              <a:t>Reporting </a:t>
            </a:r>
            <a:r>
              <a:rPr lang="de-DE" sz="1000" dirty="0" err="1" smtClean="0"/>
              <a:t>and</a:t>
            </a:r>
            <a:r>
              <a:rPr lang="de-DE" sz="1000" dirty="0" smtClean="0"/>
              <a:t> Dashboards</a:t>
            </a:r>
            <a:endParaRPr lang="de-DE" sz="1000" dirty="0"/>
          </a:p>
        </p:txBody>
      </p:sp>
      <p:sp>
        <p:nvSpPr>
          <p:cNvPr id="12" name="Rectangle 11"/>
          <p:cNvSpPr/>
          <p:nvPr/>
        </p:nvSpPr>
        <p:spPr>
          <a:xfrm>
            <a:off x="2285983" y="1571612"/>
            <a:ext cx="1571637" cy="857256"/>
          </a:xfrm>
          <a:prstGeom prst="rect">
            <a:avLst/>
          </a:prstGeom>
        </p:spPr>
        <p:style>
          <a:lnRef idx="1">
            <a:schemeClr val="accent5"/>
          </a:lnRef>
          <a:fillRef idx="2">
            <a:schemeClr val="accent5"/>
          </a:fillRef>
          <a:effectRef idx="1">
            <a:schemeClr val="accent5"/>
          </a:effectRef>
          <a:fontRef idx="minor">
            <a:schemeClr val="dk1"/>
          </a:fontRef>
        </p:style>
        <p:txBody>
          <a:bodyPr rtlCol="0" anchor="t" anchorCtr="0"/>
          <a:lstStyle/>
          <a:p>
            <a:r>
              <a:rPr lang="de-DE" sz="1000" b="1" dirty="0" smtClean="0"/>
              <a:t>BPI / BPM</a:t>
            </a:r>
          </a:p>
          <a:p>
            <a:r>
              <a:rPr lang="de-DE" sz="1000" dirty="0" smtClean="0"/>
              <a:t>Form Services</a:t>
            </a:r>
          </a:p>
          <a:p>
            <a:r>
              <a:rPr lang="de-DE" sz="1000" dirty="0" smtClean="0"/>
              <a:t>BDC</a:t>
            </a:r>
          </a:p>
        </p:txBody>
      </p:sp>
      <p:sp>
        <p:nvSpPr>
          <p:cNvPr id="13" name="Rectangle 12"/>
          <p:cNvSpPr/>
          <p:nvPr/>
        </p:nvSpPr>
        <p:spPr>
          <a:xfrm>
            <a:off x="3929057" y="1571612"/>
            <a:ext cx="1571637" cy="857256"/>
          </a:xfrm>
          <a:prstGeom prst="rect">
            <a:avLst/>
          </a:prstGeom>
        </p:spPr>
        <p:style>
          <a:lnRef idx="1">
            <a:schemeClr val="accent5"/>
          </a:lnRef>
          <a:fillRef idx="2">
            <a:schemeClr val="accent5"/>
          </a:fillRef>
          <a:effectRef idx="1">
            <a:schemeClr val="accent5"/>
          </a:effectRef>
          <a:fontRef idx="minor">
            <a:schemeClr val="dk1"/>
          </a:fontRef>
        </p:style>
        <p:txBody>
          <a:bodyPr rtlCol="0" anchor="t" anchorCtr="0"/>
          <a:lstStyle/>
          <a:p>
            <a:r>
              <a:rPr lang="de-DE" sz="1000" b="1" dirty="0" smtClean="0"/>
              <a:t>ECM</a:t>
            </a:r>
          </a:p>
          <a:p>
            <a:r>
              <a:rPr lang="de-DE" sz="1000" dirty="0" smtClean="0"/>
              <a:t>Web Content Management</a:t>
            </a:r>
            <a:br>
              <a:rPr lang="de-DE" sz="1000" dirty="0" smtClean="0"/>
            </a:br>
            <a:r>
              <a:rPr lang="de-DE" sz="1000" dirty="0" err="1" smtClean="0"/>
              <a:t>Document</a:t>
            </a:r>
            <a:r>
              <a:rPr lang="de-DE" sz="1000" dirty="0" smtClean="0"/>
              <a:t> </a:t>
            </a:r>
            <a:r>
              <a:rPr lang="de-DE" sz="1000" dirty="0" err="1" smtClean="0"/>
              <a:t>and</a:t>
            </a:r>
            <a:r>
              <a:rPr lang="de-DE" sz="1000" dirty="0" smtClean="0"/>
              <a:t> Records Management</a:t>
            </a:r>
          </a:p>
        </p:txBody>
      </p:sp>
      <p:sp>
        <p:nvSpPr>
          <p:cNvPr id="14" name="Rectangle 13"/>
          <p:cNvSpPr/>
          <p:nvPr/>
        </p:nvSpPr>
        <p:spPr>
          <a:xfrm>
            <a:off x="5572131" y="1571612"/>
            <a:ext cx="1571637" cy="357190"/>
          </a:xfrm>
          <a:prstGeom prst="rect">
            <a:avLst/>
          </a:prstGeom>
        </p:spPr>
        <p:style>
          <a:lnRef idx="1">
            <a:schemeClr val="accent5"/>
          </a:lnRef>
          <a:fillRef idx="2">
            <a:schemeClr val="accent5"/>
          </a:fillRef>
          <a:effectRef idx="1">
            <a:schemeClr val="accent5"/>
          </a:effectRef>
          <a:fontRef idx="minor">
            <a:schemeClr val="dk1"/>
          </a:fontRef>
        </p:style>
        <p:txBody>
          <a:bodyPr rtlCol="0" anchor="t" anchorCtr="0"/>
          <a:lstStyle/>
          <a:p>
            <a:r>
              <a:rPr lang="de-DE" sz="1000" b="1" dirty="0" smtClean="0"/>
              <a:t>Enterprise </a:t>
            </a:r>
            <a:r>
              <a:rPr lang="de-DE" sz="1000" b="1" dirty="0" err="1" smtClean="0"/>
              <a:t>Search</a:t>
            </a:r>
            <a:endParaRPr lang="de-DE" sz="1000" b="1" dirty="0" smtClean="0"/>
          </a:p>
        </p:txBody>
      </p:sp>
      <p:sp>
        <p:nvSpPr>
          <p:cNvPr id="17" name="Rectangle 16"/>
          <p:cNvSpPr/>
          <p:nvPr/>
        </p:nvSpPr>
        <p:spPr>
          <a:xfrm>
            <a:off x="2357422" y="3000372"/>
            <a:ext cx="1571636" cy="714380"/>
          </a:xfrm>
          <a:prstGeom prst="rect">
            <a:avLst/>
          </a:prstGeom>
        </p:spPr>
        <p:style>
          <a:lnRef idx="1">
            <a:schemeClr val="accent4"/>
          </a:lnRef>
          <a:fillRef idx="2">
            <a:schemeClr val="accent4"/>
          </a:fillRef>
          <a:effectRef idx="1">
            <a:schemeClr val="accent4"/>
          </a:effectRef>
          <a:fontRef idx="minor">
            <a:schemeClr val="dk1"/>
          </a:fontRef>
        </p:style>
        <p:txBody>
          <a:bodyPr rtlCol="0" anchor="t" anchorCtr="0"/>
          <a:lstStyle/>
          <a:p>
            <a:r>
              <a:rPr lang="de-DE" sz="1000" b="1" dirty="0" smtClean="0"/>
              <a:t>.NET Developer APIs</a:t>
            </a:r>
          </a:p>
          <a:p>
            <a:r>
              <a:rPr lang="de-DE" sz="1000" dirty="0" err="1" smtClean="0"/>
              <a:t>Object</a:t>
            </a:r>
            <a:r>
              <a:rPr lang="de-DE" sz="1000" dirty="0" smtClean="0"/>
              <a:t> Model</a:t>
            </a:r>
            <a:br>
              <a:rPr lang="de-DE" sz="1000" dirty="0" smtClean="0"/>
            </a:br>
            <a:r>
              <a:rPr lang="de-DE" sz="1000" dirty="0" smtClean="0"/>
              <a:t>Web Services</a:t>
            </a:r>
            <a:br>
              <a:rPr lang="de-DE" sz="1000" dirty="0" smtClean="0"/>
            </a:br>
            <a:r>
              <a:rPr lang="de-DE" sz="1000" dirty="0" smtClean="0"/>
              <a:t>Events</a:t>
            </a:r>
          </a:p>
        </p:txBody>
      </p:sp>
      <p:sp>
        <p:nvSpPr>
          <p:cNvPr id="18" name="Rectangle 17"/>
          <p:cNvSpPr/>
          <p:nvPr/>
        </p:nvSpPr>
        <p:spPr>
          <a:xfrm>
            <a:off x="2357422" y="3786190"/>
            <a:ext cx="1571636" cy="1000132"/>
          </a:xfrm>
          <a:prstGeom prst="rect">
            <a:avLst/>
          </a:prstGeom>
        </p:spPr>
        <p:style>
          <a:lnRef idx="1">
            <a:schemeClr val="accent4"/>
          </a:lnRef>
          <a:fillRef idx="2">
            <a:schemeClr val="accent4"/>
          </a:fillRef>
          <a:effectRef idx="1">
            <a:schemeClr val="accent4"/>
          </a:effectRef>
          <a:fontRef idx="minor">
            <a:schemeClr val="dk1"/>
          </a:fontRef>
        </p:style>
        <p:txBody>
          <a:bodyPr rtlCol="0" anchor="t" anchorCtr="0"/>
          <a:lstStyle/>
          <a:p>
            <a:r>
              <a:rPr lang="de-DE" sz="1000" b="1" dirty="0" smtClean="0"/>
              <a:t>Data</a:t>
            </a:r>
          </a:p>
          <a:p>
            <a:r>
              <a:rPr lang="de-DE" sz="1000" dirty="0" smtClean="0"/>
              <a:t>Site Model</a:t>
            </a:r>
            <a:br>
              <a:rPr lang="de-DE" sz="1000" dirty="0" smtClean="0"/>
            </a:br>
            <a:r>
              <a:rPr lang="de-DE" sz="1000" dirty="0" smtClean="0"/>
              <a:t>Lists </a:t>
            </a:r>
            <a:r>
              <a:rPr lang="de-DE" sz="1000" dirty="0" err="1" smtClean="0"/>
              <a:t>and</a:t>
            </a:r>
            <a:r>
              <a:rPr lang="de-DE" sz="1000" dirty="0" smtClean="0"/>
              <a:t> Libraries</a:t>
            </a:r>
            <a:br>
              <a:rPr lang="de-DE" sz="1000" dirty="0" smtClean="0"/>
            </a:br>
            <a:r>
              <a:rPr lang="de-DE" sz="1000" dirty="0" smtClean="0"/>
              <a:t>Lookups</a:t>
            </a:r>
            <a:br>
              <a:rPr lang="de-DE" sz="1000" dirty="0" smtClean="0"/>
            </a:br>
            <a:r>
              <a:rPr lang="de-DE" sz="1000" dirty="0" smtClean="0"/>
              <a:t>Security</a:t>
            </a:r>
            <a:br>
              <a:rPr lang="de-DE" sz="1000" dirty="0" smtClean="0"/>
            </a:br>
            <a:r>
              <a:rPr lang="de-DE" sz="1000" dirty="0" smtClean="0"/>
              <a:t>Query</a:t>
            </a:r>
          </a:p>
        </p:txBody>
      </p:sp>
      <p:sp>
        <p:nvSpPr>
          <p:cNvPr id="19" name="Rectangle 18"/>
          <p:cNvSpPr/>
          <p:nvPr/>
        </p:nvSpPr>
        <p:spPr>
          <a:xfrm>
            <a:off x="4000496" y="3000372"/>
            <a:ext cx="1428760" cy="1785950"/>
          </a:xfrm>
          <a:prstGeom prst="rect">
            <a:avLst/>
          </a:prstGeom>
        </p:spPr>
        <p:style>
          <a:lnRef idx="1">
            <a:schemeClr val="accent4"/>
          </a:lnRef>
          <a:fillRef idx="2">
            <a:schemeClr val="accent4"/>
          </a:fillRef>
          <a:effectRef idx="1">
            <a:schemeClr val="accent4"/>
          </a:effectRef>
          <a:fontRef idx="minor">
            <a:schemeClr val="dk1"/>
          </a:fontRef>
        </p:style>
        <p:txBody>
          <a:bodyPr rtlCol="0" anchor="t" anchorCtr="0"/>
          <a:lstStyle/>
          <a:p>
            <a:r>
              <a:rPr lang="de-DE" sz="1000" b="1" dirty="0" smtClean="0"/>
              <a:t>Content Management</a:t>
            </a:r>
          </a:p>
          <a:p>
            <a:r>
              <a:rPr lang="de-DE" sz="1000" dirty="0" smtClean="0"/>
              <a:t>Workflow</a:t>
            </a:r>
            <a:br>
              <a:rPr lang="de-DE" sz="1000" dirty="0" smtClean="0"/>
            </a:br>
            <a:r>
              <a:rPr lang="de-DE" sz="1000" dirty="0" smtClean="0"/>
              <a:t>Schema Management</a:t>
            </a:r>
            <a:br>
              <a:rPr lang="de-DE" sz="1000" dirty="0" smtClean="0"/>
            </a:br>
            <a:r>
              <a:rPr lang="de-DE" sz="1000" dirty="0" err="1" smtClean="0"/>
              <a:t>Versioning</a:t>
            </a:r>
            <a:r>
              <a:rPr lang="de-DE" sz="1000" dirty="0" smtClean="0"/>
              <a:t/>
            </a:r>
            <a:br>
              <a:rPr lang="de-DE" sz="1000" dirty="0" smtClean="0"/>
            </a:br>
            <a:r>
              <a:rPr lang="de-DE" sz="1000" dirty="0" smtClean="0"/>
              <a:t>Check-in/-out</a:t>
            </a:r>
            <a:br>
              <a:rPr lang="de-DE" sz="1000" dirty="0" smtClean="0"/>
            </a:br>
            <a:r>
              <a:rPr lang="de-DE" sz="1000" dirty="0" err="1" smtClean="0"/>
              <a:t>Documents</a:t>
            </a:r>
            <a:endParaRPr lang="de-DE" sz="1000" dirty="0" smtClean="0"/>
          </a:p>
        </p:txBody>
      </p:sp>
      <p:sp>
        <p:nvSpPr>
          <p:cNvPr id="20" name="Rectangle 19"/>
          <p:cNvSpPr/>
          <p:nvPr/>
        </p:nvSpPr>
        <p:spPr>
          <a:xfrm>
            <a:off x="468313" y="5072074"/>
            <a:ext cx="1571636" cy="785818"/>
          </a:xfrm>
          <a:prstGeom prst="rect">
            <a:avLst/>
          </a:prstGeom>
        </p:spPr>
        <p:style>
          <a:lnRef idx="1">
            <a:schemeClr val="accent6"/>
          </a:lnRef>
          <a:fillRef idx="3">
            <a:schemeClr val="accent6"/>
          </a:fillRef>
          <a:effectRef idx="2">
            <a:schemeClr val="accent6"/>
          </a:effectRef>
          <a:fontRef idx="minor">
            <a:schemeClr val="lt1"/>
          </a:fontRef>
        </p:style>
        <p:txBody>
          <a:bodyPr rtlCol="0" anchor="ctr" anchorCtr="0"/>
          <a:lstStyle/>
          <a:p>
            <a:pPr algn="ctr"/>
            <a:r>
              <a:rPr lang="de-DE" sz="1000" b="1" dirty="0" smtClean="0">
                <a:solidFill>
                  <a:schemeClr val="tx1"/>
                </a:solidFill>
              </a:rPr>
              <a:t>Windows Internal Database /</a:t>
            </a:r>
            <a:br>
              <a:rPr lang="de-DE" sz="1000" b="1" dirty="0" smtClean="0">
                <a:solidFill>
                  <a:schemeClr val="tx1"/>
                </a:solidFill>
              </a:rPr>
            </a:br>
            <a:r>
              <a:rPr lang="de-DE" sz="1000" b="1" dirty="0" smtClean="0">
                <a:solidFill>
                  <a:schemeClr val="tx1"/>
                </a:solidFill>
              </a:rPr>
              <a:t>SQL Server 2005 /</a:t>
            </a:r>
            <a:br>
              <a:rPr lang="de-DE" sz="1000" b="1" dirty="0" smtClean="0">
                <a:solidFill>
                  <a:schemeClr val="tx1"/>
                </a:solidFill>
              </a:rPr>
            </a:br>
            <a:r>
              <a:rPr lang="de-DE" sz="1000" b="1" dirty="0" smtClean="0">
                <a:solidFill>
                  <a:schemeClr val="tx1"/>
                </a:solidFill>
              </a:rPr>
              <a:t>SQL Server 2008</a:t>
            </a:r>
          </a:p>
        </p:txBody>
      </p:sp>
      <p:sp>
        <p:nvSpPr>
          <p:cNvPr id="23" name="Rectangle 22"/>
          <p:cNvSpPr/>
          <p:nvPr/>
        </p:nvSpPr>
        <p:spPr>
          <a:xfrm>
            <a:off x="2143108" y="5072074"/>
            <a:ext cx="2643206" cy="357190"/>
          </a:xfrm>
          <a:prstGeom prst="rect">
            <a:avLst/>
          </a:prstGeom>
        </p:spPr>
        <p:style>
          <a:lnRef idx="1">
            <a:schemeClr val="accent6"/>
          </a:lnRef>
          <a:fillRef idx="3">
            <a:schemeClr val="accent6"/>
          </a:fillRef>
          <a:effectRef idx="2">
            <a:schemeClr val="accent6"/>
          </a:effectRef>
          <a:fontRef idx="minor">
            <a:schemeClr val="lt1"/>
          </a:fontRef>
        </p:style>
        <p:txBody>
          <a:bodyPr rtlCol="0" anchor="ctr" anchorCtr="0"/>
          <a:lstStyle/>
          <a:p>
            <a:pPr algn="ctr"/>
            <a:r>
              <a:rPr lang="de-DE" sz="1000" b="1" dirty="0" smtClean="0">
                <a:solidFill>
                  <a:schemeClr val="tx1"/>
                </a:solidFill>
              </a:rPr>
              <a:t>ASP.NET 2.0</a:t>
            </a:r>
          </a:p>
        </p:txBody>
      </p:sp>
      <p:sp>
        <p:nvSpPr>
          <p:cNvPr id="24" name="Rectangle 23"/>
          <p:cNvSpPr/>
          <p:nvPr/>
        </p:nvSpPr>
        <p:spPr>
          <a:xfrm>
            <a:off x="5572132" y="2000240"/>
            <a:ext cx="1571637" cy="428628"/>
          </a:xfrm>
          <a:prstGeom prst="rect">
            <a:avLst/>
          </a:prstGeom>
        </p:spPr>
        <p:style>
          <a:lnRef idx="1">
            <a:schemeClr val="accent5"/>
          </a:lnRef>
          <a:fillRef idx="2">
            <a:schemeClr val="accent5"/>
          </a:fillRef>
          <a:effectRef idx="1">
            <a:schemeClr val="accent5"/>
          </a:effectRef>
          <a:fontRef idx="minor">
            <a:schemeClr val="dk1"/>
          </a:fontRef>
        </p:style>
        <p:txBody>
          <a:bodyPr rtlCol="0" anchor="t" anchorCtr="0"/>
          <a:lstStyle/>
          <a:p>
            <a:r>
              <a:rPr lang="de-DE" sz="1000" b="1" dirty="0" smtClean="0"/>
              <a:t>People </a:t>
            </a:r>
            <a:r>
              <a:rPr lang="de-DE" sz="1000" b="1" dirty="0" err="1" smtClean="0"/>
              <a:t>and</a:t>
            </a:r>
            <a:r>
              <a:rPr lang="de-DE" sz="1000" b="1" dirty="0" smtClean="0"/>
              <a:t> </a:t>
            </a:r>
            <a:r>
              <a:rPr lang="de-DE" sz="1000" b="1" dirty="0" err="1" smtClean="0"/>
              <a:t>Personalization</a:t>
            </a:r>
            <a:endParaRPr lang="de-DE" sz="1000" b="1" dirty="0" smtClean="0"/>
          </a:p>
        </p:txBody>
      </p:sp>
      <p:sp>
        <p:nvSpPr>
          <p:cNvPr id="25" name="Rectangle 24"/>
          <p:cNvSpPr/>
          <p:nvPr/>
        </p:nvSpPr>
        <p:spPr>
          <a:xfrm>
            <a:off x="468313" y="5929330"/>
            <a:ext cx="6675455" cy="357190"/>
          </a:xfrm>
          <a:prstGeom prst="rect">
            <a:avLst/>
          </a:prstGeom>
        </p:spPr>
        <p:style>
          <a:lnRef idx="1">
            <a:schemeClr val="accent6"/>
          </a:lnRef>
          <a:fillRef idx="3">
            <a:schemeClr val="accent6"/>
          </a:fillRef>
          <a:effectRef idx="2">
            <a:schemeClr val="accent6"/>
          </a:effectRef>
          <a:fontRef idx="minor">
            <a:schemeClr val="lt1"/>
          </a:fontRef>
        </p:style>
        <p:txBody>
          <a:bodyPr rtlCol="0" anchor="ctr" anchorCtr="0"/>
          <a:lstStyle/>
          <a:p>
            <a:pPr algn="ctr"/>
            <a:r>
              <a:rPr lang="de-DE" sz="1000" b="1" dirty="0" smtClean="0">
                <a:solidFill>
                  <a:schemeClr val="tx1"/>
                </a:solidFill>
              </a:rPr>
              <a:t>Windows Server 2003 / Windows Server 2008</a:t>
            </a:r>
          </a:p>
        </p:txBody>
      </p:sp>
      <p:sp>
        <p:nvSpPr>
          <p:cNvPr id="26" name="Rectangle 25"/>
          <p:cNvSpPr/>
          <p:nvPr/>
        </p:nvSpPr>
        <p:spPr>
          <a:xfrm>
            <a:off x="2143108" y="5500702"/>
            <a:ext cx="1317605" cy="357190"/>
          </a:xfrm>
          <a:prstGeom prst="rect">
            <a:avLst/>
          </a:prstGeom>
        </p:spPr>
        <p:style>
          <a:lnRef idx="1">
            <a:schemeClr val="accent6"/>
          </a:lnRef>
          <a:fillRef idx="3">
            <a:schemeClr val="accent6"/>
          </a:fillRef>
          <a:effectRef idx="2">
            <a:schemeClr val="accent6"/>
          </a:effectRef>
          <a:fontRef idx="minor">
            <a:schemeClr val="lt1"/>
          </a:fontRef>
        </p:style>
        <p:txBody>
          <a:bodyPr rtlCol="0" anchor="ctr" anchorCtr="0"/>
          <a:lstStyle/>
          <a:p>
            <a:pPr algn="ctr"/>
            <a:r>
              <a:rPr lang="de-DE" sz="1000" b="1" dirty="0" smtClean="0">
                <a:solidFill>
                  <a:schemeClr val="tx1"/>
                </a:solidFill>
              </a:rPr>
              <a:t>IIS 6 / IIS 7</a:t>
            </a:r>
          </a:p>
        </p:txBody>
      </p:sp>
      <p:sp>
        <p:nvSpPr>
          <p:cNvPr id="29" name="Rectangle 28"/>
          <p:cNvSpPr/>
          <p:nvPr/>
        </p:nvSpPr>
        <p:spPr>
          <a:xfrm>
            <a:off x="3571868" y="5500702"/>
            <a:ext cx="3571900" cy="357190"/>
          </a:xfrm>
          <a:prstGeom prst="rect">
            <a:avLst/>
          </a:prstGeom>
        </p:spPr>
        <p:style>
          <a:lnRef idx="1">
            <a:schemeClr val="accent6"/>
          </a:lnRef>
          <a:fillRef idx="3">
            <a:schemeClr val="accent6"/>
          </a:fillRef>
          <a:effectRef idx="2">
            <a:schemeClr val="accent6"/>
          </a:effectRef>
          <a:fontRef idx="minor">
            <a:schemeClr val="lt1"/>
          </a:fontRef>
        </p:style>
        <p:txBody>
          <a:bodyPr rtlCol="0" anchor="ctr" anchorCtr="0"/>
          <a:lstStyle/>
          <a:p>
            <a:pPr algn="ctr"/>
            <a:r>
              <a:rPr lang="de-DE" sz="1000" b="1" dirty="0" smtClean="0">
                <a:solidFill>
                  <a:schemeClr val="tx1"/>
                </a:solidFill>
              </a:rPr>
              <a:t>.NET Framework 3.x</a:t>
            </a:r>
          </a:p>
        </p:txBody>
      </p:sp>
      <p:sp>
        <p:nvSpPr>
          <p:cNvPr id="30" name="Rectangle 29"/>
          <p:cNvSpPr/>
          <p:nvPr/>
        </p:nvSpPr>
        <p:spPr>
          <a:xfrm>
            <a:off x="4857752" y="5072074"/>
            <a:ext cx="2286016" cy="357190"/>
          </a:xfrm>
          <a:prstGeom prst="rect">
            <a:avLst/>
          </a:prstGeom>
        </p:spPr>
        <p:style>
          <a:lnRef idx="1">
            <a:schemeClr val="accent6"/>
          </a:lnRef>
          <a:fillRef idx="3">
            <a:schemeClr val="accent6"/>
          </a:fillRef>
          <a:effectRef idx="2">
            <a:schemeClr val="accent6"/>
          </a:effectRef>
          <a:fontRef idx="minor">
            <a:schemeClr val="lt1"/>
          </a:fontRef>
        </p:style>
        <p:txBody>
          <a:bodyPr rtlCol="0" anchor="ctr" anchorCtr="0"/>
          <a:lstStyle/>
          <a:p>
            <a:pPr algn="ctr"/>
            <a:r>
              <a:rPr lang="de-DE" sz="1000" b="1" dirty="0" smtClean="0">
                <a:solidFill>
                  <a:schemeClr val="tx1"/>
                </a:solidFill>
              </a:rPr>
              <a:t>Windows Workflow </a:t>
            </a:r>
            <a:r>
              <a:rPr lang="de-DE" sz="1000" b="1" dirty="0" err="1" smtClean="0">
                <a:solidFill>
                  <a:schemeClr val="tx1"/>
                </a:solidFill>
              </a:rPr>
              <a:t>Foundation</a:t>
            </a:r>
            <a:endParaRPr lang="de-DE" sz="1000" b="1" dirty="0" smtClean="0">
              <a:solidFill>
                <a:schemeClr val="tx1"/>
              </a:solidFill>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218795"/>
          </a:xfrm>
        </p:spPr>
        <p:txBody>
          <a:bodyPr/>
          <a:lstStyle/>
          <a:p>
            <a:r>
              <a:rPr lang="de-DE" sz="4400" dirty="0" smtClean="0"/>
              <a:t>Visual Studio Tools </a:t>
            </a:r>
            <a:r>
              <a:rPr lang="de-DE" sz="4400" dirty="0" err="1" smtClean="0"/>
              <a:t>For</a:t>
            </a:r>
            <a:r>
              <a:rPr lang="de-DE" sz="4400" dirty="0" smtClean="0"/>
              <a:t> Office (VSTO)</a:t>
            </a:r>
            <a:endParaRPr lang="de-DE" sz="4400" dirty="0"/>
          </a:p>
        </p:txBody>
      </p:sp>
      <p:grpSp>
        <p:nvGrpSpPr>
          <p:cNvPr id="3" name="Gruppieren 30"/>
          <p:cNvGrpSpPr/>
          <p:nvPr/>
        </p:nvGrpSpPr>
        <p:grpSpPr>
          <a:xfrm>
            <a:off x="285720" y="4258335"/>
            <a:ext cx="7089775" cy="2313937"/>
            <a:chOff x="428596" y="1484313"/>
            <a:chExt cx="7089775" cy="2313937"/>
          </a:xfrm>
        </p:grpSpPr>
        <p:pic>
          <p:nvPicPr>
            <p:cNvPr id="4" name="Rectangle 615426"/>
            <p:cNvPicPr>
              <a:picLocks noChangeAspect="1" noChangeArrowheads="1"/>
            </p:cNvPicPr>
            <p:nvPr/>
          </p:nvPicPr>
          <p:blipFill>
            <a:blip r:embed="rId3"/>
            <a:srcRect/>
            <a:stretch>
              <a:fillRect/>
            </a:stretch>
          </p:blipFill>
          <p:spPr bwMode="auto">
            <a:xfrm>
              <a:off x="428596" y="1714488"/>
              <a:ext cx="7089775" cy="1704975"/>
            </a:xfrm>
            <a:prstGeom prst="rect">
              <a:avLst/>
            </a:prstGeom>
            <a:noFill/>
            <a:ln w="9525">
              <a:noFill/>
              <a:miter lim="800000"/>
              <a:headEnd/>
              <a:tailEnd/>
            </a:ln>
          </p:spPr>
        </p:pic>
        <p:pic>
          <p:nvPicPr>
            <p:cNvPr id="5" name="Rectangle 615427"/>
            <p:cNvPicPr>
              <a:picLocks noChangeAspect="1" noChangeArrowheads="1"/>
            </p:cNvPicPr>
            <p:nvPr/>
          </p:nvPicPr>
          <p:blipFill>
            <a:blip r:embed="rId4"/>
            <a:srcRect/>
            <a:stretch>
              <a:fillRect/>
            </a:stretch>
          </p:blipFill>
          <p:spPr bwMode="auto">
            <a:xfrm>
              <a:off x="579409" y="1841488"/>
              <a:ext cx="6777037" cy="1458913"/>
            </a:xfrm>
            <a:prstGeom prst="rect">
              <a:avLst/>
            </a:prstGeom>
            <a:noFill/>
            <a:ln w="9525">
              <a:noFill/>
              <a:miter lim="800000"/>
              <a:headEnd/>
              <a:tailEnd/>
            </a:ln>
          </p:spPr>
        </p:pic>
        <p:sp>
          <p:nvSpPr>
            <p:cNvPr id="7" name="Rounded Rectangle 615429"/>
            <p:cNvSpPr>
              <a:spLocks noChangeArrowheads="1"/>
            </p:cNvSpPr>
            <p:nvPr/>
          </p:nvSpPr>
          <p:spPr bwMode="auto">
            <a:xfrm>
              <a:off x="3367059" y="2044301"/>
              <a:ext cx="553504" cy="206762"/>
            </a:xfrm>
            <a:prstGeom prst="roundRect">
              <a:avLst>
                <a:gd name="adj" fmla="val 16667"/>
              </a:avLst>
            </a:prstGeom>
            <a:noFill/>
            <a:ln w="28575" algn="ctr">
              <a:solidFill>
                <a:srgbClr val="FF0000"/>
              </a:solidFill>
              <a:round/>
              <a:headEnd/>
              <a:tailEnd/>
            </a:ln>
          </p:spPr>
          <p:txBody>
            <a:bodyPr wrap="none" anchor="ctr"/>
            <a:lstStyle/>
            <a:p>
              <a:endParaRPr lang="de-DE">
                <a:solidFill>
                  <a:srgbClr val="000000"/>
                </a:solidFill>
                <a:latin typeface="+mn-lt"/>
              </a:endParaRPr>
            </a:p>
          </p:txBody>
        </p:sp>
        <p:sp>
          <p:nvSpPr>
            <p:cNvPr id="8" name="Straight Connector 615430"/>
            <p:cNvSpPr>
              <a:spLocks noChangeShapeType="1"/>
            </p:cNvSpPr>
            <p:nvPr/>
          </p:nvSpPr>
          <p:spPr bwMode="auto">
            <a:xfrm>
              <a:off x="3671853" y="2241527"/>
              <a:ext cx="785817" cy="1285886"/>
            </a:xfrm>
            <a:prstGeom prst="line">
              <a:avLst/>
            </a:prstGeom>
            <a:noFill/>
            <a:ln w="28575" algn="ctr">
              <a:solidFill>
                <a:srgbClr val="FF0000"/>
              </a:solidFill>
              <a:round/>
              <a:headEnd/>
              <a:tailEnd/>
            </a:ln>
          </p:spPr>
          <p:txBody>
            <a:bodyPr wrap="none" anchor="ctr"/>
            <a:lstStyle/>
            <a:p>
              <a:endParaRPr lang="de-DE">
                <a:latin typeface="+mn-lt"/>
              </a:endParaRPr>
            </a:p>
          </p:txBody>
        </p:sp>
        <p:sp>
          <p:nvSpPr>
            <p:cNvPr id="9" name="Rectangle 8"/>
            <p:cNvSpPr>
              <a:spLocks noChangeArrowheads="1"/>
            </p:cNvSpPr>
            <p:nvPr/>
          </p:nvSpPr>
          <p:spPr bwMode="auto">
            <a:xfrm>
              <a:off x="4373086" y="3527413"/>
              <a:ext cx="441775" cy="270837"/>
            </a:xfrm>
            <a:prstGeom prst="rect">
              <a:avLst/>
            </a:prstGeom>
            <a:noFill/>
            <a:ln w="12700" cap="flat" cmpd="sng" algn="ctr">
              <a:noFill/>
              <a:prstDash val="solid"/>
              <a:miter lim="800000"/>
              <a:headEnd type="none" w="med" len="med"/>
              <a:tailEnd type="none" w="med" len="med"/>
            </a:ln>
            <a:effectLst/>
          </p:spPr>
          <p:txBody>
            <a:bodyPr wrap="none" lIns="76194" tIns="38097" rIns="76194" bIns="38097">
              <a:spAutoFit/>
            </a:bodyPr>
            <a:lstStyle/>
            <a:p>
              <a:pPr defTabSz="762000">
                <a:lnSpc>
                  <a:spcPct val="90000"/>
                </a:lnSpc>
              </a:pPr>
              <a:r>
                <a:rPr lang="en-US" sz="1400" dirty="0">
                  <a:latin typeface="+mn-lt"/>
                </a:rPr>
                <a:t>Tab</a:t>
              </a:r>
            </a:p>
          </p:txBody>
        </p:sp>
        <p:sp>
          <p:nvSpPr>
            <p:cNvPr id="11" name="Rounded Rectangle 615433"/>
            <p:cNvSpPr>
              <a:spLocks noChangeArrowheads="1"/>
            </p:cNvSpPr>
            <p:nvPr/>
          </p:nvSpPr>
          <p:spPr bwMode="auto">
            <a:xfrm>
              <a:off x="1287434" y="2254238"/>
              <a:ext cx="1851820" cy="716624"/>
            </a:xfrm>
            <a:prstGeom prst="roundRect">
              <a:avLst>
                <a:gd name="adj" fmla="val 8934"/>
              </a:avLst>
            </a:prstGeom>
            <a:noFill/>
            <a:ln w="28575" algn="ctr">
              <a:solidFill>
                <a:srgbClr val="FF0000"/>
              </a:solidFill>
              <a:round/>
              <a:headEnd/>
              <a:tailEnd/>
            </a:ln>
          </p:spPr>
          <p:txBody>
            <a:bodyPr wrap="none" anchor="ctr"/>
            <a:lstStyle/>
            <a:p>
              <a:endParaRPr lang="de-DE">
                <a:solidFill>
                  <a:srgbClr val="000000"/>
                </a:solidFill>
                <a:latin typeface="+mn-lt"/>
              </a:endParaRPr>
            </a:p>
          </p:txBody>
        </p:sp>
        <p:sp>
          <p:nvSpPr>
            <p:cNvPr id="12" name="Straight Connector 615434"/>
            <p:cNvSpPr>
              <a:spLocks noChangeShapeType="1"/>
            </p:cNvSpPr>
            <p:nvPr/>
          </p:nvSpPr>
          <p:spPr bwMode="auto">
            <a:xfrm>
              <a:off x="1928794" y="2960284"/>
              <a:ext cx="365073" cy="575150"/>
            </a:xfrm>
            <a:prstGeom prst="line">
              <a:avLst/>
            </a:prstGeom>
            <a:noFill/>
            <a:ln w="28575" algn="ctr">
              <a:solidFill>
                <a:srgbClr val="FF0000"/>
              </a:solidFill>
              <a:round/>
              <a:headEnd/>
              <a:tailEnd/>
            </a:ln>
          </p:spPr>
          <p:txBody>
            <a:bodyPr wrap="none" anchor="ctr"/>
            <a:lstStyle/>
            <a:p>
              <a:endParaRPr lang="de-DE">
                <a:latin typeface="+mn-lt"/>
              </a:endParaRPr>
            </a:p>
          </p:txBody>
        </p:sp>
        <p:sp>
          <p:nvSpPr>
            <p:cNvPr id="13" name="Rectangle 12"/>
            <p:cNvSpPr>
              <a:spLocks noChangeArrowheads="1"/>
            </p:cNvSpPr>
            <p:nvPr/>
          </p:nvSpPr>
          <p:spPr bwMode="auto">
            <a:xfrm>
              <a:off x="2206568" y="3527413"/>
              <a:ext cx="796283" cy="270837"/>
            </a:xfrm>
            <a:prstGeom prst="rect">
              <a:avLst/>
            </a:prstGeom>
            <a:noFill/>
            <a:ln w="12700" cap="flat" cmpd="sng" algn="ctr">
              <a:noFill/>
              <a:prstDash val="solid"/>
              <a:miter lim="800000"/>
              <a:headEnd type="none" w="med" len="med"/>
              <a:tailEnd type="none" w="med" len="med"/>
            </a:ln>
            <a:effectLst/>
          </p:spPr>
          <p:txBody>
            <a:bodyPr lIns="76194" tIns="38097" rIns="76194" bIns="38097">
              <a:spAutoFit/>
            </a:bodyPr>
            <a:lstStyle/>
            <a:p>
              <a:pPr defTabSz="762000">
                <a:lnSpc>
                  <a:spcPct val="90000"/>
                </a:lnSpc>
              </a:pPr>
              <a:r>
                <a:rPr lang="en-US" sz="1400" dirty="0">
                  <a:latin typeface="+mn-lt"/>
                </a:rPr>
                <a:t>Group</a:t>
              </a:r>
            </a:p>
          </p:txBody>
        </p:sp>
        <p:sp>
          <p:nvSpPr>
            <p:cNvPr id="15" name="Rounded Rectangle 615437"/>
            <p:cNvSpPr>
              <a:spLocks noChangeArrowheads="1"/>
            </p:cNvSpPr>
            <p:nvPr/>
          </p:nvSpPr>
          <p:spPr bwMode="auto">
            <a:xfrm>
              <a:off x="573041" y="1820853"/>
              <a:ext cx="586265" cy="1420808"/>
            </a:xfrm>
            <a:prstGeom prst="roundRect">
              <a:avLst>
                <a:gd name="adj" fmla="val 16667"/>
              </a:avLst>
            </a:prstGeom>
            <a:noFill/>
            <a:ln w="28575" algn="ctr">
              <a:solidFill>
                <a:srgbClr val="FF0000"/>
              </a:solidFill>
              <a:round/>
              <a:headEnd/>
              <a:tailEnd/>
            </a:ln>
          </p:spPr>
          <p:txBody>
            <a:bodyPr wrap="none" anchor="ctr"/>
            <a:lstStyle/>
            <a:p>
              <a:endParaRPr lang="de-DE">
                <a:solidFill>
                  <a:srgbClr val="000000"/>
                </a:solidFill>
                <a:latin typeface="+mn-lt"/>
              </a:endParaRPr>
            </a:p>
          </p:txBody>
        </p:sp>
        <p:sp>
          <p:nvSpPr>
            <p:cNvPr id="16" name="Straight Connector 615438"/>
            <p:cNvSpPr>
              <a:spLocks noChangeShapeType="1"/>
            </p:cNvSpPr>
            <p:nvPr/>
          </p:nvSpPr>
          <p:spPr bwMode="auto">
            <a:xfrm>
              <a:off x="885772" y="3241662"/>
              <a:ext cx="142875" cy="285751"/>
            </a:xfrm>
            <a:prstGeom prst="line">
              <a:avLst/>
            </a:prstGeom>
            <a:noFill/>
            <a:ln w="28575" algn="ctr">
              <a:solidFill>
                <a:srgbClr val="FF0000"/>
              </a:solidFill>
              <a:round/>
              <a:headEnd/>
              <a:tailEnd/>
            </a:ln>
          </p:spPr>
          <p:txBody>
            <a:bodyPr wrap="none" anchor="ctr"/>
            <a:lstStyle/>
            <a:p>
              <a:endParaRPr lang="de-DE">
                <a:latin typeface="+mn-lt"/>
              </a:endParaRPr>
            </a:p>
          </p:txBody>
        </p:sp>
        <p:sp>
          <p:nvSpPr>
            <p:cNvPr id="17" name="Rectangle 16"/>
            <p:cNvSpPr>
              <a:spLocks noChangeArrowheads="1"/>
            </p:cNvSpPr>
            <p:nvPr/>
          </p:nvSpPr>
          <p:spPr bwMode="auto">
            <a:xfrm>
              <a:off x="950286" y="3527413"/>
              <a:ext cx="864179" cy="270837"/>
            </a:xfrm>
            <a:prstGeom prst="rect">
              <a:avLst/>
            </a:prstGeom>
            <a:noFill/>
            <a:ln w="12700" cap="flat" cmpd="sng" algn="ctr">
              <a:noFill/>
              <a:prstDash val="solid"/>
              <a:miter lim="800000"/>
              <a:headEnd type="none" w="med" len="med"/>
              <a:tailEnd type="none" w="med" len="med"/>
            </a:ln>
            <a:effectLst/>
          </p:spPr>
          <p:txBody>
            <a:bodyPr lIns="76194" tIns="38097" rIns="76194" bIns="38097">
              <a:spAutoFit/>
            </a:bodyPr>
            <a:lstStyle/>
            <a:p>
              <a:pPr defTabSz="762000">
                <a:lnSpc>
                  <a:spcPct val="90000"/>
                </a:lnSpc>
              </a:pPr>
              <a:r>
                <a:rPr lang="en-US" sz="1400" dirty="0">
                  <a:latin typeface="+mn-lt"/>
                </a:rPr>
                <a:t>Ribbon</a:t>
              </a:r>
            </a:p>
          </p:txBody>
        </p:sp>
        <p:sp>
          <p:nvSpPr>
            <p:cNvPr id="19" name="Rounded Rectangle 615441"/>
            <p:cNvSpPr>
              <a:spLocks noChangeArrowheads="1"/>
            </p:cNvSpPr>
            <p:nvPr/>
          </p:nvSpPr>
          <p:spPr bwMode="auto">
            <a:xfrm>
              <a:off x="2773181" y="2627301"/>
              <a:ext cx="373244" cy="235611"/>
            </a:xfrm>
            <a:prstGeom prst="roundRect">
              <a:avLst>
                <a:gd name="adj" fmla="val 16667"/>
              </a:avLst>
            </a:prstGeom>
            <a:noFill/>
            <a:ln w="28575" algn="ctr">
              <a:solidFill>
                <a:srgbClr val="FF0000"/>
              </a:solidFill>
              <a:round/>
              <a:headEnd/>
              <a:tailEnd/>
            </a:ln>
          </p:spPr>
          <p:txBody>
            <a:bodyPr wrap="none" anchor="ctr"/>
            <a:lstStyle/>
            <a:p>
              <a:endParaRPr lang="de-DE">
                <a:solidFill>
                  <a:srgbClr val="000000"/>
                </a:solidFill>
                <a:latin typeface="+mn-lt"/>
              </a:endParaRPr>
            </a:p>
          </p:txBody>
        </p:sp>
        <p:sp>
          <p:nvSpPr>
            <p:cNvPr id="20" name="Straight Connector 615442"/>
            <p:cNvSpPr>
              <a:spLocks noChangeShapeType="1"/>
            </p:cNvSpPr>
            <p:nvPr/>
          </p:nvSpPr>
          <p:spPr bwMode="auto">
            <a:xfrm>
              <a:off x="2934655" y="2869529"/>
              <a:ext cx="433829" cy="657884"/>
            </a:xfrm>
            <a:prstGeom prst="line">
              <a:avLst/>
            </a:prstGeom>
            <a:noFill/>
            <a:ln w="28575" algn="ctr">
              <a:solidFill>
                <a:srgbClr val="FF0000"/>
              </a:solidFill>
              <a:round/>
              <a:headEnd/>
              <a:tailEnd/>
            </a:ln>
          </p:spPr>
          <p:txBody>
            <a:bodyPr wrap="none" anchor="ctr"/>
            <a:lstStyle/>
            <a:p>
              <a:endParaRPr lang="de-DE">
                <a:latin typeface="+mn-lt"/>
              </a:endParaRPr>
            </a:p>
          </p:txBody>
        </p:sp>
        <p:sp>
          <p:nvSpPr>
            <p:cNvPr id="21" name="Rectangle 20"/>
            <p:cNvSpPr>
              <a:spLocks noChangeArrowheads="1"/>
            </p:cNvSpPr>
            <p:nvPr/>
          </p:nvSpPr>
          <p:spPr bwMode="auto">
            <a:xfrm>
              <a:off x="3297046" y="3527413"/>
              <a:ext cx="874873" cy="270837"/>
            </a:xfrm>
            <a:prstGeom prst="rect">
              <a:avLst/>
            </a:prstGeom>
            <a:noFill/>
            <a:ln w="12700" cap="flat" cmpd="sng" algn="ctr">
              <a:noFill/>
              <a:prstDash val="solid"/>
              <a:miter lim="800000"/>
              <a:headEnd type="none" w="med" len="med"/>
              <a:tailEnd type="none" w="med" len="med"/>
            </a:ln>
            <a:effectLst/>
          </p:spPr>
          <p:txBody>
            <a:bodyPr lIns="76194" tIns="38097" rIns="76194" bIns="38097">
              <a:spAutoFit/>
            </a:bodyPr>
            <a:lstStyle/>
            <a:p>
              <a:pPr defTabSz="762000">
                <a:lnSpc>
                  <a:spcPct val="90000"/>
                </a:lnSpc>
              </a:pPr>
              <a:r>
                <a:rPr lang="en-US" sz="1400" dirty="0">
                  <a:latin typeface="+mn-lt"/>
                </a:rPr>
                <a:t>Control</a:t>
              </a:r>
            </a:p>
          </p:txBody>
        </p:sp>
        <p:sp>
          <p:nvSpPr>
            <p:cNvPr id="22" name="TextBox 615444"/>
            <p:cNvSpPr txBox="1">
              <a:spLocks noChangeArrowheads="1"/>
            </p:cNvSpPr>
            <p:nvPr/>
          </p:nvSpPr>
          <p:spPr bwMode="auto">
            <a:xfrm>
              <a:off x="465867" y="1484313"/>
              <a:ext cx="2827685" cy="338548"/>
            </a:xfrm>
            <a:prstGeom prst="rect">
              <a:avLst/>
            </a:prstGeom>
            <a:noFill/>
            <a:ln w="9525">
              <a:noFill/>
              <a:miter lim="800000"/>
              <a:headEnd/>
              <a:tailEnd/>
            </a:ln>
          </p:spPr>
          <p:txBody>
            <a:bodyPr wrap="none" lIns="76194" tIns="38097" rIns="76194" bIns="38097">
              <a:spAutoFit/>
            </a:bodyPr>
            <a:lstStyle/>
            <a:p>
              <a:pPr algn="ctr" defTabSz="762000" eaLnBrk="0" hangingPunct="0">
                <a:lnSpc>
                  <a:spcPct val="85000"/>
                </a:lnSpc>
                <a:spcBef>
                  <a:spcPct val="20000"/>
                </a:spcBef>
              </a:pPr>
              <a:r>
                <a:rPr lang="en-US" sz="2000" b="1" dirty="0">
                  <a:solidFill>
                    <a:schemeClr val="tx2"/>
                  </a:solidFill>
                  <a:effectLst>
                    <a:outerShdw blurRad="38100" dist="38100" dir="2700000" algn="tl">
                      <a:srgbClr val="000000">
                        <a:alpha val="43137"/>
                      </a:srgbClr>
                    </a:outerShdw>
                  </a:effectLst>
                  <a:latin typeface="+mn-lt"/>
                </a:rPr>
                <a:t>Ribbon Customization</a:t>
              </a:r>
            </a:p>
          </p:txBody>
        </p:sp>
      </p:grpSp>
      <p:grpSp>
        <p:nvGrpSpPr>
          <p:cNvPr id="6" name="Gruppieren 28"/>
          <p:cNvGrpSpPr/>
          <p:nvPr/>
        </p:nvGrpSpPr>
        <p:grpSpPr>
          <a:xfrm>
            <a:off x="4786314" y="1441457"/>
            <a:ext cx="4071934" cy="3273427"/>
            <a:chOff x="5072066" y="3397250"/>
            <a:chExt cx="4071934" cy="3273427"/>
          </a:xfrm>
        </p:grpSpPr>
        <p:pic>
          <p:nvPicPr>
            <p:cNvPr id="23" name="Rectangle 615445"/>
            <p:cNvPicPr>
              <a:picLocks noChangeAspect="1" noChangeArrowheads="1"/>
            </p:cNvPicPr>
            <p:nvPr/>
          </p:nvPicPr>
          <p:blipFill>
            <a:blip r:embed="rId5"/>
            <a:srcRect/>
            <a:stretch>
              <a:fillRect/>
            </a:stretch>
          </p:blipFill>
          <p:spPr bwMode="auto">
            <a:xfrm>
              <a:off x="5175280" y="3714752"/>
              <a:ext cx="3683000" cy="2955925"/>
            </a:xfrm>
            <a:prstGeom prst="rect">
              <a:avLst/>
            </a:prstGeom>
            <a:noFill/>
            <a:ln w="9525">
              <a:noFill/>
              <a:miter lim="800000"/>
              <a:headEnd/>
              <a:tailEnd/>
            </a:ln>
          </p:spPr>
        </p:pic>
        <p:sp>
          <p:nvSpPr>
            <p:cNvPr id="24" name="TextBox 615446"/>
            <p:cNvSpPr txBox="1">
              <a:spLocks noChangeArrowheads="1"/>
            </p:cNvSpPr>
            <p:nvPr/>
          </p:nvSpPr>
          <p:spPr bwMode="auto">
            <a:xfrm>
              <a:off x="5072066" y="3397250"/>
              <a:ext cx="4071934" cy="338548"/>
            </a:xfrm>
            <a:prstGeom prst="rect">
              <a:avLst/>
            </a:prstGeom>
            <a:noFill/>
            <a:ln w="9525">
              <a:noFill/>
              <a:miter lim="800000"/>
              <a:headEnd/>
              <a:tailEnd/>
            </a:ln>
          </p:spPr>
          <p:txBody>
            <a:bodyPr wrap="square" lIns="76194" tIns="38097" rIns="76194" bIns="38097">
              <a:spAutoFit/>
            </a:bodyPr>
            <a:lstStyle/>
            <a:p>
              <a:pPr defTabSz="762000" eaLnBrk="0" hangingPunct="0">
                <a:lnSpc>
                  <a:spcPct val="85000"/>
                </a:lnSpc>
                <a:spcBef>
                  <a:spcPct val="20000"/>
                </a:spcBef>
              </a:pPr>
              <a:r>
                <a:rPr lang="en-US" sz="2000" b="1" dirty="0">
                  <a:solidFill>
                    <a:schemeClr val="tx2"/>
                  </a:solidFill>
                  <a:effectLst>
                    <a:outerShdw blurRad="38100" dist="38100" dir="2700000" algn="tl">
                      <a:srgbClr val="000000">
                        <a:alpha val="43137"/>
                      </a:srgbClr>
                    </a:outerShdw>
                  </a:effectLst>
                  <a:latin typeface="+mn-lt"/>
                </a:rPr>
                <a:t>Outlook custom form regions</a:t>
              </a:r>
            </a:p>
          </p:txBody>
        </p:sp>
      </p:grpSp>
      <p:grpSp>
        <p:nvGrpSpPr>
          <p:cNvPr id="10" name="Gruppieren 29"/>
          <p:cNvGrpSpPr/>
          <p:nvPr/>
        </p:nvGrpSpPr>
        <p:grpSpPr>
          <a:xfrm>
            <a:off x="357158" y="1428736"/>
            <a:ext cx="3527425" cy="2828574"/>
            <a:chOff x="428596" y="3902431"/>
            <a:chExt cx="3527425" cy="2828574"/>
          </a:xfrm>
        </p:grpSpPr>
        <p:grpSp>
          <p:nvGrpSpPr>
            <p:cNvPr id="14" name="Group 24"/>
            <p:cNvGrpSpPr>
              <a:grpSpLocks/>
            </p:cNvGrpSpPr>
            <p:nvPr/>
          </p:nvGrpSpPr>
          <p:grpSpPr bwMode="auto">
            <a:xfrm>
              <a:off x="428596" y="4143380"/>
              <a:ext cx="3527425" cy="2587625"/>
              <a:chOff x="1025" y="1077"/>
              <a:chExt cx="3683" cy="3054"/>
            </a:xfrm>
          </p:grpSpPr>
          <p:pic>
            <p:nvPicPr>
              <p:cNvPr id="26" name="Rectangle 615448"/>
              <p:cNvPicPr>
                <a:picLocks noChangeAspect="1" noChangeArrowheads="1"/>
              </p:cNvPicPr>
              <p:nvPr/>
            </p:nvPicPr>
            <p:blipFill>
              <a:blip r:embed="rId6"/>
              <a:srcRect/>
              <a:stretch>
                <a:fillRect/>
              </a:stretch>
            </p:blipFill>
            <p:spPr bwMode="auto">
              <a:xfrm>
                <a:off x="1025" y="1077"/>
                <a:ext cx="3683" cy="3054"/>
              </a:xfrm>
              <a:prstGeom prst="rect">
                <a:avLst/>
              </a:prstGeom>
              <a:noFill/>
              <a:ln w="9525">
                <a:noFill/>
                <a:miter lim="800000"/>
                <a:headEnd/>
                <a:tailEnd/>
              </a:ln>
            </p:spPr>
          </p:pic>
          <p:pic>
            <p:nvPicPr>
              <p:cNvPr id="27" name="Rectangle 615449"/>
              <p:cNvPicPr>
                <a:picLocks noChangeAspect="1" noChangeArrowheads="1"/>
              </p:cNvPicPr>
              <p:nvPr/>
            </p:nvPicPr>
            <p:blipFill>
              <a:blip r:embed="rId7"/>
              <a:srcRect/>
              <a:stretch>
                <a:fillRect/>
              </a:stretch>
            </p:blipFill>
            <p:spPr bwMode="auto">
              <a:xfrm>
                <a:off x="1133" y="1193"/>
                <a:ext cx="3467" cy="2822"/>
              </a:xfrm>
              <a:prstGeom prst="rect">
                <a:avLst/>
              </a:prstGeom>
              <a:noFill/>
              <a:ln w="9525">
                <a:noFill/>
                <a:miter lim="800000"/>
                <a:headEnd/>
                <a:tailEnd/>
              </a:ln>
            </p:spPr>
          </p:pic>
        </p:grpSp>
        <p:sp>
          <p:nvSpPr>
            <p:cNvPr id="28" name="TextBox 615450"/>
            <p:cNvSpPr txBox="1">
              <a:spLocks noChangeArrowheads="1"/>
            </p:cNvSpPr>
            <p:nvPr/>
          </p:nvSpPr>
          <p:spPr bwMode="auto">
            <a:xfrm>
              <a:off x="455855" y="3902431"/>
              <a:ext cx="1708789" cy="338548"/>
            </a:xfrm>
            <a:prstGeom prst="rect">
              <a:avLst/>
            </a:prstGeom>
            <a:noFill/>
            <a:ln w="9525">
              <a:noFill/>
              <a:miter lim="800000"/>
              <a:headEnd/>
              <a:tailEnd/>
            </a:ln>
          </p:spPr>
          <p:txBody>
            <a:bodyPr wrap="none" lIns="76194" tIns="38097" rIns="76194" bIns="38097">
              <a:spAutoFit/>
            </a:bodyPr>
            <a:lstStyle/>
            <a:p>
              <a:pPr algn="ctr" defTabSz="762000" eaLnBrk="0" hangingPunct="0">
                <a:lnSpc>
                  <a:spcPct val="85000"/>
                </a:lnSpc>
                <a:spcBef>
                  <a:spcPct val="20000"/>
                </a:spcBef>
              </a:pPr>
              <a:r>
                <a:rPr lang="en-US" sz="2000" b="1" dirty="0">
                  <a:solidFill>
                    <a:schemeClr val="tx2"/>
                  </a:solidFill>
                  <a:effectLst>
                    <a:outerShdw blurRad="38100" dist="38100" dir="2700000" algn="tl">
                      <a:srgbClr val="000000">
                        <a:alpha val="43137"/>
                      </a:srgbClr>
                    </a:outerShdw>
                  </a:effectLst>
                  <a:latin typeface="+mn-lt"/>
                </a:rPr>
                <a:t>Actions Pane</a:t>
              </a:r>
            </a:p>
          </p:txBody>
        </p:sp>
      </p:gr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64797"/>
          </a:xfrm>
        </p:spPr>
        <p:txBody>
          <a:bodyPr/>
          <a:lstStyle/>
          <a:p>
            <a:r>
              <a:rPr lang="de-DE" dirty="0" smtClean="0"/>
              <a:t>Office Business Applications</a:t>
            </a:r>
            <a:endParaRPr lang="de-DE" dirty="0"/>
          </a:p>
        </p:txBody>
      </p:sp>
      <p:sp>
        <p:nvSpPr>
          <p:cNvPr id="3" name="Text Placeholder 2"/>
          <p:cNvSpPr>
            <a:spLocks noGrp="1"/>
          </p:cNvSpPr>
          <p:nvPr>
            <p:ph idx="1"/>
          </p:nvPr>
        </p:nvSpPr>
        <p:spPr>
          <a:xfrm>
            <a:off x="457200" y="928670"/>
            <a:ext cx="8229600" cy="503238"/>
          </a:xfrm>
        </p:spPr>
        <p:txBody>
          <a:bodyPr>
            <a:normAutofit/>
          </a:bodyPr>
          <a:lstStyle/>
          <a:p>
            <a:pPr>
              <a:buNone/>
            </a:pPr>
            <a:r>
              <a:rPr lang="de-DE" sz="3200" dirty="0" err="1" smtClean="0">
                <a:solidFill>
                  <a:schemeClr val="tx2"/>
                </a:solidFill>
              </a:rPr>
              <a:t>Layered</a:t>
            </a:r>
            <a:r>
              <a:rPr lang="de-DE" sz="3200" dirty="0" smtClean="0">
                <a:solidFill>
                  <a:schemeClr val="tx2"/>
                </a:solidFill>
              </a:rPr>
              <a:t> </a:t>
            </a:r>
            <a:r>
              <a:rPr lang="de-DE" sz="3200" dirty="0" err="1" smtClean="0">
                <a:solidFill>
                  <a:schemeClr val="tx2"/>
                </a:solidFill>
              </a:rPr>
              <a:t>Architecture</a:t>
            </a:r>
            <a:endParaRPr lang="de-DE" sz="3200" dirty="0">
              <a:solidFill>
                <a:schemeClr val="tx2"/>
              </a:solidFill>
            </a:endParaRPr>
          </a:p>
        </p:txBody>
      </p:sp>
      <p:grpSp>
        <p:nvGrpSpPr>
          <p:cNvPr id="4" name="Gruppieren 52"/>
          <p:cNvGrpSpPr/>
          <p:nvPr/>
        </p:nvGrpSpPr>
        <p:grpSpPr>
          <a:xfrm>
            <a:off x="500034" y="1571612"/>
            <a:ext cx="8215370" cy="4643470"/>
            <a:chOff x="500034" y="1571612"/>
            <a:chExt cx="8215370" cy="4643470"/>
          </a:xfrm>
        </p:grpSpPr>
        <p:sp>
          <p:nvSpPr>
            <p:cNvPr id="132" name="Rounded Rectangle 131"/>
            <p:cNvSpPr/>
            <p:nvPr/>
          </p:nvSpPr>
          <p:spPr>
            <a:xfrm>
              <a:off x="6858016" y="1571612"/>
              <a:ext cx="1857388" cy="4643470"/>
            </a:xfrm>
            <a:prstGeom prst="roundRect">
              <a:avLst>
                <a:gd name="adj" fmla="val 2390"/>
              </a:avLst>
            </a:prstGeom>
          </p:spPr>
          <p:style>
            <a:lnRef idx="0">
              <a:schemeClr val="accent1"/>
            </a:lnRef>
            <a:fillRef idx="3">
              <a:schemeClr val="accent1"/>
            </a:fillRef>
            <a:effectRef idx="3">
              <a:schemeClr val="accent1"/>
            </a:effectRef>
            <a:fontRef idx="minor">
              <a:schemeClr val="lt1"/>
            </a:fontRef>
          </p:style>
          <p:txBody>
            <a:bodyPr rtlCol="0" anchor="t" anchorCtr="0"/>
            <a:lstStyle/>
            <a:p>
              <a:pPr algn="ctr">
                <a:lnSpc>
                  <a:spcPts val="1200"/>
                </a:lnSpc>
                <a:spcBef>
                  <a:spcPts val="600"/>
                </a:spcBef>
              </a:pPr>
              <a:r>
                <a:rPr lang="de-DE" sz="1200" dirty="0" smtClean="0">
                  <a:solidFill>
                    <a:schemeClr val="bg2"/>
                  </a:solidFill>
                </a:rPr>
                <a:t/>
              </a:r>
              <a:br>
                <a:rPr lang="de-DE" sz="1200" dirty="0" smtClean="0">
                  <a:solidFill>
                    <a:schemeClr val="bg2"/>
                  </a:solidFill>
                </a:rPr>
              </a:br>
              <a:r>
                <a:rPr lang="de-DE" sz="1200" dirty="0" smtClean="0">
                  <a:solidFill>
                    <a:schemeClr val="bg2"/>
                  </a:solidFill>
                </a:rPr>
                <a:t>Visual Studio Tools </a:t>
              </a:r>
              <a:r>
                <a:rPr lang="de-DE" sz="1200" dirty="0" err="1" smtClean="0">
                  <a:solidFill>
                    <a:schemeClr val="bg2"/>
                  </a:solidFill>
                </a:rPr>
                <a:t>for</a:t>
              </a:r>
              <a:r>
                <a:rPr lang="de-DE" sz="1200" dirty="0" smtClean="0">
                  <a:solidFill>
                    <a:schemeClr val="bg2"/>
                  </a:solidFill>
                </a:rPr>
                <a:t> Office</a:t>
              </a:r>
            </a:p>
            <a:p>
              <a:pPr algn="ctr">
                <a:lnSpc>
                  <a:spcPts val="1200"/>
                </a:lnSpc>
                <a:spcBef>
                  <a:spcPts val="600"/>
                </a:spcBef>
              </a:pPr>
              <a:r>
                <a:rPr lang="de-DE" sz="1200" dirty="0" smtClean="0">
                  <a:solidFill>
                    <a:schemeClr val="bg2"/>
                  </a:solidFill>
                </a:rPr>
                <a:t>SharePoint Designer</a:t>
              </a:r>
            </a:p>
            <a:p>
              <a:pPr algn="ctr">
                <a:lnSpc>
                  <a:spcPts val="1200"/>
                </a:lnSpc>
                <a:spcBef>
                  <a:spcPts val="600"/>
                </a:spcBef>
              </a:pPr>
              <a:r>
                <a:rPr lang="de-DE" sz="1200" dirty="0" smtClean="0">
                  <a:solidFill>
                    <a:schemeClr val="bg2"/>
                  </a:solidFill>
                </a:rPr>
                <a:t>SharePoint Site Template &amp; Site </a:t>
              </a:r>
              <a:r>
                <a:rPr lang="de-DE" sz="1200" dirty="0" err="1" smtClean="0">
                  <a:solidFill>
                    <a:schemeClr val="bg2"/>
                  </a:solidFill>
                </a:rPr>
                <a:t>Customizations</a:t>
              </a:r>
              <a:endParaRPr lang="de-DE" sz="1200" dirty="0" smtClean="0">
                <a:solidFill>
                  <a:schemeClr val="bg2"/>
                </a:solidFill>
              </a:endParaRPr>
            </a:p>
            <a:p>
              <a:pPr algn="ctr">
                <a:lnSpc>
                  <a:spcPts val="1200"/>
                </a:lnSpc>
                <a:spcBef>
                  <a:spcPts val="600"/>
                </a:spcBef>
              </a:pPr>
              <a:r>
                <a:rPr lang="de-DE" sz="1200" dirty="0" smtClean="0">
                  <a:solidFill>
                    <a:schemeClr val="bg2"/>
                  </a:solidFill>
                </a:rPr>
                <a:t>Visual Studio</a:t>
              </a:r>
            </a:p>
            <a:p>
              <a:pPr algn="ctr">
                <a:lnSpc>
                  <a:spcPts val="1200"/>
                </a:lnSpc>
                <a:spcBef>
                  <a:spcPts val="600"/>
                </a:spcBef>
              </a:pPr>
              <a:r>
                <a:rPr lang="de-DE" sz="1200" dirty="0" smtClean="0">
                  <a:solidFill>
                    <a:schemeClr val="bg2"/>
                  </a:solidFill>
                </a:rPr>
                <a:t>Business </a:t>
              </a:r>
              <a:r>
                <a:rPr lang="de-DE" sz="1200" dirty="0" err="1" smtClean="0">
                  <a:solidFill>
                    <a:schemeClr val="bg2"/>
                  </a:solidFill>
                </a:rPr>
                <a:t>Scorecard</a:t>
              </a:r>
              <a:r>
                <a:rPr lang="de-DE" sz="1200" dirty="0" smtClean="0">
                  <a:solidFill>
                    <a:schemeClr val="bg2"/>
                  </a:solidFill>
                </a:rPr>
                <a:t> Manager</a:t>
              </a:r>
            </a:p>
            <a:p>
              <a:pPr algn="ctr">
                <a:lnSpc>
                  <a:spcPts val="1200"/>
                </a:lnSpc>
                <a:spcBef>
                  <a:spcPts val="600"/>
                </a:spcBef>
              </a:pPr>
              <a:endParaRPr lang="de-DE" sz="1200" dirty="0" smtClean="0">
                <a:solidFill>
                  <a:schemeClr val="bg2"/>
                </a:solidFill>
              </a:endParaRPr>
            </a:p>
            <a:p>
              <a:pPr algn="ctr">
                <a:lnSpc>
                  <a:spcPts val="1200"/>
                </a:lnSpc>
                <a:spcBef>
                  <a:spcPts val="600"/>
                </a:spcBef>
              </a:pPr>
              <a:endParaRPr lang="de-DE" sz="1200" dirty="0" smtClean="0">
                <a:solidFill>
                  <a:schemeClr val="bg2"/>
                </a:solidFill>
              </a:endParaRPr>
            </a:p>
            <a:p>
              <a:pPr algn="ctr">
                <a:lnSpc>
                  <a:spcPts val="1200"/>
                </a:lnSpc>
                <a:spcBef>
                  <a:spcPts val="600"/>
                </a:spcBef>
              </a:pPr>
              <a:r>
                <a:rPr lang="de-DE" sz="1200" dirty="0" smtClean="0">
                  <a:solidFill>
                    <a:schemeClr val="bg2"/>
                  </a:solidFill>
                </a:rPr>
                <a:t>SharePoint Admin </a:t>
              </a:r>
              <a:r>
                <a:rPr lang="de-DE" sz="1200" dirty="0" err="1" smtClean="0">
                  <a:solidFill>
                    <a:schemeClr val="bg2"/>
                  </a:solidFill>
                </a:rPr>
                <a:t>Console</a:t>
              </a:r>
              <a:endParaRPr lang="de-DE" sz="1200" dirty="0" smtClean="0">
                <a:solidFill>
                  <a:schemeClr val="bg2"/>
                </a:solidFill>
              </a:endParaRPr>
            </a:p>
            <a:p>
              <a:pPr algn="ctr">
                <a:lnSpc>
                  <a:spcPts val="1200"/>
                </a:lnSpc>
                <a:spcBef>
                  <a:spcPts val="600"/>
                </a:spcBef>
              </a:pPr>
              <a:r>
                <a:rPr lang="de-DE" sz="1200" dirty="0" smtClean="0">
                  <a:solidFill>
                    <a:schemeClr val="bg2"/>
                  </a:solidFill>
                </a:rPr>
                <a:t>Visual Studio</a:t>
              </a:r>
            </a:p>
            <a:p>
              <a:pPr algn="ctr">
                <a:lnSpc>
                  <a:spcPts val="1200"/>
                </a:lnSpc>
                <a:spcBef>
                  <a:spcPts val="600"/>
                </a:spcBef>
              </a:pPr>
              <a:endParaRPr lang="de-DE" sz="1200" dirty="0" smtClean="0">
                <a:solidFill>
                  <a:schemeClr val="bg2"/>
                </a:solidFill>
              </a:endParaRPr>
            </a:p>
            <a:p>
              <a:pPr algn="ctr">
                <a:lnSpc>
                  <a:spcPts val="1200"/>
                </a:lnSpc>
                <a:spcBef>
                  <a:spcPts val="600"/>
                </a:spcBef>
              </a:pPr>
              <a:endParaRPr lang="de-DE" sz="1200" dirty="0" smtClean="0">
                <a:solidFill>
                  <a:schemeClr val="bg2"/>
                </a:solidFill>
              </a:endParaRPr>
            </a:p>
            <a:p>
              <a:pPr algn="ctr">
                <a:lnSpc>
                  <a:spcPts val="1200"/>
                </a:lnSpc>
                <a:spcBef>
                  <a:spcPts val="600"/>
                </a:spcBef>
              </a:pPr>
              <a:r>
                <a:rPr lang="de-DE" sz="1200" dirty="0" smtClean="0">
                  <a:solidFill>
                    <a:schemeClr val="bg2"/>
                  </a:solidFill>
                </a:rPr>
                <a:t>SQL Server </a:t>
              </a:r>
              <a:r>
                <a:rPr lang="de-DE" sz="1200" dirty="0" err="1" smtClean="0">
                  <a:solidFill>
                    <a:schemeClr val="bg2"/>
                  </a:solidFill>
                </a:rPr>
                <a:t>Mgmt</a:t>
              </a:r>
              <a:r>
                <a:rPr lang="de-DE" sz="1200" dirty="0" smtClean="0">
                  <a:solidFill>
                    <a:schemeClr val="bg2"/>
                  </a:solidFill>
                </a:rPr>
                <a:t> Studio</a:t>
              </a:r>
              <a:endParaRPr lang="de-DE" sz="1200" dirty="0">
                <a:solidFill>
                  <a:schemeClr val="bg2"/>
                </a:solidFill>
              </a:endParaRPr>
            </a:p>
          </p:txBody>
        </p:sp>
        <p:sp>
          <p:nvSpPr>
            <p:cNvPr id="133" name="Rounded Rectangle 132"/>
            <p:cNvSpPr/>
            <p:nvPr/>
          </p:nvSpPr>
          <p:spPr>
            <a:xfrm>
              <a:off x="500034" y="1571612"/>
              <a:ext cx="6215106" cy="1214446"/>
            </a:xfrm>
            <a:prstGeom prst="roundRect">
              <a:avLst>
                <a:gd name="adj" fmla="val 2727"/>
              </a:avLst>
            </a:prstGeom>
          </p:spPr>
          <p:style>
            <a:lnRef idx="0">
              <a:schemeClr val="accent6"/>
            </a:lnRef>
            <a:fillRef idx="3">
              <a:schemeClr val="accent6"/>
            </a:fillRef>
            <a:effectRef idx="3">
              <a:schemeClr val="accent6"/>
            </a:effectRef>
            <a:fontRef idx="minor">
              <a:schemeClr val="lt1"/>
            </a:fontRef>
          </p:style>
          <p:txBody>
            <a:bodyPr rtlCol="0" anchor="b" anchorCtr="0"/>
            <a:lstStyle/>
            <a:p>
              <a:pPr>
                <a:lnSpc>
                  <a:spcPts val="1600"/>
                </a:lnSpc>
              </a:pPr>
              <a:r>
                <a:rPr lang="de-DE" sz="1600" b="1" dirty="0" err="1" smtClean="0">
                  <a:solidFill>
                    <a:schemeClr val="tx1"/>
                  </a:solidFill>
                  <a:effectLst>
                    <a:outerShdw blurRad="38100" dist="38100" dir="2700000" algn="tl">
                      <a:srgbClr val="000000">
                        <a:alpha val="43137"/>
                      </a:srgbClr>
                    </a:outerShdw>
                  </a:effectLst>
                </a:rPr>
                <a:t>Presentation</a:t>
              </a:r>
              <a:r>
                <a:rPr lang="de-DE" sz="1600" b="1" dirty="0" smtClean="0">
                  <a:solidFill>
                    <a:schemeClr val="tx1"/>
                  </a:solidFill>
                  <a:effectLst>
                    <a:outerShdw blurRad="38100" dist="38100" dir="2700000" algn="tl">
                      <a:srgbClr val="000000">
                        <a:alpha val="43137"/>
                      </a:srgbClr>
                    </a:outerShdw>
                  </a:effectLst>
                </a:rPr>
                <a:t/>
              </a:r>
              <a:br>
                <a:rPr lang="de-DE" sz="1600" b="1" dirty="0" smtClean="0">
                  <a:solidFill>
                    <a:schemeClr val="tx1"/>
                  </a:solidFill>
                  <a:effectLst>
                    <a:outerShdw blurRad="38100" dist="38100" dir="2700000" algn="tl">
                      <a:srgbClr val="000000">
                        <a:alpha val="43137"/>
                      </a:srgbClr>
                    </a:outerShdw>
                  </a:effectLst>
                </a:rPr>
              </a:br>
              <a:r>
                <a:rPr lang="de-DE" sz="1600" b="1" dirty="0" smtClean="0">
                  <a:solidFill>
                    <a:schemeClr val="tx1"/>
                  </a:solidFill>
                  <a:effectLst>
                    <a:outerShdw blurRad="38100" dist="38100" dir="2700000" algn="tl">
                      <a:srgbClr val="000000">
                        <a:alpha val="43137"/>
                      </a:srgbClr>
                    </a:outerShdw>
                  </a:effectLst>
                </a:rPr>
                <a:t>Layer</a:t>
              </a:r>
              <a:endParaRPr lang="de-DE" sz="1600" b="1" dirty="0">
                <a:solidFill>
                  <a:schemeClr val="tx1"/>
                </a:solidFill>
                <a:effectLst>
                  <a:outerShdw blurRad="38100" dist="38100" dir="2700000" algn="tl">
                    <a:srgbClr val="000000">
                      <a:alpha val="43137"/>
                    </a:srgbClr>
                  </a:outerShdw>
                </a:effectLst>
              </a:endParaRPr>
            </a:p>
          </p:txBody>
        </p:sp>
        <p:sp>
          <p:nvSpPr>
            <p:cNvPr id="134" name="Rounded Rectangle 133"/>
            <p:cNvSpPr/>
            <p:nvPr/>
          </p:nvSpPr>
          <p:spPr>
            <a:xfrm>
              <a:off x="500034" y="2857496"/>
              <a:ext cx="6215106" cy="1357322"/>
            </a:xfrm>
            <a:prstGeom prst="roundRect">
              <a:avLst>
                <a:gd name="adj" fmla="val 3630"/>
              </a:avLst>
            </a:prstGeom>
          </p:spPr>
          <p:style>
            <a:lnRef idx="0">
              <a:schemeClr val="accent6"/>
            </a:lnRef>
            <a:fillRef idx="3">
              <a:schemeClr val="accent6"/>
            </a:fillRef>
            <a:effectRef idx="3">
              <a:schemeClr val="accent6"/>
            </a:effectRef>
            <a:fontRef idx="minor">
              <a:schemeClr val="lt1"/>
            </a:fontRef>
          </p:style>
          <p:txBody>
            <a:bodyPr rtlCol="0" anchor="b" anchorCtr="0"/>
            <a:lstStyle/>
            <a:p>
              <a:pPr>
                <a:lnSpc>
                  <a:spcPts val="1600"/>
                </a:lnSpc>
              </a:pPr>
              <a:r>
                <a:rPr lang="de-DE" sz="1600" b="1" dirty="0" smtClean="0">
                  <a:solidFill>
                    <a:schemeClr val="tx1"/>
                  </a:solidFill>
                  <a:effectLst>
                    <a:outerShdw blurRad="38100" dist="38100" dir="2700000" algn="tl">
                      <a:srgbClr val="000000">
                        <a:alpha val="43137"/>
                      </a:srgbClr>
                    </a:outerShdw>
                  </a:effectLst>
                </a:rPr>
                <a:t>Productivity</a:t>
              </a:r>
              <a:br>
                <a:rPr lang="de-DE" sz="1600" b="1" dirty="0" smtClean="0">
                  <a:solidFill>
                    <a:schemeClr val="tx1"/>
                  </a:solidFill>
                  <a:effectLst>
                    <a:outerShdw blurRad="38100" dist="38100" dir="2700000" algn="tl">
                      <a:srgbClr val="000000">
                        <a:alpha val="43137"/>
                      </a:srgbClr>
                    </a:outerShdw>
                  </a:effectLst>
                </a:rPr>
              </a:br>
              <a:r>
                <a:rPr lang="de-DE" sz="1600" b="1" dirty="0" smtClean="0">
                  <a:solidFill>
                    <a:schemeClr val="tx1"/>
                  </a:solidFill>
                  <a:effectLst>
                    <a:outerShdw blurRad="38100" dist="38100" dir="2700000" algn="tl">
                      <a:srgbClr val="000000">
                        <a:alpha val="43137"/>
                      </a:srgbClr>
                    </a:outerShdw>
                  </a:effectLst>
                </a:rPr>
                <a:t>Layer</a:t>
              </a:r>
            </a:p>
          </p:txBody>
        </p:sp>
        <p:sp>
          <p:nvSpPr>
            <p:cNvPr id="135" name="Rounded Rectangle 134"/>
            <p:cNvSpPr/>
            <p:nvPr/>
          </p:nvSpPr>
          <p:spPr>
            <a:xfrm>
              <a:off x="500034" y="4286256"/>
              <a:ext cx="6215106" cy="785818"/>
            </a:xfrm>
            <a:prstGeom prst="roundRect">
              <a:avLst>
                <a:gd name="adj" fmla="val 4281"/>
              </a:avLst>
            </a:prstGeom>
          </p:spPr>
          <p:style>
            <a:lnRef idx="0">
              <a:schemeClr val="accent6"/>
            </a:lnRef>
            <a:fillRef idx="3">
              <a:schemeClr val="accent6"/>
            </a:fillRef>
            <a:effectRef idx="3">
              <a:schemeClr val="accent6"/>
            </a:effectRef>
            <a:fontRef idx="minor">
              <a:schemeClr val="lt1"/>
            </a:fontRef>
          </p:style>
          <p:txBody>
            <a:bodyPr rtlCol="0" anchor="b" anchorCtr="0"/>
            <a:lstStyle/>
            <a:p>
              <a:pPr>
                <a:lnSpc>
                  <a:spcPts val="1600"/>
                </a:lnSpc>
              </a:pPr>
              <a:r>
                <a:rPr lang="de-DE" sz="1600" b="1" dirty="0" err="1" smtClean="0">
                  <a:solidFill>
                    <a:schemeClr val="tx1"/>
                  </a:solidFill>
                  <a:effectLst>
                    <a:outerShdw blurRad="38100" dist="38100" dir="2700000" algn="tl">
                      <a:srgbClr val="000000">
                        <a:alpha val="43137"/>
                      </a:srgbClr>
                    </a:outerShdw>
                  </a:effectLst>
                </a:rPr>
                <a:t>Application</a:t>
              </a:r>
              <a:r>
                <a:rPr lang="de-DE" sz="1600" b="1" dirty="0" smtClean="0">
                  <a:solidFill>
                    <a:schemeClr val="tx1"/>
                  </a:solidFill>
                  <a:effectLst>
                    <a:outerShdw blurRad="38100" dist="38100" dir="2700000" algn="tl">
                      <a:srgbClr val="000000">
                        <a:alpha val="43137"/>
                      </a:srgbClr>
                    </a:outerShdw>
                  </a:effectLst>
                </a:rPr>
                <a:t/>
              </a:r>
              <a:br>
                <a:rPr lang="de-DE" sz="1600" b="1" dirty="0" smtClean="0">
                  <a:solidFill>
                    <a:schemeClr val="tx1"/>
                  </a:solidFill>
                  <a:effectLst>
                    <a:outerShdw blurRad="38100" dist="38100" dir="2700000" algn="tl">
                      <a:srgbClr val="000000">
                        <a:alpha val="43137"/>
                      </a:srgbClr>
                    </a:outerShdw>
                  </a:effectLst>
                </a:rPr>
              </a:br>
              <a:r>
                <a:rPr lang="de-DE" sz="1600" b="1" dirty="0" smtClean="0">
                  <a:solidFill>
                    <a:schemeClr val="tx1"/>
                  </a:solidFill>
                  <a:effectLst>
                    <a:outerShdw blurRad="38100" dist="38100" dir="2700000" algn="tl">
                      <a:srgbClr val="000000">
                        <a:alpha val="43137"/>
                      </a:srgbClr>
                    </a:outerShdw>
                  </a:effectLst>
                </a:rPr>
                <a:t>Layer</a:t>
              </a:r>
            </a:p>
          </p:txBody>
        </p:sp>
        <p:sp>
          <p:nvSpPr>
            <p:cNvPr id="136" name="Rounded Rectangle 135"/>
            <p:cNvSpPr/>
            <p:nvPr/>
          </p:nvSpPr>
          <p:spPr>
            <a:xfrm>
              <a:off x="500034" y="5143512"/>
              <a:ext cx="6215106" cy="1071570"/>
            </a:xfrm>
            <a:prstGeom prst="roundRect">
              <a:avLst>
                <a:gd name="adj" fmla="val 2745"/>
              </a:avLst>
            </a:prstGeom>
          </p:spPr>
          <p:style>
            <a:lnRef idx="0">
              <a:schemeClr val="accent6"/>
            </a:lnRef>
            <a:fillRef idx="3">
              <a:schemeClr val="accent6"/>
            </a:fillRef>
            <a:effectRef idx="3">
              <a:schemeClr val="accent6"/>
            </a:effectRef>
            <a:fontRef idx="minor">
              <a:schemeClr val="lt1"/>
            </a:fontRef>
          </p:style>
          <p:txBody>
            <a:bodyPr rtlCol="0" anchor="b" anchorCtr="0"/>
            <a:lstStyle/>
            <a:p>
              <a:pPr>
                <a:lnSpc>
                  <a:spcPts val="1600"/>
                </a:lnSpc>
              </a:pPr>
              <a:r>
                <a:rPr lang="de-DE" sz="1600" b="1" dirty="0" smtClean="0">
                  <a:solidFill>
                    <a:schemeClr val="tx1"/>
                  </a:solidFill>
                  <a:effectLst>
                    <a:outerShdw blurRad="38100" dist="38100" dir="2700000" algn="tl">
                      <a:srgbClr val="000000">
                        <a:alpha val="43137"/>
                      </a:srgbClr>
                    </a:outerShdw>
                  </a:effectLst>
                </a:rPr>
                <a:t>Data</a:t>
              </a:r>
              <a:br>
                <a:rPr lang="de-DE" sz="1600" b="1" dirty="0" smtClean="0">
                  <a:solidFill>
                    <a:schemeClr val="tx1"/>
                  </a:solidFill>
                  <a:effectLst>
                    <a:outerShdw blurRad="38100" dist="38100" dir="2700000" algn="tl">
                      <a:srgbClr val="000000">
                        <a:alpha val="43137"/>
                      </a:srgbClr>
                    </a:outerShdw>
                  </a:effectLst>
                </a:rPr>
              </a:br>
              <a:r>
                <a:rPr lang="de-DE" sz="1600" b="1" dirty="0" smtClean="0">
                  <a:solidFill>
                    <a:schemeClr val="tx1"/>
                  </a:solidFill>
                  <a:effectLst>
                    <a:outerShdw blurRad="38100" dist="38100" dir="2700000" algn="tl">
                      <a:srgbClr val="000000">
                        <a:alpha val="43137"/>
                      </a:srgbClr>
                    </a:outerShdw>
                  </a:effectLst>
                </a:rPr>
                <a:t>Layer</a:t>
              </a:r>
            </a:p>
          </p:txBody>
        </p:sp>
        <p:sp>
          <p:nvSpPr>
            <p:cNvPr id="137" name="Rounded Rectangle 136"/>
            <p:cNvSpPr/>
            <p:nvPr/>
          </p:nvSpPr>
          <p:spPr>
            <a:xfrm>
              <a:off x="2214546" y="1643050"/>
              <a:ext cx="4286280" cy="500066"/>
            </a:xfrm>
            <a:prstGeom prst="roundRect">
              <a:avLst>
                <a:gd name="adj" fmla="val 7778"/>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nSpc>
                  <a:spcPts val="1200"/>
                </a:lnSpc>
              </a:pPr>
              <a:r>
                <a:rPr lang="de-DE" sz="1200" dirty="0" smtClean="0">
                  <a:solidFill>
                    <a:schemeClr val="bg2"/>
                  </a:solidFill>
                </a:rPr>
                <a:t>Office Client</a:t>
              </a:r>
              <a:br>
                <a:rPr lang="de-DE" sz="1200" dirty="0" smtClean="0">
                  <a:solidFill>
                    <a:schemeClr val="bg2"/>
                  </a:solidFill>
                </a:rPr>
              </a:br>
              <a:r>
                <a:rPr lang="de-DE" sz="1200" dirty="0" smtClean="0">
                  <a:solidFill>
                    <a:schemeClr val="bg2"/>
                  </a:solidFill>
                </a:rPr>
                <a:t>Applications</a:t>
              </a:r>
              <a:endParaRPr lang="de-DE" sz="1200" dirty="0">
                <a:solidFill>
                  <a:schemeClr val="bg2"/>
                </a:solidFill>
              </a:endParaRPr>
            </a:p>
          </p:txBody>
        </p:sp>
        <p:sp>
          <p:nvSpPr>
            <p:cNvPr id="138" name="Rounded Rectangle 137"/>
            <p:cNvSpPr/>
            <p:nvPr/>
          </p:nvSpPr>
          <p:spPr>
            <a:xfrm>
              <a:off x="2214546" y="2214554"/>
              <a:ext cx="4286280" cy="500066"/>
            </a:xfrm>
            <a:prstGeom prst="roundRect">
              <a:avLst>
                <a:gd name="adj" fmla="val 10318"/>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nSpc>
                  <a:spcPts val="1400"/>
                </a:lnSpc>
              </a:pPr>
              <a:r>
                <a:rPr lang="de-DE" sz="1200" dirty="0" smtClean="0">
                  <a:solidFill>
                    <a:schemeClr val="bg2"/>
                  </a:solidFill>
                </a:rPr>
                <a:t>Portal</a:t>
              </a:r>
            </a:p>
          </p:txBody>
        </p:sp>
        <p:sp>
          <p:nvSpPr>
            <p:cNvPr id="139" name="Rounded Rectangle 138"/>
            <p:cNvSpPr/>
            <p:nvPr/>
          </p:nvSpPr>
          <p:spPr>
            <a:xfrm>
              <a:off x="2928926" y="2214554"/>
              <a:ext cx="3500462" cy="428628"/>
            </a:xfrm>
            <a:prstGeom prst="roundRect">
              <a:avLst>
                <a:gd name="adj" fmla="val 9260"/>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nSpc>
                  <a:spcPts val="1400"/>
                </a:lnSpc>
              </a:pPr>
              <a:r>
                <a:rPr lang="de-DE" sz="1200" dirty="0" smtClean="0">
                  <a:solidFill>
                    <a:schemeClr val="bg2"/>
                  </a:solidFill>
                </a:rPr>
                <a:t>Sites</a:t>
              </a:r>
            </a:p>
          </p:txBody>
        </p:sp>
        <p:sp>
          <p:nvSpPr>
            <p:cNvPr id="140" name="Rounded Rectangle 139"/>
            <p:cNvSpPr/>
            <p:nvPr/>
          </p:nvSpPr>
          <p:spPr>
            <a:xfrm>
              <a:off x="3571868" y="2214554"/>
              <a:ext cx="2786082" cy="357190"/>
            </a:xfrm>
            <a:prstGeom prst="roundRect">
              <a:avLst>
                <a:gd name="adj" fmla="val 11334"/>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nSpc>
                  <a:spcPts val="1400"/>
                </a:lnSpc>
              </a:pPr>
              <a:r>
                <a:rPr lang="de-DE" sz="1200" dirty="0" smtClean="0">
                  <a:solidFill>
                    <a:schemeClr val="bg2"/>
                  </a:solidFill>
                </a:rPr>
                <a:t>Pages</a:t>
              </a:r>
            </a:p>
          </p:txBody>
        </p:sp>
        <p:sp>
          <p:nvSpPr>
            <p:cNvPr id="141" name="Rounded Rectangle 140"/>
            <p:cNvSpPr/>
            <p:nvPr/>
          </p:nvSpPr>
          <p:spPr>
            <a:xfrm>
              <a:off x="4214810" y="2214554"/>
              <a:ext cx="2071702" cy="285752"/>
            </a:xfrm>
            <a:prstGeom prst="roundRect">
              <a:avLst>
                <a:gd name="adj" fmla="val 12222"/>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nSpc>
                  <a:spcPts val="1400"/>
                </a:lnSpc>
              </a:pPr>
              <a:r>
                <a:rPr lang="de-DE" sz="1200" dirty="0" smtClean="0">
                  <a:solidFill>
                    <a:schemeClr val="bg2"/>
                  </a:solidFill>
                </a:rPr>
                <a:t>Web Parts</a:t>
              </a:r>
            </a:p>
          </p:txBody>
        </p:sp>
        <p:sp>
          <p:nvSpPr>
            <p:cNvPr id="142" name="Rounded Rectangle 141"/>
            <p:cNvSpPr/>
            <p:nvPr/>
          </p:nvSpPr>
          <p:spPr>
            <a:xfrm>
              <a:off x="3178959" y="1714488"/>
              <a:ext cx="785818" cy="357190"/>
            </a:xfrm>
            <a:prstGeom prst="roundRect">
              <a:avLst>
                <a:gd name="adj" fmla="val 9556"/>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gn="ctr">
                <a:lnSpc>
                  <a:spcPts val="1400"/>
                </a:lnSpc>
              </a:pPr>
              <a:r>
                <a:rPr lang="de-DE" sz="1200" dirty="0" err="1" smtClean="0">
                  <a:solidFill>
                    <a:schemeClr val="bg2"/>
                  </a:solidFill>
                </a:rPr>
                <a:t>Ribbons</a:t>
              </a:r>
              <a:endParaRPr lang="de-DE" sz="1200" dirty="0">
                <a:solidFill>
                  <a:schemeClr val="bg2"/>
                </a:solidFill>
              </a:endParaRPr>
            </a:p>
          </p:txBody>
        </p:sp>
        <p:sp>
          <p:nvSpPr>
            <p:cNvPr id="143" name="Rounded Rectangle 142"/>
            <p:cNvSpPr/>
            <p:nvPr/>
          </p:nvSpPr>
          <p:spPr>
            <a:xfrm>
              <a:off x="4822033" y="1714488"/>
              <a:ext cx="785818" cy="357190"/>
            </a:xfrm>
            <a:prstGeom prst="roundRect">
              <a:avLst>
                <a:gd name="adj" fmla="val 9556"/>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gn="ctr">
                <a:lnSpc>
                  <a:spcPts val="1400"/>
                </a:lnSpc>
              </a:pPr>
              <a:r>
                <a:rPr lang="de-DE" sz="1200" dirty="0" smtClean="0">
                  <a:solidFill>
                    <a:schemeClr val="bg2"/>
                  </a:solidFill>
                </a:rPr>
                <a:t>Task </a:t>
              </a:r>
              <a:r>
                <a:rPr lang="de-DE" sz="1200" dirty="0" err="1" smtClean="0">
                  <a:solidFill>
                    <a:schemeClr val="bg2"/>
                  </a:solidFill>
                </a:rPr>
                <a:t>Pane</a:t>
              </a:r>
              <a:endParaRPr lang="de-DE" sz="1200" dirty="0" smtClean="0">
                <a:solidFill>
                  <a:schemeClr val="bg2"/>
                </a:solidFill>
              </a:endParaRPr>
            </a:p>
          </p:txBody>
        </p:sp>
        <p:sp>
          <p:nvSpPr>
            <p:cNvPr id="144" name="Rounded Rectangle 143"/>
            <p:cNvSpPr/>
            <p:nvPr/>
          </p:nvSpPr>
          <p:spPr>
            <a:xfrm>
              <a:off x="5643570" y="1714488"/>
              <a:ext cx="785818" cy="357190"/>
            </a:xfrm>
            <a:prstGeom prst="roundRect">
              <a:avLst>
                <a:gd name="adj" fmla="val 11334"/>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gn="ctr">
                <a:lnSpc>
                  <a:spcPts val="1400"/>
                </a:lnSpc>
              </a:pPr>
              <a:r>
                <a:rPr lang="de-DE" sz="1200" dirty="0" smtClean="0">
                  <a:solidFill>
                    <a:schemeClr val="bg2"/>
                  </a:solidFill>
                </a:rPr>
                <a:t>Form Region</a:t>
              </a:r>
            </a:p>
          </p:txBody>
        </p:sp>
        <p:sp>
          <p:nvSpPr>
            <p:cNvPr id="145" name="Rounded Rectangle 144"/>
            <p:cNvSpPr/>
            <p:nvPr/>
          </p:nvSpPr>
          <p:spPr>
            <a:xfrm>
              <a:off x="5429256" y="2928934"/>
              <a:ext cx="1071570" cy="571504"/>
            </a:xfrm>
            <a:prstGeom prst="roundRect">
              <a:avLst>
                <a:gd name="adj" fmla="val 7778"/>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gn="ctr">
                <a:lnSpc>
                  <a:spcPts val="1200"/>
                </a:lnSpc>
              </a:pPr>
              <a:r>
                <a:rPr lang="de-DE" sz="1200" dirty="0" smtClean="0">
                  <a:solidFill>
                    <a:schemeClr val="bg2"/>
                  </a:solidFill>
                </a:rPr>
                <a:t>KPIs, </a:t>
              </a:r>
              <a:r>
                <a:rPr lang="de-DE" sz="1200" dirty="0" err="1" smtClean="0">
                  <a:solidFill>
                    <a:schemeClr val="bg2"/>
                  </a:solidFill>
                </a:rPr>
                <a:t>Metrics</a:t>
              </a:r>
              <a:r>
                <a:rPr lang="de-DE" sz="1200" dirty="0" smtClean="0">
                  <a:solidFill>
                    <a:schemeClr val="bg2"/>
                  </a:solidFill>
                </a:rPr>
                <a:t>, Reports, Dashboards</a:t>
              </a:r>
            </a:p>
          </p:txBody>
        </p:sp>
        <p:cxnSp>
          <p:nvCxnSpPr>
            <p:cNvPr id="146" name="Elbow Connector 145"/>
            <p:cNvCxnSpPr>
              <a:stCxn id="160" idx="2"/>
              <a:endCxn id="161" idx="0"/>
            </p:cNvCxnSpPr>
            <p:nvPr/>
          </p:nvCxnSpPr>
          <p:spPr>
            <a:xfrm rot="5400000">
              <a:off x="3964777" y="4250537"/>
              <a:ext cx="214314" cy="1588"/>
            </a:xfrm>
            <a:prstGeom prst="bentConnector3">
              <a:avLst>
                <a:gd name="adj1" fmla="val 50000"/>
              </a:avLst>
            </a:prstGeom>
            <a:ln/>
          </p:spPr>
          <p:style>
            <a:lnRef idx="1">
              <a:schemeClr val="accent1"/>
            </a:lnRef>
            <a:fillRef idx="2">
              <a:schemeClr val="accent1"/>
            </a:fillRef>
            <a:effectRef idx="1">
              <a:schemeClr val="accent1"/>
            </a:effectRef>
            <a:fontRef idx="minor">
              <a:schemeClr val="dk1"/>
            </a:fontRef>
          </p:style>
        </p:cxnSp>
        <p:cxnSp>
          <p:nvCxnSpPr>
            <p:cNvPr id="147" name="Elbow Connector 146"/>
            <p:cNvCxnSpPr>
              <a:stCxn id="161" idx="2"/>
              <a:endCxn id="162" idx="0"/>
            </p:cNvCxnSpPr>
            <p:nvPr/>
          </p:nvCxnSpPr>
          <p:spPr>
            <a:xfrm rot="5400000">
              <a:off x="4036215" y="4679165"/>
              <a:ext cx="71438" cy="1588"/>
            </a:xfrm>
            <a:prstGeom prst="bentConnector3">
              <a:avLst>
                <a:gd name="adj1" fmla="val 50000"/>
              </a:avLst>
            </a:prstGeom>
            <a:ln/>
          </p:spPr>
          <p:style>
            <a:lnRef idx="1">
              <a:schemeClr val="accent1"/>
            </a:lnRef>
            <a:fillRef idx="2">
              <a:schemeClr val="accent1"/>
            </a:fillRef>
            <a:effectRef idx="1">
              <a:schemeClr val="accent1"/>
            </a:effectRef>
            <a:fontRef idx="minor">
              <a:schemeClr val="dk1"/>
            </a:fontRef>
          </p:style>
        </p:cxnSp>
        <p:cxnSp>
          <p:nvCxnSpPr>
            <p:cNvPr id="148" name="Elbow Connector 147"/>
            <p:cNvCxnSpPr>
              <a:stCxn id="164" idx="2"/>
              <a:endCxn id="166" idx="1"/>
            </p:cNvCxnSpPr>
            <p:nvPr/>
          </p:nvCxnSpPr>
          <p:spPr>
            <a:xfrm rot="16200000" flipH="1">
              <a:off x="5482834" y="5197090"/>
              <a:ext cx="142876" cy="750099"/>
            </a:xfrm>
            <a:prstGeom prst="bentConnector3">
              <a:avLst>
                <a:gd name="adj1" fmla="val 50000"/>
              </a:avLst>
            </a:prstGeom>
            <a:ln/>
          </p:spPr>
          <p:style>
            <a:lnRef idx="1">
              <a:schemeClr val="accent1"/>
            </a:lnRef>
            <a:fillRef idx="2">
              <a:schemeClr val="accent1"/>
            </a:fillRef>
            <a:effectRef idx="1">
              <a:schemeClr val="accent1"/>
            </a:effectRef>
            <a:fontRef idx="minor">
              <a:schemeClr val="dk1"/>
            </a:fontRef>
          </p:style>
        </p:cxnSp>
        <p:sp>
          <p:nvSpPr>
            <p:cNvPr id="149" name="TextBox 148"/>
            <p:cNvSpPr txBox="1"/>
            <p:nvPr/>
          </p:nvSpPr>
          <p:spPr>
            <a:xfrm>
              <a:off x="6858016" y="5786454"/>
              <a:ext cx="1828784" cy="338554"/>
            </a:xfrm>
            <a:prstGeom prst="rect">
              <a:avLst/>
            </a:prstGeom>
            <a:noFill/>
          </p:spPr>
          <p:txBody>
            <a:bodyPr wrap="square" rtlCol="0" anchor="b" anchorCtr="0">
              <a:noAutofit/>
            </a:bodyPr>
            <a:lstStyle/>
            <a:p>
              <a:pPr algn="ctr"/>
              <a:r>
                <a:rPr lang="de-DE" sz="1600" b="1" dirty="0" smtClean="0">
                  <a:solidFill>
                    <a:schemeClr val="bg2"/>
                  </a:solidFill>
                  <a:effectLst>
                    <a:outerShdw blurRad="38100" dist="38100" dir="2700000" algn="tl">
                      <a:srgbClr val="000000">
                        <a:alpha val="43137"/>
                      </a:srgbClr>
                    </a:outerShdw>
                  </a:effectLst>
                </a:rPr>
                <a:t>Development Tools</a:t>
              </a:r>
              <a:endParaRPr lang="de-DE" sz="1600" b="1" dirty="0">
                <a:solidFill>
                  <a:schemeClr val="bg2"/>
                </a:solidFill>
                <a:effectLst>
                  <a:outerShdw blurRad="38100" dist="38100" dir="2700000" algn="tl">
                    <a:srgbClr val="000000">
                      <a:alpha val="43137"/>
                    </a:srgbClr>
                  </a:outerShdw>
                </a:effectLst>
              </a:endParaRPr>
            </a:p>
          </p:txBody>
        </p:sp>
        <p:cxnSp>
          <p:nvCxnSpPr>
            <p:cNvPr id="150" name="Elbow Connector 149"/>
            <p:cNvCxnSpPr>
              <a:stCxn id="163" idx="2"/>
              <a:endCxn id="161" idx="0"/>
            </p:cNvCxnSpPr>
            <p:nvPr/>
          </p:nvCxnSpPr>
          <p:spPr>
            <a:xfrm rot="5400000">
              <a:off x="4661298" y="3554017"/>
              <a:ext cx="214314" cy="1393041"/>
            </a:xfrm>
            <a:prstGeom prst="bentConnector3">
              <a:avLst>
                <a:gd name="adj1" fmla="val 50000"/>
              </a:avLst>
            </a:prstGeom>
            <a:ln/>
          </p:spPr>
          <p:style>
            <a:lnRef idx="1">
              <a:schemeClr val="accent1"/>
            </a:lnRef>
            <a:fillRef idx="2">
              <a:schemeClr val="accent1"/>
            </a:fillRef>
            <a:effectRef idx="1">
              <a:schemeClr val="accent1"/>
            </a:effectRef>
            <a:fontRef idx="minor">
              <a:schemeClr val="dk1"/>
            </a:fontRef>
          </p:style>
        </p:cxnSp>
        <p:cxnSp>
          <p:nvCxnSpPr>
            <p:cNvPr id="151" name="Elbow Connector 150"/>
            <p:cNvCxnSpPr>
              <a:stCxn id="163" idx="2"/>
              <a:endCxn id="166" idx="1"/>
            </p:cNvCxnSpPr>
            <p:nvPr/>
          </p:nvCxnSpPr>
          <p:spPr>
            <a:xfrm rot="16200000" flipH="1">
              <a:off x="4947049" y="4661305"/>
              <a:ext cx="1500198" cy="464347"/>
            </a:xfrm>
            <a:prstGeom prst="bentConnector3">
              <a:avLst>
                <a:gd name="adj1" fmla="val 50000"/>
              </a:avLst>
            </a:prstGeom>
            <a:ln/>
          </p:spPr>
          <p:style>
            <a:lnRef idx="1">
              <a:schemeClr val="accent1"/>
            </a:lnRef>
            <a:fillRef idx="2">
              <a:schemeClr val="accent1"/>
            </a:fillRef>
            <a:effectRef idx="1">
              <a:schemeClr val="accent1"/>
            </a:effectRef>
            <a:fontRef idx="minor">
              <a:schemeClr val="dk1"/>
            </a:fontRef>
          </p:style>
        </p:cxnSp>
        <p:cxnSp>
          <p:nvCxnSpPr>
            <p:cNvPr id="152" name="Elbow Connector 151"/>
            <p:cNvCxnSpPr>
              <a:stCxn id="162" idx="2"/>
              <a:endCxn id="167" idx="1"/>
            </p:cNvCxnSpPr>
            <p:nvPr/>
          </p:nvCxnSpPr>
          <p:spPr>
            <a:xfrm rot="16200000" flipH="1">
              <a:off x="3893339" y="5179231"/>
              <a:ext cx="642942" cy="285752"/>
            </a:xfrm>
            <a:prstGeom prst="bentConnector3">
              <a:avLst>
                <a:gd name="adj1" fmla="val 50000"/>
              </a:avLst>
            </a:prstGeom>
            <a:ln/>
          </p:spPr>
          <p:style>
            <a:lnRef idx="1">
              <a:schemeClr val="accent1"/>
            </a:lnRef>
            <a:fillRef idx="2">
              <a:schemeClr val="accent1"/>
            </a:fillRef>
            <a:effectRef idx="1">
              <a:schemeClr val="accent1"/>
            </a:effectRef>
            <a:fontRef idx="minor">
              <a:schemeClr val="dk1"/>
            </a:fontRef>
          </p:style>
        </p:cxnSp>
        <p:cxnSp>
          <p:nvCxnSpPr>
            <p:cNvPr id="153" name="Elbow Connector 152"/>
            <p:cNvCxnSpPr>
              <a:stCxn id="162" idx="2"/>
              <a:endCxn id="168" idx="1"/>
            </p:cNvCxnSpPr>
            <p:nvPr/>
          </p:nvCxnSpPr>
          <p:spPr>
            <a:xfrm rot="5400000">
              <a:off x="3107521" y="4679165"/>
              <a:ext cx="642942" cy="1285884"/>
            </a:xfrm>
            <a:prstGeom prst="bentConnector3">
              <a:avLst>
                <a:gd name="adj1" fmla="val 50000"/>
              </a:avLst>
            </a:prstGeom>
            <a:ln/>
          </p:spPr>
          <p:style>
            <a:lnRef idx="1">
              <a:schemeClr val="accent1"/>
            </a:lnRef>
            <a:fillRef idx="2">
              <a:schemeClr val="accent1"/>
            </a:fillRef>
            <a:effectRef idx="1">
              <a:schemeClr val="accent1"/>
            </a:effectRef>
            <a:fontRef idx="minor">
              <a:schemeClr val="dk1"/>
            </a:fontRef>
          </p:style>
        </p:cxnSp>
        <p:cxnSp>
          <p:nvCxnSpPr>
            <p:cNvPr id="154" name="Elbow Connector 153"/>
            <p:cNvCxnSpPr>
              <a:stCxn id="162" idx="2"/>
              <a:endCxn id="164" idx="0"/>
            </p:cNvCxnSpPr>
            <p:nvPr/>
          </p:nvCxnSpPr>
          <p:spPr>
            <a:xfrm rot="16200000" flipH="1">
              <a:off x="4518421" y="4554148"/>
              <a:ext cx="214314" cy="1107289"/>
            </a:xfrm>
            <a:prstGeom prst="bentConnector3">
              <a:avLst>
                <a:gd name="adj1" fmla="val 50000"/>
              </a:avLst>
            </a:prstGeom>
            <a:ln/>
          </p:spPr>
          <p:style>
            <a:lnRef idx="1">
              <a:schemeClr val="accent1"/>
            </a:lnRef>
            <a:fillRef idx="2">
              <a:schemeClr val="accent1"/>
            </a:fillRef>
            <a:effectRef idx="1">
              <a:schemeClr val="accent1"/>
            </a:effectRef>
            <a:fontRef idx="minor">
              <a:schemeClr val="dk1"/>
            </a:fontRef>
          </p:style>
        </p:cxnSp>
        <p:cxnSp>
          <p:nvCxnSpPr>
            <p:cNvPr id="155" name="Elbow Connector 154"/>
            <p:cNvCxnSpPr>
              <a:stCxn id="165" idx="2"/>
              <a:endCxn id="159" idx="0"/>
            </p:cNvCxnSpPr>
            <p:nvPr/>
          </p:nvCxnSpPr>
          <p:spPr>
            <a:xfrm rot="5400000">
              <a:off x="2643174" y="3571876"/>
              <a:ext cx="142876" cy="1588"/>
            </a:xfrm>
            <a:prstGeom prst="bentConnector3">
              <a:avLst>
                <a:gd name="adj1" fmla="val 50000"/>
              </a:avLst>
            </a:prstGeom>
            <a:ln/>
          </p:spPr>
          <p:style>
            <a:lnRef idx="1">
              <a:schemeClr val="accent1"/>
            </a:lnRef>
            <a:fillRef idx="2">
              <a:schemeClr val="accent1"/>
            </a:fillRef>
            <a:effectRef idx="1">
              <a:schemeClr val="accent1"/>
            </a:effectRef>
            <a:fontRef idx="minor">
              <a:schemeClr val="dk1"/>
            </a:fontRef>
          </p:style>
        </p:cxnSp>
        <p:cxnSp>
          <p:nvCxnSpPr>
            <p:cNvPr id="156" name="Elbow Connector 155"/>
            <p:cNvCxnSpPr>
              <a:stCxn id="157" idx="2"/>
              <a:endCxn id="163" idx="0"/>
            </p:cNvCxnSpPr>
            <p:nvPr/>
          </p:nvCxnSpPr>
          <p:spPr>
            <a:xfrm rot="16200000" flipH="1">
              <a:off x="5089925" y="3268264"/>
              <a:ext cx="142876" cy="607223"/>
            </a:xfrm>
            <a:prstGeom prst="bentConnector3">
              <a:avLst>
                <a:gd name="adj1" fmla="val 50000"/>
              </a:avLst>
            </a:prstGeom>
            <a:ln/>
          </p:spPr>
          <p:style>
            <a:lnRef idx="1">
              <a:schemeClr val="accent1"/>
            </a:lnRef>
            <a:fillRef idx="2">
              <a:schemeClr val="accent1"/>
            </a:fillRef>
            <a:effectRef idx="1">
              <a:schemeClr val="accent1"/>
            </a:effectRef>
            <a:fontRef idx="minor">
              <a:schemeClr val="dk1"/>
            </a:fontRef>
          </p:style>
        </p:cxnSp>
        <p:sp>
          <p:nvSpPr>
            <p:cNvPr id="157" name="Rounded Rectangle 156"/>
            <p:cNvSpPr/>
            <p:nvPr/>
          </p:nvSpPr>
          <p:spPr>
            <a:xfrm>
              <a:off x="4357686" y="2928934"/>
              <a:ext cx="1000132" cy="571504"/>
            </a:xfrm>
            <a:prstGeom prst="roundRect">
              <a:avLst>
                <a:gd name="adj" fmla="val 8889"/>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gn="ctr">
                <a:lnSpc>
                  <a:spcPts val="1200"/>
                </a:lnSpc>
              </a:pPr>
              <a:r>
                <a:rPr lang="de-DE" sz="1200" dirty="0" smtClean="0">
                  <a:solidFill>
                    <a:schemeClr val="bg2"/>
                  </a:solidFill>
                </a:rPr>
                <a:t>Sharepoint Lists, Actions</a:t>
              </a:r>
            </a:p>
          </p:txBody>
        </p:sp>
        <p:sp>
          <p:nvSpPr>
            <p:cNvPr id="158" name="Rounded Rectangle 157"/>
            <p:cNvSpPr/>
            <p:nvPr/>
          </p:nvSpPr>
          <p:spPr>
            <a:xfrm>
              <a:off x="3286116" y="2928934"/>
              <a:ext cx="1000132" cy="571504"/>
            </a:xfrm>
            <a:prstGeom prst="roundRect">
              <a:avLst>
                <a:gd name="adj" fmla="val 7778"/>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gn="ctr">
                <a:lnSpc>
                  <a:spcPts val="1200"/>
                </a:lnSpc>
              </a:pPr>
              <a:r>
                <a:rPr lang="de-DE" sz="1200" dirty="0" smtClean="0">
                  <a:solidFill>
                    <a:schemeClr val="bg2"/>
                  </a:solidFill>
                </a:rPr>
                <a:t>Forms Library</a:t>
              </a:r>
            </a:p>
          </p:txBody>
        </p:sp>
        <p:sp>
          <p:nvSpPr>
            <p:cNvPr id="159" name="Rounded Rectangle 158"/>
            <p:cNvSpPr/>
            <p:nvPr/>
          </p:nvSpPr>
          <p:spPr>
            <a:xfrm>
              <a:off x="2214546" y="3643314"/>
              <a:ext cx="1000132" cy="500066"/>
            </a:xfrm>
            <a:prstGeom prst="roundRect">
              <a:avLst>
                <a:gd name="adj" fmla="val 8896"/>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gn="ctr">
                <a:lnSpc>
                  <a:spcPts val="1200"/>
                </a:lnSpc>
              </a:pPr>
              <a:r>
                <a:rPr lang="de-DE" sz="1200" dirty="0" smtClean="0">
                  <a:solidFill>
                    <a:schemeClr val="bg2"/>
                  </a:solidFill>
                </a:rPr>
                <a:t>Excel Services</a:t>
              </a:r>
            </a:p>
          </p:txBody>
        </p:sp>
        <p:sp>
          <p:nvSpPr>
            <p:cNvPr id="160" name="Rounded Rectangle 159"/>
            <p:cNvSpPr/>
            <p:nvPr/>
          </p:nvSpPr>
          <p:spPr>
            <a:xfrm>
              <a:off x="3286116" y="3643314"/>
              <a:ext cx="1571636" cy="500066"/>
            </a:xfrm>
            <a:prstGeom prst="roundRect">
              <a:avLst>
                <a:gd name="adj" fmla="val 8896"/>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gn="ctr">
                <a:lnSpc>
                  <a:spcPts val="1200"/>
                </a:lnSpc>
              </a:pPr>
              <a:r>
                <a:rPr lang="de-DE" sz="1200" dirty="0" smtClean="0">
                  <a:solidFill>
                    <a:schemeClr val="bg2"/>
                  </a:solidFill>
                </a:rPr>
                <a:t>Workflows / </a:t>
              </a:r>
              <a:r>
                <a:rPr lang="de-DE" sz="1200" dirty="0" err="1" smtClean="0">
                  <a:solidFill>
                    <a:schemeClr val="bg2"/>
                  </a:solidFill>
                </a:rPr>
                <a:t>Process</a:t>
              </a:r>
              <a:r>
                <a:rPr lang="de-DE" sz="1200" dirty="0" smtClean="0">
                  <a:solidFill>
                    <a:schemeClr val="bg2"/>
                  </a:solidFill>
                </a:rPr>
                <a:t> Orchestration</a:t>
              </a:r>
            </a:p>
          </p:txBody>
        </p:sp>
        <p:sp>
          <p:nvSpPr>
            <p:cNvPr id="161" name="Rounded Rectangle 160"/>
            <p:cNvSpPr/>
            <p:nvPr/>
          </p:nvSpPr>
          <p:spPr>
            <a:xfrm>
              <a:off x="2928926" y="4357694"/>
              <a:ext cx="2286016" cy="285752"/>
            </a:xfrm>
            <a:prstGeom prst="roundRect">
              <a:avLst>
                <a:gd name="adj" fmla="val 15245"/>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gn="ctr">
                <a:lnSpc>
                  <a:spcPts val="1200"/>
                </a:lnSpc>
              </a:pPr>
              <a:r>
                <a:rPr lang="de-DE" sz="1200" dirty="0" smtClean="0">
                  <a:solidFill>
                    <a:schemeClr val="bg2"/>
                  </a:solidFill>
                </a:rPr>
                <a:t>Web Services</a:t>
              </a:r>
            </a:p>
          </p:txBody>
        </p:sp>
        <p:sp>
          <p:nvSpPr>
            <p:cNvPr id="162" name="Rounded Rectangle 161"/>
            <p:cNvSpPr/>
            <p:nvPr/>
          </p:nvSpPr>
          <p:spPr>
            <a:xfrm>
              <a:off x="2928926" y="4714884"/>
              <a:ext cx="2286016" cy="285752"/>
            </a:xfrm>
            <a:prstGeom prst="roundRect">
              <a:avLst>
                <a:gd name="adj" fmla="val 15245"/>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gn="ctr">
                <a:lnSpc>
                  <a:spcPts val="1200"/>
                </a:lnSpc>
              </a:pPr>
              <a:r>
                <a:rPr lang="de-DE" sz="1200" dirty="0" smtClean="0">
                  <a:solidFill>
                    <a:schemeClr val="bg2"/>
                  </a:solidFill>
                </a:rPr>
                <a:t>LOB, SCM, ERP, Legacy, …</a:t>
              </a:r>
            </a:p>
          </p:txBody>
        </p:sp>
        <p:sp>
          <p:nvSpPr>
            <p:cNvPr id="163" name="Rounded Rectangle 162"/>
            <p:cNvSpPr/>
            <p:nvPr/>
          </p:nvSpPr>
          <p:spPr>
            <a:xfrm>
              <a:off x="4929190" y="3643314"/>
              <a:ext cx="1071570" cy="500066"/>
            </a:xfrm>
            <a:prstGeom prst="roundRect">
              <a:avLst>
                <a:gd name="adj" fmla="val 8896"/>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gn="ctr">
                <a:lnSpc>
                  <a:spcPts val="1200"/>
                </a:lnSpc>
              </a:pPr>
              <a:r>
                <a:rPr lang="de-DE" sz="1200" dirty="0" smtClean="0">
                  <a:solidFill>
                    <a:schemeClr val="bg2"/>
                  </a:solidFill>
                </a:rPr>
                <a:t>Business Data </a:t>
              </a:r>
              <a:r>
                <a:rPr lang="de-DE" sz="1200" dirty="0" err="1" smtClean="0">
                  <a:solidFill>
                    <a:schemeClr val="bg2"/>
                  </a:solidFill>
                </a:rPr>
                <a:t>Catalog</a:t>
              </a:r>
              <a:endParaRPr lang="de-DE" sz="1200" dirty="0" smtClean="0">
                <a:solidFill>
                  <a:schemeClr val="bg2"/>
                </a:solidFill>
              </a:endParaRPr>
            </a:p>
          </p:txBody>
        </p:sp>
        <p:sp>
          <p:nvSpPr>
            <p:cNvPr id="164" name="Rounded Rectangle 163"/>
            <p:cNvSpPr/>
            <p:nvPr/>
          </p:nvSpPr>
          <p:spPr>
            <a:xfrm>
              <a:off x="4500562" y="5214950"/>
              <a:ext cx="1357322" cy="285752"/>
            </a:xfrm>
            <a:prstGeom prst="roundRect">
              <a:avLst>
                <a:gd name="adj" fmla="val 15245"/>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gn="ctr">
                <a:lnSpc>
                  <a:spcPts val="1200"/>
                </a:lnSpc>
              </a:pPr>
              <a:r>
                <a:rPr lang="de-DE" sz="1200" dirty="0" smtClean="0">
                  <a:solidFill>
                    <a:schemeClr val="bg2"/>
                  </a:solidFill>
                </a:rPr>
                <a:t>Analysis Services</a:t>
              </a:r>
            </a:p>
          </p:txBody>
        </p:sp>
        <p:sp>
          <p:nvSpPr>
            <p:cNvPr id="165" name="Rounded Rectangle 164"/>
            <p:cNvSpPr/>
            <p:nvPr/>
          </p:nvSpPr>
          <p:spPr>
            <a:xfrm>
              <a:off x="2214546" y="2928934"/>
              <a:ext cx="1000132" cy="571504"/>
            </a:xfrm>
            <a:prstGeom prst="roundRect">
              <a:avLst>
                <a:gd name="adj" fmla="val 7467"/>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gn="ctr">
                <a:lnSpc>
                  <a:spcPts val="1200"/>
                </a:lnSpc>
              </a:pPr>
              <a:r>
                <a:rPr lang="de-DE" sz="1200" dirty="0" err="1" smtClean="0">
                  <a:solidFill>
                    <a:schemeClr val="bg2"/>
                  </a:solidFill>
                </a:rPr>
                <a:t>Document</a:t>
              </a:r>
              <a:r>
                <a:rPr lang="de-DE" sz="1200" dirty="0" smtClean="0">
                  <a:solidFill>
                    <a:schemeClr val="bg2"/>
                  </a:solidFill>
                </a:rPr>
                <a:t> Library</a:t>
              </a:r>
            </a:p>
          </p:txBody>
        </p:sp>
        <p:sp>
          <p:nvSpPr>
            <p:cNvPr id="166" name="Flowchart: Magnetic Disk 165"/>
            <p:cNvSpPr/>
            <p:nvPr/>
          </p:nvSpPr>
          <p:spPr>
            <a:xfrm>
              <a:off x="5357818" y="5643578"/>
              <a:ext cx="1143008" cy="500066"/>
            </a:xfrm>
            <a:prstGeom prst="flowChartMagneticDisk">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gn="ctr">
                <a:lnSpc>
                  <a:spcPts val="1200"/>
                </a:lnSpc>
              </a:pPr>
              <a:r>
                <a:rPr lang="de-DE" sz="1200" dirty="0" smtClean="0">
                  <a:solidFill>
                    <a:schemeClr val="bg2"/>
                  </a:solidFill>
                </a:rPr>
                <a:t>Data </a:t>
              </a:r>
              <a:r>
                <a:rPr lang="de-DE" sz="1200" dirty="0" err="1" smtClean="0">
                  <a:solidFill>
                    <a:schemeClr val="bg2"/>
                  </a:solidFill>
                </a:rPr>
                <a:t>Warehouse</a:t>
              </a:r>
              <a:endParaRPr lang="de-DE" sz="1200" dirty="0" smtClean="0">
                <a:solidFill>
                  <a:schemeClr val="bg2"/>
                </a:solidFill>
              </a:endParaRPr>
            </a:p>
          </p:txBody>
        </p:sp>
        <p:sp>
          <p:nvSpPr>
            <p:cNvPr id="167" name="Flowchart: Magnetic Disk 166"/>
            <p:cNvSpPr/>
            <p:nvPr/>
          </p:nvSpPr>
          <p:spPr>
            <a:xfrm>
              <a:off x="3786182" y="5643578"/>
              <a:ext cx="1143008" cy="500066"/>
            </a:xfrm>
            <a:prstGeom prst="flowChartMagneticDisk">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gn="ctr">
                <a:lnSpc>
                  <a:spcPts val="1200"/>
                </a:lnSpc>
              </a:pPr>
              <a:r>
                <a:rPr lang="de-DE" sz="1200" dirty="0" smtClean="0">
                  <a:solidFill>
                    <a:schemeClr val="bg2"/>
                  </a:solidFill>
                </a:rPr>
                <a:t>Data Store</a:t>
              </a:r>
            </a:p>
          </p:txBody>
        </p:sp>
        <p:sp>
          <p:nvSpPr>
            <p:cNvPr id="168" name="Flowchart: Magnetic Disk 167"/>
            <p:cNvSpPr/>
            <p:nvPr/>
          </p:nvSpPr>
          <p:spPr>
            <a:xfrm>
              <a:off x="2214546" y="5643578"/>
              <a:ext cx="1143008" cy="500066"/>
            </a:xfrm>
            <a:prstGeom prst="flowChartMagneticDisk">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gn="ctr">
                <a:lnSpc>
                  <a:spcPts val="1200"/>
                </a:lnSpc>
              </a:pPr>
              <a:r>
                <a:rPr lang="de-DE" sz="1200" dirty="0" smtClean="0">
                  <a:solidFill>
                    <a:schemeClr val="bg2"/>
                  </a:solidFill>
                </a:rPr>
                <a:t>Identity Store</a:t>
              </a:r>
            </a:p>
          </p:txBody>
        </p:sp>
        <p:sp>
          <p:nvSpPr>
            <p:cNvPr id="52" name="Rounded Rectangle 142"/>
            <p:cNvSpPr/>
            <p:nvPr/>
          </p:nvSpPr>
          <p:spPr>
            <a:xfrm>
              <a:off x="4000496" y="1714488"/>
              <a:ext cx="785818" cy="357190"/>
            </a:xfrm>
            <a:prstGeom prst="roundRect">
              <a:avLst>
                <a:gd name="adj" fmla="val 9556"/>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gn="ctr">
                <a:lnSpc>
                  <a:spcPts val="1400"/>
                </a:lnSpc>
              </a:pPr>
              <a:r>
                <a:rPr lang="de-DE" sz="1200" dirty="0" smtClean="0">
                  <a:solidFill>
                    <a:schemeClr val="bg2"/>
                  </a:solidFill>
                </a:rPr>
                <a:t>Action </a:t>
              </a:r>
              <a:r>
                <a:rPr lang="de-DE" sz="1200" dirty="0" err="1" smtClean="0">
                  <a:solidFill>
                    <a:schemeClr val="bg2"/>
                  </a:solidFill>
                </a:rPr>
                <a:t>Pane</a:t>
              </a:r>
              <a:endParaRPr lang="de-DE" sz="1200" dirty="0" smtClean="0">
                <a:solidFill>
                  <a:schemeClr val="bg2"/>
                </a:solidFill>
              </a:endParaRPr>
            </a:p>
          </p:txBody>
        </p:sp>
      </p:gr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5" name="Picture 35" descr="C:\Program Files\Microsoft Resource DVD Artwork\DVD_ART\Artwork_Imagery\Shapes and Graphics\Arrows - arrow\Curved\three arrows.png"/>
          <p:cNvPicPr>
            <a:picLocks noChangeAspect="1" noChangeArrowheads="1"/>
          </p:cNvPicPr>
          <p:nvPr/>
        </p:nvPicPr>
        <p:blipFill>
          <a:blip r:embed="rId3"/>
          <a:srcRect/>
          <a:stretch>
            <a:fillRect/>
          </a:stretch>
        </p:blipFill>
        <p:spPr bwMode="auto">
          <a:xfrm>
            <a:off x="1585859" y="1720294"/>
            <a:ext cx="4676775" cy="3838575"/>
          </a:xfrm>
          <a:prstGeom prst="rect">
            <a:avLst/>
          </a:prstGeom>
          <a:noFill/>
        </p:spPr>
      </p:pic>
      <p:pic>
        <p:nvPicPr>
          <p:cNvPr id="10246" name="Picture 6" descr="C:\Program Files\Microsoft Resource DVD Artwork\DVD_ART\Artwork_Imagery\Shapes and Graphics\Clear glass shapes\large glass oval.png"/>
          <p:cNvPicPr>
            <a:picLocks noChangeAspect="1" noChangeArrowheads="1"/>
          </p:cNvPicPr>
          <p:nvPr/>
        </p:nvPicPr>
        <p:blipFill>
          <a:blip r:embed="rId4" cstate="print"/>
          <a:srcRect/>
          <a:stretch>
            <a:fillRect/>
          </a:stretch>
        </p:blipFill>
        <p:spPr bwMode="auto">
          <a:xfrm>
            <a:off x="500034" y="2006046"/>
            <a:ext cx="2800337" cy="1806669"/>
          </a:xfrm>
          <a:prstGeom prst="rect">
            <a:avLst/>
          </a:prstGeom>
          <a:noFill/>
        </p:spPr>
      </p:pic>
      <p:sp>
        <p:nvSpPr>
          <p:cNvPr id="9" name="Textfeld 8"/>
          <p:cNvSpPr txBox="1"/>
          <p:nvPr/>
        </p:nvSpPr>
        <p:spPr>
          <a:xfrm>
            <a:off x="571472" y="2077484"/>
            <a:ext cx="2643206" cy="1643074"/>
          </a:xfrm>
          <a:prstGeom prst="rect">
            <a:avLst/>
          </a:prstGeom>
          <a:noFill/>
        </p:spPr>
        <p:txBody>
          <a:bodyPr wrap="square" rtlCol="0" anchor="ctr">
            <a:noAutofit/>
          </a:bodyPr>
          <a:lstStyle/>
          <a:p>
            <a:pPr algn="ctr"/>
            <a:r>
              <a:rPr lang="de-DE" sz="5400" dirty="0" smtClean="0">
                <a:solidFill>
                  <a:schemeClr val="tx2"/>
                </a:solidFill>
                <a:effectLst>
                  <a:outerShdw blurRad="38100" dist="38100" dir="2700000" algn="tl">
                    <a:srgbClr val="000000">
                      <a:alpha val="43137"/>
                    </a:srgbClr>
                  </a:outerShdw>
                </a:effectLst>
                <a:latin typeface="+mj-lt"/>
              </a:rPr>
              <a:t>SOA</a:t>
            </a:r>
            <a:endParaRPr lang="de-DE" sz="5400" dirty="0">
              <a:solidFill>
                <a:schemeClr val="tx2"/>
              </a:solidFill>
              <a:effectLst>
                <a:outerShdw blurRad="38100" dist="38100" dir="2700000" algn="tl">
                  <a:srgbClr val="000000">
                    <a:alpha val="43137"/>
                  </a:srgbClr>
                </a:outerShdw>
              </a:effectLst>
              <a:latin typeface="+mj-lt"/>
            </a:endParaRPr>
          </a:p>
        </p:txBody>
      </p:sp>
      <p:sp>
        <p:nvSpPr>
          <p:cNvPr id="40" name="Textfeld 39"/>
          <p:cNvSpPr txBox="1"/>
          <p:nvPr/>
        </p:nvSpPr>
        <p:spPr>
          <a:xfrm>
            <a:off x="5014883" y="1272589"/>
            <a:ext cx="3143272" cy="584775"/>
          </a:xfrm>
          <a:prstGeom prst="rect">
            <a:avLst/>
          </a:prstGeom>
          <a:noFill/>
        </p:spPr>
        <p:txBody>
          <a:bodyPr wrap="square" rtlCol="0">
            <a:spAutoFit/>
          </a:bodyPr>
          <a:lstStyle/>
          <a:p>
            <a:r>
              <a:rPr lang="de-DE" sz="3200" dirty="0" smtClean="0">
                <a:effectLst>
                  <a:outerShdw blurRad="38100" dist="38100" dir="2700000" algn="tl">
                    <a:srgbClr val="000000">
                      <a:alpha val="43137"/>
                    </a:srgbClr>
                  </a:outerShdw>
                </a:effectLst>
                <a:latin typeface="+mn-lt"/>
              </a:rPr>
              <a:t>SOA </a:t>
            </a:r>
            <a:r>
              <a:rPr lang="de-DE" sz="3200" dirty="0" err="1" smtClean="0">
                <a:effectLst>
                  <a:outerShdw blurRad="38100" dist="38100" dir="2700000" algn="tl">
                    <a:srgbClr val="000000">
                      <a:alpha val="43137"/>
                    </a:srgbClr>
                  </a:outerShdw>
                </a:effectLst>
                <a:latin typeface="+mn-lt"/>
              </a:rPr>
              <a:t>Consume</a:t>
            </a:r>
            <a:endParaRPr lang="de-DE" sz="3200" dirty="0">
              <a:effectLst>
                <a:outerShdw blurRad="38100" dist="38100" dir="2700000" algn="tl">
                  <a:srgbClr val="000000">
                    <a:alpha val="43137"/>
                  </a:srgbClr>
                </a:outerShdw>
              </a:effectLst>
              <a:latin typeface="+mn-lt"/>
            </a:endParaRPr>
          </a:p>
        </p:txBody>
      </p:sp>
      <p:sp>
        <p:nvSpPr>
          <p:cNvPr id="41" name="Textfeld 40"/>
          <p:cNvSpPr txBox="1"/>
          <p:nvPr/>
        </p:nvSpPr>
        <p:spPr>
          <a:xfrm>
            <a:off x="5872139" y="2844225"/>
            <a:ext cx="2928958" cy="584775"/>
          </a:xfrm>
          <a:prstGeom prst="rect">
            <a:avLst/>
          </a:prstGeom>
          <a:noFill/>
        </p:spPr>
        <p:txBody>
          <a:bodyPr wrap="square" rtlCol="0">
            <a:spAutoFit/>
          </a:bodyPr>
          <a:lstStyle/>
          <a:p>
            <a:r>
              <a:rPr lang="de-DE" sz="3200" dirty="0" smtClean="0">
                <a:effectLst>
                  <a:outerShdw blurRad="38100" dist="38100" dir="2700000" algn="tl">
                    <a:srgbClr val="000000">
                      <a:alpha val="43137"/>
                    </a:srgbClr>
                  </a:outerShdw>
                </a:effectLst>
                <a:latin typeface="+mn-lt"/>
              </a:rPr>
              <a:t>SOA </a:t>
            </a:r>
            <a:r>
              <a:rPr lang="de-DE" sz="3200" dirty="0" err="1" smtClean="0">
                <a:effectLst>
                  <a:outerShdw blurRad="38100" dist="38100" dir="2700000" algn="tl">
                    <a:srgbClr val="000000">
                      <a:alpha val="43137"/>
                    </a:srgbClr>
                  </a:outerShdw>
                </a:effectLst>
                <a:latin typeface="+mn-lt"/>
              </a:rPr>
              <a:t>Roadmap</a:t>
            </a:r>
            <a:endParaRPr lang="de-DE" sz="3200" dirty="0">
              <a:effectLst>
                <a:outerShdw blurRad="38100" dist="38100" dir="2700000" algn="tl">
                  <a:srgbClr val="000000">
                    <a:alpha val="43137"/>
                  </a:srgbClr>
                </a:outerShdw>
              </a:effectLst>
              <a:latin typeface="+mn-lt"/>
            </a:endParaRPr>
          </a:p>
        </p:txBody>
      </p:sp>
      <p:sp>
        <p:nvSpPr>
          <p:cNvPr id="42" name="Textfeld 41"/>
          <p:cNvSpPr txBox="1"/>
          <p:nvPr/>
        </p:nvSpPr>
        <p:spPr>
          <a:xfrm>
            <a:off x="4857752" y="4558737"/>
            <a:ext cx="3857652" cy="584775"/>
          </a:xfrm>
          <a:prstGeom prst="rect">
            <a:avLst/>
          </a:prstGeom>
          <a:noFill/>
        </p:spPr>
        <p:txBody>
          <a:bodyPr wrap="square" rtlCol="0">
            <a:spAutoFit/>
          </a:bodyPr>
          <a:lstStyle/>
          <a:p>
            <a:r>
              <a:rPr lang="de-DE" sz="3200" dirty="0" smtClean="0">
                <a:effectLst>
                  <a:outerShdw blurRad="38100" dist="38100" dir="2700000" algn="tl">
                    <a:srgbClr val="000000">
                      <a:alpha val="43137"/>
                    </a:srgbClr>
                  </a:outerShdw>
                </a:effectLst>
                <a:latin typeface="+mn-lt"/>
              </a:rPr>
              <a:t>Software + Services</a:t>
            </a:r>
            <a:endParaRPr lang="de-DE" sz="3200" dirty="0">
              <a:effectLst>
                <a:outerShdw blurRad="38100" dist="38100" dir="2700000" algn="tl">
                  <a:srgbClr val="000000">
                    <a:alpha val="43137"/>
                  </a:srgbClr>
                </a:outerShdw>
              </a:effectLst>
              <a:latin typeface="+mn-lt"/>
            </a:endParaRPr>
          </a:p>
        </p:txBody>
      </p:sp>
      <p:sp>
        <p:nvSpPr>
          <p:cNvPr id="43" name="Textfeld 42"/>
          <p:cNvSpPr txBox="1"/>
          <p:nvPr/>
        </p:nvSpPr>
        <p:spPr>
          <a:xfrm>
            <a:off x="1357290" y="5130241"/>
            <a:ext cx="3000396" cy="584775"/>
          </a:xfrm>
          <a:prstGeom prst="rect">
            <a:avLst/>
          </a:prstGeom>
          <a:noFill/>
        </p:spPr>
        <p:txBody>
          <a:bodyPr wrap="square" rtlCol="0">
            <a:spAutoFit/>
          </a:bodyPr>
          <a:lstStyle/>
          <a:p>
            <a:r>
              <a:rPr lang="de-DE" sz="3200" dirty="0" err="1" smtClean="0">
                <a:effectLst>
                  <a:outerShdw blurRad="38100" dist="38100" dir="2700000" algn="tl">
                    <a:srgbClr val="000000">
                      <a:alpha val="43137"/>
                    </a:srgbClr>
                  </a:outerShdw>
                </a:effectLst>
                <a:latin typeface="+mn-lt"/>
              </a:rPr>
              <a:t>Cloud</a:t>
            </a:r>
            <a:r>
              <a:rPr lang="de-DE" sz="3200" dirty="0" smtClean="0">
                <a:effectLst>
                  <a:outerShdw blurRad="38100" dist="38100" dir="2700000" algn="tl">
                    <a:srgbClr val="000000">
                      <a:alpha val="43137"/>
                    </a:srgbClr>
                  </a:outerShdw>
                </a:effectLst>
                <a:latin typeface="+mn-lt"/>
              </a:rPr>
              <a:t> </a:t>
            </a:r>
            <a:r>
              <a:rPr lang="de-DE" sz="3200" dirty="0" err="1" smtClean="0">
                <a:effectLst>
                  <a:outerShdw blurRad="38100" dist="38100" dir="2700000" algn="tl">
                    <a:srgbClr val="000000">
                      <a:alpha val="43137"/>
                    </a:srgbClr>
                  </a:outerShdw>
                </a:effectLst>
                <a:latin typeface="+mn-lt"/>
              </a:rPr>
              <a:t>Platform</a:t>
            </a:r>
            <a:endParaRPr lang="de-DE" sz="3200" dirty="0">
              <a:effectLst>
                <a:outerShdw blurRad="38100" dist="38100" dir="2700000" algn="tl">
                  <a:srgbClr val="000000">
                    <a:alpha val="43137"/>
                  </a:srgbClr>
                </a:outerShdw>
              </a:effectLst>
              <a:latin typeface="+mn-lt"/>
            </a:endParaRPr>
          </a:p>
        </p:txBody>
      </p:sp>
      <p:sp>
        <p:nvSpPr>
          <p:cNvPr id="10" name="Titel 9"/>
          <p:cNvSpPr>
            <a:spLocks noGrp="1"/>
          </p:cNvSpPr>
          <p:nvPr>
            <p:ph type="title"/>
          </p:nvPr>
        </p:nvSpPr>
        <p:spPr/>
        <p:txBody>
          <a:bodyPr/>
          <a:lstStyle/>
          <a:p>
            <a:r>
              <a:rPr lang="de-DE" dirty="0" smtClean="0"/>
              <a:t>Agenda</a:t>
            </a:r>
            <a:endParaRPr lang="de-DE"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80"/>
          <p:cNvGrpSpPr/>
          <p:nvPr/>
        </p:nvGrpSpPr>
        <p:grpSpPr>
          <a:xfrm>
            <a:off x="500034" y="1571612"/>
            <a:ext cx="8215370" cy="4643470"/>
            <a:chOff x="500034" y="1571612"/>
            <a:chExt cx="8215370" cy="4643470"/>
          </a:xfrm>
        </p:grpSpPr>
        <p:sp>
          <p:nvSpPr>
            <p:cNvPr id="82" name="Rounded Rectangle 131"/>
            <p:cNvSpPr/>
            <p:nvPr/>
          </p:nvSpPr>
          <p:spPr>
            <a:xfrm>
              <a:off x="6858016" y="1571612"/>
              <a:ext cx="1857388" cy="4643470"/>
            </a:xfrm>
            <a:prstGeom prst="roundRect">
              <a:avLst>
                <a:gd name="adj" fmla="val 2390"/>
              </a:avLst>
            </a:prstGeom>
          </p:spPr>
          <p:style>
            <a:lnRef idx="0">
              <a:schemeClr val="accent1"/>
            </a:lnRef>
            <a:fillRef idx="3">
              <a:schemeClr val="accent1"/>
            </a:fillRef>
            <a:effectRef idx="3">
              <a:schemeClr val="accent1"/>
            </a:effectRef>
            <a:fontRef idx="minor">
              <a:schemeClr val="lt1"/>
            </a:fontRef>
          </p:style>
          <p:txBody>
            <a:bodyPr rtlCol="0" anchor="t" anchorCtr="0"/>
            <a:lstStyle/>
            <a:p>
              <a:pPr algn="ctr">
                <a:lnSpc>
                  <a:spcPts val="1200"/>
                </a:lnSpc>
                <a:spcBef>
                  <a:spcPts val="600"/>
                </a:spcBef>
              </a:pPr>
              <a:r>
                <a:rPr lang="de-DE" sz="1200" dirty="0" smtClean="0">
                  <a:solidFill>
                    <a:schemeClr val="bg2"/>
                  </a:solidFill>
                </a:rPr>
                <a:t/>
              </a:r>
              <a:br>
                <a:rPr lang="de-DE" sz="1200" dirty="0" smtClean="0">
                  <a:solidFill>
                    <a:schemeClr val="bg2"/>
                  </a:solidFill>
                </a:rPr>
              </a:br>
              <a:r>
                <a:rPr lang="de-DE" sz="1200" dirty="0" smtClean="0">
                  <a:solidFill>
                    <a:schemeClr val="bg2"/>
                  </a:solidFill>
                </a:rPr>
                <a:t>Visual Studio Tools </a:t>
              </a:r>
              <a:r>
                <a:rPr lang="de-DE" sz="1200" dirty="0" err="1" smtClean="0">
                  <a:solidFill>
                    <a:schemeClr val="bg2"/>
                  </a:solidFill>
                </a:rPr>
                <a:t>for</a:t>
              </a:r>
              <a:r>
                <a:rPr lang="de-DE" sz="1200" dirty="0" smtClean="0">
                  <a:solidFill>
                    <a:schemeClr val="bg2"/>
                  </a:solidFill>
                </a:rPr>
                <a:t> Office</a:t>
              </a:r>
            </a:p>
            <a:p>
              <a:pPr algn="ctr">
                <a:lnSpc>
                  <a:spcPts val="1200"/>
                </a:lnSpc>
                <a:spcBef>
                  <a:spcPts val="600"/>
                </a:spcBef>
              </a:pPr>
              <a:r>
                <a:rPr lang="de-DE" sz="1200" dirty="0" smtClean="0">
                  <a:solidFill>
                    <a:schemeClr val="bg2"/>
                  </a:solidFill>
                </a:rPr>
                <a:t>SharePoint Designer</a:t>
              </a:r>
            </a:p>
            <a:p>
              <a:pPr algn="ctr">
                <a:lnSpc>
                  <a:spcPts val="1200"/>
                </a:lnSpc>
                <a:spcBef>
                  <a:spcPts val="600"/>
                </a:spcBef>
              </a:pPr>
              <a:r>
                <a:rPr lang="de-DE" sz="1200" dirty="0" smtClean="0">
                  <a:solidFill>
                    <a:schemeClr val="bg2"/>
                  </a:solidFill>
                </a:rPr>
                <a:t>SharePoint Site Template &amp; Site </a:t>
              </a:r>
              <a:r>
                <a:rPr lang="de-DE" sz="1200" dirty="0" err="1" smtClean="0">
                  <a:solidFill>
                    <a:schemeClr val="bg2"/>
                  </a:solidFill>
                </a:rPr>
                <a:t>Customizations</a:t>
              </a:r>
              <a:endParaRPr lang="de-DE" sz="1200" dirty="0" smtClean="0">
                <a:solidFill>
                  <a:schemeClr val="bg2"/>
                </a:solidFill>
              </a:endParaRPr>
            </a:p>
            <a:p>
              <a:pPr algn="ctr">
                <a:lnSpc>
                  <a:spcPts val="1200"/>
                </a:lnSpc>
                <a:spcBef>
                  <a:spcPts val="600"/>
                </a:spcBef>
              </a:pPr>
              <a:r>
                <a:rPr lang="de-DE" sz="1200" dirty="0" smtClean="0">
                  <a:solidFill>
                    <a:schemeClr val="bg2"/>
                  </a:solidFill>
                </a:rPr>
                <a:t>Visual Studio</a:t>
              </a:r>
            </a:p>
            <a:p>
              <a:pPr algn="ctr">
                <a:lnSpc>
                  <a:spcPts val="1200"/>
                </a:lnSpc>
                <a:spcBef>
                  <a:spcPts val="600"/>
                </a:spcBef>
              </a:pPr>
              <a:r>
                <a:rPr lang="de-DE" sz="1200" dirty="0" smtClean="0">
                  <a:solidFill>
                    <a:schemeClr val="bg2"/>
                  </a:solidFill>
                </a:rPr>
                <a:t>Business </a:t>
              </a:r>
              <a:r>
                <a:rPr lang="de-DE" sz="1200" dirty="0" err="1" smtClean="0">
                  <a:solidFill>
                    <a:schemeClr val="bg2"/>
                  </a:solidFill>
                </a:rPr>
                <a:t>Scorecard</a:t>
              </a:r>
              <a:r>
                <a:rPr lang="de-DE" sz="1200" dirty="0" smtClean="0">
                  <a:solidFill>
                    <a:schemeClr val="bg2"/>
                  </a:solidFill>
                </a:rPr>
                <a:t> Manager</a:t>
              </a:r>
            </a:p>
            <a:p>
              <a:pPr algn="ctr">
                <a:lnSpc>
                  <a:spcPts val="1200"/>
                </a:lnSpc>
                <a:spcBef>
                  <a:spcPts val="600"/>
                </a:spcBef>
              </a:pPr>
              <a:endParaRPr lang="de-DE" sz="1200" dirty="0" smtClean="0">
                <a:solidFill>
                  <a:schemeClr val="bg2"/>
                </a:solidFill>
              </a:endParaRPr>
            </a:p>
            <a:p>
              <a:pPr algn="ctr">
                <a:lnSpc>
                  <a:spcPts val="1200"/>
                </a:lnSpc>
                <a:spcBef>
                  <a:spcPts val="600"/>
                </a:spcBef>
              </a:pPr>
              <a:endParaRPr lang="de-DE" sz="1200" dirty="0" smtClean="0">
                <a:solidFill>
                  <a:schemeClr val="bg2"/>
                </a:solidFill>
              </a:endParaRPr>
            </a:p>
            <a:p>
              <a:pPr algn="ctr">
                <a:lnSpc>
                  <a:spcPts val="1200"/>
                </a:lnSpc>
                <a:spcBef>
                  <a:spcPts val="600"/>
                </a:spcBef>
              </a:pPr>
              <a:r>
                <a:rPr lang="de-DE" sz="1200" dirty="0" smtClean="0">
                  <a:solidFill>
                    <a:schemeClr val="bg2"/>
                  </a:solidFill>
                </a:rPr>
                <a:t>SharePoint Admin </a:t>
              </a:r>
              <a:r>
                <a:rPr lang="de-DE" sz="1200" dirty="0" err="1" smtClean="0">
                  <a:solidFill>
                    <a:schemeClr val="bg2"/>
                  </a:solidFill>
                </a:rPr>
                <a:t>Console</a:t>
              </a:r>
              <a:endParaRPr lang="de-DE" sz="1200" dirty="0" smtClean="0">
                <a:solidFill>
                  <a:schemeClr val="bg2"/>
                </a:solidFill>
              </a:endParaRPr>
            </a:p>
            <a:p>
              <a:pPr algn="ctr">
                <a:lnSpc>
                  <a:spcPts val="1200"/>
                </a:lnSpc>
                <a:spcBef>
                  <a:spcPts val="600"/>
                </a:spcBef>
              </a:pPr>
              <a:r>
                <a:rPr lang="de-DE" sz="1200" dirty="0" smtClean="0">
                  <a:solidFill>
                    <a:schemeClr val="bg2"/>
                  </a:solidFill>
                </a:rPr>
                <a:t>Visual Studio</a:t>
              </a:r>
            </a:p>
            <a:p>
              <a:pPr algn="ctr">
                <a:lnSpc>
                  <a:spcPts val="1200"/>
                </a:lnSpc>
                <a:spcBef>
                  <a:spcPts val="600"/>
                </a:spcBef>
              </a:pPr>
              <a:endParaRPr lang="de-DE" sz="1200" dirty="0" smtClean="0">
                <a:solidFill>
                  <a:schemeClr val="bg2"/>
                </a:solidFill>
              </a:endParaRPr>
            </a:p>
            <a:p>
              <a:pPr algn="ctr">
                <a:lnSpc>
                  <a:spcPts val="1200"/>
                </a:lnSpc>
                <a:spcBef>
                  <a:spcPts val="600"/>
                </a:spcBef>
              </a:pPr>
              <a:endParaRPr lang="de-DE" sz="1200" dirty="0" smtClean="0">
                <a:solidFill>
                  <a:schemeClr val="bg2"/>
                </a:solidFill>
              </a:endParaRPr>
            </a:p>
            <a:p>
              <a:pPr algn="ctr">
                <a:lnSpc>
                  <a:spcPts val="1200"/>
                </a:lnSpc>
                <a:spcBef>
                  <a:spcPts val="600"/>
                </a:spcBef>
              </a:pPr>
              <a:r>
                <a:rPr lang="de-DE" sz="1200" dirty="0" smtClean="0">
                  <a:solidFill>
                    <a:schemeClr val="bg2"/>
                  </a:solidFill>
                </a:rPr>
                <a:t>SQL Server </a:t>
              </a:r>
              <a:r>
                <a:rPr lang="de-DE" sz="1200" dirty="0" err="1" smtClean="0">
                  <a:solidFill>
                    <a:schemeClr val="bg2"/>
                  </a:solidFill>
                </a:rPr>
                <a:t>Mgmt</a:t>
              </a:r>
              <a:r>
                <a:rPr lang="de-DE" sz="1200" dirty="0" smtClean="0">
                  <a:solidFill>
                    <a:schemeClr val="bg2"/>
                  </a:solidFill>
                </a:rPr>
                <a:t> Studio</a:t>
              </a:r>
              <a:endParaRPr lang="de-DE" sz="1200" dirty="0">
                <a:solidFill>
                  <a:schemeClr val="bg2"/>
                </a:solidFill>
              </a:endParaRPr>
            </a:p>
          </p:txBody>
        </p:sp>
        <p:sp>
          <p:nvSpPr>
            <p:cNvPr id="84" name="Rounded Rectangle 132"/>
            <p:cNvSpPr/>
            <p:nvPr/>
          </p:nvSpPr>
          <p:spPr>
            <a:xfrm>
              <a:off x="500034" y="1571612"/>
              <a:ext cx="6215106" cy="1214446"/>
            </a:xfrm>
            <a:prstGeom prst="roundRect">
              <a:avLst>
                <a:gd name="adj" fmla="val 2727"/>
              </a:avLst>
            </a:prstGeom>
          </p:spPr>
          <p:style>
            <a:lnRef idx="0">
              <a:schemeClr val="accent6"/>
            </a:lnRef>
            <a:fillRef idx="3">
              <a:schemeClr val="accent6"/>
            </a:fillRef>
            <a:effectRef idx="3">
              <a:schemeClr val="accent6"/>
            </a:effectRef>
            <a:fontRef idx="minor">
              <a:schemeClr val="lt1"/>
            </a:fontRef>
          </p:style>
          <p:txBody>
            <a:bodyPr rtlCol="0" anchor="b" anchorCtr="0"/>
            <a:lstStyle/>
            <a:p>
              <a:pPr>
                <a:lnSpc>
                  <a:spcPts val="1600"/>
                </a:lnSpc>
              </a:pPr>
              <a:r>
                <a:rPr lang="de-DE" sz="1600" b="1" dirty="0" err="1" smtClean="0">
                  <a:solidFill>
                    <a:schemeClr val="tx1"/>
                  </a:solidFill>
                  <a:effectLst>
                    <a:outerShdw blurRad="38100" dist="38100" dir="2700000" algn="tl">
                      <a:srgbClr val="000000">
                        <a:alpha val="43137"/>
                      </a:srgbClr>
                    </a:outerShdw>
                  </a:effectLst>
                </a:rPr>
                <a:t>Presentation</a:t>
              </a:r>
              <a:r>
                <a:rPr lang="de-DE" sz="1600" b="1" dirty="0" smtClean="0">
                  <a:solidFill>
                    <a:schemeClr val="tx1"/>
                  </a:solidFill>
                  <a:effectLst>
                    <a:outerShdw blurRad="38100" dist="38100" dir="2700000" algn="tl">
                      <a:srgbClr val="000000">
                        <a:alpha val="43137"/>
                      </a:srgbClr>
                    </a:outerShdw>
                  </a:effectLst>
                </a:rPr>
                <a:t/>
              </a:r>
              <a:br>
                <a:rPr lang="de-DE" sz="1600" b="1" dirty="0" smtClean="0">
                  <a:solidFill>
                    <a:schemeClr val="tx1"/>
                  </a:solidFill>
                  <a:effectLst>
                    <a:outerShdw blurRad="38100" dist="38100" dir="2700000" algn="tl">
                      <a:srgbClr val="000000">
                        <a:alpha val="43137"/>
                      </a:srgbClr>
                    </a:outerShdw>
                  </a:effectLst>
                </a:rPr>
              </a:br>
              <a:r>
                <a:rPr lang="de-DE" sz="1600" b="1" dirty="0" smtClean="0">
                  <a:solidFill>
                    <a:schemeClr val="tx1"/>
                  </a:solidFill>
                  <a:effectLst>
                    <a:outerShdw blurRad="38100" dist="38100" dir="2700000" algn="tl">
                      <a:srgbClr val="000000">
                        <a:alpha val="43137"/>
                      </a:srgbClr>
                    </a:outerShdw>
                  </a:effectLst>
                </a:rPr>
                <a:t>Layer</a:t>
              </a:r>
              <a:endParaRPr lang="de-DE" sz="1600" b="1" dirty="0">
                <a:solidFill>
                  <a:schemeClr val="tx1"/>
                </a:solidFill>
                <a:effectLst>
                  <a:outerShdw blurRad="38100" dist="38100" dir="2700000" algn="tl">
                    <a:srgbClr val="000000">
                      <a:alpha val="43137"/>
                    </a:srgbClr>
                  </a:outerShdw>
                </a:effectLst>
              </a:endParaRPr>
            </a:p>
          </p:txBody>
        </p:sp>
        <p:sp>
          <p:nvSpPr>
            <p:cNvPr id="87" name="Rounded Rectangle 133"/>
            <p:cNvSpPr/>
            <p:nvPr/>
          </p:nvSpPr>
          <p:spPr>
            <a:xfrm>
              <a:off x="500034" y="2857496"/>
              <a:ext cx="6215106" cy="1357322"/>
            </a:xfrm>
            <a:prstGeom prst="roundRect">
              <a:avLst>
                <a:gd name="adj" fmla="val 3630"/>
              </a:avLst>
            </a:prstGeom>
          </p:spPr>
          <p:style>
            <a:lnRef idx="0">
              <a:schemeClr val="accent6"/>
            </a:lnRef>
            <a:fillRef idx="3">
              <a:schemeClr val="accent6"/>
            </a:fillRef>
            <a:effectRef idx="3">
              <a:schemeClr val="accent6"/>
            </a:effectRef>
            <a:fontRef idx="minor">
              <a:schemeClr val="lt1"/>
            </a:fontRef>
          </p:style>
          <p:txBody>
            <a:bodyPr rtlCol="0" anchor="b" anchorCtr="0"/>
            <a:lstStyle/>
            <a:p>
              <a:pPr>
                <a:lnSpc>
                  <a:spcPts val="1600"/>
                </a:lnSpc>
              </a:pPr>
              <a:r>
                <a:rPr lang="de-DE" sz="1600" b="1" dirty="0" smtClean="0">
                  <a:solidFill>
                    <a:schemeClr val="tx1"/>
                  </a:solidFill>
                  <a:effectLst>
                    <a:outerShdw blurRad="38100" dist="38100" dir="2700000" algn="tl">
                      <a:srgbClr val="000000">
                        <a:alpha val="43137"/>
                      </a:srgbClr>
                    </a:outerShdw>
                  </a:effectLst>
                </a:rPr>
                <a:t>Productivity</a:t>
              </a:r>
              <a:br>
                <a:rPr lang="de-DE" sz="1600" b="1" dirty="0" smtClean="0">
                  <a:solidFill>
                    <a:schemeClr val="tx1"/>
                  </a:solidFill>
                  <a:effectLst>
                    <a:outerShdw blurRad="38100" dist="38100" dir="2700000" algn="tl">
                      <a:srgbClr val="000000">
                        <a:alpha val="43137"/>
                      </a:srgbClr>
                    </a:outerShdw>
                  </a:effectLst>
                </a:rPr>
              </a:br>
              <a:r>
                <a:rPr lang="de-DE" sz="1600" b="1" dirty="0" smtClean="0">
                  <a:solidFill>
                    <a:schemeClr val="tx1"/>
                  </a:solidFill>
                  <a:effectLst>
                    <a:outerShdw blurRad="38100" dist="38100" dir="2700000" algn="tl">
                      <a:srgbClr val="000000">
                        <a:alpha val="43137"/>
                      </a:srgbClr>
                    </a:outerShdw>
                  </a:effectLst>
                </a:rPr>
                <a:t>Layer</a:t>
              </a:r>
            </a:p>
          </p:txBody>
        </p:sp>
        <p:sp>
          <p:nvSpPr>
            <p:cNvPr id="100" name="Rounded Rectangle 134"/>
            <p:cNvSpPr/>
            <p:nvPr/>
          </p:nvSpPr>
          <p:spPr>
            <a:xfrm>
              <a:off x="500034" y="4286256"/>
              <a:ext cx="6215106" cy="785818"/>
            </a:xfrm>
            <a:prstGeom prst="roundRect">
              <a:avLst>
                <a:gd name="adj" fmla="val 4281"/>
              </a:avLst>
            </a:prstGeom>
          </p:spPr>
          <p:style>
            <a:lnRef idx="0">
              <a:schemeClr val="accent6"/>
            </a:lnRef>
            <a:fillRef idx="3">
              <a:schemeClr val="accent6"/>
            </a:fillRef>
            <a:effectRef idx="3">
              <a:schemeClr val="accent6"/>
            </a:effectRef>
            <a:fontRef idx="minor">
              <a:schemeClr val="lt1"/>
            </a:fontRef>
          </p:style>
          <p:txBody>
            <a:bodyPr rtlCol="0" anchor="b" anchorCtr="0"/>
            <a:lstStyle/>
            <a:p>
              <a:pPr>
                <a:lnSpc>
                  <a:spcPts val="1600"/>
                </a:lnSpc>
              </a:pPr>
              <a:r>
                <a:rPr lang="de-DE" sz="1600" b="1" dirty="0" err="1" smtClean="0">
                  <a:solidFill>
                    <a:schemeClr val="tx1"/>
                  </a:solidFill>
                  <a:effectLst>
                    <a:outerShdw blurRad="38100" dist="38100" dir="2700000" algn="tl">
                      <a:srgbClr val="000000">
                        <a:alpha val="43137"/>
                      </a:srgbClr>
                    </a:outerShdw>
                  </a:effectLst>
                </a:rPr>
                <a:t>Application</a:t>
              </a:r>
              <a:r>
                <a:rPr lang="de-DE" sz="1600" b="1" dirty="0" smtClean="0">
                  <a:solidFill>
                    <a:schemeClr val="tx1"/>
                  </a:solidFill>
                  <a:effectLst>
                    <a:outerShdw blurRad="38100" dist="38100" dir="2700000" algn="tl">
                      <a:srgbClr val="000000">
                        <a:alpha val="43137"/>
                      </a:srgbClr>
                    </a:outerShdw>
                  </a:effectLst>
                </a:rPr>
                <a:t/>
              </a:r>
              <a:br>
                <a:rPr lang="de-DE" sz="1600" b="1" dirty="0" smtClean="0">
                  <a:solidFill>
                    <a:schemeClr val="tx1"/>
                  </a:solidFill>
                  <a:effectLst>
                    <a:outerShdw blurRad="38100" dist="38100" dir="2700000" algn="tl">
                      <a:srgbClr val="000000">
                        <a:alpha val="43137"/>
                      </a:srgbClr>
                    </a:outerShdw>
                  </a:effectLst>
                </a:rPr>
              </a:br>
              <a:r>
                <a:rPr lang="de-DE" sz="1600" b="1" dirty="0" smtClean="0">
                  <a:solidFill>
                    <a:schemeClr val="tx1"/>
                  </a:solidFill>
                  <a:effectLst>
                    <a:outerShdw blurRad="38100" dist="38100" dir="2700000" algn="tl">
                      <a:srgbClr val="000000">
                        <a:alpha val="43137"/>
                      </a:srgbClr>
                    </a:outerShdw>
                  </a:effectLst>
                </a:rPr>
                <a:t>Layer</a:t>
              </a:r>
            </a:p>
          </p:txBody>
        </p:sp>
        <p:sp>
          <p:nvSpPr>
            <p:cNvPr id="101" name="Rounded Rectangle 135"/>
            <p:cNvSpPr/>
            <p:nvPr/>
          </p:nvSpPr>
          <p:spPr>
            <a:xfrm>
              <a:off x="500034" y="5143512"/>
              <a:ext cx="6215106" cy="1071570"/>
            </a:xfrm>
            <a:prstGeom prst="roundRect">
              <a:avLst>
                <a:gd name="adj" fmla="val 2745"/>
              </a:avLst>
            </a:prstGeom>
          </p:spPr>
          <p:style>
            <a:lnRef idx="0">
              <a:schemeClr val="accent6"/>
            </a:lnRef>
            <a:fillRef idx="3">
              <a:schemeClr val="accent6"/>
            </a:fillRef>
            <a:effectRef idx="3">
              <a:schemeClr val="accent6"/>
            </a:effectRef>
            <a:fontRef idx="minor">
              <a:schemeClr val="lt1"/>
            </a:fontRef>
          </p:style>
          <p:txBody>
            <a:bodyPr rtlCol="0" anchor="b" anchorCtr="0"/>
            <a:lstStyle/>
            <a:p>
              <a:pPr>
                <a:lnSpc>
                  <a:spcPts val="1600"/>
                </a:lnSpc>
              </a:pPr>
              <a:r>
                <a:rPr lang="de-DE" sz="1600" b="1" dirty="0" smtClean="0">
                  <a:solidFill>
                    <a:schemeClr val="tx1"/>
                  </a:solidFill>
                  <a:effectLst>
                    <a:outerShdw blurRad="38100" dist="38100" dir="2700000" algn="tl">
                      <a:srgbClr val="000000">
                        <a:alpha val="43137"/>
                      </a:srgbClr>
                    </a:outerShdw>
                  </a:effectLst>
                </a:rPr>
                <a:t>Data</a:t>
              </a:r>
              <a:br>
                <a:rPr lang="de-DE" sz="1600" b="1" dirty="0" smtClean="0">
                  <a:solidFill>
                    <a:schemeClr val="tx1"/>
                  </a:solidFill>
                  <a:effectLst>
                    <a:outerShdw blurRad="38100" dist="38100" dir="2700000" algn="tl">
                      <a:srgbClr val="000000">
                        <a:alpha val="43137"/>
                      </a:srgbClr>
                    </a:outerShdw>
                  </a:effectLst>
                </a:rPr>
              </a:br>
              <a:r>
                <a:rPr lang="de-DE" sz="1600" b="1" dirty="0" smtClean="0">
                  <a:solidFill>
                    <a:schemeClr val="tx1"/>
                  </a:solidFill>
                  <a:effectLst>
                    <a:outerShdw blurRad="38100" dist="38100" dir="2700000" algn="tl">
                      <a:srgbClr val="000000">
                        <a:alpha val="43137"/>
                      </a:srgbClr>
                    </a:outerShdw>
                  </a:effectLst>
                </a:rPr>
                <a:t>Layer</a:t>
              </a:r>
            </a:p>
          </p:txBody>
        </p:sp>
        <p:sp>
          <p:nvSpPr>
            <p:cNvPr id="129" name="Rounded Rectangle 136"/>
            <p:cNvSpPr/>
            <p:nvPr/>
          </p:nvSpPr>
          <p:spPr>
            <a:xfrm>
              <a:off x="2214546" y="1643050"/>
              <a:ext cx="4286280" cy="500066"/>
            </a:xfrm>
            <a:prstGeom prst="roundRect">
              <a:avLst>
                <a:gd name="adj" fmla="val 7778"/>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nSpc>
                  <a:spcPts val="1200"/>
                </a:lnSpc>
              </a:pPr>
              <a:r>
                <a:rPr lang="de-DE" sz="1200" dirty="0" smtClean="0">
                  <a:solidFill>
                    <a:schemeClr val="bg2"/>
                  </a:solidFill>
                </a:rPr>
                <a:t>Office Client</a:t>
              </a:r>
              <a:br>
                <a:rPr lang="de-DE" sz="1200" dirty="0" smtClean="0">
                  <a:solidFill>
                    <a:schemeClr val="bg2"/>
                  </a:solidFill>
                </a:rPr>
              </a:br>
              <a:r>
                <a:rPr lang="de-DE" sz="1200" dirty="0" smtClean="0">
                  <a:solidFill>
                    <a:schemeClr val="bg2"/>
                  </a:solidFill>
                </a:rPr>
                <a:t>Applications</a:t>
              </a:r>
              <a:endParaRPr lang="de-DE" sz="1200" dirty="0">
                <a:solidFill>
                  <a:schemeClr val="bg2"/>
                </a:solidFill>
              </a:endParaRPr>
            </a:p>
          </p:txBody>
        </p:sp>
        <p:sp>
          <p:nvSpPr>
            <p:cNvPr id="130" name="Rounded Rectangle 137"/>
            <p:cNvSpPr/>
            <p:nvPr/>
          </p:nvSpPr>
          <p:spPr>
            <a:xfrm>
              <a:off x="2214546" y="2214554"/>
              <a:ext cx="4286280" cy="500066"/>
            </a:xfrm>
            <a:prstGeom prst="roundRect">
              <a:avLst>
                <a:gd name="adj" fmla="val 10318"/>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nSpc>
                  <a:spcPts val="1400"/>
                </a:lnSpc>
              </a:pPr>
              <a:r>
                <a:rPr lang="de-DE" sz="1200" dirty="0" smtClean="0">
                  <a:solidFill>
                    <a:schemeClr val="bg2"/>
                  </a:solidFill>
                </a:rPr>
                <a:t>Portal</a:t>
              </a:r>
            </a:p>
          </p:txBody>
        </p:sp>
        <p:sp>
          <p:nvSpPr>
            <p:cNvPr id="131" name="Rounded Rectangle 138"/>
            <p:cNvSpPr/>
            <p:nvPr/>
          </p:nvSpPr>
          <p:spPr>
            <a:xfrm>
              <a:off x="2928926" y="2214554"/>
              <a:ext cx="3500462" cy="428628"/>
            </a:xfrm>
            <a:prstGeom prst="roundRect">
              <a:avLst>
                <a:gd name="adj" fmla="val 9260"/>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nSpc>
                  <a:spcPts val="1400"/>
                </a:lnSpc>
              </a:pPr>
              <a:r>
                <a:rPr lang="de-DE" sz="1200" dirty="0" smtClean="0">
                  <a:solidFill>
                    <a:schemeClr val="bg2"/>
                  </a:solidFill>
                </a:rPr>
                <a:t>Sites</a:t>
              </a:r>
            </a:p>
          </p:txBody>
        </p:sp>
        <p:sp>
          <p:nvSpPr>
            <p:cNvPr id="132" name="Rounded Rectangle 139"/>
            <p:cNvSpPr/>
            <p:nvPr/>
          </p:nvSpPr>
          <p:spPr>
            <a:xfrm>
              <a:off x="3571868" y="2214554"/>
              <a:ext cx="2786082" cy="357190"/>
            </a:xfrm>
            <a:prstGeom prst="roundRect">
              <a:avLst>
                <a:gd name="adj" fmla="val 11334"/>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nSpc>
                  <a:spcPts val="1400"/>
                </a:lnSpc>
              </a:pPr>
              <a:r>
                <a:rPr lang="de-DE" sz="1200" dirty="0" smtClean="0">
                  <a:solidFill>
                    <a:schemeClr val="bg2"/>
                  </a:solidFill>
                </a:rPr>
                <a:t>Pages</a:t>
              </a:r>
            </a:p>
          </p:txBody>
        </p:sp>
        <p:sp>
          <p:nvSpPr>
            <p:cNvPr id="133" name="Rounded Rectangle 140"/>
            <p:cNvSpPr/>
            <p:nvPr/>
          </p:nvSpPr>
          <p:spPr>
            <a:xfrm>
              <a:off x="4214810" y="2214554"/>
              <a:ext cx="2071702" cy="285752"/>
            </a:xfrm>
            <a:prstGeom prst="roundRect">
              <a:avLst>
                <a:gd name="adj" fmla="val 12222"/>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nSpc>
                  <a:spcPts val="1400"/>
                </a:lnSpc>
              </a:pPr>
              <a:r>
                <a:rPr lang="de-DE" sz="1200" dirty="0" smtClean="0">
                  <a:solidFill>
                    <a:schemeClr val="bg2"/>
                  </a:solidFill>
                </a:rPr>
                <a:t>Web Parts</a:t>
              </a:r>
            </a:p>
          </p:txBody>
        </p:sp>
        <p:sp>
          <p:nvSpPr>
            <p:cNvPr id="134" name="Rounded Rectangle 141"/>
            <p:cNvSpPr/>
            <p:nvPr/>
          </p:nvSpPr>
          <p:spPr>
            <a:xfrm>
              <a:off x="3178959" y="1714488"/>
              <a:ext cx="785818" cy="357190"/>
            </a:xfrm>
            <a:prstGeom prst="roundRect">
              <a:avLst>
                <a:gd name="adj" fmla="val 9556"/>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gn="ctr">
                <a:lnSpc>
                  <a:spcPts val="1400"/>
                </a:lnSpc>
              </a:pPr>
              <a:r>
                <a:rPr lang="de-DE" sz="1200" dirty="0" err="1" smtClean="0">
                  <a:solidFill>
                    <a:schemeClr val="bg2"/>
                  </a:solidFill>
                </a:rPr>
                <a:t>Ribbons</a:t>
              </a:r>
              <a:endParaRPr lang="de-DE" sz="1200" dirty="0">
                <a:solidFill>
                  <a:schemeClr val="bg2"/>
                </a:solidFill>
              </a:endParaRPr>
            </a:p>
          </p:txBody>
        </p:sp>
        <p:sp>
          <p:nvSpPr>
            <p:cNvPr id="135" name="Rounded Rectangle 142"/>
            <p:cNvSpPr/>
            <p:nvPr/>
          </p:nvSpPr>
          <p:spPr>
            <a:xfrm>
              <a:off x="4822033" y="1714488"/>
              <a:ext cx="785818" cy="357190"/>
            </a:xfrm>
            <a:prstGeom prst="roundRect">
              <a:avLst>
                <a:gd name="adj" fmla="val 9556"/>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gn="ctr">
                <a:lnSpc>
                  <a:spcPts val="1400"/>
                </a:lnSpc>
              </a:pPr>
              <a:r>
                <a:rPr lang="de-DE" sz="1200" dirty="0" smtClean="0">
                  <a:solidFill>
                    <a:schemeClr val="bg2"/>
                  </a:solidFill>
                </a:rPr>
                <a:t>Action </a:t>
              </a:r>
              <a:r>
                <a:rPr lang="de-DE" sz="1200" dirty="0" err="1" smtClean="0">
                  <a:solidFill>
                    <a:schemeClr val="bg2"/>
                  </a:solidFill>
                </a:rPr>
                <a:t>Pane</a:t>
              </a:r>
              <a:endParaRPr lang="de-DE" sz="1200" dirty="0" smtClean="0">
                <a:solidFill>
                  <a:schemeClr val="bg2"/>
                </a:solidFill>
              </a:endParaRPr>
            </a:p>
          </p:txBody>
        </p:sp>
        <p:sp>
          <p:nvSpPr>
            <p:cNvPr id="136" name="Rounded Rectangle 143"/>
            <p:cNvSpPr/>
            <p:nvPr/>
          </p:nvSpPr>
          <p:spPr>
            <a:xfrm>
              <a:off x="5643570" y="1714488"/>
              <a:ext cx="785818" cy="357190"/>
            </a:xfrm>
            <a:prstGeom prst="roundRect">
              <a:avLst>
                <a:gd name="adj" fmla="val 11334"/>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gn="ctr">
                <a:lnSpc>
                  <a:spcPts val="1400"/>
                </a:lnSpc>
              </a:pPr>
              <a:r>
                <a:rPr lang="de-DE" sz="1200" dirty="0" smtClean="0">
                  <a:solidFill>
                    <a:schemeClr val="bg2"/>
                  </a:solidFill>
                </a:rPr>
                <a:t>Form Region</a:t>
              </a:r>
            </a:p>
          </p:txBody>
        </p:sp>
        <p:sp>
          <p:nvSpPr>
            <p:cNvPr id="137" name="Rounded Rectangle 144"/>
            <p:cNvSpPr/>
            <p:nvPr/>
          </p:nvSpPr>
          <p:spPr>
            <a:xfrm>
              <a:off x="5429256" y="2928934"/>
              <a:ext cx="1071570" cy="571504"/>
            </a:xfrm>
            <a:prstGeom prst="roundRect">
              <a:avLst>
                <a:gd name="adj" fmla="val 7778"/>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gn="ctr">
                <a:lnSpc>
                  <a:spcPts val="1200"/>
                </a:lnSpc>
              </a:pPr>
              <a:r>
                <a:rPr lang="de-DE" sz="1200" dirty="0" smtClean="0">
                  <a:solidFill>
                    <a:schemeClr val="bg2"/>
                  </a:solidFill>
                </a:rPr>
                <a:t>KPIs, </a:t>
              </a:r>
              <a:r>
                <a:rPr lang="de-DE" sz="1200" dirty="0" err="1" smtClean="0">
                  <a:solidFill>
                    <a:schemeClr val="bg2"/>
                  </a:solidFill>
                </a:rPr>
                <a:t>Metrics</a:t>
              </a:r>
              <a:r>
                <a:rPr lang="de-DE" sz="1200" dirty="0" smtClean="0">
                  <a:solidFill>
                    <a:schemeClr val="bg2"/>
                  </a:solidFill>
                </a:rPr>
                <a:t>, Reports, Dashboards</a:t>
              </a:r>
            </a:p>
          </p:txBody>
        </p:sp>
        <p:cxnSp>
          <p:nvCxnSpPr>
            <p:cNvPr id="138" name="Elbow Connector 145"/>
            <p:cNvCxnSpPr>
              <a:stCxn id="152" idx="2"/>
              <a:endCxn id="153" idx="0"/>
            </p:cNvCxnSpPr>
            <p:nvPr/>
          </p:nvCxnSpPr>
          <p:spPr>
            <a:xfrm rot="5400000">
              <a:off x="3964777" y="4250537"/>
              <a:ext cx="214314" cy="1588"/>
            </a:xfrm>
            <a:prstGeom prst="bentConnector3">
              <a:avLst>
                <a:gd name="adj1" fmla="val 50000"/>
              </a:avLst>
            </a:prstGeom>
            <a:ln/>
          </p:spPr>
          <p:style>
            <a:lnRef idx="1">
              <a:schemeClr val="accent1"/>
            </a:lnRef>
            <a:fillRef idx="2">
              <a:schemeClr val="accent1"/>
            </a:fillRef>
            <a:effectRef idx="1">
              <a:schemeClr val="accent1"/>
            </a:effectRef>
            <a:fontRef idx="minor">
              <a:schemeClr val="dk1"/>
            </a:fontRef>
          </p:style>
        </p:cxnSp>
        <p:cxnSp>
          <p:nvCxnSpPr>
            <p:cNvPr id="139" name="Elbow Connector 146"/>
            <p:cNvCxnSpPr>
              <a:stCxn id="153" idx="2"/>
              <a:endCxn id="154" idx="0"/>
            </p:cNvCxnSpPr>
            <p:nvPr/>
          </p:nvCxnSpPr>
          <p:spPr>
            <a:xfrm rot="5400000">
              <a:off x="4036215" y="4679165"/>
              <a:ext cx="71438" cy="1588"/>
            </a:xfrm>
            <a:prstGeom prst="bentConnector3">
              <a:avLst>
                <a:gd name="adj1" fmla="val 50000"/>
              </a:avLst>
            </a:prstGeom>
            <a:ln/>
          </p:spPr>
          <p:style>
            <a:lnRef idx="1">
              <a:schemeClr val="accent1"/>
            </a:lnRef>
            <a:fillRef idx="2">
              <a:schemeClr val="accent1"/>
            </a:fillRef>
            <a:effectRef idx="1">
              <a:schemeClr val="accent1"/>
            </a:effectRef>
            <a:fontRef idx="minor">
              <a:schemeClr val="dk1"/>
            </a:fontRef>
          </p:style>
        </p:cxnSp>
        <p:cxnSp>
          <p:nvCxnSpPr>
            <p:cNvPr id="140" name="Elbow Connector 147"/>
            <p:cNvCxnSpPr>
              <a:stCxn id="156" idx="2"/>
              <a:endCxn id="158" idx="1"/>
            </p:cNvCxnSpPr>
            <p:nvPr/>
          </p:nvCxnSpPr>
          <p:spPr>
            <a:xfrm rot="16200000" flipH="1">
              <a:off x="5482834" y="5197090"/>
              <a:ext cx="142876" cy="750099"/>
            </a:xfrm>
            <a:prstGeom prst="bentConnector3">
              <a:avLst>
                <a:gd name="adj1" fmla="val 50000"/>
              </a:avLst>
            </a:prstGeom>
            <a:ln/>
          </p:spPr>
          <p:style>
            <a:lnRef idx="1">
              <a:schemeClr val="accent1"/>
            </a:lnRef>
            <a:fillRef idx="2">
              <a:schemeClr val="accent1"/>
            </a:fillRef>
            <a:effectRef idx="1">
              <a:schemeClr val="accent1"/>
            </a:effectRef>
            <a:fontRef idx="minor">
              <a:schemeClr val="dk1"/>
            </a:fontRef>
          </p:style>
        </p:cxnSp>
        <p:sp>
          <p:nvSpPr>
            <p:cNvPr id="141" name="TextBox 148"/>
            <p:cNvSpPr txBox="1"/>
            <p:nvPr/>
          </p:nvSpPr>
          <p:spPr>
            <a:xfrm>
              <a:off x="6858016" y="5786454"/>
              <a:ext cx="1828784" cy="338554"/>
            </a:xfrm>
            <a:prstGeom prst="rect">
              <a:avLst/>
            </a:prstGeom>
            <a:noFill/>
          </p:spPr>
          <p:txBody>
            <a:bodyPr wrap="square" rtlCol="0" anchor="b" anchorCtr="0">
              <a:noAutofit/>
            </a:bodyPr>
            <a:lstStyle/>
            <a:p>
              <a:pPr algn="ctr"/>
              <a:r>
                <a:rPr lang="de-DE" sz="1600" b="1" dirty="0" smtClean="0">
                  <a:solidFill>
                    <a:schemeClr val="bg2"/>
                  </a:solidFill>
                  <a:effectLst>
                    <a:outerShdw blurRad="38100" dist="38100" dir="2700000" algn="tl">
                      <a:srgbClr val="000000">
                        <a:alpha val="43137"/>
                      </a:srgbClr>
                    </a:outerShdw>
                  </a:effectLst>
                </a:rPr>
                <a:t>Development Tools</a:t>
              </a:r>
              <a:endParaRPr lang="de-DE" sz="1600" b="1" dirty="0">
                <a:solidFill>
                  <a:schemeClr val="bg2"/>
                </a:solidFill>
                <a:effectLst>
                  <a:outerShdw blurRad="38100" dist="38100" dir="2700000" algn="tl">
                    <a:srgbClr val="000000">
                      <a:alpha val="43137"/>
                    </a:srgbClr>
                  </a:outerShdw>
                </a:effectLst>
              </a:endParaRPr>
            </a:p>
          </p:txBody>
        </p:sp>
        <p:cxnSp>
          <p:nvCxnSpPr>
            <p:cNvPr id="142" name="Elbow Connector 149"/>
            <p:cNvCxnSpPr>
              <a:stCxn id="155" idx="2"/>
              <a:endCxn id="153" idx="0"/>
            </p:cNvCxnSpPr>
            <p:nvPr/>
          </p:nvCxnSpPr>
          <p:spPr>
            <a:xfrm rot="5400000">
              <a:off x="4661298" y="3554017"/>
              <a:ext cx="214314" cy="1393041"/>
            </a:xfrm>
            <a:prstGeom prst="bentConnector3">
              <a:avLst>
                <a:gd name="adj1" fmla="val 50000"/>
              </a:avLst>
            </a:prstGeom>
            <a:ln/>
          </p:spPr>
          <p:style>
            <a:lnRef idx="1">
              <a:schemeClr val="accent1"/>
            </a:lnRef>
            <a:fillRef idx="2">
              <a:schemeClr val="accent1"/>
            </a:fillRef>
            <a:effectRef idx="1">
              <a:schemeClr val="accent1"/>
            </a:effectRef>
            <a:fontRef idx="minor">
              <a:schemeClr val="dk1"/>
            </a:fontRef>
          </p:style>
        </p:cxnSp>
        <p:cxnSp>
          <p:nvCxnSpPr>
            <p:cNvPr id="143" name="Elbow Connector 150"/>
            <p:cNvCxnSpPr>
              <a:stCxn id="155" idx="2"/>
              <a:endCxn id="158" idx="1"/>
            </p:cNvCxnSpPr>
            <p:nvPr/>
          </p:nvCxnSpPr>
          <p:spPr>
            <a:xfrm rot="16200000" flipH="1">
              <a:off x="4947049" y="4661305"/>
              <a:ext cx="1500198" cy="464347"/>
            </a:xfrm>
            <a:prstGeom prst="bentConnector3">
              <a:avLst>
                <a:gd name="adj1" fmla="val 50000"/>
              </a:avLst>
            </a:prstGeom>
            <a:ln/>
          </p:spPr>
          <p:style>
            <a:lnRef idx="1">
              <a:schemeClr val="accent1"/>
            </a:lnRef>
            <a:fillRef idx="2">
              <a:schemeClr val="accent1"/>
            </a:fillRef>
            <a:effectRef idx="1">
              <a:schemeClr val="accent1"/>
            </a:effectRef>
            <a:fontRef idx="minor">
              <a:schemeClr val="dk1"/>
            </a:fontRef>
          </p:style>
        </p:cxnSp>
        <p:cxnSp>
          <p:nvCxnSpPr>
            <p:cNvPr id="144" name="Elbow Connector 151"/>
            <p:cNvCxnSpPr>
              <a:stCxn id="154" idx="2"/>
              <a:endCxn id="159" idx="1"/>
            </p:cNvCxnSpPr>
            <p:nvPr/>
          </p:nvCxnSpPr>
          <p:spPr>
            <a:xfrm rot="16200000" flipH="1">
              <a:off x="3893339" y="5179231"/>
              <a:ext cx="642942" cy="285752"/>
            </a:xfrm>
            <a:prstGeom prst="bentConnector3">
              <a:avLst>
                <a:gd name="adj1" fmla="val 50000"/>
              </a:avLst>
            </a:prstGeom>
            <a:ln/>
          </p:spPr>
          <p:style>
            <a:lnRef idx="1">
              <a:schemeClr val="accent1"/>
            </a:lnRef>
            <a:fillRef idx="2">
              <a:schemeClr val="accent1"/>
            </a:fillRef>
            <a:effectRef idx="1">
              <a:schemeClr val="accent1"/>
            </a:effectRef>
            <a:fontRef idx="minor">
              <a:schemeClr val="dk1"/>
            </a:fontRef>
          </p:style>
        </p:cxnSp>
        <p:cxnSp>
          <p:nvCxnSpPr>
            <p:cNvPr id="145" name="Elbow Connector 152"/>
            <p:cNvCxnSpPr>
              <a:stCxn id="154" idx="2"/>
              <a:endCxn id="160" idx="1"/>
            </p:cNvCxnSpPr>
            <p:nvPr/>
          </p:nvCxnSpPr>
          <p:spPr>
            <a:xfrm rot="5400000">
              <a:off x="3107521" y="4679165"/>
              <a:ext cx="642942" cy="1285884"/>
            </a:xfrm>
            <a:prstGeom prst="bentConnector3">
              <a:avLst>
                <a:gd name="adj1" fmla="val 50000"/>
              </a:avLst>
            </a:prstGeom>
            <a:ln/>
          </p:spPr>
          <p:style>
            <a:lnRef idx="1">
              <a:schemeClr val="accent1"/>
            </a:lnRef>
            <a:fillRef idx="2">
              <a:schemeClr val="accent1"/>
            </a:fillRef>
            <a:effectRef idx="1">
              <a:schemeClr val="accent1"/>
            </a:effectRef>
            <a:fontRef idx="minor">
              <a:schemeClr val="dk1"/>
            </a:fontRef>
          </p:style>
        </p:cxnSp>
        <p:cxnSp>
          <p:nvCxnSpPr>
            <p:cNvPr id="146" name="Elbow Connector 153"/>
            <p:cNvCxnSpPr>
              <a:stCxn id="154" idx="2"/>
              <a:endCxn id="156" idx="0"/>
            </p:cNvCxnSpPr>
            <p:nvPr/>
          </p:nvCxnSpPr>
          <p:spPr>
            <a:xfrm rot="16200000" flipH="1">
              <a:off x="4518421" y="4554148"/>
              <a:ext cx="214314" cy="1107289"/>
            </a:xfrm>
            <a:prstGeom prst="bentConnector3">
              <a:avLst>
                <a:gd name="adj1" fmla="val 50000"/>
              </a:avLst>
            </a:prstGeom>
            <a:ln/>
          </p:spPr>
          <p:style>
            <a:lnRef idx="1">
              <a:schemeClr val="accent1"/>
            </a:lnRef>
            <a:fillRef idx="2">
              <a:schemeClr val="accent1"/>
            </a:fillRef>
            <a:effectRef idx="1">
              <a:schemeClr val="accent1"/>
            </a:effectRef>
            <a:fontRef idx="minor">
              <a:schemeClr val="dk1"/>
            </a:fontRef>
          </p:style>
        </p:cxnSp>
        <p:cxnSp>
          <p:nvCxnSpPr>
            <p:cNvPr id="147" name="Elbow Connector 154"/>
            <p:cNvCxnSpPr>
              <a:stCxn id="157" idx="2"/>
              <a:endCxn id="151" idx="0"/>
            </p:cNvCxnSpPr>
            <p:nvPr/>
          </p:nvCxnSpPr>
          <p:spPr>
            <a:xfrm rot="5400000">
              <a:off x="2643174" y="3571876"/>
              <a:ext cx="142876" cy="1588"/>
            </a:xfrm>
            <a:prstGeom prst="bentConnector3">
              <a:avLst>
                <a:gd name="adj1" fmla="val 50000"/>
              </a:avLst>
            </a:prstGeom>
            <a:ln/>
          </p:spPr>
          <p:style>
            <a:lnRef idx="1">
              <a:schemeClr val="accent1"/>
            </a:lnRef>
            <a:fillRef idx="2">
              <a:schemeClr val="accent1"/>
            </a:fillRef>
            <a:effectRef idx="1">
              <a:schemeClr val="accent1"/>
            </a:effectRef>
            <a:fontRef idx="minor">
              <a:schemeClr val="dk1"/>
            </a:fontRef>
          </p:style>
        </p:cxnSp>
        <p:cxnSp>
          <p:nvCxnSpPr>
            <p:cNvPr id="148" name="Elbow Connector 155"/>
            <p:cNvCxnSpPr>
              <a:stCxn id="149" idx="2"/>
              <a:endCxn id="155" idx="0"/>
            </p:cNvCxnSpPr>
            <p:nvPr/>
          </p:nvCxnSpPr>
          <p:spPr>
            <a:xfrm rot="16200000" flipH="1">
              <a:off x="5089925" y="3268264"/>
              <a:ext cx="142876" cy="607223"/>
            </a:xfrm>
            <a:prstGeom prst="bentConnector3">
              <a:avLst>
                <a:gd name="adj1" fmla="val 50000"/>
              </a:avLst>
            </a:prstGeom>
            <a:ln/>
          </p:spPr>
          <p:style>
            <a:lnRef idx="1">
              <a:schemeClr val="accent1"/>
            </a:lnRef>
            <a:fillRef idx="2">
              <a:schemeClr val="accent1"/>
            </a:fillRef>
            <a:effectRef idx="1">
              <a:schemeClr val="accent1"/>
            </a:effectRef>
            <a:fontRef idx="minor">
              <a:schemeClr val="dk1"/>
            </a:fontRef>
          </p:style>
        </p:cxnSp>
        <p:sp>
          <p:nvSpPr>
            <p:cNvPr id="149" name="Rounded Rectangle 156"/>
            <p:cNvSpPr/>
            <p:nvPr/>
          </p:nvSpPr>
          <p:spPr>
            <a:xfrm>
              <a:off x="4357686" y="2928934"/>
              <a:ext cx="1000132" cy="571504"/>
            </a:xfrm>
            <a:prstGeom prst="roundRect">
              <a:avLst>
                <a:gd name="adj" fmla="val 8889"/>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gn="ctr">
                <a:lnSpc>
                  <a:spcPts val="1200"/>
                </a:lnSpc>
              </a:pPr>
              <a:r>
                <a:rPr lang="de-DE" sz="1200" dirty="0" smtClean="0">
                  <a:solidFill>
                    <a:schemeClr val="bg2"/>
                  </a:solidFill>
                </a:rPr>
                <a:t>Sharepoint Lists, Actions</a:t>
              </a:r>
            </a:p>
          </p:txBody>
        </p:sp>
        <p:sp>
          <p:nvSpPr>
            <p:cNvPr id="150" name="Rounded Rectangle 157"/>
            <p:cNvSpPr/>
            <p:nvPr/>
          </p:nvSpPr>
          <p:spPr>
            <a:xfrm>
              <a:off x="3286116" y="2928934"/>
              <a:ext cx="1000132" cy="571504"/>
            </a:xfrm>
            <a:prstGeom prst="roundRect">
              <a:avLst>
                <a:gd name="adj" fmla="val 7778"/>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gn="ctr">
                <a:lnSpc>
                  <a:spcPts val="1200"/>
                </a:lnSpc>
              </a:pPr>
              <a:r>
                <a:rPr lang="de-DE" sz="1200" dirty="0" smtClean="0">
                  <a:solidFill>
                    <a:schemeClr val="bg2"/>
                  </a:solidFill>
                </a:rPr>
                <a:t>Forms Library</a:t>
              </a:r>
            </a:p>
          </p:txBody>
        </p:sp>
        <p:sp>
          <p:nvSpPr>
            <p:cNvPr id="151" name="Rounded Rectangle 158"/>
            <p:cNvSpPr/>
            <p:nvPr/>
          </p:nvSpPr>
          <p:spPr>
            <a:xfrm>
              <a:off x="2214546" y="3643314"/>
              <a:ext cx="1000132" cy="500066"/>
            </a:xfrm>
            <a:prstGeom prst="roundRect">
              <a:avLst>
                <a:gd name="adj" fmla="val 8896"/>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gn="ctr">
                <a:lnSpc>
                  <a:spcPts val="1200"/>
                </a:lnSpc>
              </a:pPr>
              <a:r>
                <a:rPr lang="de-DE" sz="1200" dirty="0" smtClean="0">
                  <a:solidFill>
                    <a:schemeClr val="bg2"/>
                  </a:solidFill>
                </a:rPr>
                <a:t>Excel Services</a:t>
              </a:r>
            </a:p>
          </p:txBody>
        </p:sp>
        <p:sp>
          <p:nvSpPr>
            <p:cNvPr id="152" name="Rounded Rectangle 159"/>
            <p:cNvSpPr/>
            <p:nvPr/>
          </p:nvSpPr>
          <p:spPr>
            <a:xfrm>
              <a:off x="3286116" y="3643314"/>
              <a:ext cx="1571636" cy="500066"/>
            </a:xfrm>
            <a:prstGeom prst="roundRect">
              <a:avLst>
                <a:gd name="adj" fmla="val 8896"/>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gn="ctr">
                <a:lnSpc>
                  <a:spcPts val="1200"/>
                </a:lnSpc>
              </a:pPr>
              <a:r>
                <a:rPr lang="de-DE" sz="1200" dirty="0" smtClean="0">
                  <a:solidFill>
                    <a:schemeClr val="bg2"/>
                  </a:solidFill>
                </a:rPr>
                <a:t>Workflows / </a:t>
              </a:r>
              <a:r>
                <a:rPr lang="de-DE" sz="1200" dirty="0" err="1" smtClean="0">
                  <a:solidFill>
                    <a:schemeClr val="bg2"/>
                  </a:solidFill>
                </a:rPr>
                <a:t>Process</a:t>
              </a:r>
              <a:r>
                <a:rPr lang="de-DE" sz="1200" dirty="0" smtClean="0">
                  <a:solidFill>
                    <a:schemeClr val="bg2"/>
                  </a:solidFill>
                </a:rPr>
                <a:t> Orchestration</a:t>
              </a:r>
            </a:p>
          </p:txBody>
        </p:sp>
        <p:sp>
          <p:nvSpPr>
            <p:cNvPr id="153" name="Rounded Rectangle 160"/>
            <p:cNvSpPr/>
            <p:nvPr/>
          </p:nvSpPr>
          <p:spPr>
            <a:xfrm>
              <a:off x="2928926" y="4357694"/>
              <a:ext cx="2286016" cy="285752"/>
            </a:xfrm>
            <a:prstGeom prst="roundRect">
              <a:avLst>
                <a:gd name="adj" fmla="val 15245"/>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gn="ctr">
                <a:lnSpc>
                  <a:spcPts val="1200"/>
                </a:lnSpc>
              </a:pPr>
              <a:r>
                <a:rPr lang="de-DE" sz="1200" dirty="0" smtClean="0">
                  <a:solidFill>
                    <a:schemeClr val="bg2"/>
                  </a:solidFill>
                </a:rPr>
                <a:t>Web Services</a:t>
              </a:r>
            </a:p>
          </p:txBody>
        </p:sp>
        <p:sp>
          <p:nvSpPr>
            <p:cNvPr id="154" name="Rounded Rectangle 161"/>
            <p:cNvSpPr/>
            <p:nvPr/>
          </p:nvSpPr>
          <p:spPr>
            <a:xfrm>
              <a:off x="2928926" y="4714884"/>
              <a:ext cx="2286016" cy="285752"/>
            </a:xfrm>
            <a:prstGeom prst="roundRect">
              <a:avLst>
                <a:gd name="adj" fmla="val 15245"/>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gn="ctr">
                <a:lnSpc>
                  <a:spcPts val="1200"/>
                </a:lnSpc>
              </a:pPr>
              <a:r>
                <a:rPr lang="de-DE" sz="1200" dirty="0" smtClean="0">
                  <a:solidFill>
                    <a:schemeClr val="bg2"/>
                  </a:solidFill>
                </a:rPr>
                <a:t>LOB, SCM, ERP, Legacy, …</a:t>
              </a:r>
            </a:p>
          </p:txBody>
        </p:sp>
        <p:sp>
          <p:nvSpPr>
            <p:cNvPr id="155" name="Rounded Rectangle 162"/>
            <p:cNvSpPr/>
            <p:nvPr/>
          </p:nvSpPr>
          <p:spPr>
            <a:xfrm>
              <a:off x="4929190" y="3643314"/>
              <a:ext cx="1071570" cy="500066"/>
            </a:xfrm>
            <a:prstGeom prst="roundRect">
              <a:avLst>
                <a:gd name="adj" fmla="val 8896"/>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gn="ctr">
                <a:lnSpc>
                  <a:spcPts val="1200"/>
                </a:lnSpc>
              </a:pPr>
              <a:r>
                <a:rPr lang="de-DE" sz="1200" dirty="0" smtClean="0">
                  <a:solidFill>
                    <a:schemeClr val="bg2"/>
                  </a:solidFill>
                </a:rPr>
                <a:t>Business Data </a:t>
              </a:r>
              <a:r>
                <a:rPr lang="de-DE" sz="1200" dirty="0" err="1" smtClean="0">
                  <a:solidFill>
                    <a:schemeClr val="bg2"/>
                  </a:solidFill>
                </a:rPr>
                <a:t>Catalog</a:t>
              </a:r>
              <a:endParaRPr lang="de-DE" sz="1200" dirty="0" smtClean="0">
                <a:solidFill>
                  <a:schemeClr val="bg2"/>
                </a:solidFill>
              </a:endParaRPr>
            </a:p>
          </p:txBody>
        </p:sp>
        <p:sp>
          <p:nvSpPr>
            <p:cNvPr id="156" name="Rounded Rectangle 163"/>
            <p:cNvSpPr/>
            <p:nvPr/>
          </p:nvSpPr>
          <p:spPr>
            <a:xfrm>
              <a:off x="4500562" y="5214950"/>
              <a:ext cx="1357322" cy="285752"/>
            </a:xfrm>
            <a:prstGeom prst="roundRect">
              <a:avLst>
                <a:gd name="adj" fmla="val 15245"/>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gn="ctr">
                <a:lnSpc>
                  <a:spcPts val="1200"/>
                </a:lnSpc>
              </a:pPr>
              <a:r>
                <a:rPr lang="de-DE" sz="1200" dirty="0" smtClean="0">
                  <a:solidFill>
                    <a:schemeClr val="bg2"/>
                  </a:solidFill>
                </a:rPr>
                <a:t>Analysis Services</a:t>
              </a:r>
            </a:p>
          </p:txBody>
        </p:sp>
        <p:sp>
          <p:nvSpPr>
            <p:cNvPr id="157" name="Rounded Rectangle 164"/>
            <p:cNvSpPr/>
            <p:nvPr/>
          </p:nvSpPr>
          <p:spPr>
            <a:xfrm>
              <a:off x="2214546" y="2928934"/>
              <a:ext cx="1000132" cy="571504"/>
            </a:xfrm>
            <a:prstGeom prst="roundRect">
              <a:avLst>
                <a:gd name="adj" fmla="val 7467"/>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gn="ctr">
                <a:lnSpc>
                  <a:spcPts val="1200"/>
                </a:lnSpc>
              </a:pPr>
              <a:r>
                <a:rPr lang="de-DE" sz="1200" dirty="0" err="1" smtClean="0">
                  <a:solidFill>
                    <a:schemeClr val="bg2"/>
                  </a:solidFill>
                </a:rPr>
                <a:t>Document</a:t>
              </a:r>
              <a:r>
                <a:rPr lang="de-DE" sz="1200" dirty="0" smtClean="0">
                  <a:solidFill>
                    <a:schemeClr val="bg2"/>
                  </a:solidFill>
                </a:rPr>
                <a:t> Library</a:t>
              </a:r>
            </a:p>
          </p:txBody>
        </p:sp>
        <p:sp>
          <p:nvSpPr>
            <p:cNvPr id="158" name="Flowchart: Magnetic Disk 165"/>
            <p:cNvSpPr/>
            <p:nvPr/>
          </p:nvSpPr>
          <p:spPr>
            <a:xfrm>
              <a:off x="5357818" y="5643578"/>
              <a:ext cx="1143008" cy="500066"/>
            </a:xfrm>
            <a:prstGeom prst="flowChartMagneticDisk">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gn="ctr">
                <a:lnSpc>
                  <a:spcPts val="1200"/>
                </a:lnSpc>
              </a:pPr>
              <a:r>
                <a:rPr lang="de-DE" sz="1200" dirty="0" smtClean="0">
                  <a:solidFill>
                    <a:schemeClr val="bg2"/>
                  </a:solidFill>
                </a:rPr>
                <a:t>Data </a:t>
              </a:r>
              <a:r>
                <a:rPr lang="de-DE" sz="1200" dirty="0" err="1" smtClean="0">
                  <a:solidFill>
                    <a:schemeClr val="bg2"/>
                  </a:solidFill>
                </a:rPr>
                <a:t>Warehouse</a:t>
              </a:r>
              <a:endParaRPr lang="de-DE" sz="1200" dirty="0" smtClean="0">
                <a:solidFill>
                  <a:schemeClr val="bg2"/>
                </a:solidFill>
              </a:endParaRPr>
            </a:p>
          </p:txBody>
        </p:sp>
        <p:sp>
          <p:nvSpPr>
            <p:cNvPr id="159" name="Flowchart: Magnetic Disk 166"/>
            <p:cNvSpPr/>
            <p:nvPr/>
          </p:nvSpPr>
          <p:spPr>
            <a:xfrm>
              <a:off x="3786182" y="5643578"/>
              <a:ext cx="1143008" cy="500066"/>
            </a:xfrm>
            <a:prstGeom prst="flowChartMagneticDisk">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gn="ctr">
                <a:lnSpc>
                  <a:spcPts val="1200"/>
                </a:lnSpc>
              </a:pPr>
              <a:r>
                <a:rPr lang="de-DE" sz="1200" dirty="0" smtClean="0">
                  <a:solidFill>
                    <a:schemeClr val="bg2"/>
                  </a:solidFill>
                </a:rPr>
                <a:t>Data Store</a:t>
              </a:r>
            </a:p>
          </p:txBody>
        </p:sp>
        <p:sp>
          <p:nvSpPr>
            <p:cNvPr id="160" name="Flowchart: Magnetic Disk 167"/>
            <p:cNvSpPr/>
            <p:nvPr/>
          </p:nvSpPr>
          <p:spPr>
            <a:xfrm>
              <a:off x="2214546" y="5643578"/>
              <a:ext cx="1143008" cy="500066"/>
            </a:xfrm>
            <a:prstGeom prst="flowChartMagneticDisk">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gn="ctr">
                <a:lnSpc>
                  <a:spcPts val="1200"/>
                </a:lnSpc>
              </a:pPr>
              <a:r>
                <a:rPr lang="de-DE" sz="1200" dirty="0" smtClean="0">
                  <a:solidFill>
                    <a:schemeClr val="bg2"/>
                  </a:solidFill>
                </a:rPr>
                <a:t>Identity Store</a:t>
              </a:r>
            </a:p>
          </p:txBody>
        </p:sp>
        <p:sp>
          <p:nvSpPr>
            <p:cNvPr id="161" name="Rounded Rectangle 142"/>
            <p:cNvSpPr/>
            <p:nvPr/>
          </p:nvSpPr>
          <p:spPr>
            <a:xfrm>
              <a:off x="4000496" y="1714488"/>
              <a:ext cx="785818" cy="357190"/>
            </a:xfrm>
            <a:prstGeom prst="roundRect">
              <a:avLst>
                <a:gd name="adj" fmla="val 9556"/>
              </a:avLst>
            </a:prstGeom>
            <a:ln/>
          </p:spPr>
          <p:style>
            <a:lnRef idx="0">
              <a:schemeClr val="accent1"/>
            </a:lnRef>
            <a:fillRef idx="3">
              <a:schemeClr val="accent1"/>
            </a:fillRef>
            <a:effectRef idx="3">
              <a:schemeClr val="accent1"/>
            </a:effectRef>
            <a:fontRef idx="minor">
              <a:schemeClr val="lt1"/>
            </a:fontRef>
          </p:style>
          <p:txBody>
            <a:bodyPr lIns="36000" rIns="36000" rtlCol="0" anchor="ctr"/>
            <a:lstStyle/>
            <a:p>
              <a:pPr algn="ctr">
                <a:lnSpc>
                  <a:spcPts val="1400"/>
                </a:lnSpc>
              </a:pPr>
              <a:r>
                <a:rPr lang="de-DE" sz="1200" dirty="0" smtClean="0">
                  <a:solidFill>
                    <a:schemeClr val="bg2"/>
                  </a:solidFill>
                </a:rPr>
                <a:t>Action </a:t>
              </a:r>
              <a:r>
                <a:rPr lang="de-DE" sz="1200" dirty="0" err="1" smtClean="0">
                  <a:solidFill>
                    <a:schemeClr val="bg2"/>
                  </a:solidFill>
                </a:rPr>
                <a:t>Pane</a:t>
              </a:r>
              <a:endParaRPr lang="de-DE" sz="1200" dirty="0" smtClean="0">
                <a:solidFill>
                  <a:schemeClr val="bg2"/>
                </a:solidFill>
              </a:endParaRPr>
            </a:p>
          </p:txBody>
        </p:sp>
      </p:grpSp>
      <p:grpSp>
        <p:nvGrpSpPr>
          <p:cNvPr id="5" name="Group 171"/>
          <p:cNvGrpSpPr/>
          <p:nvPr/>
        </p:nvGrpSpPr>
        <p:grpSpPr>
          <a:xfrm>
            <a:off x="428596" y="1571612"/>
            <a:ext cx="6286544" cy="4000528"/>
            <a:chOff x="468313" y="1571612"/>
            <a:chExt cx="6103951" cy="4000528"/>
          </a:xfrm>
        </p:grpSpPr>
        <p:sp>
          <p:nvSpPr>
            <p:cNvPr id="50" name="Rectangle 49"/>
            <p:cNvSpPr/>
            <p:nvPr/>
          </p:nvSpPr>
          <p:spPr>
            <a:xfrm>
              <a:off x="468313" y="1571612"/>
              <a:ext cx="6103951" cy="400052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de-DE"/>
            </a:p>
          </p:txBody>
        </p:sp>
        <p:pic>
          <p:nvPicPr>
            <p:cNvPr id="2088" name="Picture 40" descr="C:\Program Files\Microsoft Resource DVD Artwork\DVD_ART\BoxShots_Logos\Microsoft .NET Framework - NET\Microsoft NET Framework v.png"/>
            <p:cNvPicPr>
              <a:picLocks noChangeAspect="1" noChangeArrowheads="1"/>
            </p:cNvPicPr>
            <p:nvPr/>
          </p:nvPicPr>
          <p:blipFill>
            <a:blip r:embed="rId3" cstate="print"/>
            <a:srcRect/>
            <a:stretch>
              <a:fillRect/>
            </a:stretch>
          </p:blipFill>
          <p:spPr bwMode="auto">
            <a:xfrm>
              <a:off x="642910" y="4838312"/>
              <a:ext cx="1428760" cy="569718"/>
            </a:xfrm>
            <a:prstGeom prst="rect">
              <a:avLst/>
            </a:prstGeom>
            <a:noFill/>
          </p:spPr>
        </p:pic>
      </p:grpSp>
      <p:sp>
        <p:nvSpPr>
          <p:cNvPr id="46" name="Rectangle 45"/>
          <p:cNvSpPr/>
          <p:nvPr/>
        </p:nvSpPr>
        <p:spPr>
          <a:xfrm>
            <a:off x="2714612" y="4572008"/>
            <a:ext cx="2643206" cy="50006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lnSpc>
                <a:spcPct val="80000"/>
              </a:lnSpc>
            </a:pPr>
            <a:r>
              <a:rPr lang="de-DE" sz="1600" dirty="0" smtClean="0">
                <a:solidFill>
                  <a:schemeClr val="bg2"/>
                </a:solidFill>
              </a:rPr>
              <a:t>Business Applications (SAP, Siebel, Oracle, Dynamics)</a:t>
            </a:r>
            <a:endParaRPr lang="de-DE" sz="1600" dirty="0">
              <a:solidFill>
                <a:schemeClr val="bg2"/>
              </a:solidFill>
            </a:endParaRPr>
          </a:p>
        </p:txBody>
      </p:sp>
      <p:sp>
        <p:nvSpPr>
          <p:cNvPr id="2" name="Title 1"/>
          <p:cNvSpPr>
            <a:spLocks noGrp="1"/>
          </p:cNvSpPr>
          <p:nvPr>
            <p:ph type="title"/>
          </p:nvPr>
        </p:nvSpPr>
        <p:spPr>
          <a:xfrm>
            <a:off x="457200" y="274638"/>
            <a:ext cx="8229600" cy="664797"/>
          </a:xfrm>
        </p:spPr>
        <p:txBody>
          <a:bodyPr/>
          <a:lstStyle/>
          <a:p>
            <a:r>
              <a:rPr lang="de-DE" dirty="0" smtClean="0"/>
              <a:t>Office Business Applications</a:t>
            </a:r>
            <a:endParaRPr lang="de-DE" dirty="0"/>
          </a:p>
        </p:txBody>
      </p:sp>
      <p:sp>
        <p:nvSpPr>
          <p:cNvPr id="3" name="Text Placeholder 2"/>
          <p:cNvSpPr>
            <a:spLocks noGrp="1"/>
          </p:cNvSpPr>
          <p:nvPr>
            <p:ph idx="1"/>
          </p:nvPr>
        </p:nvSpPr>
        <p:spPr>
          <a:xfrm>
            <a:off x="457200" y="928670"/>
            <a:ext cx="8229600" cy="503238"/>
          </a:xfrm>
        </p:spPr>
        <p:txBody>
          <a:bodyPr>
            <a:noAutofit/>
          </a:bodyPr>
          <a:lstStyle/>
          <a:p>
            <a:pPr>
              <a:buNone/>
            </a:pPr>
            <a:r>
              <a:rPr lang="de-DE" sz="3200" dirty="0" err="1" smtClean="0">
                <a:solidFill>
                  <a:schemeClr val="tx2"/>
                </a:solidFill>
              </a:rPr>
              <a:t>Application</a:t>
            </a:r>
            <a:r>
              <a:rPr lang="de-DE" sz="3200" dirty="0" smtClean="0">
                <a:solidFill>
                  <a:schemeClr val="tx2"/>
                </a:solidFill>
              </a:rPr>
              <a:t> </a:t>
            </a:r>
            <a:r>
              <a:rPr lang="de-DE" sz="3200" dirty="0" err="1" smtClean="0">
                <a:solidFill>
                  <a:schemeClr val="tx2"/>
                </a:solidFill>
              </a:rPr>
              <a:t>and</a:t>
            </a:r>
            <a:r>
              <a:rPr lang="de-DE" sz="3200" dirty="0" smtClean="0">
                <a:solidFill>
                  <a:schemeClr val="tx2"/>
                </a:solidFill>
              </a:rPr>
              <a:t> Server </a:t>
            </a:r>
            <a:r>
              <a:rPr lang="de-DE" sz="3200" dirty="0" err="1" smtClean="0">
                <a:solidFill>
                  <a:schemeClr val="tx2"/>
                </a:solidFill>
              </a:rPr>
              <a:t>Stack</a:t>
            </a:r>
            <a:endParaRPr lang="de-DE" sz="3200" dirty="0">
              <a:solidFill>
                <a:schemeClr val="tx2"/>
              </a:solidFill>
            </a:endParaRPr>
          </a:p>
        </p:txBody>
      </p:sp>
      <p:grpSp>
        <p:nvGrpSpPr>
          <p:cNvPr id="6" name="Group 130"/>
          <p:cNvGrpSpPr/>
          <p:nvPr/>
        </p:nvGrpSpPr>
        <p:grpSpPr>
          <a:xfrm>
            <a:off x="6786578" y="3429000"/>
            <a:ext cx="1960548" cy="2786082"/>
            <a:chOff x="6603985" y="3429000"/>
            <a:chExt cx="1960548" cy="2786082"/>
          </a:xfrm>
        </p:grpSpPr>
        <p:sp>
          <p:nvSpPr>
            <p:cNvPr id="86" name="Rectangle 85"/>
            <p:cNvSpPr/>
            <p:nvPr/>
          </p:nvSpPr>
          <p:spPr>
            <a:xfrm>
              <a:off x="6603985" y="3429000"/>
              <a:ext cx="1960548" cy="278608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pic>
          <p:nvPicPr>
            <p:cNvPr id="1026" name="Picture 2" descr="C:\Program Files\Microsoft Resource DVD Artwork\DVD_ART\BoxShots_Logos\Visual Studio 2008 (Generic)\Visual Studio 2008 Generic v_c.png"/>
            <p:cNvPicPr>
              <a:picLocks noChangeAspect="1" noChangeArrowheads="1"/>
            </p:cNvPicPr>
            <p:nvPr/>
          </p:nvPicPr>
          <p:blipFill>
            <a:blip r:embed="rId4" cstate="print"/>
            <a:srcRect/>
            <a:stretch>
              <a:fillRect/>
            </a:stretch>
          </p:blipFill>
          <p:spPr bwMode="auto">
            <a:xfrm>
              <a:off x="6786578" y="4195261"/>
              <a:ext cx="1500198" cy="448185"/>
            </a:xfrm>
            <a:prstGeom prst="rect">
              <a:avLst/>
            </a:prstGeom>
            <a:noFill/>
          </p:spPr>
        </p:pic>
        <p:pic>
          <p:nvPicPr>
            <p:cNvPr id="1027" name="Picture 3" descr="C:\Program Files\Microsoft Resource DVD Artwork\DVD_ART\BoxShots_Logos\Visual Studio 2005\Visual Studio 2005 logo v.png"/>
            <p:cNvPicPr>
              <a:picLocks noChangeAspect="1" noChangeArrowheads="1"/>
            </p:cNvPicPr>
            <p:nvPr/>
          </p:nvPicPr>
          <p:blipFill>
            <a:blip r:embed="rId5" cstate="print"/>
            <a:srcRect/>
            <a:stretch>
              <a:fillRect/>
            </a:stretch>
          </p:blipFill>
          <p:spPr bwMode="auto">
            <a:xfrm>
              <a:off x="6786579" y="3615260"/>
              <a:ext cx="1500198" cy="440931"/>
            </a:xfrm>
            <a:prstGeom prst="rect">
              <a:avLst/>
            </a:prstGeom>
            <a:noFill/>
          </p:spPr>
        </p:pic>
        <p:pic>
          <p:nvPicPr>
            <p:cNvPr id="85" name="Picture 2" descr="C:\Program Files\Microsoft Resource DVD Artwork\DVD_ART\BoxShots_Logos\Visual Studio 2008 (Generic)\Visual Studio 2008 Generic v_c.png"/>
            <p:cNvPicPr>
              <a:picLocks noChangeAspect="1" noChangeArrowheads="1"/>
            </p:cNvPicPr>
            <p:nvPr/>
          </p:nvPicPr>
          <p:blipFill>
            <a:blip r:embed="rId4" cstate="print"/>
            <a:srcRect/>
            <a:stretch>
              <a:fillRect/>
            </a:stretch>
          </p:blipFill>
          <p:spPr bwMode="auto">
            <a:xfrm>
              <a:off x="6786578" y="4195261"/>
              <a:ext cx="1500198" cy="448185"/>
            </a:xfrm>
            <a:prstGeom prst="rect">
              <a:avLst/>
            </a:prstGeom>
            <a:noFill/>
          </p:spPr>
        </p:pic>
      </p:grpSp>
      <p:grpSp>
        <p:nvGrpSpPr>
          <p:cNvPr id="7" name="Group 128"/>
          <p:cNvGrpSpPr/>
          <p:nvPr/>
        </p:nvGrpSpPr>
        <p:grpSpPr>
          <a:xfrm>
            <a:off x="6786578" y="1571612"/>
            <a:ext cx="1960548" cy="714379"/>
            <a:chOff x="6603985" y="1571612"/>
            <a:chExt cx="1960548" cy="714379"/>
          </a:xfrm>
        </p:grpSpPr>
        <p:sp>
          <p:nvSpPr>
            <p:cNvPr id="83" name="Rectangle 82"/>
            <p:cNvSpPr/>
            <p:nvPr/>
          </p:nvSpPr>
          <p:spPr>
            <a:xfrm>
              <a:off x="6603985" y="1571612"/>
              <a:ext cx="1960548" cy="71437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pic>
          <p:nvPicPr>
            <p:cNvPr id="1029" name="Picture 5" descr="C:\Program Files\Microsoft Resource DVD Artwork\DVD_ART\BoxShots_Logos\Visual Studio tools for office systems\Visual studio tools for office system logo color vert.png"/>
            <p:cNvPicPr>
              <a:picLocks noChangeAspect="1" noChangeArrowheads="1"/>
            </p:cNvPicPr>
            <p:nvPr/>
          </p:nvPicPr>
          <p:blipFill>
            <a:blip r:embed="rId6" cstate="print"/>
            <a:srcRect/>
            <a:stretch>
              <a:fillRect/>
            </a:stretch>
          </p:blipFill>
          <p:spPr bwMode="auto">
            <a:xfrm>
              <a:off x="6715140" y="1643050"/>
              <a:ext cx="1785950" cy="506254"/>
            </a:xfrm>
            <a:prstGeom prst="rect">
              <a:avLst/>
            </a:prstGeom>
            <a:noFill/>
          </p:spPr>
        </p:pic>
      </p:grpSp>
      <p:grpSp>
        <p:nvGrpSpPr>
          <p:cNvPr id="8" name="Group 129"/>
          <p:cNvGrpSpPr/>
          <p:nvPr/>
        </p:nvGrpSpPr>
        <p:grpSpPr>
          <a:xfrm>
            <a:off x="6786578" y="2357430"/>
            <a:ext cx="1960548" cy="1000132"/>
            <a:chOff x="6603985" y="2357430"/>
            <a:chExt cx="1960548" cy="1000132"/>
          </a:xfrm>
        </p:grpSpPr>
        <p:sp>
          <p:nvSpPr>
            <p:cNvPr id="78" name="Rectangle 77"/>
            <p:cNvSpPr/>
            <p:nvPr/>
          </p:nvSpPr>
          <p:spPr>
            <a:xfrm>
              <a:off x="6603985" y="2357430"/>
              <a:ext cx="1960548" cy="10001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pic>
          <p:nvPicPr>
            <p:cNvPr id="1031" name="Picture 7" descr="C:\Program Files\Microsoft Resource DVD Artwork\DVD_ART\BoxShots_Logos\SharePoint Designer 2007\SharePoint Designer 2007 logo black v.png"/>
            <p:cNvPicPr>
              <a:picLocks noChangeAspect="1" noChangeArrowheads="1"/>
            </p:cNvPicPr>
            <p:nvPr/>
          </p:nvPicPr>
          <p:blipFill>
            <a:blip r:embed="rId7" cstate="print"/>
            <a:srcRect/>
            <a:stretch>
              <a:fillRect/>
            </a:stretch>
          </p:blipFill>
          <p:spPr bwMode="auto">
            <a:xfrm>
              <a:off x="6715140" y="2595785"/>
              <a:ext cx="1714512" cy="476025"/>
            </a:xfrm>
            <a:prstGeom prst="rect">
              <a:avLst/>
            </a:prstGeom>
            <a:noFill/>
          </p:spPr>
        </p:pic>
      </p:grpSp>
      <p:grpSp>
        <p:nvGrpSpPr>
          <p:cNvPr id="9" name="Gruppieren 161"/>
          <p:cNvGrpSpPr/>
          <p:nvPr/>
        </p:nvGrpSpPr>
        <p:grpSpPr>
          <a:xfrm>
            <a:off x="2174829" y="1643050"/>
            <a:ext cx="4286280" cy="500066"/>
            <a:chOff x="2174829" y="1643050"/>
            <a:chExt cx="4286280" cy="500066"/>
          </a:xfrm>
        </p:grpSpPr>
        <p:sp>
          <p:nvSpPr>
            <p:cNvPr id="76" name="Rectangle 75"/>
            <p:cNvSpPr/>
            <p:nvPr/>
          </p:nvSpPr>
          <p:spPr>
            <a:xfrm>
              <a:off x="2174829" y="1643050"/>
              <a:ext cx="4286280" cy="50006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de-DE"/>
            </a:p>
          </p:txBody>
        </p:sp>
        <p:pic>
          <p:nvPicPr>
            <p:cNvPr id="9219" name="Picture 3" descr="C:\Program Files\Microsoft Resource DVD Artwork\DVD_ART\BoxShots_Logos\Office Enterprise 2007\Office Enterprise 2007 logo.png"/>
            <p:cNvPicPr>
              <a:picLocks noChangeAspect="1" noChangeArrowheads="1"/>
            </p:cNvPicPr>
            <p:nvPr/>
          </p:nvPicPr>
          <p:blipFill>
            <a:blip r:embed="rId8"/>
            <a:srcRect/>
            <a:stretch>
              <a:fillRect/>
            </a:stretch>
          </p:blipFill>
          <p:spPr bwMode="auto">
            <a:xfrm>
              <a:off x="2216796" y="1714488"/>
              <a:ext cx="2283766" cy="387223"/>
            </a:xfrm>
            <a:prstGeom prst="rect">
              <a:avLst/>
            </a:prstGeom>
            <a:noFill/>
          </p:spPr>
        </p:pic>
      </p:grpSp>
      <p:grpSp>
        <p:nvGrpSpPr>
          <p:cNvPr id="10" name="Gruppieren 162"/>
          <p:cNvGrpSpPr/>
          <p:nvPr/>
        </p:nvGrpSpPr>
        <p:grpSpPr>
          <a:xfrm>
            <a:off x="2169093" y="2214553"/>
            <a:ext cx="4286993" cy="1934695"/>
            <a:chOff x="2169093" y="2214553"/>
            <a:chExt cx="4286993" cy="1934695"/>
          </a:xfrm>
        </p:grpSpPr>
        <p:sp>
          <p:nvSpPr>
            <p:cNvPr id="126" name="Freeform 125"/>
            <p:cNvSpPr/>
            <p:nvPr/>
          </p:nvSpPr>
          <p:spPr>
            <a:xfrm>
              <a:off x="2169093" y="2214553"/>
              <a:ext cx="4286993" cy="1934695"/>
            </a:xfrm>
            <a:custGeom>
              <a:avLst/>
              <a:gdLst>
                <a:gd name="connsiteX0" fmla="*/ 0 w 4286993"/>
                <a:gd name="connsiteY0" fmla="*/ 0 h 1923802"/>
                <a:gd name="connsiteX1" fmla="*/ 4286993 w 4286993"/>
                <a:gd name="connsiteY1" fmla="*/ 0 h 1923802"/>
                <a:gd name="connsiteX2" fmla="*/ 4286993 w 4286993"/>
                <a:gd name="connsiteY2" fmla="*/ 1923802 h 1923802"/>
                <a:gd name="connsiteX3" fmla="*/ 2719450 w 4286993"/>
                <a:gd name="connsiteY3" fmla="*/ 1923802 h 1923802"/>
                <a:gd name="connsiteX4" fmla="*/ 2719450 w 4286993"/>
                <a:gd name="connsiteY4" fmla="*/ 1466602 h 1923802"/>
                <a:gd name="connsiteX5" fmla="*/ 1009403 w 4286993"/>
                <a:gd name="connsiteY5" fmla="*/ 1466602 h 1923802"/>
                <a:gd name="connsiteX6" fmla="*/ 1021278 w 4286993"/>
                <a:gd name="connsiteY6" fmla="*/ 1917865 h 1923802"/>
                <a:gd name="connsiteX7" fmla="*/ 0 w 4286993"/>
                <a:gd name="connsiteY7" fmla="*/ 1917865 h 1923802"/>
                <a:gd name="connsiteX8" fmla="*/ 0 w 4286993"/>
                <a:gd name="connsiteY8" fmla="*/ 0 h 1923802"/>
                <a:gd name="connsiteX0" fmla="*/ 0 w 4286993"/>
                <a:gd name="connsiteY0" fmla="*/ 0 h 1923802"/>
                <a:gd name="connsiteX1" fmla="*/ 4286993 w 4286993"/>
                <a:gd name="connsiteY1" fmla="*/ 0 h 1923802"/>
                <a:gd name="connsiteX2" fmla="*/ 4286993 w 4286993"/>
                <a:gd name="connsiteY2" fmla="*/ 1923802 h 1923802"/>
                <a:gd name="connsiteX3" fmla="*/ 2719450 w 4286993"/>
                <a:gd name="connsiteY3" fmla="*/ 1923802 h 1923802"/>
                <a:gd name="connsiteX4" fmla="*/ 2719450 w 4286993"/>
                <a:gd name="connsiteY4" fmla="*/ 1466602 h 1923802"/>
                <a:gd name="connsiteX5" fmla="*/ 1009403 w 4286993"/>
                <a:gd name="connsiteY5" fmla="*/ 1466602 h 1923802"/>
                <a:gd name="connsiteX6" fmla="*/ 1021278 w 4286993"/>
                <a:gd name="connsiteY6" fmla="*/ 1917865 h 1923802"/>
                <a:gd name="connsiteX7" fmla="*/ 0 w 4286993"/>
                <a:gd name="connsiteY7" fmla="*/ 1917865 h 1923802"/>
                <a:gd name="connsiteX8" fmla="*/ 0 w 4286993"/>
                <a:gd name="connsiteY8" fmla="*/ 0 h 1923802"/>
                <a:gd name="connsiteX0" fmla="*/ 0 w 4286993"/>
                <a:gd name="connsiteY0" fmla="*/ 0 h 1923802"/>
                <a:gd name="connsiteX1" fmla="*/ 4286993 w 4286993"/>
                <a:gd name="connsiteY1" fmla="*/ 0 h 1923802"/>
                <a:gd name="connsiteX2" fmla="*/ 4286993 w 4286993"/>
                <a:gd name="connsiteY2" fmla="*/ 1923802 h 1923802"/>
                <a:gd name="connsiteX3" fmla="*/ 2719450 w 4286993"/>
                <a:gd name="connsiteY3" fmla="*/ 1923802 h 1923802"/>
                <a:gd name="connsiteX4" fmla="*/ 2719450 w 4286993"/>
                <a:gd name="connsiteY4" fmla="*/ 1466602 h 1923802"/>
                <a:gd name="connsiteX5" fmla="*/ 1009403 w 4286993"/>
                <a:gd name="connsiteY5" fmla="*/ 1466602 h 1923802"/>
                <a:gd name="connsiteX6" fmla="*/ 1021278 w 4286993"/>
                <a:gd name="connsiteY6" fmla="*/ 1917865 h 1923802"/>
                <a:gd name="connsiteX7" fmla="*/ 0 w 4286993"/>
                <a:gd name="connsiteY7" fmla="*/ 1917865 h 1923802"/>
                <a:gd name="connsiteX8" fmla="*/ 0 w 4286993"/>
                <a:gd name="connsiteY8" fmla="*/ 0 h 1923802"/>
                <a:gd name="connsiteX0" fmla="*/ 0 w 4286993"/>
                <a:gd name="connsiteY0" fmla="*/ 0 h 1923802"/>
                <a:gd name="connsiteX1" fmla="*/ 4286993 w 4286993"/>
                <a:gd name="connsiteY1" fmla="*/ 0 h 1923802"/>
                <a:gd name="connsiteX2" fmla="*/ 4286993 w 4286993"/>
                <a:gd name="connsiteY2" fmla="*/ 1923802 h 1923802"/>
                <a:gd name="connsiteX3" fmla="*/ 2719450 w 4286993"/>
                <a:gd name="connsiteY3" fmla="*/ 1923802 h 1923802"/>
                <a:gd name="connsiteX4" fmla="*/ 2719450 w 4286993"/>
                <a:gd name="connsiteY4" fmla="*/ 1466602 h 1923802"/>
                <a:gd name="connsiteX5" fmla="*/ 1009403 w 4286993"/>
                <a:gd name="connsiteY5" fmla="*/ 1466602 h 1923802"/>
                <a:gd name="connsiteX6" fmla="*/ 875423 w 4286993"/>
                <a:gd name="connsiteY6" fmla="*/ 1917865 h 1923802"/>
                <a:gd name="connsiteX7" fmla="*/ 0 w 4286993"/>
                <a:gd name="connsiteY7" fmla="*/ 1917865 h 1923802"/>
                <a:gd name="connsiteX8" fmla="*/ 0 w 4286993"/>
                <a:gd name="connsiteY8" fmla="*/ 0 h 1923802"/>
                <a:gd name="connsiteX0" fmla="*/ 0 w 4286993"/>
                <a:gd name="connsiteY0" fmla="*/ 0 h 1923802"/>
                <a:gd name="connsiteX1" fmla="*/ 4286993 w 4286993"/>
                <a:gd name="connsiteY1" fmla="*/ 0 h 1923802"/>
                <a:gd name="connsiteX2" fmla="*/ 4286993 w 4286993"/>
                <a:gd name="connsiteY2" fmla="*/ 1923802 h 1923802"/>
                <a:gd name="connsiteX3" fmla="*/ 2719450 w 4286993"/>
                <a:gd name="connsiteY3" fmla="*/ 1923802 h 1923802"/>
                <a:gd name="connsiteX4" fmla="*/ 2719450 w 4286993"/>
                <a:gd name="connsiteY4" fmla="*/ 1466602 h 1923802"/>
                <a:gd name="connsiteX5" fmla="*/ 1009403 w 4286993"/>
                <a:gd name="connsiteY5" fmla="*/ 1466602 h 1923802"/>
                <a:gd name="connsiteX6" fmla="*/ 1004448 w 4286993"/>
                <a:gd name="connsiteY6" fmla="*/ 1917865 h 1923802"/>
                <a:gd name="connsiteX7" fmla="*/ 0 w 4286993"/>
                <a:gd name="connsiteY7" fmla="*/ 1917865 h 1923802"/>
                <a:gd name="connsiteX8" fmla="*/ 0 w 4286993"/>
                <a:gd name="connsiteY8" fmla="*/ 0 h 1923802"/>
                <a:gd name="connsiteX0" fmla="*/ 0 w 4286993"/>
                <a:gd name="connsiteY0" fmla="*/ 0 h 2063720"/>
                <a:gd name="connsiteX1" fmla="*/ 4286993 w 4286993"/>
                <a:gd name="connsiteY1" fmla="*/ 0 h 2063720"/>
                <a:gd name="connsiteX2" fmla="*/ 4286993 w 4286993"/>
                <a:gd name="connsiteY2" fmla="*/ 1923802 h 2063720"/>
                <a:gd name="connsiteX3" fmla="*/ 2719450 w 4286993"/>
                <a:gd name="connsiteY3" fmla="*/ 1923802 h 2063720"/>
                <a:gd name="connsiteX4" fmla="*/ 2719450 w 4286993"/>
                <a:gd name="connsiteY4" fmla="*/ 1466602 h 2063720"/>
                <a:gd name="connsiteX5" fmla="*/ 1009403 w 4286993"/>
                <a:gd name="connsiteY5" fmla="*/ 1466602 h 2063720"/>
                <a:gd name="connsiteX6" fmla="*/ 1004448 w 4286993"/>
                <a:gd name="connsiteY6" fmla="*/ 1917865 h 2063720"/>
                <a:gd name="connsiteX7" fmla="*/ 0 w 4286993"/>
                <a:gd name="connsiteY7" fmla="*/ 2063720 h 2063720"/>
                <a:gd name="connsiteX8" fmla="*/ 0 w 4286993"/>
                <a:gd name="connsiteY8" fmla="*/ 0 h 2063720"/>
                <a:gd name="connsiteX0" fmla="*/ 0 w 4286993"/>
                <a:gd name="connsiteY0" fmla="*/ 0 h 1934695"/>
                <a:gd name="connsiteX1" fmla="*/ 4286993 w 4286993"/>
                <a:gd name="connsiteY1" fmla="*/ 0 h 1934695"/>
                <a:gd name="connsiteX2" fmla="*/ 4286993 w 4286993"/>
                <a:gd name="connsiteY2" fmla="*/ 1923802 h 1934695"/>
                <a:gd name="connsiteX3" fmla="*/ 2719450 w 4286993"/>
                <a:gd name="connsiteY3" fmla="*/ 1923802 h 1934695"/>
                <a:gd name="connsiteX4" fmla="*/ 2719450 w 4286993"/>
                <a:gd name="connsiteY4" fmla="*/ 1466602 h 1934695"/>
                <a:gd name="connsiteX5" fmla="*/ 1009403 w 4286993"/>
                <a:gd name="connsiteY5" fmla="*/ 1466602 h 1934695"/>
                <a:gd name="connsiteX6" fmla="*/ 1004448 w 4286993"/>
                <a:gd name="connsiteY6" fmla="*/ 1917865 h 1934695"/>
                <a:gd name="connsiteX7" fmla="*/ 0 w 4286993"/>
                <a:gd name="connsiteY7" fmla="*/ 1934695 h 1934695"/>
                <a:gd name="connsiteX8" fmla="*/ 0 w 4286993"/>
                <a:gd name="connsiteY8" fmla="*/ 0 h 1934695"/>
                <a:gd name="connsiteX0" fmla="*/ 0 w 4286993"/>
                <a:gd name="connsiteY0" fmla="*/ 0 h 2046891"/>
                <a:gd name="connsiteX1" fmla="*/ 4286993 w 4286993"/>
                <a:gd name="connsiteY1" fmla="*/ 0 h 2046891"/>
                <a:gd name="connsiteX2" fmla="*/ 4286993 w 4286993"/>
                <a:gd name="connsiteY2" fmla="*/ 1923802 h 2046891"/>
                <a:gd name="connsiteX3" fmla="*/ 2719450 w 4286993"/>
                <a:gd name="connsiteY3" fmla="*/ 1923802 h 2046891"/>
                <a:gd name="connsiteX4" fmla="*/ 2719450 w 4286993"/>
                <a:gd name="connsiteY4" fmla="*/ 1466602 h 2046891"/>
                <a:gd name="connsiteX5" fmla="*/ 1009403 w 4286993"/>
                <a:gd name="connsiteY5" fmla="*/ 1466602 h 2046891"/>
                <a:gd name="connsiteX6" fmla="*/ 1004448 w 4286993"/>
                <a:gd name="connsiteY6" fmla="*/ 2046891 h 2046891"/>
                <a:gd name="connsiteX7" fmla="*/ 0 w 4286993"/>
                <a:gd name="connsiteY7" fmla="*/ 1934695 h 2046891"/>
                <a:gd name="connsiteX8" fmla="*/ 0 w 4286993"/>
                <a:gd name="connsiteY8" fmla="*/ 0 h 2046891"/>
                <a:gd name="connsiteX0" fmla="*/ 0 w 4286993"/>
                <a:gd name="connsiteY0" fmla="*/ 0 h 1934695"/>
                <a:gd name="connsiteX1" fmla="*/ 4286993 w 4286993"/>
                <a:gd name="connsiteY1" fmla="*/ 0 h 1934695"/>
                <a:gd name="connsiteX2" fmla="*/ 4286993 w 4286993"/>
                <a:gd name="connsiteY2" fmla="*/ 1923802 h 1934695"/>
                <a:gd name="connsiteX3" fmla="*/ 2719450 w 4286993"/>
                <a:gd name="connsiteY3" fmla="*/ 1923802 h 1934695"/>
                <a:gd name="connsiteX4" fmla="*/ 2719450 w 4286993"/>
                <a:gd name="connsiteY4" fmla="*/ 1466602 h 1934695"/>
                <a:gd name="connsiteX5" fmla="*/ 1009403 w 4286993"/>
                <a:gd name="connsiteY5" fmla="*/ 1466602 h 1934695"/>
                <a:gd name="connsiteX6" fmla="*/ 1004448 w 4286993"/>
                <a:gd name="connsiteY6" fmla="*/ 1929085 h 1934695"/>
                <a:gd name="connsiteX7" fmla="*/ 0 w 4286993"/>
                <a:gd name="connsiteY7" fmla="*/ 1934695 h 1934695"/>
                <a:gd name="connsiteX8" fmla="*/ 0 w 4286993"/>
                <a:gd name="connsiteY8" fmla="*/ 0 h 1934695"/>
                <a:gd name="connsiteX0" fmla="*/ 0 w 4286993"/>
                <a:gd name="connsiteY0" fmla="*/ 0 h 2052501"/>
                <a:gd name="connsiteX1" fmla="*/ 4286993 w 4286993"/>
                <a:gd name="connsiteY1" fmla="*/ 0 h 2052501"/>
                <a:gd name="connsiteX2" fmla="*/ 4286993 w 4286993"/>
                <a:gd name="connsiteY2" fmla="*/ 1923802 h 2052501"/>
                <a:gd name="connsiteX3" fmla="*/ 2719450 w 4286993"/>
                <a:gd name="connsiteY3" fmla="*/ 1923802 h 2052501"/>
                <a:gd name="connsiteX4" fmla="*/ 2719450 w 4286993"/>
                <a:gd name="connsiteY4" fmla="*/ 1466602 h 2052501"/>
                <a:gd name="connsiteX5" fmla="*/ 1009403 w 4286993"/>
                <a:gd name="connsiteY5" fmla="*/ 1466602 h 2052501"/>
                <a:gd name="connsiteX6" fmla="*/ 1004448 w 4286993"/>
                <a:gd name="connsiteY6" fmla="*/ 2052501 h 2052501"/>
                <a:gd name="connsiteX7" fmla="*/ 0 w 4286993"/>
                <a:gd name="connsiteY7" fmla="*/ 1934695 h 2052501"/>
                <a:gd name="connsiteX8" fmla="*/ 0 w 4286993"/>
                <a:gd name="connsiteY8" fmla="*/ 0 h 2052501"/>
                <a:gd name="connsiteX0" fmla="*/ 0 w 4286993"/>
                <a:gd name="connsiteY0" fmla="*/ 0 h 1934695"/>
                <a:gd name="connsiteX1" fmla="*/ 4286993 w 4286993"/>
                <a:gd name="connsiteY1" fmla="*/ 0 h 1934695"/>
                <a:gd name="connsiteX2" fmla="*/ 4286993 w 4286993"/>
                <a:gd name="connsiteY2" fmla="*/ 1923802 h 1934695"/>
                <a:gd name="connsiteX3" fmla="*/ 2719450 w 4286993"/>
                <a:gd name="connsiteY3" fmla="*/ 1923802 h 1934695"/>
                <a:gd name="connsiteX4" fmla="*/ 2719450 w 4286993"/>
                <a:gd name="connsiteY4" fmla="*/ 1466602 h 1934695"/>
                <a:gd name="connsiteX5" fmla="*/ 1009403 w 4286993"/>
                <a:gd name="connsiteY5" fmla="*/ 1466602 h 1934695"/>
                <a:gd name="connsiteX6" fmla="*/ 1004448 w 4286993"/>
                <a:gd name="connsiteY6" fmla="*/ 1934695 h 1934695"/>
                <a:gd name="connsiteX7" fmla="*/ 0 w 4286993"/>
                <a:gd name="connsiteY7" fmla="*/ 1934695 h 1934695"/>
                <a:gd name="connsiteX8" fmla="*/ 0 w 4286993"/>
                <a:gd name="connsiteY8" fmla="*/ 0 h 193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86993" h="1934695">
                  <a:moveTo>
                    <a:pt x="0" y="0"/>
                  </a:moveTo>
                  <a:lnTo>
                    <a:pt x="4286993" y="0"/>
                  </a:lnTo>
                  <a:lnTo>
                    <a:pt x="4286993" y="1923802"/>
                  </a:lnTo>
                  <a:lnTo>
                    <a:pt x="2719450" y="1923802"/>
                  </a:lnTo>
                  <a:lnTo>
                    <a:pt x="2719450" y="1466602"/>
                  </a:lnTo>
                  <a:lnTo>
                    <a:pt x="1009403" y="1466602"/>
                  </a:lnTo>
                  <a:cubicBezTo>
                    <a:pt x="1007751" y="1617023"/>
                    <a:pt x="1006100" y="1784274"/>
                    <a:pt x="1004448" y="1934695"/>
                  </a:cubicBezTo>
                  <a:lnTo>
                    <a:pt x="0" y="1934695"/>
                  </a:lnTo>
                  <a:lnTo>
                    <a:pt x="0" y="0"/>
                  </a:lnTo>
                  <a:close/>
                </a:path>
              </a:pathLst>
            </a:custGeom>
          </p:spPr>
          <p:style>
            <a:lnRef idx="3">
              <a:schemeClr val="lt1"/>
            </a:lnRef>
            <a:fillRef idx="1">
              <a:schemeClr val="accent1"/>
            </a:fillRef>
            <a:effectRef idx="1">
              <a:schemeClr val="accent1"/>
            </a:effectRef>
            <a:fontRef idx="minor">
              <a:schemeClr val="lt1"/>
            </a:fontRef>
          </p:style>
          <p:txBody>
            <a:bodyPr rtlCol="0" anchor="ctr"/>
            <a:lstStyle/>
            <a:p>
              <a:pPr algn="ctr"/>
              <a:endParaRPr lang="de-DE"/>
            </a:p>
          </p:txBody>
        </p:sp>
        <p:pic>
          <p:nvPicPr>
            <p:cNvPr id="9220" name="Picture 4" descr="C:\Program Files\Microsoft Resource DVD Artwork\DVD_ART\BoxShots_Logos\SharePoint Server 2007\SharePoint Server 2007 logo black v.png"/>
            <p:cNvPicPr>
              <a:picLocks noChangeAspect="1" noChangeArrowheads="1"/>
            </p:cNvPicPr>
            <p:nvPr/>
          </p:nvPicPr>
          <p:blipFill>
            <a:blip r:embed="rId9" cstate="print"/>
            <a:srcRect/>
            <a:stretch>
              <a:fillRect/>
            </a:stretch>
          </p:blipFill>
          <p:spPr bwMode="auto">
            <a:xfrm>
              <a:off x="2252251" y="2285993"/>
              <a:ext cx="1988295" cy="500065"/>
            </a:xfrm>
            <a:prstGeom prst="rect">
              <a:avLst/>
            </a:prstGeom>
            <a:noFill/>
          </p:spPr>
        </p:pic>
      </p:grpSp>
      <p:grpSp>
        <p:nvGrpSpPr>
          <p:cNvPr id="11" name="Gruppieren 164"/>
          <p:cNvGrpSpPr/>
          <p:nvPr/>
        </p:nvGrpSpPr>
        <p:grpSpPr>
          <a:xfrm>
            <a:off x="428596" y="5143512"/>
            <a:ext cx="6286544" cy="1071570"/>
            <a:chOff x="428596" y="5143512"/>
            <a:chExt cx="6286544" cy="1071570"/>
          </a:xfrm>
        </p:grpSpPr>
        <p:grpSp>
          <p:nvGrpSpPr>
            <p:cNvPr id="12" name="Group 128"/>
            <p:cNvGrpSpPr/>
            <p:nvPr/>
          </p:nvGrpSpPr>
          <p:grpSpPr>
            <a:xfrm>
              <a:off x="428596" y="5143512"/>
              <a:ext cx="6286544" cy="1071570"/>
              <a:chOff x="468313" y="5143512"/>
              <a:chExt cx="6286544" cy="1071570"/>
            </a:xfrm>
          </p:grpSpPr>
          <p:grpSp>
            <p:nvGrpSpPr>
              <p:cNvPr id="13" name="Group 72"/>
              <p:cNvGrpSpPr/>
              <p:nvPr/>
            </p:nvGrpSpPr>
            <p:grpSpPr>
              <a:xfrm>
                <a:off x="468313" y="5643578"/>
                <a:ext cx="6286544" cy="571504"/>
                <a:chOff x="468313" y="5643578"/>
                <a:chExt cx="6286544" cy="571504"/>
              </a:xfrm>
            </p:grpSpPr>
            <p:sp>
              <p:nvSpPr>
                <p:cNvPr id="54" name="Rectangle 53"/>
                <p:cNvSpPr/>
                <p:nvPr/>
              </p:nvSpPr>
              <p:spPr>
                <a:xfrm>
                  <a:off x="468313" y="5643578"/>
                  <a:ext cx="6286544" cy="57150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de-DE"/>
                </a:p>
              </p:txBody>
            </p:sp>
            <p:pic>
              <p:nvPicPr>
                <p:cNvPr id="55" name="Picture 56" descr="C:\Program Files\Microsoft Resource DVD Artwork\DVD_ART\BoxShots_Logos\Windows Server 2003\Windows Server 2003 logo h white.png"/>
                <p:cNvPicPr>
                  <a:picLocks noChangeAspect="1" noChangeArrowheads="1"/>
                </p:cNvPicPr>
                <p:nvPr/>
              </p:nvPicPr>
              <p:blipFill>
                <a:blip r:embed="rId10" cstate="print"/>
                <a:srcRect/>
                <a:stretch>
                  <a:fillRect/>
                </a:stretch>
              </p:blipFill>
              <p:spPr bwMode="auto">
                <a:xfrm>
                  <a:off x="642910" y="5788049"/>
                  <a:ext cx="2143141" cy="331868"/>
                </a:xfrm>
                <a:prstGeom prst="rect">
                  <a:avLst/>
                </a:prstGeom>
                <a:noFill/>
              </p:spPr>
            </p:pic>
            <p:pic>
              <p:nvPicPr>
                <p:cNvPr id="56" name="Picture 60" descr="C:\Program Files\Microsoft Resource DVD Artwork\DVD_ART\BoxShots_Logos\Windows SharePoint Services\Windows SharePoint Services logo reverse.png"/>
                <p:cNvPicPr>
                  <a:picLocks noChangeAspect="1" noChangeArrowheads="1"/>
                </p:cNvPicPr>
                <p:nvPr/>
              </p:nvPicPr>
              <p:blipFill>
                <a:blip r:embed="rId11" cstate="print"/>
                <a:srcRect/>
                <a:stretch>
                  <a:fillRect/>
                </a:stretch>
              </p:blipFill>
              <p:spPr bwMode="auto">
                <a:xfrm>
                  <a:off x="3143271" y="5788049"/>
                  <a:ext cx="1714481" cy="355595"/>
                </a:xfrm>
                <a:prstGeom prst="rect">
                  <a:avLst/>
                </a:prstGeom>
                <a:noFill/>
              </p:spPr>
            </p:pic>
          </p:grpSp>
          <p:sp>
            <p:nvSpPr>
              <p:cNvPr id="58" name="Rectangle 57"/>
              <p:cNvSpPr/>
              <p:nvPr/>
            </p:nvSpPr>
            <p:spPr>
              <a:xfrm>
                <a:off x="2643174" y="5143512"/>
                <a:ext cx="1214446" cy="57150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de-DE"/>
              </a:p>
            </p:txBody>
          </p:sp>
          <p:sp>
            <p:nvSpPr>
              <p:cNvPr id="59" name="Rectangle 58"/>
              <p:cNvSpPr/>
              <p:nvPr/>
            </p:nvSpPr>
            <p:spPr>
              <a:xfrm>
                <a:off x="3929058" y="5143512"/>
                <a:ext cx="2571768" cy="57150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de-DE"/>
              </a:p>
            </p:txBody>
          </p:sp>
        </p:grpSp>
        <p:pic>
          <p:nvPicPr>
            <p:cNvPr id="9222" name="Picture 6" descr="C:\Program Files\Microsoft Resource DVD Artwork\DVD_ART\BoxShots_Logos\Windows Server Active Directory\Windows Server Active Directory v black logo.png"/>
            <p:cNvPicPr>
              <a:picLocks noChangeAspect="1" noChangeArrowheads="1"/>
            </p:cNvPicPr>
            <p:nvPr/>
          </p:nvPicPr>
          <p:blipFill>
            <a:blip r:embed="rId12" cstate="print"/>
            <a:srcRect/>
            <a:stretch>
              <a:fillRect/>
            </a:stretch>
          </p:blipFill>
          <p:spPr bwMode="auto">
            <a:xfrm>
              <a:off x="2756915" y="5214951"/>
              <a:ext cx="957829" cy="428628"/>
            </a:xfrm>
            <a:prstGeom prst="rect">
              <a:avLst/>
            </a:prstGeom>
            <a:noFill/>
          </p:spPr>
        </p:pic>
        <p:pic>
          <p:nvPicPr>
            <p:cNvPr id="9223" name="Picture 7" descr="C:\Program Files\Microsoft Resource DVD Artwork\DVD_ART\BoxShots_Logos\SQL Server 2005 Analysis Services\SQL Server 2005 Analysis logo.png"/>
            <p:cNvPicPr>
              <a:picLocks noChangeAspect="1" noChangeArrowheads="1"/>
            </p:cNvPicPr>
            <p:nvPr/>
          </p:nvPicPr>
          <p:blipFill>
            <a:blip r:embed="rId13" cstate="print"/>
            <a:srcRect/>
            <a:stretch>
              <a:fillRect/>
            </a:stretch>
          </p:blipFill>
          <p:spPr bwMode="auto">
            <a:xfrm>
              <a:off x="5214942" y="5246832"/>
              <a:ext cx="1126838" cy="384556"/>
            </a:xfrm>
            <a:prstGeom prst="rect">
              <a:avLst/>
            </a:prstGeom>
            <a:noFill/>
          </p:spPr>
        </p:pic>
      </p:grpSp>
      <p:grpSp>
        <p:nvGrpSpPr>
          <p:cNvPr id="14" name="Group 174"/>
          <p:cNvGrpSpPr/>
          <p:nvPr/>
        </p:nvGrpSpPr>
        <p:grpSpPr>
          <a:xfrm>
            <a:off x="2500298" y="3786190"/>
            <a:ext cx="3071834" cy="714380"/>
            <a:chOff x="2540015" y="3786190"/>
            <a:chExt cx="3071834" cy="714380"/>
          </a:xfrm>
        </p:grpSpPr>
        <p:sp>
          <p:nvSpPr>
            <p:cNvPr id="173" name="Rectangle 172"/>
            <p:cNvSpPr/>
            <p:nvPr/>
          </p:nvSpPr>
          <p:spPr>
            <a:xfrm>
              <a:off x="2540015" y="3786190"/>
              <a:ext cx="1214446" cy="71438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de-DE" sz="1400" b="1" dirty="0" smtClean="0">
                  <a:solidFill>
                    <a:schemeClr val="bg2"/>
                  </a:solidFill>
                </a:rPr>
                <a:t>WCF</a:t>
              </a:r>
              <a:endParaRPr lang="de-DE" sz="1400" b="1" dirty="0">
                <a:solidFill>
                  <a:schemeClr val="bg2"/>
                </a:solidFill>
              </a:endParaRPr>
            </a:p>
          </p:txBody>
        </p:sp>
        <p:sp>
          <p:nvSpPr>
            <p:cNvPr id="174" name="Rectangle 173"/>
            <p:cNvSpPr/>
            <p:nvPr/>
          </p:nvSpPr>
          <p:spPr>
            <a:xfrm>
              <a:off x="4397403" y="3786190"/>
              <a:ext cx="1214446" cy="71438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r"/>
              <a:r>
                <a:rPr lang="de-DE" sz="1400" b="1" dirty="0" smtClean="0">
                  <a:solidFill>
                    <a:schemeClr val="bg2"/>
                  </a:solidFill>
                </a:rPr>
                <a:t>WF</a:t>
              </a:r>
            </a:p>
          </p:txBody>
        </p:sp>
      </p:grpSp>
      <p:grpSp>
        <p:nvGrpSpPr>
          <p:cNvPr id="15" name="Gruppieren 163"/>
          <p:cNvGrpSpPr/>
          <p:nvPr/>
        </p:nvGrpSpPr>
        <p:grpSpPr>
          <a:xfrm>
            <a:off x="3246399" y="3929066"/>
            <a:ext cx="1571636" cy="428628"/>
            <a:chOff x="3246399" y="3929066"/>
            <a:chExt cx="1571636" cy="428628"/>
          </a:xfrm>
        </p:grpSpPr>
        <p:sp>
          <p:nvSpPr>
            <p:cNvPr id="48" name="Rectangle 47"/>
            <p:cNvSpPr/>
            <p:nvPr/>
          </p:nvSpPr>
          <p:spPr>
            <a:xfrm>
              <a:off x="3246399" y="3929066"/>
              <a:ext cx="1571636" cy="42862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de-DE"/>
            </a:p>
          </p:txBody>
        </p:sp>
        <p:pic>
          <p:nvPicPr>
            <p:cNvPr id="9221" name="Picture 5" descr="C:\Program Files\Microsoft Resource DVD Artwork\DVD_ART\BoxShots_Logos\BizTalk Server 2006\BizTalk server 2006 logo black.png"/>
            <p:cNvPicPr>
              <a:picLocks noChangeAspect="1" noChangeArrowheads="1"/>
            </p:cNvPicPr>
            <p:nvPr/>
          </p:nvPicPr>
          <p:blipFill>
            <a:blip r:embed="rId14" cstate="print"/>
            <a:srcRect/>
            <a:stretch>
              <a:fillRect/>
            </a:stretch>
          </p:blipFill>
          <p:spPr bwMode="auto">
            <a:xfrm>
              <a:off x="3357554" y="4082594"/>
              <a:ext cx="1298561" cy="203662"/>
            </a:xfrm>
            <a:prstGeom prst="rect">
              <a:avLst/>
            </a:prstGeom>
            <a:noFill/>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par>
                          <p:cTn id="42" fill="hold">
                            <p:stCondLst>
                              <p:cond delay="1500"/>
                            </p:stCondLst>
                            <p:childTnLst>
                              <p:par>
                                <p:cTn id="43" presetID="10" presetClass="exit" presetSubtype="0" fill="hold" nodeType="afterEffect">
                                  <p:stCondLst>
                                    <p:cond delay="0"/>
                                  </p:stCondLst>
                                  <p:childTnLst>
                                    <p:animEffect transition="out" filter="fade">
                                      <p:cBhvr>
                                        <p:cTn id="44" dur="500"/>
                                        <p:tgtEl>
                                          <p:spTgt spid="4"/>
                                        </p:tgtEl>
                                      </p:cBhvr>
                                    </p:animEffect>
                                    <p:set>
                                      <p:cBhvr>
                                        <p:cTn id="4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Microsoft</a:t>
            </a:r>
            <a:br>
              <a:rPr lang="de-DE" dirty="0" smtClean="0"/>
            </a:br>
            <a:r>
              <a:rPr lang="de-DE" dirty="0" smtClean="0"/>
              <a:t>SOA </a:t>
            </a:r>
            <a:r>
              <a:rPr lang="de-DE" dirty="0" err="1" smtClean="0"/>
              <a:t>Roadmap</a:t>
            </a:r>
            <a:endParaRPr lang="de-DE"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58"/>
          <p:cNvGrpSpPr/>
          <p:nvPr/>
        </p:nvGrpSpPr>
        <p:grpSpPr>
          <a:xfrm>
            <a:off x="6705600" y="3886200"/>
            <a:ext cx="2209800" cy="2533710"/>
            <a:chOff x="6705600" y="3886200"/>
            <a:chExt cx="2209800" cy="2533710"/>
          </a:xfrm>
        </p:grpSpPr>
        <p:sp>
          <p:nvSpPr>
            <p:cNvPr id="49" name="Rectangle 48"/>
            <p:cNvSpPr/>
            <p:nvPr/>
          </p:nvSpPr>
          <p:spPr bwMode="auto">
            <a:xfrm>
              <a:off x="6705600" y="3886200"/>
              <a:ext cx="2209800" cy="21336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sp>
          <p:nvSpPr>
            <p:cNvPr id="51" name="TextBox 50"/>
            <p:cNvSpPr txBox="1"/>
            <p:nvPr/>
          </p:nvSpPr>
          <p:spPr>
            <a:xfrm>
              <a:off x="6705600" y="6019800"/>
              <a:ext cx="2209800" cy="400110"/>
            </a:xfrm>
            <a:prstGeom prst="rect">
              <a:avLst/>
            </a:prstGeom>
            <a:noFill/>
          </p:spPr>
          <p:txBody>
            <a:bodyPr wrap="square" rtlCol="0">
              <a:spAutoFit/>
            </a:bodyPr>
            <a:lstStyle/>
            <a:p>
              <a:pPr algn="ctr"/>
              <a:r>
                <a:rPr lang="en-US" sz="2000" b="1" dirty="0" smtClean="0">
                  <a:latin typeface="+mn-lt"/>
                </a:rPr>
                <a:t>Data Center</a:t>
              </a:r>
              <a:endParaRPr lang="en-US" sz="2000" b="1" dirty="0">
                <a:latin typeface="+mn-lt"/>
              </a:endParaRPr>
            </a:p>
          </p:txBody>
        </p:sp>
      </p:grpSp>
      <p:sp>
        <p:nvSpPr>
          <p:cNvPr id="2" name="Title 1"/>
          <p:cNvSpPr>
            <a:spLocks noGrp="1"/>
          </p:cNvSpPr>
          <p:nvPr>
            <p:ph type="title"/>
          </p:nvPr>
        </p:nvSpPr>
        <p:spPr>
          <a:xfrm>
            <a:off x="387054" y="228600"/>
            <a:ext cx="8375946" cy="1107996"/>
          </a:xfrm>
        </p:spPr>
        <p:txBody>
          <a:bodyPr/>
          <a:lstStyle/>
          <a:p>
            <a:r>
              <a:rPr smtClean="0"/>
              <a:t>IT Today</a:t>
            </a:r>
            <a:br>
              <a:rPr smtClean="0"/>
            </a:br>
            <a:r>
              <a:rPr sz="3200" i="1" smtClean="0">
                <a:solidFill>
                  <a:schemeClr val="accent5"/>
                </a:solidFill>
              </a:rPr>
              <a:t>W</a:t>
            </a:r>
            <a:r>
              <a:rPr lang="en-US" sz="3200" i="1" dirty="0" smtClean="0">
                <a:solidFill>
                  <a:schemeClr val="accent5"/>
                </a:solidFill>
              </a:rPr>
              <a:t>o</a:t>
            </a:r>
            <a:r>
              <a:rPr sz="3200" i="1" smtClean="0">
                <a:solidFill>
                  <a:schemeClr val="accent5"/>
                </a:solidFill>
              </a:rPr>
              <a:t>rking in a complex world</a:t>
            </a:r>
            <a:endParaRPr sz="3200" i="1" dirty="0" smtClean="0">
              <a:solidFill>
                <a:schemeClr val="accent5"/>
              </a:solidFill>
            </a:endParaRPr>
          </a:p>
        </p:txBody>
      </p:sp>
      <p:grpSp>
        <p:nvGrpSpPr>
          <p:cNvPr id="4" name="Group 256"/>
          <p:cNvGrpSpPr/>
          <p:nvPr/>
        </p:nvGrpSpPr>
        <p:grpSpPr>
          <a:xfrm>
            <a:off x="4114800" y="4191000"/>
            <a:ext cx="2057400" cy="1924110"/>
            <a:chOff x="4114800" y="4191000"/>
            <a:chExt cx="2057400" cy="1924110"/>
          </a:xfrm>
        </p:grpSpPr>
        <p:sp>
          <p:nvSpPr>
            <p:cNvPr id="75" name="TextBox 74"/>
            <p:cNvSpPr txBox="1"/>
            <p:nvPr/>
          </p:nvSpPr>
          <p:spPr>
            <a:xfrm>
              <a:off x="4114800" y="5715000"/>
              <a:ext cx="2057400" cy="400110"/>
            </a:xfrm>
            <a:prstGeom prst="rect">
              <a:avLst/>
            </a:prstGeom>
            <a:noFill/>
          </p:spPr>
          <p:txBody>
            <a:bodyPr wrap="square" rtlCol="0">
              <a:spAutoFit/>
            </a:bodyPr>
            <a:lstStyle/>
            <a:p>
              <a:pPr algn="ctr"/>
              <a:r>
                <a:rPr lang="en-US" sz="2000" b="1" dirty="0" smtClean="0">
                  <a:latin typeface="+mn-lt"/>
                </a:rPr>
                <a:t>Application</a:t>
              </a:r>
              <a:endParaRPr lang="en-US" b="1" dirty="0">
                <a:latin typeface="+mn-lt"/>
              </a:endParaRPr>
            </a:p>
          </p:txBody>
        </p:sp>
        <p:sp>
          <p:nvSpPr>
            <p:cNvPr id="74" name="Oval 73"/>
            <p:cNvSpPr/>
            <p:nvPr/>
          </p:nvSpPr>
          <p:spPr bwMode="auto">
            <a:xfrm>
              <a:off x="4572000" y="4191000"/>
              <a:ext cx="1143000" cy="1524000"/>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grpSp>
      <p:grpSp>
        <p:nvGrpSpPr>
          <p:cNvPr id="5" name="Group 164"/>
          <p:cNvGrpSpPr/>
          <p:nvPr/>
        </p:nvGrpSpPr>
        <p:grpSpPr>
          <a:xfrm>
            <a:off x="4876800" y="4419600"/>
            <a:ext cx="647700" cy="1066800"/>
            <a:chOff x="7239000" y="533400"/>
            <a:chExt cx="1295400" cy="2133600"/>
          </a:xfrm>
        </p:grpSpPr>
        <p:sp>
          <p:nvSpPr>
            <p:cNvPr id="154" name="Rectangle 153"/>
            <p:cNvSpPr/>
            <p:nvPr/>
          </p:nvSpPr>
          <p:spPr bwMode="auto">
            <a:xfrm>
              <a:off x="7239000" y="533400"/>
              <a:ext cx="1295400" cy="2133600"/>
            </a:xfrm>
            <a:prstGeom prst="rect">
              <a:avLst/>
            </a:prstGeom>
            <a:ln>
              <a:headEnd type="none" w="med" len="med"/>
              <a:tailEnd type="none" w="med" len="med"/>
            </a:ln>
            <a:scene3d>
              <a:camera prst="isometricOffAxis1Right"/>
              <a:lightRig rig="glow" dir="t">
                <a:rot lat="0" lon="0" rev="6360000"/>
              </a:lightRig>
            </a:scene3d>
            <a:sp3d contourW="1000" prstMaterial="flat">
              <a:bevelT w="95250" h="1016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cxnSp>
          <p:nvCxnSpPr>
            <p:cNvPr id="155" name="Straight Connector 154"/>
            <p:cNvCxnSpPr>
              <a:endCxn id="161" idx="0"/>
            </p:cNvCxnSpPr>
            <p:nvPr/>
          </p:nvCxnSpPr>
          <p:spPr>
            <a:xfrm>
              <a:off x="7816791" y="996521"/>
              <a:ext cx="336609" cy="146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10800000" flipV="1">
              <a:off x="7574133" y="999481"/>
              <a:ext cx="233778" cy="210104"/>
            </a:xfrm>
            <a:prstGeom prst="line">
              <a:avLst/>
            </a:prstGeom>
          </p:spPr>
          <p:style>
            <a:lnRef idx="1">
              <a:schemeClr val="accent1"/>
            </a:lnRef>
            <a:fillRef idx="0">
              <a:schemeClr val="accent1"/>
            </a:fillRef>
            <a:effectRef idx="0">
              <a:schemeClr val="accent1"/>
            </a:effectRef>
            <a:fontRef idx="minor">
              <a:schemeClr val="tx1"/>
            </a:fontRef>
          </p:style>
        </p:cxnSp>
        <p:sp>
          <p:nvSpPr>
            <p:cNvPr id="157" name="Diamond 156"/>
            <p:cNvSpPr/>
            <p:nvPr/>
          </p:nvSpPr>
          <p:spPr bwMode="auto">
            <a:xfrm rot="16200000">
              <a:off x="7627938" y="601662"/>
              <a:ext cx="381000" cy="396875"/>
            </a:xfrm>
            <a:prstGeom prst="diamond">
              <a:avLst/>
            </a:prstGeom>
            <a:gradFill flip="none"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path path="circle">
                <a:fillToRect l="100000" t="100000"/>
              </a:path>
              <a:tileRect r="-100000" b="-100000"/>
            </a:gradFill>
            <a:ln>
              <a:headEnd type="none" w="med" len="med"/>
              <a:tailEnd type="none" w="med" len="med"/>
            </a:ln>
            <a:scene3d>
              <a:camera prst="isometricOffAxis1Right"/>
              <a:lightRig rig="glow" dir="t">
                <a:rot lat="0" lon="0" rev="6360000"/>
              </a:lightRig>
            </a:scene3d>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cxnSp>
          <p:nvCxnSpPr>
            <p:cNvPr id="158" name="Straight Connector 157"/>
            <p:cNvCxnSpPr/>
            <p:nvPr/>
          </p:nvCxnSpPr>
          <p:spPr>
            <a:xfrm>
              <a:off x="7583752" y="1478874"/>
              <a:ext cx="336609" cy="146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rot="10800000" flipV="1">
              <a:off x="7911484" y="1411552"/>
              <a:ext cx="221203" cy="218239"/>
            </a:xfrm>
            <a:prstGeom prst="line">
              <a:avLst/>
            </a:prstGeom>
          </p:spPr>
          <p:style>
            <a:lnRef idx="1">
              <a:schemeClr val="accent1"/>
            </a:lnRef>
            <a:fillRef idx="0">
              <a:schemeClr val="accent1"/>
            </a:fillRef>
            <a:effectRef idx="0">
              <a:schemeClr val="accent1"/>
            </a:effectRef>
            <a:fontRef idx="minor">
              <a:schemeClr val="tx1"/>
            </a:fontRef>
          </p:style>
        </p:cxnSp>
        <p:sp>
          <p:nvSpPr>
            <p:cNvPr id="160" name="Diamond 159"/>
            <p:cNvSpPr/>
            <p:nvPr/>
          </p:nvSpPr>
          <p:spPr bwMode="auto">
            <a:xfrm rot="16200000">
              <a:off x="7765547" y="1557491"/>
              <a:ext cx="381000" cy="396875"/>
            </a:xfrm>
            <a:prstGeom prst="diamond">
              <a:avLst/>
            </a:prstGeom>
            <a:gradFill flip="none"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path path="circle">
                <a:fillToRect l="100000" t="100000"/>
              </a:path>
              <a:tileRect r="-100000" b="-100000"/>
            </a:gradFill>
            <a:ln>
              <a:headEnd type="none" w="med" len="med"/>
              <a:tailEnd type="none" w="med" len="med"/>
            </a:ln>
            <a:scene3d>
              <a:camera prst="isometricOffAxis1Right"/>
              <a:lightRig rig="glow" dir="t">
                <a:rot lat="0" lon="0" rev="6360000"/>
              </a:lightRig>
            </a:scene3d>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sp>
          <p:nvSpPr>
            <p:cNvPr id="161" name="Rectangle 160"/>
            <p:cNvSpPr/>
            <p:nvPr/>
          </p:nvSpPr>
          <p:spPr bwMode="auto">
            <a:xfrm>
              <a:off x="8001000" y="1143000"/>
              <a:ext cx="304800" cy="304800"/>
            </a:xfrm>
            <a:prstGeom prst="rect">
              <a:avLst/>
            </a:prstGeom>
            <a:gradFill flip="none"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path path="circle">
                <a:fillToRect l="100000" t="100000"/>
              </a:path>
              <a:tileRect r="-100000" b="-100000"/>
            </a:gradFill>
            <a:ln>
              <a:headEnd type="none" w="med" len="med"/>
              <a:tailEnd type="none" w="med" len="med"/>
            </a:ln>
            <a:scene3d>
              <a:camera prst="isometricOffAxis1Right"/>
              <a:lightRig rig="glow" dir="t">
                <a:rot lat="0" lon="0" rev="6360000"/>
              </a:lightRig>
            </a:scene3d>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sp>
          <p:nvSpPr>
            <p:cNvPr id="162" name="Rectangle 161"/>
            <p:cNvSpPr/>
            <p:nvPr/>
          </p:nvSpPr>
          <p:spPr bwMode="auto">
            <a:xfrm>
              <a:off x="7467600" y="1219200"/>
              <a:ext cx="304800" cy="304800"/>
            </a:xfrm>
            <a:prstGeom prst="rect">
              <a:avLst/>
            </a:prstGeom>
            <a:gradFill flip="none"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path path="circle">
                <a:fillToRect l="100000" t="100000"/>
              </a:path>
              <a:tileRect r="-100000" b="-100000"/>
            </a:gradFill>
            <a:ln>
              <a:headEnd type="none" w="med" len="med"/>
              <a:tailEnd type="none" w="med" len="med"/>
            </a:ln>
            <a:scene3d>
              <a:camera prst="isometricOffAxis1Right"/>
              <a:lightRig rig="glow" dir="t">
                <a:rot lat="0" lon="0" rev="6360000"/>
              </a:lightRig>
            </a:scene3d>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cxnSp>
          <p:nvCxnSpPr>
            <p:cNvPr id="163" name="Straight Connector 162"/>
            <p:cNvCxnSpPr/>
            <p:nvPr/>
          </p:nvCxnSpPr>
          <p:spPr>
            <a:xfrm rot="16200000" flipH="1">
              <a:off x="7894470" y="2027070"/>
              <a:ext cx="166454" cy="46605"/>
            </a:xfrm>
            <a:prstGeom prst="line">
              <a:avLst/>
            </a:prstGeom>
          </p:spPr>
          <p:style>
            <a:lnRef idx="1">
              <a:schemeClr val="accent1"/>
            </a:lnRef>
            <a:fillRef idx="0">
              <a:schemeClr val="accent1"/>
            </a:fillRef>
            <a:effectRef idx="0">
              <a:schemeClr val="accent1"/>
            </a:effectRef>
            <a:fontRef idx="minor">
              <a:schemeClr val="tx1"/>
            </a:fontRef>
          </p:style>
        </p:cxnSp>
        <p:sp>
          <p:nvSpPr>
            <p:cNvPr id="164" name="Rectangle 163"/>
            <p:cNvSpPr/>
            <p:nvPr/>
          </p:nvSpPr>
          <p:spPr bwMode="auto">
            <a:xfrm>
              <a:off x="7885591" y="2152095"/>
              <a:ext cx="304800" cy="304800"/>
            </a:xfrm>
            <a:prstGeom prst="rect">
              <a:avLst/>
            </a:prstGeom>
            <a:gradFill flip="none"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path path="circle">
                <a:fillToRect l="100000" t="100000"/>
              </a:path>
              <a:tileRect r="-100000" b="-100000"/>
            </a:gradFill>
            <a:ln>
              <a:headEnd type="none" w="med" len="med"/>
              <a:tailEnd type="none" w="med" len="med"/>
            </a:ln>
            <a:scene3d>
              <a:camera prst="isometricOffAxis1Right"/>
              <a:lightRig rig="glow" dir="t">
                <a:rot lat="0" lon="0" rev="6360000"/>
              </a:lightRig>
            </a:scene3d>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grpSp>
      <p:grpSp>
        <p:nvGrpSpPr>
          <p:cNvPr id="6" name="Group 259"/>
          <p:cNvGrpSpPr/>
          <p:nvPr/>
        </p:nvGrpSpPr>
        <p:grpSpPr>
          <a:xfrm>
            <a:off x="3124200" y="1314378"/>
            <a:ext cx="5181600" cy="2274276"/>
            <a:chOff x="3124200" y="1242956"/>
            <a:chExt cx="5181600" cy="2274276"/>
          </a:xfrm>
        </p:grpSpPr>
        <p:sp>
          <p:nvSpPr>
            <p:cNvPr id="81" name="TextBox 80"/>
            <p:cNvSpPr txBox="1"/>
            <p:nvPr/>
          </p:nvSpPr>
          <p:spPr>
            <a:xfrm>
              <a:off x="4267200" y="1242956"/>
              <a:ext cx="2819400" cy="400110"/>
            </a:xfrm>
            <a:prstGeom prst="rect">
              <a:avLst/>
            </a:prstGeom>
            <a:noFill/>
          </p:spPr>
          <p:txBody>
            <a:bodyPr wrap="square" rtlCol="0">
              <a:spAutoFit/>
            </a:bodyPr>
            <a:lstStyle/>
            <a:p>
              <a:pPr algn="ctr"/>
              <a:r>
                <a:rPr lang="en-US" sz="2000" b="1" dirty="0" smtClean="0">
                  <a:latin typeface="+mn-lt"/>
                </a:rPr>
                <a:t>Business Process</a:t>
              </a:r>
              <a:endParaRPr lang="en-US" sz="2000" b="1" dirty="0">
                <a:latin typeface="+mn-lt"/>
              </a:endParaRPr>
            </a:p>
          </p:txBody>
        </p:sp>
        <p:grpSp>
          <p:nvGrpSpPr>
            <p:cNvPr id="7" name="Group 252"/>
            <p:cNvGrpSpPr/>
            <p:nvPr/>
          </p:nvGrpSpPr>
          <p:grpSpPr>
            <a:xfrm>
              <a:off x="3124200" y="1676400"/>
              <a:ext cx="5181600" cy="1840832"/>
              <a:chOff x="2667000" y="1371600"/>
              <a:chExt cx="5791200" cy="2057400"/>
            </a:xfrm>
          </p:grpSpPr>
          <p:cxnSp>
            <p:nvCxnSpPr>
              <p:cNvPr id="100" name="Straight Connector 99"/>
              <p:cNvCxnSpPr/>
              <p:nvPr/>
            </p:nvCxnSpPr>
            <p:spPr>
              <a:xfrm>
                <a:off x="6238875" y="2875082"/>
                <a:ext cx="535781" cy="2"/>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6292453" y="1914962"/>
                <a:ext cx="535781" cy="2"/>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bwMode="auto">
              <a:xfrm rot="16200000">
                <a:off x="5735722" y="1598620"/>
                <a:ext cx="659423" cy="601037"/>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sp>
            <p:nvSpPr>
              <p:cNvPr id="55" name="Rectangle 54"/>
              <p:cNvSpPr/>
              <p:nvPr/>
            </p:nvSpPr>
            <p:spPr bwMode="auto">
              <a:xfrm rot="16200000">
                <a:off x="5735722" y="2587754"/>
                <a:ext cx="659423" cy="601037"/>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sp>
            <p:nvSpPr>
              <p:cNvPr id="59" name="Oval 58"/>
              <p:cNvSpPr/>
              <p:nvPr/>
            </p:nvSpPr>
            <p:spPr bwMode="auto">
              <a:xfrm rot="16200000">
                <a:off x="2859332" y="2050256"/>
                <a:ext cx="659423" cy="686899"/>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cxnSp>
            <p:nvCxnSpPr>
              <p:cNvPr id="61" name="Straight Connector 60"/>
              <p:cNvCxnSpPr>
                <a:endCxn id="52" idx="0"/>
              </p:cNvCxnSpPr>
              <p:nvPr/>
            </p:nvCxnSpPr>
            <p:spPr>
              <a:xfrm>
                <a:off x="3533387" y="2392846"/>
                <a:ext cx="343450" cy="171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476979" y="2391987"/>
                <a:ext cx="343450" cy="171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53" idx="2"/>
                <a:endCxn id="54" idx="0"/>
              </p:cNvCxnSpPr>
              <p:nvPr/>
            </p:nvCxnSpPr>
            <p:spPr>
              <a:xfrm rot="10800000" flipH="1">
                <a:off x="5507327" y="1899138"/>
                <a:ext cx="257588" cy="494567"/>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53" idx="2"/>
                <a:endCxn id="55" idx="0"/>
              </p:cNvCxnSpPr>
              <p:nvPr/>
            </p:nvCxnSpPr>
            <p:spPr>
              <a:xfrm>
                <a:off x="5507327" y="2393705"/>
                <a:ext cx="257588" cy="494567"/>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flipH="1" flipV="1">
                <a:off x="7252169" y="2502084"/>
                <a:ext cx="487770" cy="27444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7233697" y="1994120"/>
                <a:ext cx="520831" cy="278335"/>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03" name="Rounded Rectangle 102"/>
              <p:cNvSpPr/>
              <p:nvPr/>
            </p:nvSpPr>
            <p:spPr bwMode="auto">
              <a:xfrm rot="16200000">
                <a:off x="4533900" y="-495300"/>
                <a:ext cx="2057400" cy="5791200"/>
              </a:xfrm>
              <a:prstGeom prst="roundRect">
                <a:avLst/>
              </a:prstGeom>
              <a:noFill/>
              <a:ln w="41275" cmpd="tri">
                <a:solidFill>
                  <a:schemeClr val="tx1"/>
                </a:solidFill>
                <a:prstDash val="sysDash"/>
                <a:headEnd type="none" w="med" len="med"/>
                <a:tailEnd type="none" w="med" len="med"/>
              </a:ln>
              <a:effectLst/>
              <a:scene3d>
                <a:camera prst="orthographicFront"/>
                <a:lightRig rig="glow" dir="t">
                  <a:rot lat="0" lon="0" rev="6360000"/>
                </a:lightRig>
              </a:scene3d>
              <a:sp3d contourW="1000" prstMaterial="fla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sp>
            <p:nvSpPr>
              <p:cNvPr id="53" name="Diamond 52"/>
              <p:cNvSpPr/>
              <p:nvPr/>
            </p:nvSpPr>
            <p:spPr bwMode="auto">
              <a:xfrm rot="16200000">
                <a:off x="4834166" y="2050256"/>
                <a:ext cx="659423" cy="686899"/>
              </a:xfrm>
              <a:prstGeom prst="diamond">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sp>
            <p:nvSpPr>
              <p:cNvPr id="52" name="Rectangle 51"/>
              <p:cNvSpPr/>
              <p:nvPr/>
            </p:nvSpPr>
            <p:spPr bwMode="auto">
              <a:xfrm rot="16200000">
                <a:off x="3846750" y="2093187"/>
                <a:ext cx="659423" cy="601037"/>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sp>
            <p:nvSpPr>
              <p:cNvPr id="87" name="Rectangle 86"/>
              <p:cNvSpPr/>
              <p:nvPr/>
            </p:nvSpPr>
            <p:spPr bwMode="auto">
              <a:xfrm rot="16200000">
                <a:off x="6745463" y="2587754"/>
                <a:ext cx="659423" cy="601037"/>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sp>
            <p:nvSpPr>
              <p:cNvPr id="86" name="Rectangle 85"/>
              <p:cNvSpPr/>
              <p:nvPr/>
            </p:nvSpPr>
            <p:spPr bwMode="auto">
              <a:xfrm rot="16200000">
                <a:off x="6745463" y="1598620"/>
                <a:ext cx="659423" cy="601037"/>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sp>
            <p:nvSpPr>
              <p:cNvPr id="88" name="Oval 87"/>
              <p:cNvSpPr/>
              <p:nvPr/>
            </p:nvSpPr>
            <p:spPr bwMode="auto">
              <a:xfrm rot="16200000">
                <a:off x="7647018" y="2050256"/>
                <a:ext cx="659423" cy="686899"/>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grpSp>
      </p:grpSp>
      <p:grpSp>
        <p:nvGrpSpPr>
          <p:cNvPr id="9" name="Group 83"/>
          <p:cNvGrpSpPr/>
          <p:nvPr/>
        </p:nvGrpSpPr>
        <p:grpSpPr>
          <a:xfrm>
            <a:off x="6781800" y="4038600"/>
            <a:ext cx="2057400" cy="1847910"/>
            <a:chOff x="6781800" y="4038600"/>
            <a:chExt cx="2057400" cy="1847910"/>
          </a:xfrm>
        </p:grpSpPr>
        <p:pic>
          <p:nvPicPr>
            <p:cNvPr id="8" name="Picture 45" descr="Server"/>
            <p:cNvPicPr>
              <a:picLocks noChangeAspect="1" noChangeArrowheads="1"/>
            </p:cNvPicPr>
            <p:nvPr/>
          </p:nvPicPr>
          <p:blipFill>
            <a:blip r:embed="rId4"/>
            <a:srcRect/>
            <a:stretch>
              <a:fillRect/>
            </a:stretch>
          </p:blipFill>
          <p:spPr bwMode="auto">
            <a:xfrm>
              <a:off x="7239000" y="4038600"/>
              <a:ext cx="1033463" cy="1524000"/>
            </a:xfrm>
            <a:prstGeom prst="rect">
              <a:avLst/>
            </a:prstGeom>
            <a:noFill/>
          </p:spPr>
        </p:pic>
        <p:sp>
          <p:nvSpPr>
            <p:cNvPr id="50" name="TextBox 49"/>
            <p:cNvSpPr txBox="1"/>
            <p:nvPr/>
          </p:nvSpPr>
          <p:spPr>
            <a:xfrm>
              <a:off x="6781800" y="5486400"/>
              <a:ext cx="2057400" cy="400110"/>
            </a:xfrm>
            <a:prstGeom prst="rect">
              <a:avLst/>
            </a:prstGeom>
            <a:noFill/>
          </p:spPr>
          <p:txBody>
            <a:bodyPr wrap="square" rtlCol="0">
              <a:spAutoFit/>
            </a:bodyPr>
            <a:lstStyle/>
            <a:p>
              <a:pPr algn="ctr"/>
              <a:r>
                <a:rPr lang="en-US" sz="2000" b="1" dirty="0" smtClean="0">
                  <a:latin typeface="+mn-lt"/>
                </a:rPr>
                <a:t>Computer</a:t>
              </a:r>
              <a:endParaRPr lang="en-US" b="1" dirty="0">
                <a:latin typeface="+mn-lt"/>
              </a:endParaRPr>
            </a:p>
          </p:txBody>
        </p:sp>
      </p:grpSp>
      <p:grpSp>
        <p:nvGrpSpPr>
          <p:cNvPr id="10" name="Group 261"/>
          <p:cNvGrpSpPr/>
          <p:nvPr/>
        </p:nvGrpSpPr>
        <p:grpSpPr>
          <a:xfrm>
            <a:off x="1600200" y="3643314"/>
            <a:ext cx="3257552" cy="2924890"/>
            <a:chOff x="1600200" y="3810000"/>
            <a:chExt cx="3257552" cy="2924890"/>
          </a:xfrm>
        </p:grpSpPr>
        <p:sp>
          <p:nvSpPr>
            <p:cNvPr id="153" name="Rectangle 152"/>
            <p:cNvSpPr/>
            <p:nvPr/>
          </p:nvSpPr>
          <p:spPr bwMode="auto">
            <a:xfrm>
              <a:off x="1828800" y="3886200"/>
              <a:ext cx="1524000" cy="2510118"/>
            </a:xfrm>
            <a:prstGeom prst="rect">
              <a:avLst/>
            </a:prstGeom>
            <a:ln>
              <a:headEnd type="none" w="med" len="med"/>
              <a:tailEnd type="none" w="med" len="med"/>
            </a:ln>
            <a:scene3d>
              <a:camera prst="isometricOffAxis1Right"/>
              <a:lightRig rig="glow" dir="t">
                <a:rot lat="0" lon="0" rev="6360000"/>
              </a:lightRig>
            </a:scene3d>
            <a:sp3d contourW="1000" prstMaterial="flat">
              <a:bevelT w="95250" h="1016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cxnSp>
          <p:nvCxnSpPr>
            <p:cNvPr id="140" name="Straight Connector 139"/>
            <p:cNvCxnSpPr>
              <a:endCxn id="134" idx="0"/>
            </p:cNvCxnSpPr>
            <p:nvPr/>
          </p:nvCxnSpPr>
          <p:spPr>
            <a:xfrm>
              <a:off x="2508554" y="4431048"/>
              <a:ext cx="396011" cy="1723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rot="10800000" flipV="1">
              <a:off x="2223074" y="4434531"/>
              <a:ext cx="275033" cy="24718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7" name="Diamond 136"/>
            <p:cNvSpPr/>
            <p:nvPr/>
          </p:nvSpPr>
          <p:spPr bwMode="auto">
            <a:xfrm rot="16200000">
              <a:off x="2286374" y="3966508"/>
              <a:ext cx="448235" cy="466912"/>
            </a:xfrm>
            <a:prstGeom prst="diamond">
              <a:avLst/>
            </a:prstGeom>
            <a:gradFill flip="none"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path path="circle">
                <a:fillToRect l="100000" t="100000"/>
              </a:path>
              <a:tileRect r="-100000" b="-100000"/>
            </a:gradFill>
            <a:ln>
              <a:headEnd type="none" w="med" len="med"/>
              <a:tailEnd type="none" w="med" len="med"/>
            </a:ln>
            <a:scene3d>
              <a:camera prst="isometricOffAxis1Right"/>
              <a:lightRig rig="glow" dir="t">
                <a:rot lat="0" lon="0" rev="6360000"/>
              </a:lightRig>
            </a:scene3d>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cxnSp>
          <p:nvCxnSpPr>
            <p:cNvPr id="148" name="Straight Connector 147"/>
            <p:cNvCxnSpPr/>
            <p:nvPr/>
          </p:nvCxnSpPr>
          <p:spPr>
            <a:xfrm>
              <a:off x="2234391" y="4998523"/>
              <a:ext cx="396011" cy="1723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0800000" flipV="1">
              <a:off x="2619958" y="4919320"/>
              <a:ext cx="260239" cy="2567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8" name="Diamond 137"/>
            <p:cNvSpPr/>
            <p:nvPr/>
          </p:nvSpPr>
          <p:spPr bwMode="auto">
            <a:xfrm rot="16200000">
              <a:off x="2448267" y="5091013"/>
              <a:ext cx="448235" cy="466912"/>
            </a:xfrm>
            <a:prstGeom prst="diamond">
              <a:avLst/>
            </a:prstGeom>
            <a:gradFill flip="none"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path path="circle">
                <a:fillToRect l="100000" t="100000"/>
              </a:path>
              <a:tileRect r="-100000" b="-100000"/>
            </a:gradFill>
            <a:ln>
              <a:headEnd type="none" w="med" len="med"/>
              <a:tailEnd type="none" w="med" len="med"/>
            </a:ln>
            <a:scene3d>
              <a:camera prst="isometricOffAxis1Right"/>
              <a:lightRig rig="glow" dir="t">
                <a:rot lat="0" lon="0" rev="6360000"/>
              </a:lightRig>
            </a:scene3d>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sp>
          <p:nvSpPr>
            <p:cNvPr id="134" name="Rectangle 133"/>
            <p:cNvSpPr/>
            <p:nvPr/>
          </p:nvSpPr>
          <p:spPr bwMode="auto">
            <a:xfrm>
              <a:off x="2725271" y="4603377"/>
              <a:ext cx="358588" cy="358588"/>
            </a:xfrm>
            <a:prstGeom prst="rect">
              <a:avLst/>
            </a:prstGeom>
            <a:gradFill flip="none"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path path="circle">
                <a:fillToRect l="100000" t="100000"/>
              </a:path>
              <a:tileRect r="-100000" b="-100000"/>
            </a:gradFill>
            <a:ln>
              <a:headEnd type="none" w="med" len="med"/>
              <a:tailEnd type="none" w="med" len="med"/>
            </a:ln>
            <a:scene3d>
              <a:camera prst="isometricOffAxis1Right"/>
              <a:lightRig rig="glow" dir="t">
                <a:rot lat="0" lon="0" rev="6360000"/>
              </a:lightRig>
            </a:scene3d>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cxnSp>
          <p:nvCxnSpPr>
            <p:cNvPr id="151" name="Straight Connector 150"/>
            <p:cNvCxnSpPr/>
            <p:nvPr/>
          </p:nvCxnSpPr>
          <p:spPr>
            <a:xfrm rot="5400000">
              <a:off x="2562531" y="5679383"/>
              <a:ext cx="214332" cy="14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3" name="Rectangle 132"/>
            <p:cNvSpPr/>
            <p:nvPr/>
          </p:nvSpPr>
          <p:spPr bwMode="auto">
            <a:xfrm>
              <a:off x="2514600" y="5791200"/>
              <a:ext cx="358588" cy="358588"/>
            </a:xfrm>
            <a:prstGeom prst="rect">
              <a:avLst/>
            </a:prstGeom>
            <a:gradFill flip="none"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path path="circle">
                <a:fillToRect l="100000" t="100000"/>
              </a:path>
              <a:tileRect r="-100000" b="-100000"/>
            </a:gradFill>
            <a:ln>
              <a:headEnd type="none" w="med" len="med"/>
              <a:tailEnd type="none" w="med" len="med"/>
            </a:ln>
            <a:scene3d>
              <a:camera prst="isometricOffAxis1Right"/>
              <a:lightRig rig="glow" dir="t">
                <a:rot lat="0" lon="0" rev="6360000"/>
              </a:lightRig>
            </a:scene3d>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sp>
          <p:nvSpPr>
            <p:cNvPr id="181" name="TextBox 180"/>
            <p:cNvSpPr txBox="1"/>
            <p:nvPr/>
          </p:nvSpPr>
          <p:spPr>
            <a:xfrm>
              <a:off x="1600200" y="6334780"/>
              <a:ext cx="1905000" cy="400110"/>
            </a:xfrm>
            <a:prstGeom prst="rect">
              <a:avLst/>
            </a:prstGeom>
            <a:noFill/>
          </p:spPr>
          <p:txBody>
            <a:bodyPr wrap="square" rtlCol="0">
              <a:spAutoFit/>
            </a:bodyPr>
            <a:lstStyle/>
            <a:p>
              <a:pPr algn="ctr"/>
              <a:r>
                <a:rPr lang="en-US" sz="2000" b="1" dirty="0" smtClean="0">
                  <a:latin typeface="+mn-lt"/>
                </a:rPr>
                <a:t>Workflow</a:t>
              </a:r>
              <a:endParaRPr lang="en-US" b="1" dirty="0">
                <a:latin typeface="+mn-lt"/>
              </a:endParaRPr>
            </a:p>
          </p:txBody>
        </p:sp>
        <p:cxnSp>
          <p:nvCxnSpPr>
            <p:cNvPr id="188" name="Straight Connector 187"/>
            <p:cNvCxnSpPr/>
            <p:nvPr/>
          </p:nvCxnSpPr>
          <p:spPr>
            <a:xfrm rot="10800000">
              <a:off x="3200400" y="3810000"/>
              <a:ext cx="1657352" cy="78581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0800000" flipV="1">
              <a:off x="3246120" y="5595950"/>
              <a:ext cx="1611632" cy="57625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5" name="Rectangle 134"/>
            <p:cNvSpPr/>
            <p:nvPr/>
          </p:nvSpPr>
          <p:spPr bwMode="auto">
            <a:xfrm>
              <a:off x="2097741" y="4693024"/>
              <a:ext cx="358588" cy="358588"/>
            </a:xfrm>
            <a:prstGeom prst="rect">
              <a:avLst/>
            </a:prstGeom>
            <a:gradFill flip="none"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path path="circle">
                <a:fillToRect l="100000" t="100000"/>
              </a:path>
              <a:tileRect r="-100000" b="-100000"/>
            </a:gradFill>
            <a:ln>
              <a:headEnd type="none" w="med" len="med"/>
              <a:tailEnd type="none" w="med" len="med"/>
            </a:ln>
            <a:scene3d>
              <a:camera prst="isometricOffAxis1Right"/>
              <a:lightRig rig="glow" dir="t">
                <a:rot lat="0" lon="0" rev="6360000"/>
              </a:lightRig>
            </a:scene3d>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grpSp>
      <p:grpSp>
        <p:nvGrpSpPr>
          <p:cNvPr id="11" name="Group 263"/>
          <p:cNvGrpSpPr/>
          <p:nvPr/>
        </p:nvGrpSpPr>
        <p:grpSpPr>
          <a:xfrm>
            <a:off x="228600" y="3810000"/>
            <a:ext cx="1371600" cy="750680"/>
            <a:chOff x="228600" y="3810000"/>
            <a:chExt cx="1371600" cy="750680"/>
          </a:xfrm>
        </p:grpSpPr>
        <p:cxnSp>
          <p:nvCxnSpPr>
            <p:cNvPr id="242" name="Straight Connector 241"/>
            <p:cNvCxnSpPr/>
            <p:nvPr/>
          </p:nvCxnSpPr>
          <p:spPr>
            <a:xfrm rot="16200000" flipH="1">
              <a:off x="787276" y="4448644"/>
              <a:ext cx="221053" cy="3019"/>
            </a:xfrm>
            <a:prstGeom prst="line">
              <a:avLst/>
            </a:prstGeom>
          </p:spPr>
          <p:style>
            <a:lnRef idx="1">
              <a:schemeClr val="accent1"/>
            </a:lnRef>
            <a:fillRef idx="0">
              <a:schemeClr val="accent1"/>
            </a:fillRef>
            <a:effectRef idx="0">
              <a:schemeClr val="accent1"/>
            </a:effectRef>
            <a:fontRef idx="minor">
              <a:schemeClr val="tx1"/>
            </a:fontRef>
          </p:style>
        </p:cxnSp>
        <p:sp>
          <p:nvSpPr>
            <p:cNvPr id="251" name="Diamond 250"/>
            <p:cNvSpPr/>
            <p:nvPr/>
          </p:nvSpPr>
          <p:spPr bwMode="auto">
            <a:xfrm>
              <a:off x="786143" y="4227214"/>
              <a:ext cx="228600" cy="228600"/>
            </a:xfrm>
            <a:prstGeom prst="diamond">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sp>
          <p:nvSpPr>
            <p:cNvPr id="252" name="TextBox 251"/>
            <p:cNvSpPr txBox="1"/>
            <p:nvPr/>
          </p:nvSpPr>
          <p:spPr>
            <a:xfrm>
              <a:off x="228600" y="3810000"/>
              <a:ext cx="1371600" cy="400110"/>
            </a:xfrm>
            <a:prstGeom prst="rect">
              <a:avLst/>
            </a:prstGeom>
            <a:noFill/>
          </p:spPr>
          <p:txBody>
            <a:bodyPr wrap="square" rtlCol="0">
              <a:spAutoFit/>
            </a:bodyPr>
            <a:lstStyle/>
            <a:p>
              <a:pPr algn="ctr"/>
              <a:r>
                <a:rPr lang="en-US" sz="2000" b="1" dirty="0" smtClean="0">
                  <a:latin typeface="+mn-lt"/>
                </a:rPr>
                <a:t>Service</a:t>
              </a:r>
              <a:endParaRPr lang="en-US" b="1" dirty="0">
                <a:latin typeface="+mn-lt"/>
              </a:endParaRPr>
            </a:p>
          </p:txBody>
        </p:sp>
      </p:grpSp>
      <p:grpSp>
        <p:nvGrpSpPr>
          <p:cNvPr id="12" name="Group 260"/>
          <p:cNvGrpSpPr/>
          <p:nvPr/>
        </p:nvGrpSpPr>
        <p:grpSpPr>
          <a:xfrm>
            <a:off x="4474771" y="2876365"/>
            <a:ext cx="883478" cy="1221447"/>
            <a:chOff x="4474771" y="2951798"/>
            <a:chExt cx="883478" cy="1305080"/>
          </a:xfrm>
        </p:grpSpPr>
        <p:cxnSp>
          <p:nvCxnSpPr>
            <p:cNvPr id="119" name="Straight Connector 118"/>
            <p:cNvCxnSpPr>
              <a:stCxn id="52" idx="1"/>
            </p:cNvCxnSpPr>
            <p:nvPr/>
          </p:nvCxnSpPr>
          <p:spPr>
            <a:xfrm rot="16200000" flipH="1">
              <a:off x="4061346" y="3365224"/>
              <a:ext cx="1305079" cy="478229"/>
            </a:xfrm>
            <a:prstGeom prst="line">
              <a:avLst/>
            </a:prstGeom>
            <a:ln w="31750">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53" idx="1"/>
            </p:cNvCxnSpPr>
            <p:nvPr/>
          </p:nvCxnSpPr>
          <p:spPr>
            <a:xfrm rot="5400000">
              <a:off x="4654225" y="3505194"/>
              <a:ext cx="1257419" cy="150628"/>
            </a:xfrm>
            <a:prstGeom prst="line">
              <a:avLst/>
            </a:prstGeom>
            <a:ln w="31750">
              <a:prstDash val="sysDash"/>
              <a:tailEnd type="stealth" w="lg" len="lg"/>
            </a:ln>
          </p:spPr>
          <p:style>
            <a:lnRef idx="1">
              <a:schemeClr val="accent1"/>
            </a:lnRef>
            <a:fillRef idx="0">
              <a:schemeClr val="accent1"/>
            </a:fillRef>
            <a:effectRef idx="0">
              <a:schemeClr val="accent1"/>
            </a:effectRef>
            <a:fontRef idx="minor">
              <a:schemeClr val="tx1"/>
            </a:fontRef>
          </p:style>
        </p:cxnSp>
      </p:grpSp>
      <p:grpSp>
        <p:nvGrpSpPr>
          <p:cNvPr id="13" name="Group 262"/>
          <p:cNvGrpSpPr/>
          <p:nvPr/>
        </p:nvGrpSpPr>
        <p:grpSpPr>
          <a:xfrm>
            <a:off x="152400" y="4500569"/>
            <a:ext cx="1919271" cy="1004941"/>
            <a:chOff x="152400" y="4500569"/>
            <a:chExt cx="1919271" cy="1004941"/>
          </a:xfrm>
        </p:grpSpPr>
        <p:sp>
          <p:nvSpPr>
            <p:cNvPr id="193" name="TextBox 192"/>
            <p:cNvSpPr txBox="1"/>
            <p:nvPr/>
          </p:nvSpPr>
          <p:spPr>
            <a:xfrm>
              <a:off x="152400" y="5105400"/>
              <a:ext cx="1447800" cy="400110"/>
            </a:xfrm>
            <a:prstGeom prst="rect">
              <a:avLst/>
            </a:prstGeom>
            <a:noFill/>
          </p:spPr>
          <p:txBody>
            <a:bodyPr wrap="square" rtlCol="0">
              <a:spAutoFit/>
            </a:bodyPr>
            <a:lstStyle/>
            <a:p>
              <a:pPr algn="ctr"/>
              <a:r>
                <a:rPr lang="en-US" sz="2000" b="1" dirty="0" smtClean="0">
                  <a:latin typeface="+mn-lt"/>
                </a:rPr>
                <a:t>Activity</a:t>
              </a:r>
              <a:endParaRPr lang="en-US" b="1" dirty="0">
                <a:latin typeface="+mn-lt"/>
              </a:endParaRPr>
            </a:p>
          </p:txBody>
        </p:sp>
        <p:cxnSp>
          <p:nvCxnSpPr>
            <p:cNvPr id="194" name="Straight Connector 193"/>
            <p:cNvCxnSpPr/>
            <p:nvPr/>
          </p:nvCxnSpPr>
          <p:spPr>
            <a:xfrm rot="10800000" flipV="1">
              <a:off x="1140742" y="4500569"/>
              <a:ext cx="930929" cy="23149"/>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rot="10800000" flipV="1">
              <a:off x="1143000" y="4857760"/>
              <a:ext cx="928670" cy="17144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92" name="Rectangle 191"/>
            <p:cNvSpPr/>
            <p:nvPr/>
          </p:nvSpPr>
          <p:spPr bwMode="auto">
            <a:xfrm>
              <a:off x="685800" y="4572000"/>
              <a:ext cx="533400" cy="533400"/>
            </a:xfrm>
            <a:prstGeom prst="rect">
              <a:avLst/>
            </a:prstGeom>
            <a:gradFill flip="none"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path path="circle">
                <a:fillToRect l="100000" t="100000"/>
              </a:path>
              <a:tileRect r="-100000" b="-100000"/>
            </a:gradFill>
            <a:ln>
              <a:headEnd type="none" w="med" len="med"/>
              <a:tailEnd type="none" w="med" len="med"/>
            </a:ln>
            <a:scene3d>
              <a:camera prst="isometricOffAxis1Right"/>
              <a:lightRig rig="glow" dir="t">
                <a:rot lat="0" lon="0" rev="6360000"/>
              </a:lightRig>
            </a:scene3d>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grpSp>
      <p:grpSp>
        <p:nvGrpSpPr>
          <p:cNvPr id="14" name="Group 81"/>
          <p:cNvGrpSpPr/>
          <p:nvPr/>
        </p:nvGrpSpPr>
        <p:grpSpPr>
          <a:xfrm>
            <a:off x="4114800" y="1900222"/>
            <a:ext cx="1600200" cy="1143000"/>
            <a:chOff x="4114800" y="1981200"/>
            <a:chExt cx="1600200" cy="1143000"/>
          </a:xfrm>
        </p:grpSpPr>
        <p:sp>
          <p:nvSpPr>
            <p:cNvPr id="79" name="Rectangle 78"/>
            <p:cNvSpPr/>
            <p:nvPr/>
          </p:nvSpPr>
          <p:spPr bwMode="auto">
            <a:xfrm>
              <a:off x="4114800" y="1981200"/>
              <a:ext cx="1600200" cy="1143000"/>
            </a:xfrm>
            <a:prstGeom prst="rect">
              <a:avLst/>
            </a:prstGeom>
            <a:solidFill>
              <a:srgbClr val="FF0000">
                <a:alpha val="28000"/>
              </a:srgbClr>
            </a:solidFill>
            <a:ln w="15875" cmpd="sng">
              <a:solidFill>
                <a:srgbClr val="FF0000"/>
              </a:solidFill>
              <a:prstDash val="dash"/>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sp>
          <p:nvSpPr>
            <p:cNvPr id="265" name="TextBox 264"/>
            <p:cNvSpPr txBox="1"/>
            <p:nvPr/>
          </p:nvSpPr>
          <p:spPr>
            <a:xfrm>
              <a:off x="4572000" y="1981200"/>
              <a:ext cx="640753" cy="400110"/>
            </a:xfrm>
            <a:prstGeom prst="rect">
              <a:avLst/>
            </a:prstGeom>
            <a:noFill/>
          </p:spPr>
          <p:txBody>
            <a:bodyPr wrap="none" rtlCol="0">
              <a:spAutoFit/>
            </a:bodyPr>
            <a:lstStyle/>
            <a:p>
              <a:r>
                <a:rPr lang="en-US" sz="2000" b="1" dirty="0" smtClean="0">
                  <a:latin typeface="+mn-lt"/>
                </a:rPr>
                <a:t>SLA</a:t>
              </a:r>
              <a:endParaRPr lang="en-US" b="1" dirty="0" smtClean="0">
                <a:latin typeface="+mn-lt"/>
              </a:endParaRPr>
            </a:p>
          </p:txBody>
        </p:sp>
      </p:grpSp>
      <p:grpSp>
        <p:nvGrpSpPr>
          <p:cNvPr id="15" name="Group 82"/>
          <p:cNvGrpSpPr/>
          <p:nvPr/>
        </p:nvGrpSpPr>
        <p:grpSpPr>
          <a:xfrm>
            <a:off x="5143500" y="4191000"/>
            <a:ext cx="2933700" cy="1524000"/>
            <a:chOff x="5143500" y="4191000"/>
            <a:chExt cx="2933700" cy="1524000"/>
          </a:xfrm>
        </p:grpSpPr>
        <p:cxnSp>
          <p:nvCxnSpPr>
            <p:cNvPr id="78" name="Straight Connector 77"/>
            <p:cNvCxnSpPr>
              <a:stCxn id="76" idx="0"/>
              <a:endCxn id="74" idx="0"/>
            </p:cNvCxnSpPr>
            <p:nvPr/>
          </p:nvCxnSpPr>
          <p:spPr>
            <a:xfrm rot="16200000" flipV="1">
              <a:off x="6261970" y="3072530"/>
              <a:ext cx="621082" cy="285802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76" idx="4"/>
              <a:endCxn id="74" idx="4"/>
            </p:cNvCxnSpPr>
            <p:nvPr/>
          </p:nvCxnSpPr>
          <p:spPr>
            <a:xfrm rot="5400000">
              <a:off x="6267711" y="3981189"/>
              <a:ext cx="609600" cy="285802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6" name="Oval 75"/>
            <p:cNvSpPr/>
            <p:nvPr/>
          </p:nvSpPr>
          <p:spPr bwMode="auto">
            <a:xfrm>
              <a:off x="7925844" y="4812082"/>
              <a:ext cx="151356" cy="293318"/>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par>
                          <p:cTn id="27" fill="hold">
                            <p:stCondLst>
                              <p:cond delay="500"/>
                            </p:stCondLst>
                            <p:childTnLst>
                              <p:par>
                                <p:cTn id="28" presetID="9"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dissolv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ssolv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dissolve">
                                      <p:cBhvr>
                                        <p:cTn id="40" dur="500"/>
                                        <p:tgtEl>
                                          <p:spTgt spid="5"/>
                                        </p:tgtEl>
                                      </p:cBhvr>
                                    </p:animEffect>
                                  </p:childTnLst>
                                </p:cTn>
                              </p:par>
                            </p:childTnLst>
                          </p:cTn>
                        </p:par>
                        <p:par>
                          <p:cTn id="41" fill="hold">
                            <p:stCondLst>
                              <p:cond delay="500"/>
                            </p:stCondLst>
                            <p:childTnLst>
                              <p:par>
                                <p:cTn id="42" presetID="22" presetClass="entr" presetSubtype="2"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right)">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right)">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down)">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07996"/>
          </a:xfrm>
        </p:spPr>
        <p:txBody>
          <a:bodyPr/>
          <a:lstStyle/>
          <a:p>
            <a:r>
              <a:rPr smtClean="0"/>
              <a:t>Who Cares About What?</a:t>
            </a:r>
            <a:br>
              <a:rPr smtClean="0"/>
            </a:br>
            <a:r>
              <a:rPr sz="3200" i="1" smtClean="0">
                <a:solidFill>
                  <a:schemeClr val="accent5"/>
                </a:solidFill>
              </a:rPr>
              <a:t>Different people, different concerns</a:t>
            </a:r>
            <a:endParaRPr sz="3200" i="1" dirty="0">
              <a:solidFill>
                <a:schemeClr val="accent5"/>
              </a:solidFill>
            </a:endParaRPr>
          </a:p>
        </p:txBody>
      </p:sp>
      <p:grpSp>
        <p:nvGrpSpPr>
          <p:cNvPr id="3" name="Group 66"/>
          <p:cNvGrpSpPr/>
          <p:nvPr/>
        </p:nvGrpSpPr>
        <p:grpSpPr>
          <a:xfrm>
            <a:off x="2209800" y="2373124"/>
            <a:ext cx="4650153" cy="2667000"/>
            <a:chOff x="685800" y="1676400"/>
            <a:chExt cx="8229600" cy="4719918"/>
          </a:xfrm>
        </p:grpSpPr>
        <p:cxnSp>
          <p:nvCxnSpPr>
            <p:cNvPr id="121" name="Straight Connector 120"/>
            <p:cNvCxnSpPr/>
            <p:nvPr/>
          </p:nvCxnSpPr>
          <p:spPr>
            <a:xfrm rot="5400000">
              <a:off x="4495800" y="3352800"/>
              <a:ext cx="1524000" cy="152400"/>
            </a:xfrm>
            <a:prstGeom prst="line">
              <a:avLst/>
            </a:prstGeom>
            <a:ln w="31750">
              <a:prstDash val="sysDash"/>
              <a:tailEnd type="stealth" w="lg" len="lg"/>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bwMode="auto">
            <a:xfrm>
              <a:off x="6705600" y="3886200"/>
              <a:ext cx="2209800" cy="19812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8" name="Picture 45" descr="Server"/>
            <p:cNvPicPr>
              <a:picLocks noChangeAspect="1" noChangeArrowheads="1"/>
            </p:cNvPicPr>
            <p:nvPr/>
          </p:nvPicPr>
          <p:blipFill>
            <a:blip r:embed="rId4" cstate="print"/>
            <a:srcRect/>
            <a:stretch>
              <a:fillRect/>
            </a:stretch>
          </p:blipFill>
          <p:spPr bwMode="auto">
            <a:xfrm>
              <a:off x="7239000" y="4038600"/>
              <a:ext cx="1033463" cy="1524000"/>
            </a:xfrm>
            <a:prstGeom prst="rect">
              <a:avLst/>
            </a:prstGeom>
            <a:noFill/>
          </p:spPr>
        </p:pic>
        <p:cxnSp>
          <p:nvCxnSpPr>
            <p:cNvPr id="78" name="Straight Connector 77"/>
            <p:cNvCxnSpPr>
              <a:stCxn id="76" idx="0"/>
              <a:endCxn id="74" idx="0"/>
            </p:cNvCxnSpPr>
            <p:nvPr/>
          </p:nvCxnSpPr>
          <p:spPr>
            <a:xfrm rot="16200000" flipV="1">
              <a:off x="6261970" y="3072530"/>
              <a:ext cx="621082" cy="285802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76" idx="4"/>
              <a:endCxn id="74" idx="4"/>
            </p:cNvCxnSpPr>
            <p:nvPr/>
          </p:nvCxnSpPr>
          <p:spPr>
            <a:xfrm rot="5400000">
              <a:off x="6267711" y="3981189"/>
              <a:ext cx="609600" cy="285802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4" name="Oval 73"/>
            <p:cNvSpPr/>
            <p:nvPr/>
          </p:nvSpPr>
          <p:spPr bwMode="auto">
            <a:xfrm>
              <a:off x="4572000" y="4191000"/>
              <a:ext cx="1143000" cy="1524000"/>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53" name="Rectangle 152"/>
            <p:cNvSpPr/>
            <p:nvPr/>
          </p:nvSpPr>
          <p:spPr bwMode="auto">
            <a:xfrm>
              <a:off x="1828800" y="3886200"/>
              <a:ext cx="1524000" cy="2510118"/>
            </a:xfrm>
            <a:prstGeom prst="rect">
              <a:avLst/>
            </a:prstGeom>
            <a:ln>
              <a:headEnd type="none" w="med" len="med"/>
              <a:tailEnd type="none" w="med" len="med"/>
            </a:ln>
            <a:scene3d>
              <a:camera prst="isometricOffAxis1Right"/>
              <a:lightRig rig="glow" dir="t">
                <a:rot lat="0" lon="0" rev="6360000"/>
              </a:lightRig>
            </a:scene3d>
            <a:sp3d contourW="1000" prstMaterial="flat">
              <a:bevelT w="95250" h="1016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140" name="Straight Connector 139"/>
            <p:cNvCxnSpPr>
              <a:endCxn id="134" idx="0"/>
            </p:cNvCxnSpPr>
            <p:nvPr/>
          </p:nvCxnSpPr>
          <p:spPr>
            <a:xfrm>
              <a:off x="2508554" y="4431048"/>
              <a:ext cx="396011" cy="1723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rot="10800000" flipV="1">
              <a:off x="2223074" y="4434531"/>
              <a:ext cx="275033" cy="24718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7" name="Diamond 136"/>
            <p:cNvSpPr/>
            <p:nvPr/>
          </p:nvSpPr>
          <p:spPr bwMode="auto">
            <a:xfrm rot="16200000">
              <a:off x="2286374" y="3966508"/>
              <a:ext cx="448235" cy="466912"/>
            </a:xfrm>
            <a:prstGeom prst="diamond">
              <a:avLst/>
            </a:prstGeom>
            <a:gradFill flip="none"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path path="circle">
                <a:fillToRect l="100000" t="100000"/>
              </a:path>
              <a:tileRect r="-100000" b="-100000"/>
            </a:gradFill>
            <a:ln>
              <a:headEnd type="none" w="med" len="med"/>
              <a:tailEnd type="none" w="med" len="med"/>
            </a:ln>
            <a:scene3d>
              <a:camera prst="isometricOffAxis1Right"/>
              <a:lightRig rig="glow" dir="t">
                <a:rot lat="0" lon="0" rev="6360000"/>
              </a:lightRig>
            </a:scene3d>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148" name="Straight Connector 147"/>
            <p:cNvCxnSpPr/>
            <p:nvPr/>
          </p:nvCxnSpPr>
          <p:spPr>
            <a:xfrm>
              <a:off x="2234391" y="4998523"/>
              <a:ext cx="396011" cy="1723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0800000" flipV="1">
              <a:off x="2619958" y="4919320"/>
              <a:ext cx="260239" cy="2567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8" name="Diamond 137"/>
            <p:cNvSpPr/>
            <p:nvPr/>
          </p:nvSpPr>
          <p:spPr bwMode="auto">
            <a:xfrm rot="16200000">
              <a:off x="2448267" y="5091013"/>
              <a:ext cx="448235" cy="466912"/>
            </a:xfrm>
            <a:prstGeom prst="diamond">
              <a:avLst/>
            </a:prstGeom>
            <a:gradFill flip="none"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path path="circle">
                <a:fillToRect l="100000" t="100000"/>
              </a:path>
              <a:tileRect r="-100000" b="-100000"/>
            </a:gradFill>
            <a:ln>
              <a:headEnd type="none" w="med" len="med"/>
              <a:tailEnd type="none" w="med" len="med"/>
            </a:ln>
            <a:scene3d>
              <a:camera prst="isometricOffAxis1Right"/>
              <a:lightRig rig="glow" dir="t">
                <a:rot lat="0" lon="0" rev="6360000"/>
              </a:lightRig>
            </a:scene3d>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34" name="Rectangle 133"/>
            <p:cNvSpPr/>
            <p:nvPr/>
          </p:nvSpPr>
          <p:spPr bwMode="auto">
            <a:xfrm>
              <a:off x="2725271" y="4603377"/>
              <a:ext cx="358588" cy="358588"/>
            </a:xfrm>
            <a:prstGeom prst="rect">
              <a:avLst/>
            </a:prstGeom>
            <a:gradFill flip="none"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path path="circle">
                <a:fillToRect l="100000" t="100000"/>
              </a:path>
              <a:tileRect r="-100000" b="-100000"/>
            </a:gradFill>
            <a:ln>
              <a:headEnd type="none" w="med" len="med"/>
              <a:tailEnd type="none" w="med" len="med"/>
            </a:ln>
            <a:scene3d>
              <a:camera prst="isometricOffAxis1Right"/>
              <a:lightRig rig="glow" dir="t">
                <a:rot lat="0" lon="0" rev="6360000"/>
              </a:lightRig>
            </a:scene3d>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151" name="Straight Connector 150"/>
            <p:cNvCxnSpPr/>
            <p:nvPr/>
          </p:nvCxnSpPr>
          <p:spPr>
            <a:xfrm rot="5400000">
              <a:off x="2562531" y="5679383"/>
              <a:ext cx="214332" cy="14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3" name="Rectangle 132"/>
            <p:cNvSpPr/>
            <p:nvPr/>
          </p:nvSpPr>
          <p:spPr bwMode="auto">
            <a:xfrm>
              <a:off x="2514600" y="5791200"/>
              <a:ext cx="358588" cy="358588"/>
            </a:xfrm>
            <a:prstGeom prst="rect">
              <a:avLst/>
            </a:prstGeom>
            <a:gradFill flip="none"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path path="circle">
                <a:fillToRect l="100000" t="100000"/>
              </a:path>
              <a:tileRect r="-100000" b="-100000"/>
            </a:gradFill>
            <a:ln>
              <a:headEnd type="none" w="med" len="med"/>
              <a:tailEnd type="none" w="med" len="med"/>
            </a:ln>
            <a:scene3d>
              <a:camera prst="isometricOffAxis1Right"/>
              <a:lightRig rig="glow" dir="t">
                <a:rot lat="0" lon="0" rev="6360000"/>
              </a:lightRig>
            </a:scene3d>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nvGrpSpPr>
            <p:cNvPr id="4" name="Group 164"/>
            <p:cNvGrpSpPr/>
            <p:nvPr/>
          </p:nvGrpSpPr>
          <p:grpSpPr>
            <a:xfrm>
              <a:off x="4876800" y="4419600"/>
              <a:ext cx="647700" cy="1066800"/>
              <a:chOff x="7239000" y="533400"/>
              <a:chExt cx="1295400" cy="2133600"/>
            </a:xfrm>
          </p:grpSpPr>
          <p:sp>
            <p:nvSpPr>
              <p:cNvPr id="154" name="Rectangle 153"/>
              <p:cNvSpPr/>
              <p:nvPr/>
            </p:nvSpPr>
            <p:spPr bwMode="auto">
              <a:xfrm>
                <a:off x="7239000" y="533400"/>
                <a:ext cx="1295400" cy="2133600"/>
              </a:xfrm>
              <a:prstGeom prst="rect">
                <a:avLst/>
              </a:prstGeom>
              <a:ln>
                <a:headEnd type="none" w="med" len="med"/>
                <a:tailEnd type="none" w="med" len="med"/>
              </a:ln>
              <a:scene3d>
                <a:camera prst="isometricOffAxis1Right"/>
                <a:lightRig rig="glow" dir="t">
                  <a:rot lat="0" lon="0" rev="6360000"/>
                </a:lightRig>
              </a:scene3d>
              <a:sp3d contourW="1000" prstMaterial="flat">
                <a:bevelT w="95250" h="1016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155" name="Straight Connector 154"/>
              <p:cNvCxnSpPr>
                <a:endCxn id="161" idx="0"/>
              </p:cNvCxnSpPr>
              <p:nvPr/>
            </p:nvCxnSpPr>
            <p:spPr>
              <a:xfrm>
                <a:off x="7816791" y="996521"/>
                <a:ext cx="336609" cy="146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10800000" flipV="1">
                <a:off x="7574133" y="999481"/>
                <a:ext cx="233778" cy="210104"/>
              </a:xfrm>
              <a:prstGeom prst="line">
                <a:avLst/>
              </a:prstGeom>
            </p:spPr>
            <p:style>
              <a:lnRef idx="1">
                <a:schemeClr val="accent1"/>
              </a:lnRef>
              <a:fillRef idx="0">
                <a:schemeClr val="accent1"/>
              </a:fillRef>
              <a:effectRef idx="0">
                <a:schemeClr val="accent1"/>
              </a:effectRef>
              <a:fontRef idx="minor">
                <a:schemeClr val="tx1"/>
              </a:fontRef>
            </p:style>
          </p:cxnSp>
          <p:sp>
            <p:nvSpPr>
              <p:cNvPr id="157" name="Diamond 156"/>
              <p:cNvSpPr/>
              <p:nvPr/>
            </p:nvSpPr>
            <p:spPr bwMode="auto">
              <a:xfrm rot="16200000">
                <a:off x="7627938" y="601662"/>
                <a:ext cx="381000" cy="396875"/>
              </a:xfrm>
              <a:prstGeom prst="diamond">
                <a:avLst/>
              </a:prstGeom>
              <a:gradFill flip="none"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path path="circle">
                  <a:fillToRect l="100000" t="100000"/>
                </a:path>
                <a:tileRect r="-100000" b="-100000"/>
              </a:gradFill>
              <a:ln>
                <a:headEnd type="none" w="med" len="med"/>
                <a:tailEnd type="none" w="med" len="med"/>
              </a:ln>
              <a:scene3d>
                <a:camera prst="isometricOffAxis1Right"/>
                <a:lightRig rig="glow" dir="t">
                  <a:rot lat="0" lon="0" rev="6360000"/>
                </a:lightRig>
              </a:scene3d>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158" name="Straight Connector 157"/>
              <p:cNvCxnSpPr/>
              <p:nvPr/>
            </p:nvCxnSpPr>
            <p:spPr>
              <a:xfrm>
                <a:off x="7583752" y="1478874"/>
                <a:ext cx="336609" cy="146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rot="10800000" flipV="1">
                <a:off x="7911484" y="1411552"/>
                <a:ext cx="221203" cy="218239"/>
              </a:xfrm>
              <a:prstGeom prst="line">
                <a:avLst/>
              </a:prstGeom>
            </p:spPr>
            <p:style>
              <a:lnRef idx="1">
                <a:schemeClr val="accent1"/>
              </a:lnRef>
              <a:fillRef idx="0">
                <a:schemeClr val="accent1"/>
              </a:fillRef>
              <a:effectRef idx="0">
                <a:schemeClr val="accent1"/>
              </a:effectRef>
              <a:fontRef idx="minor">
                <a:schemeClr val="tx1"/>
              </a:fontRef>
            </p:style>
          </p:cxnSp>
          <p:sp>
            <p:nvSpPr>
              <p:cNvPr id="160" name="Diamond 159"/>
              <p:cNvSpPr/>
              <p:nvPr/>
            </p:nvSpPr>
            <p:spPr bwMode="auto">
              <a:xfrm rot="16200000">
                <a:off x="7765547" y="1557491"/>
                <a:ext cx="381000" cy="396875"/>
              </a:xfrm>
              <a:prstGeom prst="diamond">
                <a:avLst/>
              </a:prstGeom>
              <a:gradFill flip="none"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path path="circle">
                  <a:fillToRect l="100000" t="100000"/>
                </a:path>
                <a:tileRect r="-100000" b="-100000"/>
              </a:gradFill>
              <a:ln>
                <a:headEnd type="none" w="med" len="med"/>
                <a:tailEnd type="none" w="med" len="med"/>
              </a:ln>
              <a:scene3d>
                <a:camera prst="isometricOffAxis1Right"/>
                <a:lightRig rig="glow" dir="t">
                  <a:rot lat="0" lon="0" rev="6360000"/>
                </a:lightRig>
              </a:scene3d>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61" name="Rectangle 160"/>
              <p:cNvSpPr/>
              <p:nvPr/>
            </p:nvSpPr>
            <p:spPr bwMode="auto">
              <a:xfrm>
                <a:off x="8001000" y="1143000"/>
                <a:ext cx="304800" cy="304800"/>
              </a:xfrm>
              <a:prstGeom prst="rect">
                <a:avLst/>
              </a:prstGeom>
              <a:gradFill flip="none"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path path="circle">
                  <a:fillToRect l="100000" t="100000"/>
                </a:path>
                <a:tileRect r="-100000" b="-100000"/>
              </a:gradFill>
              <a:ln>
                <a:headEnd type="none" w="med" len="med"/>
                <a:tailEnd type="none" w="med" len="med"/>
              </a:ln>
              <a:scene3d>
                <a:camera prst="isometricOffAxis1Right"/>
                <a:lightRig rig="glow" dir="t">
                  <a:rot lat="0" lon="0" rev="6360000"/>
                </a:lightRig>
              </a:scene3d>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62" name="Rectangle 161"/>
              <p:cNvSpPr/>
              <p:nvPr/>
            </p:nvSpPr>
            <p:spPr bwMode="auto">
              <a:xfrm>
                <a:off x="7467600" y="1219200"/>
                <a:ext cx="304800" cy="304800"/>
              </a:xfrm>
              <a:prstGeom prst="rect">
                <a:avLst/>
              </a:prstGeom>
              <a:gradFill flip="none"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path path="circle">
                  <a:fillToRect l="100000" t="100000"/>
                </a:path>
                <a:tileRect r="-100000" b="-100000"/>
              </a:gradFill>
              <a:ln>
                <a:headEnd type="none" w="med" len="med"/>
                <a:tailEnd type="none" w="med" len="med"/>
              </a:ln>
              <a:scene3d>
                <a:camera prst="isometricOffAxis1Right"/>
                <a:lightRig rig="glow" dir="t">
                  <a:rot lat="0" lon="0" rev="6360000"/>
                </a:lightRig>
              </a:scene3d>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163" name="Straight Connector 162"/>
              <p:cNvCxnSpPr/>
              <p:nvPr/>
            </p:nvCxnSpPr>
            <p:spPr>
              <a:xfrm rot="16200000" flipH="1">
                <a:off x="7894470" y="2027070"/>
                <a:ext cx="166454" cy="46605"/>
              </a:xfrm>
              <a:prstGeom prst="line">
                <a:avLst/>
              </a:prstGeom>
            </p:spPr>
            <p:style>
              <a:lnRef idx="1">
                <a:schemeClr val="accent1"/>
              </a:lnRef>
              <a:fillRef idx="0">
                <a:schemeClr val="accent1"/>
              </a:fillRef>
              <a:effectRef idx="0">
                <a:schemeClr val="accent1"/>
              </a:effectRef>
              <a:fontRef idx="minor">
                <a:schemeClr val="tx1"/>
              </a:fontRef>
            </p:style>
          </p:cxnSp>
          <p:sp>
            <p:nvSpPr>
              <p:cNvPr id="164" name="Rectangle 163"/>
              <p:cNvSpPr/>
              <p:nvPr/>
            </p:nvSpPr>
            <p:spPr bwMode="auto">
              <a:xfrm>
                <a:off x="7885591" y="2152095"/>
                <a:ext cx="304800" cy="304800"/>
              </a:xfrm>
              <a:prstGeom prst="rect">
                <a:avLst/>
              </a:prstGeom>
              <a:gradFill flip="none"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path path="circle">
                  <a:fillToRect l="100000" t="100000"/>
                </a:path>
                <a:tileRect r="-100000" b="-100000"/>
              </a:gradFill>
              <a:ln>
                <a:headEnd type="none" w="med" len="med"/>
                <a:tailEnd type="none" w="med" len="med"/>
              </a:ln>
              <a:scene3d>
                <a:camera prst="isometricOffAxis1Right"/>
                <a:lightRig rig="glow" dir="t">
                  <a:rot lat="0" lon="0" rev="6360000"/>
                </a:lightRig>
              </a:scene3d>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5" name="Group 252"/>
            <p:cNvGrpSpPr/>
            <p:nvPr/>
          </p:nvGrpSpPr>
          <p:grpSpPr>
            <a:xfrm>
              <a:off x="3124200" y="1676400"/>
              <a:ext cx="5181600" cy="1840832"/>
              <a:chOff x="2667000" y="1371600"/>
              <a:chExt cx="5791200" cy="2057400"/>
            </a:xfrm>
          </p:grpSpPr>
          <p:cxnSp>
            <p:nvCxnSpPr>
              <p:cNvPr id="100" name="Straight Connector 99"/>
              <p:cNvCxnSpPr/>
              <p:nvPr/>
            </p:nvCxnSpPr>
            <p:spPr>
              <a:xfrm>
                <a:off x="6238875" y="2875082"/>
                <a:ext cx="535781" cy="2"/>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6292453" y="1914962"/>
                <a:ext cx="535781" cy="2"/>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bwMode="auto">
              <a:xfrm rot="16200000">
                <a:off x="5735722" y="1598620"/>
                <a:ext cx="659423" cy="601037"/>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5" name="Rectangle 54"/>
              <p:cNvSpPr/>
              <p:nvPr/>
            </p:nvSpPr>
            <p:spPr bwMode="auto">
              <a:xfrm rot="16200000">
                <a:off x="5735722" y="2587754"/>
                <a:ext cx="659423" cy="601037"/>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9" name="Oval 58"/>
              <p:cNvSpPr/>
              <p:nvPr/>
            </p:nvSpPr>
            <p:spPr bwMode="auto">
              <a:xfrm rot="16200000">
                <a:off x="2859332" y="2050256"/>
                <a:ext cx="659423" cy="686899"/>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61" name="Straight Connector 60"/>
              <p:cNvCxnSpPr>
                <a:endCxn id="52" idx="0"/>
              </p:cNvCxnSpPr>
              <p:nvPr/>
            </p:nvCxnSpPr>
            <p:spPr>
              <a:xfrm>
                <a:off x="3533387" y="2392846"/>
                <a:ext cx="343450" cy="171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476979" y="2391987"/>
                <a:ext cx="343450" cy="171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53" idx="2"/>
                <a:endCxn id="54" idx="0"/>
              </p:cNvCxnSpPr>
              <p:nvPr/>
            </p:nvCxnSpPr>
            <p:spPr>
              <a:xfrm rot="10800000" flipH="1">
                <a:off x="5507327" y="1899138"/>
                <a:ext cx="257588" cy="494567"/>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53" idx="2"/>
                <a:endCxn id="55" idx="0"/>
              </p:cNvCxnSpPr>
              <p:nvPr/>
            </p:nvCxnSpPr>
            <p:spPr>
              <a:xfrm>
                <a:off x="5507327" y="2393705"/>
                <a:ext cx="257588" cy="494567"/>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bwMode="auto">
              <a:xfrm rot="16200000">
                <a:off x="6745463" y="1598620"/>
                <a:ext cx="659423" cy="601037"/>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7" name="Rectangle 86"/>
              <p:cNvSpPr/>
              <p:nvPr/>
            </p:nvSpPr>
            <p:spPr bwMode="auto">
              <a:xfrm rot="16200000">
                <a:off x="6745463" y="2587754"/>
                <a:ext cx="659423" cy="601037"/>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8" name="Oval 87"/>
              <p:cNvSpPr/>
              <p:nvPr/>
            </p:nvSpPr>
            <p:spPr bwMode="auto">
              <a:xfrm rot="16200000">
                <a:off x="7647018" y="2050256"/>
                <a:ext cx="659423" cy="686899"/>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89" name="Straight Connector 88"/>
              <p:cNvCxnSpPr>
                <a:stCxn id="87" idx="2"/>
              </p:cNvCxnSpPr>
              <p:nvPr/>
            </p:nvCxnSpPr>
            <p:spPr>
              <a:xfrm rot="10800000" flipH="1">
                <a:off x="7375692" y="2395423"/>
                <a:ext cx="257588" cy="492849"/>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flipV="1">
                <a:off x="7257203" y="2017628"/>
                <a:ext cx="494567" cy="25758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03" name="Rounded Rectangle 102"/>
              <p:cNvSpPr/>
              <p:nvPr/>
            </p:nvSpPr>
            <p:spPr bwMode="auto">
              <a:xfrm rot="16200000">
                <a:off x="4533900" y="-495300"/>
                <a:ext cx="2057400" cy="5791200"/>
              </a:xfrm>
              <a:prstGeom prst="roundRect">
                <a:avLst/>
              </a:prstGeom>
              <a:noFill/>
              <a:ln w="41275" cmpd="tri">
                <a:solidFill>
                  <a:schemeClr val="tx1"/>
                </a:solidFill>
                <a:prstDash val="sysDash"/>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2" name="Rectangle 51"/>
              <p:cNvSpPr/>
              <p:nvPr/>
            </p:nvSpPr>
            <p:spPr bwMode="auto">
              <a:xfrm rot="16200000">
                <a:off x="3846750" y="2093187"/>
                <a:ext cx="659423" cy="601037"/>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3" name="Diamond 52"/>
              <p:cNvSpPr/>
              <p:nvPr/>
            </p:nvSpPr>
            <p:spPr bwMode="auto">
              <a:xfrm rot="16200000">
                <a:off x="4834166" y="2050256"/>
                <a:ext cx="659423" cy="686899"/>
              </a:xfrm>
              <a:prstGeom prst="diamond">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cxnSp>
          <p:nvCxnSpPr>
            <p:cNvPr id="188" name="Straight Connector 187"/>
            <p:cNvCxnSpPr/>
            <p:nvPr/>
          </p:nvCxnSpPr>
          <p:spPr>
            <a:xfrm rot="10800000">
              <a:off x="3200400" y="3810000"/>
              <a:ext cx="1676400" cy="60960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0800000" flipV="1">
              <a:off x="3208573" y="5486400"/>
              <a:ext cx="1668228" cy="686659"/>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rot="10800000">
              <a:off x="1140740" y="4523718"/>
              <a:ext cx="926469" cy="190121"/>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rot="10800000">
              <a:off x="1143000" y="5029201"/>
              <a:ext cx="930244" cy="1509"/>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6" name="Oval 75"/>
            <p:cNvSpPr/>
            <p:nvPr/>
          </p:nvSpPr>
          <p:spPr bwMode="auto">
            <a:xfrm>
              <a:off x="7925844" y="4812082"/>
              <a:ext cx="151356" cy="293318"/>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242" name="Straight Connector 241"/>
            <p:cNvCxnSpPr/>
            <p:nvPr/>
          </p:nvCxnSpPr>
          <p:spPr>
            <a:xfrm rot="16200000" flipH="1">
              <a:off x="787276" y="4448645"/>
              <a:ext cx="221052" cy="3019"/>
            </a:xfrm>
            <a:prstGeom prst="line">
              <a:avLst/>
            </a:prstGeom>
          </p:spPr>
          <p:style>
            <a:lnRef idx="1">
              <a:schemeClr val="accent1"/>
            </a:lnRef>
            <a:fillRef idx="0">
              <a:schemeClr val="accent1"/>
            </a:fillRef>
            <a:effectRef idx="0">
              <a:schemeClr val="accent1"/>
            </a:effectRef>
            <a:fontRef idx="minor">
              <a:schemeClr val="tx1"/>
            </a:fontRef>
          </p:style>
        </p:cxnSp>
        <p:sp>
          <p:nvSpPr>
            <p:cNvPr id="192" name="Rectangle 191"/>
            <p:cNvSpPr/>
            <p:nvPr/>
          </p:nvSpPr>
          <p:spPr bwMode="auto">
            <a:xfrm>
              <a:off x="685800" y="4572000"/>
              <a:ext cx="533400" cy="533400"/>
            </a:xfrm>
            <a:prstGeom prst="rect">
              <a:avLst/>
            </a:prstGeom>
            <a:gradFill flip="none"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path path="circle">
                <a:fillToRect l="100000" t="100000"/>
              </a:path>
              <a:tileRect r="-100000" b="-100000"/>
            </a:gradFill>
            <a:ln>
              <a:headEnd type="none" w="med" len="med"/>
              <a:tailEnd type="none" w="med" len="med"/>
            </a:ln>
            <a:scene3d>
              <a:camera prst="isometricOffAxis1Right"/>
              <a:lightRig rig="glow" dir="t">
                <a:rot lat="0" lon="0" rev="6360000"/>
              </a:lightRig>
            </a:scene3d>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35" name="Rectangle 134"/>
            <p:cNvSpPr/>
            <p:nvPr/>
          </p:nvSpPr>
          <p:spPr bwMode="auto">
            <a:xfrm>
              <a:off x="2097741" y="4693024"/>
              <a:ext cx="358588" cy="358588"/>
            </a:xfrm>
            <a:prstGeom prst="rect">
              <a:avLst/>
            </a:prstGeom>
            <a:gradFill flip="none"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path path="circle">
                <a:fillToRect l="100000" t="100000"/>
              </a:path>
              <a:tileRect r="-100000" b="-100000"/>
            </a:gradFill>
            <a:ln>
              <a:headEnd type="none" w="med" len="med"/>
              <a:tailEnd type="none" w="med" len="med"/>
            </a:ln>
            <a:scene3d>
              <a:camera prst="isometricOffAxis1Right"/>
              <a:lightRig rig="glow" dir="t">
                <a:rot lat="0" lon="0" rev="6360000"/>
              </a:lightRig>
            </a:scene3d>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51" name="Diamond 250"/>
            <p:cNvSpPr/>
            <p:nvPr/>
          </p:nvSpPr>
          <p:spPr bwMode="auto">
            <a:xfrm>
              <a:off x="786143" y="4227214"/>
              <a:ext cx="228600" cy="228600"/>
            </a:xfrm>
            <a:prstGeom prst="diamond">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119" name="Straight Connector 118"/>
            <p:cNvCxnSpPr>
              <a:stCxn id="52" idx="1"/>
            </p:cNvCxnSpPr>
            <p:nvPr/>
          </p:nvCxnSpPr>
          <p:spPr>
            <a:xfrm rot="16200000" flipH="1">
              <a:off x="4061346" y="3299345"/>
              <a:ext cx="1305079" cy="478229"/>
            </a:xfrm>
            <a:prstGeom prst="line">
              <a:avLst/>
            </a:prstGeom>
            <a:ln w="31750">
              <a:prstDash val="sysDash"/>
              <a:tailEnd type="stealth" w="lg" len="lg"/>
            </a:ln>
          </p:spPr>
          <p:style>
            <a:lnRef idx="1">
              <a:schemeClr val="accent1"/>
            </a:lnRef>
            <a:fillRef idx="0">
              <a:schemeClr val="accent1"/>
            </a:fillRef>
            <a:effectRef idx="0">
              <a:schemeClr val="accent1"/>
            </a:effectRef>
            <a:fontRef idx="minor">
              <a:schemeClr val="tx1"/>
            </a:fontRef>
          </p:style>
        </p:cxnSp>
      </p:grpSp>
      <p:sp>
        <p:nvSpPr>
          <p:cNvPr id="101" name="Rectangle 100"/>
          <p:cNvSpPr/>
          <p:nvPr/>
        </p:nvSpPr>
        <p:spPr bwMode="auto">
          <a:xfrm>
            <a:off x="4114800" y="2636874"/>
            <a:ext cx="935665" cy="487326"/>
          </a:xfrm>
          <a:prstGeom prst="rect">
            <a:avLst/>
          </a:prstGeom>
          <a:solidFill>
            <a:srgbClr val="FF0000">
              <a:alpha val="28000"/>
            </a:srgbClr>
          </a:solidFill>
          <a:ln w="15875" cmpd="sng">
            <a:solidFill>
              <a:srgbClr val="FF0000"/>
            </a:solidFill>
            <a:prstDash val="dash"/>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nvGrpSpPr>
          <p:cNvPr id="110" name="Gruppieren 109"/>
          <p:cNvGrpSpPr/>
          <p:nvPr/>
        </p:nvGrpSpPr>
        <p:grpSpPr>
          <a:xfrm>
            <a:off x="152400" y="2993571"/>
            <a:ext cx="3374571" cy="3167705"/>
            <a:chOff x="152400" y="2993571"/>
            <a:chExt cx="3374571" cy="3167705"/>
          </a:xfrm>
        </p:grpSpPr>
        <p:grpSp>
          <p:nvGrpSpPr>
            <p:cNvPr id="10" name="Group 168"/>
            <p:cNvGrpSpPr/>
            <p:nvPr/>
          </p:nvGrpSpPr>
          <p:grpSpPr>
            <a:xfrm>
              <a:off x="152400" y="2993571"/>
              <a:ext cx="3374571" cy="3167705"/>
              <a:chOff x="152400" y="2993571"/>
              <a:chExt cx="3374571" cy="3167705"/>
            </a:xfrm>
          </p:grpSpPr>
          <p:sp>
            <p:nvSpPr>
              <p:cNvPr id="124" name="TextBox 123"/>
              <p:cNvSpPr txBox="1"/>
              <p:nvPr/>
            </p:nvSpPr>
            <p:spPr>
              <a:xfrm>
                <a:off x="152400" y="5453390"/>
                <a:ext cx="1828800" cy="707886"/>
              </a:xfrm>
              <a:prstGeom prst="rect">
                <a:avLst/>
              </a:prstGeom>
              <a:noFill/>
            </p:spPr>
            <p:txBody>
              <a:bodyPr wrap="square" rtlCol="0">
                <a:spAutoFit/>
              </a:bodyPr>
              <a:lstStyle/>
              <a:p>
                <a:pPr algn="ctr"/>
                <a:r>
                  <a:rPr lang="en-US" sz="2000" b="1" dirty="0" smtClean="0">
                    <a:latin typeface="+mn-lt"/>
                  </a:rPr>
                  <a:t>Enterprise Architect</a:t>
                </a:r>
                <a:endParaRPr lang="en-US" sz="2000" b="1" dirty="0">
                  <a:latin typeface="+mn-lt"/>
                </a:endParaRPr>
              </a:p>
            </p:txBody>
          </p:sp>
          <p:sp>
            <p:nvSpPr>
              <p:cNvPr id="146" name="Freeform 145"/>
              <p:cNvSpPr/>
              <p:nvPr/>
            </p:nvSpPr>
            <p:spPr>
              <a:xfrm>
                <a:off x="809172" y="2993571"/>
                <a:ext cx="2717799" cy="1719943"/>
              </a:xfrm>
              <a:custGeom>
                <a:avLst/>
                <a:gdLst>
                  <a:gd name="connsiteX0" fmla="*/ 257628 w 2717799"/>
                  <a:gd name="connsiteY0" fmla="*/ 1719943 h 1719943"/>
                  <a:gd name="connsiteX1" fmla="*/ 410028 w 2717799"/>
                  <a:gd name="connsiteY1" fmla="*/ 446315 h 1719943"/>
                  <a:gd name="connsiteX2" fmla="*/ 2717799 w 2717799"/>
                  <a:gd name="connsiteY2" fmla="*/ 0 h 1719943"/>
                </a:gdLst>
                <a:ahLst/>
                <a:cxnLst>
                  <a:cxn ang="0">
                    <a:pos x="connsiteX0" y="connsiteY0"/>
                  </a:cxn>
                  <a:cxn ang="0">
                    <a:pos x="connsiteX1" y="connsiteY1"/>
                  </a:cxn>
                  <a:cxn ang="0">
                    <a:pos x="connsiteX2" y="connsiteY2"/>
                  </a:cxn>
                </a:cxnLst>
                <a:rect l="l" t="t" r="r" b="b"/>
                <a:pathLst>
                  <a:path w="2717799" h="1719943">
                    <a:moveTo>
                      <a:pt x="257628" y="1719943"/>
                    </a:moveTo>
                    <a:cubicBezTo>
                      <a:pt x="128814" y="1226457"/>
                      <a:pt x="0" y="732972"/>
                      <a:pt x="410028" y="446315"/>
                    </a:cubicBezTo>
                    <a:cubicBezTo>
                      <a:pt x="820056" y="159658"/>
                      <a:pt x="1768927" y="79829"/>
                      <a:pt x="2717799" y="0"/>
                    </a:cubicBezTo>
                  </a:path>
                </a:pathLst>
              </a:cu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 name="Freeform 164"/>
              <p:cNvSpPr/>
              <p:nvPr/>
            </p:nvSpPr>
            <p:spPr>
              <a:xfrm>
                <a:off x="947057" y="3795486"/>
                <a:ext cx="1306286" cy="928914"/>
              </a:xfrm>
              <a:custGeom>
                <a:avLst/>
                <a:gdLst>
                  <a:gd name="connsiteX0" fmla="*/ 130629 w 1306286"/>
                  <a:gd name="connsiteY0" fmla="*/ 928914 h 928914"/>
                  <a:gd name="connsiteX1" fmla="*/ 195943 w 1306286"/>
                  <a:gd name="connsiteY1" fmla="*/ 145143 h 928914"/>
                  <a:gd name="connsiteX2" fmla="*/ 1306286 w 1306286"/>
                  <a:gd name="connsiteY2" fmla="*/ 58057 h 928914"/>
                </a:gdLst>
                <a:ahLst/>
                <a:cxnLst>
                  <a:cxn ang="0">
                    <a:pos x="connsiteX0" y="connsiteY0"/>
                  </a:cxn>
                  <a:cxn ang="0">
                    <a:pos x="connsiteX1" y="connsiteY1"/>
                  </a:cxn>
                  <a:cxn ang="0">
                    <a:pos x="connsiteX2" y="connsiteY2"/>
                  </a:cxn>
                </a:cxnLst>
                <a:rect l="l" t="t" r="r" b="b"/>
                <a:pathLst>
                  <a:path w="1306286" h="928914">
                    <a:moveTo>
                      <a:pt x="130629" y="928914"/>
                    </a:moveTo>
                    <a:cubicBezTo>
                      <a:pt x="65314" y="609600"/>
                      <a:pt x="0" y="290286"/>
                      <a:pt x="195943" y="145143"/>
                    </a:cubicBezTo>
                    <a:cubicBezTo>
                      <a:pt x="391886" y="0"/>
                      <a:pt x="849086" y="29028"/>
                      <a:pt x="1306286" y="58057"/>
                    </a:cubicBezTo>
                  </a:path>
                </a:pathLst>
              </a:cu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29698" name="Picture 2" descr="C:\Program Files\Microsoft Resource DVD Artwork\DVD_ART\Artwork_Imagery\HARDWARE_IMAGERY\Illustration - Misc Hardware\XML Icons\user business man.png"/>
            <p:cNvPicPr>
              <a:picLocks noChangeAspect="1" noChangeArrowheads="1"/>
            </p:cNvPicPr>
            <p:nvPr/>
          </p:nvPicPr>
          <p:blipFill>
            <a:blip r:embed="rId5" cstate="print"/>
            <a:srcRect/>
            <a:stretch>
              <a:fillRect/>
            </a:stretch>
          </p:blipFill>
          <p:spPr bwMode="auto">
            <a:xfrm>
              <a:off x="785786" y="4786322"/>
              <a:ext cx="542914" cy="721262"/>
            </a:xfrm>
            <a:prstGeom prst="rect">
              <a:avLst/>
            </a:prstGeom>
            <a:noFill/>
          </p:spPr>
        </p:pic>
      </p:grpSp>
      <p:grpSp>
        <p:nvGrpSpPr>
          <p:cNvPr id="114" name="Gruppieren 113"/>
          <p:cNvGrpSpPr/>
          <p:nvPr/>
        </p:nvGrpSpPr>
        <p:grpSpPr>
          <a:xfrm>
            <a:off x="2311400" y="4299857"/>
            <a:ext cx="2565400" cy="2496588"/>
            <a:chOff x="2311400" y="4299857"/>
            <a:chExt cx="2565400" cy="2496588"/>
          </a:xfrm>
        </p:grpSpPr>
        <p:grpSp>
          <p:nvGrpSpPr>
            <p:cNvPr id="12" name="Group 169"/>
            <p:cNvGrpSpPr/>
            <p:nvPr/>
          </p:nvGrpSpPr>
          <p:grpSpPr>
            <a:xfrm>
              <a:off x="2311400" y="4299857"/>
              <a:ext cx="2565400" cy="2496588"/>
              <a:chOff x="2311400" y="4299857"/>
              <a:chExt cx="2565400" cy="2496588"/>
            </a:xfrm>
          </p:grpSpPr>
          <p:sp>
            <p:nvSpPr>
              <p:cNvPr id="120" name="TextBox 119"/>
              <p:cNvSpPr txBox="1"/>
              <p:nvPr/>
            </p:nvSpPr>
            <p:spPr>
              <a:xfrm>
                <a:off x="3124200" y="6396335"/>
                <a:ext cx="1752600" cy="400110"/>
              </a:xfrm>
              <a:prstGeom prst="rect">
                <a:avLst/>
              </a:prstGeom>
              <a:noFill/>
            </p:spPr>
            <p:txBody>
              <a:bodyPr wrap="square" rtlCol="0">
                <a:spAutoFit/>
              </a:bodyPr>
              <a:lstStyle/>
              <a:p>
                <a:pPr algn="ctr"/>
                <a:r>
                  <a:rPr lang="en-US" sz="2000" b="1" dirty="0" smtClean="0">
                    <a:latin typeface="+mn-lt"/>
                  </a:rPr>
                  <a:t>Developer</a:t>
                </a:r>
                <a:endParaRPr lang="en-US" sz="2000" b="1" dirty="0">
                  <a:latin typeface="+mn-lt"/>
                </a:endParaRPr>
              </a:p>
            </p:txBody>
          </p:sp>
          <p:sp>
            <p:nvSpPr>
              <p:cNvPr id="166" name="Freeform 165"/>
              <p:cNvSpPr/>
              <p:nvPr/>
            </p:nvSpPr>
            <p:spPr>
              <a:xfrm>
                <a:off x="4033335" y="4626429"/>
                <a:ext cx="625751" cy="1026226"/>
              </a:xfrm>
              <a:custGeom>
                <a:avLst/>
                <a:gdLst>
                  <a:gd name="connsiteX0" fmla="*/ 0 w 609600"/>
                  <a:gd name="connsiteY0" fmla="*/ 1023257 h 1023257"/>
                  <a:gd name="connsiteX1" fmla="*/ 468085 w 609600"/>
                  <a:gd name="connsiteY1" fmla="*/ 696685 h 1023257"/>
                  <a:gd name="connsiteX2" fmla="*/ 609600 w 609600"/>
                  <a:gd name="connsiteY2" fmla="*/ 0 h 1023257"/>
                </a:gdLst>
                <a:ahLst/>
                <a:cxnLst>
                  <a:cxn ang="0">
                    <a:pos x="connsiteX0" y="connsiteY0"/>
                  </a:cxn>
                  <a:cxn ang="0">
                    <a:pos x="connsiteX1" y="connsiteY1"/>
                  </a:cxn>
                  <a:cxn ang="0">
                    <a:pos x="connsiteX2" y="connsiteY2"/>
                  </a:cxn>
                </a:cxnLst>
                <a:rect l="l" t="t" r="r" b="b"/>
                <a:pathLst>
                  <a:path w="609600" h="1023257">
                    <a:moveTo>
                      <a:pt x="0" y="1023257"/>
                    </a:moveTo>
                    <a:cubicBezTo>
                      <a:pt x="183242" y="945242"/>
                      <a:pt x="366485" y="867228"/>
                      <a:pt x="468085" y="696685"/>
                    </a:cubicBezTo>
                    <a:cubicBezTo>
                      <a:pt x="569685" y="526142"/>
                      <a:pt x="589642" y="263071"/>
                      <a:pt x="609600" y="0"/>
                    </a:cubicBezTo>
                  </a:path>
                </a:pathLst>
              </a:cu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 name="Freeform 166"/>
              <p:cNvSpPr/>
              <p:nvPr/>
            </p:nvSpPr>
            <p:spPr>
              <a:xfrm>
                <a:off x="3254829" y="4996543"/>
                <a:ext cx="775181" cy="659437"/>
              </a:xfrm>
              <a:custGeom>
                <a:avLst/>
                <a:gdLst>
                  <a:gd name="connsiteX0" fmla="*/ 783771 w 783771"/>
                  <a:gd name="connsiteY0" fmla="*/ 664028 h 664028"/>
                  <a:gd name="connsiteX1" fmla="*/ 163285 w 783771"/>
                  <a:gd name="connsiteY1" fmla="*/ 370114 h 664028"/>
                  <a:gd name="connsiteX2" fmla="*/ 0 w 783771"/>
                  <a:gd name="connsiteY2" fmla="*/ 0 h 664028"/>
                </a:gdLst>
                <a:ahLst/>
                <a:cxnLst>
                  <a:cxn ang="0">
                    <a:pos x="connsiteX0" y="connsiteY0"/>
                  </a:cxn>
                  <a:cxn ang="0">
                    <a:pos x="connsiteX1" y="connsiteY1"/>
                  </a:cxn>
                  <a:cxn ang="0">
                    <a:pos x="connsiteX2" y="connsiteY2"/>
                  </a:cxn>
                </a:cxnLst>
                <a:rect l="l" t="t" r="r" b="b"/>
                <a:pathLst>
                  <a:path w="783771" h="664028">
                    <a:moveTo>
                      <a:pt x="783771" y="664028"/>
                    </a:moveTo>
                    <a:cubicBezTo>
                      <a:pt x="538842" y="572406"/>
                      <a:pt x="293913" y="480785"/>
                      <a:pt x="163285" y="370114"/>
                    </a:cubicBezTo>
                    <a:cubicBezTo>
                      <a:pt x="32657" y="259443"/>
                      <a:pt x="16328" y="129721"/>
                      <a:pt x="0" y="0"/>
                    </a:cubicBezTo>
                  </a:path>
                </a:pathLst>
              </a:cu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 name="Freeform 167"/>
              <p:cNvSpPr/>
              <p:nvPr/>
            </p:nvSpPr>
            <p:spPr>
              <a:xfrm>
                <a:off x="2311400" y="4299857"/>
                <a:ext cx="1751861" cy="1412649"/>
              </a:xfrm>
              <a:custGeom>
                <a:avLst/>
                <a:gdLst>
                  <a:gd name="connsiteX0" fmla="*/ 1705429 w 1705429"/>
                  <a:gd name="connsiteY0" fmla="*/ 1371600 h 1436914"/>
                  <a:gd name="connsiteX1" fmla="*/ 279400 w 1705429"/>
                  <a:gd name="connsiteY1" fmla="*/ 1208314 h 1436914"/>
                  <a:gd name="connsiteX2" fmla="*/ 29029 w 1705429"/>
                  <a:gd name="connsiteY2" fmla="*/ 0 h 1436914"/>
                </a:gdLst>
                <a:ahLst/>
                <a:cxnLst>
                  <a:cxn ang="0">
                    <a:pos x="connsiteX0" y="connsiteY0"/>
                  </a:cxn>
                  <a:cxn ang="0">
                    <a:pos x="connsiteX1" y="connsiteY1"/>
                  </a:cxn>
                  <a:cxn ang="0">
                    <a:pos x="connsiteX2" y="connsiteY2"/>
                  </a:cxn>
                </a:cxnLst>
                <a:rect l="l" t="t" r="r" b="b"/>
                <a:pathLst>
                  <a:path w="1705429" h="1436914">
                    <a:moveTo>
                      <a:pt x="1705429" y="1371600"/>
                    </a:moveTo>
                    <a:cubicBezTo>
                      <a:pt x="1132114" y="1404257"/>
                      <a:pt x="558800" y="1436914"/>
                      <a:pt x="279400" y="1208314"/>
                    </a:cubicBezTo>
                    <a:cubicBezTo>
                      <a:pt x="0" y="979714"/>
                      <a:pt x="14514" y="489857"/>
                      <a:pt x="29029" y="0"/>
                    </a:cubicBezTo>
                  </a:path>
                </a:pathLst>
              </a:cu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29699" name="Picture 3" descr="C:\Program Files\Microsoft Resource DVD Artwork\DVD_ART\Artwork_Imagery\HARDWARE_IMAGERY\Illustration - Misc Hardware\XML Icons\user business casual man.png"/>
            <p:cNvPicPr>
              <a:picLocks noChangeAspect="1" noChangeArrowheads="1"/>
            </p:cNvPicPr>
            <p:nvPr/>
          </p:nvPicPr>
          <p:blipFill>
            <a:blip r:embed="rId6" cstate="print"/>
            <a:srcRect/>
            <a:stretch>
              <a:fillRect/>
            </a:stretch>
          </p:blipFill>
          <p:spPr bwMode="auto">
            <a:xfrm>
              <a:off x="3714744" y="5715016"/>
              <a:ext cx="542915" cy="721264"/>
            </a:xfrm>
            <a:prstGeom prst="rect">
              <a:avLst/>
            </a:prstGeom>
            <a:noFill/>
          </p:spPr>
        </p:pic>
      </p:grpSp>
      <p:grpSp>
        <p:nvGrpSpPr>
          <p:cNvPr id="115" name="Gruppieren 114"/>
          <p:cNvGrpSpPr/>
          <p:nvPr/>
        </p:nvGrpSpPr>
        <p:grpSpPr>
          <a:xfrm>
            <a:off x="5063076" y="2692399"/>
            <a:ext cx="4080924" cy="1951047"/>
            <a:chOff x="5063076" y="2692399"/>
            <a:chExt cx="4080924" cy="1951047"/>
          </a:xfrm>
        </p:grpSpPr>
        <p:grpSp>
          <p:nvGrpSpPr>
            <p:cNvPr id="15" name="Group 113"/>
            <p:cNvGrpSpPr/>
            <p:nvPr/>
          </p:nvGrpSpPr>
          <p:grpSpPr>
            <a:xfrm>
              <a:off x="5063076" y="2692399"/>
              <a:ext cx="4080924" cy="1814325"/>
              <a:chOff x="5063076" y="2692399"/>
              <a:chExt cx="4080924" cy="1814325"/>
            </a:xfrm>
          </p:grpSpPr>
          <p:grpSp>
            <p:nvGrpSpPr>
              <p:cNvPr id="16" name="Group 142"/>
              <p:cNvGrpSpPr/>
              <p:nvPr/>
            </p:nvGrpSpPr>
            <p:grpSpPr>
              <a:xfrm>
                <a:off x="6385560" y="3516124"/>
                <a:ext cx="2758440" cy="990600"/>
                <a:chOff x="6385560" y="3276600"/>
                <a:chExt cx="2758440" cy="990600"/>
              </a:xfrm>
            </p:grpSpPr>
            <p:sp>
              <p:nvSpPr>
                <p:cNvPr id="122" name="TextBox 121"/>
                <p:cNvSpPr txBox="1"/>
                <p:nvPr/>
              </p:nvSpPr>
              <p:spPr>
                <a:xfrm>
                  <a:off x="7239000" y="3276600"/>
                  <a:ext cx="1905000" cy="400110"/>
                </a:xfrm>
                <a:prstGeom prst="rect">
                  <a:avLst/>
                </a:prstGeom>
                <a:noFill/>
              </p:spPr>
              <p:txBody>
                <a:bodyPr wrap="square" rtlCol="0">
                  <a:spAutoFit/>
                </a:bodyPr>
                <a:lstStyle/>
                <a:p>
                  <a:pPr algn="ctr"/>
                  <a:r>
                    <a:rPr lang="en-US" sz="2000" b="1" dirty="0" smtClean="0">
                      <a:latin typeface="+mn-lt"/>
                    </a:rPr>
                    <a:t>IT Pro</a:t>
                  </a:r>
                  <a:endParaRPr lang="en-US" sz="2000" b="1" dirty="0">
                    <a:latin typeface="+mn-lt"/>
                  </a:endParaRPr>
                </a:p>
              </p:txBody>
            </p:sp>
            <p:sp>
              <p:nvSpPr>
                <p:cNvPr id="127" name="Freeform 126"/>
                <p:cNvSpPr/>
                <p:nvPr/>
              </p:nvSpPr>
              <p:spPr>
                <a:xfrm>
                  <a:off x="6477000" y="3649979"/>
                  <a:ext cx="1394513" cy="445904"/>
                </a:xfrm>
                <a:custGeom>
                  <a:avLst/>
                  <a:gdLst>
                    <a:gd name="connsiteX0" fmla="*/ 1432560 w 1432560"/>
                    <a:gd name="connsiteY0" fmla="*/ 434340 h 434340"/>
                    <a:gd name="connsiteX1" fmla="*/ 655320 w 1432560"/>
                    <a:gd name="connsiteY1" fmla="*/ 53340 h 434340"/>
                    <a:gd name="connsiteX2" fmla="*/ 0 w 1432560"/>
                    <a:gd name="connsiteY2" fmla="*/ 114300 h 434340"/>
                  </a:gdLst>
                  <a:ahLst/>
                  <a:cxnLst>
                    <a:cxn ang="0">
                      <a:pos x="connsiteX0" y="connsiteY0"/>
                    </a:cxn>
                    <a:cxn ang="0">
                      <a:pos x="connsiteX1" y="connsiteY1"/>
                    </a:cxn>
                    <a:cxn ang="0">
                      <a:pos x="connsiteX2" y="connsiteY2"/>
                    </a:cxn>
                  </a:cxnLst>
                  <a:rect l="l" t="t" r="r" b="b"/>
                  <a:pathLst>
                    <a:path w="1432560" h="434340">
                      <a:moveTo>
                        <a:pt x="1432560" y="434340"/>
                      </a:moveTo>
                      <a:cubicBezTo>
                        <a:pt x="1163320" y="270510"/>
                        <a:pt x="894080" y="106680"/>
                        <a:pt x="655320" y="53340"/>
                      </a:cubicBezTo>
                      <a:cubicBezTo>
                        <a:pt x="416560" y="0"/>
                        <a:pt x="208280" y="57150"/>
                        <a:pt x="0" y="114300"/>
                      </a:cubicBezTo>
                    </a:path>
                  </a:pathLst>
                </a:cu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Freeform 127"/>
                <p:cNvSpPr/>
                <p:nvPr/>
              </p:nvSpPr>
              <p:spPr>
                <a:xfrm>
                  <a:off x="6385560" y="4008120"/>
                  <a:ext cx="1505137" cy="259080"/>
                </a:xfrm>
                <a:custGeom>
                  <a:avLst/>
                  <a:gdLst>
                    <a:gd name="connsiteX0" fmla="*/ 1508760 w 1508760"/>
                    <a:gd name="connsiteY0" fmla="*/ 91440 h 259080"/>
                    <a:gd name="connsiteX1" fmla="*/ 762000 w 1508760"/>
                    <a:gd name="connsiteY1" fmla="*/ 243840 h 259080"/>
                    <a:gd name="connsiteX2" fmla="*/ 0 w 1508760"/>
                    <a:gd name="connsiteY2" fmla="*/ 0 h 259080"/>
                  </a:gdLst>
                  <a:ahLst/>
                  <a:cxnLst>
                    <a:cxn ang="0">
                      <a:pos x="connsiteX0" y="connsiteY0"/>
                    </a:cxn>
                    <a:cxn ang="0">
                      <a:pos x="connsiteX1" y="connsiteY1"/>
                    </a:cxn>
                    <a:cxn ang="0">
                      <a:pos x="connsiteX2" y="connsiteY2"/>
                    </a:cxn>
                  </a:cxnLst>
                  <a:rect l="l" t="t" r="r" b="b"/>
                  <a:pathLst>
                    <a:path w="1508760" h="259080">
                      <a:moveTo>
                        <a:pt x="1508760" y="91440"/>
                      </a:moveTo>
                      <a:cubicBezTo>
                        <a:pt x="1261110" y="175260"/>
                        <a:pt x="1013460" y="259080"/>
                        <a:pt x="762000" y="243840"/>
                      </a:cubicBezTo>
                      <a:cubicBezTo>
                        <a:pt x="510540" y="228600"/>
                        <a:pt x="255270" y="114300"/>
                        <a:pt x="0" y="0"/>
                      </a:cubicBezTo>
                    </a:path>
                  </a:pathLst>
                </a:cu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2" name="Freeform 101"/>
              <p:cNvSpPr/>
              <p:nvPr/>
            </p:nvSpPr>
            <p:spPr>
              <a:xfrm>
                <a:off x="5063076" y="2692399"/>
                <a:ext cx="2818030" cy="1652599"/>
              </a:xfrm>
              <a:custGeom>
                <a:avLst/>
                <a:gdLst>
                  <a:gd name="connsiteX0" fmla="*/ 2862943 w 2862943"/>
                  <a:gd name="connsiteY0" fmla="*/ 1640114 h 1640114"/>
                  <a:gd name="connsiteX1" fmla="*/ 1741715 w 2862943"/>
                  <a:gd name="connsiteY1" fmla="*/ 246743 h 1640114"/>
                  <a:gd name="connsiteX2" fmla="*/ 0 w 2862943"/>
                  <a:gd name="connsiteY2" fmla="*/ 159657 h 1640114"/>
                  <a:gd name="connsiteX0" fmla="*/ 2818180 w 2818180"/>
                  <a:gd name="connsiteY0" fmla="*/ 1640114 h 1640114"/>
                  <a:gd name="connsiteX1" fmla="*/ 1696952 w 2818180"/>
                  <a:gd name="connsiteY1" fmla="*/ 246743 h 1640114"/>
                  <a:gd name="connsiteX2" fmla="*/ 0 w 2818180"/>
                  <a:gd name="connsiteY2" fmla="*/ 159657 h 1640114"/>
                </a:gdLst>
                <a:ahLst/>
                <a:cxnLst>
                  <a:cxn ang="0">
                    <a:pos x="connsiteX0" y="connsiteY0"/>
                  </a:cxn>
                  <a:cxn ang="0">
                    <a:pos x="connsiteX1" y="connsiteY1"/>
                  </a:cxn>
                  <a:cxn ang="0">
                    <a:pos x="connsiteX2" y="connsiteY2"/>
                  </a:cxn>
                </a:cxnLst>
                <a:rect l="l" t="t" r="r" b="b"/>
                <a:pathLst>
                  <a:path w="2818180" h="1640114">
                    <a:moveTo>
                      <a:pt x="2818180" y="1640114"/>
                    </a:moveTo>
                    <a:cubicBezTo>
                      <a:pt x="2496144" y="1066800"/>
                      <a:pt x="2166649" y="493486"/>
                      <a:pt x="1696952" y="246743"/>
                    </a:cubicBezTo>
                    <a:cubicBezTo>
                      <a:pt x="1227255" y="0"/>
                      <a:pt x="632279" y="79828"/>
                      <a:pt x="0" y="159657"/>
                    </a:cubicBezTo>
                  </a:path>
                </a:pathLst>
              </a:cu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29700" name="Picture 4" descr="C:\Program Files\Microsoft Resource DVD Artwork\DVD_ART\Artwork_Imagery\HARDWARE_IMAGERY\Illustration - Misc Hardware\XML Icons\user casual man.png"/>
            <p:cNvPicPr>
              <a:picLocks noChangeAspect="1" noChangeArrowheads="1"/>
            </p:cNvPicPr>
            <p:nvPr/>
          </p:nvPicPr>
          <p:blipFill>
            <a:blip r:embed="rId7" cstate="print"/>
            <a:srcRect/>
            <a:stretch>
              <a:fillRect/>
            </a:stretch>
          </p:blipFill>
          <p:spPr bwMode="auto">
            <a:xfrm>
              <a:off x="7980242" y="3929066"/>
              <a:ext cx="520848" cy="714380"/>
            </a:xfrm>
            <a:prstGeom prst="rect">
              <a:avLst/>
            </a:prstGeom>
            <a:noFill/>
          </p:spPr>
        </p:pic>
      </p:grpSp>
      <p:grpSp>
        <p:nvGrpSpPr>
          <p:cNvPr id="106" name="Gruppieren 105"/>
          <p:cNvGrpSpPr/>
          <p:nvPr/>
        </p:nvGrpSpPr>
        <p:grpSpPr>
          <a:xfrm>
            <a:off x="762000" y="1506668"/>
            <a:ext cx="3704771" cy="2100896"/>
            <a:chOff x="762000" y="1506668"/>
            <a:chExt cx="3704771" cy="2100896"/>
          </a:xfrm>
        </p:grpSpPr>
        <p:grpSp>
          <p:nvGrpSpPr>
            <p:cNvPr id="6" name="Group 116"/>
            <p:cNvGrpSpPr/>
            <p:nvPr/>
          </p:nvGrpSpPr>
          <p:grpSpPr>
            <a:xfrm>
              <a:off x="762000" y="1506668"/>
              <a:ext cx="3704771" cy="2100896"/>
              <a:chOff x="762000" y="1506668"/>
              <a:chExt cx="3704771" cy="2100896"/>
            </a:xfrm>
          </p:grpSpPr>
          <p:grpSp>
            <p:nvGrpSpPr>
              <p:cNvPr id="7" name="Group 135"/>
              <p:cNvGrpSpPr/>
              <p:nvPr/>
            </p:nvGrpSpPr>
            <p:grpSpPr>
              <a:xfrm>
                <a:off x="762000" y="1506668"/>
                <a:ext cx="3704771" cy="2100896"/>
                <a:chOff x="762000" y="1267144"/>
                <a:chExt cx="3704771" cy="2100896"/>
              </a:xfrm>
            </p:grpSpPr>
            <p:sp>
              <p:nvSpPr>
                <p:cNvPr id="118" name="TextBox 117"/>
                <p:cNvSpPr txBox="1"/>
                <p:nvPr/>
              </p:nvSpPr>
              <p:spPr>
                <a:xfrm>
                  <a:off x="762000" y="1267144"/>
                  <a:ext cx="1828800" cy="707886"/>
                </a:xfrm>
                <a:prstGeom prst="rect">
                  <a:avLst/>
                </a:prstGeom>
                <a:noFill/>
              </p:spPr>
              <p:txBody>
                <a:bodyPr wrap="square" rtlCol="0">
                  <a:spAutoFit/>
                </a:bodyPr>
                <a:lstStyle/>
                <a:p>
                  <a:pPr algn="ctr"/>
                  <a:r>
                    <a:rPr lang="en-US" sz="2000" b="1" dirty="0" smtClean="0">
                      <a:latin typeface="+mn-lt"/>
                    </a:rPr>
                    <a:t>Business Analyst</a:t>
                  </a:r>
                  <a:endParaRPr lang="en-US" sz="2000" b="1" dirty="0">
                    <a:latin typeface="+mn-lt"/>
                  </a:endParaRPr>
                </a:p>
              </p:txBody>
            </p:sp>
            <p:sp>
              <p:nvSpPr>
                <p:cNvPr id="126" name="Freeform 125"/>
                <p:cNvSpPr/>
                <p:nvPr/>
              </p:nvSpPr>
              <p:spPr>
                <a:xfrm>
                  <a:off x="1935480" y="2349500"/>
                  <a:ext cx="1264920" cy="1018540"/>
                </a:xfrm>
                <a:custGeom>
                  <a:avLst/>
                  <a:gdLst>
                    <a:gd name="connsiteX0" fmla="*/ 0 w 1264920"/>
                    <a:gd name="connsiteY0" fmla="*/ 27940 h 1018540"/>
                    <a:gd name="connsiteX1" fmla="*/ 624840 w 1264920"/>
                    <a:gd name="connsiteY1" fmla="*/ 165100 h 1018540"/>
                    <a:gd name="connsiteX2" fmla="*/ 1264920 w 1264920"/>
                    <a:gd name="connsiteY2" fmla="*/ 1018540 h 1018540"/>
                  </a:gdLst>
                  <a:ahLst/>
                  <a:cxnLst>
                    <a:cxn ang="0">
                      <a:pos x="connsiteX0" y="connsiteY0"/>
                    </a:cxn>
                    <a:cxn ang="0">
                      <a:pos x="connsiteX1" y="connsiteY1"/>
                    </a:cxn>
                    <a:cxn ang="0">
                      <a:pos x="connsiteX2" y="connsiteY2"/>
                    </a:cxn>
                  </a:cxnLst>
                  <a:rect l="l" t="t" r="r" b="b"/>
                  <a:pathLst>
                    <a:path w="1264920" h="1018540">
                      <a:moveTo>
                        <a:pt x="0" y="27940"/>
                      </a:moveTo>
                      <a:cubicBezTo>
                        <a:pt x="207010" y="13970"/>
                        <a:pt x="414020" y="0"/>
                        <a:pt x="624840" y="165100"/>
                      </a:cubicBezTo>
                      <a:cubicBezTo>
                        <a:pt x="835660" y="330200"/>
                        <a:pt x="1050290" y="674370"/>
                        <a:pt x="1264920" y="1018540"/>
                      </a:cubicBezTo>
                    </a:path>
                  </a:pathLst>
                </a:cu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Freeform 124"/>
                <p:cNvSpPr/>
                <p:nvPr/>
              </p:nvSpPr>
              <p:spPr>
                <a:xfrm>
                  <a:off x="1944915" y="1578390"/>
                  <a:ext cx="2521856" cy="805543"/>
                </a:xfrm>
                <a:custGeom>
                  <a:avLst/>
                  <a:gdLst>
                    <a:gd name="connsiteX0" fmla="*/ 0 w 1569720"/>
                    <a:gd name="connsiteY0" fmla="*/ 353060 h 368300"/>
                    <a:gd name="connsiteX1" fmla="*/ 762000 w 1569720"/>
                    <a:gd name="connsiteY1" fmla="*/ 2540 h 368300"/>
                    <a:gd name="connsiteX2" fmla="*/ 1569720 w 1569720"/>
                    <a:gd name="connsiteY2" fmla="*/ 368300 h 368300"/>
                    <a:gd name="connsiteX0" fmla="*/ 0 w 1569720"/>
                    <a:gd name="connsiteY0" fmla="*/ 353060 h 368300"/>
                    <a:gd name="connsiteX1" fmla="*/ 762000 w 1569720"/>
                    <a:gd name="connsiteY1" fmla="*/ 2540 h 368300"/>
                    <a:gd name="connsiteX2" fmla="*/ 1569720 w 1569720"/>
                    <a:gd name="connsiteY2" fmla="*/ 368300 h 368300"/>
                    <a:gd name="connsiteX0" fmla="*/ 0 w 1549652"/>
                    <a:gd name="connsiteY0" fmla="*/ 351452 h 357042"/>
                    <a:gd name="connsiteX1" fmla="*/ 762000 w 1549652"/>
                    <a:gd name="connsiteY1" fmla="*/ 932 h 357042"/>
                    <a:gd name="connsiteX2" fmla="*/ 1549652 w 1549652"/>
                    <a:gd name="connsiteY2" fmla="*/ 357042 h 357042"/>
                  </a:gdLst>
                  <a:ahLst/>
                  <a:cxnLst>
                    <a:cxn ang="0">
                      <a:pos x="connsiteX0" y="connsiteY0"/>
                    </a:cxn>
                    <a:cxn ang="0">
                      <a:pos x="connsiteX1" y="connsiteY1"/>
                    </a:cxn>
                    <a:cxn ang="0">
                      <a:pos x="connsiteX2" y="connsiteY2"/>
                    </a:cxn>
                  </a:cxnLst>
                  <a:rect l="l" t="t" r="r" b="b"/>
                  <a:pathLst>
                    <a:path w="1549652" h="357042">
                      <a:moveTo>
                        <a:pt x="0" y="351452"/>
                      </a:moveTo>
                      <a:cubicBezTo>
                        <a:pt x="250190" y="174922"/>
                        <a:pt x="503725" y="0"/>
                        <a:pt x="762000" y="932"/>
                      </a:cubicBezTo>
                      <a:cubicBezTo>
                        <a:pt x="1020275" y="1864"/>
                        <a:pt x="1276602" y="175432"/>
                        <a:pt x="1549652" y="357042"/>
                      </a:cubicBezTo>
                    </a:path>
                  </a:pathLst>
                </a:cu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6" name="Freeform 115"/>
              <p:cNvSpPr/>
              <p:nvPr/>
            </p:nvSpPr>
            <p:spPr>
              <a:xfrm>
                <a:off x="1963057" y="2286000"/>
                <a:ext cx="1566952" cy="520995"/>
              </a:xfrm>
              <a:custGeom>
                <a:avLst/>
                <a:gdLst>
                  <a:gd name="connsiteX0" fmla="*/ 0 w 1584251"/>
                  <a:gd name="connsiteY0" fmla="*/ 152400 h 365051"/>
                  <a:gd name="connsiteX1" fmla="*/ 967563 w 1584251"/>
                  <a:gd name="connsiteY1" fmla="*/ 35442 h 365051"/>
                  <a:gd name="connsiteX2" fmla="*/ 1584251 w 1584251"/>
                  <a:gd name="connsiteY2" fmla="*/ 365051 h 365051"/>
                  <a:gd name="connsiteX0" fmla="*/ 0 w 1584251"/>
                  <a:gd name="connsiteY0" fmla="*/ 303335 h 515986"/>
                  <a:gd name="connsiteX1" fmla="*/ 967563 w 1584251"/>
                  <a:gd name="connsiteY1" fmla="*/ 35442 h 515986"/>
                  <a:gd name="connsiteX2" fmla="*/ 1584251 w 1584251"/>
                  <a:gd name="connsiteY2" fmla="*/ 515986 h 515986"/>
                </a:gdLst>
                <a:ahLst/>
                <a:cxnLst>
                  <a:cxn ang="0">
                    <a:pos x="connsiteX0" y="connsiteY0"/>
                  </a:cxn>
                  <a:cxn ang="0">
                    <a:pos x="connsiteX1" y="connsiteY1"/>
                  </a:cxn>
                  <a:cxn ang="0">
                    <a:pos x="connsiteX2" y="connsiteY2"/>
                  </a:cxn>
                </a:cxnLst>
                <a:rect l="l" t="t" r="r" b="b"/>
                <a:pathLst>
                  <a:path w="1584251" h="515986">
                    <a:moveTo>
                      <a:pt x="0" y="303335"/>
                    </a:moveTo>
                    <a:cubicBezTo>
                      <a:pt x="351760" y="227135"/>
                      <a:pt x="703521" y="0"/>
                      <a:pt x="967563" y="35442"/>
                    </a:cubicBezTo>
                    <a:cubicBezTo>
                      <a:pt x="1231605" y="70884"/>
                      <a:pt x="1407928" y="368902"/>
                      <a:pt x="1584251" y="515986"/>
                    </a:cubicBezTo>
                  </a:path>
                </a:pathLst>
              </a:cu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29701" name="Picture 5" descr="C:\Program Files\Microsoft Resource DVD Artwork\DVD_ART\Artwork_Imagery\HARDWARE_IMAGERY\Illustration - Misc Hardware\XML Icons\user business user woman.png"/>
            <p:cNvPicPr>
              <a:picLocks noChangeAspect="1" noChangeArrowheads="1"/>
            </p:cNvPicPr>
            <p:nvPr/>
          </p:nvPicPr>
          <p:blipFill>
            <a:blip r:embed="rId8" cstate="print"/>
            <a:srcRect/>
            <a:stretch>
              <a:fillRect/>
            </a:stretch>
          </p:blipFill>
          <p:spPr bwMode="auto">
            <a:xfrm>
              <a:off x="1357290" y="2214554"/>
              <a:ext cx="511006" cy="690549"/>
            </a:xfrm>
            <a:prstGeom prst="rect">
              <a:avLst/>
            </a:prstGeom>
            <a:noFill/>
          </p:spPr>
        </p:pic>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0"/>
                                        </p:tgtEl>
                                        <p:attrNameLst>
                                          <p:attrName>style.visibility</p:attrName>
                                        </p:attrNameLst>
                                      </p:cBhvr>
                                      <p:to>
                                        <p:strVal val="visible"/>
                                      </p:to>
                                    </p:set>
                                    <p:animEffect transition="in" filter="wipe(down)">
                                      <p:cBhvr>
                                        <p:cTn id="12" dur="500"/>
                                        <p:tgtEl>
                                          <p:spTgt spid="1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4"/>
                                        </p:tgtEl>
                                        <p:attrNameLst>
                                          <p:attrName>style.visibility</p:attrName>
                                        </p:attrNameLst>
                                      </p:cBhvr>
                                      <p:to>
                                        <p:strVal val="visible"/>
                                      </p:to>
                                    </p:set>
                                    <p:animEffect transition="in" filter="wipe(down)">
                                      <p:cBhvr>
                                        <p:cTn id="17" dur="500"/>
                                        <p:tgtEl>
                                          <p:spTgt spid="1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wipe(right)">
                                      <p:cBhvr>
                                        <p:cTn id="22"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07996"/>
          </a:xfrm>
        </p:spPr>
        <p:txBody>
          <a:bodyPr/>
          <a:lstStyle/>
          <a:p>
            <a:r>
              <a:rPr smtClean="0"/>
              <a:t>"Oslo"</a:t>
            </a:r>
            <a:br>
              <a:rPr smtClean="0"/>
            </a:br>
            <a:r>
              <a:rPr sz="3200" i="1" smtClean="0">
                <a:solidFill>
                  <a:schemeClr val="accent5"/>
                </a:solidFill>
              </a:rPr>
              <a:t>Defining terms</a:t>
            </a:r>
            <a:endParaRPr sz="3200" i="1" dirty="0" smtClean="0">
              <a:solidFill>
                <a:schemeClr val="accent5"/>
              </a:solidFill>
            </a:endParaRPr>
          </a:p>
        </p:txBody>
      </p:sp>
      <p:sp>
        <p:nvSpPr>
          <p:cNvPr id="3" name="Content Placeholder 2"/>
          <p:cNvSpPr>
            <a:spLocks noGrp="1"/>
          </p:cNvSpPr>
          <p:nvPr>
            <p:ph idx="1"/>
          </p:nvPr>
        </p:nvSpPr>
        <p:spPr>
          <a:xfrm>
            <a:off x="381000" y="1714488"/>
            <a:ext cx="8610600" cy="4247317"/>
          </a:xfrm>
        </p:spPr>
        <p:txBody>
          <a:bodyPr/>
          <a:lstStyle/>
          <a:p>
            <a:r>
              <a:rPr lang="en-US" dirty="0" smtClean="0"/>
              <a:t>"Oslo" refers to a group of forthcoming Microsoft products and technologies</a:t>
            </a:r>
          </a:p>
          <a:p>
            <a:pPr lvl="1"/>
            <a:r>
              <a:rPr lang="en-US" dirty="0" smtClean="0"/>
              <a:t>It's not the code name for a single new product or new release of a product</a:t>
            </a:r>
          </a:p>
          <a:p>
            <a:endParaRPr lang="en-US" dirty="0" smtClean="0"/>
          </a:p>
          <a:p>
            <a:r>
              <a:rPr lang="en-US" dirty="0" smtClean="0"/>
              <a:t>The "Oslo" technologies this talk focuses on are:</a:t>
            </a:r>
          </a:p>
          <a:p>
            <a:pPr lvl="1"/>
            <a:r>
              <a:rPr lang="en-US" dirty="0" smtClean="0"/>
              <a:t>Interoperability scenarios</a:t>
            </a:r>
          </a:p>
          <a:p>
            <a:pPr lvl="1"/>
            <a:r>
              <a:rPr lang="en-US" dirty="0" smtClean="0"/>
              <a:t>A new repository with a visual editor</a:t>
            </a:r>
          </a:p>
          <a:p>
            <a:pPr lvl="1"/>
            <a:r>
              <a:rPr lang="en-US" dirty="0" smtClean="0"/>
              <a:t>A new process server for WF, WCF, BizTalk, and other applications</a:t>
            </a:r>
            <a:endParaRPr lang="en-US"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dissolv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bgerundetes Rechteck 34"/>
          <p:cNvSpPr/>
          <p:nvPr/>
        </p:nvSpPr>
        <p:spPr bwMode="auto">
          <a:xfrm>
            <a:off x="214282" y="1071546"/>
            <a:ext cx="8715436" cy="5643602"/>
          </a:xfrm>
          <a:prstGeom prst="roundRect">
            <a:avLst>
              <a:gd name="adj" fmla="val 2618"/>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pitchFamily="34" charset="0"/>
              <a:ea typeface="ＭＳ Ｐゴシック" pitchFamily="34" charset="-128"/>
            </a:endParaRPr>
          </a:p>
        </p:txBody>
      </p:sp>
      <p:sp>
        <p:nvSpPr>
          <p:cNvPr id="46" name="Rectangle 45"/>
          <p:cNvSpPr/>
          <p:nvPr/>
        </p:nvSpPr>
        <p:spPr>
          <a:xfrm>
            <a:off x="285720" y="1071546"/>
            <a:ext cx="8572560" cy="400110"/>
          </a:xfrm>
          <a:prstGeom prst="rect">
            <a:avLst/>
          </a:prstGeom>
        </p:spPr>
        <p:txBody>
          <a:bodyPr wrap="none">
            <a:noAutofit/>
          </a:bodyPr>
          <a:lstStyle/>
          <a:p>
            <a:pPr algn="ctr"/>
            <a:r>
              <a:rPr lang="en-US" sz="2000" b="1" i="1" dirty="0" smtClean="0">
                <a:solidFill>
                  <a:schemeClr val="bg2"/>
                </a:solidFill>
                <a:latin typeface="+mn-lt"/>
                <a:cs typeface="Arial" charset="0"/>
              </a:rPr>
              <a:t>Extended by hundreds of solutions from the partner ecosystem</a:t>
            </a:r>
            <a:endParaRPr lang="en-US" sz="2000" i="1" dirty="0">
              <a:solidFill>
                <a:schemeClr val="bg2"/>
              </a:solidFill>
              <a:latin typeface="+mn-lt"/>
            </a:endParaRPr>
          </a:p>
        </p:txBody>
      </p:sp>
      <p:sp>
        <p:nvSpPr>
          <p:cNvPr id="481283" name="Rectangle 12"/>
          <p:cNvSpPr>
            <a:spLocks noGrp="1" noChangeArrowheads="1"/>
          </p:cNvSpPr>
          <p:nvPr>
            <p:ph type="title"/>
          </p:nvPr>
        </p:nvSpPr>
        <p:spPr/>
        <p:txBody>
          <a:bodyPr/>
          <a:lstStyle/>
          <a:p>
            <a:r>
              <a:rPr lang="en-US" smtClean="0"/>
              <a:t>Simplifying Interoperability</a:t>
            </a:r>
            <a:endParaRPr lang="en-US" dirty="0"/>
          </a:p>
        </p:txBody>
      </p:sp>
      <p:grpSp>
        <p:nvGrpSpPr>
          <p:cNvPr id="2" name="Group 41"/>
          <p:cNvGrpSpPr/>
          <p:nvPr/>
        </p:nvGrpSpPr>
        <p:grpSpPr>
          <a:xfrm>
            <a:off x="304800" y="4843466"/>
            <a:ext cx="8534400" cy="1785950"/>
            <a:chOff x="304800" y="4953000"/>
            <a:chExt cx="8534400" cy="1785950"/>
          </a:xfrm>
        </p:grpSpPr>
        <p:sp>
          <p:nvSpPr>
            <p:cNvPr id="14" name="Glass corner gradient with bevel &amp; stroke"/>
            <p:cNvSpPr/>
            <p:nvPr/>
          </p:nvSpPr>
          <p:spPr bwMode="auto">
            <a:xfrm rot="10800000">
              <a:off x="304800" y="4953000"/>
              <a:ext cx="8534400" cy="1785950"/>
            </a:xfrm>
            <a:prstGeom prst="round2DiagRect">
              <a:avLst>
                <a:gd name="adj1" fmla="val 7528"/>
                <a:gd name="adj2" fmla="val 6988"/>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83000"/>
                </a:lnSpc>
                <a:spcBef>
                  <a:spcPct val="0"/>
                </a:spcBef>
                <a:spcAft>
                  <a:spcPct val="0"/>
                </a:spcAft>
                <a:defRPr/>
              </a:pPr>
              <a:endParaRPr lang="en-US" sz="2000" kern="0" dirty="0">
                <a:solidFill>
                  <a:schemeClr val="bg2"/>
                </a:solidFill>
                <a:latin typeface="+mn-lt"/>
              </a:endParaRPr>
            </a:p>
          </p:txBody>
        </p:sp>
        <p:sp>
          <p:nvSpPr>
            <p:cNvPr id="79890" name="Text Box 18"/>
            <p:cNvSpPr txBox="1">
              <a:spLocks noChangeArrowheads="1"/>
            </p:cNvSpPr>
            <p:nvPr/>
          </p:nvSpPr>
          <p:spPr bwMode="auto">
            <a:xfrm>
              <a:off x="915956" y="5029200"/>
              <a:ext cx="7569252" cy="369332"/>
            </a:xfrm>
            <a:prstGeom prst="rect">
              <a:avLst/>
            </a:prstGeom>
            <a:noFill/>
            <a:ln w="9525">
              <a:noFill/>
              <a:miter lim="800000"/>
              <a:headEnd/>
              <a:tailEnd/>
            </a:ln>
          </p:spPr>
          <p:txBody>
            <a:bodyPr wrap="none">
              <a:spAutoFit/>
            </a:bodyPr>
            <a:lstStyle/>
            <a:p>
              <a:r>
                <a:rPr lang="en-US" sz="1800" b="1" dirty="0" smtClean="0">
                  <a:solidFill>
                    <a:schemeClr val="bg2"/>
                  </a:solidFill>
                  <a:latin typeface="+mn-lt"/>
                  <a:cs typeface="Arial" charset="0"/>
                </a:rPr>
                <a:t>Windows Communication Foundation – “</a:t>
              </a:r>
              <a:r>
                <a:rPr lang="en-US" sz="1800" b="1" dirty="0" err="1" smtClean="0">
                  <a:solidFill>
                    <a:schemeClr val="bg2"/>
                  </a:solidFill>
                  <a:latin typeface="+mn-lt"/>
                  <a:cs typeface="Arial" charset="0"/>
                </a:rPr>
                <a:t>Interop</a:t>
              </a:r>
              <a:r>
                <a:rPr lang="en-US" sz="1800" b="1" dirty="0" smtClean="0">
                  <a:solidFill>
                    <a:schemeClr val="bg2"/>
                  </a:solidFill>
                  <a:latin typeface="+mn-lt"/>
                  <a:cs typeface="Arial" charset="0"/>
                </a:rPr>
                <a:t> in the Framework”</a:t>
              </a:r>
              <a:endParaRPr lang="en-US" sz="1800" b="1" dirty="0">
                <a:solidFill>
                  <a:schemeClr val="bg2"/>
                </a:solidFill>
                <a:latin typeface="+mn-lt"/>
                <a:cs typeface="Arial" charset="0"/>
              </a:endParaRPr>
            </a:p>
          </p:txBody>
        </p:sp>
      </p:grpSp>
      <p:grpSp>
        <p:nvGrpSpPr>
          <p:cNvPr id="3" name="Group 38"/>
          <p:cNvGrpSpPr/>
          <p:nvPr/>
        </p:nvGrpSpPr>
        <p:grpSpPr>
          <a:xfrm>
            <a:off x="457200" y="5243337"/>
            <a:ext cx="8229600" cy="1384995"/>
            <a:chOff x="457200" y="5352871"/>
            <a:chExt cx="8229600" cy="1384995"/>
          </a:xfrm>
        </p:grpSpPr>
        <p:sp>
          <p:nvSpPr>
            <p:cNvPr id="22" name="Text Box 18"/>
            <p:cNvSpPr txBox="1">
              <a:spLocks noChangeArrowheads="1"/>
            </p:cNvSpPr>
            <p:nvPr/>
          </p:nvSpPr>
          <p:spPr bwMode="auto">
            <a:xfrm>
              <a:off x="457200" y="5352871"/>
              <a:ext cx="1371600" cy="1384995"/>
            </a:xfrm>
            <a:prstGeom prst="rect">
              <a:avLst/>
            </a:prstGeom>
            <a:noFill/>
            <a:ln w="9525">
              <a:noFill/>
              <a:miter lim="800000"/>
              <a:headEnd/>
              <a:tailEnd/>
            </a:ln>
          </p:spPr>
          <p:txBody>
            <a:bodyPr wrap="square">
              <a:spAutoFit/>
            </a:bodyPr>
            <a:lstStyle/>
            <a:p>
              <a:r>
                <a:rPr lang="en-US" sz="1200" b="1" dirty="0" smtClean="0">
                  <a:solidFill>
                    <a:schemeClr val="bg2"/>
                  </a:solidFill>
                  <a:latin typeface="+mn-lt"/>
                  <a:cs typeface="Arial" charset="0"/>
                </a:rPr>
                <a:t>Unified protocols:</a:t>
              </a:r>
            </a:p>
            <a:p>
              <a:r>
                <a:rPr lang="en-US" sz="1200" dirty="0" smtClean="0">
                  <a:solidFill>
                    <a:schemeClr val="bg2"/>
                  </a:solidFill>
                  <a:latin typeface="+mn-lt"/>
                  <a:cs typeface="Arial" charset="0"/>
                </a:rPr>
                <a:t>ASMX</a:t>
              </a:r>
            </a:p>
            <a:p>
              <a:r>
                <a:rPr lang="en-US" sz="1200" dirty="0" smtClean="0">
                  <a:solidFill>
                    <a:schemeClr val="bg2"/>
                  </a:solidFill>
                  <a:latin typeface="+mn-lt"/>
                  <a:cs typeface="Arial" charset="0"/>
                </a:rPr>
                <a:t>WSE</a:t>
              </a:r>
            </a:p>
            <a:p>
              <a:r>
                <a:rPr lang="en-US" sz="1200" dirty="0" smtClean="0">
                  <a:solidFill>
                    <a:schemeClr val="bg2"/>
                  </a:solidFill>
                  <a:latin typeface="+mn-lt"/>
                  <a:cs typeface="Arial" charset="0"/>
                </a:rPr>
                <a:t>.NET </a:t>
              </a:r>
              <a:r>
                <a:rPr lang="en-US" sz="1200" dirty="0" err="1" smtClean="0">
                  <a:solidFill>
                    <a:schemeClr val="bg2"/>
                  </a:solidFill>
                  <a:latin typeface="+mn-lt"/>
                  <a:cs typeface="Arial" charset="0"/>
                </a:rPr>
                <a:t>Remoting</a:t>
              </a:r>
              <a:endParaRPr lang="en-US" sz="1200" dirty="0" smtClean="0">
                <a:solidFill>
                  <a:schemeClr val="bg2"/>
                </a:solidFill>
                <a:latin typeface="+mn-lt"/>
                <a:cs typeface="Arial" charset="0"/>
              </a:endParaRPr>
            </a:p>
            <a:p>
              <a:r>
                <a:rPr lang="en-US" sz="1200" dirty="0" smtClean="0">
                  <a:solidFill>
                    <a:schemeClr val="bg2"/>
                  </a:solidFill>
                  <a:latin typeface="+mn-lt"/>
                  <a:cs typeface="Arial" charset="0"/>
                </a:rPr>
                <a:t>COM+</a:t>
              </a:r>
            </a:p>
            <a:p>
              <a:r>
                <a:rPr lang="en-US" sz="1200" dirty="0" smtClean="0">
                  <a:solidFill>
                    <a:schemeClr val="bg2"/>
                  </a:solidFill>
                  <a:latin typeface="+mn-lt"/>
                  <a:cs typeface="Arial" charset="0"/>
                </a:rPr>
                <a:t>MSMQ</a:t>
              </a:r>
            </a:p>
          </p:txBody>
        </p:sp>
        <p:sp>
          <p:nvSpPr>
            <p:cNvPr id="23" name="Text Box 18"/>
            <p:cNvSpPr txBox="1">
              <a:spLocks noChangeArrowheads="1"/>
            </p:cNvSpPr>
            <p:nvPr/>
          </p:nvSpPr>
          <p:spPr bwMode="auto">
            <a:xfrm>
              <a:off x="1981200" y="5352871"/>
              <a:ext cx="2514600" cy="1200329"/>
            </a:xfrm>
            <a:prstGeom prst="rect">
              <a:avLst/>
            </a:prstGeom>
            <a:noFill/>
            <a:ln w="9525">
              <a:noFill/>
              <a:miter lim="800000"/>
              <a:headEnd/>
              <a:tailEnd/>
            </a:ln>
          </p:spPr>
          <p:txBody>
            <a:bodyPr wrap="square">
              <a:spAutoFit/>
            </a:bodyPr>
            <a:lstStyle/>
            <a:p>
              <a:r>
                <a:rPr lang="en-US" sz="1200" b="1" dirty="0" smtClean="0">
                  <a:solidFill>
                    <a:schemeClr val="bg2"/>
                  </a:solidFill>
                  <a:latin typeface="+mn-lt"/>
                  <a:cs typeface="Arial" charset="0"/>
                </a:rPr>
                <a:t>Messaging</a:t>
              </a:r>
              <a:r>
                <a:rPr lang="en-US" sz="1200" dirty="0" smtClean="0">
                  <a:solidFill>
                    <a:schemeClr val="bg2"/>
                  </a:solidFill>
                  <a:latin typeface="+mn-lt"/>
                  <a:cs typeface="Arial" charset="0"/>
                </a:rPr>
                <a:t>: </a:t>
              </a:r>
            </a:p>
            <a:p>
              <a:r>
                <a:rPr lang="en-US" sz="1200" dirty="0" smtClean="0">
                  <a:solidFill>
                    <a:schemeClr val="bg2"/>
                  </a:solidFill>
                  <a:latin typeface="+mn-lt"/>
                  <a:cs typeface="Arial" charset="0"/>
                </a:rPr>
                <a:t>SOAP, WS-Addressing, MTOM </a:t>
              </a:r>
              <a:br>
                <a:rPr lang="en-US" sz="1200" dirty="0" smtClean="0">
                  <a:solidFill>
                    <a:schemeClr val="bg2"/>
                  </a:solidFill>
                  <a:latin typeface="+mn-lt"/>
                  <a:cs typeface="Arial" charset="0"/>
                </a:rPr>
              </a:br>
              <a:endParaRPr lang="en-US" sz="1200" dirty="0" smtClean="0">
                <a:solidFill>
                  <a:schemeClr val="bg2"/>
                </a:solidFill>
                <a:latin typeface="+mn-lt"/>
                <a:cs typeface="Arial" charset="0"/>
              </a:endParaRPr>
            </a:p>
            <a:p>
              <a:r>
                <a:rPr lang="en-US" sz="1200" b="1" dirty="0" smtClean="0">
                  <a:solidFill>
                    <a:schemeClr val="bg2"/>
                  </a:solidFill>
                  <a:latin typeface="+mn-lt"/>
                  <a:cs typeface="Arial" charset="0"/>
                </a:rPr>
                <a:t>Metadata</a:t>
              </a:r>
              <a:r>
                <a:rPr lang="en-US" sz="1200" dirty="0" smtClean="0">
                  <a:solidFill>
                    <a:schemeClr val="bg2"/>
                  </a:solidFill>
                  <a:latin typeface="+mn-lt"/>
                  <a:cs typeface="Arial" charset="0"/>
                </a:rPr>
                <a:t>: </a:t>
              </a:r>
              <a:br>
                <a:rPr lang="en-US" sz="1200" dirty="0" smtClean="0">
                  <a:solidFill>
                    <a:schemeClr val="bg2"/>
                  </a:solidFill>
                  <a:latin typeface="+mn-lt"/>
                  <a:cs typeface="Arial" charset="0"/>
                </a:rPr>
              </a:br>
              <a:r>
                <a:rPr lang="en-US" sz="1200" dirty="0" smtClean="0">
                  <a:solidFill>
                    <a:schemeClr val="bg2"/>
                  </a:solidFill>
                  <a:latin typeface="+mn-lt"/>
                  <a:cs typeface="Arial" charset="0"/>
                </a:rPr>
                <a:t>WSDL, WS-</a:t>
              </a:r>
              <a:r>
                <a:rPr lang="en-US" sz="1200" dirty="0" err="1" smtClean="0">
                  <a:solidFill>
                    <a:schemeClr val="bg2"/>
                  </a:solidFill>
                  <a:latin typeface="+mn-lt"/>
                  <a:cs typeface="Arial" charset="0"/>
                </a:rPr>
                <a:t>MetadataExchange</a:t>
              </a:r>
              <a:r>
                <a:rPr lang="en-US" sz="1200" dirty="0" smtClean="0">
                  <a:solidFill>
                    <a:schemeClr val="bg2"/>
                  </a:solidFill>
                  <a:latin typeface="+mn-lt"/>
                  <a:cs typeface="Arial" charset="0"/>
                </a:rPr>
                <a:t>, </a:t>
              </a:r>
              <a:br>
                <a:rPr lang="en-US" sz="1200" dirty="0" smtClean="0">
                  <a:solidFill>
                    <a:schemeClr val="bg2"/>
                  </a:solidFill>
                  <a:latin typeface="+mn-lt"/>
                  <a:cs typeface="Arial" charset="0"/>
                </a:rPr>
              </a:br>
              <a:r>
                <a:rPr lang="en-US" sz="1200" dirty="0" smtClean="0">
                  <a:solidFill>
                    <a:schemeClr val="bg2"/>
                  </a:solidFill>
                  <a:latin typeface="+mn-lt"/>
                  <a:cs typeface="Arial" charset="0"/>
                </a:rPr>
                <a:t>WS-Policy </a:t>
              </a:r>
            </a:p>
          </p:txBody>
        </p:sp>
        <p:sp>
          <p:nvSpPr>
            <p:cNvPr id="24" name="Text Box 18"/>
            <p:cNvSpPr txBox="1">
              <a:spLocks noChangeArrowheads="1"/>
            </p:cNvSpPr>
            <p:nvPr/>
          </p:nvSpPr>
          <p:spPr bwMode="auto">
            <a:xfrm>
              <a:off x="7543800" y="5352871"/>
              <a:ext cx="1143000" cy="1015663"/>
            </a:xfrm>
            <a:prstGeom prst="rect">
              <a:avLst/>
            </a:prstGeom>
            <a:noFill/>
            <a:ln w="9525">
              <a:noFill/>
              <a:miter lim="800000"/>
              <a:headEnd/>
              <a:tailEnd/>
            </a:ln>
          </p:spPr>
          <p:txBody>
            <a:bodyPr wrap="square">
              <a:spAutoFit/>
            </a:bodyPr>
            <a:lstStyle/>
            <a:p>
              <a:r>
                <a:rPr lang="en-US" sz="1200" b="1" dirty="0" smtClean="0">
                  <a:solidFill>
                    <a:schemeClr val="bg2"/>
                  </a:solidFill>
                  <a:latin typeface="+mn-lt"/>
                  <a:cs typeface="Arial" charset="0"/>
                </a:rPr>
                <a:t>Web 2.0</a:t>
              </a:r>
            </a:p>
            <a:p>
              <a:r>
                <a:rPr lang="en-US" sz="1200" dirty="0" smtClean="0">
                  <a:solidFill>
                    <a:schemeClr val="bg2"/>
                  </a:solidFill>
                  <a:latin typeface="+mn-lt"/>
                  <a:cs typeface="Arial" charset="0"/>
                </a:rPr>
                <a:t>POX</a:t>
              </a:r>
            </a:p>
            <a:p>
              <a:r>
                <a:rPr lang="en-US" sz="1200" dirty="0" smtClean="0">
                  <a:solidFill>
                    <a:schemeClr val="bg2"/>
                  </a:solidFill>
                  <a:latin typeface="+mn-lt"/>
                  <a:cs typeface="Arial" charset="0"/>
                </a:rPr>
                <a:t>REST</a:t>
              </a:r>
            </a:p>
            <a:p>
              <a:r>
                <a:rPr lang="en-US" sz="1200" dirty="0" smtClean="0">
                  <a:solidFill>
                    <a:schemeClr val="bg2"/>
                  </a:solidFill>
                  <a:latin typeface="+mn-lt"/>
                  <a:cs typeface="Arial" charset="0"/>
                </a:rPr>
                <a:t>JSON</a:t>
              </a:r>
            </a:p>
            <a:p>
              <a:r>
                <a:rPr lang="en-US" sz="1200" dirty="0" smtClean="0">
                  <a:solidFill>
                    <a:schemeClr val="bg2"/>
                  </a:solidFill>
                  <a:latin typeface="+mn-lt"/>
                  <a:cs typeface="Arial" charset="0"/>
                </a:rPr>
                <a:t>RSS/ATOM</a:t>
              </a:r>
            </a:p>
          </p:txBody>
        </p:sp>
        <p:sp>
          <p:nvSpPr>
            <p:cNvPr id="26" name="Text Box 18"/>
            <p:cNvSpPr txBox="1">
              <a:spLocks noChangeArrowheads="1"/>
            </p:cNvSpPr>
            <p:nvPr/>
          </p:nvSpPr>
          <p:spPr bwMode="auto">
            <a:xfrm>
              <a:off x="4267200" y="5352871"/>
              <a:ext cx="3200400" cy="1384995"/>
            </a:xfrm>
            <a:prstGeom prst="rect">
              <a:avLst/>
            </a:prstGeom>
            <a:noFill/>
            <a:ln w="9525">
              <a:noFill/>
              <a:miter lim="800000"/>
              <a:headEnd/>
              <a:tailEnd/>
            </a:ln>
          </p:spPr>
          <p:txBody>
            <a:bodyPr wrap="square">
              <a:spAutoFit/>
            </a:bodyPr>
            <a:lstStyle/>
            <a:p>
              <a:r>
                <a:rPr lang="en-US" sz="1200" b="1" dirty="0" smtClean="0">
                  <a:solidFill>
                    <a:schemeClr val="bg2"/>
                  </a:solidFill>
                  <a:latin typeface="+mn-lt"/>
                  <a:cs typeface="Arial" charset="0"/>
                </a:rPr>
                <a:t>Security:</a:t>
              </a:r>
              <a:r>
                <a:rPr lang="en-US" sz="1200" dirty="0" smtClean="0">
                  <a:solidFill>
                    <a:schemeClr val="bg2"/>
                  </a:solidFill>
                  <a:latin typeface="+mn-lt"/>
                  <a:cs typeface="Arial" charset="0"/>
                </a:rPr>
                <a:t> </a:t>
              </a:r>
            </a:p>
            <a:p>
              <a:r>
                <a:rPr lang="en-US" sz="1200" dirty="0" smtClean="0">
                  <a:solidFill>
                    <a:schemeClr val="bg2"/>
                  </a:solidFill>
                  <a:latin typeface="+mn-lt"/>
                  <a:cs typeface="Arial" charset="0"/>
                </a:rPr>
                <a:t>WS-Security, WS-</a:t>
              </a:r>
              <a:r>
                <a:rPr lang="en-US" sz="1200" dirty="0" err="1" smtClean="0">
                  <a:solidFill>
                    <a:schemeClr val="bg2"/>
                  </a:solidFill>
                  <a:latin typeface="+mn-lt"/>
                  <a:cs typeface="Arial" charset="0"/>
                </a:rPr>
                <a:t>SecureConversation</a:t>
              </a:r>
              <a:r>
                <a:rPr lang="en-US" sz="1200" dirty="0" smtClean="0">
                  <a:solidFill>
                    <a:schemeClr val="bg2"/>
                  </a:solidFill>
                  <a:latin typeface="+mn-lt"/>
                  <a:cs typeface="Arial" charset="0"/>
                </a:rPr>
                <a:t>, WS-Trust </a:t>
              </a:r>
            </a:p>
            <a:p>
              <a:r>
                <a:rPr lang="en-US" sz="1200" dirty="0" smtClean="0">
                  <a:solidFill>
                    <a:schemeClr val="bg2"/>
                  </a:solidFill>
                  <a:latin typeface="+mn-lt"/>
                  <a:cs typeface="Arial" charset="0"/>
                </a:rPr>
                <a:t/>
              </a:r>
              <a:br>
                <a:rPr lang="en-US" sz="1200" dirty="0" smtClean="0">
                  <a:solidFill>
                    <a:schemeClr val="bg2"/>
                  </a:solidFill>
                  <a:latin typeface="+mn-lt"/>
                  <a:cs typeface="Arial" charset="0"/>
                </a:rPr>
              </a:br>
              <a:r>
                <a:rPr lang="en-US" sz="1200" b="1" dirty="0" smtClean="0">
                  <a:solidFill>
                    <a:schemeClr val="bg2"/>
                  </a:solidFill>
                  <a:latin typeface="+mn-lt"/>
                  <a:cs typeface="Arial" charset="0"/>
                </a:rPr>
                <a:t>Reliability and Transactions</a:t>
              </a:r>
              <a:r>
                <a:rPr lang="en-US" sz="1200" dirty="0" smtClean="0">
                  <a:solidFill>
                    <a:schemeClr val="bg2"/>
                  </a:solidFill>
                  <a:latin typeface="+mn-lt"/>
                  <a:cs typeface="Arial" charset="0"/>
                </a:rPr>
                <a:t>: </a:t>
              </a:r>
              <a:br>
                <a:rPr lang="en-US" sz="1200" dirty="0" smtClean="0">
                  <a:solidFill>
                    <a:schemeClr val="bg2"/>
                  </a:solidFill>
                  <a:latin typeface="+mn-lt"/>
                  <a:cs typeface="Arial" charset="0"/>
                </a:rPr>
              </a:br>
              <a:r>
                <a:rPr lang="en-US" sz="1200" dirty="0" smtClean="0">
                  <a:solidFill>
                    <a:schemeClr val="bg2"/>
                  </a:solidFill>
                  <a:latin typeface="+mn-lt"/>
                  <a:cs typeface="Arial" charset="0"/>
                </a:rPr>
                <a:t>WS-Reliable Messaging, WS-Coordination, </a:t>
              </a:r>
              <a:br>
                <a:rPr lang="en-US" sz="1200" dirty="0" smtClean="0">
                  <a:solidFill>
                    <a:schemeClr val="bg2"/>
                  </a:solidFill>
                  <a:latin typeface="+mn-lt"/>
                  <a:cs typeface="Arial" charset="0"/>
                </a:rPr>
              </a:br>
              <a:r>
                <a:rPr lang="en-US" sz="1200" dirty="0" smtClean="0">
                  <a:solidFill>
                    <a:schemeClr val="bg2"/>
                  </a:solidFill>
                  <a:latin typeface="+mn-lt"/>
                  <a:cs typeface="Arial" charset="0"/>
                </a:rPr>
                <a:t>WS-</a:t>
              </a:r>
              <a:r>
                <a:rPr lang="en-US" sz="1200" dirty="0" err="1" smtClean="0">
                  <a:solidFill>
                    <a:schemeClr val="bg2"/>
                  </a:solidFill>
                  <a:latin typeface="+mn-lt"/>
                  <a:cs typeface="Arial" charset="0"/>
                </a:rPr>
                <a:t>AtomicTransaction</a:t>
              </a:r>
              <a:r>
                <a:rPr lang="en-US" sz="1200" dirty="0" smtClean="0">
                  <a:solidFill>
                    <a:schemeClr val="bg2"/>
                  </a:solidFill>
                  <a:latin typeface="+mn-lt"/>
                  <a:cs typeface="Arial" charset="0"/>
                </a:rPr>
                <a:t> </a:t>
              </a:r>
            </a:p>
          </p:txBody>
        </p:sp>
      </p:grpSp>
      <p:grpSp>
        <p:nvGrpSpPr>
          <p:cNvPr id="4" name="Group 40"/>
          <p:cNvGrpSpPr/>
          <p:nvPr/>
        </p:nvGrpSpPr>
        <p:grpSpPr>
          <a:xfrm>
            <a:off x="304800" y="2428868"/>
            <a:ext cx="8534400" cy="2362200"/>
            <a:chOff x="304800" y="2209800"/>
            <a:chExt cx="8534400" cy="2590800"/>
          </a:xfrm>
        </p:grpSpPr>
        <p:sp>
          <p:nvSpPr>
            <p:cNvPr id="15" name="Glass corner gradient with bevel &amp; stroke"/>
            <p:cNvSpPr/>
            <p:nvPr/>
          </p:nvSpPr>
          <p:spPr bwMode="auto">
            <a:xfrm rot="10800000">
              <a:off x="304800" y="2209800"/>
              <a:ext cx="8534400" cy="2590800"/>
            </a:xfrm>
            <a:prstGeom prst="round2DiagRect">
              <a:avLst>
                <a:gd name="adj1" fmla="val 6401"/>
                <a:gd name="adj2" fmla="val 5202"/>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83000"/>
                </a:lnSpc>
                <a:spcBef>
                  <a:spcPct val="0"/>
                </a:spcBef>
                <a:spcAft>
                  <a:spcPct val="0"/>
                </a:spcAft>
                <a:defRPr/>
              </a:pPr>
              <a:endParaRPr lang="en-US" sz="2400" kern="0" dirty="0">
                <a:solidFill>
                  <a:schemeClr val="bg2"/>
                </a:solidFill>
                <a:latin typeface="+mn-lt"/>
              </a:endParaRPr>
            </a:p>
          </p:txBody>
        </p:sp>
        <p:sp>
          <p:nvSpPr>
            <p:cNvPr id="18" name="Text Box 18"/>
            <p:cNvSpPr txBox="1">
              <a:spLocks noChangeArrowheads="1"/>
            </p:cNvSpPr>
            <p:nvPr/>
          </p:nvSpPr>
          <p:spPr bwMode="auto">
            <a:xfrm>
              <a:off x="2362200" y="2293374"/>
              <a:ext cx="4207114" cy="405074"/>
            </a:xfrm>
            <a:prstGeom prst="rect">
              <a:avLst/>
            </a:prstGeom>
            <a:noFill/>
            <a:ln w="9525">
              <a:noFill/>
              <a:miter lim="800000"/>
              <a:headEnd/>
              <a:tailEnd/>
            </a:ln>
          </p:spPr>
          <p:txBody>
            <a:bodyPr wrap="none">
              <a:spAutoFit/>
            </a:bodyPr>
            <a:lstStyle/>
            <a:p>
              <a:r>
                <a:rPr lang="en-US" sz="1800" b="1" dirty="0">
                  <a:solidFill>
                    <a:schemeClr val="bg2"/>
                  </a:solidFill>
                  <a:latin typeface="+mn-lt"/>
                  <a:cs typeface="Arial" charset="0"/>
                </a:rPr>
                <a:t>BizTalk Server – </a:t>
              </a:r>
              <a:r>
                <a:rPr lang="en-US" sz="1800" b="1" dirty="0" smtClean="0">
                  <a:solidFill>
                    <a:schemeClr val="bg2"/>
                  </a:solidFill>
                  <a:latin typeface="+mn-lt"/>
                  <a:cs typeface="Arial" charset="0"/>
                </a:rPr>
                <a:t>“</a:t>
              </a:r>
              <a:r>
                <a:rPr lang="en-US" sz="1800" b="1" dirty="0" err="1" smtClean="0">
                  <a:solidFill>
                    <a:schemeClr val="bg2"/>
                  </a:solidFill>
                  <a:latin typeface="+mn-lt"/>
                  <a:cs typeface="Arial" charset="0"/>
                </a:rPr>
                <a:t>Interop</a:t>
              </a:r>
              <a:r>
                <a:rPr lang="en-US" sz="1800" b="1" dirty="0" smtClean="0">
                  <a:solidFill>
                    <a:schemeClr val="bg2"/>
                  </a:solidFill>
                  <a:latin typeface="+mn-lt"/>
                  <a:cs typeface="Arial" charset="0"/>
                </a:rPr>
                <a:t> In </a:t>
              </a:r>
              <a:r>
                <a:rPr lang="en-US" sz="1800" b="1" dirty="0">
                  <a:solidFill>
                    <a:schemeClr val="bg2"/>
                  </a:solidFill>
                  <a:latin typeface="+mn-lt"/>
                  <a:cs typeface="Arial" charset="0"/>
                </a:rPr>
                <a:t>the Box”</a:t>
              </a:r>
            </a:p>
          </p:txBody>
        </p:sp>
      </p:grpSp>
      <p:grpSp>
        <p:nvGrpSpPr>
          <p:cNvPr id="5" name="Group 39"/>
          <p:cNvGrpSpPr/>
          <p:nvPr/>
        </p:nvGrpSpPr>
        <p:grpSpPr>
          <a:xfrm>
            <a:off x="457200" y="2771764"/>
            <a:ext cx="8229600" cy="2031325"/>
            <a:chOff x="457200" y="2777226"/>
            <a:chExt cx="8229600" cy="2031325"/>
          </a:xfrm>
        </p:grpSpPr>
        <p:sp>
          <p:nvSpPr>
            <p:cNvPr id="28" name="Text Box 18"/>
            <p:cNvSpPr txBox="1">
              <a:spLocks noChangeArrowheads="1"/>
            </p:cNvSpPr>
            <p:nvPr/>
          </p:nvSpPr>
          <p:spPr bwMode="auto">
            <a:xfrm>
              <a:off x="457200" y="2777226"/>
              <a:ext cx="1752600" cy="2031325"/>
            </a:xfrm>
            <a:prstGeom prst="rect">
              <a:avLst/>
            </a:prstGeom>
            <a:noFill/>
            <a:ln w="9525">
              <a:noFill/>
              <a:miter lim="800000"/>
              <a:headEnd/>
              <a:tailEnd/>
            </a:ln>
          </p:spPr>
          <p:txBody>
            <a:bodyPr wrap="square">
              <a:spAutoFit/>
            </a:bodyPr>
            <a:lstStyle/>
            <a:p>
              <a:r>
                <a:rPr lang="en-US" sz="1400" b="1" dirty="0" smtClean="0">
                  <a:solidFill>
                    <a:schemeClr val="bg2"/>
                  </a:solidFill>
                  <a:latin typeface="+mn-lt"/>
                  <a:cs typeface="Arial" charset="0"/>
                </a:rPr>
                <a:t>LOB formats:</a:t>
              </a:r>
            </a:p>
            <a:p>
              <a:r>
                <a:rPr lang="en-US" sz="1400" dirty="0" smtClean="0">
                  <a:solidFill>
                    <a:schemeClr val="bg2"/>
                  </a:solidFill>
                  <a:latin typeface="+mn-lt"/>
                  <a:cs typeface="Arial" charset="0"/>
                </a:rPr>
                <a:t>SAP </a:t>
              </a:r>
            </a:p>
            <a:p>
              <a:r>
                <a:rPr lang="en-US" sz="1400" dirty="0" smtClean="0">
                  <a:solidFill>
                    <a:schemeClr val="bg2"/>
                  </a:solidFill>
                  <a:latin typeface="+mn-lt"/>
                  <a:cs typeface="Arial" charset="0"/>
                </a:rPr>
                <a:t>Siebel Applications</a:t>
              </a:r>
            </a:p>
            <a:p>
              <a:r>
                <a:rPr lang="en-US" sz="1400" dirty="0" smtClean="0">
                  <a:solidFill>
                    <a:schemeClr val="bg2"/>
                  </a:solidFill>
                  <a:latin typeface="+mn-lt"/>
                  <a:cs typeface="Arial" charset="0"/>
                </a:rPr>
                <a:t>PeopleSoft Enterprise</a:t>
              </a:r>
            </a:p>
            <a:p>
              <a:r>
                <a:rPr lang="en-US" sz="1400" dirty="0" smtClean="0">
                  <a:solidFill>
                    <a:schemeClr val="bg2"/>
                  </a:solidFill>
                  <a:latin typeface="+mn-lt"/>
                  <a:cs typeface="Arial" charset="0"/>
                </a:rPr>
                <a:t>JD Edwards</a:t>
              </a:r>
              <a:br>
                <a:rPr lang="en-US" sz="1400" dirty="0" smtClean="0">
                  <a:solidFill>
                    <a:schemeClr val="bg2"/>
                  </a:solidFill>
                  <a:latin typeface="+mn-lt"/>
                  <a:cs typeface="Arial" charset="0"/>
                </a:rPr>
              </a:br>
              <a:r>
                <a:rPr lang="en-US" sz="1400" dirty="0" smtClean="0">
                  <a:solidFill>
                    <a:schemeClr val="bg2"/>
                  </a:solidFill>
                  <a:latin typeface="+mn-lt"/>
                  <a:cs typeface="Arial" charset="0"/>
                </a:rPr>
                <a:t>    </a:t>
              </a:r>
              <a:r>
                <a:rPr lang="en-US" sz="1400" dirty="0" err="1" smtClean="0">
                  <a:solidFill>
                    <a:schemeClr val="bg2"/>
                  </a:solidFill>
                  <a:latin typeface="+mn-lt"/>
                  <a:cs typeface="Arial" charset="0"/>
                </a:rPr>
                <a:t>OneWorld</a:t>
              </a:r>
              <a:endParaRPr lang="en-US" sz="1400" dirty="0" smtClean="0">
                <a:solidFill>
                  <a:schemeClr val="bg2"/>
                </a:solidFill>
                <a:latin typeface="+mn-lt"/>
                <a:cs typeface="Arial" charset="0"/>
              </a:endParaRPr>
            </a:p>
            <a:p>
              <a:r>
                <a:rPr lang="en-US" sz="1400" dirty="0" smtClean="0">
                  <a:solidFill>
                    <a:schemeClr val="bg2"/>
                  </a:solidFill>
                  <a:latin typeface="+mn-lt"/>
                  <a:cs typeface="Arial" charset="0"/>
                </a:rPr>
                <a:t>JD Edwards </a:t>
              </a:r>
              <a:br>
                <a:rPr lang="en-US" sz="1400" dirty="0" smtClean="0">
                  <a:solidFill>
                    <a:schemeClr val="bg2"/>
                  </a:solidFill>
                  <a:latin typeface="+mn-lt"/>
                  <a:cs typeface="Arial" charset="0"/>
                </a:rPr>
              </a:br>
              <a:r>
                <a:rPr lang="en-US" sz="1400" dirty="0" smtClean="0">
                  <a:solidFill>
                    <a:schemeClr val="bg2"/>
                  </a:solidFill>
                  <a:latin typeface="+mn-lt"/>
                  <a:cs typeface="Arial" charset="0"/>
                </a:rPr>
                <a:t>    Enterprise One</a:t>
              </a:r>
            </a:p>
          </p:txBody>
        </p:sp>
        <p:sp>
          <p:nvSpPr>
            <p:cNvPr id="29" name="Text Box 18"/>
            <p:cNvSpPr txBox="1">
              <a:spLocks noChangeArrowheads="1"/>
            </p:cNvSpPr>
            <p:nvPr/>
          </p:nvSpPr>
          <p:spPr bwMode="auto">
            <a:xfrm>
              <a:off x="2205038" y="2777226"/>
              <a:ext cx="1695450" cy="1815882"/>
            </a:xfrm>
            <a:prstGeom prst="rect">
              <a:avLst/>
            </a:prstGeom>
            <a:noFill/>
            <a:ln w="9525">
              <a:noFill/>
              <a:miter lim="800000"/>
              <a:headEnd/>
              <a:tailEnd/>
            </a:ln>
          </p:spPr>
          <p:txBody>
            <a:bodyPr wrap="square">
              <a:spAutoFit/>
            </a:bodyPr>
            <a:lstStyle/>
            <a:p>
              <a:r>
                <a:rPr lang="en-US" sz="1400" b="1" dirty="0" smtClean="0">
                  <a:solidFill>
                    <a:schemeClr val="bg2"/>
                  </a:solidFill>
                  <a:latin typeface="+mn-lt"/>
                  <a:cs typeface="Arial" charset="0"/>
                </a:rPr>
                <a:t>B2B formats:</a:t>
              </a:r>
            </a:p>
            <a:p>
              <a:r>
                <a:rPr lang="en-US" sz="1400" dirty="0" smtClean="0">
                  <a:solidFill>
                    <a:schemeClr val="bg2"/>
                  </a:solidFill>
                  <a:latin typeface="+mn-lt"/>
                  <a:cs typeface="Arial" charset="0"/>
                </a:rPr>
                <a:t>XML</a:t>
              </a:r>
            </a:p>
            <a:p>
              <a:r>
                <a:rPr lang="en-US" sz="1400" dirty="0" smtClean="0">
                  <a:solidFill>
                    <a:schemeClr val="bg2"/>
                  </a:solidFill>
                  <a:latin typeface="+mn-lt"/>
                  <a:cs typeface="Arial" charset="0"/>
                </a:rPr>
                <a:t>EDI (EDIFACT, ANSI X12, HIPAA)</a:t>
              </a:r>
            </a:p>
            <a:p>
              <a:r>
                <a:rPr lang="en-US" sz="1400" dirty="0" smtClean="0">
                  <a:solidFill>
                    <a:schemeClr val="bg2"/>
                  </a:solidFill>
                  <a:latin typeface="+mn-lt"/>
                  <a:cs typeface="Arial" charset="0"/>
                </a:rPr>
                <a:t>AS2</a:t>
              </a:r>
            </a:p>
            <a:p>
              <a:r>
                <a:rPr lang="en-US" sz="1400" dirty="0" smtClean="0">
                  <a:solidFill>
                    <a:schemeClr val="bg2"/>
                  </a:solidFill>
                  <a:latin typeface="+mn-lt"/>
                  <a:cs typeface="Arial" charset="0"/>
                </a:rPr>
                <a:t>SWIFT</a:t>
              </a:r>
            </a:p>
            <a:p>
              <a:r>
                <a:rPr lang="en-US" sz="1400" dirty="0" smtClean="0">
                  <a:solidFill>
                    <a:schemeClr val="bg2"/>
                  </a:solidFill>
                  <a:latin typeface="+mn-lt"/>
                  <a:cs typeface="Arial" charset="0"/>
                </a:rPr>
                <a:t>HL7</a:t>
              </a:r>
            </a:p>
            <a:p>
              <a:r>
                <a:rPr lang="en-US" sz="1400" dirty="0" err="1" smtClean="0">
                  <a:solidFill>
                    <a:schemeClr val="bg2"/>
                  </a:solidFill>
                  <a:latin typeface="+mn-lt"/>
                  <a:cs typeface="Arial" charset="0"/>
                </a:rPr>
                <a:t>RosettaNet</a:t>
              </a:r>
              <a:endParaRPr lang="en-US" sz="1400" dirty="0" smtClean="0">
                <a:solidFill>
                  <a:schemeClr val="bg2"/>
                </a:solidFill>
                <a:latin typeface="+mn-lt"/>
                <a:cs typeface="Arial" charset="0"/>
              </a:endParaRPr>
            </a:p>
          </p:txBody>
        </p:sp>
        <p:sp>
          <p:nvSpPr>
            <p:cNvPr id="30" name="Text Box 18"/>
            <p:cNvSpPr txBox="1">
              <a:spLocks noChangeArrowheads="1"/>
            </p:cNvSpPr>
            <p:nvPr/>
          </p:nvSpPr>
          <p:spPr bwMode="auto">
            <a:xfrm>
              <a:off x="5791200" y="2777226"/>
              <a:ext cx="1447800" cy="1600438"/>
            </a:xfrm>
            <a:prstGeom prst="rect">
              <a:avLst/>
            </a:prstGeom>
            <a:noFill/>
            <a:ln w="9525">
              <a:noFill/>
              <a:miter lim="800000"/>
              <a:headEnd/>
              <a:tailEnd/>
            </a:ln>
          </p:spPr>
          <p:txBody>
            <a:bodyPr wrap="square">
              <a:spAutoFit/>
            </a:bodyPr>
            <a:lstStyle/>
            <a:p>
              <a:r>
                <a:rPr lang="en-US" sz="1400" b="1" smtClean="0">
                  <a:solidFill>
                    <a:schemeClr val="bg2"/>
                  </a:solidFill>
                  <a:latin typeface="+mn-lt"/>
                  <a:cs typeface="Arial" charset="0"/>
                </a:rPr>
                <a:t>Legacy </a:t>
              </a:r>
              <a:r>
                <a:rPr lang="en-US" sz="1400" b="1" dirty="0" smtClean="0">
                  <a:solidFill>
                    <a:schemeClr val="bg2"/>
                  </a:solidFill>
                  <a:latin typeface="+mn-lt"/>
                  <a:cs typeface="Arial" charset="0"/>
                </a:rPr>
                <a:t>formats:</a:t>
              </a:r>
            </a:p>
            <a:p>
              <a:r>
                <a:rPr lang="en-US" sz="1400" dirty="0" smtClean="0">
                  <a:solidFill>
                    <a:schemeClr val="bg2"/>
                  </a:solidFill>
                  <a:latin typeface="+mn-lt"/>
                  <a:cs typeface="Arial" charset="0"/>
                </a:rPr>
                <a:t>IBM CICS</a:t>
              </a:r>
            </a:p>
            <a:p>
              <a:r>
                <a:rPr lang="en-US" sz="1400" dirty="0" smtClean="0">
                  <a:solidFill>
                    <a:schemeClr val="bg2"/>
                  </a:solidFill>
                  <a:latin typeface="+mn-lt"/>
                  <a:cs typeface="Arial" charset="0"/>
                </a:rPr>
                <a:t>IBM IMS </a:t>
              </a:r>
            </a:p>
            <a:p>
              <a:r>
                <a:rPr lang="en-US" sz="1400" dirty="0" smtClean="0">
                  <a:solidFill>
                    <a:schemeClr val="bg2"/>
                  </a:solidFill>
                  <a:latin typeface="+mn-lt"/>
                  <a:cs typeface="Arial" charset="0"/>
                </a:rPr>
                <a:t>IBM OS/400 </a:t>
              </a:r>
            </a:p>
            <a:p>
              <a:r>
                <a:rPr lang="en-US" sz="1400" dirty="0" smtClean="0">
                  <a:solidFill>
                    <a:schemeClr val="bg2"/>
                  </a:solidFill>
                  <a:latin typeface="+mn-lt"/>
                  <a:cs typeface="Arial" charset="0"/>
                </a:rPr>
                <a:t>IBM DB2</a:t>
              </a:r>
            </a:p>
            <a:p>
              <a:r>
                <a:rPr lang="en-US" sz="1400" dirty="0" smtClean="0">
                  <a:solidFill>
                    <a:schemeClr val="bg2"/>
                  </a:solidFill>
                  <a:latin typeface="+mn-lt"/>
                  <a:cs typeface="Arial" charset="0"/>
                </a:rPr>
                <a:t>IBM VSAM</a:t>
              </a:r>
            </a:p>
          </p:txBody>
        </p:sp>
        <p:sp>
          <p:nvSpPr>
            <p:cNvPr id="31" name="Text Box 18"/>
            <p:cNvSpPr txBox="1">
              <a:spLocks noChangeArrowheads="1"/>
            </p:cNvSpPr>
            <p:nvPr/>
          </p:nvSpPr>
          <p:spPr bwMode="auto">
            <a:xfrm>
              <a:off x="4048126" y="2777226"/>
              <a:ext cx="1590674" cy="2031325"/>
            </a:xfrm>
            <a:prstGeom prst="rect">
              <a:avLst/>
            </a:prstGeom>
            <a:noFill/>
            <a:ln w="9525">
              <a:noFill/>
              <a:miter lim="800000"/>
              <a:headEnd/>
              <a:tailEnd/>
            </a:ln>
          </p:spPr>
          <p:txBody>
            <a:bodyPr wrap="square">
              <a:spAutoFit/>
            </a:bodyPr>
            <a:lstStyle/>
            <a:p>
              <a:r>
                <a:rPr lang="en-US" sz="1400" b="1" dirty="0" smtClean="0">
                  <a:solidFill>
                    <a:schemeClr val="bg2"/>
                  </a:solidFill>
                  <a:latin typeface="+mn-lt"/>
                  <a:cs typeface="Arial" charset="0"/>
                </a:rPr>
                <a:t>Messaging formats:</a:t>
              </a:r>
            </a:p>
            <a:p>
              <a:r>
                <a:rPr lang="en-US" sz="1400" dirty="0" err="1" smtClean="0">
                  <a:solidFill>
                    <a:schemeClr val="bg2"/>
                  </a:solidFill>
                  <a:latin typeface="+mn-lt"/>
                  <a:cs typeface="Arial" charset="0"/>
                </a:rPr>
                <a:t>WebSphere</a:t>
              </a:r>
              <a:r>
                <a:rPr lang="en-US" sz="1400" dirty="0" smtClean="0">
                  <a:solidFill>
                    <a:schemeClr val="bg2"/>
                  </a:solidFill>
                  <a:latin typeface="+mn-lt"/>
                  <a:cs typeface="Arial" charset="0"/>
                </a:rPr>
                <a:t> MQ </a:t>
              </a:r>
            </a:p>
            <a:p>
              <a:r>
                <a:rPr lang="en-US" sz="1400" dirty="0" smtClean="0">
                  <a:solidFill>
                    <a:schemeClr val="bg2"/>
                  </a:solidFill>
                  <a:latin typeface="+mn-lt"/>
                  <a:cs typeface="Arial" charset="0"/>
                </a:rPr>
                <a:t>MSMQ/MSMQT</a:t>
              </a:r>
            </a:p>
            <a:p>
              <a:r>
                <a:rPr lang="en-US" sz="1400" dirty="0" smtClean="0">
                  <a:solidFill>
                    <a:schemeClr val="bg2"/>
                  </a:solidFill>
                  <a:latin typeface="+mn-lt"/>
                  <a:cs typeface="Arial" charset="0"/>
                </a:rPr>
                <a:t>TIBCO Rendezvous</a:t>
              </a:r>
            </a:p>
            <a:p>
              <a:r>
                <a:rPr lang="en-US" sz="1400" dirty="0" smtClean="0">
                  <a:solidFill>
                    <a:schemeClr val="bg2"/>
                  </a:solidFill>
                  <a:latin typeface="+mn-lt"/>
                  <a:cs typeface="Arial" charset="0"/>
                </a:rPr>
                <a:t>TIBCO Enterprise</a:t>
              </a:r>
              <a:br>
                <a:rPr lang="en-US" sz="1400" dirty="0" smtClean="0">
                  <a:solidFill>
                    <a:schemeClr val="bg2"/>
                  </a:solidFill>
                  <a:latin typeface="+mn-lt"/>
                  <a:cs typeface="Arial" charset="0"/>
                </a:rPr>
              </a:br>
              <a:r>
                <a:rPr lang="en-US" sz="1400" dirty="0" smtClean="0">
                  <a:solidFill>
                    <a:schemeClr val="bg2"/>
                  </a:solidFill>
                  <a:latin typeface="+mn-lt"/>
                  <a:cs typeface="Arial" charset="0"/>
                </a:rPr>
                <a:t>    Message Service</a:t>
              </a:r>
            </a:p>
          </p:txBody>
        </p:sp>
        <p:sp>
          <p:nvSpPr>
            <p:cNvPr id="32" name="Text Box 18"/>
            <p:cNvSpPr txBox="1">
              <a:spLocks noChangeArrowheads="1"/>
            </p:cNvSpPr>
            <p:nvPr/>
          </p:nvSpPr>
          <p:spPr bwMode="auto">
            <a:xfrm>
              <a:off x="7239000" y="2777226"/>
              <a:ext cx="1447800" cy="1600438"/>
            </a:xfrm>
            <a:prstGeom prst="rect">
              <a:avLst/>
            </a:prstGeom>
            <a:noFill/>
            <a:ln w="9525">
              <a:noFill/>
              <a:miter lim="800000"/>
              <a:headEnd/>
              <a:tailEnd/>
            </a:ln>
          </p:spPr>
          <p:txBody>
            <a:bodyPr wrap="square">
              <a:spAutoFit/>
            </a:bodyPr>
            <a:lstStyle/>
            <a:p>
              <a:r>
                <a:rPr lang="en-US" sz="1400" b="1" dirty="0" smtClean="0">
                  <a:solidFill>
                    <a:schemeClr val="bg2"/>
                  </a:solidFill>
                  <a:latin typeface="+mn-lt"/>
                  <a:cs typeface="Arial" charset="0"/>
                </a:rPr>
                <a:t>Other formats:</a:t>
              </a:r>
            </a:p>
            <a:p>
              <a:r>
                <a:rPr lang="en-US" sz="1400" dirty="0" smtClean="0">
                  <a:solidFill>
                    <a:schemeClr val="bg2"/>
                  </a:solidFill>
                  <a:latin typeface="+mn-lt"/>
                  <a:cs typeface="Arial" charset="0"/>
                </a:rPr>
                <a:t>SQL Server</a:t>
              </a:r>
            </a:p>
            <a:p>
              <a:r>
                <a:rPr lang="en-US" sz="1400" dirty="0" smtClean="0">
                  <a:solidFill>
                    <a:schemeClr val="bg2"/>
                  </a:solidFill>
                  <a:latin typeface="+mn-lt"/>
                  <a:cs typeface="Arial" charset="0"/>
                </a:rPr>
                <a:t>SharePoint</a:t>
              </a:r>
            </a:p>
            <a:p>
              <a:r>
                <a:rPr lang="en-US" sz="1400" dirty="0" smtClean="0">
                  <a:solidFill>
                    <a:schemeClr val="bg2"/>
                  </a:solidFill>
                  <a:latin typeface="+mn-lt"/>
                  <a:cs typeface="Arial" charset="0"/>
                </a:rPr>
                <a:t>Oracle DBMS</a:t>
              </a:r>
            </a:p>
            <a:p>
              <a:r>
                <a:rPr lang="en-US" sz="1400" dirty="0" smtClean="0">
                  <a:solidFill>
                    <a:schemeClr val="bg2"/>
                  </a:solidFill>
                  <a:latin typeface="+mn-lt"/>
                  <a:cs typeface="Arial" charset="0"/>
                </a:rPr>
                <a:t>File, FTP</a:t>
              </a:r>
            </a:p>
            <a:p>
              <a:r>
                <a:rPr lang="en-US" sz="1400" dirty="0" smtClean="0">
                  <a:solidFill>
                    <a:schemeClr val="bg2"/>
                  </a:solidFill>
                  <a:latin typeface="+mn-lt"/>
                  <a:cs typeface="Arial" charset="0"/>
                </a:rPr>
                <a:t>HTTP, SOAP</a:t>
              </a:r>
            </a:p>
            <a:p>
              <a:r>
                <a:rPr lang="en-US" sz="1400" dirty="0" smtClean="0">
                  <a:solidFill>
                    <a:schemeClr val="bg2"/>
                  </a:solidFill>
                  <a:latin typeface="+mn-lt"/>
                  <a:cs typeface="Arial" charset="0"/>
                </a:rPr>
                <a:t>POP3 / SMTP</a:t>
              </a:r>
            </a:p>
          </p:txBody>
        </p:sp>
      </p:grpSp>
      <p:grpSp>
        <p:nvGrpSpPr>
          <p:cNvPr id="6" name="Group 43"/>
          <p:cNvGrpSpPr/>
          <p:nvPr/>
        </p:nvGrpSpPr>
        <p:grpSpPr>
          <a:xfrm>
            <a:off x="304800" y="1523998"/>
            <a:ext cx="8534400" cy="833431"/>
            <a:chOff x="304800" y="990600"/>
            <a:chExt cx="8534400" cy="972335"/>
          </a:xfrm>
        </p:grpSpPr>
        <p:sp>
          <p:nvSpPr>
            <p:cNvPr id="19" name="Glass corner gradient with bevel &amp; stroke"/>
            <p:cNvSpPr/>
            <p:nvPr/>
          </p:nvSpPr>
          <p:spPr bwMode="auto">
            <a:xfrm rot="10800000">
              <a:off x="304800" y="990600"/>
              <a:ext cx="8534400" cy="972335"/>
            </a:xfrm>
            <a:prstGeom prst="round2DiagRect">
              <a:avLst>
                <a:gd name="adj1" fmla="val 10650"/>
                <a:gd name="adj2" fmla="val 13207"/>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83000"/>
                </a:lnSpc>
                <a:spcBef>
                  <a:spcPct val="0"/>
                </a:spcBef>
                <a:spcAft>
                  <a:spcPct val="0"/>
                </a:spcAft>
                <a:defRPr/>
              </a:pPr>
              <a:endParaRPr lang="en-US" sz="2000" kern="0" dirty="0">
                <a:solidFill>
                  <a:schemeClr val="bg2"/>
                </a:solidFill>
                <a:latin typeface="+mn-lt"/>
              </a:endParaRPr>
            </a:p>
          </p:txBody>
        </p:sp>
        <p:sp>
          <p:nvSpPr>
            <p:cNvPr id="20" name="Text Box 18"/>
            <p:cNvSpPr txBox="1">
              <a:spLocks noChangeArrowheads="1"/>
            </p:cNvSpPr>
            <p:nvPr/>
          </p:nvSpPr>
          <p:spPr bwMode="auto">
            <a:xfrm>
              <a:off x="2426070" y="1079502"/>
              <a:ext cx="4655955" cy="430887"/>
            </a:xfrm>
            <a:prstGeom prst="rect">
              <a:avLst/>
            </a:prstGeom>
            <a:noFill/>
            <a:ln w="9525">
              <a:noFill/>
              <a:miter lim="800000"/>
              <a:headEnd/>
              <a:tailEnd/>
            </a:ln>
          </p:spPr>
          <p:txBody>
            <a:bodyPr wrap="none">
              <a:spAutoFit/>
            </a:bodyPr>
            <a:lstStyle/>
            <a:p>
              <a:r>
                <a:rPr lang="en-US" sz="1800" b="1" dirty="0">
                  <a:solidFill>
                    <a:schemeClr val="bg2"/>
                  </a:solidFill>
                  <a:latin typeface="+mn-lt"/>
                  <a:cs typeface="Arial" charset="0"/>
                </a:rPr>
                <a:t>BizTalk </a:t>
              </a:r>
              <a:r>
                <a:rPr lang="en-US" sz="1800" b="1" dirty="0" smtClean="0">
                  <a:solidFill>
                    <a:schemeClr val="bg2"/>
                  </a:solidFill>
                  <a:latin typeface="+mn-lt"/>
                  <a:cs typeface="Arial" charset="0"/>
                </a:rPr>
                <a:t>Services – “</a:t>
              </a:r>
              <a:r>
                <a:rPr lang="en-US" sz="1800" b="1" dirty="0" err="1" smtClean="0">
                  <a:solidFill>
                    <a:schemeClr val="bg2"/>
                  </a:solidFill>
                  <a:latin typeface="+mn-lt"/>
                  <a:cs typeface="Arial" charset="0"/>
                </a:rPr>
                <a:t>Interop</a:t>
              </a:r>
              <a:r>
                <a:rPr lang="en-US" sz="1800" b="1" dirty="0" smtClean="0">
                  <a:solidFill>
                    <a:schemeClr val="bg2"/>
                  </a:solidFill>
                  <a:latin typeface="+mn-lt"/>
                  <a:cs typeface="Arial" charset="0"/>
                </a:rPr>
                <a:t> in the Cloud”</a:t>
              </a:r>
              <a:endParaRPr lang="en-US" sz="1800" b="1" dirty="0">
                <a:solidFill>
                  <a:schemeClr val="bg2"/>
                </a:solidFill>
                <a:latin typeface="+mn-lt"/>
                <a:cs typeface="Arial" charset="0"/>
              </a:endParaRPr>
            </a:p>
          </p:txBody>
        </p:sp>
      </p:grpSp>
      <p:grpSp>
        <p:nvGrpSpPr>
          <p:cNvPr id="7" name="Group 42"/>
          <p:cNvGrpSpPr/>
          <p:nvPr/>
        </p:nvGrpSpPr>
        <p:grpSpPr>
          <a:xfrm>
            <a:off x="457200" y="1932802"/>
            <a:ext cx="8305800" cy="338554"/>
            <a:chOff x="457200" y="1551802"/>
            <a:chExt cx="8305800" cy="338554"/>
          </a:xfrm>
        </p:grpSpPr>
        <p:sp>
          <p:nvSpPr>
            <p:cNvPr id="33" name="Text Box 18"/>
            <p:cNvSpPr txBox="1">
              <a:spLocks noChangeArrowheads="1"/>
            </p:cNvSpPr>
            <p:nvPr/>
          </p:nvSpPr>
          <p:spPr bwMode="auto">
            <a:xfrm>
              <a:off x="457200" y="1551802"/>
              <a:ext cx="2133600" cy="338554"/>
            </a:xfrm>
            <a:prstGeom prst="rect">
              <a:avLst/>
            </a:prstGeom>
            <a:noFill/>
            <a:ln w="9525">
              <a:noFill/>
              <a:miter lim="800000"/>
              <a:headEnd/>
              <a:tailEnd/>
            </a:ln>
          </p:spPr>
          <p:txBody>
            <a:bodyPr wrap="square">
              <a:spAutoFit/>
            </a:bodyPr>
            <a:lstStyle/>
            <a:p>
              <a:pPr algn="ctr"/>
              <a:r>
                <a:rPr lang="en-US" sz="1600" dirty="0" smtClean="0">
                  <a:solidFill>
                    <a:schemeClr val="bg2"/>
                  </a:solidFill>
                  <a:latin typeface="+mn-lt"/>
                  <a:cs typeface="Arial" charset="0"/>
                </a:rPr>
                <a:t>Federated Identity</a:t>
              </a:r>
            </a:p>
          </p:txBody>
        </p:sp>
        <p:sp>
          <p:nvSpPr>
            <p:cNvPr id="34" name="Text Box 18"/>
            <p:cNvSpPr txBox="1">
              <a:spLocks noChangeArrowheads="1"/>
            </p:cNvSpPr>
            <p:nvPr/>
          </p:nvSpPr>
          <p:spPr bwMode="auto">
            <a:xfrm>
              <a:off x="3124200" y="1551802"/>
              <a:ext cx="2667000" cy="338554"/>
            </a:xfrm>
            <a:prstGeom prst="rect">
              <a:avLst/>
            </a:prstGeom>
            <a:noFill/>
            <a:ln w="9525">
              <a:noFill/>
              <a:miter lim="800000"/>
              <a:headEnd/>
              <a:tailEnd/>
            </a:ln>
          </p:spPr>
          <p:txBody>
            <a:bodyPr wrap="square">
              <a:spAutoFit/>
            </a:bodyPr>
            <a:lstStyle/>
            <a:p>
              <a:pPr algn="ctr"/>
              <a:r>
                <a:rPr lang="en-US" sz="1600" dirty="0" smtClean="0">
                  <a:solidFill>
                    <a:schemeClr val="bg2"/>
                  </a:solidFill>
                  <a:latin typeface="+mn-lt"/>
                  <a:cs typeface="Arial" charset="0"/>
                </a:rPr>
                <a:t>Federated Connectivity</a:t>
              </a:r>
            </a:p>
          </p:txBody>
        </p:sp>
        <p:sp>
          <p:nvSpPr>
            <p:cNvPr id="36" name="Text Box 18"/>
            <p:cNvSpPr txBox="1">
              <a:spLocks noChangeArrowheads="1"/>
            </p:cNvSpPr>
            <p:nvPr/>
          </p:nvSpPr>
          <p:spPr bwMode="auto">
            <a:xfrm>
              <a:off x="6096000" y="1551802"/>
              <a:ext cx="2667000" cy="338554"/>
            </a:xfrm>
            <a:prstGeom prst="rect">
              <a:avLst/>
            </a:prstGeom>
            <a:noFill/>
            <a:ln w="9525">
              <a:noFill/>
              <a:miter lim="800000"/>
              <a:headEnd/>
              <a:tailEnd/>
            </a:ln>
          </p:spPr>
          <p:txBody>
            <a:bodyPr wrap="square">
              <a:spAutoFit/>
            </a:bodyPr>
            <a:lstStyle/>
            <a:p>
              <a:pPr algn="ctr"/>
              <a:r>
                <a:rPr lang="en-US" sz="1600" dirty="0" smtClean="0">
                  <a:solidFill>
                    <a:schemeClr val="bg2"/>
                  </a:solidFill>
                  <a:latin typeface="+mn-lt"/>
                  <a:cs typeface="Arial" charset="0"/>
                </a:rPr>
                <a:t>Federated Workflow</a:t>
              </a:r>
            </a:p>
          </p:txBody>
        </p:sp>
      </p:grpSp>
    </p:spTree>
    <p:custDataLst>
      <p:tags r:id="rId1"/>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dissolv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dissolve">
                                      <p:cBhvr>
                                        <p:cTn id="4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07996"/>
          </a:xfrm>
        </p:spPr>
        <p:txBody>
          <a:bodyPr/>
          <a:lstStyle/>
          <a:p>
            <a:r>
              <a:rPr smtClean="0"/>
              <a:t>Where is "Oslo"?</a:t>
            </a:r>
            <a:br>
              <a:rPr smtClean="0"/>
            </a:br>
            <a:r>
              <a:rPr sz="3200" i="1" smtClean="0">
                <a:solidFill>
                  <a:schemeClr val="accent5"/>
                </a:solidFill>
              </a:rPr>
              <a:t>A status report</a:t>
            </a:r>
            <a:endParaRPr sz="3200" i="1" dirty="0" smtClean="0">
              <a:solidFill>
                <a:schemeClr val="accent5"/>
              </a:solidFill>
            </a:endParaRPr>
          </a:p>
        </p:txBody>
      </p:sp>
      <p:sp>
        <p:nvSpPr>
          <p:cNvPr id="3" name="Content Placeholder 2"/>
          <p:cNvSpPr>
            <a:spLocks noGrp="1"/>
          </p:cNvSpPr>
          <p:nvPr>
            <p:ph idx="1"/>
          </p:nvPr>
        </p:nvSpPr>
        <p:spPr>
          <a:xfrm>
            <a:off x="381000" y="1571611"/>
            <a:ext cx="8458200" cy="3582519"/>
          </a:xfrm>
        </p:spPr>
        <p:txBody>
          <a:bodyPr/>
          <a:lstStyle/>
          <a:p>
            <a:r>
              <a:rPr lang="en-US" dirty="0" smtClean="0"/>
              <a:t>More about "Oslo" at PDC later this year</a:t>
            </a:r>
          </a:p>
          <a:p>
            <a:pPr lvl="1"/>
            <a:r>
              <a:rPr lang="en-US" dirty="0" smtClean="0"/>
              <a:t>No release dates have yet been announced</a:t>
            </a:r>
          </a:p>
          <a:p>
            <a:r>
              <a:rPr lang="en-US" dirty="0" smtClean="0"/>
              <a:t>The goal today:</a:t>
            </a:r>
          </a:p>
          <a:p>
            <a:pPr lvl="1"/>
            <a:r>
              <a:rPr lang="en-US" dirty="0" smtClean="0"/>
              <a:t>Describe some of the main problems “Oslo” addresses</a:t>
            </a:r>
          </a:p>
          <a:p>
            <a:pPr lvl="1"/>
            <a:r>
              <a:rPr lang="en-US" dirty="0" smtClean="0"/>
              <a:t>Give you a big-picture view of the technology</a:t>
            </a:r>
          </a:p>
          <a:p>
            <a:r>
              <a:rPr lang="en-US" dirty="0" smtClean="0"/>
              <a:t>Don’t be surprised if there are changes before the first “Oslo” release</a:t>
            </a:r>
          </a:p>
          <a:p>
            <a:pPr lvl="1"/>
            <a:r>
              <a:rPr lang="en-US" dirty="0" smtClean="0"/>
              <a:t>Some things are sure to change, e.g., screen shots</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dissolv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7"/>
          <p:cNvGrpSpPr/>
          <p:nvPr/>
        </p:nvGrpSpPr>
        <p:grpSpPr>
          <a:xfrm>
            <a:off x="1500166" y="1621971"/>
            <a:ext cx="7413174" cy="3962404"/>
            <a:chOff x="1578426" y="1621971"/>
            <a:chExt cx="7413174" cy="3962404"/>
          </a:xfrm>
        </p:grpSpPr>
        <p:grpSp>
          <p:nvGrpSpPr>
            <p:cNvPr id="4" name="Group 32"/>
            <p:cNvGrpSpPr/>
            <p:nvPr/>
          </p:nvGrpSpPr>
          <p:grpSpPr>
            <a:xfrm>
              <a:off x="1578426" y="1621971"/>
              <a:ext cx="7413174" cy="3962404"/>
              <a:chOff x="1578426" y="1621971"/>
              <a:chExt cx="7413174" cy="3962404"/>
            </a:xfrm>
          </p:grpSpPr>
          <p:sp>
            <p:nvSpPr>
              <p:cNvPr id="20" name="&quot;GLASS&quot;; Black to Transparent"/>
              <p:cNvSpPr/>
              <p:nvPr/>
            </p:nvSpPr>
            <p:spPr bwMode="auto">
              <a:xfrm rot="5400000">
                <a:off x="3298369" y="-97972"/>
                <a:ext cx="3962404" cy="7402289"/>
              </a:xfrm>
              <a:prstGeom prst="roundRect">
                <a:avLst>
                  <a:gd name="adj" fmla="val 4383"/>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dirty="0" smtClean="0"/>
              </a:p>
            </p:txBody>
          </p:sp>
          <p:grpSp>
            <p:nvGrpSpPr>
              <p:cNvPr id="5" name="Group 31"/>
              <p:cNvGrpSpPr/>
              <p:nvPr/>
            </p:nvGrpSpPr>
            <p:grpSpPr>
              <a:xfrm>
                <a:off x="5018315" y="1817913"/>
                <a:ext cx="3973285" cy="3548745"/>
                <a:chOff x="5018315" y="1817913"/>
                <a:chExt cx="3973285" cy="3548745"/>
              </a:xfrm>
            </p:grpSpPr>
            <p:sp>
              <p:nvSpPr>
                <p:cNvPr id="22" name="&quot;GLASS&quot;; Black to Transparent"/>
                <p:cNvSpPr/>
                <p:nvPr/>
              </p:nvSpPr>
              <p:spPr bwMode="auto">
                <a:xfrm rot="5400000">
                  <a:off x="6580415" y="255813"/>
                  <a:ext cx="587830" cy="3712030"/>
                </a:xfrm>
                <a:prstGeom prst="roundRect">
                  <a:avLst>
                    <a:gd name="adj" fmla="val 9878"/>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dirty="0" smtClean="0"/>
                </a:p>
              </p:txBody>
            </p:sp>
            <p:sp>
              <p:nvSpPr>
                <p:cNvPr id="23" name="&quot;GLASS&quot;; Black to Transparent"/>
                <p:cNvSpPr/>
                <p:nvPr/>
              </p:nvSpPr>
              <p:spPr bwMode="auto">
                <a:xfrm rot="5400000">
                  <a:off x="6580415" y="996042"/>
                  <a:ext cx="587830" cy="3712030"/>
                </a:xfrm>
                <a:prstGeom prst="roundRect">
                  <a:avLst>
                    <a:gd name="adj" fmla="val 9878"/>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dirty="0" smtClean="0"/>
                </a:p>
              </p:txBody>
            </p:sp>
            <p:sp>
              <p:nvSpPr>
                <p:cNvPr id="26" name="&quot;GLASS&quot;; Black to Transparent"/>
                <p:cNvSpPr/>
                <p:nvPr/>
              </p:nvSpPr>
              <p:spPr bwMode="auto">
                <a:xfrm rot="5400000">
                  <a:off x="6580415" y="1736271"/>
                  <a:ext cx="587830" cy="3712030"/>
                </a:xfrm>
                <a:prstGeom prst="roundRect">
                  <a:avLst>
                    <a:gd name="adj" fmla="val 9878"/>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dirty="0" smtClean="0"/>
                </a:p>
              </p:txBody>
            </p:sp>
            <p:sp>
              <p:nvSpPr>
                <p:cNvPr id="27" name="&quot;GLASS&quot;; Black to Transparent"/>
                <p:cNvSpPr/>
                <p:nvPr/>
              </p:nvSpPr>
              <p:spPr bwMode="auto">
                <a:xfrm rot="5400000">
                  <a:off x="6580415" y="2476500"/>
                  <a:ext cx="587830" cy="3712030"/>
                </a:xfrm>
                <a:prstGeom prst="roundRect">
                  <a:avLst>
                    <a:gd name="adj" fmla="val 9878"/>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dirty="0" smtClean="0"/>
                </a:p>
              </p:txBody>
            </p:sp>
            <p:sp>
              <p:nvSpPr>
                <p:cNvPr id="28" name="&quot;GLASS&quot;; Black to Transparent"/>
                <p:cNvSpPr/>
                <p:nvPr/>
              </p:nvSpPr>
              <p:spPr bwMode="auto">
                <a:xfrm rot="5400000">
                  <a:off x="6580415" y="3216728"/>
                  <a:ext cx="587830" cy="3712030"/>
                </a:xfrm>
                <a:prstGeom prst="roundRect">
                  <a:avLst>
                    <a:gd name="adj" fmla="val 9878"/>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dirty="0" smtClean="0"/>
                </a:p>
              </p:txBody>
            </p:sp>
            <p:sp>
              <p:nvSpPr>
                <p:cNvPr id="29" name="Rectangle 28"/>
                <p:cNvSpPr/>
                <p:nvPr/>
              </p:nvSpPr>
              <p:spPr>
                <a:xfrm>
                  <a:off x="5257800" y="1905000"/>
                  <a:ext cx="3733800" cy="3459409"/>
                </a:xfrm>
                <a:prstGeom prst="rect">
                  <a:avLst/>
                </a:prstGeom>
              </p:spPr>
              <p:txBody>
                <a:bodyPr wrap="square">
                  <a:spAutoFit/>
                </a:bodyPr>
                <a:lstStyle/>
                <a:p>
                  <a:pPr>
                    <a:lnSpc>
                      <a:spcPct val="90000"/>
                    </a:lnSpc>
                    <a:spcBef>
                      <a:spcPct val="20000"/>
                    </a:spcBef>
                  </a:pPr>
                  <a:r>
                    <a:rPr lang="en-US" sz="2800" dirty="0" smtClean="0">
                      <a:latin typeface="Malgun Gothic" pitchFamily="34" charset="-127"/>
                      <a:ea typeface="Malgun Gothic" pitchFamily="34" charset="-127"/>
                    </a:rPr>
                    <a:t>                 </a:t>
                  </a:r>
                  <a:r>
                    <a:rPr lang="en-US" sz="2800" dirty="0" smtClean="0">
                      <a:ln>
                        <a:solidFill>
                          <a:schemeClr val="tx1">
                            <a:alpha val="44000"/>
                          </a:schemeClr>
                        </a:solidFill>
                      </a:ln>
                      <a:effectLst>
                        <a:outerShdw blurRad="50800" dist="38100" dir="2700000" algn="tl" rotWithShape="0">
                          <a:prstClr val="black">
                            <a:alpha val="40000"/>
                          </a:prstClr>
                        </a:outerShdw>
                      </a:effectLst>
                      <a:latin typeface="Malgun Gothic" pitchFamily="34" charset="-127"/>
                      <a:ea typeface="Malgun Gothic" pitchFamily="34" charset="-127"/>
                    </a:rPr>
                    <a:t>“6”</a:t>
                  </a:r>
                </a:p>
                <a:p>
                  <a:pPr>
                    <a:lnSpc>
                      <a:spcPct val="90000"/>
                    </a:lnSpc>
                    <a:spcBef>
                      <a:spcPct val="20000"/>
                    </a:spcBef>
                  </a:pPr>
                  <a:endParaRPr lang="en-US" sz="1600" dirty="0" smtClean="0">
                    <a:latin typeface="Malgun Gothic" pitchFamily="34" charset="-127"/>
                    <a:ea typeface="Malgun Gothic" pitchFamily="34" charset="-127"/>
                  </a:endParaRPr>
                </a:p>
                <a:p>
                  <a:pPr>
                    <a:lnSpc>
                      <a:spcPct val="90000"/>
                    </a:lnSpc>
                    <a:spcBef>
                      <a:spcPct val="20000"/>
                    </a:spcBef>
                  </a:pPr>
                  <a:r>
                    <a:rPr lang="en-US" sz="1600" dirty="0" smtClean="0">
                      <a:ln>
                        <a:solidFill>
                          <a:schemeClr val="tx1">
                            <a:alpha val="44000"/>
                          </a:schemeClr>
                        </a:solidFill>
                      </a:ln>
                      <a:effectLst>
                        <a:outerShdw blurRad="50800" dist="38100" dir="2700000" algn="tl" rotWithShape="0">
                          <a:prstClr val="black">
                            <a:alpha val="40000"/>
                          </a:prstClr>
                        </a:outerShdw>
                      </a:effectLst>
                      <a:latin typeface="Malgun Gothic" pitchFamily="34" charset="-127"/>
                      <a:ea typeface="Malgun Gothic" pitchFamily="34" charset="-127"/>
                    </a:rPr>
                    <a:t>                   </a:t>
                  </a:r>
                  <a:r>
                    <a:rPr lang="en-US" sz="2800" dirty="0" smtClean="0">
                      <a:ln>
                        <a:solidFill>
                          <a:schemeClr val="tx1">
                            <a:alpha val="44000"/>
                          </a:schemeClr>
                        </a:solidFill>
                      </a:ln>
                      <a:effectLst>
                        <a:outerShdw blurRad="50800" dist="38100" dir="2700000" algn="tl" rotWithShape="0">
                          <a:prstClr val="black">
                            <a:alpha val="40000"/>
                          </a:prstClr>
                        </a:outerShdw>
                      </a:effectLst>
                      <a:latin typeface="Malgun Gothic" pitchFamily="34" charset="-127"/>
                      <a:ea typeface="Malgun Gothic" pitchFamily="34" charset="-127"/>
                    </a:rPr>
                    <a:t>Services “1”</a:t>
                  </a:r>
                </a:p>
                <a:p>
                  <a:pPr>
                    <a:lnSpc>
                      <a:spcPct val="90000"/>
                    </a:lnSpc>
                    <a:spcBef>
                      <a:spcPct val="20000"/>
                    </a:spcBef>
                  </a:pPr>
                  <a:endParaRPr lang="en-US" sz="1600" dirty="0" smtClean="0">
                    <a:latin typeface="Malgun Gothic" pitchFamily="34" charset="-127"/>
                    <a:ea typeface="Malgun Gothic" pitchFamily="34" charset="-127"/>
                  </a:endParaRPr>
                </a:p>
                <a:p>
                  <a:pPr>
                    <a:lnSpc>
                      <a:spcPct val="90000"/>
                    </a:lnSpc>
                    <a:spcBef>
                      <a:spcPct val="20000"/>
                    </a:spcBef>
                  </a:pPr>
                  <a:r>
                    <a:rPr lang="en-US" sz="1600" dirty="0" smtClean="0">
                      <a:latin typeface="Malgun Gothic" pitchFamily="34" charset="-127"/>
                      <a:ea typeface="Malgun Gothic" pitchFamily="34" charset="-127"/>
                    </a:rPr>
                    <a:t>                                      </a:t>
                  </a:r>
                  <a:r>
                    <a:rPr lang="en-US" sz="2800" dirty="0" smtClean="0">
                      <a:ln>
                        <a:solidFill>
                          <a:schemeClr val="tx1">
                            <a:alpha val="44000"/>
                          </a:schemeClr>
                        </a:solidFill>
                      </a:ln>
                      <a:effectLst>
                        <a:outerShdw blurRad="50800" dist="38100" dir="2700000" algn="tl" rotWithShape="0">
                          <a:prstClr val="black">
                            <a:alpha val="40000"/>
                          </a:prstClr>
                        </a:outerShdw>
                      </a:effectLst>
                      <a:latin typeface="Malgun Gothic" pitchFamily="34" charset="-127"/>
                      <a:ea typeface="Malgun Gothic" pitchFamily="34" charset="-127"/>
                    </a:rPr>
                    <a:t>“10”</a:t>
                  </a:r>
                </a:p>
                <a:p>
                  <a:pPr>
                    <a:lnSpc>
                      <a:spcPct val="90000"/>
                    </a:lnSpc>
                    <a:spcBef>
                      <a:spcPct val="20000"/>
                    </a:spcBef>
                  </a:pPr>
                  <a:endParaRPr lang="en-US" sz="1600" dirty="0" smtClean="0">
                    <a:latin typeface="Malgun Gothic" pitchFamily="34" charset="-127"/>
                    <a:ea typeface="Malgun Gothic" pitchFamily="34" charset="-127"/>
                  </a:endParaRPr>
                </a:p>
                <a:p>
                  <a:pPr>
                    <a:lnSpc>
                      <a:spcPct val="90000"/>
                    </a:lnSpc>
                    <a:spcBef>
                      <a:spcPct val="20000"/>
                    </a:spcBef>
                  </a:pPr>
                  <a:r>
                    <a:rPr lang="en-US" sz="1600" dirty="0" smtClean="0">
                      <a:latin typeface="Malgun Gothic" pitchFamily="34" charset="-127"/>
                      <a:ea typeface="Malgun Gothic" pitchFamily="34" charset="-127"/>
                    </a:rPr>
                    <a:t>                                     </a:t>
                  </a:r>
                  <a:r>
                    <a:rPr lang="en-US" sz="2800" dirty="0" smtClean="0">
                      <a:ln>
                        <a:solidFill>
                          <a:schemeClr val="tx1">
                            <a:alpha val="44000"/>
                          </a:schemeClr>
                        </a:solidFill>
                      </a:ln>
                      <a:effectLst>
                        <a:outerShdw blurRad="50800" dist="38100" dir="2700000" algn="tl" rotWithShape="0">
                          <a:prstClr val="black">
                            <a:alpha val="40000"/>
                          </a:prstClr>
                        </a:outerShdw>
                      </a:effectLst>
                      <a:latin typeface="Malgun Gothic" pitchFamily="34" charset="-127"/>
                      <a:ea typeface="Malgun Gothic" pitchFamily="34" charset="-127"/>
                    </a:rPr>
                    <a:t>“5”</a:t>
                  </a:r>
                </a:p>
                <a:p>
                  <a:pPr>
                    <a:lnSpc>
                      <a:spcPct val="90000"/>
                    </a:lnSpc>
                    <a:spcBef>
                      <a:spcPct val="20000"/>
                    </a:spcBef>
                  </a:pPr>
                  <a:endParaRPr lang="en-US" sz="1600" dirty="0" smtClean="0">
                    <a:latin typeface="Malgun Gothic" pitchFamily="34" charset="-127"/>
                    <a:ea typeface="Malgun Gothic" pitchFamily="34" charset="-127"/>
                  </a:endParaRPr>
                </a:p>
                <a:p>
                  <a:pPr>
                    <a:lnSpc>
                      <a:spcPct val="90000"/>
                    </a:lnSpc>
                    <a:spcBef>
                      <a:spcPct val="20000"/>
                    </a:spcBef>
                  </a:pPr>
                  <a:r>
                    <a:rPr lang="en-US" sz="1600" dirty="0" smtClean="0">
                      <a:latin typeface="Malgun Gothic" pitchFamily="34" charset="-127"/>
                      <a:ea typeface="Malgun Gothic" pitchFamily="34" charset="-127"/>
                    </a:rPr>
                    <a:t>                                  </a:t>
                  </a:r>
                  <a:r>
                    <a:rPr lang="en-US" sz="2800" dirty="0" smtClean="0">
                      <a:ln>
                        <a:solidFill>
                          <a:schemeClr val="tx1">
                            <a:alpha val="44000"/>
                          </a:schemeClr>
                        </a:solidFill>
                      </a:ln>
                      <a:effectLst>
                        <a:outerShdw blurRad="50800" dist="38100" dir="2700000" algn="tl" rotWithShape="0">
                          <a:prstClr val="black">
                            <a:alpha val="40000"/>
                          </a:prstClr>
                        </a:outerShdw>
                      </a:effectLst>
                      <a:latin typeface="Malgun Gothic" pitchFamily="34" charset="-127"/>
                      <a:ea typeface="Malgun Gothic" pitchFamily="34" charset="-127"/>
                    </a:rPr>
                    <a:t>“4”</a:t>
                  </a:r>
                </a:p>
              </p:txBody>
            </p:sp>
          </p:grpSp>
        </p:grpSp>
        <p:pic>
          <p:nvPicPr>
            <p:cNvPr id="1026" name="Picture 2" descr="C:\Program Files\Microsoft Resource DVD Artwork\DVD_ART\BoxShots_Logos\Biztalk Server\BizTalk Server logo r.png"/>
            <p:cNvPicPr>
              <a:picLocks noChangeAspect="1" noChangeArrowheads="1"/>
            </p:cNvPicPr>
            <p:nvPr/>
          </p:nvPicPr>
          <p:blipFill>
            <a:blip r:embed="rId4"/>
            <a:srcRect/>
            <a:stretch>
              <a:fillRect/>
            </a:stretch>
          </p:blipFill>
          <p:spPr bwMode="auto">
            <a:xfrm>
              <a:off x="5322914" y="1861457"/>
              <a:ext cx="1987606" cy="414920"/>
            </a:xfrm>
            <a:prstGeom prst="rect">
              <a:avLst/>
            </a:prstGeom>
            <a:noFill/>
          </p:spPr>
        </p:pic>
        <p:pic>
          <p:nvPicPr>
            <p:cNvPr id="1027" name="Picture 3" descr="C:\Program Files\Microsoft Resource DVD Artwork\DVD_ART\BoxShots_Logos\Visual Studio (generic)\Visual Studio logo reverse.png"/>
            <p:cNvPicPr>
              <a:picLocks noChangeAspect="1" noChangeArrowheads="1"/>
            </p:cNvPicPr>
            <p:nvPr/>
          </p:nvPicPr>
          <p:blipFill>
            <a:blip r:embed="rId5" cstate="print"/>
            <a:srcRect/>
            <a:stretch>
              <a:fillRect/>
            </a:stretch>
          </p:blipFill>
          <p:spPr bwMode="auto">
            <a:xfrm>
              <a:off x="5507516" y="3391580"/>
              <a:ext cx="2434946" cy="379565"/>
            </a:xfrm>
            <a:prstGeom prst="rect">
              <a:avLst/>
            </a:prstGeom>
            <a:noFill/>
          </p:spPr>
        </p:pic>
        <p:pic>
          <p:nvPicPr>
            <p:cNvPr id="1028" name="Picture 4" descr="C:\Program Files\Microsoft Resource DVD Artwork\DVD_ART\BoxShots_Logos\System Center\System Center logo w.png"/>
            <p:cNvPicPr>
              <a:picLocks noChangeAspect="1" noChangeArrowheads="1"/>
            </p:cNvPicPr>
            <p:nvPr/>
          </p:nvPicPr>
          <p:blipFill>
            <a:blip r:embed="rId6" cstate="print"/>
            <a:srcRect/>
            <a:stretch>
              <a:fillRect/>
            </a:stretch>
          </p:blipFill>
          <p:spPr bwMode="auto">
            <a:xfrm>
              <a:off x="5523674" y="4039928"/>
              <a:ext cx="2362200" cy="532080"/>
            </a:xfrm>
            <a:prstGeom prst="rect">
              <a:avLst/>
            </a:prstGeom>
            <a:noFill/>
          </p:spPr>
        </p:pic>
        <p:pic>
          <p:nvPicPr>
            <p:cNvPr id="1029" name="Picture 5" descr="C:\Program Files\Microsoft Resource DVD Artwork\DVD_ART\BoxShots_Logos\Microsoft .NET Framework - NET\NET Framework white h.png"/>
            <p:cNvPicPr>
              <a:picLocks noChangeAspect="1" noChangeArrowheads="1"/>
            </p:cNvPicPr>
            <p:nvPr/>
          </p:nvPicPr>
          <p:blipFill>
            <a:blip r:embed="rId7"/>
            <a:srcRect/>
            <a:stretch>
              <a:fillRect/>
            </a:stretch>
          </p:blipFill>
          <p:spPr bwMode="auto">
            <a:xfrm>
              <a:off x="5003441" y="4757059"/>
              <a:ext cx="2666755" cy="522514"/>
            </a:xfrm>
            <a:prstGeom prst="rect">
              <a:avLst/>
            </a:prstGeom>
            <a:noFill/>
          </p:spPr>
        </p:pic>
        <p:pic>
          <p:nvPicPr>
            <p:cNvPr id="36" name="Picture 2" descr="C:\Program Files\Microsoft Resource DVD Artwork\DVD_ART\BoxShots_Logos\Biztalk Server\BizTalk Server logo r.png"/>
            <p:cNvPicPr>
              <a:picLocks noChangeAspect="1" noChangeArrowheads="1"/>
            </p:cNvPicPr>
            <p:nvPr/>
          </p:nvPicPr>
          <p:blipFill>
            <a:blip r:embed="rId4"/>
            <a:srcRect r="48784"/>
            <a:stretch>
              <a:fillRect/>
            </a:stretch>
          </p:blipFill>
          <p:spPr bwMode="auto">
            <a:xfrm>
              <a:off x="5507516" y="2576839"/>
              <a:ext cx="1110343" cy="452568"/>
            </a:xfrm>
            <a:prstGeom prst="rect">
              <a:avLst/>
            </a:prstGeom>
            <a:noFill/>
          </p:spPr>
        </p:pic>
      </p:grpSp>
      <p:grpSp>
        <p:nvGrpSpPr>
          <p:cNvPr id="6" name="Group 31"/>
          <p:cNvGrpSpPr/>
          <p:nvPr/>
        </p:nvGrpSpPr>
        <p:grpSpPr>
          <a:xfrm>
            <a:off x="333682" y="947898"/>
            <a:ext cx="4766722" cy="4800600"/>
            <a:chOff x="2162482" y="947899"/>
            <a:chExt cx="4766722" cy="4800600"/>
          </a:xfrm>
        </p:grpSpPr>
        <p:sp>
          <p:nvSpPr>
            <p:cNvPr id="33" name="Oval 32"/>
            <p:cNvSpPr/>
            <p:nvPr/>
          </p:nvSpPr>
          <p:spPr bwMode="auto">
            <a:xfrm>
              <a:off x="2162482" y="947899"/>
              <a:ext cx="4766722" cy="4800600"/>
            </a:xfrm>
            <a:prstGeom prst="ellipse">
              <a:avLst/>
            </a:prstGeom>
            <a:gradFill>
              <a:gsLst>
                <a:gs pos="0">
                  <a:schemeClr val="accent1">
                    <a:shade val="15000"/>
                    <a:satMod val="180000"/>
                  </a:schemeClr>
                </a:gs>
                <a:gs pos="50000">
                  <a:schemeClr val="accent1">
                    <a:shade val="45000"/>
                    <a:satMod val="170000"/>
                    <a:alpha val="0"/>
                  </a:schemeClr>
                </a:gs>
                <a:gs pos="70000">
                  <a:schemeClr val="accent1">
                    <a:tint val="99000"/>
                    <a:shade val="65000"/>
                    <a:satMod val="155000"/>
                    <a:alpha val="25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endParaRPr>
            </a:p>
          </p:txBody>
        </p:sp>
        <p:sp>
          <p:nvSpPr>
            <p:cNvPr id="46" name="TextBox 45"/>
            <p:cNvSpPr txBox="1"/>
            <p:nvPr/>
          </p:nvSpPr>
          <p:spPr>
            <a:xfrm>
              <a:off x="2376055" y="1077188"/>
              <a:ext cx="4395353" cy="4436919"/>
            </a:xfrm>
            <a:prstGeom prst="rect">
              <a:avLst/>
            </a:prstGeom>
            <a:noFill/>
          </p:spPr>
          <p:txBody>
            <a:bodyPr wrap="none" rtlCol="0">
              <a:prstTxWarp prst="textArchDown">
                <a:avLst/>
              </a:prstTxWarp>
              <a:spAutoFit/>
            </a:bodyPr>
            <a:lstStyle/>
            <a:p>
              <a:pPr algn="ctr"/>
              <a:r>
                <a:rPr lang="en-US" sz="2800" spc="500" dirty="0" smtClean="0">
                  <a:ln>
                    <a:solidFill>
                      <a:schemeClr val="accent5"/>
                    </a:solidFill>
                  </a:ln>
                  <a:gradFill>
                    <a:gsLst>
                      <a:gs pos="0">
                        <a:schemeClr val="accent5">
                          <a:lumMod val="40000"/>
                          <a:lumOff val="60000"/>
                        </a:schemeClr>
                      </a:gs>
                      <a:gs pos="49000">
                        <a:schemeClr val="accent5">
                          <a:lumMod val="60000"/>
                          <a:lumOff val="40000"/>
                        </a:schemeClr>
                      </a:gs>
                      <a:gs pos="100000">
                        <a:schemeClr val="accent5"/>
                      </a:gs>
                    </a:gsLst>
                    <a:lin ang="5400000" scaled="1"/>
                  </a:gradFill>
                  <a:effectLst>
                    <a:outerShdw blurRad="38100" dist="38100" dir="2700000" algn="tl">
                      <a:srgbClr val="000000">
                        <a:alpha val="43137"/>
                      </a:srgbClr>
                    </a:outerShdw>
                  </a:effectLst>
                </a:rPr>
                <a:t>APPLICATIONS</a:t>
              </a:r>
            </a:p>
          </p:txBody>
        </p:sp>
        <p:grpSp>
          <p:nvGrpSpPr>
            <p:cNvPr id="7" name="Group 35"/>
            <p:cNvGrpSpPr/>
            <p:nvPr/>
          </p:nvGrpSpPr>
          <p:grpSpPr>
            <a:xfrm>
              <a:off x="2746278" y="1538014"/>
              <a:ext cx="3561907" cy="3561907"/>
              <a:chOff x="2775099" y="1562987"/>
              <a:chExt cx="3561907" cy="3561907"/>
            </a:xfrm>
          </p:grpSpPr>
          <p:sp>
            <p:nvSpPr>
              <p:cNvPr id="51" name="Pie 50"/>
              <p:cNvSpPr/>
              <p:nvPr/>
            </p:nvSpPr>
            <p:spPr bwMode="auto">
              <a:xfrm>
                <a:off x="2775099" y="1562987"/>
                <a:ext cx="3561907" cy="3561907"/>
              </a:xfrm>
              <a:prstGeom prst="pie">
                <a:avLst>
                  <a:gd name="adj1" fmla="val 0"/>
                  <a:gd name="adj2" fmla="val 10810479"/>
                </a:avLst>
              </a:prstGeom>
              <a:gradFill flip="none" rotWithShape="1">
                <a:gsLst>
                  <a:gs pos="38000">
                    <a:schemeClr val="accent5">
                      <a:lumMod val="25000"/>
                      <a:alpha val="43000"/>
                    </a:schemeClr>
                  </a:gs>
                  <a:gs pos="95000">
                    <a:schemeClr val="accent5">
                      <a:lumMod val="75000"/>
                      <a:alpha val="94000"/>
                    </a:schemeClr>
                  </a:gs>
                </a:gsLst>
                <a:path path="circle">
                  <a:fillToRect l="50000" t="50000" r="50000" b="50000"/>
                </a:path>
                <a:tileRect/>
              </a:gradFill>
              <a:ln w="3175">
                <a:solidFill>
                  <a:srgbClr val="FFFFFF">
                    <a:alpha val="27059"/>
                  </a:srgbClr>
                </a:solidFill>
              </a:ln>
              <a:effectLst>
                <a:innerShdw blurRad="393700">
                  <a:srgbClr val="564484">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lstStyle/>
              <a:p>
                <a:pPr algn="ctr" defTabSz="1023612" fontAlgn="base">
                  <a:lnSpc>
                    <a:spcPct val="80000"/>
                  </a:lnSpc>
                  <a:spcBef>
                    <a:spcPct val="0"/>
                  </a:spcBef>
                  <a:spcAft>
                    <a:spcPct val="0"/>
                  </a:spcAft>
                  <a:defRPr/>
                </a:pPr>
                <a:endParaRPr lang="en-US" sz="2300" i="1" dirty="0" smtClean="0">
                  <a:ln>
                    <a:solidFill>
                      <a:schemeClr val="accent5"/>
                    </a:solidFill>
                  </a:ln>
                  <a:gradFill>
                    <a:gsLst>
                      <a:gs pos="0">
                        <a:schemeClr val="accent5">
                          <a:lumMod val="40000"/>
                          <a:lumOff val="60000"/>
                        </a:schemeClr>
                      </a:gs>
                      <a:gs pos="49000">
                        <a:schemeClr val="accent5">
                          <a:lumMod val="60000"/>
                          <a:lumOff val="40000"/>
                        </a:schemeClr>
                      </a:gs>
                      <a:gs pos="100000">
                        <a:schemeClr val="accent5"/>
                      </a:gs>
                    </a:gsLst>
                    <a:lin ang="5400000" scaled="1"/>
                  </a:gradFill>
                </a:endParaRPr>
              </a:p>
            </p:txBody>
          </p:sp>
          <p:sp>
            <p:nvSpPr>
              <p:cNvPr id="52" name="TextBox 51"/>
              <p:cNvSpPr txBox="1"/>
              <p:nvPr/>
            </p:nvSpPr>
            <p:spPr>
              <a:xfrm>
                <a:off x="3066638" y="1827650"/>
                <a:ext cx="2996588" cy="3040655"/>
              </a:xfrm>
              <a:prstGeom prst="rect">
                <a:avLst/>
              </a:prstGeom>
              <a:noFill/>
            </p:spPr>
            <p:txBody>
              <a:bodyPr wrap="none" rtlCol="0" anchor="ctr">
                <a:prstTxWarp prst="textArchDown">
                  <a:avLst/>
                </a:prstTxWarp>
                <a:spAutoFit/>
              </a:bodyPr>
              <a:lstStyle/>
              <a:p>
                <a:pPr algn="ctr" defTabSz="1023612" fontAlgn="base">
                  <a:lnSpc>
                    <a:spcPct val="80000"/>
                  </a:lnSpc>
                  <a:spcBef>
                    <a:spcPct val="0"/>
                  </a:spcBef>
                  <a:spcAft>
                    <a:spcPct val="0"/>
                  </a:spcAft>
                  <a:defRPr/>
                </a:pPr>
                <a:r>
                  <a:rPr lang="en-US" sz="4400" spc="500" dirty="0" smtClean="0">
                    <a:ln>
                      <a:solidFill>
                        <a:schemeClr val="accent5"/>
                      </a:solidFill>
                    </a:ln>
                    <a:gradFill>
                      <a:gsLst>
                        <a:gs pos="0">
                          <a:schemeClr val="accent5">
                            <a:lumMod val="40000"/>
                            <a:lumOff val="60000"/>
                          </a:schemeClr>
                        </a:gs>
                        <a:gs pos="49000">
                          <a:schemeClr val="accent5">
                            <a:lumMod val="60000"/>
                            <a:lumOff val="40000"/>
                          </a:schemeClr>
                        </a:gs>
                        <a:gs pos="100000">
                          <a:schemeClr val="accent5"/>
                        </a:gs>
                      </a:gsLst>
                      <a:lin ang="5400000" scaled="1"/>
                    </a:gradFill>
                    <a:effectLst>
                      <a:outerShdw blurRad="38100" dist="38100" dir="2700000" algn="tl">
                        <a:srgbClr val="000000">
                          <a:alpha val="43137"/>
                        </a:srgbClr>
                      </a:outerShdw>
                    </a:effectLst>
                  </a:rPr>
                  <a:t>SERVICES</a:t>
                </a:r>
              </a:p>
            </p:txBody>
          </p:sp>
        </p:grpSp>
        <p:sp>
          <p:nvSpPr>
            <p:cNvPr id="48" name="Pie 47"/>
            <p:cNvSpPr/>
            <p:nvPr/>
          </p:nvSpPr>
          <p:spPr bwMode="auto">
            <a:xfrm rot="10800000">
              <a:off x="2743520" y="1435233"/>
              <a:ext cx="3561907" cy="3561907"/>
            </a:xfrm>
            <a:prstGeom prst="pie">
              <a:avLst>
                <a:gd name="adj1" fmla="val 0"/>
                <a:gd name="adj2" fmla="val 10810479"/>
              </a:avLst>
            </a:prstGeom>
            <a:gradFill flip="none" rotWithShape="1">
              <a:gsLst>
                <a:gs pos="2000">
                  <a:schemeClr val="accent1"/>
                </a:gs>
                <a:gs pos="63000">
                  <a:schemeClr val="accent1">
                    <a:lumMod val="50000"/>
                  </a:schemeClr>
                </a:gs>
                <a:gs pos="45000">
                  <a:schemeClr val="accent1">
                    <a:lumMod val="75000"/>
                  </a:schemeClr>
                </a:gs>
              </a:gsLst>
              <a:lin ang="13500000" scaled="1"/>
              <a:tileRect/>
            </a:gradFill>
            <a:ln w="3175">
              <a:solidFill>
                <a:srgbClr val="FFFFFF">
                  <a:alpha val="27059"/>
                </a:srgbClr>
              </a:solidFill>
            </a:ln>
            <a:effectLst>
              <a:innerShdw blurRad="393700">
                <a:srgbClr val="564484">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lstStyle/>
            <a:p>
              <a:pPr algn="ctr" defTabSz="1023612" fontAlgn="base">
                <a:lnSpc>
                  <a:spcPct val="80000"/>
                </a:lnSpc>
                <a:spcBef>
                  <a:spcPct val="0"/>
                </a:spcBef>
                <a:spcAft>
                  <a:spcPct val="0"/>
                </a:spcAft>
                <a:defRPr/>
              </a:pPr>
              <a:endParaRPr lang="en-US" sz="2300" i="1" dirty="0" smtClean="0">
                <a:ln>
                  <a:solidFill>
                    <a:schemeClr val="accent5"/>
                  </a:solidFill>
                </a:ln>
                <a:gradFill>
                  <a:gsLst>
                    <a:gs pos="0">
                      <a:schemeClr val="accent5">
                        <a:lumMod val="40000"/>
                        <a:lumOff val="60000"/>
                      </a:schemeClr>
                    </a:gs>
                    <a:gs pos="49000">
                      <a:schemeClr val="accent5">
                        <a:lumMod val="60000"/>
                        <a:lumOff val="40000"/>
                      </a:schemeClr>
                    </a:gs>
                    <a:gs pos="100000">
                      <a:schemeClr val="accent5"/>
                    </a:gs>
                  </a:gsLst>
                  <a:lin ang="5400000" scaled="1"/>
                </a:gradFill>
                <a:effectLst>
                  <a:outerShdw blurRad="38100" dist="38100" dir="2700000" algn="tl">
                    <a:srgbClr val="000000">
                      <a:alpha val="43137"/>
                    </a:srgbClr>
                  </a:outerShdw>
                </a:effectLst>
              </a:endParaRPr>
            </a:p>
          </p:txBody>
        </p:sp>
        <p:sp>
          <p:nvSpPr>
            <p:cNvPr id="49" name="TextBox 48"/>
            <p:cNvSpPr txBox="1"/>
            <p:nvPr/>
          </p:nvSpPr>
          <p:spPr>
            <a:xfrm rot="195905">
              <a:off x="3018604" y="2011433"/>
              <a:ext cx="2983719" cy="3309776"/>
            </a:xfrm>
            <a:prstGeom prst="rect">
              <a:avLst/>
            </a:prstGeom>
            <a:noFill/>
          </p:spPr>
          <p:txBody>
            <a:bodyPr wrap="none" rtlCol="0" anchor="ctr">
              <a:prstTxWarp prst="textArchUp">
                <a:avLst/>
              </a:prstTxWarp>
              <a:spAutoFit/>
            </a:bodyPr>
            <a:lstStyle/>
            <a:p>
              <a:pPr algn="ctr" defTabSz="1023612" fontAlgn="base">
                <a:lnSpc>
                  <a:spcPct val="80000"/>
                </a:lnSpc>
                <a:spcBef>
                  <a:spcPct val="0"/>
                </a:spcBef>
                <a:spcAft>
                  <a:spcPct val="0"/>
                </a:spcAft>
                <a:defRPr/>
              </a:pPr>
              <a:r>
                <a:rPr lang="en-US" sz="4400" spc="100" dirty="0" smtClean="0">
                  <a:ln>
                    <a:solidFill>
                      <a:schemeClr val="accent5"/>
                    </a:solidFill>
                  </a:ln>
                  <a:gradFill>
                    <a:gsLst>
                      <a:gs pos="0">
                        <a:schemeClr val="accent5">
                          <a:lumMod val="40000"/>
                          <a:lumOff val="60000"/>
                        </a:schemeClr>
                      </a:gs>
                      <a:gs pos="49000">
                        <a:schemeClr val="accent5">
                          <a:lumMod val="60000"/>
                          <a:lumOff val="40000"/>
                        </a:schemeClr>
                      </a:gs>
                      <a:gs pos="100000">
                        <a:schemeClr val="accent5"/>
                      </a:gs>
                    </a:gsLst>
                    <a:lin ang="5400000" scaled="1"/>
                  </a:gradFill>
                  <a:effectLst>
                    <a:outerShdw blurRad="38100" dist="38100" dir="2700000" algn="tl">
                      <a:srgbClr val="000000">
                        <a:alpha val="43137"/>
                      </a:srgbClr>
                    </a:outerShdw>
                  </a:effectLst>
                </a:rPr>
                <a:t>MODELS</a:t>
              </a:r>
            </a:p>
          </p:txBody>
        </p:sp>
        <p:pic>
          <p:nvPicPr>
            <p:cNvPr id="50" name="Picture 49" descr="yellow_circle.png"/>
            <p:cNvPicPr>
              <a:picLocks noChangeAspect="1"/>
            </p:cNvPicPr>
            <p:nvPr/>
          </p:nvPicPr>
          <p:blipFill>
            <a:blip r:embed="rId8" cstate="print">
              <a:duotone>
                <a:prstClr val="black"/>
                <a:schemeClr val="accent6">
                  <a:tint val="45000"/>
                  <a:satMod val="400000"/>
                </a:schemeClr>
              </a:duotone>
            </a:blip>
            <a:stretch>
              <a:fillRect/>
            </a:stretch>
          </p:blipFill>
          <p:spPr>
            <a:xfrm>
              <a:off x="3596194" y="2407226"/>
              <a:ext cx="1857328" cy="1832426"/>
            </a:xfrm>
            <a:prstGeom prst="rect">
              <a:avLst/>
            </a:prstGeom>
          </p:spPr>
        </p:pic>
      </p:grpSp>
      <p:sp>
        <p:nvSpPr>
          <p:cNvPr id="2" name="Title 1"/>
          <p:cNvSpPr>
            <a:spLocks noGrp="1"/>
          </p:cNvSpPr>
          <p:nvPr>
            <p:ph type="title"/>
          </p:nvPr>
        </p:nvSpPr>
        <p:spPr/>
        <p:txBody>
          <a:bodyPr/>
          <a:lstStyle/>
          <a:p>
            <a:r>
              <a:rPr lang="en-US" smtClean="0"/>
              <a:t>Oslo</a:t>
            </a:r>
            <a:endParaRPr lang="en-US" dirty="0"/>
          </a:p>
        </p:txBody>
      </p:sp>
      <p:sp>
        <p:nvSpPr>
          <p:cNvPr id="35" name="&quot;GLASS&quot;; Black to Transparent"/>
          <p:cNvSpPr/>
          <p:nvPr/>
        </p:nvSpPr>
        <p:spPr bwMode="auto">
          <a:xfrm rot="5400000">
            <a:off x="2318331" y="1804995"/>
            <a:ext cx="518459" cy="8730347"/>
          </a:xfrm>
          <a:prstGeom prst="roundRect">
            <a:avLst>
              <a:gd name="adj" fmla="val 50000"/>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dirty="0" smtClean="0"/>
          </a:p>
        </p:txBody>
      </p:sp>
      <p:sp>
        <p:nvSpPr>
          <p:cNvPr id="12" name="TextBox 11"/>
          <p:cNvSpPr txBox="1"/>
          <p:nvPr/>
        </p:nvSpPr>
        <p:spPr>
          <a:xfrm>
            <a:off x="214282" y="5929330"/>
            <a:ext cx="6286544" cy="461665"/>
          </a:xfrm>
          <a:prstGeom prst="rect">
            <a:avLst/>
          </a:prstGeom>
          <a:noFill/>
        </p:spPr>
        <p:txBody>
          <a:bodyPr wrap="square" rtlCol="0">
            <a:spAutoFit/>
          </a:bodyPr>
          <a:lstStyle/>
          <a:p>
            <a:r>
              <a:rPr lang="en-US" sz="2400" i="1" dirty="0" smtClean="0"/>
              <a:t>A New Way to Build Applications</a:t>
            </a:r>
            <a:endParaRPr lang="en-US" sz="2400" i="1" dirty="0"/>
          </a:p>
        </p:txBody>
      </p:sp>
      <p:sp>
        <p:nvSpPr>
          <p:cNvPr id="31" name="TextBox 30"/>
          <p:cNvSpPr txBox="1"/>
          <p:nvPr/>
        </p:nvSpPr>
        <p:spPr>
          <a:xfrm>
            <a:off x="1981200" y="2971800"/>
            <a:ext cx="1490856" cy="757130"/>
          </a:xfrm>
          <a:prstGeom prst="rect">
            <a:avLst/>
          </a:prstGeom>
          <a:noFill/>
          <a:ln w="3175">
            <a:noFill/>
          </a:ln>
          <a:effectLst>
            <a:innerShdw blurRad="393700">
              <a:srgbClr val="564484">
                <a:alpha val="50000"/>
              </a:srgbClr>
            </a:innerShdw>
          </a:effectLst>
        </p:spPr>
        <p:txBody>
          <a:bodyPr wrap="square" rtlCol="0">
            <a:spAutoFit/>
          </a:bodyPr>
          <a:lstStyle/>
          <a:p>
            <a:pPr defTabSz="1097280">
              <a:lnSpc>
                <a:spcPct val="90000"/>
              </a:lnSpc>
              <a:spcBef>
                <a:spcPct val="20000"/>
              </a:spcBef>
            </a:pPr>
            <a:r>
              <a:rPr lang="en-US" sz="4800" b="1" i="1" spc="-36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rPr>
              <a:t>Oslo</a:t>
            </a:r>
            <a:endParaRPr lang="en-US" sz="4800" b="1" i="1" spc="-360" dirty="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fade">
                                      <p:cBhvr>
                                        <p:cTn id="7" dur="20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500"/>
                                        <p:tgtEl>
                                          <p:spTgt spid="3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ounded Rectangle 77"/>
          <p:cNvSpPr/>
          <p:nvPr/>
        </p:nvSpPr>
        <p:spPr bwMode="auto">
          <a:xfrm rot="10800000">
            <a:off x="200132" y="690132"/>
            <a:ext cx="5649685" cy="5744309"/>
          </a:xfrm>
          <a:prstGeom prst="roundRect">
            <a:avLst>
              <a:gd name="adj" fmla="val 4721"/>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sz="2000" dirty="0" smtClean="0">
              <a:ln>
                <a:solidFill>
                  <a:schemeClr val="tx1">
                    <a:alpha val="44000"/>
                  </a:schemeClr>
                </a:solidFill>
              </a:ln>
              <a:effectLst>
                <a:outerShdw blurRad="50800" dist="38100" dir="2700000" algn="tl" rotWithShape="0">
                  <a:prstClr val="black">
                    <a:alpha val="40000"/>
                  </a:prstClr>
                </a:outerShdw>
              </a:effectLst>
            </a:endParaRPr>
          </a:p>
        </p:txBody>
      </p:sp>
      <p:sp>
        <p:nvSpPr>
          <p:cNvPr id="140" name="Rounded Rectangle 139"/>
          <p:cNvSpPr/>
          <p:nvPr/>
        </p:nvSpPr>
        <p:spPr bwMode="auto">
          <a:xfrm>
            <a:off x="6061075" y="1050539"/>
            <a:ext cx="3082925" cy="3946357"/>
          </a:xfrm>
          <a:prstGeom prst="roundRect">
            <a:avLst>
              <a:gd name="adj" fmla="val 15467"/>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sz="2000" dirty="0" smtClean="0">
              <a:ln>
                <a:solidFill>
                  <a:schemeClr val="tx1">
                    <a:alpha val="44000"/>
                  </a:schemeClr>
                </a:solidFill>
              </a:ln>
              <a:effectLst>
                <a:outerShdw blurRad="50800" dist="38100" dir="2700000" algn="tl" rotWithShape="0">
                  <a:prstClr val="black">
                    <a:alpha val="40000"/>
                  </a:prstClr>
                </a:outerShdw>
              </a:effectLst>
            </a:endParaRPr>
          </a:p>
        </p:txBody>
      </p:sp>
      <p:sp>
        <p:nvSpPr>
          <p:cNvPr id="67" name="Text Placeholder 4"/>
          <p:cNvSpPr txBox="1">
            <a:spLocks/>
          </p:cNvSpPr>
          <p:nvPr/>
        </p:nvSpPr>
        <p:spPr>
          <a:xfrm>
            <a:off x="6061075" y="1036209"/>
            <a:ext cx="3075258" cy="3214795"/>
          </a:xfrm>
          <a:prstGeom prst="roundRect">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vert="horz" lIns="0" tIns="0" rIns="0" bIns="0" rtlCol="0">
            <a:noAutofit/>
          </a:bodyPr>
          <a:lstStyle/>
          <a:p>
            <a:pPr algn="ctr"/>
            <a:r>
              <a:rPr lang="en-US" sz="2000" b="1" dirty="0" smtClean="0"/>
              <a:t>Modeling Language</a:t>
            </a:r>
          </a:p>
          <a:p>
            <a:pPr algn="ctr"/>
            <a:r>
              <a:rPr lang="en-US" sz="2000" dirty="0" smtClean="0"/>
              <a:t>An approachable, mainstream, textual modeling language for describing both data (e.g. requirements) and behavior (</a:t>
            </a:r>
            <a:r>
              <a:rPr lang="en-US" sz="2000" dirty="0" err="1" smtClean="0"/>
              <a:t>e.g.workflow</a:t>
            </a:r>
            <a:r>
              <a:rPr lang="en-US" sz="2000" dirty="0" smtClean="0"/>
              <a:t>)</a:t>
            </a:r>
          </a:p>
          <a:p>
            <a:pPr lvl="0" algn="ctr">
              <a:lnSpc>
                <a:spcPct val="90000"/>
              </a:lnSpc>
              <a:spcBef>
                <a:spcPct val="20000"/>
              </a:spcBef>
            </a:pPr>
            <a:endParaRPr lang="en-US" sz="2000" dirty="0" smtClean="0">
              <a:ln>
                <a:solidFill>
                  <a:schemeClr val="tx1">
                    <a:alpha val="44000"/>
                  </a:schemeClr>
                </a:solidFill>
              </a:ln>
              <a:effectLst>
                <a:outerShdw blurRad="50800" dist="38100" dir="2700000" algn="tl" rotWithShape="0">
                  <a:prstClr val="black">
                    <a:alpha val="40000"/>
                  </a:prstClr>
                </a:outerShdw>
              </a:effectLst>
            </a:endParaRPr>
          </a:p>
        </p:txBody>
      </p:sp>
      <p:sp>
        <p:nvSpPr>
          <p:cNvPr id="81" name="Text Placeholder 4"/>
          <p:cNvSpPr txBox="1">
            <a:spLocks/>
          </p:cNvSpPr>
          <p:nvPr/>
        </p:nvSpPr>
        <p:spPr>
          <a:xfrm>
            <a:off x="6060449" y="1036209"/>
            <a:ext cx="3083551" cy="2946866"/>
          </a:xfrm>
          <a:prstGeom prst="roundRect">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vert="horz" lIns="0" tIns="0" rIns="0" bIns="0" rtlCol="0">
            <a:normAutofit/>
          </a:bodyPr>
          <a:lstStyle/>
          <a:p>
            <a:pPr lvl="0" algn="ctr">
              <a:lnSpc>
                <a:spcPct val="90000"/>
              </a:lnSpc>
              <a:spcBef>
                <a:spcPct val="20000"/>
              </a:spcBef>
            </a:pPr>
            <a:r>
              <a:rPr lang="en-US" sz="2000" b="1" dirty="0" smtClean="0">
                <a:ln>
                  <a:solidFill>
                    <a:schemeClr val="tx1">
                      <a:alpha val="44000"/>
                    </a:schemeClr>
                  </a:solidFill>
                </a:ln>
                <a:effectLst>
                  <a:outerShdw blurRad="50800" dist="38100" dir="2700000" algn="tl" rotWithShape="0">
                    <a:prstClr val="black">
                      <a:alpha val="40000"/>
                    </a:prstClr>
                  </a:outerShdw>
                </a:effectLst>
              </a:rPr>
              <a:t>Repository</a:t>
            </a:r>
          </a:p>
          <a:p>
            <a:pPr lvl="0" algn="ctr">
              <a:lnSpc>
                <a:spcPct val="90000"/>
              </a:lnSpc>
              <a:spcBef>
                <a:spcPct val="20000"/>
              </a:spcBef>
            </a:pPr>
            <a:r>
              <a:rPr lang="en-US" sz="2000" dirty="0" smtClean="0">
                <a:ln>
                  <a:solidFill>
                    <a:schemeClr val="tx1">
                      <a:alpha val="44000"/>
                    </a:schemeClr>
                  </a:solidFill>
                </a:ln>
                <a:effectLst>
                  <a:outerShdw blurRad="50800" dist="38100" dir="2700000" algn="tl" rotWithShape="0">
                    <a:prstClr val="black">
                      <a:alpha val="40000"/>
                    </a:prstClr>
                  </a:outerShdw>
                </a:effectLst>
              </a:rPr>
              <a:t>Database to store and </a:t>
            </a:r>
            <a:br>
              <a:rPr lang="en-US" sz="2000" dirty="0" smtClean="0">
                <a:ln>
                  <a:solidFill>
                    <a:schemeClr val="tx1">
                      <a:alpha val="44000"/>
                    </a:schemeClr>
                  </a:solidFill>
                </a:ln>
                <a:effectLst>
                  <a:outerShdw blurRad="50800" dist="38100" dir="2700000" algn="tl" rotWithShape="0">
                    <a:prstClr val="black">
                      <a:alpha val="40000"/>
                    </a:prstClr>
                  </a:outerShdw>
                </a:effectLst>
              </a:rPr>
            </a:br>
            <a:r>
              <a:rPr lang="en-US" sz="2000" dirty="0" smtClean="0">
                <a:ln>
                  <a:solidFill>
                    <a:schemeClr val="tx1">
                      <a:alpha val="44000"/>
                    </a:schemeClr>
                  </a:solidFill>
                </a:ln>
                <a:effectLst>
                  <a:outerShdw blurRad="50800" dist="38100" dir="2700000" algn="tl" rotWithShape="0">
                    <a:prstClr val="black">
                      <a:alpha val="40000"/>
                    </a:prstClr>
                  </a:outerShdw>
                </a:effectLst>
              </a:rPr>
              <a:t>share models</a:t>
            </a:r>
          </a:p>
        </p:txBody>
      </p:sp>
      <p:sp>
        <p:nvSpPr>
          <p:cNvPr id="94" name="Text Placeholder 4"/>
          <p:cNvSpPr txBox="1">
            <a:spLocks/>
          </p:cNvSpPr>
          <p:nvPr/>
        </p:nvSpPr>
        <p:spPr>
          <a:xfrm>
            <a:off x="6081823" y="1036209"/>
            <a:ext cx="3062177" cy="2678938"/>
          </a:xfrm>
          <a:prstGeom prst="roundRect">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vert="horz" lIns="0" tIns="0" rIns="0" bIns="0" rtlCol="0">
            <a:noAutofit/>
          </a:bodyPr>
          <a:lstStyle/>
          <a:p>
            <a:pPr algn="ctr"/>
            <a:r>
              <a:rPr lang="en-US" sz="2000" b="1" dirty="0" smtClean="0"/>
              <a:t>Process Server</a:t>
            </a:r>
          </a:p>
          <a:p>
            <a:pPr algn="ctr"/>
            <a:r>
              <a:rPr lang="en-US" sz="2000" dirty="0" smtClean="0"/>
              <a:t>A full featured execution environment for workflow, rules, and any .NET service.</a:t>
            </a:r>
          </a:p>
          <a:p>
            <a:pPr lvl="0" algn="ctr">
              <a:lnSpc>
                <a:spcPct val="90000"/>
              </a:lnSpc>
              <a:spcBef>
                <a:spcPct val="20000"/>
              </a:spcBef>
            </a:pPr>
            <a:endParaRPr lang="en-US" sz="2000" dirty="0" smtClean="0">
              <a:ln>
                <a:solidFill>
                  <a:schemeClr val="tx1">
                    <a:alpha val="44000"/>
                  </a:schemeClr>
                </a:solidFill>
              </a:ln>
              <a:effectLst>
                <a:outerShdw blurRad="50800" dist="38100" dir="2700000" algn="tl" rotWithShape="0">
                  <a:prstClr val="black">
                    <a:alpha val="40000"/>
                  </a:prstClr>
                </a:outerShdw>
              </a:effectLst>
            </a:endParaRPr>
          </a:p>
        </p:txBody>
      </p:sp>
      <p:sp>
        <p:nvSpPr>
          <p:cNvPr id="97" name="Text Placeholder 4"/>
          <p:cNvSpPr txBox="1">
            <a:spLocks/>
          </p:cNvSpPr>
          <p:nvPr/>
        </p:nvSpPr>
        <p:spPr>
          <a:xfrm>
            <a:off x="6079363" y="1054606"/>
            <a:ext cx="3082925" cy="2138970"/>
          </a:xfrm>
          <a:prstGeom prst="roundRect">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vert="horz" lIns="0" tIns="0" rIns="0" bIns="0" rtlCol="0">
            <a:noAutofit/>
          </a:bodyPr>
          <a:lstStyle/>
          <a:p>
            <a:pPr lvl="0" algn="ctr">
              <a:lnSpc>
                <a:spcPct val="90000"/>
              </a:lnSpc>
              <a:spcBef>
                <a:spcPct val="20000"/>
              </a:spcBef>
            </a:pPr>
            <a:r>
              <a:rPr lang="en-US" sz="2000" b="1" dirty="0" smtClean="0">
                <a:ln>
                  <a:solidFill>
                    <a:schemeClr val="tx1">
                      <a:alpha val="44000"/>
                    </a:schemeClr>
                  </a:solidFill>
                </a:ln>
                <a:effectLst>
                  <a:outerShdw blurRad="50800" dist="38100" dir="2700000" algn="tl" rotWithShape="0">
                    <a:prstClr val="black">
                      <a:alpha val="40000"/>
                    </a:prstClr>
                  </a:outerShdw>
                </a:effectLst>
              </a:rPr>
              <a:t>Service Bus </a:t>
            </a:r>
          </a:p>
          <a:p>
            <a:pPr lvl="0" algn="ctr">
              <a:lnSpc>
                <a:spcPct val="90000"/>
              </a:lnSpc>
              <a:spcBef>
                <a:spcPct val="20000"/>
              </a:spcBef>
            </a:pPr>
            <a:r>
              <a:rPr lang="en-US" sz="2000" dirty="0" smtClean="0">
                <a:ln>
                  <a:solidFill>
                    <a:schemeClr val="tx1">
                      <a:alpha val="44000"/>
                    </a:schemeClr>
                  </a:solidFill>
                </a:ln>
                <a:effectLst>
                  <a:outerShdw blurRad="50800" dist="38100" dir="2700000" algn="tl" rotWithShape="0">
                    <a:prstClr val="black">
                      <a:alpha val="40000"/>
                    </a:prstClr>
                  </a:outerShdw>
                </a:effectLst>
              </a:rPr>
              <a:t>Allows services to discover and communicate with each other</a:t>
            </a:r>
          </a:p>
        </p:txBody>
      </p:sp>
      <p:sp>
        <p:nvSpPr>
          <p:cNvPr id="139" name="Text Placeholder 4"/>
          <p:cNvSpPr txBox="1">
            <a:spLocks/>
          </p:cNvSpPr>
          <p:nvPr/>
        </p:nvSpPr>
        <p:spPr>
          <a:xfrm>
            <a:off x="6081824" y="1036209"/>
            <a:ext cx="3062176" cy="3456629"/>
          </a:xfrm>
          <a:prstGeom prst="roundRect">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vert="horz" lIns="0" tIns="0" rIns="0" bIns="0" rtlCol="0">
            <a:noAutofit/>
          </a:bodyPr>
          <a:lstStyle/>
          <a:p>
            <a:pPr lvl="0" algn="ctr">
              <a:lnSpc>
                <a:spcPct val="90000"/>
              </a:lnSpc>
              <a:spcBef>
                <a:spcPct val="20000"/>
              </a:spcBef>
            </a:pPr>
            <a:r>
              <a:rPr lang="en-US" sz="2000" b="1" dirty="0" smtClean="0">
                <a:ln>
                  <a:solidFill>
                    <a:schemeClr val="tx1">
                      <a:alpha val="44000"/>
                    </a:schemeClr>
                  </a:solidFill>
                </a:ln>
                <a:effectLst>
                  <a:outerShdw blurRad="50800" dist="38100" dir="2700000" algn="tl" rotWithShape="0">
                    <a:prstClr val="black">
                      <a:alpha val="40000"/>
                    </a:prstClr>
                  </a:outerShdw>
                </a:effectLst>
              </a:rPr>
              <a:t>Modeling Tools</a:t>
            </a:r>
          </a:p>
          <a:p>
            <a:pPr lvl="0" algn="ctr">
              <a:lnSpc>
                <a:spcPct val="90000"/>
              </a:lnSpc>
              <a:spcBef>
                <a:spcPct val="20000"/>
              </a:spcBef>
            </a:pPr>
            <a:r>
              <a:rPr lang="en-US" sz="2000" dirty="0" smtClean="0">
                <a:ln>
                  <a:solidFill>
                    <a:schemeClr val="tx1">
                      <a:alpha val="44000"/>
                    </a:schemeClr>
                  </a:solidFill>
                </a:ln>
                <a:effectLst>
                  <a:outerShdw blurRad="50800" dist="38100" dir="2700000" algn="tl" rotWithShape="0">
                    <a:prstClr val="black">
                      <a:alpha val="40000"/>
                    </a:prstClr>
                  </a:outerShdw>
                </a:effectLst>
              </a:rPr>
              <a:t>Create, edit, </a:t>
            </a:r>
            <a:br>
              <a:rPr lang="en-US" sz="2000" dirty="0" smtClean="0">
                <a:ln>
                  <a:solidFill>
                    <a:schemeClr val="tx1">
                      <a:alpha val="44000"/>
                    </a:schemeClr>
                  </a:solidFill>
                </a:ln>
                <a:effectLst>
                  <a:outerShdw blurRad="50800" dist="38100" dir="2700000" algn="tl" rotWithShape="0">
                    <a:prstClr val="black">
                      <a:alpha val="40000"/>
                    </a:prstClr>
                  </a:outerShdw>
                </a:effectLst>
              </a:rPr>
            </a:br>
            <a:r>
              <a:rPr lang="en-US" sz="2000" dirty="0" smtClean="0">
                <a:ln>
                  <a:solidFill>
                    <a:schemeClr val="tx1">
                      <a:alpha val="44000"/>
                    </a:schemeClr>
                  </a:solidFill>
                </a:ln>
                <a:effectLst>
                  <a:outerShdw blurRad="50800" dist="38100" dir="2700000" algn="tl" rotWithShape="0">
                    <a:prstClr val="black">
                      <a:alpha val="40000"/>
                    </a:prstClr>
                  </a:outerShdw>
                </a:effectLst>
              </a:rPr>
              <a:t>and browse models</a:t>
            </a:r>
          </a:p>
        </p:txBody>
      </p:sp>
      <p:sp>
        <p:nvSpPr>
          <p:cNvPr id="141" name="Text Placeholder 4"/>
          <p:cNvSpPr txBox="1">
            <a:spLocks/>
          </p:cNvSpPr>
          <p:nvPr/>
        </p:nvSpPr>
        <p:spPr>
          <a:xfrm>
            <a:off x="6081824" y="1036209"/>
            <a:ext cx="3062176" cy="3145463"/>
          </a:xfrm>
          <a:prstGeom prst="roundRect">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vert="horz" lIns="0" tIns="0" rIns="0" bIns="0" rtlCol="0">
            <a:noAutofit/>
          </a:bodyPr>
          <a:lstStyle/>
          <a:p>
            <a:pPr algn="ctr"/>
            <a:r>
              <a:rPr lang="en-US" sz="2000" b="1" dirty="0" smtClean="0"/>
              <a:t>Cloud Services</a:t>
            </a:r>
          </a:p>
          <a:p>
            <a:pPr algn="ctr"/>
            <a:r>
              <a:rPr lang="en-US" sz="2000" dirty="0" smtClean="0"/>
              <a:t>A set of Microsoft hosted services including a service bus and a process server</a:t>
            </a:r>
            <a:endParaRPr lang="en-US" sz="2000" dirty="0"/>
          </a:p>
        </p:txBody>
      </p:sp>
      <p:sp>
        <p:nvSpPr>
          <p:cNvPr id="50" name="Rounded Rectangle 49"/>
          <p:cNvSpPr/>
          <p:nvPr/>
        </p:nvSpPr>
        <p:spPr bwMode="auto">
          <a:xfrm>
            <a:off x="365046" y="4764396"/>
            <a:ext cx="5349923" cy="614969"/>
          </a:xfrm>
          <a:prstGeom prst="roundRect">
            <a:avLst/>
          </a:prstGeom>
          <a:gradFill>
            <a:gsLst>
              <a:gs pos="0">
                <a:schemeClr val="accent1">
                  <a:shade val="15000"/>
                  <a:satMod val="180000"/>
                </a:schemeClr>
              </a:gs>
              <a:gs pos="50000">
                <a:schemeClr val="accent1">
                  <a:shade val="45000"/>
                  <a:satMod val="170000"/>
                  <a:alpha val="0"/>
                </a:schemeClr>
              </a:gs>
              <a:gs pos="70000">
                <a:schemeClr val="accent1">
                  <a:tint val="99000"/>
                  <a:shade val="65000"/>
                  <a:satMod val="155000"/>
                  <a:alpha val="25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endParaRPr>
          </a:p>
        </p:txBody>
      </p:sp>
      <p:sp>
        <p:nvSpPr>
          <p:cNvPr id="90" name="Rectangle 89"/>
          <p:cNvSpPr/>
          <p:nvPr/>
        </p:nvSpPr>
        <p:spPr>
          <a:xfrm>
            <a:off x="2274467" y="4895673"/>
            <a:ext cx="1545167" cy="446276"/>
          </a:xfrm>
          <a:prstGeom prst="rect">
            <a:avLst/>
          </a:prstGeom>
        </p:spPr>
        <p:txBody>
          <a:bodyPr wrap="none">
            <a:spAutoFit/>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rPr>
              <a:t>Service Bus</a:t>
            </a:r>
            <a:endParaRPr lang="en-US" sz="2300" dirty="0">
              <a:solidFill>
                <a:srgbClr val="FFFFFF"/>
              </a:solidFill>
              <a:effectLst>
                <a:outerShdw blurRad="38100" dist="38100" dir="2700000" algn="tl">
                  <a:srgbClr val="000000">
                    <a:alpha val="43137"/>
                  </a:srgbClr>
                </a:outerShdw>
              </a:effectLst>
            </a:endParaRPr>
          </a:p>
        </p:txBody>
      </p:sp>
      <p:sp>
        <p:nvSpPr>
          <p:cNvPr id="34" name="Rounded Rectangle 33"/>
          <p:cNvSpPr/>
          <p:nvPr/>
        </p:nvSpPr>
        <p:spPr bwMode="blackGray">
          <a:xfrm>
            <a:off x="372792" y="3399814"/>
            <a:ext cx="5336274" cy="614969"/>
          </a:xfrm>
          <a:prstGeom prst="roundRect">
            <a:avLst/>
          </a:prstGeom>
          <a:gradFill>
            <a:gsLst>
              <a:gs pos="0">
                <a:schemeClr val="accent1">
                  <a:shade val="15000"/>
                  <a:satMod val="180000"/>
                </a:schemeClr>
              </a:gs>
              <a:gs pos="50000">
                <a:schemeClr val="accent1">
                  <a:shade val="45000"/>
                  <a:satMod val="170000"/>
                  <a:alpha val="0"/>
                </a:schemeClr>
              </a:gs>
              <a:gs pos="70000">
                <a:schemeClr val="accent1">
                  <a:tint val="99000"/>
                  <a:shade val="65000"/>
                  <a:satMod val="155000"/>
                  <a:alpha val="25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R="0" indent="0" algn="ctr" defTabSz="914099" fontAlgn="base">
              <a:lnSpc>
                <a:spcPct val="100000"/>
              </a:lnSpc>
              <a:spcBef>
                <a:spcPct val="0"/>
              </a:spcBef>
              <a:spcAft>
                <a:spcPct val="0"/>
              </a:spcAft>
              <a:buClrTx/>
              <a:buSzTx/>
              <a:buFontTx/>
              <a:buNone/>
              <a:tabLst/>
            </a:pPr>
            <a:r>
              <a:rPr lang="en-US" sz="2300" dirty="0" smtClean="0">
                <a:solidFill>
                  <a:srgbClr val="FFFFFF"/>
                </a:solidFill>
                <a:effectLst>
                  <a:outerShdw blurRad="38100" dist="38100" dir="2700000" algn="tl">
                    <a:srgbClr val="000000">
                      <a:alpha val="43137"/>
                    </a:srgbClr>
                  </a:outerShdw>
                </a:effectLst>
              </a:rPr>
              <a:t>Model Repository</a:t>
            </a:r>
          </a:p>
        </p:txBody>
      </p:sp>
      <p:grpSp>
        <p:nvGrpSpPr>
          <p:cNvPr id="2" name="Group 24"/>
          <p:cNvGrpSpPr/>
          <p:nvPr/>
        </p:nvGrpSpPr>
        <p:grpSpPr>
          <a:xfrm>
            <a:off x="1360069" y="5455877"/>
            <a:ext cx="3354938" cy="685799"/>
            <a:chOff x="1588446" y="6905353"/>
            <a:chExt cx="4493198" cy="1030290"/>
          </a:xfrm>
        </p:grpSpPr>
        <p:pic>
          <p:nvPicPr>
            <p:cNvPr id="23" name="Picture 74" descr="live-services-electric-wire"/>
            <p:cNvPicPr>
              <a:picLocks noChangeAspect="1" noChangeArrowheads="1"/>
            </p:cNvPicPr>
            <p:nvPr/>
          </p:nvPicPr>
          <p:blipFill>
            <a:blip r:embed="rId4"/>
            <a:stretch>
              <a:fillRect/>
            </a:stretch>
          </p:blipFill>
          <p:spPr bwMode="auto">
            <a:xfrm>
              <a:off x="1588446" y="6905353"/>
              <a:ext cx="4493198" cy="1030290"/>
            </a:xfrm>
            <a:prstGeom prst="rect">
              <a:avLst/>
            </a:prstGeom>
            <a:noFill/>
          </p:spPr>
        </p:pic>
        <p:sp>
          <p:nvSpPr>
            <p:cNvPr id="24" name="TextBox 23"/>
            <p:cNvSpPr txBox="1"/>
            <p:nvPr/>
          </p:nvSpPr>
          <p:spPr>
            <a:xfrm>
              <a:off x="2336830" y="7055026"/>
              <a:ext cx="3084270" cy="670450"/>
            </a:xfrm>
            <a:prstGeom prst="rect">
              <a:avLst/>
            </a:prstGeom>
            <a:noFill/>
          </p:spPr>
          <p:txBody>
            <a:bodyPr wrap="square" rtlCol="0">
              <a:spAutoFit/>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rPr>
                <a:t>Cloud Services</a:t>
              </a:r>
            </a:p>
          </p:txBody>
        </p:sp>
      </p:grpSp>
      <p:sp>
        <p:nvSpPr>
          <p:cNvPr id="45" name="Rounded Rectangle 44"/>
          <p:cNvSpPr/>
          <p:nvPr/>
        </p:nvSpPr>
        <p:spPr bwMode="blackGray">
          <a:xfrm>
            <a:off x="372791" y="2038291"/>
            <a:ext cx="5340096" cy="614969"/>
          </a:xfrm>
          <a:prstGeom prst="roundRect">
            <a:avLst/>
          </a:prstGeom>
          <a:gradFill>
            <a:gsLst>
              <a:gs pos="0">
                <a:schemeClr val="accent1">
                  <a:shade val="15000"/>
                  <a:satMod val="180000"/>
                </a:schemeClr>
              </a:gs>
              <a:gs pos="50000">
                <a:schemeClr val="accent1">
                  <a:shade val="45000"/>
                  <a:satMod val="170000"/>
                  <a:alpha val="0"/>
                </a:schemeClr>
              </a:gs>
              <a:gs pos="70000">
                <a:schemeClr val="accent1">
                  <a:tint val="99000"/>
                  <a:shade val="65000"/>
                  <a:satMod val="155000"/>
                  <a:alpha val="25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R="0" indent="0" algn="ctr" defTabSz="914099" fontAlgn="base">
              <a:lnSpc>
                <a:spcPct val="100000"/>
              </a:lnSpc>
              <a:spcBef>
                <a:spcPct val="0"/>
              </a:spcBef>
              <a:spcAft>
                <a:spcPct val="0"/>
              </a:spcAft>
              <a:buClrTx/>
              <a:buSzTx/>
              <a:buFontTx/>
              <a:buNone/>
              <a:tabLst/>
            </a:pPr>
            <a:endParaRPr lang="en-US" sz="2300" dirty="0" smtClean="0">
              <a:solidFill>
                <a:srgbClr val="FFFFFF"/>
              </a:solidFill>
              <a:effectLst>
                <a:outerShdw blurRad="38100" dist="38100" dir="2700000" algn="tl">
                  <a:srgbClr val="000000">
                    <a:alpha val="43137"/>
                  </a:srgbClr>
                </a:outerShdw>
              </a:effectLst>
            </a:endParaRPr>
          </a:p>
        </p:txBody>
      </p:sp>
      <p:sp>
        <p:nvSpPr>
          <p:cNvPr id="71" name="Rectangle 70"/>
          <p:cNvSpPr/>
          <p:nvPr/>
        </p:nvSpPr>
        <p:spPr>
          <a:xfrm>
            <a:off x="2028936" y="2187167"/>
            <a:ext cx="2003497" cy="446276"/>
          </a:xfrm>
          <a:prstGeom prst="rect">
            <a:avLst/>
          </a:prstGeom>
        </p:spPr>
        <p:txBody>
          <a:bodyPr wrap="none">
            <a:spAutoFit/>
          </a:bodyPr>
          <a:lstStyle/>
          <a:p>
            <a:pPr algn="ctr" defTabSz="914099" fontAlgn="base">
              <a:spcBef>
                <a:spcPct val="0"/>
              </a:spcBef>
              <a:spcAft>
                <a:spcPct val="0"/>
              </a:spcAft>
            </a:pPr>
            <a:r>
              <a:rPr lang="en-US" sz="2300" dirty="0">
                <a:solidFill>
                  <a:srgbClr val="FFFFFF"/>
                </a:solidFill>
                <a:effectLst>
                  <a:outerShdw blurRad="38100" dist="38100" dir="2700000" algn="tl">
                    <a:srgbClr val="000000">
                      <a:alpha val="43137"/>
                    </a:srgbClr>
                  </a:outerShdw>
                </a:effectLst>
              </a:rPr>
              <a:t>Modeling Tools</a:t>
            </a:r>
          </a:p>
        </p:txBody>
      </p:sp>
      <p:sp>
        <p:nvSpPr>
          <p:cNvPr id="27" name="Rounded Rectangle 26"/>
          <p:cNvSpPr/>
          <p:nvPr/>
        </p:nvSpPr>
        <p:spPr bwMode="blackGray">
          <a:xfrm>
            <a:off x="376510" y="4082105"/>
            <a:ext cx="5332556" cy="614969"/>
          </a:xfrm>
          <a:prstGeom prst="roundRect">
            <a:avLst/>
          </a:prstGeom>
          <a:gradFill>
            <a:gsLst>
              <a:gs pos="0">
                <a:schemeClr val="accent1">
                  <a:shade val="15000"/>
                  <a:satMod val="180000"/>
                </a:schemeClr>
              </a:gs>
              <a:gs pos="50000">
                <a:schemeClr val="accent1">
                  <a:shade val="45000"/>
                  <a:satMod val="170000"/>
                  <a:alpha val="0"/>
                </a:schemeClr>
              </a:gs>
              <a:gs pos="70000">
                <a:schemeClr val="accent1">
                  <a:tint val="99000"/>
                  <a:shade val="65000"/>
                  <a:satMod val="155000"/>
                  <a:alpha val="25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R="0" indent="0" algn="ctr" defTabSz="914099" fontAlgn="base">
              <a:lnSpc>
                <a:spcPct val="100000"/>
              </a:lnSpc>
              <a:spcBef>
                <a:spcPct val="0"/>
              </a:spcBef>
              <a:spcAft>
                <a:spcPct val="0"/>
              </a:spcAft>
              <a:buClrTx/>
              <a:buSzTx/>
              <a:buFontTx/>
              <a:buNone/>
              <a:tabLst/>
            </a:pPr>
            <a:r>
              <a:rPr lang="en-US" sz="2300" dirty="0" smtClean="0">
                <a:solidFill>
                  <a:srgbClr val="FFFFFF"/>
                </a:solidFill>
                <a:effectLst>
                  <a:outerShdw blurRad="38100" dist="38100" dir="2700000" algn="tl">
                    <a:srgbClr val="000000">
                      <a:alpha val="43137"/>
                    </a:srgbClr>
                  </a:outerShdw>
                </a:effectLst>
              </a:rPr>
              <a:t>Process Server</a:t>
            </a:r>
          </a:p>
        </p:txBody>
      </p:sp>
      <p:sp>
        <p:nvSpPr>
          <p:cNvPr id="52" name="Rounded Rectangle 51"/>
          <p:cNvSpPr/>
          <p:nvPr/>
        </p:nvSpPr>
        <p:spPr bwMode="auto">
          <a:xfrm>
            <a:off x="372791" y="2720582"/>
            <a:ext cx="5336275" cy="611910"/>
          </a:xfrm>
          <a:prstGeom prst="roundRect">
            <a:avLst/>
          </a:prstGeom>
          <a:gradFill>
            <a:gsLst>
              <a:gs pos="0">
                <a:schemeClr val="accent1">
                  <a:shade val="15000"/>
                  <a:satMod val="180000"/>
                </a:schemeClr>
              </a:gs>
              <a:gs pos="50000">
                <a:schemeClr val="accent1">
                  <a:shade val="45000"/>
                  <a:satMod val="170000"/>
                  <a:alpha val="0"/>
                </a:schemeClr>
              </a:gs>
              <a:gs pos="70000">
                <a:schemeClr val="accent1">
                  <a:tint val="99000"/>
                  <a:shade val="65000"/>
                  <a:satMod val="155000"/>
                  <a:alpha val="25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endParaRPr>
          </a:p>
        </p:txBody>
      </p:sp>
      <p:sp>
        <p:nvSpPr>
          <p:cNvPr id="58" name="Rectangle 57"/>
          <p:cNvSpPr/>
          <p:nvPr/>
        </p:nvSpPr>
        <p:spPr>
          <a:xfrm>
            <a:off x="1724136" y="2788297"/>
            <a:ext cx="2532232" cy="446276"/>
          </a:xfrm>
          <a:prstGeom prst="rect">
            <a:avLst/>
          </a:prstGeom>
        </p:spPr>
        <p:txBody>
          <a:bodyPr wrap="none">
            <a:spAutoFit/>
          </a:bodyPr>
          <a:lstStyle/>
          <a:p>
            <a:pPr algn="ctr" defTabSz="914099" fontAlgn="base">
              <a:spcBef>
                <a:spcPct val="0"/>
              </a:spcBef>
              <a:spcAft>
                <a:spcPct val="0"/>
              </a:spcAft>
            </a:pPr>
            <a:r>
              <a:rPr lang="en-US" sz="2300" dirty="0">
                <a:solidFill>
                  <a:srgbClr val="FFFFFF"/>
                </a:solidFill>
                <a:effectLst>
                  <a:outerShdw blurRad="38100" dist="38100" dir="2700000" algn="tl">
                    <a:srgbClr val="000000">
                      <a:alpha val="43137"/>
                    </a:srgbClr>
                  </a:outerShdw>
                </a:effectLst>
              </a:rPr>
              <a:t>Modeling Language</a:t>
            </a:r>
          </a:p>
        </p:txBody>
      </p:sp>
      <p:sp>
        <p:nvSpPr>
          <p:cNvPr id="47" name="Rounded Rectangle 46"/>
          <p:cNvSpPr/>
          <p:nvPr/>
        </p:nvSpPr>
        <p:spPr bwMode="blackGray">
          <a:xfrm>
            <a:off x="893216" y="1021963"/>
            <a:ext cx="964314" cy="841647"/>
          </a:xfrm>
          <a:prstGeom prst="roundRect">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marR="0" indent="0" defTabSz="1096919" fontAlgn="base">
              <a:lnSpc>
                <a:spcPct val="100000"/>
              </a:lnSpc>
              <a:spcBef>
                <a:spcPct val="0"/>
              </a:spcBef>
              <a:spcAft>
                <a:spcPct val="0"/>
              </a:spcAft>
              <a:buClrTx/>
              <a:buSzTx/>
              <a:buFontTx/>
              <a:buNone/>
              <a:tabLst/>
              <a:defRPr/>
            </a:pPr>
            <a:endParaRPr lang="en-US" dirty="0" smtClean="0">
              <a:solidFill>
                <a:schemeClr val="tx1"/>
              </a:solidFill>
            </a:endParaRPr>
          </a:p>
        </p:txBody>
      </p:sp>
      <p:pic>
        <p:nvPicPr>
          <p:cNvPr id="48" name="Picture 2" descr="C:\Program Files\Microsoft Resource DVD Artwork\DVD_ART\Artwork_Imagery\Shapes and Graphics\Charts and Graphs\diagrams\sdk square.png"/>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a:off x="1062251" y="1283107"/>
            <a:ext cx="643842" cy="530978"/>
          </a:xfrm>
          <a:prstGeom prst="roundRect">
            <a:avLst/>
          </a:prstGeom>
          <a:solidFill>
            <a:srgbClr val="A3C6FF"/>
          </a:solidFill>
        </p:spPr>
      </p:pic>
      <p:sp>
        <p:nvSpPr>
          <p:cNvPr id="49" name="Rectangle 48"/>
          <p:cNvSpPr/>
          <p:nvPr/>
        </p:nvSpPr>
        <p:spPr>
          <a:xfrm>
            <a:off x="974710" y="1047664"/>
            <a:ext cx="924164" cy="276999"/>
          </a:xfrm>
          <a:prstGeom prst="rect">
            <a:avLst/>
          </a:prstGeom>
          <a:noFill/>
        </p:spPr>
        <p:txBody>
          <a:bodyPr wrap="none">
            <a:spAutoFit/>
          </a:bodyPr>
          <a:lstStyle/>
          <a:p>
            <a:pPr algn="ctr" defTabSz="1096963" fontAlgn="base">
              <a:spcBef>
                <a:spcPct val="0"/>
              </a:spcBef>
              <a:spcAft>
                <a:spcPct val="0"/>
              </a:spcAft>
            </a:pPr>
            <a:r>
              <a:rPr lang="en-US" sz="1200" b="1" dirty="0" smtClean="0">
                <a:effectLst>
                  <a:outerShdw blurRad="38100" dist="38100" dir="2700000" algn="tl">
                    <a:srgbClr val="000000">
                      <a:alpha val="43137"/>
                    </a:srgbClr>
                  </a:outerShdw>
                </a:effectLst>
              </a:rPr>
              <a:t>Bus Analyst</a:t>
            </a:r>
          </a:p>
        </p:txBody>
      </p:sp>
      <p:sp>
        <p:nvSpPr>
          <p:cNvPr id="51" name="Rounded Rectangle 50"/>
          <p:cNvSpPr/>
          <p:nvPr/>
        </p:nvSpPr>
        <p:spPr bwMode="blackGray">
          <a:xfrm>
            <a:off x="1938503" y="1021963"/>
            <a:ext cx="964314" cy="841647"/>
          </a:xfrm>
          <a:prstGeom prst="roundRect">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marR="0" indent="0" defTabSz="1096919" fontAlgn="base">
              <a:lnSpc>
                <a:spcPct val="100000"/>
              </a:lnSpc>
              <a:spcBef>
                <a:spcPct val="0"/>
              </a:spcBef>
              <a:spcAft>
                <a:spcPct val="0"/>
              </a:spcAft>
              <a:buClrTx/>
              <a:buSzTx/>
              <a:buFontTx/>
              <a:buNone/>
              <a:tabLst/>
              <a:defRPr/>
            </a:pPr>
            <a:endParaRPr lang="en-US" dirty="0" smtClean="0">
              <a:solidFill>
                <a:schemeClr val="tx1"/>
              </a:solidFill>
            </a:endParaRPr>
          </a:p>
        </p:txBody>
      </p:sp>
      <p:pic>
        <p:nvPicPr>
          <p:cNvPr id="53" name="Picture 2" descr="C:\Program Files\Microsoft Resource DVD Artwork\DVD_ART\Artwork_Imagery\Shapes and Graphics\Charts and Graphs\diagrams\sdk square.png"/>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a:off x="2107538" y="1283107"/>
            <a:ext cx="643842" cy="530978"/>
          </a:xfrm>
          <a:prstGeom prst="roundRect">
            <a:avLst/>
          </a:prstGeom>
          <a:solidFill>
            <a:srgbClr val="A3C6FF"/>
          </a:solidFill>
        </p:spPr>
      </p:pic>
      <p:sp>
        <p:nvSpPr>
          <p:cNvPr id="57" name="Rectangle 56"/>
          <p:cNvSpPr/>
          <p:nvPr/>
        </p:nvSpPr>
        <p:spPr>
          <a:xfrm>
            <a:off x="2217954" y="1047664"/>
            <a:ext cx="477439" cy="276999"/>
          </a:xfrm>
          <a:prstGeom prst="rect">
            <a:avLst/>
          </a:prstGeom>
          <a:noFill/>
        </p:spPr>
        <p:txBody>
          <a:bodyPr wrap="none">
            <a:spAutoFit/>
          </a:bodyPr>
          <a:lstStyle/>
          <a:p>
            <a:pPr algn="ctr" defTabSz="1096963" fontAlgn="base">
              <a:spcBef>
                <a:spcPct val="0"/>
              </a:spcBef>
              <a:spcAft>
                <a:spcPct val="0"/>
              </a:spcAft>
            </a:pPr>
            <a:r>
              <a:rPr lang="en-US" sz="1200" b="1" dirty="0" smtClean="0">
                <a:effectLst>
                  <a:outerShdw blurRad="38100" dist="38100" dir="2700000" algn="tl">
                    <a:srgbClr val="000000">
                      <a:alpha val="43137"/>
                    </a:srgbClr>
                  </a:outerShdw>
                </a:effectLst>
              </a:rPr>
              <a:t>Arch</a:t>
            </a:r>
          </a:p>
        </p:txBody>
      </p:sp>
      <p:sp>
        <p:nvSpPr>
          <p:cNvPr id="64" name="Rounded Rectangle 63"/>
          <p:cNvSpPr/>
          <p:nvPr/>
        </p:nvSpPr>
        <p:spPr bwMode="blackGray">
          <a:xfrm>
            <a:off x="2969066" y="1021963"/>
            <a:ext cx="964314" cy="841647"/>
          </a:xfrm>
          <a:prstGeom prst="roundRect">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marR="0" indent="0" defTabSz="1096919" fontAlgn="base">
              <a:lnSpc>
                <a:spcPct val="100000"/>
              </a:lnSpc>
              <a:spcBef>
                <a:spcPct val="0"/>
              </a:spcBef>
              <a:spcAft>
                <a:spcPct val="0"/>
              </a:spcAft>
              <a:buClrTx/>
              <a:buSzTx/>
              <a:buFontTx/>
              <a:buNone/>
              <a:tabLst/>
              <a:defRPr/>
            </a:pPr>
            <a:endParaRPr lang="en-US" dirty="0" smtClean="0">
              <a:solidFill>
                <a:schemeClr val="tx1"/>
              </a:solidFill>
            </a:endParaRPr>
          </a:p>
        </p:txBody>
      </p:sp>
      <p:pic>
        <p:nvPicPr>
          <p:cNvPr id="65" name="Picture 2" descr="C:\Program Files\Microsoft Resource DVD Artwork\DVD_ART\Artwork_Imagery\Shapes and Graphics\Charts and Graphs\diagrams\sdk square.png"/>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a:off x="3138101" y="1283107"/>
            <a:ext cx="643842" cy="530978"/>
          </a:xfrm>
          <a:prstGeom prst="roundRect">
            <a:avLst/>
          </a:prstGeom>
          <a:solidFill>
            <a:srgbClr val="A3C6FF"/>
          </a:solidFill>
        </p:spPr>
      </p:pic>
      <p:sp>
        <p:nvSpPr>
          <p:cNvPr id="66" name="Rectangle 65"/>
          <p:cNvSpPr/>
          <p:nvPr/>
        </p:nvSpPr>
        <p:spPr>
          <a:xfrm>
            <a:off x="3248517" y="1047664"/>
            <a:ext cx="430760" cy="276999"/>
          </a:xfrm>
          <a:prstGeom prst="rect">
            <a:avLst/>
          </a:prstGeom>
          <a:noFill/>
        </p:spPr>
        <p:txBody>
          <a:bodyPr wrap="none">
            <a:spAutoFit/>
          </a:bodyPr>
          <a:lstStyle/>
          <a:p>
            <a:pPr algn="ctr" defTabSz="1096963" fontAlgn="base">
              <a:spcBef>
                <a:spcPct val="0"/>
              </a:spcBef>
              <a:spcAft>
                <a:spcPct val="0"/>
              </a:spcAft>
            </a:pPr>
            <a:r>
              <a:rPr lang="en-US" sz="1200" b="1" dirty="0" smtClean="0">
                <a:effectLst>
                  <a:outerShdw blurRad="38100" dist="38100" dir="2700000" algn="tl">
                    <a:srgbClr val="000000">
                      <a:alpha val="43137"/>
                    </a:srgbClr>
                  </a:outerShdw>
                </a:effectLst>
              </a:rPr>
              <a:t>Dev</a:t>
            </a:r>
          </a:p>
        </p:txBody>
      </p:sp>
      <p:sp>
        <p:nvSpPr>
          <p:cNvPr id="68" name="Rounded Rectangle 67"/>
          <p:cNvSpPr/>
          <p:nvPr/>
        </p:nvSpPr>
        <p:spPr bwMode="blackGray">
          <a:xfrm>
            <a:off x="3999632" y="1021963"/>
            <a:ext cx="964314" cy="841647"/>
          </a:xfrm>
          <a:prstGeom prst="roundRect">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marR="0" indent="0" defTabSz="1096919" fontAlgn="base">
              <a:lnSpc>
                <a:spcPct val="100000"/>
              </a:lnSpc>
              <a:spcBef>
                <a:spcPct val="0"/>
              </a:spcBef>
              <a:spcAft>
                <a:spcPct val="0"/>
              </a:spcAft>
              <a:buClrTx/>
              <a:buSzTx/>
              <a:buFontTx/>
              <a:buNone/>
              <a:tabLst/>
              <a:defRPr/>
            </a:pPr>
            <a:endParaRPr lang="en-US" dirty="0" smtClean="0">
              <a:solidFill>
                <a:schemeClr val="tx1"/>
              </a:solidFill>
            </a:endParaRPr>
          </a:p>
        </p:txBody>
      </p:sp>
      <p:pic>
        <p:nvPicPr>
          <p:cNvPr id="69" name="Picture 2" descr="C:\Program Files\Microsoft Resource DVD Artwork\DVD_ART\Artwork_Imagery\Shapes and Graphics\Charts and Graphs\diagrams\sdk square.png"/>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a:off x="4168667" y="1283107"/>
            <a:ext cx="643842" cy="530978"/>
          </a:xfrm>
          <a:prstGeom prst="roundRect">
            <a:avLst/>
          </a:prstGeom>
          <a:solidFill>
            <a:srgbClr val="A3C6FF"/>
          </a:solidFill>
        </p:spPr>
      </p:pic>
      <p:sp>
        <p:nvSpPr>
          <p:cNvPr id="70" name="Rectangle 69"/>
          <p:cNvSpPr/>
          <p:nvPr/>
        </p:nvSpPr>
        <p:spPr>
          <a:xfrm>
            <a:off x="4279083" y="1047664"/>
            <a:ext cx="556307" cy="276999"/>
          </a:xfrm>
          <a:prstGeom prst="rect">
            <a:avLst/>
          </a:prstGeom>
          <a:noFill/>
        </p:spPr>
        <p:txBody>
          <a:bodyPr wrap="none">
            <a:spAutoFit/>
          </a:bodyPr>
          <a:lstStyle/>
          <a:p>
            <a:pPr algn="ctr" defTabSz="1096963" fontAlgn="base">
              <a:spcBef>
                <a:spcPct val="0"/>
              </a:spcBef>
              <a:spcAft>
                <a:spcPct val="0"/>
              </a:spcAft>
            </a:pPr>
            <a:r>
              <a:rPr lang="en-US" sz="1200" b="1" dirty="0" smtClean="0">
                <a:effectLst>
                  <a:outerShdw blurRad="38100" dist="38100" dir="2700000" algn="tl">
                    <a:srgbClr val="000000">
                      <a:alpha val="43137"/>
                    </a:srgbClr>
                  </a:outerShdw>
                </a:effectLst>
              </a:rPr>
              <a:t>IT Pro</a:t>
            </a:r>
          </a:p>
        </p:txBody>
      </p:sp>
      <p:pic>
        <p:nvPicPr>
          <p:cNvPr id="59" name="Picture 2" descr="C:\Program Files\Microsoft Resource DVD Artwork\DVD_ART\Artwork_Imagery\Shapes and Graphics\Charts and Graphs\diagrams\sdk square.png"/>
          <p:cNvPicPr>
            <a:picLocks noChangeAspect="1" noChangeArrowheads="1"/>
          </p:cNvPicPr>
          <p:nvPr/>
        </p:nvPicPr>
        <p:blipFill>
          <a:blip r:embed="rId6" cstate="print">
            <a:duotone>
              <a:prstClr val="black"/>
              <a:schemeClr val="accent1">
                <a:tint val="45000"/>
                <a:satMod val="400000"/>
              </a:schemeClr>
            </a:duotone>
          </a:blip>
          <a:srcRect/>
          <a:stretch>
            <a:fillRect/>
          </a:stretch>
        </p:blipFill>
        <p:spPr bwMode="auto">
          <a:xfrm>
            <a:off x="5025659" y="2111263"/>
            <a:ext cx="616522" cy="508447"/>
          </a:xfrm>
          <a:prstGeom prst="roundRect">
            <a:avLst/>
          </a:prstGeom>
          <a:solidFill>
            <a:srgbClr val="A3C6FF"/>
          </a:solidFill>
        </p:spPr>
      </p:pic>
      <p:pic>
        <p:nvPicPr>
          <p:cNvPr id="1026" name="Picture 2" descr="C:\Program Files\Microsoft Resource DVD Artwork\DVD_ART\Artwork_Imagery\Shapes and Graphics\Charts and Graphs\diagrams\visio process chart 1.png"/>
          <p:cNvPicPr>
            <a:picLocks noChangeAspect="1" noChangeArrowheads="1"/>
          </p:cNvPicPr>
          <p:nvPr/>
        </p:nvPicPr>
        <p:blipFill>
          <a:blip r:embed="rId7" cstate="print">
            <a:duotone>
              <a:prstClr val="black"/>
              <a:schemeClr val="accent4">
                <a:tint val="45000"/>
                <a:satMod val="400000"/>
              </a:schemeClr>
            </a:duotone>
          </a:blip>
          <a:srcRect/>
          <a:stretch>
            <a:fillRect/>
          </a:stretch>
        </p:blipFill>
        <p:spPr bwMode="auto">
          <a:xfrm>
            <a:off x="4714876" y="3485055"/>
            <a:ext cx="886851" cy="515449"/>
          </a:xfrm>
          <a:prstGeom prst="rect">
            <a:avLst/>
          </a:prstGeom>
          <a:noFill/>
        </p:spPr>
      </p:pic>
      <p:pic>
        <p:nvPicPr>
          <p:cNvPr id="1029" name="Picture 5" descr="C:\Program Files\Microsoft Resource DVD Artwork\DVD_ART\Artwork_Imagery\HARDWARE_IMAGERY\Illustration - Misc Hardware\XML Icons\Binary Code.png"/>
          <p:cNvPicPr>
            <a:picLocks noChangeAspect="1" noChangeArrowheads="1"/>
          </p:cNvPicPr>
          <p:nvPr/>
        </p:nvPicPr>
        <p:blipFill>
          <a:blip r:embed="rId8" cstate="print">
            <a:duotone>
              <a:prstClr val="black"/>
              <a:schemeClr val="accent4">
                <a:tint val="45000"/>
                <a:satMod val="400000"/>
              </a:schemeClr>
            </a:duotone>
          </a:blip>
          <a:stretch>
            <a:fillRect/>
          </a:stretch>
        </p:blipFill>
        <p:spPr bwMode="auto">
          <a:xfrm>
            <a:off x="6903481" y="4728734"/>
            <a:ext cx="764255" cy="76425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3" name="Picture 5" descr="C:\Program Files\Microsoft Resource DVD Artwork\DVD_ART\Artwork_Imagery\HARDWARE_IMAGERY\Illustration - Misc Hardware\XML Icons\Binary Code.png"/>
          <p:cNvPicPr>
            <a:picLocks noChangeAspect="1" noChangeArrowheads="1"/>
          </p:cNvPicPr>
          <p:nvPr/>
        </p:nvPicPr>
        <p:blipFill>
          <a:blip r:embed="rId8" cstate="print">
            <a:duotone>
              <a:prstClr val="black"/>
              <a:schemeClr val="accent4">
                <a:tint val="45000"/>
                <a:satMod val="400000"/>
              </a:schemeClr>
            </a:duotone>
          </a:blip>
          <a:stretch>
            <a:fillRect/>
          </a:stretch>
        </p:blipFill>
        <p:spPr bwMode="auto">
          <a:xfrm>
            <a:off x="4648007" y="5788945"/>
            <a:ext cx="764255" cy="76425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2" name="Picture 5" descr="C:\Program Files\Microsoft Resource DVD Artwork\DVD_ART\Artwork_Imagery\HARDWARE_IMAGERY\Illustration - Misc Hardware\XML Icons\Binary Code.png"/>
          <p:cNvPicPr>
            <a:picLocks noChangeAspect="1" noChangeArrowheads="1"/>
          </p:cNvPicPr>
          <p:nvPr/>
        </p:nvPicPr>
        <p:blipFill>
          <a:blip r:embed="rId8" cstate="print">
            <a:duotone>
              <a:prstClr val="black"/>
              <a:schemeClr val="accent4">
                <a:tint val="45000"/>
                <a:satMod val="400000"/>
              </a:schemeClr>
            </a:duotone>
          </a:blip>
          <a:stretch>
            <a:fillRect/>
          </a:stretch>
        </p:blipFill>
        <p:spPr bwMode="auto">
          <a:xfrm>
            <a:off x="2847427" y="5788945"/>
            <a:ext cx="764255" cy="76425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4" name="Picture 5" descr="C:\Program Files\Microsoft Resource DVD Artwork\DVD_ART\Artwork_Imagery\HARDWARE_IMAGERY\Illustration - Misc Hardware\XML Icons\Binary Code.png"/>
          <p:cNvPicPr>
            <a:picLocks noChangeAspect="1" noChangeArrowheads="1"/>
          </p:cNvPicPr>
          <p:nvPr/>
        </p:nvPicPr>
        <p:blipFill>
          <a:blip r:embed="rId9" cstate="print">
            <a:duotone>
              <a:prstClr val="black"/>
              <a:schemeClr val="accent4">
                <a:tint val="45000"/>
                <a:satMod val="400000"/>
              </a:schemeClr>
            </a:duotone>
          </a:blip>
          <a:stretch>
            <a:fillRect/>
          </a:stretch>
        </p:blipFill>
        <p:spPr bwMode="auto">
          <a:xfrm>
            <a:off x="754919" y="5783313"/>
            <a:ext cx="761995" cy="76199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5" name="Picture 5" descr="C:\Program Files\Microsoft Resource DVD Artwork\DVD_ART\Artwork_Imagery\HARDWARE_IMAGERY\Illustration - Misc Hardware\XML Icons\Binary Code.png"/>
          <p:cNvPicPr>
            <a:picLocks noChangeAspect="1" noChangeArrowheads="1"/>
          </p:cNvPicPr>
          <p:nvPr/>
        </p:nvPicPr>
        <p:blipFill>
          <a:blip r:embed="rId8" cstate="print">
            <a:duotone>
              <a:prstClr val="black"/>
              <a:schemeClr val="accent4">
                <a:tint val="45000"/>
                <a:satMod val="400000"/>
              </a:schemeClr>
            </a:duotone>
          </a:blip>
          <a:stretch>
            <a:fillRect/>
          </a:stretch>
        </p:blipFill>
        <p:spPr bwMode="auto">
          <a:xfrm>
            <a:off x="7118252" y="4881134"/>
            <a:ext cx="764255" cy="76425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2" name="Picture 5" descr="C:\Program Files\Microsoft Resource DVD Artwork\DVD_ART\Artwork_Imagery\HARDWARE_IMAGERY\Illustration - Misc Hardware\XML Icons\Binary Code.png"/>
          <p:cNvPicPr>
            <a:picLocks noChangeAspect="1" noChangeArrowheads="1"/>
          </p:cNvPicPr>
          <p:nvPr/>
        </p:nvPicPr>
        <p:blipFill>
          <a:blip r:embed="rId8" cstate="print">
            <a:duotone>
              <a:prstClr val="black"/>
              <a:schemeClr val="accent4">
                <a:tint val="45000"/>
                <a:satMod val="400000"/>
              </a:schemeClr>
            </a:duotone>
          </a:blip>
          <a:stretch>
            <a:fillRect/>
          </a:stretch>
        </p:blipFill>
        <p:spPr bwMode="auto">
          <a:xfrm>
            <a:off x="6845297" y="5017612"/>
            <a:ext cx="764255" cy="76425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1" name="Rectangle 22"/>
          <p:cNvSpPr>
            <a:spLocks noGrp="1" noChangeArrowheads="1"/>
          </p:cNvSpPr>
          <p:nvPr>
            <p:ph type="title"/>
          </p:nvPr>
        </p:nvSpPr>
        <p:spPr/>
        <p:txBody>
          <a:bodyPr/>
          <a:lstStyle/>
          <a:p>
            <a:r>
              <a:rPr lang="en-US" smtClean="0"/>
              <a:t>Oslo Components</a:t>
            </a:r>
            <a:br>
              <a:rPr lang="en-US" smtClean="0"/>
            </a:br>
            <a:endParaRPr lang="en-US"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1000"/>
                                        <p:tgtEl>
                                          <p:spTgt spid="139"/>
                                        </p:tgtEl>
                                      </p:cBhvr>
                                    </p:animEffect>
                                    <p:anim calcmode="lin" valueType="num">
                                      <p:cBhvr>
                                        <p:cTn id="8" dur="1000" fill="hold"/>
                                        <p:tgtEl>
                                          <p:spTgt spid="139"/>
                                        </p:tgtEl>
                                        <p:attrNameLst>
                                          <p:attrName>ppt_x</p:attrName>
                                        </p:attrNameLst>
                                      </p:cBhvr>
                                      <p:tavLst>
                                        <p:tav tm="0">
                                          <p:val>
                                            <p:strVal val="#ppt_x"/>
                                          </p:val>
                                        </p:tav>
                                        <p:tav tm="100000">
                                          <p:val>
                                            <p:strVal val="#ppt_x"/>
                                          </p:val>
                                        </p:tav>
                                      </p:tavLst>
                                    </p:anim>
                                    <p:anim calcmode="lin" valueType="num">
                                      <p:cBhvr>
                                        <p:cTn id="9" dur="1000" fill="hold"/>
                                        <p:tgtEl>
                                          <p:spTgt spid="13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0"/>
                                        </p:tgtEl>
                                        <p:attrNameLst>
                                          <p:attrName>style.visibility</p:attrName>
                                        </p:attrNameLst>
                                      </p:cBhvr>
                                      <p:to>
                                        <p:strVal val="visible"/>
                                      </p:to>
                                    </p:set>
                                    <p:animEffect transition="in" filter="fade">
                                      <p:cBhvr>
                                        <p:cTn id="12" dur="1000"/>
                                        <p:tgtEl>
                                          <p:spTgt spid="140"/>
                                        </p:tgtEl>
                                      </p:cBhvr>
                                    </p:animEffect>
                                    <p:anim calcmode="lin" valueType="num">
                                      <p:cBhvr>
                                        <p:cTn id="13" dur="1000" fill="hold"/>
                                        <p:tgtEl>
                                          <p:spTgt spid="140"/>
                                        </p:tgtEl>
                                        <p:attrNameLst>
                                          <p:attrName>ppt_x</p:attrName>
                                        </p:attrNameLst>
                                      </p:cBhvr>
                                      <p:tavLst>
                                        <p:tav tm="0">
                                          <p:val>
                                            <p:strVal val="#ppt_x"/>
                                          </p:val>
                                        </p:tav>
                                        <p:tav tm="100000">
                                          <p:val>
                                            <p:strVal val="#ppt_x"/>
                                          </p:val>
                                        </p:tav>
                                      </p:tavLst>
                                    </p:anim>
                                    <p:anim calcmode="lin" valueType="num">
                                      <p:cBhvr>
                                        <p:cTn id="14" dur="1000" fill="hold"/>
                                        <p:tgtEl>
                                          <p:spTgt spid="140"/>
                                        </p:tgtEl>
                                        <p:attrNameLst>
                                          <p:attrName>ppt_y</p:attrName>
                                        </p:attrNameLst>
                                      </p:cBhvr>
                                      <p:tavLst>
                                        <p:tav tm="0">
                                          <p:val>
                                            <p:strVal val="#ppt_y+.1"/>
                                          </p:val>
                                        </p:tav>
                                        <p:tav tm="100000">
                                          <p:val>
                                            <p:strVal val="#ppt_y"/>
                                          </p:val>
                                        </p:tav>
                                      </p:tavLst>
                                    </p:anim>
                                  </p:childTnLst>
                                </p:cTn>
                              </p:par>
                              <p:par>
                                <p:cTn id="15" presetID="1" presetClass="emph" presetSubtype="2" fill="hold" nodeType="withEffect">
                                  <p:stCondLst>
                                    <p:cond delay="0"/>
                                  </p:stCondLst>
                                  <p:childTnLst>
                                    <p:animClr clrSpc="rgb">
                                      <p:cBhvr>
                                        <p:cTn id="16" dur="500" fill="hold"/>
                                        <p:tgtEl>
                                          <p:spTgt spid="45"/>
                                        </p:tgtEl>
                                        <p:attrNameLst>
                                          <p:attrName>fillcolor</p:attrName>
                                        </p:attrNameLst>
                                      </p:cBhvr>
                                      <p:to>
                                        <a:schemeClr val="accent2"/>
                                      </p:to>
                                    </p:animClr>
                                    <p:set>
                                      <p:cBhvr>
                                        <p:cTn id="17" dur="500" fill="hold"/>
                                        <p:tgtEl>
                                          <p:spTgt spid="45"/>
                                        </p:tgtEl>
                                        <p:attrNameLst>
                                          <p:attrName>fill.type</p:attrName>
                                        </p:attrNameLst>
                                      </p:cBhvr>
                                      <p:to>
                                        <p:strVal val="solid"/>
                                      </p:to>
                                    </p:set>
                                    <p:set>
                                      <p:cBhvr>
                                        <p:cTn id="18" dur="500" fill="hold"/>
                                        <p:tgtEl>
                                          <p:spTgt spid="45"/>
                                        </p:tgtEl>
                                        <p:attrNameLst>
                                          <p:attrName>fill.on</p:attrName>
                                        </p:attrNameLst>
                                      </p:cBhvr>
                                      <p:to>
                                        <p:strVal val="true"/>
                                      </p:to>
                                    </p:set>
                                  </p:childTnLst>
                                </p:cTn>
                              </p:par>
                            </p:childTnLst>
                          </p:cTn>
                        </p:par>
                        <p:par>
                          <p:cTn id="19" fill="hold">
                            <p:stCondLst>
                              <p:cond delay="1000"/>
                            </p:stCondLst>
                            <p:childTnLst>
                              <p:par>
                                <p:cTn id="20" presetID="0" presetClass="path" presetSubtype="0" accel="50000" decel="50000" fill="hold" nodeType="afterEffect">
                                  <p:stCondLst>
                                    <p:cond delay="0"/>
                                  </p:stCondLst>
                                  <p:childTnLst>
                                    <p:animMotion origin="layout" path="M -0.00295 -0.00023 L 0.42952 0.11574 " pathEditMode="relative" rAng="0" ptsTypes="AA">
                                      <p:cBhvr>
                                        <p:cTn id="21" dur="2000" fill="hold"/>
                                        <p:tgtEl>
                                          <p:spTgt spid="48"/>
                                        </p:tgtEl>
                                        <p:attrNameLst>
                                          <p:attrName>ppt_x</p:attrName>
                                          <p:attrName>ppt_y</p:attrName>
                                        </p:attrNameLst>
                                      </p:cBhvr>
                                      <p:rCtr x="216" y="58"/>
                                    </p:animMotion>
                                  </p:childTnLst>
                                </p:cTn>
                              </p:par>
                              <p:par>
                                <p:cTn id="22" presetID="49" presetClass="path" presetSubtype="0" accel="50000" decel="50000" fill="hold" nodeType="withEffect">
                                  <p:stCondLst>
                                    <p:cond delay="0"/>
                                  </p:stCondLst>
                                  <p:childTnLst>
                                    <p:animMotion origin="layout" path="M -0.00468 0.0007 L 0.31528 0.11574 " pathEditMode="relative" rAng="0" ptsTypes="AA">
                                      <p:cBhvr>
                                        <p:cTn id="23" dur="2000" fill="hold"/>
                                        <p:tgtEl>
                                          <p:spTgt spid="53"/>
                                        </p:tgtEl>
                                        <p:attrNameLst>
                                          <p:attrName>ppt_x</p:attrName>
                                          <p:attrName>ppt_y</p:attrName>
                                        </p:attrNameLst>
                                      </p:cBhvr>
                                      <p:rCtr x="160" y="57"/>
                                    </p:animMotion>
                                  </p:childTnLst>
                                </p:cTn>
                              </p:par>
                              <p:par>
                                <p:cTn id="24" presetID="49" presetClass="path" presetSubtype="0" accel="50000" decel="50000" fill="hold" nodeType="withEffect">
                                  <p:stCondLst>
                                    <p:cond delay="0"/>
                                  </p:stCondLst>
                                  <p:childTnLst>
                                    <p:animMotion origin="layout" path="M 0.00052 0.00417 L 0.2026 0.11574 " pathEditMode="relative" rAng="0" ptsTypes="AA">
                                      <p:cBhvr>
                                        <p:cTn id="25" dur="2000" fill="hold"/>
                                        <p:tgtEl>
                                          <p:spTgt spid="65"/>
                                        </p:tgtEl>
                                        <p:attrNameLst>
                                          <p:attrName>ppt_x</p:attrName>
                                          <p:attrName>ppt_y</p:attrName>
                                        </p:attrNameLst>
                                      </p:cBhvr>
                                      <p:rCtr x="101" y="56"/>
                                    </p:animMotion>
                                  </p:childTnLst>
                                </p:cTn>
                              </p:par>
                              <p:par>
                                <p:cTn id="26" presetID="49" presetClass="path" presetSubtype="0" accel="50000" decel="50000" fill="hold" nodeType="withEffect">
                                  <p:stCondLst>
                                    <p:cond delay="0"/>
                                  </p:stCondLst>
                                  <p:childTnLst>
                                    <p:animMotion origin="layout" path="M -0.00643 -0.00254 L 0.08993 0.11574 " pathEditMode="relative" rAng="0" ptsTypes="AA">
                                      <p:cBhvr>
                                        <p:cTn id="27" dur="2000" fill="hold"/>
                                        <p:tgtEl>
                                          <p:spTgt spid="69"/>
                                        </p:tgtEl>
                                        <p:attrNameLst>
                                          <p:attrName>ppt_x</p:attrName>
                                          <p:attrName>ppt_y</p:attrName>
                                        </p:attrNameLst>
                                      </p:cBhvr>
                                      <p:rCtr x="48" y="59"/>
                                    </p:animMotion>
                                  </p:childTnLst>
                                </p:cTn>
                              </p:par>
                            </p:childTnLst>
                          </p:cTn>
                        </p:par>
                        <p:par>
                          <p:cTn id="28" fill="hold">
                            <p:stCondLst>
                              <p:cond delay="3000"/>
                            </p:stCondLst>
                            <p:childTnLst>
                              <p:par>
                                <p:cTn id="29" presetID="1" presetClass="exit" presetSubtype="0" fill="hold" nodeType="afterEffect">
                                  <p:stCondLst>
                                    <p:cond delay="0"/>
                                  </p:stCondLst>
                                  <p:childTnLst>
                                    <p:set>
                                      <p:cBhvr>
                                        <p:cTn id="30" dur="1" fill="hold">
                                          <p:stCondLst>
                                            <p:cond delay="0"/>
                                          </p:stCondLst>
                                        </p:cTn>
                                        <p:tgtEl>
                                          <p:spTgt spid="69"/>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65"/>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53"/>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48"/>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0.00243 -0.00324 L -0.00087 0.10116 " pathEditMode="relative" rAng="0" ptsTypes="AA">
                                      <p:cBhvr>
                                        <p:cTn id="42" dur="2000" fill="hold"/>
                                        <p:tgtEl>
                                          <p:spTgt spid="59"/>
                                        </p:tgtEl>
                                        <p:attrNameLst>
                                          <p:attrName>ppt_x</p:attrName>
                                          <p:attrName>ppt_y</p:attrName>
                                        </p:attrNameLst>
                                      </p:cBhvr>
                                      <p:rCtr x="1" y="52"/>
                                    </p:animMotion>
                                  </p:childTnLst>
                                </p:cTn>
                              </p:par>
                              <p:par>
                                <p:cTn id="43" presetID="1" presetClass="emph" presetSubtype="2" fill="hold" nodeType="withEffect">
                                  <p:stCondLst>
                                    <p:cond delay="0"/>
                                  </p:stCondLst>
                                  <p:childTnLst>
                                    <p:animClr clrSpc="rgb">
                                      <p:cBhvr>
                                        <p:cTn id="44" dur="500" fill="hold"/>
                                        <p:tgtEl>
                                          <p:spTgt spid="52"/>
                                        </p:tgtEl>
                                        <p:attrNameLst>
                                          <p:attrName>fillcolor</p:attrName>
                                        </p:attrNameLst>
                                      </p:cBhvr>
                                      <p:to>
                                        <a:schemeClr val="accent2"/>
                                      </p:to>
                                    </p:animClr>
                                    <p:set>
                                      <p:cBhvr>
                                        <p:cTn id="45" dur="500" fill="hold"/>
                                        <p:tgtEl>
                                          <p:spTgt spid="52"/>
                                        </p:tgtEl>
                                        <p:attrNameLst>
                                          <p:attrName>fill.type</p:attrName>
                                        </p:attrNameLst>
                                      </p:cBhvr>
                                      <p:to>
                                        <p:strVal val="solid"/>
                                      </p:to>
                                    </p:set>
                                    <p:set>
                                      <p:cBhvr>
                                        <p:cTn id="46" dur="500" fill="hold"/>
                                        <p:tgtEl>
                                          <p:spTgt spid="52"/>
                                        </p:tgtEl>
                                        <p:attrNameLst>
                                          <p:attrName>fill.on</p:attrName>
                                        </p:attrNameLst>
                                      </p:cBhvr>
                                      <p:to>
                                        <p:strVal val="true"/>
                                      </p:to>
                                    </p:set>
                                  </p:childTnLst>
                                </p:cTn>
                              </p:par>
                              <p:par>
                                <p:cTn id="47" presetID="1" presetClass="exit" presetSubtype="0" fill="hold" nodeType="withEffect">
                                  <p:stCondLst>
                                    <p:cond delay="0"/>
                                  </p:stCondLst>
                                  <p:childTnLst>
                                    <p:set>
                                      <p:cBhvr>
                                        <p:cTn id="48" dur="1" fill="hold">
                                          <p:stCondLst>
                                            <p:cond delay="0"/>
                                          </p:stCondLst>
                                        </p:cTn>
                                        <p:tgtEl>
                                          <p:spTgt spid="139"/>
                                        </p:tgtEl>
                                        <p:attrNameLst>
                                          <p:attrName>style.visibility</p:attrName>
                                        </p:attrNameLst>
                                      </p:cBhvr>
                                      <p:to>
                                        <p:strVal val="hidden"/>
                                      </p:to>
                                    </p:set>
                                  </p:childTnLst>
                                </p:cTn>
                              </p:par>
                            </p:childTnLst>
                          </p:cTn>
                        </p:par>
                        <p:par>
                          <p:cTn id="49" fill="hold">
                            <p:stCondLst>
                              <p:cond delay="2000"/>
                            </p:stCondLst>
                            <p:childTnLst>
                              <p:par>
                                <p:cTn id="50" presetID="42" presetClass="entr" presetSubtype="0" fill="hold" nodeType="after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fade">
                                      <p:cBhvr>
                                        <p:cTn id="52" dur="1000"/>
                                        <p:tgtEl>
                                          <p:spTgt spid="67"/>
                                        </p:tgtEl>
                                      </p:cBhvr>
                                    </p:animEffect>
                                    <p:anim calcmode="lin" valueType="num">
                                      <p:cBhvr>
                                        <p:cTn id="53" dur="1000" fill="hold"/>
                                        <p:tgtEl>
                                          <p:spTgt spid="67"/>
                                        </p:tgtEl>
                                        <p:attrNameLst>
                                          <p:attrName>ppt_x</p:attrName>
                                        </p:attrNameLst>
                                      </p:cBhvr>
                                      <p:tavLst>
                                        <p:tav tm="0">
                                          <p:val>
                                            <p:strVal val="#ppt_x"/>
                                          </p:val>
                                        </p:tav>
                                        <p:tav tm="100000">
                                          <p:val>
                                            <p:strVal val="#ppt_x"/>
                                          </p:val>
                                        </p:tav>
                                      </p:tavLst>
                                    </p:anim>
                                    <p:anim calcmode="lin" valueType="num">
                                      <p:cBhvr>
                                        <p:cTn id="54"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67"/>
                                        </p:tgtEl>
                                        <p:attrNameLst>
                                          <p:attrName>style.visibility</p:attrName>
                                        </p:attrNameLst>
                                      </p:cBhvr>
                                      <p:to>
                                        <p:strVal val="hidden"/>
                                      </p:to>
                                    </p:set>
                                  </p:childTnLst>
                                </p:cTn>
                              </p:par>
                              <p:par>
                                <p:cTn id="59" presetID="42" presetClass="path" presetSubtype="0" accel="50000" decel="50000" fill="hold" nodeType="withEffect">
                                  <p:stCondLst>
                                    <p:cond delay="0"/>
                                  </p:stCondLst>
                                  <p:childTnLst>
                                    <p:animMotion origin="layout" path="M -0.00087 0.10115 L -0.00329 0.20301 " pathEditMode="relative" rAng="0" ptsTypes="AA">
                                      <p:cBhvr>
                                        <p:cTn id="60" dur="2000" fill="hold"/>
                                        <p:tgtEl>
                                          <p:spTgt spid="59"/>
                                        </p:tgtEl>
                                        <p:attrNameLst>
                                          <p:attrName>ppt_x</p:attrName>
                                          <p:attrName>ppt_y</p:attrName>
                                        </p:attrNameLst>
                                      </p:cBhvr>
                                      <p:rCtr x="-1" y="51"/>
                                    </p:animMotion>
                                  </p:childTnLst>
                                </p:cTn>
                              </p:par>
                              <p:par>
                                <p:cTn id="61" presetID="1" presetClass="emph" presetSubtype="2" fill="hold" nodeType="withEffect">
                                  <p:stCondLst>
                                    <p:cond delay="0"/>
                                  </p:stCondLst>
                                  <p:childTnLst>
                                    <p:animClr clrSpc="rgb">
                                      <p:cBhvr>
                                        <p:cTn id="62" dur="500" fill="hold"/>
                                        <p:tgtEl>
                                          <p:spTgt spid="34"/>
                                        </p:tgtEl>
                                        <p:attrNameLst>
                                          <p:attrName>fillcolor</p:attrName>
                                        </p:attrNameLst>
                                      </p:cBhvr>
                                      <p:to>
                                        <a:schemeClr val="accent2"/>
                                      </p:to>
                                    </p:animClr>
                                    <p:set>
                                      <p:cBhvr>
                                        <p:cTn id="63" dur="500" fill="hold"/>
                                        <p:tgtEl>
                                          <p:spTgt spid="34"/>
                                        </p:tgtEl>
                                        <p:attrNameLst>
                                          <p:attrName>fill.type</p:attrName>
                                        </p:attrNameLst>
                                      </p:cBhvr>
                                      <p:to>
                                        <p:strVal val="solid"/>
                                      </p:to>
                                    </p:set>
                                    <p:set>
                                      <p:cBhvr>
                                        <p:cTn id="64" dur="500" fill="hold"/>
                                        <p:tgtEl>
                                          <p:spTgt spid="34"/>
                                        </p:tgtEl>
                                        <p:attrNameLst>
                                          <p:attrName>fill.on</p:attrName>
                                        </p:attrNameLst>
                                      </p:cBhvr>
                                      <p:to>
                                        <p:strVal val="true"/>
                                      </p:to>
                                    </p:set>
                                  </p:childTnLst>
                                </p:cTn>
                              </p:par>
                            </p:childTnLst>
                          </p:cTn>
                        </p:par>
                        <p:par>
                          <p:cTn id="65" fill="hold">
                            <p:stCondLst>
                              <p:cond delay="2000"/>
                            </p:stCondLst>
                            <p:childTnLst>
                              <p:par>
                                <p:cTn id="66" presetID="42" presetClass="entr" presetSubtype="0" fill="hold" grpId="0" nodeType="afterEffect">
                                  <p:stCondLst>
                                    <p:cond delay="0"/>
                                  </p:stCondLst>
                                  <p:childTnLst>
                                    <p:set>
                                      <p:cBhvr>
                                        <p:cTn id="67" dur="1" fill="hold">
                                          <p:stCondLst>
                                            <p:cond delay="0"/>
                                          </p:stCondLst>
                                        </p:cTn>
                                        <p:tgtEl>
                                          <p:spTgt spid="81"/>
                                        </p:tgtEl>
                                        <p:attrNameLst>
                                          <p:attrName>style.visibility</p:attrName>
                                        </p:attrNameLst>
                                      </p:cBhvr>
                                      <p:to>
                                        <p:strVal val="visible"/>
                                      </p:to>
                                    </p:set>
                                    <p:animEffect transition="in" filter="fade">
                                      <p:cBhvr>
                                        <p:cTn id="68" dur="1000"/>
                                        <p:tgtEl>
                                          <p:spTgt spid="81"/>
                                        </p:tgtEl>
                                      </p:cBhvr>
                                    </p:animEffect>
                                    <p:anim calcmode="lin" valueType="num">
                                      <p:cBhvr>
                                        <p:cTn id="69" dur="1000" fill="hold"/>
                                        <p:tgtEl>
                                          <p:spTgt spid="81"/>
                                        </p:tgtEl>
                                        <p:attrNameLst>
                                          <p:attrName>ppt_x</p:attrName>
                                        </p:attrNameLst>
                                      </p:cBhvr>
                                      <p:tavLst>
                                        <p:tav tm="0">
                                          <p:val>
                                            <p:strVal val="#ppt_x"/>
                                          </p:val>
                                        </p:tav>
                                        <p:tav tm="100000">
                                          <p:val>
                                            <p:strVal val="#ppt_x"/>
                                          </p:val>
                                        </p:tav>
                                      </p:tavLst>
                                    </p:anim>
                                    <p:anim calcmode="lin" valueType="num">
                                      <p:cBhvr>
                                        <p:cTn id="70"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81"/>
                                        </p:tgtEl>
                                        <p:attrNameLst>
                                          <p:attrName>style.visibility</p:attrName>
                                        </p:attrNameLst>
                                      </p:cBhvr>
                                      <p:to>
                                        <p:strVal val="hidden"/>
                                      </p:to>
                                    </p:set>
                                  </p:childTnLst>
                                </p:cTn>
                              </p:par>
                              <p:par>
                                <p:cTn id="75" presetID="1" presetClass="emph" presetSubtype="2" fill="hold" nodeType="withEffect">
                                  <p:stCondLst>
                                    <p:cond delay="0"/>
                                  </p:stCondLst>
                                  <p:childTnLst>
                                    <p:animClr clrSpc="rgb">
                                      <p:cBhvr>
                                        <p:cTn id="76" dur="2000" fill="hold"/>
                                        <p:tgtEl>
                                          <p:spTgt spid="27"/>
                                        </p:tgtEl>
                                        <p:attrNameLst>
                                          <p:attrName>fillcolor</p:attrName>
                                        </p:attrNameLst>
                                      </p:cBhvr>
                                      <p:to>
                                        <a:schemeClr val="accent2"/>
                                      </p:to>
                                    </p:animClr>
                                    <p:set>
                                      <p:cBhvr>
                                        <p:cTn id="77" dur="2000" fill="hold"/>
                                        <p:tgtEl>
                                          <p:spTgt spid="27"/>
                                        </p:tgtEl>
                                        <p:attrNameLst>
                                          <p:attrName>fill.type</p:attrName>
                                        </p:attrNameLst>
                                      </p:cBhvr>
                                      <p:to>
                                        <p:strVal val="solid"/>
                                      </p:to>
                                    </p:set>
                                    <p:set>
                                      <p:cBhvr>
                                        <p:cTn id="78" dur="2000" fill="hold"/>
                                        <p:tgtEl>
                                          <p:spTgt spid="27"/>
                                        </p:tgtEl>
                                        <p:attrNameLst>
                                          <p:attrName>fill.on</p:attrName>
                                        </p:attrNameLst>
                                      </p:cBhvr>
                                      <p:to>
                                        <p:strVal val="true"/>
                                      </p:to>
                                    </p:set>
                                  </p:childTnLst>
                                </p:cTn>
                              </p:par>
                              <p:par>
                                <p:cTn id="79" presetID="1" presetClass="entr" presetSubtype="0" fill="hold" nodeType="withEffect">
                                  <p:stCondLst>
                                    <p:cond delay="0"/>
                                  </p:stCondLst>
                                  <p:childTnLst>
                                    <p:set>
                                      <p:cBhvr>
                                        <p:cTn id="80" dur="1" fill="hold">
                                          <p:stCondLst>
                                            <p:cond delay="0"/>
                                          </p:stCondLst>
                                        </p:cTn>
                                        <p:tgtEl>
                                          <p:spTgt spid="1026"/>
                                        </p:tgtEl>
                                        <p:attrNameLst>
                                          <p:attrName>style.visibility</p:attrName>
                                        </p:attrNameLst>
                                      </p:cBhvr>
                                      <p:to>
                                        <p:strVal val="visible"/>
                                      </p:to>
                                    </p:set>
                                  </p:childTnLst>
                                </p:cTn>
                              </p:par>
                              <p:par>
                                <p:cTn id="81" presetID="0" presetClass="path" presetSubtype="0" accel="50000" decel="50000" fill="hold" nodeType="withEffect">
                                  <p:stCondLst>
                                    <p:cond delay="0"/>
                                  </p:stCondLst>
                                  <p:childTnLst>
                                    <p:animMotion origin="layout" path="M 0.01597 0.00232 L 0.01476 0.09098 " pathEditMode="relative" rAng="0" ptsTypes="AA">
                                      <p:cBhvr>
                                        <p:cTn id="82" dur="2000" fill="hold"/>
                                        <p:tgtEl>
                                          <p:spTgt spid="1026"/>
                                        </p:tgtEl>
                                        <p:attrNameLst>
                                          <p:attrName>ppt_x</p:attrName>
                                          <p:attrName>ppt_y</p:attrName>
                                        </p:attrNameLst>
                                      </p:cBhvr>
                                      <p:rCtr x="-1" y="44"/>
                                    </p:animMotion>
                                  </p:childTnLst>
                                </p:cTn>
                              </p:par>
                              <p:par>
                                <p:cTn id="83" presetID="42" presetClass="entr" presetSubtype="0" fill="hold" grpId="0" nodeType="withEffect">
                                  <p:stCondLst>
                                    <p:cond delay="0"/>
                                  </p:stCondLst>
                                  <p:childTnLst>
                                    <p:set>
                                      <p:cBhvr>
                                        <p:cTn id="84" dur="1" fill="hold">
                                          <p:stCondLst>
                                            <p:cond delay="0"/>
                                          </p:stCondLst>
                                        </p:cTn>
                                        <p:tgtEl>
                                          <p:spTgt spid="94"/>
                                        </p:tgtEl>
                                        <p:attrNameLst>
                                          <p:attrName>style.visibility</p:attrName>
                                        </p:attrNameLst>
                                      </p:cBhvr>
                                      <p:to>
                                        <p:strVal val="visible"/>
                                      </p:to>
                                    </p:set>
                                    <p:animEffect transition="in" filter="fade">
                                      <p:cBhvr>
                                        <p:cTn id="85" dur="1000"/>
                                        <p:tgtEl>
                                          <p:spTgt spid="94"/>
                                        </p:tgtEl>
                                      </p:cBhvr>
                                    </p:animEffect>
                                    <p:anim calcmode="lin" valueType="num">
                                      <p:cBhvr>
                                        <p:cTn id="86" dur="1000" fill="hold"/>
                                        <p:tgtEl>
                                          <p:spTgt spid="94"/>
                                        </p:tgtEl>
                                        <p:attrNameLst>
                                          <p:attrName>ppt_x</p:attrName>
                                        </p:attrNameLst>
                                      </p:cBhvr>
                                      <p:tavLst>
                                        <p:tav tm="0">
                                          <p:val>
                                            <p:strVal val="#ppt_x"/>
                                          </p:val>
                                        </p:tav>
                                        <p:tav tm="100000">
                                          <p:val>
                                            <p:strVal val="#ppt_x"/>
                                          </p:val>
                                        </p:tav>
                                      </p:tavLst>
                                    </p:anim>
                                    <p:anim calcmode="lin" valueType="num">
                                      <p:cBhvr>
                                        <p:cTn id="87"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nodeType="clickEffect">
                                  <p:stCondLst>
                                    <p:cond delay="0"/>
                                  </p:stCondLst>
                                  <p:childTnLst>
                                    <p:set>
                                      <p:cBhvr>
                                        <p:cTn id="91" dur="1" fill="hold">
                                          <p:stCondLst>
                                            <p:cond delay="0"/>
                                          </p:stCondLst>
                                        </p:cTn>
                                        <p:tgtEl>
                                          <p:spTgt spid="1029"/>
                                        </p:tgtEl>
                                        <p:attrNameLst>
                                          <p:attrName>style.visibility</p:attrName>
                                        </p:attrNameLst>
                                      </p:cBhvr>
                                      <p:to>
                                        <p:strVal val="visible"/>
                                      </p:to>
                                    </p:set>
                                    <p:animEffect transition="in" filter="blinds(horizontal)">
                                      <p:cBhvr>
                                        <p:cTn id="92" dur="500"/>
                                        <p:tgtEl>
                                          <p:spTgt spid="1029"/>
                                        </p:tgtEl>
                                      </p:cBhvr>
                                    </p:animEffect>
                                  </p:childTnLst>
                                </p:cTn>
                              </p:par>
                              <p:par>
                                <p:cTn id="93" presetID="1" presetClass="emph" presetSubtype="2" fill="hold" nodeType="withEffect">
                                  <p:stCondLst>
                                    <p:cond delay="0"/>
                                  </p:stCondLst>
                                  <p:childTnLst>
                                    <p:animClr clrSpc="rgb">
                                      <p:cBhvr>
                                        <p:cTn id="94" dur="500" fill="hold"/>
                                        <p:tgtEl>
                                          <p:spTgt spid="50"/>
                                        </p:tgtEl>
                                        <p:attrNameLst>
                                          <p:attrName>fillcolor</p:attrName>
                                        </p:attrNameLst>
                                      </p:cBhvr>
                                      <p:to>
                                        <a:schemeClr val="accent2"/>
                                      </p:to>
                                    </p:animClr>
                                    <p:set>
                                      <p:cBhvr>
                                        <p:cTn id="95" dur="500" fill="hold"/>
                                        <p:tgtEl>
                                          <p:spTgt spid="50"/>
                                        </p:tgtEl>
                                        <p:attrNameLst>
                                          <p:attrName>fill.type</p:attrName>
                                        </p:attrNameLst>
                                      </p:cBhvr>
                                      <p:to>
                                        <p:strVal val="solid"/>
                                      </p:to>
                                    </p:set>
                                    <p:set>
                                      <p:cBhvr>
                                        <p:cTn id="96" dur="500" fill="hold"/>
                                        <p:tgtEl>
                                          <p:spTgt spid="50"/>
                                        </p:tgtEl>
                                        <p:attrNameLst>
                                          <p:attrName>fill.on</p:attrName>
                                        </p:attrNameLst>
                                      </p:cBhvr>
                                      <p:to>
                                        <p:strVal val="true"/>
                                      </p:to>
                                    </p:set>
                                  </p:childTnLst>
                                </p:cTn>
                              </p:par>
                              <p:par>
                                <p:cTn id="97" presetID="3" presetClass="entr" presetSubtype="10" fill="hold" nodeType="with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blinds(horizontal)">
                                      <p:cBhvr>
                                        <p:cTn id="99" dur="500"/>
                                        <p:tgtEl>
                                          <p:spTgt spid="75"/>
                                        </p:tgtEl>
                                      </p:cBhvr>
                                    </p:animEffect>
                                  </p:childTnLst>
                                </p:cTn>
                              </p:par>
                              <p:par>
                                <p:cTn id="100" presetID="3" presetClass="entr" presetSubtype="10" fill="hold"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blinds(horizontal)">
                                      <p:cBhvr>
                                        <p:cTn id="102" dur="500"/>
                                        <p:tgtEl>
                                          <p:spTgt spid="62"/>
                                        </p:tgtEl>
                                      </p:cBhvr>
                                    </p:animEffect>
                                  </p:childTnLst>
                                </p:cTn>
                              </p:par>
                            </p:childTnLst>
                          </p:cTn>
                        </p:par>
                        <p:par>
                          <p:cTn id="103" fill="hold">
                            <p:stCondLst>
                              <p:cond delay="500"/>
                            </p:stCondLst>
                            <p:childTnLst>
                              <p:par>
                                <p:cTn id="104" presetID="42" presetClass="entr" presetSubtype="0" fill="hold" grpId="0" nodeType="afterEffect">
                                  <p:stCondLst>
                                    <p:cond delay="0"/>
                                  </p:stCondLst>
                                  <p:childTnLst>
                                    <p:set>
                                      <p:cBhvr>
                                        <p:cTn id="105" dur="1" fill="hold">
                                          <p:stCondLst>
                                            <p:cond delay="0"/>
                                          </p:stCondLst>
                                        </p:cTn>
                                        <p:tgtEl>
                                          <p:spTgt spid="97"/>
                                        </p:tgtEl>
                                        <p:attrNameLst>
                                          <p:attrName>style.visibility</p:attrName>
                                        </p:attrNameLst>
                                      </p:cBhvr>
                                      <p:to>
                                        <p:strVal val="visible"/>
                                      </p:to>
                                    </p:set>
                                    <p:animEffect transition="in" filter="fade">
                                      <p:cBhvr>
                                        <p:cTn id="106" dur="1000"/>
                                        <p:tgtEl>
                                          <p:spTgt spid="97"/>
                                        </p:tgtEl>
                                      </p:cBhvr>
                                    </p:animEffect>
                                    <p:anim calcmode="lin" valueType="num">
                                      <p:cBhvr>
                                        <p:cTn id="107" dur="1000" fill="hold"/>
                                        <p:tgtEl>
                                          <p:spTgt spid="97"/>
                                        </p:tgtEl>
                                        <p:attrNameLst>
                                          <p:attrName>ppt_x</p:attrName>
                                        </p:attrNameLst>
                                      </p:cBhvr>
                                      <p:tavLst>
                                        <p:tav tm="0">
                                          <p:val>
                                            <p:strVal val="#ppt_x"/>
                                          </p:val>
                                        </p:tav>
                                        <p:tav tm="100000">
                                          <p:val>
                                            <p:strVal val="#ppt_x"/>
                                          </p:val>
                                        </p:tav>
                                      </p:tavLst>
                                    </p:anim>
                                    <p:anim calcmode="lin" valueType="num">
                                      <p:cBhvr>
                                        <p:cTn id="108" dur="1000" fill="hold"/>
                                        <p:tgtEl>
                                          <p:spTgt spid="97"/>
                                        </p:tgtEl>
                                        <p:attrNameLst>
                                          <p:attrName>ppt_y</p:attrName>
                                        </p:attrNameLst>
                                      </p:cBhvr>
                                      <p:tavLst>
                                        <p:tav tm="0">
                                          <p:val>
                                            <p:strVal val="#ppt_y+.1"/>
                                          </p:val>
                                        </p:tav>
                                        <p:tav tm="100000">
                                          <p:val>
                                            <p:strVal val="#ppt_y"/>
                                          </p:val>
                                        </p:tav>
                                      </p:tavLst>
                                    </p:anim>
                                  </p:childTnLst>
                                </p:cTn>
                              </p:par>
                              <p:par>
                                <p:cTn id="109" presetID="1" presetClass="exit" presetSubtype="0" fill="hold" grpId="1" nodeType="withEffect">
                                  <p:stCondLst>
                                    <p:cond delay="0"/>
                                  </p:stCondLst>
                                  <p:childTnLst>
                                    <p:set>
                                      <p:cBhvr>
                                        <p:cTn id="110" dur="1" fill="hold">
                                          <p:stCondLst>
                                            <p:cond delay="0"/>
                                          </p:stCondLst>
                                        </p:cTn>
                                        <p:tgtEl>
                                          <p:spTgt spid="94"/>
                                        </p:tgtEl>
                                        <p:attrNameLst>
                                          <p:attrName>style.visibility</p:attrName>
                                        </p:attrNameLst>
                                      </p:cBhvr>
                                      <p:to>
                                        <p:strVal val="hidden"/>
                                      </p:to>
                                    </p:set>
                                  </p:childTnLst>
                                </p:cTn>
                              </p:par>
                              <p:par>
                                <p:cTn id="111" presetID="35" presetClass="path" presetSubtype="0" accel="50000" decel="50000" fill="hold" nodeType="withEffect">
                                  <p:stCondLst>
                                    <p:cond delay="0"/>
                                  </p:stCondLst>
                                  <p:childTnLst>
                                    <p:animMotion origin="layout" path="M -3.05556E-6 1.11111E-6 L -0.23055 -0.01158 " pathEditMode="relative" rAng="0" ptsTypes="AA">
                                      <p:cBhvr>
                                        <p:cTn id="112" dur="2000" fill="hold"/>
                                        <p:tgtEl>
                                          <p:spTgt spid="1029"/>
                                        </p:tgtEl>
                                        <p:attrNameLst>
                                          <p:attrName>ppt_x</p:attrName>
                                          <p:attrName>ppt_y</p:attrName>
                                        </p:attrNameLst>
                                      </p:cBhvr>
                                      <p:rCtr x="-115" y="-6"/>
                                    </p:animMotion>
                                  </p:childTnLst>
                                </p:cTn>
                              </p:par>
                              <p:par>
                                <p:cTn id="113" presetID="35" presetClass="path" presetSubtype="0" accel="50000" decel="50000" fill="hold" nodeType="withEffect">
                                  <p:stCondLst>
                                    <p:cond delay="0"/>
                                  </p:stCondLst>
                                  <p:childTnLst>
                                    <p:animMotion origin="layout" path="M -5.55556E-7 -1.11111E-6 L -0.22812 -0.0206 " pathEditMode="relative" rAng="0" ptsTypes="AA">
                                      <p:cBhvr>
                                        <p:cTn id="114" dur="2000" fill="hold"/>
                                        <p:tgtEl>
                                          <p:spTgt spid="75"/>
                                        </p:tgtEl>
                                        <p:attrNameLst>
                                          <p:attrName>ppt_x</p:attrName>
                                          <p:attrName>ppt_y</p:attrName>
                                        </p:attrNameLst>
                                      </p:cBhvr>
                                      <p:rCtr x="-114" y="-10"/>
                                    </p:animMotion>
                                  </p:childTnLst>
                                </p:cTn>
                              </p:par>
                              <p:par>
                                <p:cTn id="115" presetID="35" presetClass="path" presetSubtype="0" accel="50000" decel="50000" fill="hold" nodeType="withEffect">
                                  <p:stCondLst>
                                    <p:cond delay="0"/>
                                  </p:stCondLst>
                                  <p:childTnLst>
                                    <p:animMotion origin="layout" path="M 5.55556E-7 1.48148E-6 L -0.23004 -0.02801 " pathEditMode="relative" rAng="0" ptsTypes="AA">
                                      <p:cBhvr>
                                        <p:cTn id="116" dur="2000" fill="hold"/>
                                        <p:tgtEl>
                                          <p:spTgt spid="62"/>
                                        </p:tgtEl>
                                        <p:attrNameLst>
                                          <p:attrName>ppt_x</p:attrName>
                                          <p:attrName>ppt_y</p:attrName>
                                        </p:attrNameLst>
                                      </p:cBhvr>
                                      <p:rCtr x="-115" y="-14"/>
                                    </p:animMotion>
                                  </p:childTnLst>
                                </p:cTn>
                              </p:par>
                            </p:childTnLst>
                          </p:cTn>
                        </p:par>
                      </p:childTnLst>
                    </p:cTn>
                  </p:par>
                  <p:par>
                    <p:cTn id="117" fill="hold">
                      <p:stCondLst>
                        <p:cond delay="indefinite"/>
                      </p:stCondLst>
                      <p:childTnLst>
                        <p:par>
                          <p:cTn id="118" fill="hold">
                            <p:stCondLst>
                              <p:cond delay="0"/>
                            </p:stCondLst>
                            <p:childTnLst>
                              <p:par>
                                <p:cTn id="119" presetID="3" presetClass="entr" presetSubtype="10" fill="hold" nodeType="click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blinds(horizontal)">
                                      <p:cBhvr>
                                        <p:cTn id="121" dur="500"/>
                                        <p:tgtEl>
                                          <p:spTgt spid="63"/>
                                        </p:tgtEl>
                                      </p:cBhvr>
                                    </p:animEffect>
                                  </p:childTnLst>
                                </p:cTn>
                              </p:par>
                              <p:par>
                                <p:cTn id="122" presetID="3" presetClass="entr" presetSubtype="10" fill="hold"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blinds(horizontal)">
                                      <p:cBhvr>
                                        <p:cTn id="124" dur="500"/>
                                        <p:tgtEl>
                                          <p:spTgt spid="72"/>
                                        </p:tgtEl>
                                      </p:cBhvr>
                                    </p:animEffect>
                                  </p:childTnLst>
                                </p:cTn>
                              </p:par>
                              <p:par>
                                <p:cTn id="125" presetID="3" presetClass="entr" presetSubtype="10" fill="hold" nodeType="with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blinds(horizontal)">
                                      <p:cBhvr>
                                        <p:cTn id="127" dur="500"/>
                                        <p:tgtEl>
                                          <p:spTgt spid="74"/>
                                        </p:tgtEl>
                                      </p:cBhvr>
                                    </p:animEffect>
                                  </p:childTnLst>
                                </p:cTn>
                              </p:par>
                            </p:childTnLst>
                          </p:cTn>
                        </p:par>
                        <p:par>
                          <p:cTn id="128" fill="hold">
                            <p:stCondLst>
                              <p:cond delay="500"/>
                            </p:stCondLst>
                            <p:childTnLst>
                              <p:par>
                                <p:cTn id="129" presetID="42" presetClass="entr" presetSubtype="0" fill="hold" grpId="0" nodeType="afterEffect">
                                  <p:stCondLst>
                                    <p:cond delay="0"/>
                                  </p:stCondLst>
                                  <p:childTnLst>
                                    <p:set>
                                      <p:cBhvr>
                                        <p:cTn id="130" dur="1" fill="hold">
                                          <p:stCondLst>
                                            <p:cond delay="0"/>
                                          </p:stCondLst>
                                        </p:cTn>
                                        <p:tgtEl>
                                          <p:spTgt spid="141"/>
                                        </p:tgtEl>
                                        <p:attrNameLst>
                                          <p:attrName>style.visibility</p:attrName>
                                        </p:attrNameLst>
                                      </p:cBhvr>
                                      <p:to>
                                        <p:strVal val="visible"/>
                                      </p:to>
                                    </p:set>
                                    <p:animEffect transition="in" filter="fade">
                                      <p:cBhvr>
                                        <p:cTn id="131" dur="1000"/>
                                        <p:tgtEl>
                                          <p:spTgt spid="141"/>
                                        </p:tgtEl>
                                      </p:cBhvr>
                                    </p:animEffect>
                                    <p:anim calcmode="lin" valueType="num">
                                      <p:cBhvr>
                                        <p:cTn id="132" dur="1000" fill="hold"/>
                                        <p:tgtEl>
                                          <p:spTgt spid="141"/>
                                        </p:tgtEl>
                                        <p:attrNameLst>
                                          <p:attrName>ppt_x</p:attrName>
                                        </p:attrNameLst>
                                      </p:cBhvr>
                                      <p:tavLst>
                                        <p:tav tm="0">
                                          <p:val>
                                            <p:strVal val="#ppt_x"/>
                                          </p:val>
                                        </p:tav>
                                        <p:tav tm="100000">
                                          <p:val>
                                            <p:strVal val="#ppt_x"/>
                                          </p:val>
                                        </p:tav>
                                      </p:tavLst>
                                    </p:anim>
                                    <p:anim calcmode="lin" valueType="num">
                                      <p:cBhvr>
                                        <p:cTn id="133" dur="1000" fill="hold"/>
                                        <p:tgtEl>
                                          <p:spTgt spid="141"/>
                                        </p:tgtEl>
                                        <p:attrNameLst>
                                          <p:attrName>ppt_y</p:attrName>
                                        </p:attrNameLst>
                                      </p:cBhvr>
                                      <p:tavLst>
                                        <p:tav tm="0">
                                          <p:val>
                                            <p:strVal val="#ppt_y+.1"/>
                                          </p:val>
                                        </p:tav>
                                        <p:tav tm="100000">
                                          <p:val>
                                            <p:strVal val="#ppt_y"/>
                                          </p:val>
                                        </p:tav>
                                      </p:tavLst>
                                    </p:anim>
                                  </p:childTnLst>
                                </p:cTn>
                              </p:par>
                              <p:par>
                                <p:cTn id="134" presetID="42" presetClass="entr" presetSubtype="0" fill="hold" nodeType="withEffect">
                                  <p:stCondLst>
                                    <p:cond delay="0"/>
                                  </p:stCondLst>
                                  <p:childTnLst>
                                    <p:set>
                                      <p:cBhvr>
                                        <p:cTn id="135" dur="1" fill="hold">
                                          <p:stCondLst>
                                            <p:cond delay="0"/>
                                          </p:stCondLst>
                                        </p:cTn>
                                        <p:tgtEl>
                                          <p:spTgt spid="2"/>
                                        </p:tgtEl>
                                        <p:attrNameLst>
                                          <p:attrName>style.visibility</p:attrName>
                                        </p:attrNameLst>
                                      </p:cBhvr>
                                      <p:to>
                                        <p:strVal val="visible"/>
                                      </p:to>
                                    </p:set>
                                    <p:animEffect transition="in" filter="fade">
                                      <p:cBhvr>
                                        <p:cTn id="136" dur="1000"/>
                                        <p:tgtEl>
                                          <p:spTgt spid="2"/>
                                        </p:tgtEl>
                                      </p:cBhvr>
                                    </p:animEffect>
                                    <p:anim calcmode="lin" valueType="num">
                                      <p:cBhvr>
                                        <p:cTn id="137" dur="1000" fill="hold"/>
                                        <p:tgtEl>
                                          <p:spTgt spid="2"/>
                                        </p:tgtEl>
                                        <p:attrNameLst>
                                          <p:attrName>ppt_x</p:attrName>
                                        </p:attrNameLst>
                                      </p:cBhvr>
                                      <p:tavLst>
                                        <p:tav tm="0">
                                          <p:val>
                                            <p:strVal val="#ppt_x"/>
                                          </p:val>
                                        </p:tav>
                                        <p:tav tm="100000">
                                          <p:val>
                                            <p:strVal val="#ppt_x"/>
                                          </p:val>
                                        </p:tav>
                                      </p:tavLst>
                                    </p:anim>
                                    <p:anim calcmode="lin" valueType="num">
                                      <p:cBhvr>
                                        <p:cTn id="138" dur="1000" fill="hold"/>
                                        <p:tgtEl>
                                          <p:spTgt spid="2"/>
                                        </p:tgtEl>
                                        <p:attrNameLst>
                                          <p:attrName>ppt_y</p:attrName>
                                        </p:attrNameLst>
                                      </p:cBhvr>
                                      <p:tavLst>
                                        <p:tav tm="0">
                                          <p:val>
                                            <p:strVal val="#ppt_y+.1"/>
                                          </p:val>
                                        </p:tav>
                                        <p:tav tm="100000">
                                          <p:val>
                                            <p:strVal val="#ppt_y"/>
                                          </p:val>
                                        </p:tav>
                                      </p:tavLst>
                                    </p:anim>
                                  </p:childTnLst>
                                </p:cTn>
                              </p:par>
                              <p:par>
                                <p:cTn id="139" presetID="1" presetClass="exit" presetSubtype="0" fill="hold" nodeType="withEffect">
                                  <p:stCondLst>
                                    <p:cond delay="0"/>
                                  </p:stCondLst>
                                  <p:childTnLst>
                                    <p:set>
                                      <p:cBhvr>
                                        <p:cTn id="140" dur="1" fill="hold">
                                          <p:stCondLst>
                                            <p:cond delay="0"/>
                                          </p:stCondLst>
                                        </p:cTn>
                                        <p:tgtEl>
                                          <p:spTgt spid="97"/>
                                        </p:tgtEl>
                                        <p:attrNameLst>
                                          <p:attrName>style.visibility</p:attrName>
                                        </p:attrNameLst>
                                      </p:cBhvr>
                                      <p:to>
                                        <p:strVal val="hidden"/>
                                      </p:to>
                                    </p:set>
                                  </p:childTnLst>
                                </p:cTn>
                              </p:par>
                              <p:par>
                                <p:cTn id="141" presetID="10" presetClass="exit" presetSubtype="0" fill="hold" nodeType="withEffect">
                                  <p:stCondLst>
                                    <p:cond delay="0"/>
                                  </p:stCondLst>
                                  <p:childTnLst>
                                    <p:animEffect transition="out" filter="fade">
                                      <p:cBhvr>
                                        <p:cTn id="142" dur="2000"/>
                                        <p:tgtEl>
                                          <p:spTgt spid="1029"/>
                                        </p:tgtEl>
                                      </p:cBhvr>
                                    </p:animEffect>
                                    <p:set>
                                      <p:cBhvr>
                                        <p:cTn id="143" dur="1" fill="hold">
                                          <p:stCondLst>
                                            <p:cond delay="1999"/>
                                          </p:stCondLst>
                                        </p:cTn>
                                        <p:tgtEl>
                                          <p:spTgt spid="1029"/>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2000"/>
                                        <p:tgtEl>
                                          <p:spTgt spid="75"/>
                                        </p:tgtEl>
                                      </p:cBhvr>
                                    </p:animEffect>
                                    <p:set>
                                      <p:cBhvr>
                                        <p:cTn id="146" dur="1" fill="hold">
                                          <p:stCondLst>
                                            <p:cond delay="1999"/>
                                          </p:stCondLst>
                                        </p:cTn>
                                        <p:tgtEl>
                                          <p:spTgt spid="75"/>
                                        </p:tgtEl>
                                        <p:attrNameLst>
                                          <p:attrName>style.visibility</p:attrName>
                                        </p:attrNameLst>
                                      </p:cBhvr>
                                      <p:to>
                                        <p:strVal val="hidden"/>
                                      </p:to>
                                    </p:set>
                                  </p:childTnLst>
                                </p:cTn>
                              </p:par>
                              <p:par>
                                <p:cTn id="147" presetID="10" presetClass="exit" presetSubtype="0" fill="hold" nodeType="withEffect">
                                  <p:stCondLst>
                                    <p:cond delay="0"/>
                                  </p:stCondLst>
                                  <p:childTnLst>
                                    <p:animEffect transition="out" filter="fade">
                                      <p:cBhvr>
                                        <p:cTn id="148" dur="2000"/>
                                        <p:tgtEl>
                                          <p:spTgt spid="62"/>
                                        </p:tgtEl>
                                      </p:cBhvr>
                                    </p:animEffect>
                                    <p:set>
                                      <p:cBhvr>
                                        <p:cTn id="149" dur="1" fill="hold">
                                          <p:stCondLst>
                                            <p:cond delay="1999"/>
                                          </p:stCondLst>
                                        </p:cTn>
                                        <p:tgtEl>
                                          <p:spTgt spid="62"/>
                                        </p:tgtEl>
                                        <p:attrNameLst>
                                          <p:attrName>style.visibility</p:attrName>
                                        </p:attrNameLst>
                                      </p:cBhvr>
                                      <p:to>
                                        <p:strVal val="hidden"/>
                                      </p:to>
                                    </p:set>
                                  </p:childTnLst>
                                </p:cTn>
                              </p:par>
                              <p:par>
                                <p:cTn id="150" presetID="64" presetClass="path" presetSubtype="0" accel="50000" decel="50000" fill="hold" nodeType="withEffect">
                                  <p:stCondLst>
                                    <p:cond delay="0"/>
                                  </p:stCondLst>
                                  <p:childTnLst>
                                    <p:animMotion origin="layout" path="M -1.66667E-6 0.00648 L -0.11892 -0.15741 " pathEditMode="relative" rAng="0" ptsTypes="AA">
                                      <p:cBhvr>
                                        <p:cTn id="151" dur="2000" fill="hold"/>
                                        <p:tgtEl>
                                          <p:spTgt spid="63"/>
                                        </p:tgtEl>
                                        <p:attrNameLst>
                                          <p:attrName>ppt_x</p:attrName>
                                          <p:attrName>ppt_y</p:attrName>
                                        </p:attrNameLst>
                                      </p:cBhvr>
                                      <p:rCtr x="-60" y="-82"/>
                                    </p:animMotion>
                                  </p:childTnLst>
                                </p:cTn>
                              </p:par>
                              <p:par>
                                <p:cTn id="152" presetID="64" presetClass="path" presetSubtype="0" accel="50000" decel="50000" fill="hold" nodeType="withEffect">
                                  <p:stCondLst>
                                    <p:cond delay="0"/>
                                  </p:stCondLst>
                                  <p:childTnLst>
                                    <p:animMotion origin="layout" path="M 3.33333E-6 0.00648 L -0.00539 -0.15371 " pathEditMode="relative" rAng="0" ptsTypes="AA">
                                      <p:cBhvr>
                                        <p:cTn id="153" dur="2000" fill="hold"/>
                                        <p:tgtEl>
                                          <p:spTgt spid="72"/>
                                        </p:tgtEl>
                                        <p:attrNameLst>
                                          <p:attrName>ppt_x</p:attrName>
                                          <p:attrName>ppt_y</p:attrName>
                                        </p:attrNameLst>
                                      </p:cBhvr>
                                      <p:rCtr x="-3" y="-80"/>
                                    </p:animMotion>
                                  </p:childTnLst>
                                </p:cTn>
                              </p:par>
                              <p:par>
                                <p:cTn id="154" presetID="64" presetClass="path" presetSubtype="0" accel="50000" decel="50000" fill="hold" nodeType="withEffect">
                                  <p:stCondLst>
                                    <p:cond delay="0"/>
                                  </p:stCondLst>
                                  <p:childTnLst>
                                    <p:animMotion origin="layout" path="M -3.61111E-6 0.00648 L 0.13785 -0.15046 " pathEditMode="relative" rAng="0" ptsTypes="AA">
                                      <p:cBhvr>
                                        <p:cTn id="155" dur="2000" fill="hold"/>
                                        <p:tgtEl>
                                          <p:spTgt spid="74"/>
                                        </p:tgtEl>
                                        <p:attrNameLst>
                                          <p:attrName>ppt_x</p:attrName>
                                          <p:attrName>ppt_y</p:attrName>
                                        </p:attrNameLst>
                                      </p:cBhvr>
                                      <p:rCtr x="69" y="-78"/>
                                    </p:animMotion>
                                  </p:childTnLst>
                                </p:cTn>
                              </p:par>
                              <p:par>
                                <p:cTn id="156" presetID="10" presetClass="exit" presetSubtype="0" fill="hold" nodeType="withEffect">
                                  <p:stCondLst>
                                    <p:cond delay="0"/>
                                  </p:stCondLst>
                                  <p:childTnLst>
                                    <p:animEffect transition="out" filter="fade">
                                      <p:cBhvr>
                                        <p:cTn id="157" dur="5000"/>
                                        <p:tgtEl>
                                          <p:spTgt spid="63"/>
                                        </p:tgtEl>
                                      </p:cBhvr>
                                    </p:animEffect>
                                    <p:set>
                                      <p:cBhvr>
                                        <p:cTn id="158" dur="1" fill="hold">
                                          <p:stCondLst>
                                            <p:cond delay="4999"/>
                                          </p:stCondLst>
                                        </p:cTn>
                                        <p:tgtEl>
                                          <p:spTgt spid="63"/>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5000"/>
                                        <p:tgtEl>
                                          <p:spTgt spid="72"/>
                                        </p:tgtEl>
                                      </p:cBhvr>
                                    </p:animEffect>
                                    <p:set>
                                      <p:cBhvr>
                                        <p:cTn id="161" dur="1" fill="hold">
                                          <p:stCondLst>
                                            <p:cond delay="4999"/>
                                          </p:stCondLst>
                                        </p:cTn>
                                        <p:tgtEl>
                                          <p:spTgt spid="72"/>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5000"/>
                                        <p:tgtEl>
                                          <p:spTgt spid="74"/>
                                        </p:tgtEl>
                                      </p:cBhvr>
                                    </p:animEffect>
                                    <p:set>
                                      <p:cBhvr>
                                        <p:cTn id="164" dur="1" fill="hold">
                                          <p:stCondLst>
                                            <p:cond delay="4999"/>
                                          </p:stCondLst>
                                        </p:cTn>
                                        <p:tgtEl>
                                          <p:spTgt spid="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P spid="81" grpId="0" animBg="1"/>
      <p:bldP spid="81" grpId="1" animBg="1"/>
      <p:bldP spid="94" grpId="0" animBg="1"/>
      <p:bldP spid="94" grpId="1" animBg="1"/>
      <p:bldP spid="97" grpId="0" animBg="1"/>
      <p:bldP spid="139" grpId="0" animBg="1"/>
      <p:bldP spid="14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07996"/>
          </a:xfrm>
        </p:spPr>
        <p:txBody>
          <a:bodyPr/>
          <a:lstStyle/>
          <a:p>
            <a:r>
              <a:rPr smtClean="0"/>
              <a:t>The "Oslo" Repository</a:t>
            </a:r>
            <a:br>
              <a:rPr smtClean="0"/>
            </a:br>
            <a:r>
              <a:rPr sz="3200" i="1" smtClean="0">
                <a:solidFill>
                  <a:schemeClr val="accent5"/>
                </a:solidFill>
              </a:rPr>
              <a:t>A common store for diverse information</a:t>
            </a:r>
            <a:endParaRPr sz="3200" i="1" dirty="0" smtClean="0">
              <a:solidFill>
                <a:schemeClr val="accent5"/>
              </a:solidFill>
            </a:endParaRPr>
          </a:p>
        </p:txBody>
      </p:sp>
      <p:sp>
        <p:nvSpPr>
          <p:cNvPr id="3" name="Content Placeholder 2"/>
          <p:cNvSpPr>
            <a:spLocks noGrp="1"/>
          </p:cNvSpPr>
          <p:nvPr>
            <p:ph idx="1"/>
          </p:nvPr>
        </p:nvSpPr>
        <p:spPr>
          <a:xfrm>
            <a:off x="381000" y="1412875"/>
            <a:ext cx="8382000" cy="4031873"/>
          </a:xfrm>
        </p:spPr>
        <p:txBody>
          <a:bodyPr/>
          <a:lstStyle/>
          <a:p>
            <a:r>
              <a:rPr lang="en-US" dirty="0" smtClean="0"/>
              <a:t>Provides one place to find information about the IT environment</a:t>
            </a:r>
          </a:p>
          <a:p>
            <a:r>
              <a:rPr lang="en-US" dirty="0" smtClean="0"/>
              <a:t>Examples of what the repository allows:</a:t>
            </a:r>
          </a:p>
          <a:p>
            <a:pPr lvl="1"/>
            <a:r>
              <a:rPr lang="en-US" dirty="0" smtClean="0"/>
              <a:t>People in different roles can see and modify a common set of information</a:t>
            </a:r>
          </a:p>
          <a:p>
            <a:pPr lvl="2"/>
            <a:r>
              <a:rPr lang="en-US" dirty="0" smtClean="0"/>
              <a:t>About applications, business processes, or anything else</a:t>
            </a:r>
          </a:p>
          <a:p>
            <a:pPr lvl="1"/>
            <a:r>
              <a:rPr lang="en-US" dirty="0" smtClean="0"/>
              <a:t>Relationships between information can be made apparent</a:t>
            </a:r>
          </a:p>
          <a:p>
            <a:pPr lvl="1"/>
            <a:r>
              <a:rPr lang="en-US" dirty="0" smtClean="0"/>
              <a:t>Problems can be tracked from end to end:</a:t>
            </a:r>
          </a:p>
        </p:txBody>
      </p:sp>
      <p:sp>
        <p:nvSpPr>
          <p:cNvPr id="4" name="TextBox 3"/>
          <p:cNvSpPr txBox="1"/>
          <p:nvPr/>
        </p:nvSpPr>
        <p:spPr>
          <a:xfrm>
            <a:off x="304800" y="5645618"/>
            <a:ext cx="685800" cy="457200"/>
          </a:xfrm>
          <a:prstGeom prst="rect">
            <a:avLst/>
          </a:prstGeom>
          <a:solidFill>
            <a:srgbClr val="FF0000">
              <a:alpha val="28000"/>
            </a:srgbClr>
          </a:solidFill>
          <a:ln w="15875" cmpd="sng">
            <a:solidFill>
              <a:srgbClr val="FF0000"/>
            </a:solidFill>
            <a:prstDash val="dash"/>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rgbClr val="FFFFFF"/>
                </a:solidFill>
                <a:effectLst>
                  <a:outerShdw blurRad="38100" dist="38100" dir="2700000" algn="tl">
                    <a:srgbClr val="000000">
                      <a:alpha val="43137"/>
                    </a:srgbClr>
                  </a:outerShdw>
                </a:effectLst>
              </a:rPr>
              <a:t>SLA</a:t>
            </a:r>
          </a:p>
        </p:txBody>
      </p:sp>
      <p:grpSp>
        <p:nvGrpSpPr>
          <p:cNvPr id="11" name="Group 32"/>
          <p:cNvGrpSpPr/>
          <p:nvPr/>
        </p:nvGrpSpPr>
        <p:grpSpPr>
          <a:xfrm>
            <a:off x="990600" y="5417018"/>
            <a:ext cx="1524000" cy="990600"/>
            <a:chOff x="990600" y="5638800"/>
            <a:chExt cx="1524000" cy="990600"/>
          </a:xfrm>
        </p:grpSpPr>
        <p:sp>
          <p:nvSpPr>
            <p:cNvPr id="12" name="TextBox 11"/>
            <p:cNvSpPr txBox="1"/>
            <p:nvPr/>
          </p:nvSpPr>
          <p:spPr>
            <a:xfrm>
              <a:off x="1219200" y="5715000"/>
              <a:ext cx="1200970" cy="707886"/>
            </a:xfrm>
            <a:prstGeom prst="rect">
              <a:avLst/>
            </a:prstGeom>
            <a:noFill/>
          </p:spPr>
          <p:txBody>
            <a:bodyPr wrap="none" rtlCol="0">
              <a:spAutoFit/>
            </a:bodyPr>
            <a:lstStyle/>
            <a:p>
              <a:pPr algn="ctr"/>
              <a:r>
                <a:rPr lang="en-US" sz="2000" b="1" i="1" dirty="0" smtClean="0">
                  <a:latin typeface="+mn-lt"/>
                </a:rPr>
                <a:t>Business</a:t>
              </a:r>
            </a:p>
            <a:p>
              <a:pPr algn="ctr"/>
              <a:r>
                <a:rPr lang="en-US" sz="2000" b="1" i="1" dirty="0" smtClean="0">
                  <a:latin typeface="+mn-lt"/>
                </a:rPr>
                <a:t>Process</a:t>
              </a:r>
            </a:p>
          </p:txBody>
        </p:sp>
        <p:sp>
          <p:nvSpPr>
            <p:cNvPr id="14" name="Rounded Rectangle 13"/>
            <p:cNvSpPr/>
            <p:nvPr/>
          </p:nvSpPr>
          <p:spPr bwMode="auto">
            <a:xfrm rot="16200000">
              <a:off x="1371600" y="5486400"/>
              <a:ext cx="990600" cy="1295400"/>
            </a:xfrm>
            <a:prstGeom prst="roundRect">
              <a:avLst/>
            </a:prstGeom>
            <a:noFill/>
            <a:ln w="31750" cmpd="tri">
              <a:solidFill>
                <a:schemeClr val="tx1"/>
              </a:solidFill>
              <a:prstDash val="sysDash"/>
              <a:headEnd type="none" w="med" len="med"/>
              <a:tailEnd type="none" w="med" len="med"/>
            </a:ln>
            <a:effectLst/>
            <a:scene3d>
              <a:camera prst="orthographicFront"/>
              <a:lightRig rig="glow" dir="t">
                <a:rot lat="0" lon="0" rev="6360000"/>
              </a:lightRig>
            </a:scene3d>
            <a:sp3d contourW="1000" prstMaterial="fla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cxnSp>
          <p:nvCxnSpPr>
            <p:cNvPr id="23" name="Straight Arrow Connector 22"/>
            <p:cNvCxnSpPr/>
            <p:nvPr/>
          </p:nvCxnSpPr>
          <p:spPr>
            <a:xfrm>
              <a:off x="990600" y="6096000"/>
              <a:ext cx="228600" cy="1588"/>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13" name="Group 36"/>
          <p:cNvGrpSpPr/>
          <p:nvPr/>
        </p:nvGrpSpPr>
        <p:grpSpPr>
          <a:xfrm>
            <a:off x="7467600" y="5286388"/>
            <a:ext cx="1524000" cy="587829"/>
            <a:chOff x="7467600" y="5508170"/>
            <a:chExt cx="1524000" cy="587829"/>
          </a:xfrm>
        </p:grpSpPr>
        <p:sp>
          <p:nvSpPr>
            <p:cNvPr id="19" name="Diamond 18"/>
            <p:cNvSpPr/>
            <p:nvPr/>
          </p:nvSpPr>
          <p:spPr bwMode="auto">
            <a:xfrm>
              <a:off x="7696200" y="5508170"/>
              <a:ext cx="1295400" cy="587829"/>
            </a:xfrm>
            <a:prstGeom prst="diamond">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sp>
          <p:nvSpPr>
            <p:cNvPr id="8" name="TextBox 7"/>
            <p:cNvSpPr txBox="1"/>
            <p:nvPr/>
          </p:nvSpPr>
          <p:spPr>
            <a:xfrm>
              <a:off x="7772400" y="5562600"/>
              <a:ext cx="1084399" cy="400110"/>
            </a:xfrm>
            <a:prstGeom prst="rect">
              <a:avLst/>
            </a:prstGeom>
            <a:noFill/>
          </p:spPr>
          <p:txBody>
            <a:bodyPr wrap="square" rtlCol="0">
              <a:spAutoFit/>
            </a:bodyPr>
            <a:lstStyle/>
            <a:p>
              <a:r>
                <a:rPr lang="en-US" sz="2000" b="1" i="1" dirty="0" smtClean="0">
                  <a:solidFill>
                    <a:schemeClr val="bg2"/>
                  </a:solidFill>
                  <a:latin typeface="+mn-lt"/>
                </a:rPr>
                <a:t>Service</a:t>
              </a:r>
              <a:endParaRPr lang="en-US" sz="2000" b="1" i="1" dirty="0">
                <a:solidFill>
                  <a:schemeClr val="bg2"/>
                </a:solidFill>
                <a:latin typeface="+mn-lt"/>
              </a:endParaRPr>
            </a:p>
          </p:txBody>
        </p:sp>
        <p:cxnSp>
          <p:nvCxnSpPr>
            <p:cNvPr id="24" name="Straight Arrow Connector 23"/>
            <p:cNvCxnSpPr/>
            <p:nvPr/>
          </p:nvCxnSpPr>
          <p:spPr>
            <a:xfrm>
              <a:off x="7467600" y="5791200"/>
              <a:ext cx="228600" cy="1588"/>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18" name="Group 39"/>
          <p:cNvGrpSpPr/>
          <p:nvPr/>
        </p:nvGrpSpPr>
        <p:grpSpPr>
          <a:xfrm>
            <a:off x="6096000" y="5340818"/>
            <a:ext cx="1371600" cy="457200"/>
            <a:chOff x="6096000" y="5562600"/>
            <a:chExt cx="1371600" cy="457200"/>
          </a:xfrm>
        </p:grpSpPr>
        <p:sp>
          <p:nvSpPr>
            <p:cNvPr id="17" name="Rectangle 16"/>
            <p:cNvSpPr/>
            <p:nvPr/>
          </p:nvSpPr>
          <p:spPr bwMode="auto">
            <a:xfrm>
              <a:off x="6324600" y="5562600"/>
              <a:ext cx="1143000" cy="457200"/>
            </a:xfrm>
            <a:prstGeom prst="rect">
              <a:avLst/>
            </a:prstGeom>
            <a:gradFill flip="none"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path path="circle">
                <a:fillToRect l="100000" t="100000"/>
              </a:path>
              <a:tileRect r="-100000" b="-100000"/>
            </a:gradFill>
            <a:ln>
              <a:headEnd type="none" w="med" len="med"/>
              <a:tailEnd type="none" w="med" len="med"/>
            </a:ln>
            <a:scene3d>
              <a:camera prst="orthographicFront"/>
              <a:lightRig rig="glow" dir="t">
                <a:rot lat="0" lon="0" rev="6360000"/>
              </a:lightRig>
            </a:scene3d>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grpSp>
          <p:nvGrpSpPr>
            <p:cNvPr id="20" name="Group 35"/>
            <p:cNvGrpSpPr/>
            <p:nvPr/>
          </p:nvGrpSpPr>
          <p:grpSpPr>
            <a:xfrm>
              <a:off x="6096000" y="5562600"/>
              <a:ext cx="1323772" cy="400110"/>
              <a:chOff x="6096000" y="5562600"/>
              <a:chExt cx="1323772" cy="400110"/>
            </a:xfrm>
          </p:grpSpPr>
          <p:sp>
            <p:nvSpPr>
              <p:cNvPr id="7" name="TextBox 6"/>
              <p:cNvSpPr txBox="1"/>
              <p:nvPr/>
            </p:nvSpPr>
            <p:spPr>
              <a:xfrm>
                <a:off x="6324600" y="5562600"/>
                <a:ext cx="1095172" cy="400110"/>
              </a:xfrm>
              <a:prstGeom prst="rect">
                <a:avLst/>
              </a:prstGeom>
              <a:noFill/>
            </p:spPr>
            <p:txBody>
              <a:bodyPr wrap="none" rtlCol="0">
                <a:spAutoFit/>
              </a:bodyPr>
              <a:lstStyle/>
              <a:p>
                <a:r>
                  <a:rPr lang="en-US" sz="2000" b="1" i="1" dirty="0" smtClean="0">
                    <a:latin typeface="+mn-lt"/>
                  </a:rPr>
                  <a:t>Activity</a:t>
                </a:r>
                <a:endParaRPr lang="en-US" sz="2000" b="1" i="1" dirty="0">
                  <a:latin typeface="+mn-lt"/>
                </a:endParaRPr>
              </a:p>
            </p:txBody>
          </p:sp>
          <p:cxnSp>
            <p:nvCxnSpPr>
              <p:cNvPr id="25" name="Straight Arrow Connector 24"/>
              <p:cNvCxnSpPr/>
              <p:nvPr/>
            </p:nvCxnSpPr>
            <p:spPr>
              <a:xfrm>
                <a:off x="6096000" y="5791200"/>
                <a:ext cx="228600" cy="1588"/>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grpSp>
        <p:nvGrpSpPr>
          <p:cNvPr id="22" name="Group 38"/>
          <p:cNvGrpSpPr/>
          <p:nvPr/>
        </p:nvGrpSpPr>
        <p:grpSpPr>
          <a:xfrm>
            <a:off x="6096000" y="6026618"/>
            <a:ext cx="1905000" cy="457200"/>
            <a:chOff x="6096000" y="6248400"/>
            <a:chExt cx="1905000" cy="457200"/>
          </a:xfrm>
        </p:grpSpPr>
        <p:sp>
          <p:nvSpPr>
            <p:cNvPr id="21" name="Rectangle 20"/>
            <p:cNvSpPr/>
            <p:nvPr/>
          </p:nvSpPr>
          <p:spPr bwMode="auto">
            <a:xfrm>
              <a:off x="6324600" y="6248400"/>
              <a:ext cx="1676400" cy="4572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sp>
          <p:nvSpPr>
            <p:cNvPr id="10" name="TextBox 9"/>
            <p:cNvSpPr txBox="1"/>
            <p:nvPr/>
          </p:nvSpPr>
          <p:spPr>
            <a:xfrm>
              <a:off x="6324600" y="6248400"/>
              <a:ext cx="1630575" cy="400110"/>
            </a:xfrm>
            <a:prstGeom prst="rect">
              <a:avLst/>
            </a:prstGeom>
            <a:noFill/>
          </p:spPr>
          <p:txBody>
            <a:bodyPr wrap="none" rtlCol="0">
              <a:spAutoFit/>
            </a:bodyPr>
            <a:lstStyle/>
            <a:p>
              <a:r>
                <a:rPr lang="en-US" sz="2000" b="1" i="1" dirty="0" smtClean="0">
                  <a:latin typeface="+mn-lt"/>
                </a:rPr>
                <a:t>Data Center</a:t>
              </a:r>
              <a:endParaRPr lang="en-US" sz="2000" b="1" i="1" dirty="0">
                <a:latin typeface="+mn-lt"/>
              </a:endParaRPr>
            </a:p>
          </p:txBody>
        </p:sp>
        <p:cxnSp>
          <p:nvCxnSpPr>
            <p:cNvPr id="26" name="Straight Arrow Connector 25"/>
            <p:cNvCxnSpPr/>
            <p:nvPr/>
          </p:nvCxnSpPr>
          <p:spPr>
            <a:xfrm>
              <a:off x="6096000" y="6477000"/>
              <a:ext cx="228600" cy="1588"/>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29" name="Group 33"/>
          <p:cNvGrpSpPr/>
          <p:nvPr/>
        </p:nvGrpSpPr>
        <p:grpSpPr>
          <a:xfrm>
            <a:off x="2514600" y="5569418"/>
            <a:ext cx="1905000" cy="685800"/>
            <a:chOff x="2514600" y="5791200"/>
            <a:chExt cx="1905000" cy="685800"/>
          </a:xfrm>
        </p:grpSpPr>
        <p:sp>
          <p:nvSpPr>
            <p:cNvPr id="15" name="Oval 14"/>
            <p:cNvSpPr/>
            <p:nvPr/>
          </p:nvSpPr>
          <p:spPr bwMode="auto">
            <a:xfrm>
              <a:off x="2743200" y="5791200"/>
              <a:ext cx="1676400" cy="685800"/>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sp>
          <p:nvSpPr>
            <p:cNvPr id="5" name="TextBox 4"/>
            <p:cNvSpPr txBox="1"/>
            <p:nvPr/>
          </p:nvSpPr>
          <p:spPr>
            <a:xfrm>
              <a:off x="2743200" y="5867400"/>
              <a:ext cx="1555234" cy="400110"/>
            </a:xfrm>
            <a:prstGeom prst="rect">
              <a:avLst/>
            </a:prstGeom>
            <a:noFill/>
          </p:spPr>
          <p:txBody>
            <a:bodyPr wrap="none" rtlCol="0">
              <a:spAutoFit/>
            </a:bodyPr>
            <a:lstStyle/>
            <a:p>
              <a:r>
                <a:rPr lang="en-US" sz="2000" b="1" i="1" dirty="0" smtClean="0">
                  <a:solidFill>
                    <a:schemeClr val="bg2"/>
                  </a:solidFill>
                  <a:latin typeface="+mn-lt"/>
                </a:rPr>
                <a:t>Application</a:t>
              </a:r>
              <a:endParaRPr lang="en-US" sz="2000" b="1" i="1" dirty="0">
                <a:solidFill>
                  <a:schemeClr val="bg2"/>
                </a:solidFill>
                <a:latin typeface="+mn-lt"/>
              </a:endParaRPr>
            </a:p>
          </p:txBody>
        </p:sp>
        <p:cxnSp>
          <p:nvCxnSpPr>
            <p:cNvPr id="27" name="Straight Arrow Connector 26"/>
            <p:cNvCxnSpPr/>
            <p:nvPr/>
          </p:nvCxnSpPr>
          <p:spPr>
            <a:xfrm>
              <a:off x="2514600" y="6096000"/>
              <a:ext cx="228600" cy="1588"/>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31" name="Group 40"/>
          <p:cNvGrpSpPr/>
          <p:nvPr/>
        </p:nvGrpSpPr>
        <p:grpSpPr>
          <a:xfrm>
            <a:off x="4267200" y="5340818"/>
            <a:ext cx="1828800" cy="457200"/>
            <a:chOff x="4267200" y="5562600"/>
            <a:chExt cx="1828800" cy="457200"/>
          </a:xfrm>
        </p:grpSpPr>
        <p:sp>
          <p:nvSpPr>
            <p:cNvPr id="16" name="Rectangle 15"/>
            <p:cNvSpPr/>
            <p:nvPr/>
          </p:nvSpPr>
          <p:spPr bwMode="auto">
            <a:xfrm>
              <a:off x="4648200" y="5562600"/>
              <a:ext cx="1447800" cy="457200"/>
            </a:xfrm>
            <a:prstGeom prst="rect">
              <a:avLst/>
            </a:prstGeom>
            <a:ln>
              <a:headEnd type="none" w="med" len="med"/>
              <a:tailEnd type="none" w="med" len="med"/>
            </a:ln>
            <a:scene3d>
              <a:camera prst="orthographicFront"/>
              <a:lightRig rig="glow" dir="t">
                <a:rot lat="0" lon="0" rev="6360000"/>
              </a:lightRig>
            </a:scene3d>
            <a:sp3d contourW="1000" prstMaterial="flat">
              <a:bevelT w="95250" h="1016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sp>
          <p:nvSpPr>
            <p:cNvPr id="6" name="TextBox 5"/>
            <p:cNvSpPr txBox="1"/>
            <p:nvPr/>
          </p:nvSpPr>
          <p:spPr>
            <a:xfrm>
              <a:off x="4648200" y="5562600"/>
              <a:ext cx="1349344" cy="400110"/>
            </a:xfrm>
            <a:prstGeom prst="rect">
              <a:avLst/>
            </a:prstGeom>
            <a:noFill/>
          </p:spPr>
          <p:txBody>
            <a:bodyPr wrap="none" rtlCol="0">
              <a:spAutoFit/>
            </a:bodyPr>
            <a:lstStyle/>
            <a:p>
              <a:r>
                <a:rPr lang="en-US" sz="2000" b="1" i="1" dirty="0" smtClean="0">
                  <a:latin typeface="+mn-lt"/>
                </a:rPr>
                <a:t>Workflow</a:t>
              </a:r>
              <a:endParaRPr lang="en-US" sz="2000" b="1" i="1" dirty="0">
                <a:latin typeface="+mn-lt"/>
              </a:endParaRPr>
            </a:p>
          </p:txBody>
        </p:sp>
        <p:cxnSp>
          <p:nvCxnSpPr>
            <p:cNvPr id="28" name="Straight Arrow Connector 27"/>
            <p:cNvCxnSpPr/>
            <p:nvPr/>
          </p:nvCxnSpPr>
          <p:spPr>
            <a:xfrm flipV="1">
              <a:off x="4267200" y="5792788"/>
              <a:ext cx="381000" cy="150812"/>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32" name="Group 37"/>
          <p:cNvGrpSpPr/>
          <p:nvPr/>
        </p:nvGrpSpPr>
        <p:grpSpPr>
          <a:xfrm>
            <a:off x="4267200" y="6026618"/>
            <a:ext cx="1748682" cy="400110"/>
            <a:chOff x="4267200" y="6248400"/>
            <a:chExt cx="1748682" cy="400110"/>
          </a:xfrm>
        </p:grpSpPr>
        <p:sp>
          <p:nvSpPr>
            <p:cNvPr id="9" name="TextBox 8"/>
            <p:cNvSpPr txBox="1"/>
            <p:nvPr/>
          </p:nvSpPr>
          <p:spPr>
            <a:xfrm>
              <a:off x="4648200" y="6248400"/>
              <a:ext cx="1367682" cy="400110"/>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n-US" sz="2000" b="1" i="1" dirty="0" smtClean="0"/>
                <a:t>Computer</a:t>
              </a:r>
              <a:endParaRPr lang="en-US" sz="2000" b="1" i="1" dirty="0"/>
            </a:p>
          </p:txBody>
        </p:sp>
        <p:cxnSp>
          <p:nvCxnSpPr>
            <p:cNvPr id="30" name="Straight Arrow Connector 29"/>
            <p:cNvCxnSpPr>
              <a:endCxn id="9" idx="1"/>
            </p:cNvCxnSpPr>
            <p:nvPr/>
          </p:nvCxnSpPr>
          <p:spPr>
            <a:xfrm>
              <a:off x="4267200" y="6324600"/>
              <a:ext cx="381000" cy="123855"/>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ssolv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dissolv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dissolve">
                                      <p:cBhvr>
                                        <p:cTn id="35" dur="500"/>
                                        <p:tgtEl>
                                          <p:spTgt spid="4"/>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par>
                          <p:cTn id="40" fill="hold">
                            <p:stCondLst>
                              <p:cond delay="1000"/>
                            </p:stCondLst>
                            <p:childTnLst>
                              <p:par>
                                <p:cTn id="41" presetID="22" presetClass="entr" presetSubtype="8"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ipe(up)">
                                      <p:cBhvr>
                                        <p:cTn id="48" dur="500"/>
                                        <p:tgtEl>
                                          <p:spTgt spid="32"/>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500"/>
                            </p:stCondLst>
                            <p:childTnLst>
                              <p:par>
                                <p:cTn id="59" presetID="22" presetClass="entr" presetSubtype="8" fill="hold"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left)">
                                      <p:cBhvr>
                                        <p:cTn id="61" dur="500"/>
                                        <p:tgtEl>
                                          <p:spTgt spid="18"/>
                                        </p:tgtEl>
                                      </p:cBhvr>
                                    </p:animEffect>
                                  </p:childTnLst>
                                </p:cTn>
                              </p:par>
                            </p:childTnLst>
                          </p:cTn>
                        </p:par>
                        <p:par>
                          <p:cTn id="62" fill="hold">
                            <p:stCondLst>
                              <p:cond delay="1000"/>
                            </p:stCondLst>
                            <p:childTnLst>
                              <p:par>
                                <p:cTn id="63" presetID="22" presetClass="entr" presetSubtype="8"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ipe(left)">
                                      <p:cBhvr>
                                        <p:cTn id="6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SOA </a:t>
            </a:r>
            <a:r>
              <a:rPr lang="de-DE" dirty="0" err="1" smtClean="0"/>
              <a:t>Consume</a:t>
            </a:r>
            <a:endParaRPr lang="de-DE"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8"/>
          <p:cNvGrpSpPr/>
          <p:nvPr/>
        </p:nvGrpSpPr>
        <p:grpSpPr>
          <a:xfrm>
            <a:off x="202324" y="6090744"/>
            <a:ext cx="8915400" cy="667299"/>
            <a:chOff x="228600" y="5609103"/>
            <a:chExt cx="8915400" cy="667299"/>
          </a:xfrm>
        </p:grpSpPr>
        <p:sp>
          <p:nvSpPr>
            <p:cNvPr id="41" name="TextBox 40"/>
            <p:cNvSpPr txBox="1"/>
            <p:nvPr/>
          </p:nvSpPr>
          <p:spPr>
            <a:xfrm>
              <a:off x="3658394" y="5609103"/>
              <a:ext cx="5485606" cy="667299"/>
            </a:xfrm>
            <a:prstGeom prst="rect">
              <a:avLst/>
            </a:prstGeom>
            <a:noFill/>
          </p:spPr>
          <p:txBody>
            <a:bodyPr wrap="square" rtlCol="0">
              <a:spAutoFit/>
            </a:bodyPr>
            <a:lstStyle/>
            <a:p>
              <a:pPr>
                <a:lnSpc>
                  <a:spcPts val="2200"/>
                </a:lnSpc>
              </a:pPr>
              <a:r>
                <a:rPr lang="en-US" sz="2400" dirty="0" smtClean="0">
                  <a:latin typeface="+mn-lt"/>
                </a:rPr>
                <a:t>A set of machines, software, etc. on which an application can be deployed</a:t>
              </a:r>
              <a:endParaRPr lang="en-US" sz="2400" dirty="0">
                <a:latin typeface="+mn-lt"/>
              </a:endParaRPr>
            </a:p>
          </p:txBody>
        </p:sp>
        <p:sp>
          <p:nvSpPr>
            <p:cNvPr id="40" name="TextBox 39"/>
            <p:cNvSpPr txBox="1"/>
            <p:nvPr/>
          </p:nvSpPr>
          <p:spPr>
            <a:xfrm>
              <a:off x="228600" y="5644186"/>
              <a:ext cx="1895840" cy="461665"/>
            </a:xfrm>
            <a:prstGeom prst="rect">
              <a:avLst/>
            </a:prstGeom>
            <a:noFill/>
          </p:spPr>
          <p:txBody>
            <a:bodyPr wrap="none" rtlCol="0">
              <a:spAutoFit/>
            </a:bodyPr>
            <a:lstStyle/>
            <a:p>
              <a:r>
                <a:rPr lang="en-US" sz="2400" dirty="0" smtClean="0">
                  <a:latin typeface="+mn-lt"/>
                </a:rPr>
                <a:t>Environment</a:t>
              </a:r>
              <a:endParaRPr lang="en-US" sz="2400" dirty="0">
                <a:latin typeface="+mn-lt"/>
              </a:endParaRPr>
            </a:p>
          </p:txBody>
        </p:sp>
      </p:grpSp>
      <p:sp>
        <p:nvSpPr>
          <p:cNvPr id="2" name="Title 1"/>
          <p:cNvSpPr>
            <a:spLocks noGrp="1"/>
          </p:cNvSpPr>
          <p:nvPr>
            <p:ph type="title"/>
          </p:nvPr>
        </p:nvSpPr>
        <p:spPr>
          <a:xfrm>
            <a:off x="387054" y="228600"/>
            <a:ext cx="8375946" cy="1107996"/>
          </a:xfrm>
        </p:spPr>
        <p:txBody>
          <a:bodyPr/>
          <a:lstStyle/>
          <a:p>
            <a:r>
              <a:rPr smtClean="0"/>
              <a:t>What's in the Repository</a:t>
            </a:r>
            <a:br>
              <a:rPr smtClean="0"/>
            </a:br>
            <a:r>
              <a:rPr sz="3200" i="1" smtClean="0">
                <a:solidFill>
                  <a:schemeClr val="accent5"/>
                </a:solidFill>
              </a:rPr>
              <a:t>Some examples of pre-defined schemas</a:t>
            </a:r>
            <a:endParaRPr sz="3200" i="1" dirty="0" smtClean="0">
              <a:solidFill>
                <a:schemeClr val="accent5"/>
              </a:solidFill>
            </a:endParaRPr>
          </a:p>
        </p:txBody>
      </p:sp>
      <p:sp>
        <p:nvSpPr>
          <p:cNvPr id="6" name="TextBox 5"/>
          <p:cNvSpPr txBox="1"/>
          <p:nvPr/>
        </p:nvSpPr>
        <p:spPr>
          <a:xfrm>
            <a:off x="3657600" y="1447800"/>
            <a:ext cx="3158237" cy="523220"/>
          </a:xfrm>
          <a:prstGeom prst="rect">
            <a:avLst/>
          </a:prstGeom>
          <a:noFill/>
        </p:spPr>
        <p:txBody>
          <a:bodyPr wrap="none" rtlCol="0">
            <a:spAutoFit/>
          </a:bodyPr>
          <a:lstStyle/>
          <a:p>
            <a:r>
              <a:rPr lang="en-US" sz="2800" b="1" dirty="0" smtClean="0">
                <a:latin typeface="+mn-lt"/>
              </a:rPr>
              <a:t>What It Describes</a:t>
            </a:r>
            <a:endParaRPr lang="en-US" sz="2800" b="1" dirty="0">
              <a:latin typeface="+mn-lt"/>
            </a:endParaRPr>
          </a:p>
        </p:txBody>
      </p:sp>
      <p:sp>
        <p:nvSpPr>
          <p:cNvPr id="7" name="TextBox 6"/>
          <p:cNvSpPr txBox="1"/>
          <p:nvPr/>
        </p:nvSpPr>
        <p:spPr>
          <a:xfrm>
            <a:off x="227806" y="1448594"/>
            <a:ext cx="1483098" cy="523220"/>
          </a:xfrm>
          <a:prstGeom prst="rect">
            <a:avLst/>
          </a:prstGeom>
          <a:noFill/>
        </p:spPr>
        <p:txBody>
          <a:bodyPr wrap="none" rtlCol="0">
            <a:spAutoFit/>
          </a:bodyPr>
          <a:lstStyle/>
          <a:p>
            <a:r>
              <a:rPr lang="en-US" sz="2800" b="1" dirty="0" smtClean="0">
                <a:latin typeface="+mn-lt"/>
              </a:rPr>
              <a:t>Schema</a:t>
            </a:r>
            <a:endParaRPr lang="en-US" sz="2800" b="1" dirty="0">
              <a:latin typeface="+mn-lt"/>
            </a:endParaRPr>
          </a:p>
        </p:txBody>
      </p:sp>
      <p:cxnSp>
        <p:nvCxnSpPr>
          <p:cNvPr id="9" name="Straight Connector 8"/>
          <p:cNvCxnSpPr/>
          <p:nvPr/>
        </p:nvCxnSpPr>
        <p:spPr>
          <a:xfrm>
            <a:off x="-794" y="1981994"/>
            <a:ext cx="914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flipH="1" flipV="1">
            <a:off x="1067594" y="4419600"/>
            <a:ext cx="4876006" cy="794"/>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44"/>
          <p:cNvGrpSpPr/>
          <p:nvPr/>
        </p:nvGrpSpPr>
        <p:grpSpPr>
          <a:xfrm>
            <a:off x="0" y="2057400"/>
            <a:ext cx="9144000" cy="667299"/>
            <a:chOff x="794" y="2361406"/>
            <a:chExt cx="9144000" cy="667299"/>
          </a:xfrm>
        </p:grpSpPr>
        <p:grpSp>
          <p:nvGrpSpPr>
            <p:cNvPr id="12" name="Group 43"/>
            <p:cNvGrpSpPr/>
            <p:nvPr/>
          </p:nvGrpSpPr>
          <p:grpSpPr>
            <a:xfrm>
              <a:off x="228600" y="2361406"/>
              <a:ext cx="8916194" cy="667299"/>
              <a:chOff x="228600" y="2361406"/>
              <a:chExt cx="8916194" cy="667299"/>
            </a:xfrm>
          </p:grpSpPr>
          <p:sp>
            <p:nvSpPr>
              <p:cNvPr id="4" name="TextBox 3"/>
              <p:cNvSpPr txBox="1"/>
              <p:nvPr/>
            </p:nvSpPr>
            <p:spPr>
              <a:xfrm>
                <a:off x="228600" y="2391103"/>
                <a:ext cx="1179297" cy="461665"/>
              </a:xfrm>
              <a:prstGeom prst="rect">
                <a:avLst/>
              </a:prstGeom>
              <a:noFill/>
            </p:spPr>
            <p:txBody>
              <a:bodyPr wrap="none" rtlCol="0">
                <a:spAutoFit/>
              </a:bodyPr>
              <a:lstStyle/>
              <a:p>
                <a:r>
                  <a:rPr lang="en-US" sz="2400" dirty="0" smtClean="0">
                    <a:latin typeface="+mn-lt"/>
                  </a:rPr>
                  <a:t>Process</a:t>
                </a:r>
                <a:endParaRPr lang="en-US" sz="2400" dirty="0">
                  <a:latin typeface="+mn-lt"/>
                </a:endParaRPr>
              </a:p>
            </p:txBody>
          </p:sp>
          <p:sp>
            <p:nvSpPr>
              <p:cNvPr id="5" name="TextBox 4"/>
              <p:cNvSpPr txBox="1"/>
              <p:nvPr/>
            </p:nvSpPr>
            <p:spPr>
              <a:xfrm>
                <a:off x="3658394" y="2361406"/>
                <a:ext cx="5486400" cy="667299"/>
              </a:xfrm>
              <a:prstGeom prst="rect">
                <a:avLst/>
              </a:prstGeom>
              <a:noFill/>
            </p:spPr>
            <p:txBody>
              <a:bodyPr wrap="square" rtlCol="0">
                <a:spAutoFit/>
              </a:bodyPr>
              <a:lstStyle/>
              <a:p>
                <a:pPr>
                  <a:lnSpc>
                    <a:spcPts val="2200"/>
                  </a:lnSpc>
                </a:pPr>
                <a:r>
                  <a:rPr lang="en-US" sz="2400" dirty="0" smtClean="0">
                    <a:latin typeface="+mn-lt"/>
                  </a:rPr>
                  <a:t>The steps in a process, e.g., a business process</a:t>
                </a:r>
                <a:endParaRPr lang="en-US" sz="2400" dirty="0">
                  <a:latin typeface="+mn-lt"/>
                </a:endParaRPr>
              </a:p>
            </p:txBody>
          </p:sp>
        </p:grpSp>
        <p:cxnSp>
          <p:nvCxnSpPr>
            <p:cNvPr id="27" name="Straight Connector 26"/>
            <p:cNvCxnSpPr/>
            <p:nvPr/>
          </p:nvCxnSpPr>
          <p:spPr>
            <a:xfrm>
              <a:off x="794" y="2971006"/>
              <a:ext cx="9144000"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 name="Group 47"/>
          <p:cNvGrpSpPr/>
          <p:nvPr/>
        </p:nvGrpSpPr>
        <p:grpSpPr>
          <a:xfrm>
            <a:off x="0" y="4335380"/>
            <a:ext cx="9144000" cy="667299"/>
            <a:chOff x="0" y="4237503"/>
            <a:chExt cx="9144000" cy="667299"/>
          </a:xfrm>
        </p:grpSpPr>
        <p:sp>
          <p:nvSpPr>
            <p:cNvPr id="14" name="TextBox 13"/>
            <p:cNvSpPr txBox="1"/>
            <p:nvPr/>
          </p:nvSpPr>
          <p:spPr>
            <a:xfrm>
              <a:off x="228600" y="4343400"/>
              <a:ext cx="1137940" cy="461665"/>
            </a:xfrm>
            <a:prstGeom prst="rect">
              <a:avLst/>
            </a:prstGeom>
            <a:noFill/>
          </p:spPr>
          <p:txBody>
            <a:bodyPr wrap="none" rtlCol="0">
              <a:spAutoFit/>
            </a:bodyPr>
            <a:lstStyle/>
            <a:p>
              <a:r>
                <a:rPr lang="en-US" sz="2400" dirty="0" smtClean="0">
                  <a:latin typeface="+mn-lt"/>
                </a:rPr>
                <a:t>Service</a:t>
              </a:r>
              <a:endParaRPr lang="en-US" sz="2400" dirty="0">
                <a:latin typeface="+mn-lt"/>
              </a:endParaRPr>
            </a:p>
          </p:txBody>
        </p:sp>
        <p:sp>
          <p:nvSpPr>
            <p:cNvPr id="15" name="TextBox 14"/>
            <p:cNvSpPr txBox="1"/>
            <p:nvPr/>
          </p:nvSpPr>
          <p:spPr>
            <a:xfrm>
              <a:off x="3642629" y="4237503"/>
              <a:ext cx="5105400" cy="667299"/>
            </a:xfrm>
            <a:prstGeom prst="rect">
              <a:avLst/>
            </a:prstGeom>
            <a:noFill/>
          </p:spPr>
          <p:txBody>
            <a:bodyPr wrap="square" rtlCol="0">
              <a:spAutoFit/>
            </a:bodyPr>
            <a:lstStyle/>
            <a:p>
              <a:pPr>
                <a:lnSpc>
                  <a:spcPts val="2200"/>
                </a:lnSpc>
              </a:pPr>
              <a:r>
                <a:rPr lang="en-US" sz="2400" dirty="0" smtClean="0">
                  <a:latin typeface="+mn-lt"/>
                </a:rPr>
                <a:t>A service provided by an application; can run locally or remotely</a:t>
              </a:r>
              <a:endParaRPr lang="en-US" sz="2400" dirty="0">
                <a:latin typeface="+mn-lt"/>
              </a:endParaRPr>
            </a:p>
          </p:txBody>
        </p:sp>
        <p:cxnSp>
          <p:nvCxnSpPr>
            <p:cNvPr id="28" name="Straight Connector 27"/>
            <p:cNvCxnSpPr/>
            <p:nvPr/>
          </p:nvCxnSpPr>
          <p:spPr>
            <a:xfrm>
              <a:off x="0" y="4855123"/>
              <a:ext cx="9144000"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2" name="Group 48"/>
          <p:cNvGrpSpPr/>
          <p:nvPr/>
        </p:nvGrpSpPr>
        <p:grpSpPr>
          <a:xfrm>
            <a:off x="-26276" y="4979029"/>
            <a:ext cx="9144000" cy="535782"/>
            <a:chOff x="0" y="5028406"/>
            <a:chExt cx="9144000" cy="535782"/>
          </a:xfrm>
        </p:grpSpPr>
        <p:sp>
          <p:nvSpPr>
            <p:cNvPr id="18" name="TextBox 17"/>
            <p:cNvSpPr txBox="1"/>
            <p:nvPr/>
          </p:nvSpPr>
          <p:spPr>
            <a:xfrm>
              <a:off x="228600" y="5029200"/>
              <a:ext cx="1721946" cy="461665"/>
            </a:xfrm>
            <a:prstGeom prst="rect">
              <a:avLst/>
            </a:prstGeom>
            <a:noFill/>
          </p:spPr>
          <p:txBody>
            <a:bodyPr wrap="none" rtlCol="0">
              <a:spAutoFit/>
            </a:bodyPr>
            <a:lstStyle/>
            <a:p>
              <a:r>
                <a:rPr lang="en-US" sz="2400" dirty="0" smtClean="0">
                  <a:latin typeface="+mn-lt"/>
                </a:rPr>
                <a:t>Application</a:t>
              </a:r>
              <a:endParaRPr lang="en-US" sz="2400" dirty="0">
                <a:latin typeface="+mn-lt"/>
              </a:endParaRPr>
            </a:p>
          </p:txBody>
        </p:sp>
        <p:sp>
          <p:nvSpPr>
            <p:cNvPr id="19" name="TextBox 18"/>
            <p:cNvSpPr txBox="1"/>
            <p:nvPr/>
          </p:nvSpPr>
          <p:spPr>
            <a:xfrm>
              <a:off x="3658394" y="5028406"/>
              <a:ext cx="4794902" cy="461665"/>
            </a:xfrm>
            <a:prstGeom prst="rect">
              <a:avLst/>
            </a:prstGeom>
            <a:noFill/>
          </p:spPr>
          <p:txBody>
            <a:bodyPr wrap="none" rtlCol="0">
              <a:spAutoFit/>
            </a:bodyPr>
            <a:lstStyle/>
            <a:p>
              <a:r>
                <a:rPr lang="en-US" sz="2400" dirty="0" smtClean="0">
                  <a:latin typeface="+mn-lt"/>
                </a:rPr>
                <a:t>A (possibly composite) application</a:t>
              </a:r>
              <a:endParaRPr lang="en-US" sz="2400" dirty="0">
                <a:latin typeface="+mn-lt"/>
              </a:endParaRPr>
            </a:p>
          </p:txBody>
        </p:sp>
        <p:cxnSp>
          <p:nvCxnSpPr>
            <p:cNvPr id="29" name="Straight Connector 28"/>
            <p:cNvCxnSpPr/>
            <p:nvPr/>
          </p:nvCxnSpPr>
          <p:spPr>
            <a:xfrm>
              <a:off x="0" y="5562600"/>
              <a:ext cx="9144000"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4" name="Group 49"/>
          <p:cNvGrpSpPr/>
          <p:nvPr/>
        </p:nvGrpSpPr>
        <p:grpSpPr>
          <a:xfrm>
            <a:off x="-26276" y="5512429"/>
            <a:ext cx="9144000" cy="535782"/>
            <a:chOff x="0" y="5561806"/>
            <a:chExt cx="9144000" cy="535782"/>
          </a:xfrm>
        </p:grpSpPr>
        <p:sp>
          <p:nvSpPr>
            <p:cNvPr id="10" name="TextBox 9"/>
            <p:cNvSpPr txBox="1"/>
            <p:nvPr/>
          </p:nvSpPr>
          <p:spPr>
            <a:xfrm>
              <a:off x="228600" y="5562600"/>
              <a:ext cx="1542410" cy="461665"/>
            </a:xfrm>
            <a:prstGeom prst="rect">
              <a:avLst/>
            </a:prstGeom>
            <a:noFill/>
          </p:spPr>
          <p:txBody>
            <a:bodyPr wrap="none" rtlCol="0">
              <a:spAutoFit/>
            </a:bodyPr>
            <a:lstStyle/>
            <a:p>
              <a:r>
                <a:rPr lang="en-US" sz="2400" dirty="0" smtClean="0">
                  <a:latin typeface="+mn-lt"/>
                </a:rPr>
                <a:t>Computer</a:t>
              </a:r>
              <a:endParaRPr lang="en-US" sz="2400" dirty="0">
                <a:latin typeface="+mn-lt"/>
              </a:endParaRPr>
            </a:p>
          </p:txBody>
        </p:sp>
        <p:sp>
          <p:nvSpPr>
            <p:cNvPr id="11" name="TextBox 10"/>
            <p:cNvSpPr txBox="1"/>
            <p:nvPr/>
          </p:nvSpPr>
          <p:spPr>
            <a:xfrm>
              <a:off x="3658394" y="5561806"/>
              <a:ext cx="2932213" cy="461665"/>
            </a:xfrm>
            <a:prstGeom prst="rect">
              <a:avLst/>
            </a:prstGeom>
            <a:noFill/>
          </p:spPr>
          <p:txBody>
            <a:bodyPr wrap="none" rtlCol="0">
              <a:spAutoFit/>
            </a:bodyPr>
            <a:lstStyle/>
            <a:p>
              <a:r>
                <a:rPr lang="en-US" sz="2400" dirty="0" smtClean="0">
                  <a:latin typeface="+mn-lt"/>
                </a:rPr>
                <a:t>A physical computer</a:t>
              </a:r>
              <a:endParaRPr lang="en-US" sz="2400" dirty="0">
                <a:latin typeface="+mn-lt"/>
              </a:endParaRPr>
            </a:p>
          </p:txBody>
        </p:sp>
        <p:cxnSp>
          <p:nvCxnSpPr>
            <p:cNvPr id="30" name="Straight Connector 29"/>
            <p:cNvCxnSpPr/>
            <p:nvPr/>
          </p:nvCxnSpPr>
          <p:spPr>
            <a:xfrm>
              <a:off x="0" y="6096000"/>
              <a:ext cx="9144000"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5" name="Group 45"/>
          <p:cNvGrpSpPr/>
          <p:nvPr/>
        </p:nvGrpSpPr>
        <p:grpSpPr>
          <a:xfrm>
            <a:off x="0" y="3221283"/>
            <a:ext cx="9144000" cy="535782"/>
            <a:chOff x="0" y="3123406"/>
            <a:chExt cx="9144000" cy="535782"/>
          </a:xfrm>
        </p:grpSpPr>
        <p:sp>
          <p:nvSpPr>
            <p:cNvPr id="16" name="TextBox 15"/>
            <p:cNvSpPr txBox="1"/>
            <p:nvPr/>
          </p:nvSpPr>
          <p:spPr>
            <a:xfrm>
              <a:off x="228601" y="3124200"/>
              <a:ext cx="1474121" cy="461665"/>
            </a:xfrm>
            <a:prstGeom prst="rect">
              <a:avLst/>
            </a:prstGeom>
            <a:noFill/>
          </p:spPr>
          <p:txBody>
            <a:bodyPr wrap="none" rtlCol="0">
              <a:spAutoFit/>
            </a:bodyPr>
            <a:lstStyle/>
            <a:p>
              <a:r>
                <a:rPr lang="en-US" sz="2400" dirty="0" smtClean="0">
                  <a:latin typeface="+mn-lt"/>
                </a:rPr>
                <a:t>Workflow</a:t>
              </a:r>
              <a:endParaRPr lang="en-US" sz="2400" dirty="0">
                <a:latin typeface="+mn-lt"/>
              </a:endParaRPr>
            </a:p>
          </p:txBody>
        </p:sp>
        <p:sp>
          <p:nvSpPr>
            <p:cNvPr id="17" name="TextBox 16"/>
            <p:cNvSpPr txBox="1"/>
            <p:nvPr/>
          </p:nvSpPr>
          <p:spPr>
            <a:xfrm>
              <a:off x="3658395" y="3123406"/>
              <a:ext cx="5180805" cy="461665"/>
            </a:xfrm>
            <a:prstGeom prst="rect">
              <a:avLst/>
            </a:prstGeom>
            <a:noFill/>
          </p:spPr>
          <p:txBody>
            <a:bodyPr wrap="square" rtlCol="0">
              <a:spAutoFit/>
            </a:bodyPr>
            <a:lstStyle/>
            <a:p>
              <a:r>
                <a:rPr lang="en-US" sz="2400" dirty="0" smtClean="0">
                  <a:latin typeface="+mn-lt"/>
                </a:rPr>
                <a:t>A WF workflow</a:t>
              </a:r>
              <a:endParaRPr lang="en-US" sz="2400" dirty="0">
                <a:latin typeface="+mn-lt"/>
              </a:endParaRPr>
            </a:p>
          </p:txBody>
        </p:sp>
        <p:cxnSp>
          <p:nvCxnSpPr>
            <p:cNvPr id="35" name="Straight Connector 34"/>
            <p:cNvCxnSpPr/>
            <p:nvPr/>
          </p:nvCxnSpPr>
          <p:spPr>
            <a:xfrm>
              <a:off x="0" y="3657600"/>
              <a:ext cx="9144000"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6" name="Group 46"/>
          <p:cNvGrpSpPr/>
          <p:nvPr/>
        </p:nvGrpSpPr>
        <p:grpSpPr>
          <a:xfrm>
            <a:off x="0" y="3754683"/>
            <a:ext cx="9144000" cy="535782"/>
            <a:chOff x="0" y="3656806"/>
            <a:chExt cx="9144000" cy="535782"/>
          </a:xfrm>
        </p:grpSpPr>
        <p:sp>
          <p:nvSpPr>
            <p:cNvPr id="33" name="TextBox 32"/>
            <p:cNvSpPr txBox="1"/>
            <p:nvPr/>
          </p:nvSpPr>
          <p:spPr>
            <a:xfrm>
              <a:off x="228601" y="3657600"/>
              <a:ext cx="1180131" cy="461665"/>
            </a:xfrm>
            <a:prstGeom prst="rect">
              <a:avLst/>
            </a:prstGeom>
            <a:noFill/>
          </p:spPr>
          <p:txBody>
            <a:bodyPr wrap="none" rtlCol="0">
              <a:spAutoFit/>
            </a:bodyPr>
            <a:lstStyle/>
            <a:p>
              <a:r>
                <a:rPr lang="en-US" sz="2400" dirty="0" smtClean="0">
                  <a:latin typeface="+mn-lt"/>
                </a:rPr>
                <a:t>Activity</a:t>
              </a:r>
              <a:endParaRPr lang="en-US" sz="2400" dirty="0">
                <a:latin typeface="+mn-lt"/>
              </a:endParaRPr>
            </a:p>
          </p:txBody>
        </p:sp>
        <p:sp>
          <p:nvSpPr>
            <p:cNvPr id="34" name="TextBox 33"/>
            <p:cNvSpPr txBox="1"/>
            <p:nvPr/>
          </p:nvSpPr>
          <p:spPr>
            <a:xfrm>
              <a:off x="3658395" y="3656806"/>
              <a:ext cx="5333205" cy="461665"/>
            </a:xfrm>
            <a:prstGeom prst="rect">
              <a:avLst/>
            </a:prstGeom>
            <a:noFill/>
          </p:spPr>
          <p:txBody>
            <a:bodyPr wrap="square" rtlCol="0">
              <a:spAutoFit/>
            </a:bodyPr>
            <a:lstStyle/>
            <a:p>
              <a:r>
                <a:rPr lang="en-US" sz="2400" dirty="0" smtClean="0">
                  <a:latin typeface="+mn-lt"/>
                </a:rPr>
                <a:t>A specific activity in a WF workflow</a:t>
              </a:r>
              <a:endParaRPr lang="en-US" sz="2400" dirty="0">
                <a:latin typeface="+mn-lt"/>
              </a:endParaRPr>
            </a:p>
          </p:txBody>
        </p:sp>
        <p:cxnSp>
          <p:nvCxnSpPr>
            <p:cNvPr id="37" name="Straight Connector 36"/>
            <p:cNvCxnSpPr/>
            <p:nvPr/>
          </p:nvCxnSpPr>
          <p:spPr>
            <a:xfrm>
              <a:off x="0" y="4191000"/>
              <a:ext cx="9144000"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1" name="Group 50"/>
          <p:cNvGrpSpPr/>
          <p:nvPr/>
        </p:nvGrpSpPr>
        <p:grpSpPr>
          <a:xfrm>
            <a:off x="0" y="2687883"/>
            <a:ext cx="9144000" cy="535782"/>
            <a:chOff x="0" y="6095206"/>
            <a:chExt cx="9144000" cy="535782"/>
          </a:xfrm>
        </p:grpSpPr>
        <p:sp>
          <p:nvSpPr>
            <p:cNvPr id="20" name="TextBox 19"/>
            <p:cNvSpPr txBox="1"/>
            <p:nvPr/>
          </p:nvSpPr>
          <p:spPr>
            <a:xfrm>
              <a:off x="228600" y="6096000"/>
              <a:ext cx="3323602" cy="461665"/>
            </a:xfrm>
            <a:prstGeom prst="rect">
              <a:avLst/>
            </a:prstGeom>
            <a:noFill/>
          </p:spPr>
          <p:txBody>
            <a:bodyPr wrap="none" rtlCol="0">
              <a:spAutoFit/>
            </a:bodyPr>
            <a:lstStyle/>
            <a:p>
              <a:r>
                <a:rPr lang="en-US" sz="2400" dirty="0" err="1" smtClean="0">
                  <a:latin typeface="+mn-lt"/>
                </a:rPr>
                <a:t>ServiceLevelAgreement</a:t>
              </a:r>
              <a:endParaRPr lang="en-US" sz="2400" dirty="0">
                <a:latin typeface="+mn-lt"/>
              </a:endParaRPr>
            </a:p>
          </p:txBody>
        </p:sp>
        <p:sp>
          <p:nvSpPr>
            <p:cNvPr id="21" name="TextBox 20"/>
            <p:cNvSpPr txBox="1"/>
            <p:nvPr/>
          </p:nvSpPr>
          <p:spPr>
            <a:xfrm>
              <a:off x="3658394" y="6095206"/>
              <a:ext cx="4559261" cy="461665"/>
            </a:xfrm>
            <a:prstGeom prst="rect">
              <a:avLst/>
            </a:prstGeom>
            <a:noFill/>
          </p:spPr>
          <p:txBody>
            <a:bodyPr wrap="none" rtlCol="0">
              <a:spAutoFit/>
            </a:bodyPr>
            <a:lstStyle/>
            <a:p>
              <a:r>
                <a:rPr lang="en-US" sz="2400" dirty="0" smtClean="0">
                  <a:latin typeface="+mn-lt"/>
                </a:rPr>
                <a:t>Requirements defined by an SLA</a:t>
              </a:r>
              <a:endParaRPr lang="en-US" sz="2400" dirty="0">
                <a:latin typeface="+mn-lt"/>
              </a:endParaRPr>
            </a:p>
          </p:txBody>
        </p:sp>
        <p:cxnSp>
          <p:nvCxnSpPr>
            <p:cNvPr id="38" name="Straight Connector 37"/>
            <p:cNvCxnSpPr/>
            <p:nvPr/>
          </p:nvCxnSpPr>
          <p:spPr>
            <a:xfrm>
              <a:off x="0" y="6629400"/>
              <a:ext cx="9144000" cy="1588"/>
            </a:xfrm>
            <a:prstGeom prst="line">
              <a:avLst/>
            </a:prstGeom>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dissolv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dissolv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dissolv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dissolv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dissolve">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07996"/>
          </a:xfrm>
        </p:spPr>
        <p:txBody>
          <a:bodyPr/>
          <a:lstStyle/>
          <a:p>
            <a:r>
              <a:rPr smtClean="0"/>
              <a:t>The "Oslo" Visual Editor</a:t>
            </a:r>
            <a:br>
              <a:rPr smtClean="0"/>
            </a:br>
            <a:r>
              <a:rPr sz="3200" i="1" smtClean="0">
                <a:solidFill>
                  <a:schemeClr val="accent5"/>
                </a:solidFill>
              </a:rPr>
              <a:t>A tool for working with that information</a:t>
            </a:r>
            <a:endParaRPr sz="3200" i="1" dirty="0" smtClean="0">
              <a:solidFill>
                <a:schemeClr val="accent5"/>
              </a:solidFill>
            </a:endParaRPr>
          </a:p>
        </p:txBody>
      </p:sp>
      <p:sp>
        <p:nvSpPr>
          <p:cNvPr id="3" name="Content Placeholder 2"/>
          <p:cNvSpPr>
            <a:spLocks noGrp="1"/>
          </p:cNvSpPr>
          <p:nvPr>
            <p:ph idx="1"/>
          </p:nvPr>
        </p:nvSpPr>
        <p:spPr>
          <a:xfrm>
            <a:off x="381000" y="1643050"/>
            <a:ext cx="8382000" cy="4275674"/>
          </a:xfrm>
        </p:spPr>
        <p:txBody>
          <a:bodyPr/>
          <a:lstStyle/>
          <a:p>
            <a:r>
              <a:rPr lang="en-US" dirty="0" smtClean="0"/>
              <a:t>Provides a useful tool to create, read, update, and delete the repository's information</a:t>
            </a:r>
          </a:p>
          <a:p>
            <a:endParaRPr lang="en-US" dirty="0" smtClean="0"/>
          </a:p>
          <a:p>
            <a:r>
              <a:rPr lang="en-US" dirty="0" smtClean="0"/>
              <a:t>Examples of what the visual editor allows:</a:t>
            </a:r>
          </a:p>
          <a:p>
            <a:pPr lvl="1"/>
            <a:r>
              <a:rPr lang="en-US" dirty="0" smtClean="0"/>
              <a:t>People in different roles can see the information they care about in the way they want to see it</a:t>
            </a:r>
          </a:p>
          <a:p>
            <a:pPr lvl="2"/>
            <a:r>
              <a:rPr lang="en-US" dirty="0" smtClean="0"/>
              <a:t>They can have better conversations with one other</a:t>
            </a:r>
          </a:p>
          <a:p>
            <a:pPr lvl="1"/>
            <a:r>
              <a:rPr lang="en-US" dirty="0" smtClean="0"/>
              <a:t>Relationships between information can be examined visually</a:t>
            </a:r>
          </a:p>
          <a:p>
            <a:pPr lvl="2"/>
            <a:r>
              <a:rPr lang="en-US" dirty="0" smtClean="0"/>
              <a:t>People can make connections across the environment</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ssolv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 descr="image001"/>
          <p:cNvPicPr>
            <a:picLocks noChangeAspect="1" noChangeArrowheads="1"/>
          </p:cNvPicPr>
          <p:nvPr/>
        </p:nvPicPr>
        <p:blipFill>
          <a:blip r:embed="rId2" cstate="print"/>
          <a:srcRect/>
          <a:stretch>
            <a:fillRect/>
          </a:stretch>
        </p:blipFill>
        <p:spPr bwMode="auto">
          <a:xfrm>
            <a:off x="5714999" y="1566561"/>
            <a:ext cx="2958375" cy="2362200"/>
          </a:xfrm>
          <a:prstGeom prst="rect">
            <a:avLst/>
          </a:prstGeom>
          <a:noFill/>
          <a:ln w="9525">
            <a:noFill/>
            <a:miter lim="800000"/>
            <a:headEnd/>
            <a:tailEnd/>
          </a:ln>
        </p:spPr>
      </p:pic>
      <p:sp>
        <p:nvSpPr>
          <p:cNvPr id="2" name="Title 1"/>
          <p:cNvSpPr>
            <a:spLocks noGrp="1"/>
          </p:cNvSpPr>
          <p:nvPr>
            <p:ph type="title"/>
          </p:nvPr>
        </p:nvSpPr>
        <p:spPr>
          <a:xfrm>
            <a:off x="387054" y="228600"/>
            <a:ext cx="8375946" cy="1107996"/>
          </a:xfrm>
        </p:spPr>
        <p:txBody>
          <a:bodyPr/>
          <a:lstStyle/>
          <a:p>
            <a:r>
              <a:rPr smtClean="0"/>
              <a:t>The Repository and Visual Editor</a:t>
            </a:r>
            <a:br>
              <a:rPr smtClean="0"/>
            </a:br>
            <a:r>
              <a:rPr sz="3200" i="1" smtClean="0">
                <a:solidFill>
                  <a:schemeClr val="accent5"/>
                </a:solidFill>
              </a:rPr>
              <a:t>An illustration</a:t>
            </a:r>
            <a:endParaRPr sz="3200" i="1" dirty="0" smtClean="0">
              <a:solidFill>
                <a:schemeClr val="accent5"/>
              </a:solidFill>
            </a:endParaRPr>
          </a:p>
        </p:txBody>
      </p:sp>
      <p:sp>
        <p:nvSpPr>
          <p:cNvPr id="5" name="Can 4"/>
          <p:cNvSpPr/>
          <p:nvPr/>
        </p:nvSpPr>
        <p:spPr bwMode="auto">
          <a:xfrm>
            <a:off x="533400" y="3776361"/>
            <a:ext cx="4495800" cy="2286000"/>
          </a:xfrm>
          <a:prstGeom prst="ca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 name="TextBox 5"/>
          <p:cNvSpPr txBox="1"/>
          <p:nvPr/>
        </p:nvSpPr>
        <p:spPr>
          <a:xfrm>
            <a:off x="1828800" y="6062361"/>
            <a:ext cx="1867909" cy="461665"/>
          </a:xfrm>
          <a:prstGeom prst="rect">
            <a:avLst/>
          </a:prstGeom>
          <a:noFill/>
        </p:spPr>
        <p:txBody>
          <a:bodyPr wrap="square" rtlCol="0">
            <a:spAutoFit/>
          </a:bodyPr>
          <a:lstStyle/>
          <a:p>
            <a:pPr algn="ctr"/>
            <a:r>
              <a:rPr lang="en-US" b="1" dirty="0" smtClean="0">
                <a:latin typeface="+mn-lt"/>
              </a:rPr>
              <a:t>Repository</a:t>
            </a:r>
            <a:endParaRPr lang="en-US" b="1" dirty="0">
              <a:latin typeface="+mn-lt"/>
            </a:endParaRPr>
          </a:p>
        </p:txBody>
      </p:sp>
      <p:sp>
        <p:nvSpPr>
          <p:cNvPr id="7" name="TextBox 6"/>
          <p:cNvSpPr txBox="1"/>
          <p:nvPr/>
        </p:nvSpPr>
        <p:spPr>
          <a:xfrm>
            <a:off x="6019800" y="1071546"/>
            <a:ext cx="2362200" cy="461665"/>
          </a:xfrm>
          <a:prstGeom prst="rect">
            <a:avLst/>
          </a:prstGeom>
          <a:noFill/>
        </p:spPr>
        <p:txBody>
          <a:bodyPr wrap="square" rtlCol="0">
            <a:spAutoFit/>
          </a:bodyPr>
          <a:lstStyle/>
          <a:p>
            <a:pPr algn="ctr"/>
            <a:r>
              <a:rPr lang="en-US" b="1" dirty="0" smtClean="0">
                <a:latin typeface="+mn-lt"/>
              </a:rPr>
              <a:t>Visual Editor</a:t>
            </a:r>
            <a:endParaRPr lang="en-US" b="1" dirty="0">
              <a:latin typeface="+mn-lt"/>
            </a:endParaRPr>
          </a:p>
        </p:txBody>
      </p:sp>
      <p:sp>
        <p:nvSpPr>
          <p:cNvPr id="22" name="TextBox 21"/>
          <p:cNvSpPr txBox="1"/>
          <p:nvPr/>
        </p:nvSpPr>
        <p:spPr>
          <a:xfrm>
            <a:off x="457200" y="5071761"/>
            <a:ext cx="4648200" cy="707886"/>
          </a:xfrm>
          <a:prstGeom prst="rect">
            <a:avLst/>
          </a:prstGeom>
          <a:noFill/>
        </p:spPr>
        <p:txBody>
          <a:bodyPr wrap="square" rtlCol="0">
            <a:spAutoFit/>
          </a:bodyPr>
          <a:lstStyle/>
          <a:p>
            <a:pPr algn="ctr"/>
            <a:r>
              <a:rPr lang="en-US" sz="2000" i="1" dirty="0" smtClean="0">
                <a:effectLst>
                  <a:outerShdw blurRad="38100" dist="38100" dir="2700000" algn="tl">
                    <a:srgbClr val="000000">
                      <a:alpha val="43137"/>
                    </a:srgbClr>
                  </a:outerShdw>
                </a:effectLst>
                <a:latin typeface="+mn-lt"/>
              </a:rPr>
              <a:t>Information about applications, computers, business processes, etc.</a:t>
            </a:r>
            <a:endParaRPr lang="en-US" sz="2000" i="1" dirty="0">
              <a:effectLst>
                <a:outerShdw blurRad="38100" dist="38100" dir="2700000" algn="tl">
                  <a:srgbClr val="000000">
                    <a:alpha val="43137"/>
                  </a:srgbClr>
                </a:outerShdw>
              </a:effectLst>
              <a:latin typeface="+mn-lt"/>
            </a:endParaRPr>
          </a:p>
        </p:txBody>
      </p:sp>
      <p:sp>
        <p:nvSpPr>
          <p:cNvPr id="23" name="Rectangle 22"/>
          <p:cNvSpPr/>
          <p:nvPr/>
        </p:nvSpPr>
        <p:spPr bwMode="auto">
          <a:xfrm>
            <a:off x="1676400" y="4462161"/>
            <a:ext cx="304800" cy="304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4" name="Rectangle 23"/>
          <p:cNvSpPr/>
          <p:nvPr/>
        </p:nvSpPr>
        <p:spPr bwMode="auto">
          <a:xfrm>
            <a:off x="1828800" y="4614561"/>
            <a:ext cx="304800" cy="304800"/>
          </a:xfrm>
          <a:prstGeom prst="rect">
            <a:avLst/>
          </a:prstGeom>
          <a:gradFill>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5" name="Rectangle 24"/>
          <p:cNvSpPr/>
          <p:nvPr/>
        </p:nvSpPr>
        <p:spPr bwMode="auto">
          <a:xfrm>
            <a:off x="1981200" y="4766961"/>
            <a:ext cx="304800" cy="3048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6" name="Rectangle 25"/>
          <p:cNvSpPr/>
          <p:nvPr/>
        </p:nvSpPr>
        <p:spPr bwMode="auto">
          <a:xfrm>
            <a:off x="2667000" y="4538361"/>
            <a:ext cx="304800" cy="381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7" name="Rectangle 26"/>
          <p:cNvSpPr/>
          <p:nvPr/>
        </p:nvSpPr>
        <p:spPr bwMode="auto">
          <a:xfrm>
            <a:off x="2819400" y="4690761"/>
            <a:ext cx="304800" cy="3810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9" name="Rectangle 28"/>
          <p:cNvSpPr/>
          <p:nvPr/>
        </p:nvSpPr>
        <p:spPr bwMode="auto">
          <a:xfrm>
            <a:off x="3429000" y="4538361"/>
            <a:ext cx="533400" cy="22860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0" name="Rectangle 29"/>
          <p:cNvSpPr/>
          <p:nvPr/>
        </p:nvSpPr>
        <p:spPr bwMode="auto">
          <a:xfrm>
            <a:off x="3581400" y="4690761"/>
            <a:ext cx="533400" cy="2286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1" name="Freeform 30"/>
          <p:cNvSpPr/>
          <p:nvPr/>
        </p:nvSpPr>
        <p:spPr>
          <a:xfrm>
            <a:off x="2090055" y="3075813"/>
            <a:ext cx="4487725" cy="1473434"/>
          </a:xfrm>
          <a:custGeom>
            <a:avLst/>
            <a:gdLst>
              <a:gd name="connsiteX0" fmla="*/ 4251960 w 4251960"/>
              <a:gd name="connsiteY0" fmla="*/ 0 h 1874520"/>
              <a:gd name="connsiteX1" fmla="*/ 853440 w 4251960"/>
              <a:gd name="connsiteY1" fmla="*/ 365760 h 1874520"/>
              <a:gd name="connsiteX2" fmla="*/ 0 w 4251960"/>
              <a:gd name="connsiteY2" fmla="*/ 1874520 h 1874520"/>
            </a:gdLst>
            <a:ahLst/>
            <a:cxnLst>
              <a:cxn ang="0">
                <a:pos x="connsiteX0" y="connsiteY0"/>
              </a:cxn>
              <a:cxn ang="0">
                <a:pos x="connsiteX1" y="connsiteY1"/>
              </a:cxn>
              <a:cxn ang="0">
                <a:pos x="connsiteX2" y="connsiteY2"/>
              </a:cxn>
            </a:cxnLst>
            <a:rect l="l" t="t" r="r" b="b"/>
            <a:pathLst>
              <a:path w="4251960" h="1874520">
                <a:moveTo>
                  <a:pt x="4251960" y="0"/>
                </a:moveTo>
                <a:cubicBezTo>
                  <a:pt x="2907030" y="26670"/>
                  <a:pt x="1562100" y="53340"/>
                  <a:pt x="853440" y="365760"/>
                </a:cubicBezTo>
                <a:cubicBezTo>
                  <a:pt x="144780" y="678180"/>
                  <a:pt x="72390" y="1276350"/>
                  <a:pt x="0" y="1874520"/>
                </a:cubicBezTo>
              </a:path>
            </a:pathLst>
          </a:custGeom>
          <a:ln w="41275">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3048000" y="3488767"/>
            <a:ext cx="4031226" cy="1125794"/>
          </a:xfrm>
          <a:custGeom>
            <a:avLst/>
            <a:gdLst>
              <a:gd name="connsiteX0" fmla="*/ 3276600 w 3276600"/>
              <a:gd name="connsiteY0" fmla="*/ 73660 h 1338580"/>
              <a:gd name="connsiteX1" fmla="*/ 1524000 w 3276600"/>
              <a:gd name="connsiteY1" fmla="*/ 210820 h 1338580"/>
              <a:gd name="connsiteX2" fmla="*/ 0 w 3276600"/>
              <a:gd name="connsiteY2" fmla="*/ 1338580 h 1338580"/>
            </a:gdLst>
            <a:ahLst/>
            <a:cxnLst>
              <a:cxn ang="0">
                <a:pos x="connsiteX0" y="connsiteY0"/>
              </a:cxn>
              <a:cxn ang="0">
                <a:pos x="connsiteX1" y="connsiteY1"/>
              </a:cxn>
              <a:cxn ang="0">
                <a:pos x="connsiteX2" y="connsiteY2"/>
              </a:cxn>
            </a:cxnLst>
            <a:rect l="l" t="t" r="r" b="b"/>
            <a:pathLst>
              <a:path w="3276600" h="1338580">
                <a:moveTo>
                  <a:pt x="3276600" y="73660"/>
                </a:moveTo>
                <a:cubicBezTo>
                  <a:pt x="2673350" y="36830"/>
                  <a:pt x="2070100" y="0"/>
                  <a:pt x="1524000" y="210820"/>
                </a:cubicBezTo>
                <a:cubicBezTo>
                  <a:pt x="977900" y="421640"/>
                  <a:pt x="488950" y="880110"/>
                  <a:pt x="0" y="1338580"/>
                </a:cubicBezTo>
              </a:path>
            </a:pathLst>
          </a:custGeom>
          <a:ln w="41275">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4191000" y="2480961"/>
            <a:ext cx="4724400" cy="2834640"/>
          </a:xfrm>
          <a:custGeom>
            <a:avLst/>
            <a:gdLst>
              <a:gd name="connsiteX0" fmla="*/ 2087880 w 2801620"/>
              <a:gd name="connsiteY0" fmla="*/ 0 h 2565400"/>
              <a:gd name="connsiteX1" fmla="*/ 2453640 w 2801620"/>
              <a:gd name="connsiteY1" fmla="*/ 2179320 h 2565400"/>
              <a:gd name="connsiteX2" fmla="*/ 0 w 2801620"/>
              <a:gd name="connsiteY2" fmla="*/ 2316480 h 2565400"/>
              <a:gd name="connsiteX0" fmla="*/ 2835532 w 3673880"/>
              <a:gd name="connsiteY0" fmla="*/ 0 h 2514600"/>
              <a:gd name="connsiteX1" fmla="*/ 3201292 w 3673880"/>
              <a:gd name="connsiteY1" fmla="*/ 2179320 h 2514600"/>
              <a:gd name="connsiteX2" fmla="*/ 0 w 3673880"/>
              <a:gd name="connsiteY2" fmla="*/ 2011680 h 2514600"/>
            </a:gdLst>
            <a:ahLst/>
            <a:cxnLst>
              <a:cxn ang="0">
                <a:pos x="connsiteX0" y="connsiteY0"/>
              </a:cxn>
              <a:cxn ang="0">
                <a:pos x="connsiteX1" y="connsiteY1"/>
              </a:cxn>
              <a:cxn ang="0">
                <a:pos x="connsiteX2" y="connsiteY2"/>
              </a:cxn>
            </a:cxnLst>
            <a:rect l="l" t="t" r="r" b="b"/>
            <a:pathLst>
              <a:path w="3673880" h="2514600">
                <a:moveTo>
                  <a:pt x="2835532" y="0"/>
                </a:moveTo>
                <a:cubicBezTo>
                  <a:pt x="3192402" y="896620"/>
                  <a:pt x="3673881" y="1844040"/>
                  <a:pt x="3201292" y="2179320"/>
                </a:cubicBezTo>
                <a:cubicBezTo>
                  <a:pt x="2728703" y="2514600"/>
                  <a:pt x="1052830" y="2136140"/>
                  <a:pt x="0" y="2011680"/>
                </a:cubicBezTo>
              </a:path>
            </a:pathLst>
          </a:custGeom>
          <a:ln w="41275">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07996"/>
          </a:xfrm>
        </p:spPr>
        <p:txBody>
          <a:bodyPr/>
          <a:lstStyle/>
          <a:p>
            <a:r>
              <a:rPr smtClean="0"/>
              <a:t>Using Other T</a:t>
            </a:r>
            <a:r>
              <a:rPr lang="en-US" dirty="0" smtClean="0"/>
              <a:t>o</a:t>
            </a:r>
            <a:r>
              <a:rPr smtClean="0"/>
              <a:t>ols</a:t>
            </a:r>
            <a:br>
              <a:rPr smtClean="0"/>
            </a:br>
            <a:r>
              <a:rPr sz="3200" i="1" smtClean="0">
                <a:solidFill>
                  <a:schemeClr val="accent5"/>
                </a:solidFill>
              </a:rPr>
              <a:t>Working with the repository</a:t>
            </a:r>
            <a:endParaRPr sz="3200" i="1" dirty="0">
              <a:solidFill>
                <a:schemeClr val="accent5"/>
              </a:solidFill>
            </a:endParaRPr>
          </a:p>
        </p:txBody>
      </p:sp>
      <p:sp>
        <p:nvSpPr>
          <p:cNvPr id="3" name="Content Placeholder 2"/>
          <p:cNvSpPr>
            <a:spLocks noGrp="1"/>
          </p:cNvSpPr>
          <p:nvPr>
            <p:ph idx="1"/>
          </p:nvPr>
        </p:nvSpPr>
        <p:spPr>
          <a:xfrm>
            <a:off x="381000" y="1412875"/>
            <a:ext cx="8610600" cy="1748171"/>
          </a:xfrm>
        </p:spPr>
        <p:txBody>
          <a:bodyPr/>
          <a:lstStyle/>
          <a:p>
            <a:r>
              <a:rPr lang="en-US" dirty="0" smtClean="0"/>
              <a:t>Other tools can also be used to work with information in the repository</a:t>
            </a:r>
          </a:p>
          <a:p>
            <a:pPr lvl="1"/>
            <a:r>
              <a:rPr lang="en-US" dirty="0" smtClean="0"/>
              <a:t>Potential examples: Visio, Visual Studio, System Center tools, tools created by third parties</a:t>
            </a:r>
          </a:p>
        </p:txBody>
      </p:sp>
      <p:grpSp>
        <p:nvGrpSpPr>
          <p:cNvPr id="4" name="Group 24"/>
          <p:cNvGrpSpPr/>
          <p:nvPr/>
        </p:nvGrpSpPr>
        <p:grpSpPr>
          <a:xfrm>
            <a:off x="762000" y="4775773"/>
            <a:ext cx="5252155" cy="1694259"/>
            <a:chOff x="533400" y="4751963"/>
            <a:chExt cx="5252155" cy="1694259"/>
          </a:xfrm>
        </p:grpSpPr>
        <p:grpSp>
          <p:nvGrpSpPr>
            <p:cNvPr id="8" name="Group 19"/>
            <p:cNvGrpSpPr/>
            <p:nvPr/>
          </p:nvGrpSpPr>
          <p:grpSpPr>
            <a:xfrm>
              <a:off x="3657600" y="4953000"/>
              <a:ext cx="2127955" cy="1493222"/>
              <a:chOff x="3657600" y="4953000"/>
              <a:chExt cx="2127955" cy="1493222"/>
            </a:xfrm>
          </p:grpSpPr>
          <p:sp>
            <p:nvSpPr>
              <p:cNvPr id="5" name="Can 4"/>
              <p:cNvSpPr/>
              <p:nvPr/>
            </p:nvSpPr>
            <p:spPr bwMode="auto">
              <a:xfrm>
                <a:off x="3657600" y="4953000"/>
                <a:ext cx="2127955" cy="1175456"/>
              </a:xfrm>
              <a:prstGeom prst="ca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endParaRPr>
              </a:p>
            </p:txBody>
          </p:sp>
          <p:sp>
            <p:nvSpPr>
              <p:cNvPr id="6" name="TextBox 5"/>
              <p:cNvSpPr txBox="1"/>
              <p:nvPr/>
            </p:nvSpPr>
            <p:spPr>
              <a:xfrm>
                <a:off x="3733800" y="6076890"/>
                <a:ext cx="1981200" cy="369332"/>
              </a:xfrm>
              <a:prstGeom prst="rect">
                <a:avLst/>
              </a:prstGeom>
              <a:noFill/>
            </p:spPr>
            <p:txBody>
              <a:bodyPr wrap="square" rtlCol="0">
                <a:spAutoFit/>
              </a:bodyPr>
              <a:lstStyle/>
              <a:p>
                <a:pPr algn="ctr"/>
                <a:r>
                  <a:rPr lang="en-US" sz="1800" b="1" dirty="0" smtClean="0">
                    <a:latin typeface="+mn-lt"/>
                  </a:rPr>
                  <a:t>Repository</a:t>
                </a:r>
                <a:endParaRPr lang="en-US" sz="1800" b="1" dirty="0">
                  <a:latin typeface="+mn-lt"/>
                </a:endParaRPr>
              </a:p>
            </p:txBody>
          </p:sp>
          <p:sp useBgFill="1">
            <p:nvSpPr>
              <p:cNvPr id="15" name="Rectangle 14"/>
              <p:cNvSpPr/>
              <p:nvPr/>
            </p:nvSpPr>
            <p:spPr bwMode="auto">
              <a:xfrm>
                <a:off x="3810000" y="5334000"/>
                <a:ext cx="533400" cy="228600"/>
              </a:xfrm>
              <a:prstGeom prst="rect">
                <a:avLst/>
              </a:prstGeom>
              <a:ln w="31750">
                <a:solidFill>
                  <a:schemeClr val="tx1"/>
                </a:solidFill>
                <a:headEnd type="none" w="med" len="med"/>
                <a:tailEnd type="none" w="med" len="med"/>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endParaRPr>
              </a:p>
            </p:txBody>
          </p:sp>
          <p:cxnSp>
            <p:nvCxnSpPr>
              <p:cNvPr id="18" name="Straight Connector 17"/>
              <p:cNvCxnSpPr/>
              <p:nvPr/>
            </p:nvCxnSpPr>
            <p:spPr>
              <a:xfrm rot="5400000">
                <a:off x="4077097" y="5676503"/>
                <a:ext cx="837406"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auto">
              <a:xfrm>
                <a:off x="4800600" y="5715000"/>
                <a:ext cx="533400" cy="2286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endParaRPr>
              </a:p>
            </p:txBody>
          </p:sp>
          <p:cxnSp>
            <p:nvCxnSpPr>
              <p:cNvPr id="28" name="Straight Arrow Connector 27"/>
              <p:cNvCxnSpPr>
                <a:stCxn id="15" idx="3"/>
              </p:cNvCxnSpPr>
              <p:nvPr/>
            </p:nvCxnSpPr>
            <p:spPr>
              <a:xfrm>
                <a:off x="4343400" y="5448300"/>
                <a:ext cx="453957" cy="325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1" name="Group 22"/>
            <p:cNvGrpSpPr/>
            <p:nvPr/>
          </p:nvGrpSpPr>
          <p:grpSpPr>
            <a:xfrm>
              <a:off x="533400" y="4751963"/>
              <a:ext cx="4244502" cy="1533168"/>
              <a:chOff x="533400" y="4751963"/>
              <a:chExt cx="4244502" cy="1533168"/>
            </a:xfrm>
          </p:grpSpPr>
          <p:sp>
            <p:nvSpPr>
              <p:cNvPr id="10" name="TextBox 9"/>
              <p:cNvSpPr txBox="1"/>
              <p:nvPr/>
            </p:nvSpPr>
            <p:spPr>
              <a:xfrm>
                <a:off x="533400" y="5638800"/>
                <a:ext cx="2286000" cy="646331"/>
              </a:xfrm>
              <a:prstGeom prst="rect">
                <a:avLst/>
              </a:prstGeom>
              <a:noFill/>
            </p:spPr>
            <p:txBody>
              <a:bodyPr wrap="square" rtlCol="0">
                <a:spAutoFit/>
              </a:bodyPr>
              <a:lstStyle/>
              <a:p>
                <a:pPr algn="ctr"/>
                <a:r>
                  <a:rPr lang="en-US" sz="1800" b="1" i="1" dirty="0" smtClean="0">
                    <a:latin typeface="+mn-lt"/>
                  </a:rPr>
                  <a:t>2) Store business process description</a:t>
                </a:r>
                <a:endParaRPr lang="en-US" sz="1800" b="1" i="1" dirty="0">
                  <a:latin typeface="+mn-lt"/>
                </a:endParaRPr>
              </a:p>
            </p:txBody>
          </p:sp>
          <p:sp>
            <p:nvSpPr>
              <p:cNvPr id="40" name="Freeform 39"/>
              <p:cNvSpPr/>
              <p:nvPr/>
            </p:nvSpPr>
            <p:spPr>
              <a:xfrm>
                <a:off x="2209800" y="4751963"/>
                <a:ext cx="2568102" cy="1177046"/>
              </a:xfrm>
              <a:custGeom>
                <a:avLst/>
                <a:gdLst>
                  <a:gd name="connsiteX0" fmla="*/ 304800 w 3359285"/>
                  <a:gd name="connsiteY0" fmla="*/ 0 h 1211093"/>
                  <a:gd name="connsiteX1" fmla="*/ 509081 w 3359285"/>
                  <a:gd name="connsiteY1" fmla="*/ 1021404 h 1211093"/>
                  <a:gd name="connsiteX2" fmla="*/ 3359285 w 3359285"/>
                  <a:gd name="connsiteY2" fmla="*/ 1138136 h 1211093"/>
                </a:gdLst>
                <a:ahLst/>
                <a:cxnLst>
                  <a:cxn ang="0">
                    <a:pos x="connsiteX0" y="connsiteY0"/>
                  </a:cxn>
                  <a:cxn ang="0">
                    <a:pos x="connsiteX1" y="connsiteY1"/>
                  </a:cxn>
                  <a:cxn ang="0">
                    <a:pos x="connsiteX2" y="connsiteY2"/>
                  </a:cxn>
                </a:cxnLst>
                <a:rect l="l" t="t" r="r" b="b"/>
                <a:pathLst>
                  <a:path w="3359285" h="1211093">
                    <a:moveTo>
                      <a:pt x="304800" y="0"/>
                    </a:moveTo>
                    <a:cubicBezTo>
                      <a:pt x="152400" y="415857"/>
                      <a:pt x="0" y="831715"/>
                      <a:pt x="509081" y="1021404"/>
                    </a:cubicBezTo>
                    <a:cubicBezTo>
                      <a:pt x="1018162" y="1211093"/>
                      <a:pt x="2188723" y="1174614"/>
                      <a:pt x="3359285" y="1138136"/>
                    </a:cubicBezTo>
                  </a:path>
                </a:pathLst>
              </a:custGeom>
              <a:ln w="19050">
                <a:solidFill>
                  <a:schemeClr val="tx1"/>
                </a:solidFill>
                <a:prstDash val="sysDash"/>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12" name="Group 29"/>
          <p:cNvGrpSpPr/>
          <p:nvPr/>
        </p:nvGrpSpPr>
        <p:grpSpPr>
          <a:xfrm>
            <a:off x="5551251" y="3224210"/>
            <a:ext cx="3411761" cy="3237131"/>
            <a:chOff x="5551251" y="3401437"/>
            <a:chExt cx="3411761" cy="3237131"/>
          </a:xfrm>
        </p:grpSpPr>
        <p:pic>
          <p:nvPicPr>
            <p:cNvPr id="25" name="Picture 1" descr="image001"/>
            <p:cNvPicPr>
              <a:picLocks noChangeAspect="1" noChangeArrowheads="1"/>
            </p:cNvPicPr>
            <p:nvPr/>
          </p:nvPicPr>
          <p:blipFill>
            <a:blip r:embed="rId4" cstate="print"/>
            <a:srcRect/>
            <a:stretch>
              <a:fillRect/>
            </a:stretch>
          </p:blipFill>
          <p:spPr bwMode="auto">
            <a:xfrm>
              <a:off x="6781800" y="3849113"/>
              <a:ext cx="1764212" cy="1408687"/>
            </a:xfrm>
            <a:prstGeom prst="rect">
              <a:avLst/>
            </a:prstGeom>
            <a:noFill/>
            <a:ln w="9525">
              <a:noFill/>
              <a:miter lim="800000"/>
              <a:headEnd/>
              <a:tailEnd/>
            </a:ln>
          </p:spPr>
        </p:pic>
        <p:grpSp>
          <p:nvGrpSpPr>
            <p:cNvPr id="13" name="Group 28"/>
            <p:cNvGrpSpPr/>
            <p:nvPr/>
          </p:nvGrpSpPr>
          <p:grpSpPr>
            <a:xfrm>
              <a:off x="5551251" y="3401437"/>
              <a:ext cx="3411761" cy="3237131"/>
              <a:chOff x="5551251" y="3401437"/>
              <a:chExt cx="3411761" cy="3237131"/>
            </a:xfrm>
          </p:grpSpPr>
          <p:sp>
            <p:nvSpPr>
              <p:cNvPr id="7" name="TextBox 6"/>
              <p:cNvSpPr txBox="1"/>
              <p:nvPr/>
            </p:nvSpPr>
            <p:spPr>
              <a:xfrm>
                <a:off x="6429388" y="3401437"/>
                <a:ext cx="2533624" cy="400110"/>
              </a:xfrm>
              <a:prstGeom prst="rect">
                <a:avLst/>
              </a:prstGeom>
              <a:noFill/>
            </p:spPr>
            <p:txBody>
              <a:bodyPr wrap="square" rtlCol="0">
                <a:spAutoFit/>
              </a:bodyPr>
              <a:lstStyle/>
              <a:p>
                <a:pPr algn="ctr"/>
                <a:r>
                  <a:rPr lang="en-US" sz="2000" b="1" dirty="0" smtClean="0">
                    <a:latin typeface="+mn-lt"/>
                  </a:rPr>
                  <a:t>“Oslo” Visual Editor</a:t>
                </a:r>
                <a:endParaRPr lang="en-US" sz="2000" b="1" dirty="0">
                  <a:latin typeface="+mn-lt"/>
                </a:endParaRPr>
              </a:p>
            </p:txBody>
          </p:sp>
          <p:sp>
            <p:nvSpPr>
              <p:cNvPr id="42" name="Freeform 41"/>
              <p:cNvSpPr/>
              <p:nvPr/>
            </p:nvSpPr>
            <p:spPr>
              <a:xfrm>
                <a:off x="5551251" y="5230237"/>
                <a:ext cx="2323289" cy="812260"/>
              </a:xfrm>
              <a:custGeom>
                <a:avLst/>
                <a:gdLst>
                  <a:gd name="connsiteX0" fmla="*/ 0 w 2323289"/>
                  <a:gd name="connsiteY0" fmla="*/ 1138137 h 1138137"/>
                  <a:gd name="connsiteX1" fmla="*/ 1964987 w 2323289"/>
                  <a:gd name="connsiteY1" fmla="*/ 924128 h 1138137"/>
                  <a:gd name="connsiteX2" fmla="*/ 2149813 w 2323289"/>
                  <a:gd name="connsiteY2" fmla="*/ 0 h 1138137"/>
                </a:gdLst>
                <a:ahLst/>
                <a:cxnLst>
                  <a:cxn ang="0">
                    <a:pos x="connsiteX0" y="connsiteY0"/>
                  </a:cxn>
                  <a:cxn ang="0">
                    <a:pos x="connsiteX1" y="connsiteY1"/>
                  </a:cxn>
                  <a:cxn ang="0">
                    <a:pos x="connsiteX2" y="connsiteY2"/>
                  </a:cxn>
                </a:cxnLst>
                <a:rect l="l" t="t" r="r" b="b"/>
                <a:pathLst>
                  <a:path w="2323289" h="1138137">
                    <a:moveTo>
                      <a:pt x="0" y="1138137"/>
                    </a:moveTo>
                    <a:cubicBezTo>
                      <a:pt x="803342" y="1125977"/>
                      <a:pt x="1606685" y="1113817"/>
                      <a:pt x="1964987" y="924128"/>
                    </a:cubicBezTo>
                    <a:cubicBezTo>
                      <a:pt x="2323289" y="734439"/>
                      <a:pt x="2236551" y="367219"/>
                      <a:pt x="2149813" y="0"/>
                    </a:cubicBezTo>
                  </a:path>
                </a:pathLst>
              </a:custGeom>
              <a:ln w="19050">
                <a:solidFill>
                  <a:schemeClr val="tx1"/>
                </a:solidFill>
                <a:prstDash val="sysDash"/>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6629400" y="5992237"/>
                <a:ext cx="2286000" cy="646331"/>
              </a:xfrm>
              <a:prstGeom prst="rect">
                <a:avLst/>
              </a:prstGeom>
              <a:noFill/>
            </p:spPr>
            <p:txBody>
              <a:bodyPr wrap="square" rtlCol="0">
                <a:spAutoFit/>
              </a:bodyPr>
              <a:lstStyle/>
              <a:p>
                <a:pPr algn="ctr"/>
                <a:r>
                  <a:rPr lang="en-US" sz="1800" b="1" i="1" dirty="0" smtClean="0">
                    <a:latin typeface="+mn-lt"/>
                  </a:rPr>
                  <a:t>3) Use business process description</a:t>
                </a:r>
                <a:endParaRPr lang="en-US" sz="1800" b="1" i="1" dirty="0">
                  <a:latin typeface="+mn-lt"/>
                </a:endParaRPr>
              </a:p>
            </p:txBody>
          </p:sp>
        </p:grpSp>
      </p:grpSp>
      <p:grpSp>
        <p:nvGrpSpPr>
          <p:cNvPr id="14" name="Group 21"/>
          <p:cNvGrpSpPr/>
          <p:nvPr/>
        </p:nvGrpSpPr>
        <p:grpSpPr>
          <a:xfrm>
            <a:off x="152400" y="3071810"/>
            <a:ext cx="3615677" cy="1761292"/>
            <a:chOff x="-76200" y="3048000"/>
            <a:chExt cx="3615677" cy="1761292"/>
          </a:xfrm>
        </p:grpSpPr>
        <p:grpSp>
          <p:nvGrpSpPr>
            <p:cNvPr id="16" name="Group 20"/>
            <p:cNvGrpSpPr/>
            <p:nvPr/>
          </p:nvGrpSpPr>
          <p:grpSpPr>
            <a:xfrm>
              <a:off x="1746536" y="3048000"/>
              <a:ext cx="1792941" cy="1676400"/>
              <a:chOff x="1746536" y="3048000"/>
              <a:chExt cx="1792941" cy="1676400"/>
            </a:xfrm>
          </p:grpSpPr>
          <p:sp>
            <p:nvSpPr>
              <p:cNvPr id="9" name="TextBox 8"/>
              <p:cNvSpPr txBox="1"/>
              <p:nvPr/>
            </p:nvSpPr>
            <p:spPr>
              <a:xfrm>
                <a:off x="1752600" y="3048000"/>
                <a:ext cx="1752600" cy="400110"/>
              </a:xfrm>
              <a:prstGeom prst="rect">
                <a:avLst/>
              </a:prstGeom>
              <a:noFill/>
            </p:spPr>
            <p:txBody>
              <a:bodyPr wrap="square" rtlCol="0">
                <a:spAutoFit/>
              </a:bodyPr>
              <a:lstStyle/>
              <a:p>
                <a:pPr algn="ctr"/>
                <a:r>
                  <a:rPr lang="en-US" sz="2000" b="1" dirty="0" smtClean="0">
                    <a:latin typeface="+mn-lt"/>
                  </a:rPr>
                  <a:t>Visio</a:t>
                </a:r>
                <a:endParaRPr lang="en-US" sz="2000" b="1" dirty="0">
                  <a:latin typeface="+mn-lt"/>
                </a:endParaRPr>
              </a:p>
            </p:txBody>
          </p:sp>
          <p:pic>
            <p:nvPicPr>
              <p:cNvPr id="21506" name="Picture 2" descr="Office Visio 2007 issue tracking"/>
              <p:cNvPicPr>
                <a:picLocks noChangeAspect="1" noChangeArrowheads="1"/>
              </p:cNvPicPr>
              <p:nvPr/>
            </p:nvPicPr>
            <p:blipFill>
              <a:blip r:embed="rId5"/>
              <a:srcRect/>
              <a:stretch>
                <a:fillRect/>
              </a:stretch>
            </p:blipFill>
            <p:spPr bwMode="auto">
              <a:xfrm>
                <a:off x="1746536" y="3429000"/>
                <a:ext cx="1792941" cy="1295400"/>
              </a:xfrm>
              <a:prstGeom prst="rect">
                <a:avLst/>
              </a:prstGeom>
              <a:noFill/>
            </p:spPr>
          </p:pic>
        </p:grpSp>
        <p:sp>
          <p:nvSpPr>
            <p:cNvPr id="19" name="TextBox 18"/>
            <p:cNvSpPr txBox="1"/>
            <p:nvPr/>
          </p:nvSpPr>
          <p:spPr>
            <a:xfrm>
              <a:off x="-76200" y="3608963"/>
              <a:ext cx="1828800" cy="1200329"/>
            </a:xfrm>
            <a:prstGeom prst="rect">
              <a:avLst/>
            </a:prstGeom>
            <a:noFill/>
          </p:spPr>
          <p:txBody>
            <a:bodyPr wrap="square" rtlCol="0">
              <a:spAutoFit/>
            </a:bodyPr>
            <a:lstStyle/>
            <a:p>
              <a:pPr algn="ctr"/>
              <a:r>
                <a:rPr lang="en-US" sz="1800" b="1" i="1" dirty="0" smtClean="0">
                  <a:latin typeface="+mn-lt"/>
                </a:rPr>
                <a:t>1) Create business process description</a:t>
              </a:r>
              <a:endParaRPr lang="en-US" sz="1800" b="1" i="1" dirty="0">
                <a:latin typeface="+mn-lt"/>
              </a:endParaRPr>
            </a:p>
          </p:txBody>
        </p:sp>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07996"/>
          </a:xfrm>
        </p:spPr>
        <p:txBody>
          <a:bodyPr/>
          <a:lstStyle/>
          <a:p>
            <a:r>
              <a:rPr smtClean="0"/>
              <a:t>Working Together</a:t>
            </a:r>
            <a:br>
              <a:rPr smtClean="0"/>
            </a:br>
            <a:r>
              <a:rPr sz="3200" i="1" smtClean="0">
                <a:solidFill>
                  <a:schemeClr val="accent5"/>
                </a:solidFill>
              </a:rPr>
              <a:t>Different tools for different roles</a:t>
            </a:r>
            <a:endParaRPr sz="3200" i="1" dirty="0" smtClean="0">
              <a:solidFill>
                <a:schemeClr val="accent5"/>
              </a:solidFill>
            </a:endParaRPr>
          </a:p>
        </p:txBody>
      </p:sp>
      <p:sp>
        <p:nvSpPr>
          <p:cNvPr id="74" name="Content Placeholder 73"/>
          <p:cNvSpPr>
            <a:spLocks noGrp="1"/>
          </p:cNvSpPr>
          <p:nvPr>
            <p:ph idx="1"/>
          </p:nvPr>
        </p:nvSpPr>
        <p:spPr>
          <a:xfrm>
            <a:off x="381000" y="1500174"/>
            <a:ext cx="8534400" cy="1071570"/>
          </a:xfrm>
        </p:spPr>
        <p:txBody>
          <a:bodyPr/>
          <a:lstStyle/>
          <a:p>
            <a:r>
              <a:rPr lang="en-US" dirty="0" smtClean="0"/>
              <a:t>Business analysts and developers can work together to build WF/WCF applications</a:t>
            </a:r>
          </a:p>
        </p:txBody>
      </p:sp>
      <p:grpSp>
        <p:nvGrpSpPr>
          <p:cNvPr id="3" name="Group 29"/>
          <p:cNvGrpSpPr/>
          <p:nvPr/>
        </p:nvGrpSpPr>
        <p:grpSpPr>
          <a:xfrm>
            <a:off x="3505200" y="2476521"/>
            <a:ext cx="2127955" cy="1556456"/>
            <a:chOff x="3505200" y="2833687"/>
            <a:chExt cx="2127955" cy="1556456"/>
          </a:xfrm>
        </p:grpSpPr>
        <p:sp>
          <p:nvSpPr>
            <p:cNvPr id="121" name="Can 120"/>
            <p:cNvSpPr/>
            <p:nvPr/>
          </p:nvSpPr>
          <p:spPr bwMode="auto">
            <a:xfrm>
              <a:off x="3505200" y="3214687"/>
              <a:ext cx="2127955" cy="1175456"/>
            </a:xfrm>
            <a:prstGeom prst="ca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endParaRPr>
            </a:p>
          </p:txBody>
        </p:sp>
        <p:sp>
          <p:nvSpPr>
            <p:cNvPr id="122" name="TextBox 121"/>
            <p:cNvSpPr txBox="1"/>
            <p:nvPr/>
          </p:nvSpPr>
          <p:spPr>
            <a:xfrm>
              <a:off x="3581400" y="2833687"/>
              <a:ext cx="1981200" cy="400110"/>
            </a:xfrm>
            <a:prstGeom prst="rect">
              <a:avLst/>
            </a:prstGeom>
            <a:noFill/>
          </p:spPr>
          <p:txBody>
            <a:bodyPr wrap="square" rtlCol="0">
              <a:spAutoFit/>
            </a:bodyPr>
            <a:lstStyle/>
            <a:p>
              <a:pPr algn="ctr"/>
              <a:r>
                <a:rPr lang="en-US" sz="2000" b="1" dirty="0" smtClean="0">
                  <a:latin typeface="+mn-lt"/>
                </a:rPr>
                <a:t>Repository</a:t>
              </a:r>
              <a:endParaRPr lang="en-US" sz="2000" b="1" dirty="0">
                <a:latin typeface="+mn-lt"/>
              </a:endParaRPr>
            </a:p>
          </p:txBody>
        </p:sp>
        <p:sp useBgFill="1">
          <p:nvSpPr>
            <p:cNvPr id="124" name="Rectangle 123"/>
            <p:cNvSpPr/>
            <p:nvPr/>
          </p:nvSpPr>
          <p:spPr bwMode="auto">
            <a:xfrm>
              <a:off x="3657600" y="3595687"/>
              <a:ext cx="533400" cy="228600"/>
            </a:xfrm>
            <a:prstGeom prst="rect">
              <a:avLst/>
            </a:prstGeom>
            <a:ln w="31750">
              <a:solidFill>
                <a:schemeClr val="tx1"/>
              </a:solidFill>
              <a:headEnd type="none" w="med" len="med"/>
              <a:tailEnd type="none" w="med" len="med"/>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endParaRPr>
            </a:p>
          </p:txBody>
        </p:sp>
        <p:cxnSp>
          <p:nvCxnSpPr>
            <p:cNvPr id="125" name="Straight Connector 124"/>
            <p:cNvCxnSpPr/>
            <p:nvPr/>
          </p:nvCxnSpPr>
          <p:spPr>
            <a:xfrm rot="5400000">
              <a:off x="3924697" y="3938190"/>
              <a:ext cx="837406"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26" name="Rectangle 125"/>
            <p:cNvSpPr/>
            <p:nvPr/>
          </p:nvSpPr>
          <p:spPr bwMode="auto">
            <a:xfrm>
              <a:off x="4648200" y="3976687"/>
              <a:ext cx="533400" cy="2286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endParaRPr>
            </a:p>
          </p:txBody>
        </p:sp>
        <p:cxnSp>
          <p:nvCxnSpPr>
            <p:cNvPr id="127" name="Straight Arrow Connector 126"/>
            <p:cNvCxnSpPr>
              <a:stCxn id="124" idx="3"/>
            </p:cNvCxnSpPr>
            <p:nvPr/>
          </p:nvCxnSpPr>
          <p:spPr>
            <a:xfrm>
              <a:off x="4191000" y="3709987"/>
              <a:ext cx="453957" cy="325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4" name="Group 37"/>
          <p:cNvGrpSpPr/>
          <p:nvPr/>
        </p:nvGrpSpPr>
        <p:grpSpPr>
          <a:xfrm>
            <a:off x="142844" y="3695721"/>
            <a:ext cx="2762312" cy="2731532"/>
            <a:chOff x="142844" y="3733800"/>
            <a:chExt cx="2762312" cy="2731532"/>
          </a:xfrm>
        </p:grpSpPr>
        <p:pic>
          <p:nvPicPr>
            <p:cNvPr id="37" name="Picture 1" descr="image001"/>
            <p:cNvPicPr>
              <a:picLocks noChangeAspect="1" noChangeArrowheads="1"/>
            </p:cNvPicPr>
            <p:nvPr/>
          </p:nvPicPr>
          <p:blipFill>
            <a:blip r:embed="rId4" cstate="print"/>
            <a:srcRect/>
            <a:stretch>
              <a:fillRect/>
            </a:stretch>
          </p:blipFill>
          <p:spPr bwMode="auto">
            <a:xfrm>
              <a:off x="762000" y="4193318"/>
              <a:ext cx="1524000" cy="1216882"/>
            </a:xfrm>
            <a:prstGeom prst="rect">
              <a:avLst/>
            </a:prstGeom>
            <a:noFill/>
            <a:ln w="9525">
              <a:noFill/>
              <a:miter lim="800000"/>
              <a:headEnd/>
              <a:tailEnd/>
            </a:ln>
          </p:spPr>
        </p:pic>
        <p:grpSp>
          <p:nvGrpSpPr>
            <p:cNvPr id="5" name="Group 30"/>
            <p:cNvGrpSpPr/>
            <p:nvPr/>
          </p:nvGrpSpPr>
          <p:grpSpPr>
            <a:xfrm>
              <a:off x="142844" y="3733800"/>
              <a:ext cx="2762312" cy="2731532"/>
              <a:chOff x="142844" y="4052887"/>
              <a:chExt cx="2762312" cy="2731532"/>
            </a:xfrm>
          </p:grpSpPr>
          <p:sp>
            <p:nvSpPr>
              <p:cNvPr id="123" name="TextBox 122"/>
              <p:cNvSpPr txBox="1"/>
              <p:nvPr/>
            </p:nvSpPr>
            <p:spPr>
              <a:xfrm>
                <a:off x="142844" y="4052887"/>
                <a:ext cx="2762312" cy="400110"/>
              </a:xfrm>
              <a:prstGeom prst="rect">
                <a:avLst/>
              </a:prstGeom>
              <a:noFill/>
            </p:spPr>
            <p:txBody>
              <a:bodyPr wrap="square" rtlCol="0">
                <a:spAutoFit/>
              </a:bodyPr>
              <a:lstStyle/>
              <a:p>
                <a:pPr algn="ctr"/>
                <a:r>
                  <a:rPr lang="en-US" sz="2000" b="1" dirty="0" smtClean="0">
                    <a:latin typeface="+mn-lt"/>
                  </a:rPr>
                  <a:t>“Oslo” Visual Editor</a:t>
                </a:r>
                <a:endParaRPr lang="en-US" sz="2000" b="1" dirty="0">
                  <a:latin typeface="+mn-lt"/>
                </a:endParaRPr>
              </a:p>
            </p:txBody>
          </p:sp>
          <p:sp>
            <p:nvSpPr>
              <p:cNvPr id="70" name="Rectangle 12"/>
              <p:cNvSpPr>
                <a:spLocks noChangeArrowheads="1"/>
              </p:cNvSpPr>
              <p:nvPr/>
            </p:nvSpPr>
            <p:spPr bwMode="auto">
              <a:xfrm>
                <a:off x="609600" y="6415087"/>
                <a:ext cx="1975221" cy="369332"/>
              </a:xfrm>
              <a:prstGeom prst="rect">
                <a:avLst/>
              </a:prstGeom>
              <a:noFill/>
              <a:ln w="28575" algn="ctr">
                <a:noFill/>
                <a:miter lim="800000"/>
                <a:headEnd/>
                <a:tailEnd type="none" w="lg" len="lg"/>
              </a:ln>
            </p:spPr>
            <p:txBody>
              <a:bodyPr wrap="none">
                <a:spAutoFit/>
              </a:bodyPr>
              <a:lstStyle/>
              <a:p>
                <a:pPr algn="ctr"/>
                <a:r>
                  <a:rPr lang="en-US" sz="1800" b="1" i="1" dirty="0" smtClean="0">
                    <a:latin typeface="+mn-lt"/>
                  </a:rPr>
                  <a:t>Business Analyst</a:t>
                </a:r>
                <a:endParaRPr lang="en-US" sz="1800" b="1" i="1" dirty="0">
                  <a:latin typeface="+mn-lt"/>
                </a:endParaRPr>
              </a:p>
            </p:txBody>
          </p:sp>
        </p:grpSp>
      </p:grpSp>
      <p:grpSp>
        <p:nvGrpSpPr>
          <p:cNvPr id="7" name="Group 33"/>
          <p:cNvGrpSpPr/>
          <p:nvPr/>
        </p:nvGrpSpPr>
        <p:grpSpPr>
          <a:xfrm>
            <a:off x="5040351" y="3890867"/>
            <a:ext cx="1817650" cy="1626451"/>
            <a:chOff x="5040351" y="4248033"/>
            <a:chExt cx="1817650" cy="1626451"/>
          </a:xfrm>
        </p:grpSpPr>
        <p:sp>
          <p:nvSpPr>
            <p:cNvPr id="138" name="TextBox 137"/>
            <p:cNvSpPr txBox="1"/>
            <p:nvPr/>
          </p:nvSpPr>
          <p:spPr>
            <a:xfrm>
              <a:off x="5562600" y="5043487"/>
              <a:ext cx="1143000" cy="830997"/>
            </a:xfrm>
            <a:prstGeom prst="rect">
              <a:avLst/>
            </a:prstGeom>
            <a:noFill/>
          </p:spPr>
          <p:txBody>
            <a:bodyPr wrap="square" rtlCol="0">
              <a:spAutoFit/>
            </a:bodyPr>
            <a:lstStyle/>
            <a:p>
              <a:pPr algn="ctr"/>
              <a:r>
                <a:rPr lang="en-US" sz="1600" b="1" i="1" dirty="0" smtClean="0">
                  <a:latin typeface="+mn-lt"/>
                </a:rPr>
                <a:t>Workflow definition as XAML</a:t>
              </a:r>
              <a:endParaRPr lang="en-US" sz="1600" b="1" i="1" dirty="0">
                <a:latin typeface="+mn-lt"/>
              </a:endParaRPr>
            </a:p>
          </p:txBody>
        </p:sp>
        <p:sp>
          <p:nvSpPr>
            <p:cNvPr id="71" name="Freeform 70"/>
            <p:cNvSpPr/>
            <p:nvPr/>
          </p:nvSpPr>
          <p:spPr>
            <a:xfrm>
              <a:off x="5040351" y="4248033"/>
              <a:ext cx="1817650" cy="871654"/>
            </a:xfrm>
            <a:custGeom>
              <a:avLst/>
              <a:gdLst>
                <a:gd name="connsiteX0" fmla="*/ 1996068 w 1996068"/>
                <a:gd name="connsiteY0" fmla="*/ 1583473 h 1583473"/>
                <a:gd name="connsiteX1" fmla="*/ 568712 w 1996068"/>
                <a:gd name="connsiteY1" fmla="*/ 702527 h 1583473"/>
                <a:gd name="connsiteX2" fmla="*/ 0 w 1996068"/>
                <a:gd name="connsiteY2" fmla="*/ 0 h 1583473"/>
              </a:gdLst>
              <a:ahLst/>
              <a:cxnLst>
                <a:cxn ang="0">
                  <a:pos x="connsiteX0" y="connsiteY0"/>
                </a:cxn>
                <a:cxn ang="0">
                  <a:pos x="connsiteX1" y="connsiteY1"/>
                </a:cxn>
                <a:cxn ang="0">
                  <a:pos x="connsiteX2" y="connsiteY2"/>
                </a:cxn>
              </a:cxnLst>
              <a:rect l="l" t="t" r="r" b="b"/>
              <a:pathLst>
                <a:path w="1996068" h="1583473">
                  <a:moveTo>
                    <a:pt x="1996068" y="1583473"/>
                  </a:moveTo>
                  <a:cubicBezTo>
                    <a:pt x="1448729" y="1274956"/>
                    <a:pt x="901390" y="966439"/>
                    <a:pt x="568712" y="702527"/>
                  </a:cubicBezTo>
                  <a:cubicBezTo>
                    <a:pt x="236034" y="438615"/>
                    <a:pt x="118017" y="219307"/>
                    <a:pt x="0" y="0"/>
                  </a:cubicBezTo>
                </a:path>
              </a:pathLst>
            </a:custGeom>
            <a:ln w="19050">
              <a:solidFill>
                <a:schemeClr val="tx1"/>
              </a:solidFill>
              <a:prstDash val="sysDash"/>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 name="Group 31"/>
          <p:cNvGrpSpPr/>
          <p:nvPr/>
        </p:nvGrpSpPr>
        <p:grpSpPr>
          <a:xfrm>
            <a:off x="2295293" y="3848121"/>
            <a:ext cx="2581507" cy="1669197"/>
            <a:chOff x="2295293" y="4205287"/>
            <a:chExt cx="2581507" cy="1669197"/>
          </a:xfrm>
        </p:grpSpPr>
        <p:sp>
          <p:nvSpPr>
            <p:cNvPr id="72" name="Freeform 71"/>
            <p:cNvSpPr/>
            <p:nvPr/>
          </p:nvSpPr>
          <p:spPr>
            <a:xfrm>
              <a:off x="2295293" y="4205287"/>
              <a:ext cx="2581507" cy="901390"/>
            </a:xfrm>
            <a:custGeom>
              <a:avLst/>
              <a:gdLst>
                <a:gd name="connsiteX0" fmla="*/ 0 w 2575931"/>
                <a:gd name="connsiteY0" fmla="*/ 1962614 h 1962614"/>
                <a:gd name="connsiteX1" fmla="*/ 1929161 w 2575931"/>
                <a:gd name="connsiteY1" fmla="*/ 1193180 h 1962614"/>
                <a:gd name="connsiteX2" fmla="*/ 2575931 w 2575931"/>
                <a:gd name="connsiteY2" fmla="*/ 0 h 1962614"/>
              </a:gdLst>
              <a:ahLst/>
              <a:cxnLst>
                <a:cxn ang="0">
                  <a:pos x="connsiteX0" y="connsiteY0"/>
                </a:cxn>
                <a:cxn ang="0">
                  <a:pos x="connsiteX1" y="connsiteY1"/>
                </a:cxn>
                <a:cxn ang="0">
                  <a:pos x="connsiteX2" y="connsiteY2"/>
                </a:cxn>
              </a:cxnLst>
              <a:rect l="l" t="t" r="r" b="b"/>
              <a:pathLst>
                <a:path w="2575931" h="1962614">
                  <a:moveTo>
                    <a:pt x="0" y="1962614"/>
                  </a:moveTo>
                  <a:cubicBezTo>
                    <a:pt x="749919" y="1741448"/>
                    <a:pt x="1499839" y="1520282"/>
                    <a:pt x="1929161" y="1193180"/>
                  </a:cubicBezTo>
                  <a:cubicBezTo>
                    <a:pt x="2358483" y="866078"/>
                    <a:pt x="2467207" y="433039"/>
                    <a:pt x="2575931" y="0"/>
                  </a:cubicBezTo>
                </a:path>
              </a:pathLst>
            </a:custGeom>
            <a:ln w="19050">
              <a:solidFill>
                <a:schemeClr val="tx1"/>
              </a:solidFill>
              <a:prstDash val="sysDash"/>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TextBox 72"/>
            <p:cNvSpPr txBox="1"/>
            <p:nvPr/>
          </p:nvSpPr>
          <p:spPr>
            <a:xfrm>
              <a:off x="2743200" y="5043487"/>
              <a:ext cx="2133600" cy="830997"/>
            </a:xfrm>
            <a:prstGeom prst="rect">
              <a:avLst/>
            </a:prstGeom>
            <a:noFill/>
          </p:spPr>
          <p:txBody>
            <a:bodyPr wrap="square" rtlCol="0">
              <a:spAutoFit/>
            </a:bodyPr>
            <a:lstStyle/>
            <a:p>
              <a:pPr algn="ctr"/>
              <a:r>
                <a:rPr lang="en-US" sz="1600" b="1" i="1" dirty="0" smtClean="0">
                  <a:latin typeface="+mn-lt"/>
                </a:rPr>
                <a:t>Workflow definition as repository instance</a:t>
              </a:r>
              <a:endParaRPr lang="en-US" sz="1600" b="1" i="1" dirty="0">
                <a:latin typeface="+mn-lt"/>
              </a:endParaRPr>
            </a:p>
          </p:txBody>
        </p:sp>
      </p:grpSp>
      <p:grpSp>
        <p:nvGrpSpPr>
          <p:cNvPr id="9" name="Group 35"/>
          <p:cNvGrpSpPr/>
          <p:nvPr/>
        </p:nvGrpSpPr>
        <p:grpSpPr>
          <a:xfrm>
            <a:off x="6705600" y="3848121"/>
            <a:ext cx="2057400" cy="2652713"/>
            <a:chOff x="6705600" y="3886200"/>
            <a:chExt cx="2057400" cy="2652713"/>
          </a:xfrm>
        </p:grpSpPr>
        <p:grpSp>
          <p:nvGrpSpPr>
            <p:cNvPr id="10" name="Group 32"/>
            <p:cNvGrpSpPr/>
            <p:nvPr/>
          </p:nvGrpSpPr>
          <p:grpSpPr>
            <a:xfrm>
              <a:off x="6705600" y="3886200"/>
              <a:ext cx="2057400" cy="2652713"/>
              <a:chOff x="6705600" y="4205287"/>
              <a:chExt cx="2057400" cy="2652713"/>
            </a:xfrm>
          </p:grpSpPr>
          <p:sp>
            <p:nvSpPr>
              <p:cNvPr id="136" name="TextBox 135"/>
              <p:cNvSpPr txBox="1"/>
              <p:nvPr/>
            </p:nvSpPr>
            <p:spPr>
              <a:xfrm>
                <a:off x="6705600" y="4205287"/>
                <a:ext cx="2057400" cy="400110"/>
              </a:xfrm>
              <a:prstGeom prst="rect">
                <a:avLst/>
              </a:prstGeom>
              <a:noFill/>
            </p:spPr>
            <p:txBody>
              <a:bodyPr wrap="square" rtlCol="0">
                <a:spAutoFit/>
              </a:bodyPr>
              <a:lstStyle/>
              <a:p>
                <a:pPr algn="ctr"/>
                <a:r>
                  <a:rPr lang="en-US" sz="2000" b="1" dirty="0" smtClean="0">
                    <a:latin typeface="+mn-lt"/>
                  </a:rPr>
                  <a:t>Visual Studio</a:t>
                </a:r>
                <a:endParaRPr lang="en-US" sz="2000" b="1" dirty="0">
                  <a:latin typeface="+mn-lt"/>
                </a:endParaRPr>
              </a:p>
            </p:txBody>
          </p:sp>
          <p:sp>
            <p:nvSpPr>
              <p:cNvPr id="65" name="Rectangle 21"/>
              <p:cNvSpPr>
                <a:spLocks noChangeArrowheads="1"/>
              </p:cNvSpPr>
              <p:nvPr/>
            </p:nvSpPr>
            <p:spPr bwMode="auto">
              <a:xfrm>
                <a:off x="7097939" y="6491287"/>
                <a:ext cx="1289050" cy="366713"/>
              </a:xfrm>
              <a:prstGeom prst="rect">
                <a:avLst/>
              </a:prstGeom>
              <a:noFill/>
              <a:ln w="28575" algn="ctr">
                <a:noFill/>
                <a:miter lim="800000"/>
                <a:headEnd/>
                <a:tailEnd type="none" w="lg" len="lg"/>
              </a:ln>
            </p:spPr>
            <p:txBody>
              <a:bodyPr wrap="none">
                <a:spAutoFit/>
              </a:bodyPr>
              <a:lstStyle/>
              <a:p>
                <a:pPr algn="ctr"/>
                <a:r>
                  <a:rPr lang="en-US" sz="1800" b="1" i="1">
                    <a:latin typeface="+mn-lt"/>
                  </a:rPr>
                  <a:t>Developer</a:t>
                </a:r>
              </a:p>
            </p:txBody>
          </p:sp>
        </p:grpSp>
        <p:pic>
          <p:nvPicPr>
            <p:cNvPr id="35" name="Picture 2"/>
            <p:cNvPicPr>
              <a:picLocks noChangeAspect="1" noChangeArrowheads="1"/>
            </p:cNvPicPr>
            <p:nvPr/>
          </p:nvPicPr>
          <p:blipFill>
            <a:blip r:embed="rId5" cstate="print"/>
            <a:srcRect/>
            <a:stretch>
              <a:fillRect/>
            </a:stretch>
          </p:blipFill>
          <p:spPr bwMode="auto">
            <a:xfrm>
              <a:off x="6858000" y="4267200"/>
              <a:ext cx="1774300" cy="1066800"/>
            </a:xfrm>
            <a:prstGeom prst="rect">
              <a:avLst/>
            </a:prstGeom>
            <a:noFill/>
            <a:ln w="9525">
              <a:noFill/>
              <a:miter lim="800000"/>
              <a:headEnd/>
              <a:tailEnd/>
            </a:ln>
            <a:effectLst/>
          </p:spPr>
        </p:pic>
      </p:grpSp>
      <p:pic>
        <p:nvPicPr>
          <p:cNvPr id="99329" name="Picture 1" descr="C:\Program Files\Microsoft Resource DVD Artwork\DVD_ART\Artwork_Imagery\HARDWARE_IMAGERY\Illustration - Misc Hardware\XML Icons\user business man.png"/>
          <p:cNvPicPr>
            <a:picLocks noChangeAspect="1" noChangeArrowheads="1"/>
          </p:cNvPicPr>
          <p:nvPr/>
        </p:nvPicPr>
        <p:blipFill>
          <a:blip r:embed="rId6" cstate="print"/>
          <a:srcRect/>
          <a:stretch>
            <a:fillRect/>
          </a:stretch>
        </p:blipFill>
        <p:spPr bwMode="auto">
          <a:xfrm>
            <a:off x="1285852" y="5391185"/>
            <a:ext cx="573568" cy="761987"/>
          </a:xfrm>
          <a:prstGeom prst="rect">
            <a:avLst/>
          </a:prstGeom>
          <a:noFill/>
        </p:spPr>
      </p:pic>
      <p:pic>
        <p:nvPicPr>
          <p:cNvPr id="99330" name="Picture 2" descr="C:\Program Files\Microsoft Resource DVD Artwork\DVD_ART\Artwork_Imagery\HARDWARE_IMAGERY\Illustration - Misc Hardware\XML Icons\user casual man.png"/>
          <p:cNvPicPr>
            <a:picLocks noChangeAspect="1" noChangeArrowheads="1"/>
          </p:cNvPicPr>
          <p:nvPr/>
        </p:nvPicPr>
        <p:blipFill>
          <a:blip r:embed="rId7" cstate="print"/>
          <a:srcRect/>
          <a:stretch>
            <a:fillRect/>
          </a:stretch>
        </p:blipFill>
        <p:spPr bwMode="auto">
          <a:xfrm>
            <a:off x="7429520" y="5391185"/>
            <a:ext cx="555558" cy="761987"/>
          </a:xfrm>
          <a:prstGeom prst="rect">
            <a:avLst/>
          </a:prstGeom>
          <a:noFill/>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99329"/>
                                        </p:tgtEl>
                                        <p:attrNameLst>
                                          <p:attrName>style.visibility</p:attrName>
                                        </p:attrNameLst>
                                      </p:cBhvr>
                                      <p:to>
                                        <p:strVal val="visible"/>
                                      </p:to>
                                    </p:set>
                                    <p:animEffect transition="in" filter="dissolve">
                                      <p:cBhvr>
                                        <p:cTn id="10" dur="500"/>
                                        <p:tgtEl>
                                          <p:spTgt spid="99329"/>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par>
                          <p:cTn id="24" fill="hold">
                            <p:stCondLst>
                              <p:cond delay="500"/>
                            </p:stCondLst>
                            <p:childTnLst>
                              <p:par>
                                <p:cTn id="25" presetID="9"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par>
                                <p:cTn id="28" presetID="9" presetClass="entr" presetSubtype="0" fill="hold" nodeType="withEffect">
                                  <p:stCondLst>
                                    <p:cond delay="0"/>
                                  </p:stCondLst>
                                  <p:childTnLst>
                                    <p:set>
                                      <p:cBhvr>
                                        <p:cTn id="29" dur="1" fill="hold">
                                          <p:stCondLst>
                                            <p:cond delay="0"/>
                                          </p:stCondLst>
                                        </p:cTn>
                                        <p:tgtEl>
                                          <p:spTgt spid="99330"/>
                                        </p:tgtEl>
                                        <p:attrNameLst>
                                          <p:attrName>style.visibility</p:attrName>
                                        </p:attrNameLst>
                                      </p:cBhvr>
                                      <p:to>
                                        <p:strVal val="visible"/>
                                      </p:to>
                                    </p:set>
                                    <p:animEffect transition="in" filter="dissolve">
                                      <p:cBhvr>
                                        <p:cTn id="30" dur="500"/>
                                        <p:tgtEl>
                                          <p:spTgt spid="99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Executing Applications</a:t>
            </a:r>
            <a:endParaRPr lang="en-US" dirty="0"/>
          </a:p>
        </p:txBody>
      </p:sp>
      <p:sp>
        <p:nvSpPr>
          <p:cNvPr id="3" name="Content Placeholder 2"/>
          <p:cNvSpPr>
            <a:spLocks noGrp="1"/>
          </p:cNvSpPr>
          <p:nvPr>
            <p:ph idx="1"/>
          </p:nvPr>
        </p:nvSpPr>
        <p:spPr>
          <a:xfrm>
            <a:off x="381000" y="1412875"/>
            <a:ext cx="8382000" cy="5059847"/>
          </a:xfrm>
        </p:spPr>
        <p:txBody>
          <a:bodyPr/>
          <a:lstStyle/>
          <a:p>
            <a:r>
              <a:rPr lang="en-US" dirty="0" smtClean="0"/>
              <a:t>WF doesn’t mandate a particular host</a:t>
            </a:r>
          </a:p>
          <a:p>
            <a:pPr lvl="1"/>
            <a:r>
              <a:rPr lang="en-US" dirty="0" smtClean="0"/>
              <a:t>WF/WCF applications can run in nearly any process</a:t>
            </a:r>
          </a:p>
          <a:p>
            <a:pPr lvl="1"/>
            <a:r>
              <a:rPr lang="en-US" dirty="0" smtClean="0"/>
              <a:t>But building a reliable, scalable host isn't simple</a:t>
            </a:r>
          </a:p>
          <a:p>
            <a:endParaRPr lang="en-US" dirty="0" smtClean="0"/>
          </a:p>
          <a:p>
            <a:r>
              <a:rPr lang="en-US" dirty="0" smtClean="0"/>
              <a:t>“Oslo” includes a new process server</a:t>
            </a:r>
          </a:p>
          <a:p>
            <a:pPr lvl="1"/>
            <a:r>
              <a:rPr lang="en-US" dirty="0" smtClean="0"/>
              <a:t>It provides a standard host for running WF/WCF apps</a:t>
            </a:r>
          </a:p>
          <a:p>
            <a:pPr lvl="2"/>
            <a:r>
              <a:rPr lang="en-US" dirty="0" smtClean="0"/>
              <a:t>Although using it isn’t required; WF/WCF apps can still run in any process</a:t>
            </a:r>
          </a:p>
          <a:p>
            <a:pPr lvl="1"/>
            <a:r>
              <a:rPr lang="en-US" dirty="0" smtClean="0"/>
              <a:t>It also supports other hosts</a:t>
            </a:r>
          </a:p>
          <a:p>
            <a:pPr lvl="1"/>
            <a:r>
              <a:rPr lang="en-US" dirty="0" smtClean="0"/>
              <a:t>It is designed to receive Deployments from the Repository</a:t>
            </a:r>
          </a:p>
          <a:p>
            <a:pPr lvl="1"/>
            <a:r>
              <a:rPr lang="en-US" dirty="0" smtClean="0"/>
              <a:t>It allows Monitoring in sync with the Model</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07996"/>
          </a:xfrm>
        </p:spPr>
        <p:txBody>
          <a:bodyPr/>
          <a:lstStyle/>
          <a:p>
            <a:r>
              <a:rPr smtClean="0"/>
              <a:t>The "Oslo" Process Server</a:t>
            </a:r>
            <a:br>
              <a:rPr smtClean="0"/>
            </a:br>
            <a:r>
              <a:rPr sz="3200" i="1" smtClean="0">
                <a:solidFill>
                  <a:schemeClr val="accent5"/>
                </a:solidFill>
              </a:rPr>
              <a:t>Creating and running WF/WCF applications</a:t>
            </a:r>
            <a:endParaRPr sz="3200" i="1" dirty="0" smtClean="0">
              <a:solidFill>
                <a:schemeClr val="accent5"/>
              </a:solidFill>
            </a:endParaRPr>
          </a:p>
        </p:txBody>
      </p:sp>
      <p:sp>
        <p:nvSpPr>
          <p:cNvPr id="4" name="Rectangle 3"/>
          <p:cNvSpPr/>
          <p:nvPr/>
        </p:nvSpPr>
        <p:spPr bwMode="auto">
          <a:xfrm>
            <a:off x="3156679" y="1790688"/>
            <a:ext cx="3048000" cy="28194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endParaRPr>
          </a:p>
        </p:txBody>
      </p:sp>
      <p:sp>
        <p:nvSpPr>
          <p:cNvPr id="7" name="Rectangle 6"/>
          <p:cNvSpPr/>
          <p:nvPr/>
        </p:nvSpPr>
        <p:spPr bwMode="auto">
          <a:xfrm>
            <a:off x="3309079" y="2019288"/>
            <a:ext cx="2743200" cy="2362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endParaRPr>
          </a:p>
        </p:txBody>
      </p:sp>
      <p:sp>
        <p:nvSpPr>
          <p:cNvPr id="8" name="TextBox 7"/>
          <p:cNvSpPr txBox="1"/>
          <p:nvPr/>
        </p:nvSpPr>
        <p:spPr>
          <a:xfrm>
            <a:off x="3461479" y="2095488"/>
            <a:ext cx="2438400" cy="461665"/>
          </a:xfrm>
          <a:prstGeom prst="rect">
            <a:avLst/>
          </a:prstGeom>
          <a:noFill/>
        </p:spPr>
        <p:txBody>
          <a:bodyPr wrap="square" rtlCol="0">
            <a:spAutoFit/>
          </a:bodyPr>
          <a:lstStyle/>
          <a:p>
            <a:pPr algn="ctr"/>
            <a:r>
              <a:rPr lang="en-US" sz="2400" b="1" dirty="0" smtClean="0">
                <a:latin typeface="+mn-lt"/>
              </a:rPr>
              <a:t>WF/WCF Host</a:t>
            </a:r>
            <a:endParaRPr lang="en-US" sz="2400" b="1" dirty="0">
              <a:latin typeface="+mn-lt"/>
            </a:endParaRPr>
          </a:p>
        </p:txBody>
      </p:sp>
      <p:grpSp>
        <p:nvGrpSpPr>
          <p:cNvPr id="3" name="Group 58"/>
          <p:cNvGrpSpPr/>
          <p:nvPr/>
        </p:nvGrpSpPr>
        <p:grpSpPr>
          <a:xfrm>
            <a:off x="323031" y="2877932"/>
            <a:ext cx="2370803" cy="3682578"/>
            <a:chOff x="214352" y="3144644"/>
            <a:chExt cx="2370803" cy="3682578"/>
          </a:xfrm>
        </p:grpSpPr>
        <p:sp>
          <p:nvSpPr>
            <p:cNvPr id="121" name="Can 120"/>
            <p:cNvSpPr/>
            <p:nvPr/>
          </p:nvSpPr>
          <p:spPr bwMode="auto">
            <a:xfrm>
              <a:off x="457200" y="5334000"/>
              <a:ext cx="2127955" cy="1175456"/>
            </a:xfrm>
            <a:prstGeom prst="ca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sp>
          <p:nvSpPr>
            <p:cNvPr id="122" name="TextBox 121"/>
            <p:cNvSpPr txBox="1"/>
            <p:nvPr/>
          </p:nvSpPr>
          <p:spPr>
            <a:xfrm>
              <a:off x="533400" y="6457890"/>
              <a:ext cx="1981200" cy="369332"/>
            </a:xfrm>
            <a:prstGeom prst="rect">
              <a:avLst/>
            </a:prstGeom>
            <a:noFill/>
          </p:spPr>
          <p:txBody>
            <a:bodyPr wrap="square" rtlCol="0">
              <a:spAutoFit/>
            </a:bodyPr>
            <a:lstStyle/>
            <a:p>
              <a:pPr algn="ctr"/>
              <a:r>
                <a:rPr lang="en-US" sz="1800" b="1" dirty="0" smtClean="0">
                  <a:latin typeface="+mn-lt"/>
                </a:rPr>
                <a:t>Repository</a:t>
              </a:r>
              <a:endParaRPr lang="en-US" sz="1800" b="1" dirty="0">
                <a:latin typeface="+mn-lt"/>
              </a:endParaRPr>
            </a:p>
          </p:txBody>
        </p:sp>
        <p:sp useBgFill="1">
          <p:nvSpPr>
            <p:cNvPr id="124" name="Rectangle 123"/>
            <p:cNvSpPr/>
            <p:nvPr/>
          </p:nvSpPr>
          <p:spPr bwMode="auto">
            <a:xfrm>
              <a:off x="609600" y="5715000"/>
              <a:ext cx="533400" cy="228600"/>
            </a:xfrm>
            <a:prstGeom prst="rect">
              <a:avLst/>
            </a:prstGeom>
            <a:ln w="31750">
              <a:solidFill>
                <a:schemeClr val="tx1"/>
              </a:solidFill>
              <a:headEnd type="none" w="med" len="med"/>
              <a:tailEnd type="none" w="med" len="med"/>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cxnSp>
          <p:nvCxnSpPr>
            <p:cNvPr id="125" name="Straight Connector 124"/>
            <p:cNvCxnSpPr/>
            <p:nvPr/>
          </p:nvCxnSpPr>
          <p:spPr>
            <a:xfrm rot="5400000">
              <a:off x="876697" y="6057503"/>
              <a:ext cx="837406"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124" idx="3"/>
            </p:cNvCxnSpPr>
            <p:nvPr/>
          </p:nvCxnSpPr>
          <p:spPr>
            <a:xfrm>
              <a:off x="1143000" y="5829300"/>
              <a:ext cx="453957" cy="325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2" name="Freeform 131"/>
            <p:cNvSpPr/>
            <p:nvPr/>
          </p:nvSpPr>
          <p:spPr>
            <a:xfrm>
              <a:off x="214352" y="3144644"/>
              <a:ext cx="1625599" cy="2966224"/>
            </a:xfrm>
            <a:custGeom>
              <a:avLst/>
              <a:gdLst>
                <a:gd name="connsiteX0" fmla="*/ 291789 w 838199"/>
                <a:gd name="connsiteY0" fmla="*/ 0 h 2966224"/>
                <a:gd name="connsiteX1" fmla="*/ 91068 w 838199"/>
                <a:gd name="connsiteY1" fmla="*/ 1204332 h 2966224"/>
                <a:gd name="connsiteX2" fmla="*/ 838199 w 838199"/>
                <a:gd name="connsiteY2" fmla="*/ 2966224 h 2966224"/>
                <a:gd name="connsiteX0" fmla="*/ 977589 w 1523999"/>
                <a:gd name="connsiteY0" fmla="*/ 0 h 2966224"/>
                <a:gd name="connsiteX1" fmla="*/ 91068 w 1523999"/>
                <a:gd name="connsiteY1" fmla="*/ 1204332 h 2966224"/>
                <a:gd name="connsiteX2" fmla="*/ 1523999 w 1523999"/>
                <a:gd name="connsiteY2" fmla="*/ 2966224 h 2966224"/>
                <a:gd name="connsiteX0" fmla="*/ 215589 w 761999"/>
                <a:gd name="connsiteY0" fmla="*/ 0 h 2966224"/>
                <a:gd name="connsiteX1" fmla="*/ 91068 w 761999"/>
                <a:gd name="connsiteY1" fmla="*/ 1204332 h 2966224"/>
                <a:gd name="connsiteX2" fmla="*/ 761999 w 761999"/>
                <a:gd name="connsiteY2" fmla="*/ 2966224 h 2966224"/>
                <a:gd name="connsiteX0" fmla="*/ 145895 w 1301905"/>
                <a:gd name="connsiteY0" fmla="*/ 0 h 2966224"/>
                <a:gd name="connsiteX1" fmla="*/ 630974 w 1301905"/>
                <a:gd name="connsiteY1" fmla="*/ 1204332 h 2966224"/>
                <a:gd name="connsiteX2" fmla="*/ 1301905 w 1301905"/>
                <a:gd name="connsiteY2" fmla="*/ 2966224 h 2966224"/>
                <a:gd name="connsiteX0" fmla="*/ 469589 w 1625599"/>
                <a:gd name="connsiteY0" fmla="*/ 0 h 2966224"/>
                <a:gd name="connsiteX1" fmla="*/ 192668 w 1625599"/>
                <a:gd name="connsiteY1" fmla="*/ 1432932 h 2966224"/>
                <a:gd name="connsiteX2" fmla="*/ 1625599 w 1625599"/>
                <a:gd name="connsiteY2" fmla="*/ 2966224 h 2966224"/>
              </a:gdLst>
              <a:ahLst/>
              <a:cxnLst>
                <a:cxn ang="0">
                  <a:pos x="connsiteX0" y="connsiteY0"/>
                </a:cxn>
                <a:cxn ang="0">
                  <a:pos x="connsiteX1" y="connsiteY1"/>
                </a:cxn>
                <a:cxn ang="0">
                  <a:pos x="connsiteX2" y="connsiteY2"/>
                </a:cxn>
              </a:cxnLst>
              <a:rect l="l" t="t" r="r" b="b"/>
              <a:pathLst>
                <a:path w="1625599" h="2966224">
                  <a:moveTo>
                    <a:pt x="469589" y="0"/>
                  </a:moveTo>
                  <a:cubicBezTo>
                    <a:pt x="323694" y="354980"/>
                    <a:pt x="0" y="938561"/>
                    <a:pt x="192668" y="1432932"/>
                  </a:cubicBezTo>
                  <a:cubicBezTo>
                    <a:pt x="385336" y="1927303"/>
                    <a:pt x="1297567" y="2332463"/>
                    <a:pt x="1625599" y="2966224"/>
                  </a:cubicBezTo>
                </a:path>
              </a:pathLst>
            </a:custGeom>
            <a:ln w="19050">
              <a:solidFill>
                <a:schemeClr val="tx1"/>
              </a:solidFill>
              <a:prstDash val="sysDash"/>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sp>
          <p:nvSpPr>
            <p:cNvPr id="137" name="TextBox 136"/>
            <p:cNvSpPr txBox="1"/>
            <p:nvPr/>
          </p:nvSpPr>
          <p:spPr>
            <a:xfrm>
              <a:off x="362791" y="3842657"/>
              <a:ext cx="1600200" cy="646331"/>
            </a:xfrm>
            <a:prstGeom prst="rect">
              <a:avLst/>
            </a:prstGeom>
            <a:noFill/>
          </p:spPr>
          <p:txBody>
            <a:bodyPr wrap="square" rtlCol="0">
              <a:spAutoFit/>
            </a:bodyPr>
            <a:lstStyle/>
            <a:p>
              <a:pPr algn="ctr"/>
              <a:r>
                <a:rPr lang="en-US" sz="1800" b="1" i="1" dirty="0" smtClean="0">
                  <a:latin typeface="+mn-lt"/>
                </a:rPr>
                <a:t>1) Create workflow</a:t>
              </a:r>
              <a:endParaRPr lang="en-US" sz="1800" b="1" i="1" dirty="0">
                <a:latin typeface="+mn-lt"/>
              </a:endParaRPr>
            </a:p>
          </p:txBody>
        </p:sp>
        <p:sp>
          <p:nvSpPr>
            <p:cNvPr id="126" name="Rectangle 125"/>
            <p:cNvSpPr/>
            <p:nvPr/>
          </p:nvSpPr>
          <p:spPr bwMode="auto">
            <a:xfrm>
              <a:off x="1600200" y="6096000"/>
              <a:ext cx="533400" cy="2286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grpSp>
      <p:grpSp>
        <p:nvGrpSpPr>
          <p:cNvPr id="5" name="Group 61"/>
          <p:cNvGrpSpPr/>
          <p:nvPr/>
        </p:nvGrpSpPr>
        <p:grpSpPr>
          <a:xfrm>
            <a:off x="7042879" y="3009888"/>
            <a:ext cx="1752600" cy="3550622"/>
            <a:chOff x="6934200" y="3276600"/>
            <a:chExt cx="1752600" cy="3550622"/>
          </a:xfrm>
        </p:grpSpPr>
        <p:sp>
          <p:nvSpPr>
            <p:cNvPr id="133" name="Can 132"/>
            <p:cNvSpPr/>
            <p:nvPr/>
          </p:nvSpPr>
          <p:spPr bwMode="auto">
            <a:xfrm>
              <a:off x="7162800" y="5257800"/>
              <a:ext cx="1219200" cy="1175456"/>
            </a:xfrm>
            <a:prstGeom prst="can">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sp>
          <p:nvSpPr>
            <p:cNvPr id="134" name="TextBox 133"/>
            <p:cNvSpPr txBox="1"/>
            <p:nvPr/>
          </p:nvSpPr>
          <p:spPr>
            <a:xfrm>
              <a:off x="6934200" y="6457890"/>
              <a:ext cx="1752600" cy="369332"/>
            </a:xfrm>
            <a:prstGeom prst="rect">
              <a:avLst/>
            </a:prstGeom>
            <a:noFill/>
          </p:spPr>
          <p:txBody>
            <a:bodyPr wrap="square" rtlCol="0">
              <a:spAutoFit/>
            </a:bodyPr>
            <a:lstStyle/>
            <a:p>
              <a:pPr algn="ctr"/>
              <a:r>
                <a:rPr lang="en-US" sz="1800" b="1" dirty="0" err="1" smtClean="0">
                  <a:latin typeface="+mn-lt"/>
                </a:rPr>
                <a:t>Filestore</a:t>
              </a:r>
              <a:endParaRPr lang="en-US" sz="1800" b="1" dirty="0">
                <a:latin typeface="+mn-lt"/>
              </a:endParaRPr>
            </a:p>
          </p:txBody>
        </p:sp>
        <p:sp>
          <p:nvSpPr>
            <p:cNvPr id="139" name="TextBox 138"/>
            <p:cNvSpPr txBox="1"/>
            <p:nvPr/>
          </p:nvSpPr>
          <p:spPr>
            <a:xfrm>
              <a:off x="7086600" y="4038600"/>
              <a:ext cx="1524000" cy="646331"/>
            </a:xfrm>
            <a:prstGeom prst="rect">
              <a:avLst/>
            </a:prstGeom>
            <a:noFill/>
          </p:spPr>
          <p:txBody>
            <a:bodyPr wrap="square" rtlCol="0">
              <a:spAutoFit/>
            </a:bodyPr>
            <a:lstStyle/>
            <a:p>
              <a:pPr algn="ctr"/>
              <a:r>
                <a:rPr lang="en-US" sz="1800" b="1" i="1" dirty="0" smtClean="0">
                  <a:latin typeface="+mn-lt"/>
                </a:rPr>
                <a:t>1) Create workflow</a:t>
              </a:r>
              <a:endParaRPr lang="en-US" sz="1800" b="1" i="1" dirty="0">
                <a:latin typeface="+mn-lt"/>
              </a:endParaRPr>
            </a:p>
          </p:txBody>
        </p:sp>
        <p:sp>
          <p:nvSpPr>
            <p:cNvPr id="140" name="Freeform 139"/>
            <p:cNvSpPr/>
            <p:nvPr/>
          </p:nvSpPr>
          <p:spPr>
            <a:xfrm>
              <a:off x="7181386" y="3276600"/>
              <a:ext cx="667214" cy="2438399"/>
            </a:xfrm>
            <a:custGeom>
              <a:avLst/>
              <a:gdLst>
                <a:gd name="connsiteX0" fmla="*/ 479502 w 546409"/>
                <a:gd name="connsiteY0" fmla="*/ 0 h 1996068"/>
                <a:gd name="connsiteX1" fmla="*/ 11151 w 546409"/>
                <a:gd name="connsiteY1" fmla="*/ 1081668 h 1996068"/>
                <a:gd name="connsiteX2" fmla="*/ 546409 w 546409"/>
                <a:gd name="connsiteY2" fmla="*/ 1996068 h 1996068"/>
              </a:gdLst>
              <a:ahLst/>
              <a:cxnLst>
                <a:cxn ang="0">
                  <a:pos x="connsiteX0" y="connsiteY0"/>
                </a:cxn>
                <a:cxn ang="0">
                  <a:pos x="connsiteX1" y="connsiteY1"/>
                </a:cxn>
                <a:cxn ang="0">
                  <a:pos x="connsiteX2" y="connsiteY2"/>
                </a:cxn>
              </a:cxnLst>
              <a:rect l="l" t="t" r="r" b="b"/>
              <a:pathLst>
                <a:path w="546409" h="1996068">
                  <a:moveTo>
                    <a:pt x="479502" y="0"/>
                  </a:moveTo>
                  <a:cubicBezTo>
                    <a:pt x="239751" y="374495"/>
                    <a:pt x="0" y="748990"/>
                    <a:pt x="11151" y="1081668"/>
                  </a:cubicBezTo>
                  <a:cubicBezTo>
                    <a:pt x="22302" y="1414346"/>
                    <a:pt x="284355" y="1705207"/>
                    <a:pt x="546409" y="1996068"/>
                  </a:cubicBezTo>
                </a:path>
              </a:pathLst>
            </a:custGeom>
            <a:ln w="19050">
              <a:solidFill>
                <a:schemeClr val="tx1"/>
              </a:solidFill>
              <a:prstDash val="sysDash"/>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sp>
          <p:nvSpPr>
            <p:cNvPr id="143" name="Rectangle 142"/>
            <p:cNvSpPr/>
            <p:nvPr/>
          </p:nvSpPr>
          <p:spPr bwMode="auto">
            <a:xfrm>
              <a:off x="7543800" y="5791200"/>
              <a:ext cx="533400" cy="2286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grpSp>
      <p:grpSp>
        <p:nvGrpSpPr>
          <p:cNvPr id="6" name="Group 64"/>
          <p:cNvGrpSpPr/>
          <p:nvPr/>
        </p:nvGrpSpPr>
        <p:grpSpPr>
          <a:xfrm>
            <a:off x="4756879" y="2628888"/>
            <a:ext cx="2867723" cy="3356488"/>
            <a:chOff x="4648200" y="2895600"/>
            <a:chExt cx="2867723" cy="3356488"/>
          </a:xfrm>
        </p:grpSpPr>
        <p:grpSp>
          <p:nvGrpSpPr>
            <p:cNvPr id="9" name="Group 37"/>
            <p:cNvGrpSpPr/>
            <p:nvPr/>
          </p:nvGrpSpPr>
          <p:grpSpPr>
            <a:xfrm>
              <a:off x="4648200" y="2895600"/>
              <a:ext cx="1066800" cy="1524000"/>
              <a:chOff x="4191000" y="2819400"/>
              <a:chExt cx="1066800" cy="1524000"/>
            </a:xfrm>
          </p:grpSpPr>
          <p:sp>
            <p:nvSpPr>
              <p:cNvPr id="97" name="Oval 96"/>
              <p:cNvSpPr/>
              <p:nvPr/>
            </p:nvSpPr>
            <p:spPr bwMode="auto">
              <a:xfrm>
                <a:off x="4191000" y="2819400"/>
                <a:ext cx="1066800" cy="1524000"/>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grpSp>
            <p:nvGrpSpPr>
              <p:cNvPr id="10" name="Group 39"/>
              <p:cNvGrpSpPr/>
              <p:nvPr/>
            </p:nvGrpSpPr>
            <p:grpSpPr>
              <a:xfrm>
                <a:off x="4412512" y="3081670"/>
                <a:ext cx="647700" cy="1066800"/>
                <a:chOff x="7224824" y="448340"/>
                <a:chExt cx="1295400" cy="2133600"/>
              </a:xfrm>
            </p:grpSpPr>
            <p:sp>
              <p:nvSpPr>
                <p:cNvPr id="99" name="Rectangle 98"/>
                <p:cNvSpPr/>
                <p:nvPr/>
              </p:nvSpPr>
              <p:spPr bwMode="auto">
                <a:xfrm>
                  <a:off x="7224824" y="448340"/>
                  <a:ext cx="1295400" cy="2133600"/>
                </a:xfrm>
                <a:prstGeom prst="rect">
                  <a:avLst/>
                </a:prstGeom>
                <a:ln>
                  <a:headEnd type="none" w="med" len="med"/>
                  <a:tailEnd type="none" w="med" len="med"/>
                </a:ln>
                <a:scene3d>
                  <a:camera prst="isometricOffAxis1Right"/>
                  <a:lightRig rig="glow" dir="t">
                    <a:rot lat="0" lon="0" rev="6360000"/>
                  </a:lightRig>
                </a:scene3d>
                <a:sp3d contourW="1000" prstMaterial="flat">
                  <a:bevelT w="95250" h="1016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cxnSp>
              <p:nvCxnSpPr>
                <p:cNvPr id="100" name="Straight Connector 99"/>
                <p:cNvCxnSpPr>
                  <a:endCxn id="106" idx="0"/>
                </p:cNvCxnSpPr>
                <p:nvPr/>
              </p:nvCxnSpPr>
              <p:spPr>
                <a:xfrm>
                  <a:off x="7816791" y="996521"/>
                  <a:ext cx="336609" cy="146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10800000" flipV="1">
                  <a:off x="7574133" y="999481"/>
                  <a:ext cx="233778" cy="210104"/>
                </a:xfrm>
                <a:prstGeom prst="line">
                  <a:avLst/>
                </a:prstGeom>
              </p:spPr>
              <p:style>
                <a:lnRef idx="1">
                  <a:schemeClr val="accent1"/>
                </a:lnRef>
                <a:fillRef idx="0">
                  <a:schemeClr val="accent1"/>
                </a:fillRef>
                <a:effectRef idx="0">
                  <a:schemeClr val="accent1"/>
                </a:effectRef>
                <a:fontRef idx="minor">
                  <a:schemeClr val="tx1"/>
                </a:fontRef>
              </p:style>
            </p:cxnSp>
            <p:sp>
              <p:nvSpPr>
                <p:cNvPr id="102" name="Diamond 101"/>
                <p:cNvSpPr/>
                <p:nvPr/>
              </p:nvSpPr>
              <p:spPr bwMode="auto">
                <a:xfrm rot="16200000">
                  <a:off x="7627938" y="601662"/>
                  <a:ext cx="381000" cy="396875"/>
                </a:xfrm>
                <a:prstGeom prst="diamond">
                  <a:avLst/>
                </a:prstGeom>
                <a:gradFill flip="none"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path path="circle">
                    <a:fillToRect l="100000" t="100000"/>
                  </a:path>
                  <a:tileRect r="-100000" b="-100000"/>
                </a:gradFill>
                <a:ln>
                  <a:headEnd type="none" w="med" len="med"/>
                  <a:tailEnd type="none" w="med" len="med"/>
                </a:ln>
                <a:scene3d>
                  <a:camera prst="isometricOffAxis1Right"/>
                  <a:lightRig rig="glow" dir="t">
                    <a:rot lat="0" lon="0" rev="6360000"/>
                  </a:lightRig>
                </a:scene3d>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cxnSp>
              <p:nvCxnSpPr>
                <p:cNvPr id="103" name="Straight Connector 102"/>
                <p:cNvCxnSpPr/>
                <p:nvPr/>
              </p:nvCxnSpPr>
              <p:spPr>
                <a:xfrm>
                  <a:off x="7583752" y="1478874"/>
                  <a:ext cx="336609" cy="146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0800000" flipV="1">
                  <a:off x="7911484" y="1411552"/>
                  <a:ext cx="221203" cy="218239"/>
                </a:xfrm>
                <a:prstGeom prst="line">
                  <a:avLst/>
                </a:prstGeom>
              </p:spPr>
              <p:style>
                <a:lnRef idx="1">
                  <a:schemeClr val="accent1"/>
                </a:lnRef>
                <a:fillRef idx="0">
                  <a:schemeClr val="accent1"/>
                </a:fillRef>
                <a:effectRef idx="0">
                  <a:schemeClr val="accent1"/>
                </a:effectRef>
                <a:fontRef idx="minor">
                  <a:schemeClr val="tx1"/>
                </a:fontRef>
              </p:style>
            </p:cxnSp>
            <p:sp>
              <p:nvSpPr>
                <p:cNvPr id="105" name="Diamond 104"/>
                <p:cNvSpPr/>
                <p:nvPr/>
              </p:nvSpPr>
              <p:spPr bwMode="auto">
                <a:xfrm rot="16200000">
                  <a:off x="7765547" y="1557491"/>
                  <a:ext cx="381000" cy="396875"/>
                </a:xfrm>
                <a:prstGeom prst="diamond">
                  <a:avLst/>
                </a:prstGeom>
                <a:gradFill flip="none"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path path="circle">
                    <a:fillToRect l="100000" t="100000"/>
                  </a:path>
                  <a:tileRect r="-100000" b="-100000"/>
                </a:gradFill>
                <a:ln>
                  <a:headEnd type="none" w="med" len="med"/>
                  <a:tailEnd type="none" w="med" len="med"/>
                </a:ln>
                <a:scene3d>
                  <a:camera prst="isometricOffAxis1Right"/>
                  <a:lightRig rig="glow" dir="t">
                    <a:rot lat="0" lon="0" rev="6360000"/>
                  </a:lightRig>
                </a:scene3d>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sp>
              <p:nvSpPr>
                <p:cNvPr id="106" name="Rectangle 105"/>
                <p:cNvSpPr/>
                <p:nvPr/>
              </p:nvSpPr>
              <p:spPr bwMode="auto">
                <a:xfrm>
                  <a:off x="8001000" y="1143000"/>
                  <a:ext cx="304800" cy="304800"/>
                </a:xfrm>
                <a:prstGeom prst="rect">
                  <a:avLst/>
                </a:prstGeom>
                <a:gradFill flip="none"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path path="circle">
                    <a:fillToRect l="100000" t="100000"/>
                  </a:path>
                  <a:tileRect r="-100000" b="-100000"/>
                </a:gradFill>
                <a:ln>
                  <a:headEnd type="none" w="med" len="med"/>
                  <a:tailEnd type="none" w="med" len="med"/>
                </a:ln>
                <a:scene3d>
                  <a:camera prst="isometricOffAxis1Right"/>
                  <a:lightRig rig="glow" dir="t">
                    <a:rot lat="0" lon="0" rev="6360000"/>
                  </a:lightRig>
                </a:scene3d>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sp>
              <p:nvSpPr>
                <p:cNvPr id="107" name="Rectangle 106"/>
                <p:cNvSpPr/>
                <p:nvPr/>
              </p:nvSpPr>
              <p:spPr bwMode="auto">
                <a:xfrm>
                  <a:off x="7467600" y="1219200"/>
                  <a:ext cx="304800" cy="304800"/>
                </a:xfrm>
                <a:prstGeom prst="rect">
                  <a:avLst/>
                </a:prstGeom>
                <a:gradFill flip="none"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path path="circle">
                    <a:fillToRect l="100000" t="100000"/>
                  </a:path>
                  <a:tileRect r="-100000" b="-100000"/>
                </a:gradFill>
                <a:ln>
                  <a:headEnd type="none" w="med" len="med"/>
                  <a:tailEnd type="none" w="med" len="med"/>
                </a:ln>
                <a:scene3d>
                  <a:camera prst="isometricOffAxis1Right"/>
                  <a:lightRig rig="glow" dir="t">
                    <a:rot lat="0" lon="0" rev="6360000"/>
                  </a:lightRig>
                </a:scene3d>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cxnSp>
              <p:nvCxnSpPr>
                <p:cNvPr id="108" name="Straight Connector 107"/>
                <p:cNvCxnSpPr/>
                <p:nvPr/>
              </p:nvCxnSpPr>
              <p:spPr>
                <a:xfrm rot="16200000" flipH="1">
                  <a:off x="7894470" y="2027070"/>
                  <a:ext cx="166454" cy="46605"/>
                </a:xfrm>
                <a:prstGeom prst="line">
                  <a:avLst/>
                </a:prstGeom>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bwMode="auto">
                <a:xfrm>
                  <a:off x="7885591" y="2152095"/>
                  <a:ext cx="304800" cy="304800"/>
                </a:xfrm>
                <a:prstGeom prst="rect">
                  <a:avLst/>
                </a:prstGeom>
                <a:gradFill flip="none"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path path="circle">
                    <a:fillToRect l="100000" t="100000"/>
                  </a:path>
                  <a:tileRect r="-100000" b="-100000"/>
                </a:gradFill>
                <a:ln>
                  <a:headEnd type="none" w="med" len="med"/>
                  <a:tailEnd type="none" w="med" len="med"/>
                </a:ln>
                <a:scene3d>
                  <a:camera prst="isometricOffAxis1Right"/>
                  <a:lightRig rig="glow" dir="t">
                    <a:rot lat="0" lon="0" rev="6360000"/>
                  </a:lightRig>
                </a:scene3d>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grpSp>
        </p:grpSp>
        <p:grpSp>
          <p:nvGrpSpPr>
            <p:cNvPr id="11" name="Group 62"/>
            <p:cNvGrpSpPr/>
            <p:nvPr/>
          </p:nvGrpSpPr>
          <p:grpSpPr>
            <a:xfrm>
              <a:off x="5463453" y="4267201"/>
              <a:ext cx="2052470" cy="1984887"/>
              <a:chOff x="5463453" y="4267201"/>
              <a:chExt cx="2052470" cy="1984887"/>
            </a:xfrm>
          </p:grpSpPr>
          <p:sp>
            <p:nvSpPr>
              <p:cNvPr id="144" name="TextBox 143"/>
              <p:cNvSpPr txBox="1"/>
              <p:nvPr/>
            </p:nvSpPr>
            <p:spPr>
              <a:xfrm>
                <a:off x="5463453" y="5605757"/>
                <a:ext cx="1627909" cy="646331"/>
              </a:xfrm>
              <a:prstGeom prst="rect">
                <a:avLst/>
              </a:prstGeom>
              <a:noFill/>
            </p:spPr>
            <p:txBody>
              <a:bodyPr wrap="square" rtlCol="0">
                <a:spAutoFit/>
              </a:bodyPr>
              <a:lstStyle/>
              <a:p>
                <a:pPr algn="ctr"/>
                <a:r>
                  <a:rPr lang="en-US" sz="1800" b="1" i="1" dirty="0" smtClean="0">
                    <a:latin typeface="+mn-lt"/>
                  </a:rPr>
                  <a:t>2) Load and run workflow</a:t>
                </a:r>
                <a:endParaRPr lang="en-US" sz="1800" b="1" i="1" dirty="0">
                  <a:latin typeface="+mn-lt"/>
                </a:endParaRPr>
              </a:p>
            </p:txBody>
          </p:sp>
          <p:sp>
            <p:nvSpPr>
              <p:cNvPr id="145" name="Freeform 144"/>
              <p:cNvSpPr/>
              <p:nvPr/>
            </p:nvSpPr>
            <p:spPr>
              <a:xfrm>
                <a:off x="5562601" y="4267201"/>
                <a:ext cx="1953322" cy="1642946"/>
              </a:xfrm>
              <a:custGeom>
                <a:avLst/>
                <a:gdLst>
                  <a:gd name="connsiteX0" fmla="*/ 1895707 w 1895707"/>
                  <a:gd name="connsiteY0" fmla="*/ 1382751 h 1382751"/>
                  <a:gd name="connsiteX1" fmla="*/ 702526 w 1895707"/>
                  <a:gd name="connsiteY1" fmla="*/ 724829 h 1382751"/>
                  <a:gd name="connsiteX2" fmla="*/ 0 w 1895707"/>
                  <a:gd name="connsiteY2" fmla="*/ 0 h 1382751"/>
                </a:gdLst>
                <a:ahLst/>
                <a:cxnLst>
                  <a:cxn ang="0">
                    <a:pos x="connsiteX0" y="connsiteY0"/>
                  </a:cxn>
                  <a:cxn ang="0">
                    <a:pos x="connsiteX1" y="connsiteY1"/>
                  </a:cxn>
                  <a:cxn ang="0">
                    <a:pos x="connsiteX2" y="connsiteY2"/>
                  </a:cxn>
                </a:cxnLst>
                <a:rect l="l" t="t" r="r" b="b"/>
                <a:pathLst>
                  <a:path w="1895707" h="1382751">
                    <a:moveTo>
                      <a:pt x="1895707" y="1382751"/>
                    </a:moveTo>
                    <a:cubicBezTo>
                      <a:pt x="1457092" y="1169019"/>
                      <a:pt x="1018477" y="955287"/>
                      <a:pt x="702526" y="724829"/>
                    </a:cubicBezTo>
                    <a:cubicBezTo>
                      <a:pt x="386575" y="494371"/>
                      <a:pt x="193287" y="247185"/>
                      <a:pt x="0" y="0"/>
                    </a:cubicBezTo>
                  </a:path>
                </a:pathLst>
              </a:custGeom>
              <a:ln w="19050">
                <a:solidFill>
                  <a:schemeClr val="tx1"/>
                </a:solidFill>
                <a:prstDash val="sysDash"/>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grpSp>
      </p:grpSp>
      <p:grpSp>
        <p:nvGrpSpPr>
          <p:cNvPr id="12" name="Group 63"/>
          <p:cNvGrpSpPr/>
          <p:nvPr/>
        </p:nvGrpSpPr>
        <p:grpSpPr>
          <a:xfrm>
            <a:off x="2242279" y="2628888"/>
            <a:ext cx="2401159" cy="3359877"/>
            <a:chOff x="2133600" y="2895600"/>
            <a:chExt cx="2401159" cy="3359877"/>
          </a:xfrm>
        </p:grpSpPr>
        <p:grpSp>
          <p:nvGrpSpPr>
            <p:cNvPr id="13" name="Group 37"/>
            <p:cNvGrpSpPr/>
            <p:nvPr/>
          </p:nvGrpSpPr>
          <p:grpSpPr>
            <a:xfrm>
              <a:off x="3429000" y="2895600"/>
              <a:ext cx="1066800" cy="1524000"/>
              <a:chOff x="4191000" y="2895600"/>
              <a:chExt cx="1066800" cy="1524000"/>
            </a:xfrm>
          </p:grpSpPr>
          <p:sp>
            <p:nvSpPr>
              <p:cNvPr id="39" name="Oval 38"/>
              <p:cNvSpPr/>
              <p:nvPr/>
            </p:nvSpPr>
            <p:spPr bwMode="auto">
              <a:xfrm>
                <a:off x="4191000" y="2895600"/>
                <a:ext cx="1066800" cy="1524000"/>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grpSp>
            <p:nvGrpSpPr>
              <p:cNvPr id="14" name="Group 39"/>
              <p:cNvGrpSpPr/>
              <p:nvPr/>
            </p:nvGrpSpPr>
            <p:grpSpPr>
              <a:xfrm>
                <a:off x="4419600" y="3124200"/>
                <a:ext cx="647700" cy="1066800"/>
                <a:chOff x="7239000" y="533400"/>
                <a:chExt cx="1295400" cy="2133600"/>
              </a:xfrm>
            </p:grpSpPr>
            <p:sp>
              <p:nvSpPr>
                <p:cNvPr id="41" name="Rectangle 40"/>
                <p:cNvSpPr/>
                <p:nvPr/>
              </p:nvSpPr>
              <p:spPr bwMode="auto">
                <a:xfrm>
                  <a:off x="7239000" y="533400"/>
                  <a:ext cx="1295400" cy="2133600"/>
                </a:xfrm>
                <a:prstGeom prst="rect">
                  <a:avLst/>
                </a:prstGeom>
                <a:ln>
                  <a:headEnd type="none" w="med" len="med"/>
                  <a:tailEnd type="none" w="med" len="med"/>
                </a:ln>
                <a:scene3d>
                  <a:camera prst="isometricOffAxis1Right"/>
                  <a:lightRig rig="glow" dir="t">
                    <a:rot lat="0" lon="0" rev="6360000"/>
                  </a:lightRig>
                </a:scene3d>
                <a:sp3d contourW="1000" prstMaterial="flat">
                  <a:bevelT w="95250" h="1016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cxnSp>
              <p:nvCxnSpPr>
                <p:cNvPr id="42" name="Straight Connector 41"/>
                <p:cNvCxnSpPr>
                  <a:endCxn id="48" idx="0"/>
                </p:cNvCxnSpPr>
                <p:nvPr/>
              </p:nvCxnSpPr>
              <p:spPr>
                <a:xfrm>
                  <a:off x="7816791" y="996521"/>
                  <a:ext cx="336609" cy="146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flipV="1">
                  <a:off x="7574133" y="999481"/>
                  <a:ext cx="233778" cy="210104"/>
                </a:xfrm>
                <a:prstGeom prst="line">
                  <a:avLst/>
                </a:prstGeom>
              </p:spPr>
              <p:style>
                <a:lnRef idx="1">
                  <a:schemeClr val="accent1"/>
                </a:lnRef>
                <a:fillRef idx="0">
                  <a:schemeClr val="accent1"/>
                </a:fillRef>
                <a:effectRef idx="0">
                  <a:schemeClr val="accent1"/>
                </a:effectRef>
                <a:fontRef idx="minor">
                  <a:schemeClr val="tx1"/>
                </a:fontRef>
              </p:style>
            </p:cxnSp>
            <p:sp>
              <p:nvSpPr>
                <p:cNvPr id="44" name="Diamond 43"/>
                <p:cNvSpPr/>
                <p:nvPr/>
              </p:nvSpPr>
              <p:spPr bwMode="auto">
                <a:xfrm rot="16200000">
                  <a:off x="7627938" y="601662"/>
                  <a:ext cx="381000" cy="396875"/>
                </a:xfrm>
                <a:prstGeom prst="diamond">
                  <a:avLst/>
                </a:prstGeom>
                <a:gradFill flip="none"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path path="circle">
                    <a:fillToRect l="100000" t="100000"/>
                  </a:path>
                  <a:tileRect r="-100000" b="-100000"/>
                </a:gradFill>
                <a:ln>
                  <a:headEnd type="none" w="med" len="med"/>
                  <a:tailEnd type="none" w="med" len="med"/>
                </a:ln>
                <a:scene3d>
                  <a:camera prst="isometricOffAxis1Right"/>
                  <a:lightRig rig="glow" dir="t">
                    <a:rot lat="0" lon="0" rev="6360000"/>
                  </a:lightRig>
                </a:scene3d>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cxnSp>
              <p:nvCxnSpPr>
                <p:cNvPr id="45" name="Straight Connector 44"/>
                <p:cNvCxnSpPr/>
                <p:nvPr/>
              </p:nvCxnSpPr>
              <p:spPr>
                <a:xfrm>
                  <a:off x="7583752" y="1478874"/>
                  <a:ext cx="336609" cy="146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0800000" flipV="1">
                  <a:off x="7911484" y="1411552"/>
                  <a:ext cx="221203" cy="218239"/>
                </a:xfrm>
                <a:prstGeom prst="line">
                  <a:avLst/>
                </a:prstGeom>
              </p:spPr>
              <p:style>
                <a:lnRef idx="1">
                  <a:schemeClr val="accent1"/>
                </a:lnRef>
                <a:fillRef idx="0">
                  <a:schemeClr val="accent1"/>
                </a:fillRef>
                <a:effectRef idx="0">
                  <a:schemeClr val="accent1"/>
                </a:effectRef>
                <a:fontRef idx="minor">
                  <a:schemeClr val="tx1"/>
                </a:fontRef>
              </p:style>
            </p:cxnSp>
            <p:sp>
              <p:nvSpPr>
                <p:cNvPr id="47" name="Diamond 46"/>
                <p:cNvSpPr/>
                <p:nvPr/>
              </p:nvSpPr>
              <p:spPr bwMode="auto">
                <a:xfrm rot="16200000">
                  <a:off x="7765547" y="1557491"/>
                  <a:ext cx="381000" cy="396875"/>
                </a:xfrm>
                <a:prstGeom prst="diamond">
                  <a:avLst/>
                </a:prstGeom>
                <a:gradFill flip="none"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path path="circle">
                    <a:fillToRect l="100000" t="100000"/>
                  </a:path>
                  <a:tileRect r="-100000" b="-100000"/>
                </a:gradFill>
                <a:ln>
                  <a:headEnd type="none" w="med" len="med"/>
                  <a:tailEnd type="none" w="med" len="med"/>
                </a:ln>
                <a:scene3d>
                  <a:camera prst="isometricOffAxis1Right"/>
                  <a:lightRig rig="glow" dir="t">
                    <a:rot lat="0" lon="0" rev="6360000"/>
                  </a:lightRig>
                </a:scene3d>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sp>
              <p:nvSpPr>
                <p:cNvPr id="48" name="Rectangle 47"/>
                <p:cNvSpPr/>
                <p:nvPr/>
              </p:nvSpPr>
              <p:spPr bwMode="auto">
                <a:xfrm>
                  <a:off x="8001000" y="1143000"/>
                  <a:ext cx="304800" cy="304800"/>
                </a:xfrm>
                <a:prstGeom prst="rect">
                  <a:avLst/>
                </a:prstGeom>
                <a:gradFill flip="none"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path path="circle">
                    <a:fillToRect l="100000" t="100000"/>
                  </a:path>
                  <a:tileRect r="-100000" b="-100000"/>
                </a:gradFill>
                <a:ln>
                  <a:headEnd type="none" w="med" len="med"/>
                  <a:tailEnd type="none" w="med" len="med"/>
                </a:ln>
                <a:scene3d>
                  <a:camera prst="isometricOffAxis1Right"/>
                  <a:lightRig rig="glow" dir="t">
                    <a:rot lat="0" lon="0" rev="6360000"/>
                  </a:lightRig>
                </a:scene3d>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sp>
              <p:nvSpPr>
                <p:cNvPr id="49" name="Rectangle 48"/>
                <p:cNvSpPr/>
                <p:nvPr/>
              </p:nvSpPr>
              <p:spPr bwMode="auto">
                <a:xfrm>
                  <a:off x="7467600" y="1219200"/>
                  <a:ext cx="304800" cy="304800"/>
                </a:xfrm>
                <a:prstGeom prst="rect">
                  <a:avLst/>
                </a:prstGeom>
                <a:gradFill flip="none"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path path="circle">
                    <a:fillToRect l="100000" t="100000"/>
                  </a:path>
                  <a:tileRect r="-100000" b="-100000"/>
                </a:gradFill>
                <a:ln>
                  <a:headEnd type="none" w="med" len="med"/>
                  <a:tailEnd type="none" w="med" len="med"/>
                </a:ln>
                <a:scene3d>
                  <a:camera prst="isometricOffAxis1Right"/>
                  <a:lightRig rig="glow" dir="t">
                    <a:rot lat="0" lon="0" rev="6360000"/>
                  </a:lightRig>
                </a:scene3d>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cxnSp>
              <p:nvCxnSpPr>
                <p:cNvPr id="50" name="Straight Connector 49"/>
                <p:cNvCxnSpPr/>
                <p:nvPr/>
              </p:nvCxnSpPr>
              <p:spPr>
                <a:xfrm rot="16200000" flipH="1">
                  <a:off x="7894470" y="2027070"/>
                  <a:ext cx="166454" cy="46605"/>
                </a:xfrm>
                <a:prstGeom prst="line">
                  <a:avLst/>
                </a:prstGeom>
              </p:spPr>
              <p:style>
                <a:lnRef idx="1">
                  <a:schemeClr val="accent1"/>
                </a:lnRef>
                <a:fillRef idx="0">
                  <a:schemeClr val="accent1"/>
                </a:fillRef>
                <a:effectRef idx="0">
                  <a:schemeClr val="accent1"/>
                </a:effectRef>
                <a:fontRef idx="minor">
                  <a:schemeClr val="tx1"/>
                </a:fontRef>
              </p:style>
            </p:cxnSp>
            <p:sp>
              <p:nvSpPr>
                <p:cNvPr id="51" name="Rectangle 50"/>
                <p:cNvSpPr/>
                <p:nvPr/>
              </p:nvSpPr>
              <p:spPr bwMode="auto">
                <a:xfrm>
                  <a:off x="7885591" y="2152095"/>
                  <a:ext cx="304800" cy="304800"/>
                </a:xfrm>
                <a:prstGeom prst="rect">
                  <a:avLst/>
                </a:prstGeom>
                <a:gradFill flip="none"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path path="circle">
                    <a:fillToRect l="100000" t="100000"/>
                  </a:path>
                  <a:tileRect r="-100000" b="-100000"/>
                </a:gradFill>
                <a:ln>
                  <a:headEnd type="none" w="med" len="med"/>
                  <a:tailEnd type="none" w="med" len="med"/>
                </a:ln>
                <a:scene3d>
                  <a:camera prst="isometricOffAxis1Right"/>
                  <a:lightRig rig="glow" dir="t">
                    <a:rot lat="0" lon="0" rev="6360000"/>
                  </a:lightRig>
                </a:scene3d>
                <a:sp3d contourW="1000"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800" dirty="0" smtClean="0">
                    <a:solidFill>
                      <a:srgbClr val="FFFFFF"/>
                    </a:solidFill>
                    <a:effectLst>
                      <a:outerShdw blurRad="38100" dist="38100" dir="2700000" algn="tl">
                        <a:srgbClr val="000000">
                          <a:alpha val="43137"/>
                        </a:srgbClr>
                      </a:outerShdw>
                    </a:effectLst>
                  </a:endParaRPr>
                </a:p>
              </p:txBody>
            </p:sp>
          </p:grpSp>
        </p:grpSp>
        <p:grpSp>
          <p:nvGrpSpPr>
            <p:cNvPr id="15" name="Group 59"/>
            <p:cNvGrpSpPr/>
            <p:nvPr/>
          </p:nvGrpSpPr>
          <p:grpSpPr>
            <a:xfrm>
              <a:off x="2133600" y="4181707"/>
              <a:ext cx="2401159" cy="2073770"/>
              <a:chOff x="2133600" y="4181707"/>
              <a:chExt cx="2401159" cy="2073770"/>
            </a:xfrm>
          </p:grpSpPr>
          <p:sp>
            <p:nvSpPr>
              <p:cNvPr id="138" name="TextBox 137"/>
              <p:cNvSpPr txBox="1"/>
              <p:nvPr/>
            </p:nvSpPr>
            <p:spPr>
              <a:xfrm>
                <a:off x="2820247" y="5609146"/>
                <a:ext cx="1714512" cy="646331"/>
              </a:xfrm>
              <a:prstGeom prst="rect">
                <a:avLst/>
              </a:prstGeom>
              <a:noFill/>
            </p:spPr>
            <p:txBody>
              <a:bodyPr wrap="square" rtlCol="0">
                <a:spAutoFit/>
              </a:bodyPr>
              <a:lstStyle/>
              <a:p>
                <a:pPr algn="ctr"/>
                <a:r>
                  <a:rPr lang="en-US" sz="1800" b="1" i="1" dirty="0" smtClean="0">
                    <a:latin typeface="+mn-lt"/>
                  </a:rPr>
                  <a:t>2) Load and run workflow</a:t>
                </a:r>
                <a:endParaRPr lang="en-US" sz="1800" b="1" i="1" dirty="0">
                  <a:latin typeface="+mn-lt"/>
                </a:endParaRPr>
              </a:p>
            </p:txBody>
          </p:sp>
          <p:sp>
            <p:nvSpPr>
              <p:cNvPr id="147" name="Freeform 146"/>
              <p:cNvSpPr/>
              <p:nvPr/>
            </p:nvSpPr>
            <p:spPr>
              <a:xfrm>
                <a:off x="2133600" y="4181707"/>
                <a:ext cx="1401337" cy="2029522"/>
              </a:xfrm>
              <a:custGeom>
                <a:avLst/>
                <a:gdLst>
                  <a:gd name="connsiteX0" fmla="*/ 0 w 1449659"/>
                  <a:gd name="connsiteY0" fmla="*/ 2029522 h 2029522"/>
                  <a:gd name="connsiteX1" fmla="*/ 925551 w 1449659"/>
                  <a:gd name="connsiteY1" fmla="*/ 1349298 h 2029522"/>
                  <a:gd name="connsiteX2" fmla="*/ 1449659 w 1449659"/>
                  <a:gd name="connsiteY2" fmla="*/ 0 h 2029522"/>
                </a:gdLst>
                <a:ahLst/>
                <a:cxnLst>
                  <a:cxn ang="0">
                    <a:pos x="connsiteX0" y="connsiteY0"/>
                  </a:cxn>
                  <a:cxn ang="0">
                    <a:pos x="connsiteX1" y="connsiteY1"/>
                  </a:cxn>
                  <a:cxn ang="0">
                    <a:pos x="connsiteX2" y="connsiteY2"/>
                  </a:cxn>
                </a:cxnLst>
                <a:rect l="l" t="t" r="r" b="b"/>
                <a:pathLst>
                  <a:path w="1449659" h="2029522">
                    <a:moveTo>
                      <a:pt x="0" y="2029522"/>
                    </a:moveTo>
                    <a:cubicBezTo>
                      <a:pt x="341970" y="1858537"/>
                      <a:pt x="683941" y="1687552"/>
                      <a:pt x="925551" y="1349298"/>
                    </a:cubicBezTo>
                    <a:cubicBezTo>
                      <a:pt x="1167161" y="1011044"/>
                      <a:pt x="1308410" y="505522"/>
                      <a:pt x="1449659" y="0"/>
                    </a:cubicBezTo>
                  </a:path>
                </a:pathLst>
              </a:custGeom>
              <a:ln w="19050">
                <a:solidFill>
                  <a:schemeClr val="tx1"/>
                </a:solidFill>
                <a:prstDash val="sysDash"/>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grpSp>
      </p:grpSp>
      <p:grpSp>
        <p:nvGrpSpPr>
          <p:cNvPr id="16" name="Group 68"/>
          <p:cNvGrpSpPr/>
          <p:nvPr/>
        </p:nvGrpSpPr>
        <p:grpSpPr>
          <a:xfrm>
            <a:off x="3060" y="1428736"/>
            <a:ext cx="2497238" cy="1627682"/>
            <a:chOff x="3060" y="1420318"/>
            <a:chExt cx="2497238" cy="1627682"/>
          </a:xfrm>
        </p:grpSpPr>
        <p:pic>
          <p:nvPicPr>
            <p:cNvPr id="68" name="Picture 1" descr="image001"/>
            <p:cNvPicPr>
              <a:picLocks noChangeAspect="1" noChangeArrowheads="1"/>
            </p:cNvPicPr>
            <p:nvPr/>
          </p:nvPicPr>
          <p:blipFill>
            <a:blip r:embed="rId4" cstate="print"/>
            <a:srcRect/>
            <a:stretch>
              <a:fillRect/>
            </a:stretch>
          </p:blipFill>
          <p:spPr bwMode="auto">
            <a:xfrm>
              <a:off x="457200" y="1828800"/>
              <a:ext cx="1526903" cy="1219200"/>
            </a:xfrm>
            <a:prstGeom prst="rect">
              <a:avLst/>
            </a:prstGeom>
            <a:noFill/>
            <a:ln w="9525">
              <a:noFill/>
              <a:miter lim="800000"/>
              <a:headEnd/>
              <a:tailEnd/>
            </a:ln>
          </p:spPr>
        </p:pic>
        <p:sp>
          <p:nvSpPr>
            <p:cNvPr id="123" name="TextBox 122"/>
            <p:cNvSpPr txBox="1"/>
            <p:nvPr/>
          </p:nvSpPr>
          <p:spPr>
            <a:xfrm>
              <a:off x="3060" y="1420318"/>
              <a:ext cx="2497238" cy="369332"/>
            </a:xfrm>
            <a:prstGeom prst="rect">
              <a:avLst/>
            </a:prstGeom>
            <a:noFill/>
          </p:spPr>
          <p:txBody>
            <a:bodyPr wrap="square" rtlCol="0">
              <a:spAutoFit/>
            </a:bodyPr>
            <a:lstStyle/>
            <a:p>
              <a:pPr algn="ctr"/>
              <a:r>
                <a:rPr lang="en-US" sz="1800" b="1" dirty="0" smtClean="0">
                  <a:latin typeface="+mn-lt"/>
                </a:rPr>
                <a:t>“Oslo” Visual Editor</a:t>
              </a:r>
              <a:endParaRPr lang="en-US" sz="1800" b="1" dirty="0">
                <a:latin typeface="+mn-lt"/>
              </a:endParaRPr>
            </a:p>
          </p:txBody>
        </p:sp>
      </p:grpSp>
      <p:grpSp>
        <p:nvGrpSpPr>
          <p:cNvPr id="17" name="Group 66"/>
          <p:cNvGrpSpPr/>
          <p:nvPr/>
        </p:nvGrpSpPr>
        <p:grpSpPr>
          <a:xfrm>
            <a:off x="6814279" y="1556220"/>
            <a:ext cx="2209800" cy="1447800"/>
            <a:chOff x="6705600" y="1828800"/>
            <a:chExt cx="2209800" cy="1447800"/>
          </a:xfrm>
        </p:grpSpPr>
        <p:sp>
          <p:nvSpPr>
            <p:cNvPr id="136" name="TextBox 135"/>
            <p:cNvSpPr txBox="1"/>
            <p:nvPr/>
          </p:nvSpPr>
          <p:spPr>
            <a:xfrm>
              <a:off x="6705600" y="1828800"/>
              <a:ext cx="2209800" cy="369332"/>
            </a:xfrm>
            <a:prstGeom prst="rect">
              <a:avLst/>
            </a:prstGeom>
            <a:noFill/>
          </p:spPr>
          <p:txBody>
            <a:bodyPr wrap="square" rtlCol="0">
              <a:spAutoFit/>
            </a:bodyPr>
            <a:lstStyle/>
            <a:p>
              <a:pPr algn="ctr"/>
              <a:r>
                <a:rPr lang="en-US" sz="1800" b="1" dirty="0" smtClean="0">
                  <a:latin typeface="+mn-lt"/>
                </a:rPr>
                <a:t>Visual Studio</a:t>
              </a:r>
              <a:endParaRPr lang="en-US" sz="1800" b="1" dirty="0">
                <a:latin typeface="+mn-lt"/>
              </a:endParaRPr>
            </a:p>
          </p:txBody>
        </p:sp>
        <p:pic>
          <p:nvPicPr>
            <p:cNvPr id="66" name="Picture 2"/>
            <p:cNvPicPr>
              <a:picLocks noChangeAspect="1" noChangeArrowheads="1"/>
            </p:cNvPicPr>
            <p:nvPr/>
          </p:nvPicPr>
          <p:blipFill>
            <a:blip r:embed="rId5" cstate="print"/>
            <a:srcRect/>
            <a:stretch>
              <a:fillRect/>
            </a:stretch>
          </p:blipFill>
          <p:spPr bwMode="auto">
            <a:xfrm>
              <a:off x="6858000" y="2209800"/>
              <a:ext cx="1774300" cy="1066800"/>
            </a:xfrm>
            <a:prstGeom prst="rect">
              <a:avLst/>
            </a:prstGeom>
            <a:noFill/>
            <a:ln w="9525">
              <a:noFill/>
              <a:miter lim="800000"/>
              <a:headEnd/>
              <a:tailEnd/>
            </a:ln>
            <a:effectLst/>
          </p:spPr>
        </p:pic>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500"/>
                                        <p:tgtEl>
                                          <p:spTgt spid="16"/>
                                        </p:tgtEl>
                                      </p:cBhvr>
                                    </p:animEffect>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07996"/>
          </a:xfrm>
        </p:spPr>
        <p:txBody>
          <a:bodyPr/>
          <a:lstStyle/>
          <a:p>
            <a:r>
              <a:rPr smtClean="0"/>
              <a:t>BizTalk Server</a:t>
            </a:r>
            <a:br>
              <a:rPr smtClean="0"/>
            </a:br>
            <a:r>
              <a:rPr sz="3200" i="1" smtClean="0">
                <a:solidFill>
                  <a:schemeClr val="accent5"/>
                </a:solidFill>
              </a:rPr>
              <a:t>Creating applications in a future release</a:t>
            </a:r>
            <a:endParaRPr sz="3200" i="1" dirty="0" smtClean="0">
              <a:solidFill>
                <a:schemeClr val="accent5"/>
              </a:solidFill>
            </a:endParaRPr>
          </a:p>
        </p:txBody>
      </p:sp>
      <p:sp>
        <p:nvSpPr>
          <p:cNvPr id="4" name="Rectangle 3"/>
          <p:cNvSpPr/>
          <p:nvPr/>
        </p:nvSpPr>
        <p:spPr bwMode="auto">
          <a:xfrm>
            <a:off x="2819400" y="1447800"/>
            <a:ext cx="3429000" cy="35052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endParaRPr>
          </a:p>
        </p:txBody>
      </p:sp>
      <p:sp>
        <p:nvSpPr>
          <p:cNvPr id="5" name="Rectangle 4"/>
          <p:cNvSpPr/>
          <p:nvPr/>
        </p:nvSpPr>
        <p:spPr bwMode="auto">
          <a:xfrm>
            <a:off x="2971800" y="1600200"/>
            <a:ext cx="3124200" cy="5334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400" dirty="0" smtClean="0">
              <a:solidFill>
                <a:srgbClr val="FFFFFF"/>
              </a:solidFill>
              <a:effectLst>
                <a:outerShdw blurRad="38100" dist="38100" dir="2700000" algn="tl">
                  <a:srgbClr val="000000">
                    <a:alpha val="43137"/>
                  </a:srgbClr>
                </a:outerShdw>
              </a:effectLst>
            </a:endParaRPr>
          </a:p>
        </p:txBody>
      </p:sp>
      <p:sp>
        <p:nvSpPr>
          <p:cNvPr id="6" name="TextBox 5"/>
          <p:cNvSpPr txBox="1"/>
          <p:nvPr/>
        </p:nvSpPr>
        <p:spPr>
          <a:xfrm>
            <a:off x="3276600" y="1671568"/>
            <a:ext cx="2590800" cy="400110"/>
          </a:xfrm>
          <a:prstGeom prst="rect">
            <a:avLst/>
          </a:prstGeom>
          <a:noFill/>
        </p:spPr>
        <p:txBody>
          <a:bodyPr wrap="square" rtlCol="0">
            <a:spAutoFit/>
          </a:bodyPr>
          <a:lstStyle/>
          <a:p>
            <a:pPr algn="ctr"/>
            <a:r>
              <a:rPr lang="en-US" sz="2000" b="1" dirty="0" smtClean="0">
                <a:latin typeface="+mn-lt"/>
              </a:rPr>
              <a:t>Lifecycle Manager</a:t>
            </a:r>
            <a:endParaRPr lang="en-US" sz="2000" b="1" dirty="0">
              <a:latin typeface="+mn-lt"/>
            </a:endParaRPr>
          </a:p>
        </p:txBody>
      </p:sp>
      <p:sp>
        <p:nvSpPr>
          <p:cNvPr id="111" name="Rectangle 110"/>
          <p:cNvSpPr/>
          <p:nvPr/>
        </p:nvSpPr>
        <p:spPr bwMode="auto">
          <a:xfrm>
            <a:off x="3505200" y="2209800"/>
            <a:ext cx="2057400" cy="25146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endParaRPr>
          </a:p>
        </p:txBody>
      </p:sp>
      <p:sp>
        <p:nvSpPr>
          <p:cNvPr id="112" name="TextBox 111"/>
          <p:cNvSpPr txBox="1"/>
          <p:nvPr/>
        </p:nvSpPr>
        <p:spPr>
          <a:xfrm>
            <a:off x="3352800" y="2209800"/>
            <a:ext cx="2438400" cy="400110"/>
          </a:xfrm>
          <a:prstGeom prst="rect">
            <a:avLst/>
          </a:prstGeom>
          <a:noFill/>
        </p:spPr>
        <p:txBody>
          <a:bodyPr wrap="square" rtlCol="0">
            <a:spAutoFit/>
          </a:bodyPr>
          <a:lstStyle/>
          <a:p>
            <a:pPr algn="ctr"/>
            <a:r>
              <a:rPr lang="en-US" sz="2000" b="1" dirty="0" smtClean="0">
                <a:latin typeface="+mn-lt"/>
              </a:rPr>
              <a:t>BizTalk Host</a:t>
            </a:r>
            <a:endParaRPr lang="en-US" sz="2000" b="1" dirty="0">
              <a:latin typeface="+mn-lt"/>
            </a:endParaRPr>
          </a:p>
        </p:txBody>
      </p:sp>
      <p:sp>
        <p:nvSpPr>
          <p:cNvPr id="224" name="TextBox 223"/>
          <p:cNvSpPr txBox="1"/>
          <p:nvPr/>
        </p:nvSpPr>
        <p:spPr>
          <a:xfrm>
            <a:off x="5562600" y="3429000"/>
            <a:ext cx="609600" cy="461665"/>
          </a:xfrm>
          <a:prstGeom prst="rect">
            <a:avLst/>
          </a:prstGeom>
          <a:noFill/>
        </p:spPr>
        <p:txBody>
          <a:bodyPr wrap="square" rtlCol="0">
            <a:spAutoFit/>
          </a:bodyPr>
          <a:lstStyle/>
          <a:p>
            <a:pPr algn="ctr"/>
            <a:r>
              <a:rPr lang="en-US" sz="2400" b="1" dirty="0" smtClean="0">
                <a:latin typeface="+mn-lt"/>
              </a:rPr>
              <a:t>. . .</a:t>
            </a:r>
            <a:endParaRPr lang="en-US" sz="2400" b="1" dirty="0">
              <a:latin typeface="+mn-lt"/>
            </a:endParaRPr>
          </a:p>
        </p:txBody>
      </p:sp>
      <p:sp>
        <p:nvSpPr>
          <p:cNvPr id="134" name="TextBox 133"/>
          <p:cNvSpPr txBox="1"/>
          <p:nvPr/>
        </p:nvSpPr>
        <p:spPr>
          <a:xfrm>
            <a:off x="2895600" y="3505200"/>
            <a:ext cx="609600" cy="461665"/>
          </a:xfrm>
          <a:prstGeom prst="rect">
            <a:avLst/>
          </a:prstGeom>
          <a:noFill/>
        </p:spPr>
        <p:txBody>
          <a:bodyPr wrap="square" rtlCol="0">
            <a:spAutoFit/>
          </a:bodyPr>
          <a:lstStyle/>
          <a:p>
            <a:pPr algn="ctr"/>
            <a:r>
              <a:rPr lang="en-US" sz="2400" b="1" dirty="0" smtClean="0">
                <a:latin typeface="+mn-lt"/>
              </a:rPr>
              <a:t>. . .</a:t>
            </a:r>
            <a:endParaRPr lang="en-US" sz="2400" b="1" dirty="0">
              <a:latin typeface="+mn-lt"/>
            </a:endParaRPr>
          </a:p>
        </p:txBody>
      </p:sp>
      <p:grpSp>
        <p:nvGrpSpPr>
          <p:cNvPr id="7" name="Group 98"/>
          <p:cNvGrpSpPr/>
          <p:nvPr/>
        </p:nvGrpSpPr>
        <p:grpSpPr>
          <a:xfrm>
            <a:off x="685800" y="3286124"/>
            <a:ext cx="1981200" cy="3259356"/>
            <a:chOff x="685800" y="3434576"/>
            <a:chExt cx="1981200" cy="3259356"/>
          </a:xfrm>
        </p:grpSpPr>
        <p:sp>
          <p:nvSpPr>
            <p:cNvPr id="121" name="TextBox 120"/>
            <p:cNvSpPr txBox="1"/>
            <p:nvPr/>
          </p:nvSpPr>
          <p:spPr>
            <a:xfrm>
              <a:off x="685800" y="6324600"/>
              <a:ext cx="1981200" cy="369332"/>
            </a:xfrm>
            <a:prstGeom prst="rect">
              <a:avLst/>
            </a:prstGeom>
            <a:noFill/>
          </p:spPr>
          <p:txBody>
            <a:bodyPr wrap="square" rtlCol="0">
              <a:spAutoFit/>
            </a:bodyPr>
            <a:lstStyle/>
            <a:p>
              <a:pPr algn="ctr"/>
              <a:r>
                <a:rPr lang="en-US" sz="1800" b="1" dirty="0" smtClean="0">
                  <a:latin typeface="+mn-lt"/>
                </a:rPr>
                <a:t>Repository</a:t>
              </a:r>
              <a:endParaRPr lang="en-US" sz="1800" b="1" dirty="0">
                <a:latin typeface="+mn-lt"/>
              </a:endParaRPr>
            </a:p>
          </p:txBody>
        </p:sp>
        <p:grpSp>
          <p:nvGrpSpPr>
            <p:cNvPr id="8" name="Group 93"/>
            <p:cNvGrpSpPr/>
            <p:nvPr/>
          </p:nvGrpSpPr>
          <p:grpSpPr>
            <a:xfrm>
              <a:off x="990600" y="3434576"/>
              <a:ext cx="1289755" cy="2941590"/>
              <a:chOff x="990600" y="3434576"/>
              <a:chExt cx="1289755" cy="2941590"/>
            </a:xfrm>
          </p:grpSpPr>
          <p:grpSp>
            <p:nvGrpSpPr>
              <p:cNvPr id="9" name="Group 130"/>
              <p:cNvGrpSpPr/>
              <p:nvPr/>
            </p:nvGrpSpPr>
            <p:grpSpPr>
              <a:xfrm>
                <a:off x="990600" y="5581710"/>
                <a:ext cx="1289755" cy="794456"/>
                <a:chOff x="457200" y="5334000"/>
                <a:chExt cx="2127955" cy="1175456"/>
              </a:xfrm>
            </p:grpSpPr>
            <p:sp>
              <p:nvSpPr>
                <p:cNvPr id="120" name="Can 119"/>
                <p:cNvSpPr/>
                <p:nvPr/>
              </p:nvSpPr>
              <p:spPr bwMode="auto">
                <a:xfrm>
                  <a:off x="457200" y="5334000"/>
                  <a:ext cx="2127955" cy="1175456"/>
                </a:xfrm>
                <a:prstGeom prst="ca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endParaRPr>
                </a:p>
              </p:txBody>
            </p:sp>
            <p:sp useBgFill="1">
              <p:nvSpPr>
                <p:cNvPr id="122" name="Rectangle 121"/>
                <p:cNvSpPr/>
                <p:nvPr/>
              </p:nvSpPr>
              <p:spPr bwMode="auto">
                <a:xfrm>
                  <a:off x="609600" y="5715000"/>
                  <a:ext cx="533400" cy="228600"/>
                </a:xfrm>
                <a:prstGeom prst="rect">
                  <a:avLst/>
                </a:prstGeom>
                <a:ln w="31750">
                  <a:solidFill>
                    <a:schemeClr val="tx1"/>
                  </a:solidFill>
                  <a:headEnd type="none" w="med" len="med"/>
                  <a:tailEnd type="none" w="med" len="med"/>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endParaRPr>
                </a:p>
              </p:txBody>
            </p:sp>
            <p:cxnSp>
              <p:nvCxnSpPr>
                <p:cNvPr id="123" name="Straight Connector 122"/>
                <p:cNvCxnSpPr/>
                <p:nvPr/>
              </p:nvCxnSpPr>
              <p:spPr>
                <a:xfrm rot="5400000">
                  <a:off x="876697" y="6057503"/>
                  <a:ext cx="837406"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24" name="Rectangle 123"/>
                <p:cNvSpPr/>
                <p:nvPr/>
              </p:nvSpPr>
              <p:spPr bwMode="auto">
                <a:xfrm>
                  <a:off x="1600200" y="6096000"/>
                  <a:ext cx="533400" cy="2286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endParaRPr>
                </a:p>
              </p:txBody>
            </p:sp>
            <p:cxnSp>
              <p:nvCxnSpPr>
                <p:cNvPr id="125" name="Straight Arrow Connector 124"/>
                <p:cNvCxnSpPr>
                  <a:stCxn id="122" idx="3"/>
                </p:cNvCxnSpPr>
                <p:nvPr/>
              </p:nvCxnSpPr>
              <p:spPr>
                <a:xfrm>
                  <a:off x="1143000" y="5829300"/>
                  <a:ext cx="453957" cy="325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39" name="Freeform 138"/>
              <p:cNvSpPr/>
              <p:nvPr/>
            </p:nvSpPr>
            <p:spPr>
              <a:xfrm>
                <a:off x="1371600" y="3434576"/>
                <a:ext cx="533400" cy="2676292"/>
              </a:xfrm>
              <a:custGeom>
                <a:avLst/>
                <a:gdLst>
                  <a:gd name="connsiteX0" fmla="*/ 0 w 533400"/>
                  <a:gd name="connsiteY0" fmla="*/ 0 h 2676292"/>
                  <a:gd name="connsiteX1" fmla="*/ 457200 w 533400"/>
                  <a:gd name="connsiteY1" fmla="*/ 1304692 h 2676292"/>
                  <a:gd name="connsiteX2" fmla="*/ 457200 w 533400"/>
                  <a:gd name="connsiteY2" fmla="*/ 2676292 h 2676292"/>
                </a:gdLst>
                <a:ahLst/>
                <a:cxnLst>
                  <a:cxn ang="0">
                    <a:pos x="connsiteX0" y="connsiteY0"/>
                  </a:cxn>
                  <a:cxn ang="0">
                    <a:pos x="connsiteX1" y="connsiteY1"/>
                  </a:cxn>
                  <a:cxn ang="0">
                    <a:pos x="connsiteX2" y="connsiteY2"/>
                  </a:cxn>
                </a:cxnLst>
                <a:rect l="l" t="t" r="r" b="b"/>
                <a:pathLst>
                  <a:path w="533400" h="2676292">
                    <a:moveTo>
                      <a:pt x="0" y="0"/>
                    </a:moveTo>
                    <a:cubicBezTo>
                      <a:pt x="190500" y="429321"/>
                      <a:pt x="381000" y="858643"/>
                      <a:pt x="457200" y="1304692"/>
                    </a:cubicBezTo>
                    <a:cubicBezTo>
                      <a:pt x="533400" y="1750741"/>
                      <a:pt x="495300" y="2213516"/>
                      <a:pt x="457200" y="2676292"/>
                    </a:cubicBezTo>
                  </a:path>
                </a:pathLst>
              </a:custGeom>
              <a:ln w="19050">
                <a:solidFill>
                  <a:schemeClr val="tx1"/>
                </a:solidFill>
                <a:prstDash val="sysDash"/>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10" name="Group 94"/>
          <p:cNvGrpSpPr/>
          <p:nvPr/>
        </p:nvGrpSpPr>
        <p:grpSpPr>
          <a:xfrm>
            <a:off x="1984917" y="3048000"/>
            <a:ext cx="3256155" cy="2952768"/>
            <a:chOff x="1984917" y="3048000"/>
            <a:chExt cx="3256155" cy="2952768"/>
          </a:xfrm>
        </p:grpSpPr>
        <p:grpSp>
          <p:nvGrpSpPr>
            <p:cNvPr id="11" name="Group 179"/>
            <p:cNvGrpSpPr/>
            <p:nvPr/>
          </p:nvGrpSpPr>
          <p:grpSpPr>
            <a:xfrm>
              <a:off x="3810000" y="3048000"/>
              <a:ext cx="1431072" cy="1219200"/>
              <a:chOff x="3902927" y="3352800"/>
              <a:chExt cx="1431072" cy="1219200"/>
            </a:xfrm>
          </p:grpSpPr>
          <p:sp>
            <p:nvSpPr>
              <p:cNvPr id="181" name="Oval 180"/>
              <p:cNvSpPr/>
              <p:nvPr/>
            </p:nvSpPr>
            <p:spPr bwMode="auto">
              <a:xfrm>
                <a:off x="3902927" y="3352800"/>
                <a:ext cx="1431072" cy="1219200"/>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endParaRPr>
              </a:p>
            </p:txBody>
          </p:sp>
          <p:grpSp>
            <p:nvGrpSpPr>
              <p:cNvPr id="12" name="Group 181"/>
              <p:cNvGrpSpPr/>
              <p:nvPr/>
            </p:nvGrpSpPr>
            <p:grpSpPr>
              <a:xfrm>
                <a:off x="4038600" y="3505200"/>
                <a:ext cx="1143000" cy="649188"/>
                <a:chOff x="3962400" y="3429000"/>
                <a:chExt cx="1295400" cy="735747"/>
              </a:xfrm>
            </p:grpSpPr>
            <p:sp>
              <p:nvSpPr>
                <p:cNvPr id="188" name="Oval 2"/>
                <p:cNvSpPr>
                  <a:spLocks noChangeArrowheads="1"/>
                </p:cNvSpPr>
                <p:nvPr/>
              </p:nvSpPr>
              <p:spPr bwMode="auto">
                <a:xfrm>
                  <a:off x="3962400" y="3429000"/>
                  <a:ext cx="1295400" cy="735747"/>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nchor="ctr">
                  <a:spAutoFit/>
                </a:bodyPr>
                <a:lstStyle/>
                <a:p>
                  <a:endParaRPr lang="en-US"/>
                </a:p>
              </p:txBody>
            </p:sp>
            <p:pic>
              <p:nvPicPr>
                <p:cNvPr id="189" name="Picture 3" descr="Send%20Shape"/>
                <p:cNvPicPr>
                  <a:picLocks noChangeAspect="1" noChangeArrowheads="1"/>
                </p:cNvPicPr>
                <p:nvPr/>
              </p:nvPicPr>
              <p:blipFill>
                <a:blip r:embed="rId3"/>
                <a:srcRect/>
                <a:stretch>
                  <a:fillRect/>
                </a:stretch>
              </p:blipFill>
              <p:spPr bwMode="auto">
                <a:xfrm>
                  <a:off x="4987925" y="3683000"/>
                  <a:ext cx="161925" cy="144992"/>
                </a:xfrm>
                <a:prstGeom prst="rect">
                  <a:avLst/>
                </a:prstGeom>
                <a:noFill/>
                <a:ln w="9525">
                  <a:noFill/>
                  <a:miter lim="800000"/>
                  <a:headEnd/>
                  <a:tailEnd/>
                </a:ln>
              </p:spPr>
            </p:pic>
            <p:pic>
              <p:nvPicPr>
                <p:cNvPr id="190" name="Picture 4" descr="Transform%20Shape"/>
                <p:cNvPicPr>
                  <a:picLocks noChangeAspect="1" noChangeArrowheads="1"/>
                </p:cNvPicPr>
                <p:nvPr/>
              </p:nvPicPr>
              <p:blipFill>
                <a:blip r:embed="rId4"/>
                <a:srcRect/>
                <a:stretch>
                  <a:fillRect/>
                </a:stretch>
              </p:blipFill>
              <p:spPr bwMode="auto">
                <a:xfrm>
                  <a:off x="4799013" y="3530600"/>
                  <a:ext cx="143933" cy="152400"/>
                </a:xfrm>
                <a:prstGeom prst="rect">
                  <a:avLst/>
                </a:prstGeom>
                <a:noFill/>
                <a:ln w="9525">
                  <a:noFill/>
                  <a:miter lim="800000"/>
                  <a:headEnd/>
                  <a:tailEnd/>
                </a:ln>
              </p:spPr>
            </p:pic>
            <p:pic>
              <p:nvPicPr>
                <p:cNvPr id="191" name="Picture 22" descr="Receive%20Shape"/>
                <p:cNvPicPr>
                  <a:picLocks noChangeAspect="1" noChangeArrowheads="1"/>
                </p:cNvPicPr>
                <p:nvPr/>
              </p:nvPicPr>
              <p:blipFill>
                <a:blip r:embed="rId5"/>
                <a:srcRect/>
                <a:stretch>
                  <a:fillRect/>
                </a:stretch>
              </p:blipFill>
              <p:spPr bwMode="auto">
                <a:xfrm>
                  <a:off x="4070350" y="3683000"/>
                  <a:ext cx="161925" cy="152400"/>
                </a:xfrm>
                <a:prstGeom prst="rect">
                  <a:avLst/>
                </a:prstGeom>
                <a:noFill/>
                <a:ln w="9525">
                  <a:noFill/>
                  <a:miter lim="800000"/>
                  <a:headEnd/>
                  <a:tailEnd/>
                </a:ln>
              </p:spPr>
            </p:pic>
            <p:pic>
              <p:nvPicPr>
                <p:cNvPr id="192" name="Picture 23" descr="Decide%20Shape"/>
                <p:cNvPicPr>
                  <a:picLocks noChangeAspect="1" noChangeArrowheads="1"/>
                </p:cNvPicPr>
                <p:nvPr/>
              </p:nvPicPr>
              <p:blipFill>
                <a:blip r:embed="rId6"/>
                <a:srcRect/>
                <a:stretch>
                  <a:fillRect/>
                </a:stretch>
              </p:blipFill>
              <p:spPr bwMode="auto">
                <a:xfrm>
                  <a:off x="4340225" y="3683000"/>
                  <a:ext cx="161925" cy="152400"/>
                </a:xfrm>
                <a:prstGeom prst="rect">
                  <a:avLst/>
                </a:prstGeom>
                <a:noFill/>
                <a:ln w="9525">
                  <a:noFill/>
                  <a:miter lim="800000"/>
                  <a:headEnd/>
                  <a:tailEnd/>
                </a:ln>
              </p:spPr>
            </p:pic>
            <p:pic>
              <p:nvPicPr>
                <p:cNvPr id="193" name="Picture 24" descr="Loop%20Shape"/>
                <p:cNvPicPr>
                  <a:picLocks noChangeAspect="1" noChangeArrowheads="1"/>
                </p:cNvPicPr>
                <p:nvPr/>
              </p:nvPicPr>
              <p:blipFill>
                <a:blip r:embed="rId7"/>
                <a:srcRect/>
                <a:stretch>
                  <a:fillRect/>
                </a:stretch>
              </p:blipFill>
              <p:spPr bwMode="auto">
                <a:xfrm>
                  <a:off x="4556125" y="3530600"/>
                  <a:ext cx="161925" cy="152400"/>
                </a:xfrm>
                <a:prstGeom prst="rect">
                  <a:avLst/>
                </a:prstGeom>
                <a:noFill/>
                <a:ln w="9525">
                  <a:noFill/>
                  <a:miter lim="800000"/>
                  <a:headEnd/>
                  <a:tailEnd/>
                </a:ln>
              </p:spPr>
            </p:pic>
            <p:pic>
              <p:nvPicPr>
                <p:cNvPr id="194" name="Picture 25" descr="Construct%20Message%20Shape"/>
                <p:cNvPicPr>
                  <a:picLocks noChangeAspect="1" noChangeArrowheads="1"/>
                </p:cNvPicPr>
                <p:nvPr/>
              </p:nvPicPr>
              <p:blipFill>
                <a:blip r:embed="rId8"/>
                <a:srcRect/>
                <a:stretch>
                  <a:fillRect/>
                </a:stretch>
              </p:blipFill>
              <p:spPr bwMode="auto">
                <a:xfrm>
                  <a:off x="4664075" y="3784600"/>
                  <a:ext cx="161925" cy="152400"/>
                </a:xfrm>
                <a:prstGeom prst="rect">
                  <a:avLst/>
                </a:prstGeom>
                <a:noFill/>
                <a:ln w="9525">
                  <a:noFill/>
                  <a:miter lim="800000"/>
                  <a:headEnd/>
                  <a:tailEnd/>
                </a:ln>
              </p:spPr>
            </p:pic>
            <p:sp>
              <p:nvSpPr>
                <p:cNvPr id="195" name="Line 26"/>
                <p:cNvSpPr>
                  <a:spLocks noChangeShapeType="1"/>
                </p:cNvSpPr>
                <p:nvPr/>
              </p:nvSpPr>
              <p:spPr bwMode="auto">
                <a:xfrm flipV="1">
                  <a:off x="4492030" y="3674533"/>
                  <a:ext cx="102327" cy="81492"/>
                </a:xfrm>
                <a:prstGeom prst="line">
                  <a:avLst/>
                </a:prstGeom>
                <a:noFill/>
                <a:ln w="19050">
                  <a:solidFill>
                    <a:schemeClr val="tx1"/>
                  </a:solidFill>
                  <a:round/>
                  <a:headEnd type="oval" w="sm" len="sm"/>
                  <a:tailEnd type="oval" w="sm" len="sm"/>
                </a:ln>
                <a:effectLst/>
              </p:spPr>
              <p:txBody>
                <a:bodyPr anchor="ctr">
                  <a:spAutoFit/>
                </a:bodyPr>
                <a:lstStyle/>
                <a:p>
                  <a:endParaRPr lang="en-US">
                    <a:latin typeface="+mn-lt"/>
                  </a:endParaRPr>
                </a:p>
              </p:txBody>
            </p:sp>
            <p:sp>
              <p:nvSpPr>
                <p:cNvPr id="196" name="Line 27"/>
                <p:cNvSpPr>
                  <a:spLocks noChangeShapeType="1"/>
                </p:cNvSpPr>
                <p:nvPr/>
              </p:nvSpPr>
              <p:spPr bwMode="auto">
                <a:xfrm>
                  <a:off x="4495403" y="3759200"/>
                  <a:ext cx="172046" cy="107950"/>
                </a:xfrm>
                <a:prstGeom prst="line">
                  <a:avLst/>
                </a:prstGeom>
                <a:noFill/>
                <a:ln w="19050">
                  <a:solidFill>
                    <a:schemeClr val="tx1"/>
                  </a:solidFill>
                  <a:round/>
                  <a:headEnd type="oval" w="sm" len="sm"/>
                  <a:tailEnd type="oval" w="sm" len="sm"/>
                </a:ln>
                <a:effectLst/>
              </p:spPr>
              <p:txBody>
                <a:bodyPr anchor="ctr">
                  <a:spAutoFit/>
                </a:bodyPr>
                <a:lstStyle/>
                <a:p>
                  <a:endParaRPr lang="en-US">
                    <a:latin typeface="+mn-lt"/>
                  </a:endParaRPr>
                </a:p>
              </p:txBody>
            </p:sp>
            <p:sp>
              <p:nvSpPr>
                <p:cNvPr id="197" name="Line 28"/>
                <p:cNvSpPr>
                  <a:spLocks noChangeShapeType="1"/>
                </p:cNvSpPr>
                <p:nvPr/>
              </p:nvSpPr>
              <p:spPr bwMode="auto">
                <a:xfrm flipV="1">
                  <a:off x="4714677" y="3578225"/>
                  <a:ext cx="107950" cy="25400"/>
                </a:xfrm>
                <a:prstGeom prst="line">
                  <a:avLst/>
                </a:prstGeom>
                <a:noFill/>
                <a:ln w="19050">
                  <a:solidFill>
                    <a:schemeClr val="tx1"/>
                  </a:solidFill>
                  <a:round/>
                  <a:headEnd type="oval" w="sm" len="sm"/>
                  <a:tailEnd type="oval" w="sm" len="sm"/>
                </a:ln>
                <a:effectLst/>
              </p:spPr>
              <p:txBody>
                <a:bodyPr anchor="ctr">
                  <a:spAutoFit/>
                </a:bodyPr>
                <a:lstStyle/>
                <a:p>
                  <a:endParaRPr lang="en-US">
                    <a:latin typeface="+mn-lt"/>
                  </a:endParaRPr>
                </a:p>
              </p:txBody>
            </p:sp>
            <p:sp>
              <p:nvSpPr>
                <p:cNvPr id="198" name="Line 29"/>
                <p:cNvSpPr>
                  <a:spLocks noChangeShapeType="1"/>
                </p:cNvSpPr>
                <p:nvPr/>
              </p:nvSpPr>
              <p:spPr bwMode="auto">
                <a:xfrm>
                  <a:off x="4918207" y="3578225"/>
                  <a:ext cx="132689" cy="117475"/>
                </a:xfrm>
                <a:prstGeom prst="line">
                  <a:avLst/>
                </a:prstGeom>
                <a:noFill/>
                <a:ln w="19050">
                  <a:solidFill>
                    <a:schemeClr val="tx1"/>
                  </a:solidFill>
                  <a:round/>
                  <a:headEnd type="oval" w="sm" len="sm"/>
                  <a:tailEnd type="oval" w="sm" len="sm"/>
                </a:ln>
                <a:effectLst/>
              </p:spPr>
              <p:txBody>
                <a:bodyPr anchor="ctr">
                  <a:spAutoFit/>
                </a:bodyPr>
                <a:lstStyle/>
                <a:p>
                  <a:endParaRPr lang="en-US">
                    <a:latin typeface="+mn-lt"/>
                  </a:endParaRPr>
                </a:p>
              </p:txBody>
            </p:sp>
            <p:sp>
              <p:nvSpPr>
                <p:cNvPr id="199" name="Line 30"/>
                <p:cNvSpPr>
                  <a:spLocks noChangeShapeType="1"/>
                </p:cNvSpPr>
                <p:nvPr/>
              </p:nvSpPr>
              <p:spPr bwMode="auto">
                <a:xfrm flipV="1">
                  <a:off x="4811382" y="3818467"/>
                  <a:ext cx="228269" cy="59267"/>
                </a:xfrm>
                <a:prstGeom prst="line">
                  <a:avLst/>
                </a:prstGeom>
                <a:noFill/>
                <a:ln w="19050">
                  <a:solidFill>
                    <a:schemeClr val="tx1"/>
                  </a:solidFill>
                  <a:round/>
                  <a:headEnd type="oval" w="sm" len="sm"/>
                  <a:tailEnd type="oval" w="sm" len="sm"/>
                </a:ln>
                <a:effectLst/>
              </p:spPr>
              <p:txBody>
                <a:bodyPr anchor="ctr">
                  <a:spAutoFit/>
                </a:bodyPr>
                <a:lstStyle/>
                <a:p>
                  <a:endParaRPr lang="en-US">
                    <a:latin typeface="+mn-lt"/>
                  </a:endParaRPr>
                </a:p>
              </p:txBody>
            </p:sp>
            <p:sp>
              <p:nvSpPr>
                <p:cNvPr id="200" name="Line 31"/>
                <p:cNvSpPr>
                  <a:spLocks noChangeShapeType="1"/>
                </p:cNvSpPr>
                <p:nvPr/>
              </p:nvSpPr>
              <p:spPr bwMode="auto">
                <a:xfrm flipV="1">
                  <a:off x="4213159" y="3760259"/>
                  <a:ext cx="130440" cy="0"/>
                </a:xfrm>
                <a:prstGeom prst="line">
                  <a:avLst/>
                </a:prstGeom>
                <a:noFill/>
                <a:ln w="19050">
                  <a:solidFill>
                    <a:schemeClr val="tx1"/>
                  </a:solidFill>
                  <a:round/>
                  <a:headEnd type="oval" w="sm" len="sm"/>
                  <a:tailEnd type="oval" w="sm" len="sm"/>
                </a:ln>
                <a:effectLst/>
              </p:spPr>
              <p:txBody>
                <a:bodyPr anchor="ctr">
                  <a:spAutoFit/>
                </a:bodyPr>
                <a:lstStyle/>
                <a:p>
                  <a:endParaRPr lang="en-US">
                    <a:latin typeface="+mn-lt"/>
                  </a:endParaRPr>
                </a:p>
              </p:txBody>
            </p:sp>
          </p:grpSp>
          <p:grpSp>
            <p:nvGrpSpPr>
              <p:cNvPr id="13" name="Group 182"/>
              <p:cNvGrpSpPr/>
              <p:nvPr/>
            </p:nvGrpSpPr>
            <p:grpSpPr>
              <a:xfrm>
                <a:off x="4170556" y="4038600"/>
                <a:ext cx="914400" cy="281354"/>
                <a:chOff x="4114800" y="4038600"/>
                <a:chExt cx="990600" cy="304800"/>
              </a:xfrm>
            </p:grpSpPr>
            <p:sp>
              <p:nvSpPr>
                <p:cNvPr id="184" name="Rectangle 93"/>
                <p:cNvSpPr>
                  <a:spLocks noChangeArrowheads="1"/>
                </p:cNvSpPr>
                <p:nvPr/>
              </p:nvSpPr>
              <p:spPr bwMode="auto">
                <a:xfrm>
                  <a:off x="4114800" y="4038600"/>
                  <a:ext cx="990600" cy="30480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noAutofit/>
                </a:bodyPr>
                <a:lstStyle/>
                <a:p>
                  <a:endParaRPr lang="en-US"/>
                </a:p>
              </p:txBody>
            </p:sp>
            <p:sp>
              <p:nvSpPr>
                <p:cNvPr id="185" name="Text Box 94"/>
                <p:cNvSpPr txBox="1">
                  <a:spLocks noChangeArrowheads="1"/>
                </p:cNvSpPr>
                <p:nvPr/>
              </p:nvSpPr>
              <p:spPr bwMode="auto">
                <a:xfrm>
                  <a:off x="4191000" y="4114800"/>
                  <a:ext cx="239751" cy="152398"/>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lIns="91427" tIns="45713" rIns="91427" bIns="45713">
                  <a:noAutofit/>
                </a:bodyPr>
                <a:lstStyle/>
                <a:p>
                  <a:endParaRPr lang="en-US" sz="800" i="1">
                    <a:solidFill>
                      <a:schemeClr val="lt1"/>
                    </a:solidFill>
                  </a:endParaRPr>
                </a:p>
              </p:txBody>
            </p:sp>
            <p:sp>
              <p:nvSpPr>
                <p:cNvPr id="186" name="Text Box 94"/>
                <p:cNvSpPr txBox="1">
                  <a:spLocks noChangeArrowheads="1"/>
                </p:cNvSpPr>
                <p:nvPr/>
              </p:nvSpPr>
              <p:spPr bwMode="auto">
                <a:xfrm>
                  <a:off x="4495800" y="4114800"/>
                  <a:ext cx="239751" cy="152398"/>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lIns="91427" tIns="45713" rIns="91427" bIns="45713">
                  <a:noAutofit/>
                </a:bodyPr>
                <a:lstStyle/>
                <a:p>
                  <a:endParaRPr lang="en-US" sz="800" i="1">
                    <a:solidFill>
                      <a:schemeClr val="lt1"/>
                    </a:solidFill>
                  </a:endParaRPr>
                </a:p>
              </p:txBody>
            </p:sp>
            <p:sp>
              <p:nvSpPr>
                <p:cNvPr id="187" name="Text Box 94"/>
                <p:cNvSpPr txBox="1">
                  <a:spLocks noChangeArrowheads="1"/>
                </p:cNvSpPr>
                <p:nvPr/>
              </p:nvSpPr>
              <p:spPr bwMode="auto">
                <a:xfrm>
                  <a:off x="4800600" y="4114800"/>
                  <a:ext cx="239751" cy="152398"/>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lIns="91427" tIns="45713" rIns="91427" bIns="45713">
                  <a:noAutofit/>
                </a:bodyPr>
                <a:lstStyle/>
                <a:p>
                  <a:endParaRPr lang="en-US" sz="800" i="1">
                    <a:solidFill>
                      <a:schemeClr val="lt1"/>
                    </a:solidFill>
                  </a:endParaRPr>
                </a:p>
              </p:txBody>
            </p:sp>
          </p:grpSp>
        </p:grpSp>
        <p:sp>
          <p:nvSpPr>
            <p:cNvPr id="140" name="Freeform 139"/>
            <p:cNvSpPr/>
            <p:nvPr/>
          </p:nvSpPr>
          <p:spPr>
            <a:xfrm>
              <a:off x="1984917" y="3847171"/>
              <a:ext cx="1839951" cy="2153597"/>
            </a:xfrm>
            <a:custGeom>
              <a:avLst/>
              <a:gdLst>
                <a:gd name="connsiteX0" fmla="*/ 0 w 1839951"/>
                <a:gd name="connsiteY0" fmla="*/ 2319453 h 2319453"/>
                <a:gd name="connsiteX1" fmla="*/ 836342 w 1839951"/>
                <a:gd name="connsiteY1" fmla="*/ 780585 h 2319453"/>
                <a:gd name="connsiteX2" fmla="*/ 1839951 w 1839951"/>
                <a:gd name="connsiteY2" fmla="*/ 0 h 2319453"/>
              </a:gdLst>
              <a:ahLst/>
              <a:cxnLst>
                <a:cxn ang="0">
                  <a:pos x="connsiteX0" y="connsiteY0"/>
                </a:cxn>
                <a:cxn ang="0">
                  <a:pos x="connsiteX1" y="connsiteY1"/>
                </a:cxn>
                <a:cxn ang="0">
                  <a:pos x="connsiteX2" y="connsiteY2"/>
                </a:cxn>
              </a:cxnLst>
              <a:rect l="l" t="t" r="r" b="b"/>
              <a:pathLst>
                <a:path w="1839951" h="2319453">
                  <a:moveTo>
                    <a:pt x="0" y="2319453"/>
                  </a:moveTo>
                  <a:cubicBezTo>
                    <a:pt x="264842" y="1743306"/>
                    <a:pt x="529684" y="1167160"/>
                    <a:pt x="836342" y="780585"/>
                  </a:cubicBezTo>
                  <a:cubicBezTo>
                    <a:pt x="1143000" y="394010"/>
                    <a:pt x="1491475" y="197005"/>
                    <a:pt x="1839951" y="0"/>
                  </a:cubicBezTo>
                </a:path>
              </a:pathLst>
            </a:custGeom>
            <a:ln w="19050">
              <a:solidFill>
                <a:schemeClr val="tx1"/>
              </a:solidFill>
              <a:prstDash val="sysDash"/>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96"/>
          <p:cNvGrpSpPr/>
          <p:nvPr/>
        </p:nvGrpSpPr>
        <p:grpSpPr>
          <a:xfrm>
            <a:off x="6324600" y="3357562"/>
            <a:ext cx="1752600" cy="3172005"/>
            <a:chOff x="6324600" y="3445727"/>
            <a:chExt cx="1752600" cy="3172005"/>
          </a:xfrm>
        </p:grpSpPr>
        <p:sp>
          <p:nvSpPr>
            <p:cNvPr id="126" name="Can 125"/>
            <p:cNvSpPr/>
            <p:nvPr/>
          </p:nvSpPr>
          <p:spPr bwMode="auto">
            <a:xfrm>
              <a:off x="6781800" y="5562600"/>
              <a:ext cx="838200" cy="718256"/>
            </a:xfrm>
            <a:prstGeom prst="can">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endParaRPr>
            </a:p>
          </p:txBody>
        </p:sp>
        <p:sp>
          <p:nvSpPr>
            <p:cNvPr id="127" name="TextBox 126"/>
            <p:cNvSpPr txBox="1"/>
            <p:nvPr/>
          </p:nvSpPr>
          <p:spPr>
            <a:xfrm>
              <a:off x="6324600" y="6248400"/>
              <a:ext cx="1752600" cy="369332"/>
            </a:xfrm>
            <a:prstGeom prst="rect">
              <a:avLst/>
            </a:prstGeom>
            <a:noFill/>
          </p:spPr>
          <p:txBody>
            <a:bodyPr wrap="square" rtlCol="0">
              <a:spAutoFit/>
            </a:bodyPr>
            <a:lstStyle/>
            <a:p>
              <a:pPr algn="ctr"/>
              <a:r>
                <a:rPr lang="en-US" sz="1800" b="1" dirty="0" err="1" smtClean="0">
                  <a:latin typeface="+mn-lt"/>
                </a:rPr>
                <a:t>Filestore</a:t>
              </a:r>
              <a:endParaRPr lang="en-US" sz="1800" b="1" dirty="0">
                <a:latin typeface="+mn-lt"/>
              </a:endParaRPr>
            </a:p>
          </p:txBody>
        </p:sp>
        <p:sp>
          <p:nvSpPr>
            <p:cNvPr id="129" name="Rectangle 128"/>
            <p:cNvSpPr/>
            <p:nvPr/>
          </p:nvSpPr>
          <p:spPr bwMode="auto">
            <a:xfrm>
              <a:off x="6934200" y="5867400"/>
              <a:ext cx="533400" cy="22860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endParaRPr>
            </a:p>
          </p:txBody>
        </p:sp>
        <p:sp>
          <p:nvSpPr>
            <p:cNvPr id="144" name="Freeform 143"/>
            <p:cNvSpPr/>
            <p:nvPr/>
          </p:nvSpPr>
          <p:spPr>
            <a:xfrm>
              <a:off x="7292898" y="3445727"/>
              <a:ext cx="773151" cy="2430966"/>
            </a:xfrm>
            <a:custGeom>
              <a:avLst/>
              <a:gdLst>
                <a:gd name="connsiteX0" fmla="*/ 557561 w 773151"/>
                <a:gd name="connsiteY0" fmla="*/ 0 h 2430966"/>
                <a:gd name="connsiteX1" fmla="*/ 680224 w 773151"/>
                <a:gd name="connsiteY1" fmla="*/ 1382751 h 2430966"/>
                <a:gd name="connsiteX2" fmla="*/ 0 w 773151"/>
                <a:gd name="connsiteY2" fmla="*/ 2430966 h 2430966"/>
              </a:gdLst>
              <a:ahLst/>
              <a:cxnLst>
                <a:cxn ang="0">
                  <a:pos x="connsiteX0" y="connsiteY0"/>
                </a:cxn>
                <a:cxn ang="0">
                  <a:pos x="connsiteX1" y="connsiteY1"/>
                </a:cxn>
                <a:cxn ang="0">
                  <a:pos x="connsiteX2" y="connsiteY2"/>
                </a:cxn>
              </a:cxnLst>
              <a:rect l="l" t="t" r="r" b="b"/>
              <a:pathLst>
                <a:path w="773151" h="2430966">
                  <a:moveTo>
                    <a:pt x="557561" y="0"/>
                  </a:moveTo>
                  <a:cubicBezTo>
                    <a:pt x="665356" y="488795"/>
                    <a:pt x="773151" y="977590"/>
                    <a:pt x="680224" y="1382751"/>
                  </a:cubicBezTo>
                  <a:cubicBezTo>
                    <a:pt x="587297" y="1787912"/>
                    <a:pt x="293648" y="2109439"/>
                    <a:pt x="0" y="2430966"/>
                  </a:cubicBezTo>
                </a:path>
              </a:pathLst>
            </a:custGeom>
            <a:ln w="19050">
              <a:solidFill>
                <a:schemeClr val="tx1"/>
              </a:solidFill>
              <a:prstDash val="sysDash"/>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 name="Group 97"/>
          <p:cNvGrpSpPr/>
          <p:nvPr/>
        </p:nvGrpSpPr>
        <p:grpSpPr>
          <a:xfrm>
            <a:off x="3962400" y="3200400"/>
            <a:ext cx="2962507" cy="2657492"/>
            <a:chOff x="3962400" y="3200400"/>
            <a:chExt cx="2962507" cy="2657492"/>
          </a:xfrm>
        </p:grpSpPr>
        <p:grpSp>
          <p:nvGrpSpPr>
            <p:cNvPr id="17" name="Group 200"/>
            <p:cNvGrpSpPr/>
            <p:nvPr/>
          </p:nvGrpSpPr>
          <p:grpSpPr>
            <a:xfrm>
              <a:off x="3962400" y="3200400"/>
              <a:ext cx="1431072" cy="1219200"/>
              <a:chOff x="3902927" y="3352800"/>
              <a:chExt cx="1431072" cy="1219200"/>
            </a:xfrm>
          </p:grpSpPr>
          <p:sp>
            <p:nvSpPr>
              <p:cNvPr id="202" name="Oval 201"/>
              <p:cNvSpPr/>
              <p:nvPr/>
            </p:nvSpPr>
            <p:spPr bwMode="auto">
              <a:xfrm>
                <a:off x="3902927" y="3352800"/>
                <a:ext cx="1431072" cy="1219200"/>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endParaRPr>
              </a:p>
            </p:txBody>
          </p:sp>
          <p:grpSp>
            <p:nvGrpSpPr>
              <p:cNvPr id="18" name="Group 202"/>
              <p:cNvGrpSpPr/>
              <p:nvPr/>
            </p:nvGrpSpPr>
            <p:grpSpPr>
              <a:xfrm>
                <a:off x="4038600" y="3505200"/>
                <a:ext cx="1143000" cy="649188"/>
                <a:chOff x="3962400" y="3429000"/>
                <a:chExt cx="1295400" cy="735747"/>
              </a:xfrm>
            </p:grpSpPr>
            <p:sp>
              <p:nvSpPr>
                <p:cNvPr id="209" name="Oval 2"/>
                <p:cNvSpPr>
                  <a:spLocks noChangeArrowheads="1"/>
                </p:cNvSpPr>
                <p:nvPr/>
              </p:nvSpPr>
              <p:spPr bwMode="auto">
                <a:xfrm>
                  <a:off x="3962400" y="3429000"/>
                  <a:ext cx="1295400" cy="735747"/>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nchor="ctr">
                  <a:spAutoFit/>
                </a:bodyPr>
                <a:lstStyle/>
                <a:p>
                  <a:endParaRPr lang="en-US"/>
                </a:p>
              </p:txBody>
            </p:sp>
            <p:pic>
              <p:nvPicPr>
                <p:cNvPr id="210" name="Picture 3" descr="Send%20Shape"/>
                <p:cNvPicPr>
                  <a:picLocks noChangeAspect="1" noChangeArrowheads="1"/>
                </p:cNvPicPr>
                <p:nvPr/>
              </p:nvPicPr>
              <p:blipFill>
                <a:blip r:embed="rId3"/>
                <a:srcRect/>
                <a:stretch>
                  <a:fillRect/>
                </a:stretch>
              </p:blipFill>
              <p:spPr bwMode="auto">
                <a:xfrm>
                  <a:off x="4987925" y="3683000"/>
                  <a:ext cx="161925" cy="144992"/>
                </a:xfrm>
                <a:prstGeom prst="rect">
                  <a:avLst/>
                </a:prstGeom>
                <a:noFill/>
                <a:ln w="9525">
                  <a:noFill/>
                  <a:miter lim="800000"/>
                  <a:headEnd/>
                  <a:tailEnd/>
                </a:ln>
              </p:spPr>
            </p:pic>
            <p:pic>
              <p:nvPicPr>
                <p:cNvPr id="211" name="Picture 4" descr="Transform%20Shape"/>
                <p:cNvPicPr>
                  <a:picLocks noChangeAspect="1" noChangeArrowheads="1"/>
                </p:cNvPicPr>
                <p:nvPr/>
              </p:nvPicPr>
              <p:blipFill>
                <a:blip r:embed="rId4"/>
                <a:srcRect/>
                <a:stretch>
                  <a:fillRect/>
                </a:stretch>
              </p:blipFill>
              <p:spPr bwMode="auto">
                <a:xfrm>
                  <a:off x="4799013" y="3530600"/>
                  <a:ext cx="143933" cy="152400"/>
                </a:xfrm>
                <a:prstGeom prst="rect">
                  <a:avLst/>
                </a:prstGeom>
                <a:noFill/>
                <a:ln w="9525">
                  <a:noFill/>
                  <a:miter lim="800000"/>
                  <a:headEnd/>
                  <a:tailEnd/>
                </a:ln>
              </p:spPr>
            </p:pic>
            <p:pic>
              <p:nvPicPr>
                <p:cNvPr id="212" name="Picture 22" descr="Receive%20Shape"/>
                <p:cNvPicPr>
                  <a:picLocks noChangeAspect="1" noChangeArrowheads="1"/>
                </p:cNvPicPr>
                <p:nvPr/>
              </p:nvPicPr>
              <p:blipFill>
                <a:blip r:embed="rId5"/>
                <a:srcRect/>
                <a:stretch>
                  <a:fillRect/>
                </a:stretch>
              </p:blipFill>
              <p:spPr bwMode="auto">
                <a:xfrm>
                  <a:off x="4070350" y="3683000"/>
                  <a:ext cx="161925" cy="152400"/>
                </a:xfrm>
                <a:prstGeom prst="rect">
                  <a:avLst/>
                </a:prstGeom>
                <a:noFill/>
                <a:ln w="9525">
                  <a:noFill/>
                  <a:miter lim="800000"/>
                  <a:headEnd/>
                  <a:tailEnd/>
                </a:ln>
              </p:spPr>
            </p:pic>
            <p:pic>
              <p:nvPicPr>
                <p:cNvPr id="213" name="Picture 23" descr="Decide%20Shape"/>
                <p:cNvPicPr>
                  <a:picLocks noChangeAspect="1" noChangeArrowheads="1"/>
                </p:cNvPicPr>
                <p:nvPr/>
              </p:nvPicPr>
              <p:blipFill>
                <a:blip r:embed="rId6"/>
                <a:srcRect/>
                <a:stretch>
                  <a:fillRect/>
                </a:stretch>
              </p:blipFill>
              <p:spPr bwMode="auto">
                <a:xfrm>
                  <a:off x="4340225" y="3683000"/>
                  <a:ext cx="161925" cy="152400"/>
                </a:xfrm>
                <a:prstGeom prst="rect">
                  <a:avLst/>
                </a:prstGeom>
                <a:noFill/>
                <a:ln w="9525">
                  <a:noFill/>
                  <a:miter lim="800000"/>
                  <a:headEnd/>
                  <a:tailEnd/>
                </a:ln>
              </p:spPr>
            </p:pic>
            <p:pic>
              <p:nvPicPr>
                <p:cNvPr id="214" name="Picture 24" descr="Loop%20Shape"/>
                <p:cNvPicPr>
                  <a:picLocks noChangeAspect="1" noChangeArrowheads="1"/>
                </p:cNvPicPr>
                <p:nvPr/>
              </p:nvPicPr>
              <p:blipFill>
                <a:blip r:embed="rId7"/>
                <a:srcRect/>
                <a:stretch>
                  <a:fillRect/>
                </a:stretch>
              </p:blipFill>
              <p:spPr bwMode="auto">
                <a:xfrm>
                  <a:off x="4556125" y="3530600"/>
                  <a:ext cx="161925" cy="152400"/>
                </a:xfrm>
                <a:prstGeom prst="rect">
                  <a:avLst/>
                </a:prstGeom>
                <a:noFill/>
                <a:ln w="9525">
                  <a:noFill/>
                  <a:miter lim="800000"/>
                  <a:headEnd/>
                  <a:tailEnd/>
                </a:ln>
              </p:spPr>
            </p:pic>
            <p:pic>
              <p:nvPicPr>
                <p:cNvPr id="215" name="Picture 25" descr="Construct%20Message%20Shape"/>
                <p:cNvPicPr>
                  <a:picLocks noChangeAspect="1" noChangeArrowheads="1"/>
                </p:cNvPicPr>
                <p:nvPr/>
              </p:nvPicPr>
              <p:blipFill>
                <a:blip r:embed="rId8"/>
                <a:srcRect/>
                <a:stretch>
                  <a:fillRect/>
                </a:stretch>
              </p:blipFill>
              <p:spPr bwMode="auto">
                <a:xfrm>
                  <a:off x="4664075" y="3784600"/>
                  <a:ext cx="161925" cy="152400"/>
                </a:xfrm>
                <a:prstGeom prst="rect">
                  <a:avLst/>
                </a:prstGeom>
                <a:noFill/>
                <a:ln w="9525">
                  <a:noFill/>
                  <a:miter lim="800000"/>
                  <a:headEnd/>
                  <a:tailEnd/>
                </a:ln>
              </p:spPr>
            </p:pic>
            <p:sp>
              <p:nvSpPr>
                <p:cNvPr id="216" name="Line 26"/>
                <p:cNvSpPr>
                  <a:spLocks noChangeShapeType="1"/>
                </p:cNvSpPr>
                <p:nvPr/>
              </p:nvSpPr>
              <p:spPr bwMode="auto">
                <a:xfrm flipV="1">
                  <a:off x="4492030" y="3674533"/>
                  <a:ext cx="102327" cy="81492"/>
                </a:xfrm>
                <a:prstGeom prst="line">
                  <a:avLst/>
                </a:prstGeom>
                <a:noFill/>
                <a:ln w="19050">
                  <a:solidFill>
                    <a:schemeClr val="tx1"/>
                  </a:solidFill>
                  <a:round/>
                  <a:headEnd type="oval" w="sm" len="sm"/>
                  <a:tailEnd type="oval" w="sm" len="sm"/>
                </a:ln>
                <a:effectLst/>
              </p:spPr>
              <p:txBody>
                <a:bodyPr anchor="ctr">
                  <a:spAutoFit/>
                </a:bodyPr>
                <a:lstStyle/>
                <a:p>
                  <a:endParaRPr lang="en-US">
                    <a:latin typeface="+mn-lt"/>
                  </a:endParaRPr>
                </a:p>
              </p:txBody>
            </p:sp>
            <p:sp>
              <p:nvSpPr>
                <p:cNvPr id="217" name="Line 27"/>
                <p:cNvSpPr>
                  <a:spLocks noChangeShapeType="1"/>
                </p:cNvSpPr>
                <p:nvPr/>
              </p:nvSpPr>
              <p:spPr bwMode="auto">
                <a:xfrm>
                  <a:off x="4495403" y="3759200"/>
                  <a:ext cx="172046" cy="107950"/>
                </a:xfrm>
                <a:prstGeom prst="line">
                  <a:avLst/>
                </a:prstGeom>
                <a:noFill/>
                <a:ln w="19050">
                  <a:solidFill>
                    <a:schemeClr val="tx1"/>
                  </a:solidFill>
                  <a:round/>
                  <a:headEnd type="oval" w="sm" len="sm"/>
                  <a:tailEnd type="oval" w="sm" len="sm"/>
                </a:ln>
                <a:effectLst/>
              </p:spPr>
              <p:txBody>
                <a:bodyPr anchor="ctr">
                  <a:spAutoFit/>
                </a:bodyPr>
                <a:lstStyle/>
                <a:p>
                  <a:endParaRPr lang="en-US">
                    <a:latin typeface="+mn-lt"/>
                  </a:endParaRPr>
                </a:p>
              </p:txBody>
            </p:sp>
            <p:sp>
              <p:nvSpPr>
                <p:cNvPr id="218" name="Line 28"/>
                <p:cNvSpPr>
                  <a:spLocks noChangeShapeType="1"/>
                </p:cNvSpPr>
                <p:nvPr/>
              </p:nvSpPr>
              <p:spPr bwMode="auto">
                <a:xfrm flipV="1">
                  <a:off x="4714677" y="3578225"/>
                  <a:ext cx="107950" cy="25400"/>
                </a:xfrm>
                <a:prstGeom prst="line">
                  <a:avLst/>
                </a:prstGeom>
                <a:noFill/>
                <a:ln w="19050">
                  <a:solidFill>
                    <a:schemeClr val="tx1"/>
                  </a:solidFill>
                  <a:round/>
                  <a:headEnd type="oval" w="sm" len="sm"/>
                  <a:tailEnd type="oval" w="sm" len="sm"/>
                </a:ln>
                <a:effectLst/>
              </p:spPr>
              <p:txBody>
                <a:bodyPr anchor="ctr">
                  <a:spAutoFit/>
                </a:bodyPr>
                <a:lstStyle/>
                <a:p>
                  <a:endParaRPr lang="en-US">
                    <a:latin typeface="+mn-lt"/>
                  </a:endParaRPr>
                </a:p>
              </p:txBody>
            </p:sp>
            <p:sp>
              <p:nvSpPr>
                <p:cNvPr id="219" name="Line 29"/>
                <p:cNvSpPr>
                  <a:spLocks noChangeShapeType="1"/>
                </p:cNvSpPr>
                <p:nvPr/>
              </p:nvSpPr>
              <p:spPr bwMode="auto">
                <a:xfrm>
                  <a:off x="4918207" y="3578225"/>
                  <a:ext cx="132689" cy="117475"/>
                </a:xfrm>
                <a:prstGeom prst="line">
                  <a:avLst/>
                </a:prstGeom>
                <a:noFill/>
                <a:ln w="19050">
                  <a:solidFill>
                    <a:schemeClr val="tx1"/>
                  </a:solidFill>
                  <a:round/>
                  <a:headEnd type="oval" w="sm" len="sm"/>
                  <a:tailEnd type="oval" w="sm" len="sm"/>
                </a:ln>
                <a:effectLst/>
              </p:spPr>
              <p:txBody>
                <a:bodyPr anchor="ctr">
                  <a:spAutoFit/>
                </a:bodyPr>
                <a:lstStyle/>
                <a:p>
                  <a:endParaRPr lang="en-US">
                    <a:latin typeface="+mn-lt"/>
                  </a:endParaRPr>
                </a:p>
              </p:txBody>
            </p:sp>
            <p:sp>
              <p:nvSpPr>
                <p:cNvPr id="220" name="Line 30"/>
                <p:cNvSpPr>
                  <a:spLocks noChangeShapeType="1"/>
                </p:cNvSpPr>
                <p:nvPr/>
              </p:nvSpPr>
              <p:spPr bwMode="auto">
                <a:xfrm flipV="1">
                  <a:off x="4811382" y="3818467"/>
                  <a:ext cx="228269" cy="59267"/>
                </a:xfrm>
                <a:prstGeom prst="line">
                  <a:avLst/>
                </a:prstGeom>
                <a:noFill/>
                <a:ln w="19050">
                  <a:solidFill>
                    <a:schemeClr val="tx1"/>
                  </a:solidFill>
                  <a:round/>
                  <a:headEnd type="oval" w="sm" len="sm"/>
                  <a:tailEnd type="oval" w="sm" len="sm"/>
                </a:ln>
                <a:effectLst/>
              </p:spPr>
              <p:txBody>
                <a:bodyPr anchor="ctr">
                  <a:spAutoFit/>
                </a:bodyPr>
                <a:lstStyle/>
                <a:p>
                  <a:endParaRPr lang="en-US">
                    <a:latin typeface="+mn-lt"/>
                  </a:endParaRPr>
                </a:p>
              </p:txBody>
            </p:sp>
            <p:sp>
              <p:nvSpPr>
                <p:cNvPr id="221" name="Line 31"/>
                <p:cNvSpPr>
                  <a:spLocks noChangeShapeType="1"/>
                </p:cNvSpPr>
                <p:nvPr/>
              </p:nvSpPr>
              <p:spPr bwMode="auto">
                <a:xfrm flipV="1">
                  <a:off x="4213159" y="3760259"/>
                  <a:ext cx="130440" cy="0"/>
                </a:xfrm>
                <a:prstGeom prst="line">
                  <a:avLst/>
                </a:prstGeom>
                <a:noFill/>
                <a:ln w="19050">
                  <a:solidFill>
                    <a:schemeClr val="tx1"/>
                  </a:solidFill>
                  <a:round/>
                  <a:headEnd type="oval" w="sm" len="sm"/>
                  <a:tailEnd type="oval" w="sm" len="sm"/>
                </a:ln>
                <a:effectLst/>
              </p:spPr>
              <p:txBody>
                <a:bodyPr anchor="ctr">
                  <a:spAutoFit/>
                </a:bodyPr>
                <a:lstStyle/>
                <a:p>
                  <a:endParaRPr lang="en-US">
                    <a:latin typeface="+mn-lt"/>
                  </a:endParaRPr>
                </a:p>
              </p:txBody>
            </p:sp>
          </p:grpSp>
          <p:grpSp>
            <p:nvGrpSpPr>
              <p:cNvPr id="19" name="Group 203"/>
              <p:cNvGrpSpPr/>
              <p:nvPr/>
            </p:nvGrpSpPr>
            <p:grpSpPr>
              <a:xfrm>
                <a:off x="4170556" y="4038600"/>
                <a:ext cx="914400" cy="281354"/>
                <a:chOff x="4114800" y="4038600"/>
                <a:chExt cx="990600" cy="304800"/>
              </a:xfrm>
            </p:grpSpPr>
            <p:sp>
              <p:nvSpPr>
                <p:cNvPr id="205" name="Rectangle 93"/>
                <p:cNvSpPr>
                  <a:spLocks noChangeArrowheads="1"/>
                </p:cNvSpPr>
                <p:nvPr/>
              </p:nvSpPr>
              <p:spPr bwMode="auto">
                <a:xfrm>
                  <a:off x="4114800" y="4038600"/>
                  <a:ext cx="990600" cy="30480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noAutofit/>
                </a:bodyPr>
                <a:lstStyle/>
                <a:p>
                  <a:endParaRPr lang="en-US"/>
                </a:p>
              </p:txBody>
            </p:sp>
            <p:sp>
              <p:nvSpPr>
                <p:cNvPr id="206" name="Text Box 94"/>
                <p:cNvSpPr txBox="1">
                  <a:spLocks noChangeArrowheads="1"/>
                </p:cNvSpPr>
                <p:nvPr/>
              </p:nvSpPr>
              <p:spPr bwMode="auto">
                <a:xfrm>
                  <a:off x="4191000" y="4114800"/>
                  <a:ext cx="239751" cy="152398"/>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lIns="91427" tIns="45713" rIns="91427" bIns="45713">
                  <a:noAutofit/>
                </a:bodyPr>
                <a:lstStyle/>
                <a:p>
                  <a:endParaRPr lang="en-US" sz="800" i="1">
                    <a:solidFill>
                      <a:schemeClr val="lt1"/>
                    </a:solidFill>
                  </a:endParaRPr>
                </a:p>
              </p:txBody>
            </p:sp>
            <p:sp>
              <p:nvSpPr>
                <p:cNvPr id="207" name="Text Box 94"/>
                <p:cNvSpPr txBox="1">
                  <a:spLocks noChangeArrowheads="1"/>
                </p:cNvSpPr>
                <p:nvPr/>
              </p:nvSpPr>
              <p:spPr bwMode="auto">
                <a:xfrm>
                  <a:off x="4495800" y="4114800"/>
                  <a:ext cx="239751" cy="152398"/>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lIns="91427" tIns="45713" rIns="91427" bIns="45713">
                  <a:noAutofit/>
                </a:bodyPr>
                <a:lstStyle/>
                <a:p>
                  <a:endParaRPr lang="en-US" sz="800" i="1">
                    <a:solidFill>
                      <a:schemeClr val="lt1"/>
                    </a:solidFill>
                  </a:endParaRPr>
                </a:p>
              </p:txBody>
            </p:sp>
            <p:sp>
              <p:nvSpPr>
                <p:cNvPr id="208" name="Text Box 94"/>
                <p:cNvSpPr txBox="1">
                  <a:spLocks noChangeArrowheads="1"/>
                </p:cNvSpPr>
                <p:nvPr/>
              </p:nvSpPr>
              <p:spPr bwMode="auto">
                <a:xfrm>
                  <a:off x="4800600" y="4114800"/>
                  <a:ext cx="239751" cy="152398"/>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lIns="91427" tIns="45713" rIns="91427" bIns="45713">
                  <a:noAutofit/>
                </a:bodyPr>
                <a:lstStyle/>
                <a:p>
                  <a:endParaRPr lang="en-US" sz="800" i="1">
                    <a:solidFill>
                      <a:schemeClr val="lt1"/>
                    </a:solidFill>
                  </a:endParaRPr>
                </a:p>
              </p:txBody>
            </p:sp>
          </p:grpSp>
        </p:grpSp>
        <p:sp>
          <p:nvSpPr>
            <p:cNvPr id="145" name="Freeform 144"/>
            <p:cNvSpPr/>
            <p:nvPr/>
          </p:nvSpPr>
          <p:spPr>
            <a:xfrm>
              <a:off x="5363737" y="4014439"/>
              <a:ext cx="1561170" cy="1843453"/>
            </a:xfrm>
            <a:custGeom>
              <a:avLst/>
              <a:gdLst>
                <a:gd name="connsiteX0" fmla="*/ 1561170 w 1561170"/>
                <a:gd name="connsiteY0" fmla="*/ 1951463 h 1951463"/>
                <a:gd name="connsiteX1" fmla="*/ 535258 w 1561170"/>
                <a:gd name="connsiteY1" fmla="*/ 356839 h 1951463"/>
                <a:gd name="connsiteX2" fmla="*/ 0 w 1561170"/>
                <a:gd name="connsiteY2" fmla="*/ 0 h 1951463"/>
                <a:gd name="connsiteX0" fmla="*/ 1561170 w 1561170"/>
                <a:gd name="connsiteY0" fmla="*/ 1951463 h 1951463"/>
                <a:gd name="connsiteX1" fmla="*/ 916258 w 1561170"/>
                <a:gd name="connsiteY1" fmla="*/ 737839 h 1951463"/>
                <a:gd name="connsiteX2" fmla="*/ 0 w 1561170"/>
                <a:gd name="connsiteY2" fmla="*/ 0 h 1951463"/>
                <a:gd name="connsiteX0" fmla="*/ 1561170 w 1561170"/>
                <a:gd name="connsiteY0" fmla="*/ 1951463 h 1951463"/>
                <a:gd name="connsiteX1" fmla="*/ 916258 w 1561170"/>
                <a:gd name="connsiteY1" fmla="*/ 737839 h 1951463"/>
                <a:gd name="connsiteX2" fmla="*/ 0 w 1561170"/>
                <a:gd name="connsiteY2" fmla="*/ 0 h 1951463"/>
              </a:gdLst>
              <a:ahLst/>
              <a:cxnLst>
                <a:cxn ang="0">
                  <a:pos x="connsiteX0" y="connsiteY0"/>
                </a:cxn>
                <a:cxn ang="0">
                  <a:pos x="connsiteX1" y="connsiteY1"/>
                </a:cxn>
                <a:cxn ang="0">
                  <a:pos x="connsiteX2" y="connsiteY2"/>
                </a:cxn>
              </a:cxnLst>
              <a:rect l="l" t="t" r="r" b="b"/>
              <a:pathLst>
                <a:path w="1561170" h="1951463">
                  <a:moveTo>
                    <a:pt x="1561170" y="1951463"/>
                  </a:moveTo>
                  <a:cubicBezTo>
                    <a:pt x="1271238" y="1279602"/>
                    <a:pt x="1176453" y="1063083"/>
                    <a:pt x="916258" y="737839"/>
                  </a:cubicBezTo>
                  <a:cubicBezTo>
                    <a:pt x="656063" y="412595"/>
                    <a:pt x="137531" y="15797"/>
                    <a:pt x="0" y="0"/>
                  </a:cubicBezTo>
                </a:path>
              </a:pathLst>
            </a:custGeom>
            <a:ln w="19050">
              <a:solidFill>
                <a:schemeClr val="tx1"/>
              </a:solidFill>
              <a:prstDash val="sysDash"/>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46" name="TextBox 145"/>
          <p:cNvSpPr txBox="1"/>
          <p:nvPr/>
        </p:nvSpPr>
        <p:spPr>
          <a:xfrm>
            <a:off x="2971800" y="4953000"/>
            <a:ext cx="3124200" cy="400110"/>
          </a:xfrm>
          <a:prstGeom prst="rect">
            <a:avLst/>
          </a:prstGeom>
          <a:noFill/>
        </p:spPr>
        <p:txBody>
          <a:bodyPr wrap="square" rtlCol="0">
            <a:spAutoFit/>
          </a:bodyPr>
          <a:lstStyle/>
          <a:p>
            <a:pPr algn="ctr"/>
            <a:r>
              <a:rPr lang="en-US" sz="2000" b="1" dirty="0" smtClean="0">
                <a:latin typeface="+mn-lt"/>
              </a:rPr>
              <a:t>“Oslo” Process Server</a:t>
            </a:r>
            <a:endParaRPr lang="en-US" sz="2000" b="1" dirty="0">
              <a:latin typeface="+mn-lt"/>
            </a:endParaRPr>
          </a:p>
        </p:txBody>
      </p:sp>
      <p:grpSp>
        <p:nvGrpSpPr>
          <p:cNvPr id="3" name="Group 78"/>
          <p:cNvGrpSpPr/>
          <p:nvPr/>
        </p:nvGrpSpPr>
        <p:grpSpPr>
          <a:xfrm>
            <a:off x="100026" y="1752600"/>
            <a:ext cx="2543148" cy="1676400"/>
            <a:chOff x="100026" y="1752600"/>
            <a:chExt cx="2543148" cy="1676400"/>
          </a:xfrm>
        </p:grpSpPr>
        <p:pic>
          <p:nvPicPr>
            <p:cNvPr id="78" name="Picture 1" descr="image001"/>
            <p:cNvPicPr>
              <a:picLocks noChangeAspect="1" noChangeArrowheads="1"/>
            </p:cNvPicPr>
            <p:nvPr/>
          </p:nvPicPr>
          <p:blipFill>
            <a:blip r:embed="rId9" cstate="print"/>
            <a:srcRect/>
            <a:stretch>
              <a:fillRect/>
            </a:stretch>
          </p:blipFill>
          <p:spPr bwMode="auto">
            <a:xfrm>
              <a:off x="609599" y="2209800"/>
              <a:ext cx="1526903" cy="1219200"/>
            </a:xfrm>
            <a:prstGeom prst="rect">
              <a:avLst/>
            </a:prstGeom>
            <a:noFill/>
            <a:ln w="9525">
              <a:noFill/>
              <a:miter lim="800000"/>
              <a:headEnd/>
              <a:tailEnd/>
            </a:ln>
          </p:spPr>
        </p:pic>
        <p:sp>
          <p:nvSpPr>
            <p:cNvPr id="136" name="TextBox 135"/>
            <p:cNvSpPr txBox="1"/>
            <p:nvPr/>
          </p:nvSpPr>
          <p:spPr>
            <a:xfrm>
              <a:off x="100026" y="1752600"/>
              <a:ext cx="2543148" cy="369332"/>
            </a:xfrm>
            <a:prstGeom prst="rect">
              <a:avLst/>
            </a:prstGeom>
            <a:noFill/>
          </p:spPr>
          <p:txBody>
            <a:bodyPr wrap="square" rtlCol="0">
              <a:spAutoFit/>
            </a:bodyPr>
            <a:lstStyle/>
            <a:p>
              <a:pPr algn="ctr"/>
              <a:r>
                <a:rPr lang="en-US" sz="1800" b="1" dirty="0" smtClean="0">
                  <a:latin typeface="+mn-lt"/>
                </a:rPr>
                <a:t>“Oslo” Visual Editor</a:t>
              </a:r>
              <a:endParaRPr lang="en-US" sz="1800" b="1" dirty="0">
                <a:latin typeface="+mn-lt"/>
              </a:endParaRPr>
            </a:p>
          </p:txBody>
        </p:sp>
      </p:grpSp>
      <p:grpSp>
        <p:nvGrpSpPr>
          <p:cNvPr id="14" name="Group 95"/>
          <p:cNvGrpSpPr/>
          <p:nvPr/>
        </p:nvGrpSpPr>
        <p:grpSpPr>
          <a:xfrm>
            <a:off x="6400800" y="1568223"/>
            <a:ext cx="2743200" cy="1878378"/>
            <a:chOff x="6400800" y="1568223"/>
            <a:chExt cx="2743200" cy="1878378"/>
          </a:xfrm>
        </p:grpSpPr>
        <p:pic>
          <p:nvPicPr>
            <p:cNvPr id="141" name="Picture 3" descr="SS2"/>
            <p:cNvPicPr>
              <a:picLocks noChangeAspect="1" noChangeArrowheads="1"/>
            </p:cNvPicPr>
            <p:nvPr/>
          </p:nvPicPr>
          <p:blipFill>
            <a:blip r:embed="rId10" cstate="print"/>
            <a:srcRect/>
            <a:stretch>
              <a:fillRect/>
            </a:stretch>
          </p:blipFill>
          <p:spPr bwMode="auto">
            <a:xfrm>
              <a:off x="7010400" y="2286000"/>
              <a:ext cx="1524000" cy="1160601"/>
            </a:xfrm>
            <a:prstGeom prst="rect">
              <a:avLst/>
            </a:prstGeom>
            <a:noFill/>
          </p:spPr>
        </p:pic>
        <p:sp>
          <p:nvSpPr>
            <p:cNvPr id="143" name="TextBox 142"/>
            <p:cNvSpPr txBox="1"/>
            <p:nvPr/>
          </p:nvSpPr>
          <p:spPr>
            <a:xfrm>
              <a:off x="6400800" y="1568223"/>
              <a:ext cx="2743200" cy="646331"/>
            </a:xfrm>
            <a:prstGeom prst="rect">
              <a:avLst/>
            </a:prstGeom>
            <a:noFill/>
          </p:spPr>
          <p:txBody>
            <a:bodyPr wrap="square" rtlCol="0">
              <a:spAutoFit/>
            </a:bodyPr>
            <a:lstStyle/>
            <a:p>
              <a:pPr algn="ctr"/>
              <a:r>
                <a:rPr lang="en-US" sz="1800" b="1" dirty="0" smtClean="0">
                  <a:latin typeface="+mn-lt"/>
                </a:rPr>
                <a:t>Visual Studio with Orchestration Designer</a:t>
              </a:r>
              <a:endParaRPr lang="en-US" sz="1800" b="1" dirty="0">
                <a:latin typeface="+mn-lt"/>
              </a:endParaRPr>
            </a:p>
          </p:txBody>
        </p:sp>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par>
                          <p:cTn id="25" fill="hold">
                            <p:stCondLst>
                              <p:cond delay="1000"/>
                            </p:stCondLst>
                            <p:childTnLst>
                              <p:par>
                                <p:cTn id="26" presetID="22" presetClass="entr" presetSubtype="4"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Software + Services</a:t>
            </a:r>
            <a:endParaRPr lang="de-DE"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07996"/>
          </a:xfrm>
        </p:spPr>
        <p:txBody>
          <a:bodyPr/>
          <a:lstStyle/>
          <a:p>
            <a:r>
              <a:rPr lang="en-US" dirty="0" smtClean="0"/>
              <a:t>Software + Services</a:t>
            </a:r>
            <a:br>
              <a:rPr lang="en-US" dirty="0" smtClean="0"/>
            </a:br>
            <a:r>
              <a:rPr sz="3200" i="1" dirty="0" smtClean="0">
                <a:solidFill>
                  <a:schemeClr val="accent5"/>
                </a:solidFill>
              </a:rPr>
              <a:t>The basics</a:t>
            </a:r>
          </a:p>
        </p:txBody>
      </p:sp>
      <p:sp>
        <p:nvSpPr>
          <p:cNvPr id="3" name="Content Placeholder 2"/>
          <p:cNvSpPr>
            <a:spLocks noGrp="1"/>
          </p:cNvSpPr>
          <p:nvPr>
            <p:ph idx="1"/>
          </p:nvPr>
        </p:nvSpPr>
        <p:spPr>
          <a:xfrm>
            <a:off x="381000" y="1412875"/>
            <a:ext cx="8382000" cy="4752070"/>
          </a:xfrm>
        </p:spPr>
        <p:txBody>
          <a:bodyPr/>
          <a:lstStyle/>
          <a:p>
            <a:r>
              <a:rPr lang="en-US" dirty="0" smtClean="0"/>
              <a:t>Enterprises today primarily use software that they run themselves</a:t>
            </a:r>
          </a:p>
          <a:p>
            <a:pPr lvl="1"/>
            <a:r>
              <a:rPr lang="en-US" dirty="0" smtClean="0"/>
              <a:t>Commonly known as </a:t>
            </a:r>
            <a:r>
              <a:rPr lang="en-US" i="1" dirty="0" smtClean="0"/>
              <a:t>on-premises</a:t>
            </a:r>
            <a:r>
              <a:rPr lang="en-US" dirty="0" smtClean="0"/>
              <a:t> software</a:t>
            </a:r>
            <a:endParaRPr lang="en-US" i="1" dirty="0" smtClean="0"/>
          </a:p>
          <a:p>
            <a:r>
              <a:rPr lang="en-US" dirty="0" smtClean="0"/>
              <a:t>Services accessed via the Internet are becoming a more important part of enterprise IT</a:t>
            </a:r>
          </a:p>
          <a:p>
            <a:pPr lvl="1"/>
            <a:r>
              <a:rPr lang="en-US" dirty="0" smtClean="0"/>
              <a:t>Commonly known as </a:t>
            </a:r>
            <a:r>
              <a:rPr lang="en-US" i="1" dirty="0" smtClean="0"/>
              <a:t>cloud services</a:t>
            </a:r>
          </a:p>
          <a:p>
            <a:r>
              <a:rPr lang="en-US" dirty="0" smtClean="0"/>
              <a:t>Enterprises are moving toward a mixed world of </a:t>
            </a:r>
            <a:r>
              <a:rPr lang="en-US" i="1" dirty="0" smtClean="0"/>
              <a:t>software + services (S+S)</a:t>
            </a:r>
          </a:p>
          <a:p>
            <a:pPr lvl="1"/>
            <a:r>
              <a:rPr lang="en-US" dirty="0" smtClean="0"/>
              <a:t>S+S = On-premises software + cloud services</a:t>
            </a:r>
          </a:p>
          <a:p>
            <a:pPr lvl="1"/>
            <a:endParaRPr lang="en-US" dirty="0" smtClean="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329595"/>
          </a:xfrm>
        </p:spPr>
        <p:txBody>
          <a:bodyPr/>
          <a:lstStyle/>
          <a:p>
            <a:r>
              <a:rPr lang="de-DE" dirty="0" smtClean="0"/>
              <a:t>User </a:t>
            </a:r>
            <a:r>
              <a:rPr lang="de-DE" dirty="0" err="1" smtClean="0"/>
              <a:t>From</a:t>
            </a:r>
            <a:r>
              <a:rPr lang="de-DE" dirty="0" smtClean="0"/>
              <a:t> </a:t>
            </a:r>
            <a:r>
              <a:rPr lang="de-DE" dirty="0" err="1" smtClean="0"/>
              <a:t>Architect‘s</a:t>
            </a:r>
            <a:r>
              <a:rPr lang="de-DE" dirty="0" smtClean="0"/>
              <a:t> </a:t>
            </a:r>
            <a:r>
              <a:rPr lang="de-DE" dirty="0" err="1" smtClean="0"/>
              <a:t>Viewpoint</a:t>
            </a:r>
            <a:endParaRPr lang="en-US" dirty="0"/>
          </a:p>
        </p:txBody>
      </p:sp>
      <p:graphicFrame>
        <p:nvGraphicFramePr>
          <p:cNvPr id="5" name="Object 4"/>
          <p:cNvGraphicFramePr>
            <a:graphicFrameLocks noChangeAspect="1"/>
          </p:cNvGraphicFramePr>
          <p:nvPr/>
        </p:nvGraphicFramePr>
        <p:xfrm>
          <a:off x="2133600" y="1685940"/>
          <a:ext cx="6671985" cy="3886200"/>
        </p:xfrm>
        <a:graphic>
          <a:graphicData uri="http://schemas.openxmlformats.org/presentationml/2006/ole">
            <p:oleObj spid="_x0000_s1026" name="Visio" r:id="rId4" imgW="12254348" imgH="7138189" progId="Visio.Drawing.11">
              <p:embed/>
            </p:oleObj>
          </a:graphicData>
        </a:graphic>
      </p:graphicFrame>
      <p:grpSp>
        <p:nvGrpSpPr>
          <p:cNvPr id="3" name="Gruppieren 8"/>
          <p:cNvGrpSpPr/>
          <p:nvPr/>
        </p:nvGrpSpPr>
        <p:grpSpPr>
          <a:xfrm>
            <a:off x="1009608" y="3381388"/>
            <a:ext cx="1276376" cy="962233"/>
            <a:chOff x="857224" y="3318546"/>
            <a:chExt cx="1276376" cy="962233"/>
          </a:xfrm>
        </p:grpSpPr>
        <p:pic>
          <p:nvPicPr>
            <p:cNvPr id="1029" name="Picture 5" descr="C:\Program Files\Microsoft Resource DVD Artwork\DVD_ART\Artwork_Imagery\HARDWARE_IMAGERY\Illustration - Misc Hardware\XML Icons\user business man.png"/>
            <p:cNvPicPr>
              <a:picLocks noChangeAspect="1" noChangeArrowheads="1"/>
            </p:cNvPicPr>
            <p:nvPr/>
          </p:nvPicPr>
          <p:blipFill>
            <a:blip r:embed="rId5" cstate="print"/>
            <a:srcRect/>
            <a:stretch>
              <a:fillRect/>
            </a:stretch>
          </p:blipFill>
          <p:spPr bwMode="auto">
            <a:xfrm>
              <a:off x="1258679" y="3318546"/>
              <a:ext cx="446293" cy="592901"/>
            </a:xfrm>
            <a:prstGeom prst="rect">
              <a:avLst/>
            </a:prstGeom>
            <a:noFill/>
          </p:spPr>
        </p:pic>
        <p:sp>
          <p:nvSpPr>
            <p:cNvPr id="8" name="Textfeld 7"/>
            <p:cNvSpPr txBox="1"/>
            <p:nvPr/>
          </p:nvSpPr>
          <p:spPr>
            <a:xfrm>
              <a:off x="857224" y="3911447"/>
              <a:ext cx="1276376" cy="369332"/>
            </a:xfrm>
            <a:prstGeom prst="rect">
              <a:avLst/>
            </a:prstGeom>
            <a:noFill/>
          </p:spPr>
          <p:txBody>
            <a:bodyPr wrap="square" rtlCol="0">
              <a:spAutoFit/>
            </a:bodyPr>
            <a:lstStyle/>
            <a:p>
              <a:pPr algn="ctr"/>
              <a:r>
                <a:rPr lang="de-DE" sz="1800" dirty="0" smtClean="0">
                  <a:latin typeface="+mn-lt"/>
                </a:rPr>
                <a:t>User</a:t>
              </a:r>
              <a:endParaRPr lang="de-DE" sz="1800" dirty="0">
                <a:latin typeface="+mn-lt"/>
              </a:endParaRPr>
            </a:p>
          </p:txBody>
        </p:sp>
      </p:gr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a:xfrm>
            <a:off x="1371600" y="4241236"/>
            <a:ext cx="6091246" cy="2116722"/>
            <a:chOff x="1371600" y="4241236"/>
            <a:chExt cx="6091246" cy="2116722"/>
          </a:xfrm>
        </p:grpSpPr>
        <p:sp>
          <p:nvSpPr>
            <p:cNvPr id="49" name="Rectangle 2"/>
            <p:cNvSpPr>
              <a:spLocks noChangeArrowheads="1"/>
            </p:cNvSpPr>
            <p:nvPr/>
          </p:nvSpPr>
          <p:spPr bwMode="auto">
            <a:xfrm>
              <a:off x="1371600" y="4241236"/>
              <a:ext cx="3886200" cy="211672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oAutofit/>
            </a:bodyPr>
            <a:lstStyle/>
            <a:p>
              <a:pPr eaLnBrk="0" hangingPunct="0"/>
              <a:endParaRPr lang="en-US" sz="1400" b="1">
                <a:solidFill>
                  <a:schemeClr val="tx1"/>
                </a:solidFill>
              </a:endParaRPr>
            </a:p>
          </p:txBody>
        </p:sp>
        <p:sp>
          <p:nvSpPr>
            <p:cNvPr id="50" name="Oval 106"/>
            <p:cNvSpPr>
              <a:spLocks noChangeArrowheads="1"/>
            </p:cNvSpPr>
            <p:nvPr/>
          </p:nvSpPr>
          <p:spPr bwMode="auto">
            <a:xfrm>
              <a:off x="3515832" y="4459202"/>
              <a:ext cx="1524000" cy="772633"/>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eaLnBrk="0" hangingPunct="0"/>
              <a:endParaRPr lang="en-US">
                <a:solidFill>
                  <a:schemeClr val="tx1"/>
                </a:solidFill>
              </a:endParaRPr>
            </a:p>
          </p:txBody>
        </p:sp>
        <p:sp>
          <p:nvSpPr>
            <p:cNvPr id="54" name="Text Box 77"/>
            <p:cNvSpPr txBox="1">
              <a:spLocks noChangeArrowheads="1"/>
            </p:cNvSpPr>
            <p:nvPr/>
          </p:nvSpPr>
          <p:spPr bwMode="auto">
            <a:xfrm>
              <a:off x="3643306" y="5857892"/>
              <a:ext cx="1447800" cy="369332"/>
            </a:xfrm>
            <a:prstGeom prst="rect">
              <a:avLst/>
            </a:prstGeom>
            <a:noFill/>
            <a:ln w="19050" algn="ctr">
              <a:noFill/>
              <a:miter lim="800000"/>
              <a:headEnd/>
              <a:tailEnd/>
            </a:ln>
            <a:effectLst/>
          </p:spPr>
          <p:txBody>
            <a:bodyPr>
              <a:spAutoFit/>
            </a:bodyPr>
            <a:lstStyle/>
            <a:p>
              <a:pPr algn="ctr"/>
              <a:r>
                <a:rPr lang="en-US" sz="1800" b="1" dirty="0" smtClean="0">
                  <a:solidFill>
                    <a:schemeClr val="tx1"/>
                  </a:solidFill>
                  <a:latin typeface="+mn-lt"/>
                </a:rPr>
                <a:t>Enterprise</a:t>
              </a:r>
              <a:endParaRPr lang="en-US" sz="1800" b="1" dirty="0">
                <a:solidFill>
                  <a:schemeClr val="tx1"/>
                </a:solidFill>
                <a:latin typeface="+mn-lt"/>
              </a:endParaRPr>
            </a:p>
          </p:txBody>
        </p:sp>
        <p:sp>
          <p:nvSpPr>
            <p:cNvPr id="110675" name="Freeform 83"/>
            <p:cNvSpPr>
              <a:spLocks/>
            </p:cNvSpPr>
            <p:nvPr/>
          </p:nvSpPr>
          <p:spPr bwMode="auto">
            <a:xfrm>
              <a:off x="2971800" y="5231835"/>
              <a:ext cx="1263651" cy="461665"/>
            </a:xfrm>
            <a:custGeom>
              <a:avLst/>
              <a:gdLst>
                <a:gd name="connsiteX0" fmla="*/ 619 w 619"/>
                <a:gd name="connsiteY0" fmla="*/ 0 h 559"/>
                <a:gd name="connsiteX1" fmla="*/ 419 w 619"/>
                <a:gd name="connsiteY1" fmla="*/ 367 h 559"/>
                <a:gd name="connsiteX2" fmla="*/ 0 w 619"/>
                <a:gd name="connsiteY2" fmla="*/ 559 h 559"/>
                <a:gd name="connsiteX0" fmla="*/ 619 w 619"/>
                <a:gd name="connsiteY0" fmla="*/ 62 h 621"/>
                <a:gd name="connsiteX1" fmla="*/ 131 w 619"/>
                <a:gd name="connsiteY1" fmla="*/ 93 h 621"/>
                <a:gd name="connsiteX2" fmla="*/ 0 w 619"/>
                <a:gd name="connsiteY2" fmla="*/ 621 h 621"/>
                <a:gd name="connsiteX0" fmla="*/ 599 w 599"/>
                <a:gd name="connsiteY0" fmla="*/ 23 h 629"/>
                <a:gd name="connsiteX1" fmla="*/ 131 w 599"/>
                <a:gd name="connsiteY1" fmla="*/ 101 h 629"/>
                <a:gd name="connsiteX2" fmla="*/ 0 w 599"/>
                <a:gd name="connsiteY2" fmla="*/ 629 h 629"/>
                <a:gd name="connsiteX0" fmla="*/ 599 w 599"/>
                <a:gd name="connsiteY0" fmla="*/ 0 h 606"/>
                <a:gd name="connsiteX1" fmla="*/ 131 w 599"/>
                <a:gd name="connsiteY1" fmla="*/ 174 h 606"/>
                <a:gd name="connsiteX2" fmla="*/ 0 w 599"/>
                <a:gd name="connsiteY2" fmla="*/ 606 h 606"/>
                <a:gd name="connsiteX0" fmla="*/ 599 w 599"/>
                <a:gd name="connsiteY0" fmla="*/ 0 h 606"/>
                <a:gd name="connsiteX1" fmla="*/ 131 w 599"/>
                <a:gd name="connsiteY1" fmla="*/ 174 h 606"/>
                <a:gd name="connsiteX2" fmla="*/ 0 w 599"/>
                <a:gd name="connsiteY2" fmla="*/ 606 h 606"/>
                <a:gd name="connsiteX0" fmla="*/ 599 w 599"/>
                <a:gd name="connsiteY0" fmla="*/ 0 h 606"/>
                <a:gd name="connsiteX1" fmla="*/ 227 w 599"/>
                <a:gd name="connsiteY1" fmla="*/ 174 h 606"/>
                <a:gd name="connsiteX2" fmla="*/ 0 w 599"/>
                <a:gd name="connsiteY2" fmla="*/ 606 h 606"/>
                <a:gd name="connsiteX0" fmla="*/ 659 w 659"/>
                <a:gd name="connsiteY0" fmla="*/ 0 h 558"/>
                <a:gd name="connsiteX1" fmla="*/ 287 w 659"/>
                <a:gd name="connsiteY1" fmla="*/ 174 h 558"/>
                <a:gd name="connsiteX2" fmla="*/ 0 w 659"/>
                <a:gd name="connsiteY2" fmla="*/ 558 h 558"/>
                <a:gd name="connsiteX0" fmla="*/ 652 w 652"/>
                <a:gd name="connsiteY0" fmla="*/ 0 h 591"/>
                <a:gd name="connsiteX1" fmla="*/ 280 w 652"/>
                <a:gd name="connsiteY1" fmla="*/ 174 h 591"/>
                <a:gd name="connsiteX2" fmla="*/ 0 w 652"/>
                <a:gd name="connsiteY2" fmla="*/ 591 h 591"/>
                <a:gd name="connsiteX0" fmla="*/ 652 w 652"/>
                <a:gd name="connsiteY0" fmla="*/ 0 h 801"/>
                <a:gd name="connsiteX1" fmla="*/ 280 w 652"/>
                <a:gd name="connsiteY1" fmla="*/ 702 h 801"/>
                <a:gd name="connsiteX2" fmla="*/ 0 w 652"/>
                <a:gd name="connsiteY2" fmla="*/ 591 h 801"/>
                <a:gd name="connsiteX0" fmla="*/ 652 w 652"/>
                <a:gd name="connsiteY0" fmla="*/ 2 h 299"/>
                <a:gd name="connsiteX1" fmla="*/ 280 w 652"/>
                <a:gd name="connsiteY1" fmla="*/ 272 h 299"/>
                <a:gd name="connsiteX2" fmla="*/ 0 w 652"/>
                <a:gd name="connsiteY2" fmla="*/ 161 h 299"/>
                <a:gd name="connsiteX0" fmla="*/ 652 w 652"/>
                <a:gd name="connsiteY0" fmla="*/ 0 h 297"/>
                <a:gd name="connsiteX1" fmla="*/ 280 w 652"/>
                <a:gd name="connsiteY1" fmla="*/ 270 h 297"/>
                <a:gd name="connsiteX2" fmla="*/ 0 w 652"/>
                <a:gd name="connsiteY2" fmla="*/ 159 h 297"/>
                <a:gd name="connsiteX0" fmla="*/ 652 w 652"/>
                <a:gd name="connsiteY0" fmla="*/ 0 h 297"/>
                <a:gd name="connsiteX1" fmla="*/ 280 w 652"/>
                <a:gd name="connsiteY1" fmla="*/ 270 h 297"/>
                <a:gd name="connsiteX2" fmla="*/ 0 w 652"/>
                <a:gd name="connsiteY2" fmla="*/ 159 h 297"/>
                <a:gd name="connsiteX0" fmla="*/ 844 w 844"/>
                <a:gd name="connsiteY0" fmla="*/ 0 h 296"/>
                <a:gd name="connsiteX1" fmla="*/ 472 w 844"/>
                <a:gd name="connsiteY1" fmla="*/ 270 h 296"/>
                <a:gd name="connsiteX2" fmla="*/ 0 w 844"/>
                <a:gd name="connsiteY2" fmla="*/ 159 h 296"/>
                <a:gd name="connsiteX0" fmla="*/ 844 w 844"/>
                <a:gd name="connsiteY0" fmla="*/ 188 h 378"/>
                <a:gd name="connsiteX1" fmla="*/ 280 w 844"/>
                <a:gd name="connsiteY1" fmla="*/ 26 h 378"/>
                <a:gd name="connsiteX2" fmla="*/ 0 w 844"/>
                <a:gd name="connsiteY2" fmla="*/ 347 h 378"/>
                <a:gd name="connsiteX0" fmla="*/ 844 w 900"/>
                <a:gd name="connsiteY0" fmla="*/ 0 h 344"/>
                <a:gd name="connsiteX1" fmla="*/ 760 w 900"/>
                <a:gd name="connsiteY1" fmla="*/ 318 h 344"/>
                <a:gd name="connsiteX2" fmla="*/ 0 w 900"/>
                <a:gd name="connsiteY2" fmla="*/ 159 h 344"/>
                <a:gd name="connsiteX0" fmla="*/ 508 w 509"/>
                <a:gd name="connsiteY0" fmla="*/ 0 h 430"/>
                <a:gd name="connsiteX1" fmla="*/ 424 w 509"/>
                <a:gd name="connsiteY1" fmla="*/ 318 h 430"/>
                <a:gd name="connsiteX2" fmla="*/ 0 w 509"/>
                <a:gd name="connsiteY2" fmla="*/ 399 h 430"/>
                <a:gd name="connsiteX0" fmla="*/ 748 w 748"/>
                <a:gd name="connsiteY0" fmla="*/ 0 h 334"/>
                <a:gd name="connsiteX1" fmla="*/ 424 w 748"/>
                <a:gd name="connsiteY1" fmla="*/ 222 h 334"/>
                <a:gd name="connsiteX2" fmla="*/ 0 w 748"/>
                <a:gd name="connsiteY2" fmla="*/ 303 h 334"/>
                <a:gd name="connsiteX0" fmla="*/ 748 w 748"/>
                <a:gd name="connsiteY0" fmla="*/ 0 h 368"/>
                <a:gd name="connsiteX1" fmla="*/ 568 w 748"/>
                <a:gd name="connsiteY1" fmla="*/ 318 h 368"/>
                <a:gd name="connsiteX2" fmla="*/ 0 w 748"/>
                <a:gd name="connsiteY2" fmla="*/ 303 h 368"/>
                <a:gd name="connsiteX0" fmla="*/ 748 w 748"/>
                <a:gd name="connsiteY0" fmla="*/ 0 h 348"/>
                <a:gd name="connsiteX1" fmla="*/ 568 w 748"/>
                <a:gd name="connsiteY1" fmla="*/ 318 h 348"/>
                <a:gd name="connsiteX2" fmla="*/ 0 w 748"/>
                <a:gd name="connsiteY2" fmla="*/ 182 h 348"/>
                <a:gd name="connsiteX0" fmla="*/ 748 w 748"/>
                <a:gd name="connsiteY0" fmla="*/ 0 h 469"/>
                <a:gd name="connsiteX1" fmla="*/ 424 w 748"/>
                <a:gd name="connsiteY1" fmla="*/ 439 h 469"/>
                <a:gd name="connsiteX2" fmla="*/ 0 w 748"/>
                <a:gd name="connsiteY2" fmla="*/ 182 h 469"/>
                <a:gd name="connsiteX0" fmla="*/ 748 w 748"/>
                <a:gd name="connsiteY0" fmla="*/ 0 h 469"/>
                <a:gd name="connsiteX1" fmla="*/ 424 w 748"/>
                <a:gd name="connsiteY1" fmla="*/ 439 h 469"/>
                <a:gd name="connsiteX2" fmla="*/ 0 w 748"/>
                <a:gd name="connsiteY2" fmla="*/ 182 h 469"/>
                <a:gd name="connsiteX0" fmla="*/ 748 w 748"/>
                <a:gd name="connsiteY0" fmla="*/ 0 h 348"/>
                <a:gd name="connsiteX1" fmla="*/ 424 w 748"/>
                <a:gd name="connsiteY1" fmla="*/ 318 h 348"/>
                <a:gd name="connsiteX2" fmla="*/ 0 w 748"/>
                <a:gd name="connsiteY2" fmla="*/ 182 h 348"/>
              </a:gdLst>
              <a:ahLst/>
              <a:cxnLst>
                <a:cxn ang="0">
                  <a:pos x="connsiteX0" y="connsiteY0"/>
                </a:cxn>
                <a:cxn ang="0">
                  <a:pos x="connsiteX1" y="connsiteY1"/>
                </a:cxn>
                <a:cxn ang="0">
                  <a:pos x="connsiteX2" y="connsiteY2"/>
                </a:cxn>
              </a:cxnLst>
              <a:rect l="l" t="t" r="r" b="b"/>
              <a:pathLst>
                <a:path w="748" h="348">
                  <a:moveTo>
                    <a:pt x="748" y="0"/>
                  </a:moveTo>
                  <a:cubicBezTo>
                    <a:pt x="719" y="43"/>
                    <a:pt x="549" y="288"/>
                    <a:pt x="424" y="318"/>
                  </a:cubicBezTo>
                  <a:cubicBezTo>
                    <a:pt x="299" y="348"/>
                    <a:pt x="117" y="309"/>
                    <a:pt x="0" y="182"/>
                  </a:cubicBezTo>
                </a:path>
              </a:pathLst>
            </a:custGeom>
            <a:noFill/>
            <a:ln w="31750" cap="flat" cmpd="sng">
              <a:solidFill>
                <a:schemeClr val="tx1"/>
              </a:solidFill>
              <a:prstDash val="sysDot"/>
              <a:round/>
              <a:headEnd type="stealth" w="lg" len="lg"/>
              <a:tailEnd type="none" w="lg" len="lg"/>
            </a:ln>
            <a:effectLst/>
          </p:spPr>
          <p:txBody>
            <a:bodyPr wrap="square" anchor="ctr">
              <a:spAutoFit/>
            </a:bodyPr>
            <a:lstStyle/>
            <a:p>
              <a:endParaRPr lang="en-US">
                <a:solidFill>
                  <a:schemeClr val="tx1"/>
                </a:solidFill>
                <a:latin typeface="+mn-lt"/>
              </a:endParaRPr>
            </a:p>
          </p:txBody>
        </p:sp>
        <p:sp>
          <p:nvSpPr>
            <p:cNvPr id="83" name="Oval 106"/>
            <p:cNvSpPr>
              <a:spLocks noChangeArrowheads="1"/>
            </p:cNvSpPr>
            <p:nvPr/>
          </p:nvSpPr>
          <p:spPr bwMode="auto">
            <a:xfrm>
              <a:off x="1534632" y="5068802"/>
              <a:ext cx="1524000" cy="772633"/>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eaLnBrk="0" hangingPunct="0"/>
              <a:endParaRPr lang="en-US">
                <a:solidFill>
                  <a:schemeClr val="tx1"/>
                </a:solidFill>
              </a:endParaRPr>
            </a:p>
          </p:txBody>
        </p:sp>
        <p:sp>
          <p:nvSpPr>
            <p:cNvPr id="84" name="Text Box 27"/>
            <p:cNvSpPr txBox="1">
              <a:spLocks noChangeArrowheads="1"/>
            </p:cNvSpPr>
            <p:nvPr/>
          </p:nvSpPr>
          <p:spPr bwMode="auto">
            <a:xfrm>
              <a:off x="1600200" y="5155636"/>
              <a:ext cx="1371600" cy="584775"/>
            </a:xfrm>
            <a:prstGeom prst="rect">
              <a:avLst/>
            </a:prstGeom>
            <a:noFill/>
            <a:ln w="19050" algn="ctr">
              <a:noFill/>
              <a:miter lim="800000"/>
              <a:headEnd/>
              <a:tailEnd/>
            </a:ln>
            <a:effectLst/>
          </p:spPr>
          <p:txBody>
            <a:bodyPr>
              <a:spAutoFit/>
            </a:bodyPr>
            <a:lstStyle/>
            <a:p>
              <a:pPr algn="ctr"/>
              <a:r>
                <a:rPr lang="en-US" sz="1600" b="1" dirty="0" smtClean="0">
                  <a:solidFill>
                    <a:schemeClr val="tx1"/>
                  </a:solidFill>
                  <a:latin typeface="+mn-lt"/>
                </a:rPr>
                <a:t>Desktop Software</a:t>
              </a:r>
              <a:endParaRPr lang="en-US" sz="1600" b="1" dirty="0">
                <a:solidFill>
                  <a:schemeClr val="tx1"/>
                </a:solidFill>
                <a:latin typeface="+mn-lt"/>
              </a:endParaRPr>
            </a:p>
          </p:txBody>
        </p:sp>
        <p:sp>
          <p:nvSpPr>
            <p:cNvPr id="42" name="Text Box 77"/>
            <p:cNvSpPr txBox="1">
              <a:spLocks noChangeArrowheads="1"/>
            </p:cNvSpPr>
            <p:nvPr/>
          </p:nvSpPr>
          <p:spPr bwMode="auto">
            <a:xfrm>
              <a:off x="5786446" y="4857760"/>
              <a:ext cx="1676400" cy="707886"/>
            </a:xfrm>
            <a:prstGeom prst="rect">
              <a:avLst/>
            </a:prstGeom>
            <a:noFill/>
            <a:ln w="19050" algn="ctr">
              <a:noFill/>
              <a:miter lim="800000"/>
              <a:headEnd/>
              <a:tailEnd/>
            </a:ln>
            <a:effectLst/>
          </p:spPr>
          <p:txBody>
            <a:bodyPr wrap="square">
              <a:spAutoFit/>
            </a:bodyPr>
            <a:lstStyle/>
            <a:p>
              <a:pPr algn="ctr"/>
              <a:r>
                <a:rPr lang="en-US" sz="2000" b="1" i="1" dirty="0" smtClean="0">
                  <a:solidFill>
                    <a:schemeClr val="tx1"/>
                  </a:solidFill>
                  <a:latin typeface="+mn-lt"/>
                </a:rPr>
                <a:t>On-premises Software</a:t>
              </a:r>
              <a:endParaRPr lang="en-US" sz="2000" b="1" i="1" dirty="0">
                <a:solidFill>
                  <a:schemeClr val="tx1"/>
                </a:solidFill>
                <a:latin typeface="+mn-lt"/>
              </a:endParaRPr>
            </a:p>
          </p:txBody>
        </p:sp>
        <p:sp>
          <p:nvSpPr>
            <p:cNvPr id="51" name="Text Box 27"/>
            <p:cNvSpPr txBox="1">
              <a:spLocks noChangeArrowheads="1"/>
            </p:cNvSpPr>
            <p:nvPr/>
          </p:nvSpPr>
          <p:spPr bwMode="auto">
            <a:xfrm>
              <a:off x="3581400" y="4546036"/>
              <a:ext cx="1371600" cy="584775"/>
            </a:xfrm>
            <a:prstGeom prst="rect">
              <a:avLst/>
            </a:prstGeom>
            <a:noFill/>
            <a:ln w="19050" algn="ctr">
              <a:noFill/>
              <a:miter lim="800000"/>
              <a:headEnd/>
              <a:tailEnd/>
            </a:ln>
            <a:effectLst/>
          </p:spPr>
          <p:txBody>
            <a:bodyPr>
              <a:spAutoFit/>
            </a:bodyPr>
            <a:lstStyle/>
            <a:p>
              <a:pPr algn="ctr"/>
              <a:r>
                <a:rPr lang="en-US" sz="1600" b="1" dirty="0" smtClean="0">
                  <a:solidFill>
                    <a:schemeClr val="tx1"/>
                  </a:solidFill>
                  <a:latin typeface="+mn-lt"/>
                </a:rPr>
                <a:t>Server Software</a:t>
              </a:r>
              <a:endParaRPr lang="en-US" sz="1600" b="1" dirty="0">
                <a:solidFill>
                  <a:schemeClr val="tx1"/>
                </a:solidFill>
                <a:latin typeface="+mn-lt"/>
              </a:endParaRPr>
            </a:p>
          </p:txBody>
        </p:sp>
      </p:grpSp>
      <p:grpSp>
        <p:nvGrpSpPr>
          <p:cNvPr id="3" name="Group 21"/>
          <p:cNvGrpSpPr/>
          <p:nvPr/>
        </p:nvGrpSpPr>
        <p:grpSpPr>
          <a:xfrm>
            <a:off x="1066800" y="1193236"/>
            <a:ext cx="6396046" cy="3876475"/>
            <a:chOff x="1066800" y="1193236"/>
            <a:chExt cx="6396046" cy="3876475"/>
          </a:xfrm>
        </p:grpSpPr>
        <p:cxnSp>
          <p:nvCxnSpPr>
            <p:cNvPr id="38" name="Straight Connector 37"/>
            <p:cNvCxnSpPr/>
            <p:nvPr/>
          </p:nvCxnSpPr>
          <p:spPr bwMode="auto">
            <a:xfrm>
              <a:off x="1066800" y="3631636"/>
              <a:ext cx="6324600" cy="1588"/>
            </a:xfrm>
            <a:prstGeom prst="line">
              <a:avLst/>
            </a:prstGeom>
            <a:noFill/>
            <a:ln w="19050" cap="flat" cmpd="sng" algn="ctr">
              <a:solidFill>
                <a:schemeClr val="tx1"/>
              </a:solidFill>
              <a:prstDash val="dash"/>
              <a:round/>
              <a:headEnd type="none" w="med" len="med"/>
              <a:tailEnd type="none" w="lg" len="lg"/>
            </a:ln>
            <a:effectLst/>
          </p:spPr>
        </p:cxnSp>
        <p:sp>
          <p:nvSpPr>
            <p:cNvPr id="32" name="Rectangle 2"/>
            <p:cNvSpPr>
              <a:spLocks noChangeArrowheads="1"/>
            </p:cNvSpPr>
            <p:nvPr/>
          </p:nvSpPr>
          <p:spPr bwMode="auto">
            <a:xfrm>
              <a:off x="2133600" y="1193236"/>
              <a:ext cx="2286000" cy="1524000"/>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10800000" scaled="1"/>
              <a:tileRect/>
            </a:gradFill>
            <a:ln w="19050" algn="ctr">
              <a:noFill/>
              <a:miter lim="800000"/>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a:noAutofit/>
            </a:bodyPr>
            <a:lstStyle/>
            <a:p>
              <a:pPr eaLnBrk="0" hangingPunct="0"/>
              <a:endParaRPr lang="en-US">
                <a:solidFill>
                  <a:schemeClr val="tx1"/>
                </a:solidFill>
                <a:latin typeface="+mn-lt"/>
              </a:endParaRPr>
            </a:p>
          </p:txBody>
        </p:sp>
        <p:sp>
          <p:nvSpPr>
            <p:cNvPr id="110676" name="Freeform 84"/>
            <p:cNvSpPr>
              <a:spLocks/>
            </p:cNvSpPr>
            <p:nvPr/>
          </p:nvSpPr>
          <p:spPr bwMode="auto">
            <a:xfrm>
              <a:off x="3428061" y="2474695"/>
              <a:ext cx="976168" cy="1995705"/>
            </a:xfrm>
            <a:custGeom>
              <a:avLst/>
              <a:gdLst>
                <a:gd name="connsiteX0" fmla="*/ 2112 w 2112"/>
                <a:gd name="connsiteY0" fmla="*/ 609 h 609"/>
                <a:gd name="connsiteX1" fmla="*/ 937 w 2112"/>
                <a:gd name="connsiteY1" fmla="*/ 545 h 609"/>
                <a:gd name="connsiteX2" fmla="*/ 0 w 2112"/>
                <a:gd name="connsiteY2" fmla="*/ 0 h 609"/>
                <a:gd name="connsiteX0" fmla="*/ 500 w 937"/>
                <a:gd name="connsiteY0" fmla="*/ 1977 h 1977"/>
                <a:gd name="connsiteX1" fmla="*/ 937 w 937"/>
                <a:gd name="connsiteY1" fmla="*/ 545 h 1977"/>
                <a:gd name="connsiteX2" fmla="*/ 0 w 937"/>
                <a:gd name="connsiteY2" fmla="*/ 0 h 1977"/>
                <a:gd name="connsiteX0" fmla="*/ 500 w 659"/>
                <a:gd name="connsiteY0" fmla="*/ 1977 h 1977"/>
                <a:gd name="connsiteX1" fmla="*/ 659 w 659"/>
                <a:gd name="connsiteY1" fmla="*/ 764 h 1977"/>
                <a:gd name="connsiteX2" fmla="*/ 0 w 659"/>
                <a:gd name="connsiteY2" fmla="*/ 0 h 1977"/>
                <a:gd name="connsiteX0" fmla="*/ 500 w 659"/>
                <a:gd name="connsiteY0" fmla="*/ 1977 h 1977"/>
                <a:gd name="connsiteX1" fmla="*/ 659 w 659"/>
                <a:gd name="connsiteY1" fmla="*/ 764 h 1977"/>
                <a:gd name="connsiteX2" fmla="*/ 0 w 659"/>
                <a:gd name="connsiteY2" fmla="*/ 0 h 1977"/>
                <a:gd name="connsiteX0" fmla="*/ 500 w 548"/>
                <a:gd name="connsiteY0" fmla="*/ 1977 h 1977"/>
                <a:gd name="connsiteX1" fmla="*/ 548 w 548"/>
                <a:gd name="connsiteY1" fmla="*/ 764 h 1977"/>
                <a:gd name="connsiteX2" fmla="*/ 0 w 548"/>
                <a:gd name="connsiteY2" fmla="*/ 0 h 1977"/>
                <a:gd name="connsiteX0" fmla="*/ 500 w 548"/>
                <a:gd name="connsiteY0" fmla="*/ 1977 h 1977"/>
                <a:gd name="connsiteX1" fmla="*/ 548 w 548"/>
                <a:gd name="connsiteY1" fmla="*/ 764 h 1977"/>
                <a:gd name="connsiteX2" fmla="*/ 0 w 548"/>
                <a:gd name="connsiteY2" fmla="*/ 0 h 1977"/>
                <a:gd name="connsiteX0" fmla="*/ 500 w 548"/>
                <a:gd name="connsiteY0" fmla="*/ 1977 h 1977"/>
                <a:gd name="connsiteX1" fmla="*/ 548 w 548"/>
                <a:gd name="connsiteY1" fmla="*/ 764 h 1977"/>
                <a:gd name="connsiteX2" fmla="*/ 0 w 548"/>
                <a:gd name="connsiteY2" fmla="*/ 0 h 1977"/>
                <a:gd name="connsiteX0" fmla="*/ 389 w 437"/>
                <a:gd name="connsiteY0" fmla="*/ 1977 h 1977"/>
                <a:gd name="connsiteX1" fmla="*/ 437 w 437"/>
                <a:gd name="connsiteY1" fmla="*/ 764 h 1977"/>
                <a:gd name="connsiteX2" fmla="*/ 0 w 437"/>
                <a:gd name="connsiteY2" fmla="*/ 0 h 1977"/>
                <a:gd name="connsiteX0" fmla="*/ 389 w 437"/>
                <a:gd name="connsiteY0" fmla="*/ 1977 h 1977"/>
                <a:gd name="connsiteX1" fmla="*/ 437 w 437"/>
                <a:gd name="connsiteY1" fmla="*/ 764 h 1977"/>
                <a:gd name="connsiteX2" fmla="*/ 0 w 437"/>
                <a:gd name="connsiteY2" fmla="*/ 0 h 1977"/>
                <a:gd name="connsiteX0" fmla="*/ 834 w 882"/>
                <a:gd name="connsiteY0" fmla="*/ 1977 h 1977"/>
                <a:gd name="connsiteX1" fmla="*/ 882 w 882"/>
                <a:gd name="connsiteY1" fmla="*/ 764 h 1977"/>
                <a:gd name="connsiteX2" fmla="*/ 0 w 882"/>
                <a:gd name="connsiteY2" fmla="*/ 0 h 1977"/>
                <a:gd name="connsiteX0" fmla="*/ 834 w 882"/>
                <a:gd name="connsiteY0" fmla="*/ 1977 h 1977"/>
                <a:gd name="connsiteX1" fmla="*/ 882 w 882"/>
                <a:gd name="connsiteY1" fmla="*/ 764 h 1977"/>
                <a:gd name="connsiteX2" fmla="*/ 0 w 882"/>
                <a:gd name="connsiteY2" fmla="*/ 0 h 1977"/>
                <a:gd name="connsiteX0" fmla="*/ 834 w 850"/>
                <a:gd name="connsiteY0" fmla="*/ 1977 h 1977"/>
                <a:gd name="connsiteX1" fmla="*/ 549 w 850"/>
                <a:gd name="connsiteY1" fmla="*/ 764 h 1977"/>
                <a:gd name="connsiteX2" fmla="*/ 0 w 850"/>
                <a:gd name="connsiteY2" fmla="*/ 0 h 1977"/>
                <a:gd name="connsiteX0" fmla="*/ 834 w 850"/>
                <a:gd name="connsiteY0" fmla="*/ 1977 h 1977"/>
                <a:gd name="connsiteX1" fmla="*/ 549 w 850"/>
                <a:gd name="connsiteY1" fmla="*/ 764 h 1977"/>
                <a:gd name="connsiteX2" fmla="*/ 0 w 850"/>
                <a:gd name="connsiteY2" fmla="*/ 0 h 1977"/>
                <a:gd name="connsiteX0" fmla="*/ 834 w 850"/>
                <a:gd name="connsiteY0" fmla="*/ 1977 h 1977"/>
                <a:gd name="connsiteX1" fmla="*/ 549 w 850"/>
                <a:gd name="connsiteY1" fmla="*/ 764 h 1977"/>
                <a:gd name="connsiteX2" fmla="*/ 0 w 850"/>
                <a:gd name="connsiteY2" fmla="*/ 0 h 1977"/>
                <a:gd name="connsiteX0" fmla="*/ 834 w 850"/>
                <a:gd name="connsiteY0" fmla="*/ 1977 h 1977"/>
                <a:gd name="connsiteX1" fmla="*/ 549 w 850"/>
                <a:gd name="connsiteY1" fmla="*/ 764 h 1977"/>
                <a:gd name="connsiteX2" fmla="*/ 0 w 850"/>
                <a:gd name="connsiteY2" fmla="*/ 0 h 1977"/>
                <a:gd name="connsiteX0" fmla="*/ 723 w 739"/>
                <a:gd name="connsiteY0" fmla="*/ 1977 h 1977"/>
                <a:gd name="connsiteX1" fmla="*/ 549 w 739"/>
                <a:gd name="connsiteY1" fmla="*/ 764 h 1977"/>
                <a:gd name="connsiteX2" fmla="*/ 0 w 739"/>
                <a:gd name="connsiteY2" fmla="*/ 0 h 1977"/>
                <a:gd name="connsiteX0" fmla="*/ 723 w 854"/>
                <a:gd name="connsiteY0" fmla="*/ 1977 h 1977"/>
                <a:gd name="connsiteX1" fmla="*/ 549 w 854"/>
                <a:gd name="connsiteY1" fmla="*/ 764 h 1977"/>
                <a:gd name="connsiteX2" fmla="*/ 0 w 854"/>
                <a:gd name="connsiteY2" fmla="*/ 0 h 1977"/>
                <a:gd name="connsiteX0" fmla="*/ 612 w 743"/>
                <a:gd name="connsiteY0" fmla="*/ 1977 h 1977"/>
                <a:gd name="connsiteX1" fmla="*/ 438 w 743"/>
                <a:gd name="connsiteY1" fmla="*/ 764 h 1977"/>
                <a:gd name="connsiteX2" fmla="*/ 0 w 743"/>
                <a:gd name="connsiteY2" fmla="*/ 0 h 1977"/>
                <a:gd name="connsiteX0" fmla="*/ 612 w 743"/>
                <a:gd name="connsiteY0" fmla="*/ 1977 h 1977"/>
                <a:gd name="connsiteX1" fmla="*/ 549 w 743"/>
                <a:gd name="connsiteY1" fmla="*/ 764 h 1977"/>
                <a:gd name="connsiteX2" fmla="*/ 0 w 743"/>
                <a:gd name="connsiteY2" fmla="*/ 0 h 1977"/>
                <a:gd name="connsiteX0" fmla="*/ 501 w 712"/>
                <a:gd name="connsiteY0" fmla="*/ 1977 h 1977"/>
                <a:gd name="connsiteX1" fmla="*/ 549 w 712"/>
                <a:gd name="connsiteY1" fmla="*/ 764 h 1977"/>
                <a:gd name="connsiteX2" fmla="*/ 0 w 712"/>
                <a:gd name="connsiteY2" fmla="*/ 0 h 1977"/>
                <a:gd name="connsiteX0" fmla="*/ 501 w 712"/>
                <a:gd name="connsiteY0" fmla="*/ 1977 h 1977"/>
                <a:gd name="connsiteX1" fmla="*/ 549 w 712"/>
                <a:gd name="connsiteY1" fmla="*/ 764 h 1977"/>
                <a:gd name="connsiteX2" fmla="*/ 0 w 712"/>
                <a:gd name="connsiteY2" fmla="*/ 0 h 1977"/>
              </a:gdLst>
              <a:ahLst/>
              <a:cxnLst>
                <a:cxn ang="0">
                  <a:pos x="connsiteX0" y="connsiteY0"/>
                </a:cxn>
                <a:cxn ang="0">
                  <a:pos x="connsiteX1" y="connsiteY1"/>
                </a:cxn>
                <a:cxn ang="0">
                  <a:pos x="connsiteX2" y="connsiteY2"/>
                </a:cxn>
              </a:cxnLst>
              <a:rect l="l" t="t" r="r" b="b"/>
              <a:pathLst>
                <a:path w="712" h="1977">
                  <a:moveTo>
                    <a:pt x="501" y="1977"/>
                  </a:moveTo>
                  <a:cubicBezTo>
                    <a:pt x="632" y="1643"/>
                    <a:pt x="712" y="1174"/>
                    <a:pt x="549" y="764"/>
                  </a:cubicBezTo>
                  <a:cubicBezTo>
                    <a:pt x="418" y="386"/>
                    <a:pt x="189" y="202"/>
                    <a:pt x="0" y="0"/>
                  </a:cubicBezTo>
                </a:path>
              </a:pathLst>
            </a:custGeom>
            <a:noFill/>
            <a:ln w="31750" cap="flat" cmpd="sng">
              <a:solidFill>
                <a:schemeClr val="tx1"/>
              </a:solidFill>
              <a:prstDash val="solid"/>
              <a:round/>
              <a:headEnd type="none" w="lg" len="lg"/>
              <a:tailEnd type="stealth" w="lg" len="lg"/>
            </a:ln>
            <a:effectLst/>
          </p:spPr>
          <p:txBody>
            <a:bodyPr anchor="ctr">
              <a:noAutofit/>
            </a:bodyPr>
            <a:lstStyle/>
            <a:p>
              <a:endParaRPr lang="en-US">
                <a:solidFill>
                  <a:schemeClr val="tx1"/>
                </a:solidFill>
                <a:latin typeface="+mn-lt"/>
              </a:endParaRPr>
            </a:p>
          </p:txBody>
        </p:sp>
        <p:sp>
          <p:nvSpPr>
            <p:cNvPr id="56" name="Text Box 77"/>
            <p:cNvSpPr txBox="1">
              <a:spLocks noChangeArrowheads="1"/>
            </p:cNvSpPr>
            <p:nvPr/>
          </p:nvSpPr>
          <p:spPr bwMode="auto">
            <a:xfrm>
              <a:off x="2209800" y="1269436"/>
              <a:ext cx="2133600" cy="369332"/>
            </a:xfrm>
            <a:prstGeom prst="rect">
              <a:avLst/>
            </a:prstGeom>
            <a:noFill/>
            <a:ln w="19050" algn="ctr">
              <a:noFill/>
              <a:miter lim="800000"/>
              <a:headEnd/>
              <a:tailEnd/>
            </a:ln>
            <a:effectLst/>
          </p:spPr>
          <p:txBody>
            <a:bodyPr wrap="square">
              <a:spAutoFit/>
            </a:bodyPr>
            <a:lstStyle/>
            <a:p>
              <a:r>
                <a:rPr lang="en-US" sz="1800" b="1" dirty="0" smtClean="0">
                  <a:solidFill>
                    <a:schemeClr val="tx1"/>
                  </a:solidFill>
                  <a:latin typeface="+mn-lt"/>
                </a:rPr>
                <a:t>Service Provider</a:t>
              </a:r>
              <a:endParaRPr lang="en-US" sz="1800" b="1" dirty="0">
                <a:solidFill>
                  <a:schemeClr val="tx1"/>
                </a:solidFill>
                <a:latin typeface="+mn-lt"/>
              </a:endParaRPr>
            </a:p>
          </p:txBody>
        </p:sp>
        <p:sp>
          <p:nvSpPr>
            <p:cNvPr id="79" name="Oval 106"/>
            <p:cNvSpPr>
              <a:spLocks noChangeArrowheads="1"/>
            </p:cNvSpPr>
            <p:nvPr/>
          </p:nvSpPr>
          <p:spPr bwMode="auto">
            <a:xfrm>
              <a:off x="2525232" y="1716002"/>
              <a:ext cx="1524000" cy="772633"/>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eaLnBrk="0" hangingPunct="0"/>
              <a:endParaRPr lang="en-US">
                <a:solidFill>
                  <a:schemeClr val="tx1"/>
                </a:solidFill>
              </a:endParaRPr>
            </a:p>
          </p:txBody>
        </p:sp>
        <p:sp>
          <p:nvSpPr>
            <p:cNvPr id="80" name="Text Box 27"/>
            <p:cNvSpPr txBox="1">
              <a:spLocks noChangeArrowheads="1"/>
            </p:cNvSpPr>
            <p:nvPr/>
          </p:nvSpPr>
          <p:spPr bwMode="auto">
            <a:xfrm>
              <a:off x="2590800" y="1802836"/>
              <a:ext cx="1371600" cy="584775"/>
            </a:xfrm>
            <a:prstGeom prst="rect">
              <a:avLst/>
            </a:prstGeom>
            <a:noFill/>
            <a:ln w="19050" algn="ctr">
              <a:noFill/>
              <a:miter lim="800000"/>
              <a:headEnd/>
              <a:tailEnd/>
            </a:ln>
            <a:effectLst/>
          </p:spPr>
          <p:txBody>
            <a:bodyPr>
              <a:spAutoFit/>
            </a:bodyPr>
            <a:lstStyle/>
            <a:p>
              <a:pPr algn="ctr"/>
              <a:r>
                <a:rPr lang="en-US" sz="1600" b="1" dirty="0" smtClean="0">
                  <a:solidFill>
                    <a:schemeClr val="tx1"/>
                  </a:solidFill>
                  <a:latin typeface="+mn-lt"/>
                </a:rPr>
                <a:t>Server Software</a:t>
              </a:r>
              <a:endParaRPr lang="en-US" sz="1600" b="1" dirty="0">
                <a:solidFill>
                  <a:schemeClr val="tx1"/>
                </a:solidFill>
                <a:latin typeface="+mn-lt"/>
              </a:endParaRPr>
            </a:p>
          </p:txBody>
        </p:sp>
        <p:sp>
          <p:nvSpPr>
            <p:cNvPr id="33" name="Text Box 77"/>
            <p:cNvSpPr txBox="1">
              <a:spLocks noChangeArrowheads="1"/>
            </p:cNvSpPr>
            <p:nvPr/>
          </p:nvSpPr>
          <p:spPr bwMode="auto">
            <a:xfrm>
              <a:off x="5786446" y="1643050"/>
              <a:ext cx="1676400" cy="707886"/>
            </a:xfrm>
            <a:prstGeom prst="rect">
              <a:avLst/>
            </a:prstGeom>
            <a:noFill/>
            <a:ln w="19050" algn="ctr">
              <a:noFill/>
              <a:miter lim="800000"/>
              <a:headEnd/>
              <a:tailEnd/>
            </a:ln>
            <a:effectLst/>
          </p:spPr>
          <p:txBody>
            <a:bodyPr wrap="square">
              <a:spAutoFit/>
            </a:bodyPr>
            <a:lstStyle/>
            <a:p>
              <a:pPr algn="ctr"/>
              <a:r>
                <a:rPr lang="en-US" sz="2000" b="1" i="1" dirty="0" smtClean="0">
                  <a:solidFill>
                    <a:schemeClr val="tx1"/>
                  </a:solidFill>
                  <a:latin typeface="+mn-lt"/>
                </a:rPr>
                <a:t>Cloud Services</a:t>
              </a:r>
              <a:endParaRPr lang="en-US" sz="2000" b="1" i="1" dirty="0">
                <a:solidFill>
                  <a:schemeClr val="tx1"/>
                </a:solidFill>
                <a:latin typeface="+mn-lt"/>
              </a:endParaRPr>
            </a:p>
          </p:txBody>
        </p:sp>
        <p:sp>
          <p:nvSpPr>
            <p:cNvPr id="34" name="Freeform 33"/>
            <p:cNvSpPr/>
            <p:nvPr/>
          </p:nvSpPr>
          <p:spPr bwMode="auto">
            <a:xfrm>
              <a:off x="1903227" y="2431929"/>
              <a:ext cx="946299" cy="2637782"/>
            </a:xfrm>
            <a:custGeom>
              <a:avLst/>
              <a:gdLst>
                <a:gd name="connsiteX0" fmla="*/ 308345 w 946299"/>
                <a:gd name="connsiteY0" fmla="*/ 2690037 h 2690037"/>
                <a:gd name="connsiteX1" fmla="*/ 106326 w 946299"/>
                <a:gd name="connsiteY1" fmla="*/ 1169581 h 2690037"/>
                <a:gd name="connsiteX2" fmla="*/ 946299 w 946299"/>
                <a:gd name="connsiteY2" fmla="*/ 0 h 2690037"/>
              </a:gdLst>
              <a:ahLst/>
              <a:cxnLst>
                <a:cxn ang="0">
                  <a:pos x="connsiteX0" y="connsiteY0"/>
                </a:cxn>
                <a:cxn ang="0">
                  <a:pos x="connsiteX1" y="connsiteY1"/>
                </a:cxn>
                <a:cxn ang="0">
                  <a:pos x="connsiteX2" y="connsiteY2"/>
                </a:cxn>
              </a:cxnLst>
              <a:rect l="l" t="t" r="r" b="b"/>
              <a:pathLst>
                <a:path w="946299" h="2690037">
                  <a:moveTo>
                    <a:pt x="308345" y="2690037"/>
                  </a:moveTo>
                  <a:cubicBezTo>
                    <a:pt x="154172" y="2153978"/>
                    <a:pt x="0" y="1617920"/>
                    <a:pt x="106326" y="1169581"/>
                  </a:cubicBezTo>
                  <a:cubicBezTo>
                    <a:pt x="212652" y="721242"/>
                    <a:pt x="579475" y="360621"/>
                    <a:pt x="946299" y="0"/>
                  </a:cubicBezTo>
                </a:path>
              </a:pathLst>
            </a:custGeom>
            <a:noFill/>
            <a:ln w="31750" cap="flat" cmpd="sng">
              <a:solidFill>
                <a:schemeClr val="tx1"/>
              </a:solidFill>
              <a:prstDash val="solid"/>
              <a:round/>
              <a:headEnd type="none" w="lg" len="lg"/>
              <a:tailEnd type="stealth" w="lg" len="lg"/>
            </a:ln>
            <a:effectLst/>
          </p:spPr>
          <p:txBody>
            <a:bodyPr anchor="ctr">
              <a:noAutofit/>
            </a:bodyPr>
            <a:lstStyle/>
            <a:p>
              <a:endParaRPr lang="en-US">
                <a:solidFill>
                  <a:schemeClr val="tx1"/>
                </a:solidFill>
                <a:latin typeface="+mn-lt"/>
              </a:endParaRPr>
            </a:p>
          </p:txBody>
        </p:sp>
        <p:pic>
          <p:nvPicPr>
            <p:cNvPr id="35" name="Picture 13" descr="internet cloud 75 opac"/>
            <p:cNvPicPr>
              <a:picLocks noChangeAspect="1" noChangeArrowheads="1"/>
            </p:cNvPicPr>
            <p:nvPr/>
          </p:nvPicPr>
          <p:blipFill>
            <a:blip r:embed="rId4"/>
            <a:srcRect/>
            <a:stretch>
              <a:fillRect/>
            </a:stretch>
          </p:blipFill>
          <p:spPr bwMode="auto">
            <a:xfrm>
              <a:off x="1143000" y="3022036"/>
              <a:ext cx="4343400" cy="1143000"/>
            </a:xfrm>
            <a:prstGeom prst="rect">
              <a:avLst/>
            </a:prstGeom>
            <a:noFill/>
            <a:effectLst/>
          </p:spPr>
        </p:pic>
        <p:sp>
          <p:nvSpPr>
            <p:cNvPr id="110669" name="Text Box 77"/>
            <p:cNvSpPr txBox="1">
              <a:spLocks noChangeArrowheads="1"/>
            </p:cNvSpPr>
            <p:nvPr/>
          </p:nvSpPr>
          <p:spPr bwMode="auto">
            <a:xfrm>
              <a:off x="2514600" y="3250636"/>
              <a:ext cx="1447800" cy="369332"/>
            </a:xfrm>
            <a:prstGeom prst="rect">
              <a:avLst/>
            </a:prstGeom>
            <a:noFill/>
            <a:ln w="19050" algn="ctr">
              <a:noFill/>
              <a:miter lim="800000"/>
              <a:headEnd/>
              <a:tailEnd/>
            </a:ln>
            <a:effectLst/>
          </p:spPr>
          <p:txBody>
            <a:bodyPr>
              <a:spAutoFit/>
            </a:bodyPr>
            <a:lstStyle/>
            <a:p>
              <a:pPr algn="ctr"/>
              <a:r>
                <a:rPr lang="en-US" sz="1800" b="1" i="1" dirty="0">
                  <a:solidFill>
                    <a:schemeClr val="tx1"/>
                  </a:solidFill>
                  <a:latin typeface="+mn-lt"/>
                </a:rPr>
                <a:t>Internet</a:t>
              </a:r>
            </a:p>
          </p:txBody>
        </p:sp>
      </p:grpSp>
      <p:sp>
        <p:nvSpPr>
          <p:cNvPr id="26" name="Title 25"/>
          <p:cNvSpPr>
            <a:spLocks noGrp="1"/>
          </p:cNvSpPr>
          <p:nvPr>
            <p:ph type="title"/>
          </p:nvPr>
        </p:nvSpPr>
        <p:spPr/>
        <p:txBody>
          <a:bodyPr/>
          <a:lstStyle/>
          <a:p>
            <a:r>
              <a:rPr lang="en-US" dirty="0" smtClean="0"/>
              <a:t>Illustrating S+S</a:t>
            </a:r>
            <a:endParaRPr lang="en-US"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07996"/>
          </a:xfrm>
        </p:spPr>
        <p:txBody>
          <a:bodyPr/>
          <a:lstStyle/>
          <a:p>
            <a:r>
              <a:rPr smtClean="0"/>
              <a:t>Categorizing Services</a:t>
            </a:r>
            <a:br>
              <a:rPr smtClean="0"/>
            </a:br>
            <a:r>
              <a:rPr sz="3200" i="1" smtClean="0">
                <a:solidFill>
                  <a:schemeClr val="accent5"/>
                </a:solidFill>
              </a:rPr>
              <a:t>A simple taxonomy</a:t>
            </a:r>
            <a:endParaRPr sz="3200" i="1" dirty="0" smtClean="0">
              <a:solidFill>
                <a:schemeClr val="accent5"/>
              </a:solidFill>
            </a:endParaRPr>
          </a:p>
        </p:txBody>
      </p:sp>
      <p:sp>
        <p:nvSpPr>
          <p:cNvPr id="3" name="Content Placeholder 2"/>
          <p:cNvSpPr>
            <a:spLocks noGrp="1"/>
          </p:cNvSpPr>
          <p:nvPr>
            <p:ph idx="1"/>
          </p:nvPr>
        </p:nvSpPr>
        <p:spPr>
          <a:xfrm>
            <a:off x="285720" y="1412875"/>
            <a:ext cx="8477280" cy="5533823"/>
          </a:xfrm>
        </p:spPr>
        <p:txBody>
          <a:bodyPr/>
          <a:lstStyle/>
          <a:p>
            <a:r>
              <a:rPr lang="en-US" dirty="0" smtClean="0"/>
              <a:t>Software as a Service (</a:t>
            </a:r>
            <a:r>
              <a:rPr lang="en-US" dirty="0" err="1" smtClean="0"/>
              <a:t>SaaS</a:t>
            </a:r>
            <a:r>
              <a:rPr lang="en-US" dirty="0" smtClean="0"/>
              <a:t>)</a:t>
            </a:r>
          </a:p>
          <a:p>
            <a:pPr lvl="1"/>
            <a:r>
              <a:rPr lang="en-US" dirty="0" smtClean="0"/>
              <a:t>The application runs in the cloud</a:t>
            </a:r>
          </a:p>
          <a:p>
            <a:pPr lvl="1"/>
            <a:r>
              <a:rPr lang="en-US" dirty="0" smtClean="0"/>
              <a:t>A browser or other simple client is on-premises</a:t>
            </a:r>
          </a:p>
          <a:p>
            <a:r>
              <a:rPr lang="en-US" dirty="0" smtClean="0"/>
              <a:t>Attached services</a:t>
            </a:r>
          </a:p>
          <a:p>
            <a:pPr lvl="1"/>
            <a:r>
              <a:rPr lang="en-US" dirty="0" smtClean="0"/>
              <a:t>The application runs on-premises</a:t>
            </a:r>
          </a:p>
          <a:p>
            <a:pPr lvl="1"/>
            <a:r>
              <a:rPr lang="en-US" dirty="0" smtClean="0"/>
              <a:t>Additional functions for this particular application are provided in the cloud</a:t>
            </a:r>
          </a:p>
          <a:p>
            <a:r>
              <a:rPr lang="en-US" dirty="0" smtClean="0"/>
              <a:t>Cloud platforms</a:t>
            </a:r>
          </a:p>
          <a:p>
            <a:pPr lvl="1"/>
            <a:r>
              <a:rPr lang="en-US" dirty="0" smtClean="0"/>
              <a:t>The application can run either in the cloud or on-premises</a:t>
            </a:r>
          </a:p>
          <a:p>
            <a:pPr lvl="1"/>
            <a:r>
              <a:rPr lang="en-US" dirty="0" smtClean="0"/>
              <a:t>Services supporting this and similar applications are provided in the cloud</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dissolve">
                                      <p:cBhvr>
                                        <p:cTn id="29" dur="500"/>
                                        <p:tgtEl>
                                          <p:spTgt spid="3">
                                            <p:txEl>
                                              <p:pRg st="6" end="6"/>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ssolve">
                                      <p:cBhvr>
                                        <p:cTn id="32" dur="500"/>
                                        <p:tgtEl>
                                          <p:spTgt spid="3">
                                            <p:txEl>
                                              <p:pRg st="7" end="7"/>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dissolv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p:cNvSpPr>
            <a:spLocks noGrp="1"/>
          </p:cNvSpPr>
          <p:nvPr>
            <p:ph type="title"/>
          </p:nvPr>
        </p:nvSpPr>
        <p:spPr>
          <a:xfrm>
            <a:off x="387054" y="228600"/>
            <a:ext cx="8375946" cy="1107996"/>
          </a:xfrm>
        </p:spPr>
        <p:txBody>
          <a:bodyPr/>
          <a:lstStyle/>
          <a:p>
            <a:pPr algn="l"/>
            <a:r>
              <a:rPr lang="en-US" dirty="0" smtClean="0"/>
              <a:t>Categorizing Services</a:t>
            </a:r>
            <a:br>
              <a:rPr lang="en-US" dirty="0" smtClean="0"/>
            </a:br>
            <a:r>
              <a:rPr sz="3200" i="1" smtClean="0">
                <a:solidFill>
                  <a:schemeClr val="accent5"/>
                </a:solidFill>
              </a:rPr>
              <a:t>An illustration</a:t>
            </a:r>
            <a:endParaRPr sz="3200" i="1" dirty="0" smtClean="0">
              <a:solidFill>
                <a:schemeClr val="accent5"/>
              </a:solidFill>
            </a:endParaRPr>
          </a:p>
        </p:txBody>
      </p:sp>
      <p:pic>
        <p:nvPicPr>
          <p:cNvPr id="35" name="Picture 13" descr="internet cloud 75 opac"/>
          <p:cNvPicPr>
            <a:picLocks noChangeAspect="1" noChangeArrowheads="1"/>
          </p:cNvPicPr>
          <p:nvPr/>
        </p:nvPicPr>
        <p:blipFill>
          <a:blip r:embed="rId4"/>
          <a:srcRect/>
          <a:stretch>
            <a:fillRect/>
          </a:stretch>
        </p:blipFill>
        <p:spPr bwMode="auto">
          <a:xfrm>
            <a:off x="0" y="3506154"/>
            <a:ext cx="9429784" cy="914400"/>
          </a:xfrm>
          <a:prstGeom prst="rect">
            <a:avLst/>
          </a:prstGeom>
          <a:noFill/>
          <a:effectLst/>
        </p:spPr>
      </p:pic>
      <p:grpSp>
        <p:nvGrpSpPr>
          <p:cNvPr id="59" name="Gruppieren 58"/>
          <p:cNvGrpSpPr/>
          <p:nvPr/>
        </p:nvGrpSpPr>
        <p:grpSpPr>
          <a:xfrm>
            <a:off x="552091" y="1291576"/>
            <a:ext cx="2233959" cy="5252178"/>
            <a:chOff x="552091" y="1291576"/>
            <a:chExt cx="2233959" cy="5252178"/>
          </a:xfrm>
        </p:grpSpPr>
        <p:sp>
          <p:nvSpPr>
            <p:cNvPr id="56" name="Rectangle 2"/>
            <p:cNvSpPr>
              <a:spLocks noChangeArrowheads="1"/>
            </p:cNvSpPr>
            <p:nvPr/>
          </p:nvSpPr>
          <p:spPr bwMode="auto">
            <a:xfrm>
              <a:off x="571472" y="4434848"/>
              <a:ext cx="2214578" cy="107157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oAutofit/>
            </a:bodyPr>
            <a:lstStyle/>
            <a:p>
              <a:pPr eaLnBrk="0" hangingPunct="0"/>
              <a:endParaRPr lang="en-US" sz="1400" b="1">
                <a:solidFill>
                  <a:schemeClr val="tx1"/>
                </a:solidFill>
              </a:endParaRPr>
            </a:p>
          </p:txBody>
        </p:sp>
        <p:sp>
          <p:nvSpPr>
            <p:cNvPr id="82" name="Oval 106"/>
            <p:cNvSpPr>
              <a:spLocks noChangeArrowheads="1"/>
            </p:cNvSpPr>
            <p:nvPr/>
          </p:nvSpPr>
          <p:spPr bwMode="auto">
            <a:xfrm>
              <a:off x="907921" y="4577725"/>
              <a:ext cx="1524000" cy="772633"/>
            </a:xfrm>
            <a:prstGeom prst="ellipse">
              <a:avLst/>
            </a:prstGeom>
            <a:noFill/>
            <a:ln w="50800">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eaLnBrk="0" hangingPunct="0"/>
              <a:endParaRPr lang="en-US">
                <a:solidFill>
                  <a:schemeClr val="tx1"/>
                </a:solidFill>
              </a:endParaRPr>
            </a:p>
          </p:txBody>
        </p:sp>
        <p:sp>
          <p:nvSpPr>
            <p:cNvPr id="84" name="Text Box 27"/>
            <p:cNvSpPr txBox="1">
              <a:spLocks noChangeArrowheads="1"/>
            </p:cNvSpPr>
            <p:nvPr/>
          </p:nvSpPr>
          <p:spPr bwMode="auto">
            <a:xfrm>
              <a:off x="1000100" y="4649162"/>
              <a:ext cx="1371600" cy="584775"/>
            </a:xfrm>
            <a:prstGeom prst="rect">
              <a:avLst/>
            </a:prstGeom>
            <a:noFill/>
            <a:ln w="19050" algn="ctr">
              <a:noFill/>
              <a:miter lim="800000"/>
              <a:headEnd/>
              <a:tailEnd/>
            </a:ln>
            <a:effectLst/>
          </p:spPr>
          <p:txBody>
            <a:bodyPr>
              <a:spAutoFit/>
            </a:bodyPr>
            <a:lstStyle/>
            <a:p>
              <a:pPr algn="ctr"/>
              <a:r>
                <a:rPr lang="en-US" sz="1600" b="1" dirty="0" smtClean="0">
                  <a:solidFill>
                    <a:schemeClr val="tx1"/>
                  </a:solidFill>
                  <a:latin typeface="+mn-lt"/>
                </a:rPr>
                <a:t>Browser/ Client</a:t>
              </a:r>
              <a:endParaRPr lang="en-US" sz="1600" b="1" dirty="0">
                <a:solidFill>
                  <a:schemeClr val="tx1"/>
                </a:solidFill>
                <a:latin typeface="+mn-lt"/>
              </a:endParaRPr>
            </a:p>
          </p:txBody>
        </p:sp>
        <p:sp>
          <p:nvSpPr>
            <p:cNvPr id="37" name="Rectangle 2"/>
            <p:cNvSpPr>
              <a:spLocks noChangeArrowheads="1"/>
            </p:cNvSpPr>
            <p:nvPr/>
          </p:nvSpPr>
          <p:spPr bwMode="auto">
            <a:xfrm>
              <a:off x="552091" y="2077396"/>
              <a:ext cx="2209800" cy="1285882"/>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10800000" scaled="1"/>
              <a:tileRect/>
            </a:gradFill>
            <a:ln w="19050" algn="ctr">
              <a:noFill/>
              <a:miter lim="800000"/>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a:noAutofit/>
            </a:bodyPr>
            <a:lstStyle/>
            <a:p>
              <a:pPr eaLnBrk="0" hangingPunct="0"/>
              <a:endParaRPr lang="en-US">
                <a:solidFill>
                  <a:schemeClr val="tx1"/>
                </a:solidFill>
                <a:latin typeface="+mn-lt"/>
              </a:endParaRPr>
            </a:p>
          </p:txBody>
        </p:sp>
        <p:sp>
          <p:nvSpPr>
            <p:cNvPr id="39" name="Oval 106"/>
            <p:cNvSpPr>
              <a:spLocks noChangeArrowheads="1"/>
            </p:cNvSpPr>
            <p:nvPr/>
          </p:nvSpPr>
          <p:spPr bwMode="auto">
            <a:xfrm>
              <a:off x="857224" y="2220270"/>
              <a:ext cx="1524000" cy="976321"/>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eaLnBrk="0" hangingPunct="0"/>
              <a:endParaRPr lang="en-US">
                <a:solidFill>
                  <a:schemeClr val="tx1"/>
                </a:solidFill>
              </a:endParaRPr>
            </a:p>
          </p:txBody>
        </p:sp>
        <p:sp>
          <p:nvSpPr>
            <p:cNvPr id="40" name="Text Box 27"/>
            <p:cNvSpPr txBox="1">
              <a:spLocks noChangeArrowheads="1"/>
            </p:cNvSpPr>
            <p:nvPr/>
          </p:nvSpPr>
          <p:spPr bwMode="auto">
            <a:xfrm>
              <a:off x="873788" y="2553649"/>
              <a:ext cx="1524000" cy="338554"/>
            </a:xfrm>
            <a:prstGeom prst="rect">
              <a:avLst/>
            </a:prstGeom>
            <a:noFill/>
            <a:ln w="19050" algn="ctr">
              <a:noFill/>
              <a:miter lim="800000"/>
              <a:headEnd/>
              <a:tailEnd/>
            </a:ln>
            <a:effectLst/>
          </p:spPr>
          <p:txBody>
            <a:bodyPr wrap="square">
              <a:spAutoFit/>
            </a:bodyPr>
            <a:lstStyle/>
            <a:p>
              <a:pPr algn="ctr"/>
              <a:r>
                <a:rPr lang="en-US" sz="1600" b="1" dirty="0" smtClean="0">
                  <a:solidFill>
                    <a:schemeClr val="tx1"/>
                  </a:solidFill>
                  <a:latin typeface="+mn-lt"/>
                </a:rPr>
                <a:t>Application</a:t>
              </a:r>
              <a:endParaRPr lang="en-US" sz="1600" b="1" dirty="0">
                <a:solidFill>
                  <a:schemeClr val="tx1"/>
                </a:solidFill>
                <a:latin typeface="+mn-lt"/>
              </a:endParaRPr>
            </a:p>
          </p:txBody>
        </p:sp>
        <p:sp>
          <p:nvSpPr>
            <p:cNvPr id="41" name="Text Box 77"/>
            <p:cNvSpPr txBox="1">
              <a:spLocks noChangeArrowheads="1"/>
            </p:cNvSpPr>
            <p:nvPr/>
          </p:nvSpPr>
          <p:spPr bwMode="auto">
            <a:xfrm>
              <a:off x="592213" y="1291576"/>
              <a:ext cx="2143140" cy="707886"/>
            </a:xfrm>
            <a:prstGeom prst="rect">
              <a:avLst/>
            </a:prstGeom>
            <a:noFill/>
            <a:ln w="19050" algn="ctr">
              <a:noFill/>
              <a:miter lim="800000"/>
              <a:headEnd/>
              <a:tailEnd/>
            </a:ln>
            <a:effectLst/>
          </p:spPr>
          <p:txBody>
            <a:bodyPr wrap="square">
              <a:spAutoFit/>
            </a:bodyPr>
            <a:lstStyle/>
            <a:p>
              <a:pPr algn="ctr"/>
              <a:r>
                <a:rPr lang="en-US" sz="2000" b="1" dirty="0" smtClean="0">
                  <a:solidFill>
                    <a:schemeClr val="tx1"/>
                  </a:solidFill>
                  <a:latin typeface="+mn-lt"/>
                </a:rPr>
                <a:t>Software as a Service (</a:t>
              </a:r>
              <a:r>
                <a:rPr lang="en-US" sz="2000" b="1" dirty="0" err="1" smtClean="0">
                  <a:solidFill>
                    <a:schemeClr val="tx1"/>
                  </a:solidFill>
                  <a:latin typeface="+mn-lt"/>
                </a:rPr>
                <a:t>SaaS</a:t>
              </a:r>
              <a:r>
                <a:rPr lang="en-US" sz="2000" b="1" dirty="0" smtClean="0">
                  <a:solidFill>
                    <a:schemeClr val="tx1"/>
                  </a:solidFill>
                  <a:latin typeface="+mn-lt"/>
                </a:rPr>
                <a:t>)</a:t>
              </a:r>
              <a:endParaRPr lang="en-US" sz="2000" b="1" dirty="0">
                <a:solidFill>
                  <a:schemeClr val="tx1"/>
                </a:solidFill>
                <a:latin typeface="+mn-lt"/>
              </a:endParaRPr>
            </a:p>
          </p:txBody>
        </p:sp>
        <p:sp>
          <p:nvSpPr>
            <p:cNvPr id="46" name="Text Box 27"/>
            <p:cNvSpPr txBox="1">
              <a:spLocks noChangeArrowheads="1"/>
            </p:cNvSpPr>
            <p:nvPr/>
          </p:nvSpPr>
          <p:spPr bwMode="auto">
            <a:xfrm>
              <a:off x="857224" y="6143644"/>
              <a:ext cx="1428760" cy="400110"/>
            </a:xfrm>
            <a:prstGeom prst="rect">
              <a:avLst/>
            </a:prstGeom>
            <a:noFill/>
            <a:ln w="19050" algn="ctr">
              <a:noFill/>
              <a:miter lim="800000"/>
              <a:headEnd/>
              <a:tailEnd/>
            </a:ln>
            <a:effectLst/>
          </p:spPr>
          <p:txBody>
            <a:bodyPr wrap="square">
              <a:spAutoFit/>
            </a:bodyPr>
            <a:lstStyle/>
            <a:p>
              <a:pPr algn="ctr"/>
              <a:r>
                <a:rPr lang="en-US" sz="2000" b="1" i="1" dirty="0" smtClean="0">
                  <a:solidFill>
                    <a:schemeClr val="tx1"/>
                  </a:solidFill>
                  <a:latin typeface="+mn-lt"/>
                </a:rPr>
                <a:t>Users</a:t>
              </a:r>
              <a:endParaRPr lang="en-US" sz="2000" b="1" i="1" dirty="0">
                <a:solidFill>
                  <a:schemeClr val="tx1"/>
                </a:solidFill>
                <a:latin typeface="+mn-lt"/>
              </a:endParaRPr>
            </a:p>
          </p:txBody>
        </p:sp>
        <p:sp>
          <p:nvSpPr>
            <p:cNvPr id="62" name="Freeform 83"/>
            <p:cNvSpPr>
              <a:spLocks/>
            </p:cNvSpPr>
            <p:nvPr/>
          </p:nvSpPr>
          <p:spPr bwMode="auto">
            <a:xfrm>
              <a:off x="1501795" y="3220406"/>
              <a:ext cx="483818" cy="1357320"/>
            </a:xfrm>
            <a:custGeom>
              <a:avLst/>
              <a:gdLst>
                <a:gd name="connsiteX0" fmla="*/ 619 w 619"/>
                <a:gd name="connsiteY0" fmla="*/ 0 h 559"/>
                <a:gd name="connsiteX1" fmla="*/ 419 w 619"/>
                <a:gd name="connsiteY1" fmla="*/ 367 h 559"/>
                <a:gd name="connsiteX2" fmla="*/ 0 w 619"/>
                <a:gd name="connsiteY2" fmla="*/ 559 h 559"/>
                <a:gd name="connsiteX0" fmla="*/ 619 w 619"/>
                <a:gd name="connsiteY0" fmla="*/ 62 h 621"/>
                <a:gd name="connsiteX1" fmla="*/ 131 w 619"/>
                <a:gd name="connsiteY1" fmla="*/ 93 h 621"/>
                <a:gd name="connsiteX2" fmla="*/ 0 w 619"/>
                <a:gd name="connsiteY2" fmla="*/ 621 h 621"/>
                <a:gd name="connsiteX0" fmla="*/ 599 w 599"/>
                <a:gd name="connsiteY0" fmla="*/ 23 h 629"/>
                <a:gd name="connsiteX1" fmla="*/ 131 w 599"/>
                <a:gd name="connsiteY1" fmla="*/ 101 h 629"/>
                <a:gd name="connsiteX2" fmla="*/ 0 w 599"/>
                <a:gd name="connsiteY2" fmla="*/ 629 h 629"/>
                <a:gd name="connsiteX0" fmla="*/ 599 w 599"/>
                <a:gd name="connsiteY0" fmla="*/ 0 h 606"/>
                <a:gd name="connsiteX1" fmla="*/ 131 w 599"/>
                <a:gd name="connsiteY1" fmla="*/ 174 h 606"/>
                <a:gd name="connsiteX2" fmla="*/ 0 w 599"/>
                <a:gd name="connsiteY2" fmla="*/ 606 h 606"/>
                <a:gd name="connsiteX0" fmla="*/ 599 w 599"/>
                <a:gd name="connsiteY0" fmla="*/ 0 h 606"/>
                <a:gd name="connsiteX1" fmla="*/ 131 w 599"/>
                <a:gd name="connsiteY1" fmla="*/ 174 h 606"/>
                <a:gd name="connsiteX2" fmla="*/ 0 w 599"/>
                <a:gd name="connsiteY2" fmla="*/ 606 h 606"/>
                <a:gd name="connsiteX0" fmla="*/ 599 w 599"/>
                <a:gd name="connsiteY0" fmla="*/ 0 h 606"/>
                <a:gd name="connsiteX1" fmla="*/ 227 w 599"/>
                <a:gd name="connsiteY1" fmla="*/ 174 h 606"/>
                <a:gd name="connsiteX2" fmla="*/ 0 w 599"/>
                <a:gd name="connsiteY2" fmla="*/ 606 h 606"/>
                <a:gd name="connsiteX0" fmla="*/ 659 w 659"/>
                <a:gd name="connsiteY0" fmla="*/ 0 h 558"/>
                <a:gd name="connsiteX1" fmla="*/ 287 w 659"/>
                <a:gd name="connsiteY1" fmla="*/ 174 h 558"/>
                <a:gd name="connsiteX2" fmla="*/ 0 w 659"/>
                <a:gd name="connsiteY2" fmla="*/ 558 h 558"/>
                <a:gd name="connsiteX0" fmla="*/ 652 w 652"/>
                <a:gd name="connsiteY0" fmla="*/ 0 h 591"/>
                <a:gd name="connsiteX1" fmla="*/ 280 w 652"/>
                <a:gd name="connsiteY1" fmla="*/ 174 h 591"/>
                <a:gd name="connsiteX2" fmla="*/ 0 w 652"/>
                <a:gd name="connsiteY2" fmla="*/ 591 h 591"/>
                <a:gd name="connsiteX0" fmla="*/ 652 w 652"/>
                <a:gd name="connsiteY0" fmla="*/ 0 h 801"/>
                <a:gd name="connsiteX1" fmla="*/ 280 w 652"/>
                <a:gd name="connsiteY1" fmla="*/ 702 h 801"/>
                <a:gd name="connsiteX2" fmla="*/ 0 w 652"/>
                <a:gd name="connsiteY2" fmla="*/ 591 h 801"/>
                <a:gd name="connsiteX0" fmla="*/ 652 w 652"/>
                <a:gd name="connsiteY0" fmla="*/ 2 h 299"/>
                <a:gd name="connsiteX1" fmla="*/ 280 w 652"/>
                <a:gd name="connsiteY1" fmla="*/ 272 h 299"/>
                <a:gd name="connsiteX2" fmla="*/ 0 w 652"/>
                <a:gd name="connsiteY2" fmla="*/ 161 h 299"/>
                <a:gd name="connsiteX0" fmla="*/ 652 w 652"/>
                <a:gd name="connsiteY0" fmla="*/ 0 h 297"/>
                <a:gd name="connsiteX1" fmla="*/ 280 w 652"/>
                <a:gd name="connsiteY1" fmla="*/ 270 h 297"/>
                <a:gd name="connsiteX2" fmla="*/ 0 w 652"/>
                <a:gd name="connsiteY2" fmla="*/ 159 h 297"/>
                <a:gd name="connsiteX0" fmla="*/ 652 w 652"/>
                <a:gd name="connsiteY0" fmla="*/ 0 h 297"/>
                <a:gd name="connsiteX1" fmla="*/ 280 w 652"/>
                <a:gd name="connsiteY1" fmla="*/ 270 h 297"/>
                <a:gd name="connsiteX2" fmla="*/ 0 w 652"/>
                <a:gd name="connsiteY2" fmla="*/ 159 h 297"/>
                <a:gd name="connsiteX0" fmla="*/ 844 w 844"/>
                <a:gd name="connsiteY0" fmla="*/ 0 h 296"/>
                <a:gd name="connsiteX1" fmla="*/ 472 w 844"/>
                <a:gd name="connsiteY1" fmla="*/ 270 h 296"/>
                <a:gd name="connsiteX2" fmla="*/ 0 w 844"/>
                <a:gd name="connsiteY2" fmla="*/ 159 h 296"/>
                <a:gd name="connsiteX0" fmla="*/ 844 w 844"/>
                <a:gd name="connsiteY0" fmla="*/ 188 h 378"/>
                <a:gd name="connsiteX1" fmla="*/ 280 w 844"/>
                <a:gd name="connsiteY1" fmla="*/ 26 h 378"/>
                <a:gd name="connsiteX2" fmla="*/ 0 w 844"/>
                <a:gd name="connsiteY2" fmla="*/ 347 h 378"/>
                <a:gd name="connsiteX0" fmla="*/ 844 w 900"/>
                <a:gd name="connsiteY0" fmla="*/ 0 h 344"/>
                <a:gd name="connsiteX1" fmla="*/ 760 w 900"/>
                <a:gd name="connsiteY1" fmla="*/ 318 h 344"/>
                <a:gd name="connsiteX2" fmla="*/ 0 w 900"/>
                <a:gd name="connsiteY2" fmla="*/ 159 h 344"/>
                <a:gd name="connsiteX0" fmla="*/ 508 w 509"/>
                <a:gd name="connsiteY0" fmla="*/ 0 h 430"/>
                <a:gd name="connsiteX1" fmla="*/ 424 w 509"/>
                <a:gd name="connsiteY1" fmla="*/ 318 h 430"/>
                <a:gd name="connsiteX2" fmla="*/ 0 w 509"/>
                <a:gd name="connsiteY2" fmla="*/ 399 h 430"/>
                <a:gd name="connsiteX0" fmla="*/ 748 w 748"/>
                <a:gd name="connsiteY0" fmla="*/ 0 h 334"/>
                <a:gd name="connsiteX1" fmla="*/ 424 w 748"/>
                <a:gd name="connsiteY1" fmla="*/ 222 h 334"/>
                <a:gd name="connsiteX2" fmla="*/ 0 w 748"/>
                <a:gd name="connsiteY2" fmla="*/ 303 h 334"/>
                <a:gd name="connsiteX0" fmla="*/ 748 w 748"/>
                <a:gd name="connsiteY0" fmla="*/ 0 h 368"/>
                <a:gd name="connsiteX1" fmla="*/ 568 w 748"/>
                <a:gd name="connsiteY1" fmla="*/ 318 h 368"/>
                <a:gd name="connsiteX2" fmla="*/ 0 w 748"/>
                <a:gd name="connsiteY2" fmla="*/ 303 h 368"/>
                <a:gd name="connsiteX0" fmla="*/ 748 w 748"/>
                <a:gd name="connsiteY0" fmla="*/ 0 h 348"/>
                <a:gd name="connsiteX1" fmla="*/ 568 w 748"/>
                <a:gd name="connsiteY1" fmla="*/ 318 h 348"/>
                <a:gd name="connsiteX2" fmla="*/ 0 w 748"/>
                <a:gd name="connsiteY2" fmla="*/ 182 h 348"/>
                <a:gd name="connsiteX0" fmla="*/ 748 w 748"/>
                <a:gd name="connsiteY0" fmla="*/ 0 h 469"/>
                <a:gd name="connsiteX1" fmla="*/ 424 w 748"/>
                <a:gd name="connsiteY1" fmla="*/ 439 h 469"/>
                <a:gd name="connsiteX2" fmla="*/ 0 w 748"/>
                <a:gd name="connsiteY2" fmla="*/ 182 h 469"/>
                <a:gd name="connsiteX0" fmla="*/ 748 w 748"/>
                <a:gd name="connsiteY0" fmla="*/ 0 h 469"/>
                <a:gd name="connsiteX1" fmla="*/ 424 w 748"/>
                <a:gd name="connsiteY1" fmla="*/ 439 h 469"/>
                <a:gd name="connsiteX2" fmla="*/ 0 w 748"/>
                <a:gd name="connsiteY2" fmla="*/ 182 h 469"/>
                <a:gd name="connsiteX0" fmla="*/ 748 w 748"/>
                <a:gd name="connsiteY0" fmla="*/ 0 h 348"/>
                <a:gd name="connsiteX1" fmla="*/ 424 w 748"/>
                <a:gd name="connsiteY1" fmla="*/ 318 h 348"/>
                <a:gd name="connsiteX2" fmla="*/ 0 w 748"/>
                <a:gd name="connsiteY2" fmla="*/ 182 h 348"/>
                <a:gd name="connsiteX0" fmla="*/ 335 w 516"/>
                <a:gd name="connsiteY0" fmla="*/ 0 h 481"/>
                <a:gd name="connsiteX1" fmla="*/ 11 w 516"/>
                <a:gd name="connsiteY1" fmla="*/ 318 h 481"/>
                <a:gd name="connsiteX2" fmla="*/ 399 w 516"/>
                <a:gd name="connsiteY2" fmla="*/ 354 h 481"/>
                <a:gd name="connsiteX0" fmla="*/ 29 w 212"/>
                <a:gd name="connsiteY0" fmla="*/ 0 h 481"/>
                <a:gd name="connsiteX1" fmla="*/ 201 w 212"/>
                <a:gd name="connsiteY1" fmla="*/ 146 h 481"/>
                <a:gd name="connsiteX2" fmla="*/ 93 w 212"/>
                <a:gd name="connsiteY2" fmla="*/ 354 h 481"/>
                <a:gd name="connsiteX0" fmla="*/ 29 w 224"/>
                <a:gd name="connsiteY0" fmla="*/ 0 h 354"/>
                <a:gd name="connsiteX1" fmla="*/ 201 w 224"/>
                <a:gd name="connsiteY1" fmla="*/ 146 h 354"/>
                <a:gd name="connsiteX2" fmla="*/ 93 w 224"/>
                <a:gd name="connsiteY2" fmla="*/ 354 h 354"/>
                <a:gd name="connsiteX0" fmla="*/ 29 w 224"/>
                <a:gd name="connsiteY0" fmla="*/ 0 h 354"/>
                <a:gd name="connsiteX1" fmla="*/ 201 w 224"/>
                <a:gd name="connsiteY1" fmla="*/ 146 h 354"/>
                <a:gd name="connsiteX2" fmla="*/ 93 w 224"/>
                <a:gd name="connsiteY2" fmla="*/ 354 h 354"/>
                <a:gd name="connsiteX0" fmla="*/ 0 w 195"/>
                <a:gd name="connsiteY0" fmla="*/ 0 h 354"/>
                <a:gd name="connsiteX1" fmla="*/ 172 w 195"/>
                <a:gd name="connsiteY1" fmla="*/ 146 h 354"/>
                <a:gd name="connsiteX2" fmla="*/ 64 w 195"/>
                <a:gd name="connsiteY2" fmla="*/ 354 h 354"/>
              </a:gdLst>
              <a:ahLst/>
              <a:cxnLst>
                <a:cxn ang="0">
                  <a:pos x="connsiteX0" y="connsiteY0"/>
                </a:cxn>
                <a:cxn ang="0">
                  <a:pos x="connsiteX1" y="connsiteY1"/>
                </a:cxn>
                <a:cxn ang="0">
                  <a:pos x="connsiteX2" y="connsiteY2"/>
                </a:cxn>
              </a:cxnLst>
              <a:rect l="l" t="t" r="r" b="b"/>
              <a:pathLst>
                <a:path w="195" h="354">
                  <a:moveTo>
                    <a:pt x="0" y="0"/>
                  </a:moveTo>
                  <a:cubicBezTo>
                    <a:pt x="47" y="48"/>
                    <a:pt x="161" y="87"/>
                    <a:pt x="172" y="146"/>
                  </a:cubicBezTo>
                  <a:cubicBezTo>
                    <a:pt x="183" y="205"/>
                    <a:pt x="195" y="237"/>
                    <a:pt x="64" y="354"/>
                  </a:cubicBezTo>
                </a:path>
              </a:pathLst>
            </a:custGeom>
            <a:noFill/>
            <a:ln w="31750" cap="flat" cmpd="sng">
              <a:solidFill>
                <a:schemeClr val="tx1"/>
              </a:solidFill>
              <a:prstDash val="solid"/>
              <a:round/>
              <a:headEnd type="stealth" w="lg" len="lg"/>
              <a:tailEnd type="stealth" w="lg" len="lg"/>
            </a:ln>
            <a:effectLst/>
          </p:spPr>
          <p:txBody>
            <a:bodyPr wrap="square" anchor="ctr">
              <a:noAutofit/>
            </a:bodyPr>
            <a:lstStyle/>
            <a:p>
              <a:endParaRPr lang="en-US">
                <a:solidFill>
                  <a:schemeClr val="tx1"/>
                </a:solidFill>
                <a:latin typeface="+mn-lt"/>
              </a:endParaRPr>
            </a:p>
          </p:txBody>
        </p:sp>
        <p:pic>
          <p:nvPicPr>
            <p:cNvPr id="79873" name="Picture 1" descr="C:\Program Files\Microsoft Resource DVD Artwork\DVD_ART\Artwork_Imagery\HARDWARE_IMAGERY\Illustration - Misc Hardware\XML Icons\user business casual man.png"/>
            <p:cNvPicPr>
              <a:picLocks noChangeAspect="1" noChangeArrowheads="1"/>
            </p:cNvPicPr>
            <p:nvPr/>
          </p:nvPicPr>
          <p:blipFill>
            <a:blip r:embed="rId5" cstate="print"/>
            <a:srcRect/>
            <a:stretch>
              <a:fillRect/>
            </a:stretch>
          </p:blipFill>
          <p:spPr bwMode="auto">
            <a:xfrm>
              <a:off x="1357291" y="5572140"/>
              <a:ext cx="466022" cy="619111"/>
            </a:xfrm>
            <a:prstGeom prst="rect">
              <a:avLst/>
            </a:prstGeom>
            <a:noFill/>
          </p:spPr>
        </p:pic>
      </p:grpSp>
      <p:grpSp>
        <p:nvGrpSpPr>
          <p:cNvPr id="71" name="Gruppieren 70"/>
          <p:cNvGrpSpPr/>
          <p:nvPr/>
        </p:nvGrpSpPr>
        <p:grpSpPr>
          <a:xfrm>
            <a:off x="6429388" y="1285860"/>
            <a:ext cx="2286016" cy="5257894"/>
            <a:chOff x="6429388" y="1285860"/>
            <a:chExt cx="2286016" cy="5257894"/>
          </a:xfrm>
        </p:grpSpPr>
        <p:sp>
          <p:nvSpPr>
            <p:cNvPr id="49" name="Rectangle 2"/>
            <p:cNvSpPr>
              <a:spLocks noChangeArrowheads="1"/>
            </p:cNvSpPr>
            <p:nvPr/>
          </p:nvSpPr>
          <p:spPr bwMode="auto">
            <a:xfrm>
              <a:off x="6500826" y="4434847"/>
              <a:ext cx="2181204" cy="107157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oAutofit/>
            </a:bodyPr>
            <a:lstStyle/>
            <a:p>
              <a:pPr eaLnBrk="0" hangingPunct="0"/>
              <a:endParaRPr lang="en-US" sz="1400" b="1">
                <a:solidFill>
                  <a:schemeClr val="tx1"/>
                </a:solidFill>
              </a:endParaRPr>
            </a:p>
          </p:txBody>
        </p:sp>
        <p:sp>
          <p:nvSpPr>
            <p:cNvPr id="63" name="Rectangle 2"/>
            <p:cNvSpPr>
              <a:spLocks noChangeArrowheads="1"/>
            </p:cNvSpPr>
            <p:nvPr/>
          </p:nvSpPr>
          <p:spPr bwMode="auto">
            <a:xfrm>
              <a:off x="6452825" y="2082173"/>
              <a:ext cx="2209800" cy="1314449"/>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10800000" scaled="1"/>
              <a:tileRect/>
            </a:gradFill>
            <a:ln w="19050" algn="ctr">
              <a:noFill/>
              <a:miter lim="800000"/>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a:noAutofit/>
            </a:bodyPr>
            <a:lstStyle/>
            <a:p>
              <a:pPr eaLnBrk="0" hangingPunct="0"/>
              <a:endParaRPr lang="en-US">
                <a:solidFill>
                  <a:schemeClr val="tx1"/>
                </a:solidFill>
                <a:latin typeface="+mn-lt"/>
              </a:endParaRPr>
            </a:p>
          </p:txBody>
        </p:sp>
        <p:sp>
          <p:nvSpPr>
            <p:cNvPr id="86" name="Oval 106"/>
            <p:cNvSpPr>
              <a:spLocks noChangeArrowheads="1"/>
            </p:cNvSpPr>
            <p:nvPr/>
          </p:nvSpPr>
          <p:spPr bwMode="auto">
            <a:xfrm>
              <a:off x="6768257" y="2253623"/>
              <a:ext cx="1616820" cy="746749"/>
            </a:xfrm>
            <a:prstGeom prst="ellipse">
              <a:avLst/>
            </a:prstGeom>
            <a:noFill/>
            <a:ln w="53975">
              <a:solidFill>
                <a:schemeClr val="accent1"/>
              </a:solidFill>
              <a:prstDash val="sysDash"/>
              <a:headEnd/>
              <a:tailEnd/>
            </a:ln>
            <a:scene3d>
              <a:camera prst="orthographicFront"/>
              <a:lightRig rig="glow" dir="t">
                <a:rot lat="0" lon="0" rev="6360000"/>
              </a:lightRig>
            </a:scene3d>
            <a:sp3d contourW="1000" prstMaterial="flat">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noAutofit/>
            </a:bodyPr>
            <a:lstStyle/>
            <a:p>
              <a:pPr eaLnBrk="0" hangingPunct="0"/>
              <a:endParaRPr lang="en-US">
                <a:solidFill>
                  <a:schemeClr val="tx1"/>
                </a:solidFill>
              </a:endParaRPr>
            </a:p>
          </p:txBody>
        </p:sp>
        <p:sp>
          <p:nvSpPr>
            <p:cNvPr id="87" name="Text Box 27"/>
            <p:cNvSpPr txBox="1">
              <a:spLocks noChangeArrowheads="1"/>
            </p:cNvSpPr>
            <p:nvPr/>
          </p:nvSpPr>
          <p:spPr bwMode="auto">
            <a:xfrm>
              <a:off x="6715140" y="2474588"/>
              <a:ext cx="1714512" cy="338554"/>
            </a:xfrm>
            <a:prstGeom prst="rect">
              <a:avLst/>
            </a:prstGeom>
            <a:noFill/>
            <a:ln w="19050" algn="ctr">
              <a:noFill/>
              <a:miter lim="800000"/>
              <a:headEnd/>
              <a:tailEnd/>
            </a:ln>
            <a:effectLst/>
          </p:spPr>
          <p:txBody>
            <a:bodyPr wrap="square">
              <a:spAutoFit/>
            </a:bodyPr>
            <a:lstStyle/>
            <a:p>
              <a:pPr algn="ctr"/>
              <a:r>
                <a:rPr lang="en-US" sz="1600" b="1" dirty="0" smtClean="0">
                  <a:solidFill>
                    <a:schemeClr val="tx1"/>
                  </a:solidFill>
                  <a:latin typeface="+mn-lt"/>
                </a:rPr>
                <a:t>Application</a:t>
              </a:r>
              <a:endParaRPr lang="en-US" sz="1600" b="1" dirty="0">
                <a:solidFill>
                  <a:schemeClr val="tx1"/>
                </a:solidFill>
                <a:latin typeface="+mn-lt"/>
              </a:endParaRPr>
            </a:p>
          </p:txBody>
        </p:sp>
        <p:sp>
          <p:nvSpPr>
            <p:cNvPr id="89" name="Freeform 101"/>
            <p:cNvSpPr>
              <a:spLocks/>
            </p:cNvSpPr>
            <p:nvPr/>
          </p:nvSpPr>
          <p:spPr bwMode="auto">
            <a:xfrm>
              <a:off x="7486339" y="3357562"/>
              <a:ext cx="822954" cy="1199830"/>
            </a:xfrm>
            <a:custGeom>
              <a:avLst/>
              <a:gdLst>
                <a:gd name="connsiteX0" fmla="*/ 1391 w 1391"/>
                <a:gd name="connsiteY0" fmla="*/ 1998 h 1998"/>
                <a:gd name="connsiteX1" fmla="*/ 593 w 1391"/>
                <a:gd name="connsiteY1" fmla="*/ 1229 h 1998"/>
                <a:gd name="connsiteX2" fmla="*/ 0 w 1391"/>
                <a:gd name="connsiteY2" fmla="*/ 0 h 1998"/>
                <a:gd name="connsiteX0" fmla="*/ 2159 w 2159"/>
                <a:gd name="connsiteY0" fmla="*/ 2094 h 2094"/>
                <a:gd name="connsiteX1" fmla="*/ 593 w 2159"/>
                <a:gd name="connsiteY1" fmla="*/ 1229 h 2094"/>
                <a:gd name="connsiteX2" fmla="*/ 0 w 2159"/>
                <a:gd name="connsiteY2" fmla="*/ 0 h 2094"/>
                <a:gd name="connsiteX0" fmla="*/ 2159 w 2159"/>
                <a:gd name="connsiteY0" fmla="*/ 2094 h 2094"/>
                <a:gd name="connsiteX1" fmla="*/ 593 w 2159"/>
                <a:gd name="connsiteY1" fmla="*/ 1229 h 2094"/>
                <a:gd name="connsiteX2" fmla="*/ 0 w 2159"/>
                <a:gd name="connsiteY2" fmla="*/ 0 h 2094"/>
                <a:gd name="connsiteX0" fmla="*/ 2134 w 2134"/>
                <a:gd name="connsiteY0" fmla="*/ 2036 h 2036"/>
                <a:gd name="connsiteX1" fmla="*/ 593 w 2134"/>
                <a:gd name="connsiteY1" fmla="*/ 1229 h 2036"/>
                <a:gd name="connsiteX2" fmla="*/ 0 w 2134"/>
                <a:gd name="connsiteY2" fmla="*/ 0 h 2036"/>
                <a:gd name="connsiteX0" fmla="*/ 1293 w 1293"/>
                <a:gd name="connsiteY0" fmla="*/ 1665 h 1665"/>
                <a:gd name="connsiteX1" fmla="*/ 593 w 1293"/>
                <a:gd name="connsiteY1" fmla="*/ 1229 h 1665"/>
                <a:gd name="connsiteX2" fmla="*/ 0 w 1293"/>
                <a:gd name="connsiteY2" fmla="*/ 0 h 1665"/>
                <a:gd name="connsiteX0" fmla="*/ 1293 w 1293"/>
                <a:gd name="connsiteY0" fmla="*/ 1665 h 1665"/>
                <a:gd name="connsiteX1" fmla="*/ 353 w 1293"/>
                <a:gd name="connsiteY1" fmla="*/ 1229 h 1665"/>
                <a:gd name="connsiteX2" fmla="*/ 0 w 1293"/>
                <a:gd name="connsiteY2" fmla="*/ 0 h 1665"/>
                <a:gd name="connsiteX0" fmla="*/ 1389 w 1389"/>
                <a:gd name="connsiteY0" fmla="*/ 1761 h 1761"/>
                <a:gd name="connsiteX1" fmla="*/ 449 w 1389"/>
                <a:gd name="connsiteY1" fmla="*/ 1325 h 1761"/>
                <a:gd name="connsiteX2" fmla="*/ 0 w 1389"/>
                <a:gd name="connsiteY2" fmla="*/ 0 h 1761"/>
                <a:gd name="connsiteX0" fmla="*/ 1373 w 1373"/>
                <a:gd name="connsiteY0" fmla="*/ 1735 h 1735"/>
                <a:gd name="connsiteX1" fmla="*/ 449 w 1373"/>
                <a:gd name="connsiteY1" fmla="*/ 1325 h 1735"/>
                <a:gd name="connsiteX2" fmla="*/ 0 w 1373"/>
                <a:gd name="connsiteY2" fmla="*/ 0 h 1735"/>
                <a:gd name="connsiteX0" fmla="*/ 968 w 968"/>
                <a:gd name="connsiteY0" fmla="*/ 1735 h 1735"/>
                <a:gd name="connsiteX1" fmla="*/ 44 w 968"/>
                <a:gd name="connsiteY1" fmla="*/ 1325 h 1735"/>
                <a:gd name="connsiteX2" fmla="*/ 701 w 968"/>
                <a:gd name="connsiteY2" fmla="*/ 0 h 1735"/>
                <a:gd name="connsiteX0" fmla="*/ 293 w 368"/>
                <a:gd name="connsiteY0" fmla="*/ 1735 h 1735"/>
                <a:gd name="connsiteX1" fmla="*/ 324 w 368"/>
                <a:gd name="connsiteY1" fmla="*/ 933 h 1735"/>
                <a:gd name="connsiteX2" fmla="*/ 26 w 368"/>
                <a:gd name="connsiteY2" fmla="*/ 0 h 1735"/>
                <a:gd name="connsiteX0" fmla="*/ 267 w 405"/>
                <a:gd name="connsiteY0" fmla="*/ 1735 h 1735"/>
                <a:gd name="connsiteX1" fmla="*/ 298 w 405"/>
                <a:gd name="connsiteY1" fmla="*/ 933 h 1735"/>
                <a:gd name="connsiteX2" fmla="*/ 0 w 405"/>
                <a:gd name="connsiteY2" fmla="*/ 0 h 1735"/>
                <a:gd name="connsiteX0" fmla="*/ 166 w 326"/>
                <a:gd name="connsiteY0" fmla="*/ 1735 h 1735"/>
                <a:gd name="connsiteX1" fmla="*/ 298 w 326"/>
                <a:gd name="connsiteY1" fmla="*/ 933 h 1735"/>
                <a:gd name="connsiteX2" fmla="*/ 0 w 326"/>
                <a:gd name="connsiteY2" fmla="*/ 0 h 1735"/>
                <a:gd name="connsiteX0" fmla="*/ 1057 w 1365"/>
                <a:gd name="connsiteY0" fmla="*/ 1791 h 1791"/>
                <a:gd name="connsiteX1" fmla="*/ 1189 w 1365"/>
                <a:gd name="connsiteY1" fmla="*/ 989 h 1791"/>
                <a:gd name="connsiteX2" fmla="*/ 0 w 1365"/>
                <a:gd name="connsiteY2" fmla="*/ 0 h 1791"/>
                <a:gd name="connsiteX0" fmla="*/ 1057 w 1195"/>
                <a:gd name="connsiteY0" fmla="*/ 1791 h 1791"/>
                <a:gd name="connsiteX1" fmla="*/ 887 w 1195"/>
                <a:gd name="connsiteY1" fmla="*/ 744 h 1791"/>
                <a:gd name="connsiteX2" fmla="*/ 0 w 1195"/>
                <a:gd name="connsiteY2" fmla="*/ 0 h 1791"/>
                <a:gd name="connsiteX0" fmla="*/ 1057 w 1109"/>
                <a:gd name="connsiteY0" fmla="*/ 1791 h 1791"/>
                <a:gd name="connsiteX1" fmla="*/ 887 w 1109"/>
                <a:gd name="connsiteY1" fmla="*/ 744 h 1791"/>
                <a:gd name="connsiteX2" fmla="*/ 0 w 1109"/>
                <a:gd name="connsiteY2" fmla="*/ 0 h 1791"/>
                <a:gd name="connsiteX0" fmla="*/ 1560 w 1650"/>
                <a:gd name="connsiteY0" fmla="*/ 1791 h 1791"/>
                <a:gd name="connsiteX1" fmla="*/ 1390 w 1650"/>
                <a:gd name="connsiteY1" fmla="*/ 744 h 1791"/>
                <a:gd name="connsiteX2" fmla="*/ 0 w 1650"/>
                <a:gd name="connsiteY2" fmla="*/ 0 h 1791"/>
                <a:gd name="connsiteX0" fmla="*/ 1560 w 1650"/>
                <a:gd name="connsiteY0" fmla="*/ 1791 h 1791"/>
                <a:gd name="connsiteX1" fmla="*/ 1390 w 1650"/>
                <a:gd name="connsiteY1" fmla="*/ 744 h 1791"/>
                <a:gd name="connsiteX2" fmla="*/ 0 w 1650"/>
                <a:gd name="connsiteY2" fmla="*/ 0 h 1791"/>
                <a:gd name="connsiteX0" fmla="*/ 1560 w 1612"/>
                <a:gd name="connsiteY0" fmla="*/ 1791 h 1791"/>
                <a:gd name="connsiteX1" fmla="*/ 1139 w 1612"/>
                <a:gd name="connsiteY1" fmla="*/ 646 h 1791"/>
                <a:gd name="connsiteX2" fmla="*/ 0 w 1612"/>
                <a:gd name="connsiteY2" fmla="*/ 0 h 1791"/>
                <a:gd name="connsiteX0" fmla="*/ 1409 w 1461"/>
                <a:gd name="connsiteY0" fmla="*/ 1791 h 1791"/>
                <a:gd name="connsiteX1" fmla="*/ 1139 w 1461"/>
                <a:gd name="connsiteY1" fmla="*/ 646 h 1791"/>
                <a:gd name="connsiteX2" fmla="*/ 0 w 1461"/>
                <a:gd name="connsiteY2" fmla="*/ 0 h 1791"/>
                <a:gd name="connsiteX0" fmla="*/ 1409 w 1461"/>
                <a:gd name="connsiteY0" fmla="*/ 1791 h 1791"/>
                <a:gd name="connsiteX1" fmla="*/ 586 w 1461"/>
                <a:gd name="connsiteY1" fmla="*/ 1137 h 1791"/>
                <a:gd name="connsiteX2" fmla="*/ 0 w 1461"/>
                <a:gd name="connsiteY2" fmla="*/ 0 h 1791"/>
                <a:gd name="connsiteX0" fmla="*/ 974 w 1026"/>
                <a:gd name="connsiteY0" fmla="*/ 1251 h 1251"/>
                <a:gd name="connsiteX1" fmla="*/ 151 w 1026"/>
                <a:gd name="connsiteY1" fmla="*/ 597 h 1251"/>
                <a:gd name="connsiteX2" fmla="*/ 68 w 1026"/>
                <a:gd name="connsiteY2" fmla="*/ 0 h 1251"/>
                <a:gd name="connsiteX0" fmla="*/ 974 w 1026"/>
                <a:gd name="connsiteY0" fmla="*/ 1251 h 1251"/>
                <a:gd name="connsiteX1" fmla="*/ 151 w 1026"/>
                <a:gd name="connsiteY1" fmla="*/ 597 h 1251"/>
                <a:gd name="connsiteX2" fmla="*/ 68 w 1026"/>
                <a:gd name="connsiteY2" fmla="*/ 0 h 1251"/>
                <a:gd name="connsiteX0" fmla="*/ 974 w 974"/>
                <a:gd name="connsiteY0" fmla="*/ 1251 h 1251"/>
                <a:gd name="connsiteX1" fmla="*/ 151 w 974"/>
                <a:gd name="connsiteY1" fmla="*/ 597 h 1251"/>
                <a:gd name="connsiteX2" fmla="*/ 68 w 974"/>
                <a:gd name="connsiteY2" fmla="*/ 0 h 1251"/>
                <a:gd name="connsiteX0" fmla="*/ 1075 w 1075"/>
                <a:gd name="connsiteY0" fmla="*/ 1251 h 1251"/>
                <a:gd name="connsiteX1" fmla="*/ 151 w 1075"/>
                <a:gd name="connsiteY1" fmla="*/ 695 h 1251"/>
                <a:gd name="connsiteX2" fmla="*/ 169 w 1075"/>
                <a:gd name="connsiteY2" fmla="*/ 0 h 1251"/>
                <a:gd name="connsiteX0" fmla="*/ 1075 w 1075"/>
                <a:gd name="connsiteY0" fmla="*/ 1251 h 1251"/>
                <a:gd name="connsiteX1" fmla="*/ 151 w 1075"/>
                <a:gd name="connsiteY1" fmla="*/ 695 h 1251"/>
                <a:gd name="connsiteX2" fmla="*/ 169 w 1075"/>
                <a:gd name="connsiteY2" fmla="*/ 0 h 1251"/>
                <a:gd name="connsiteX0" fmla="*/ 534 w 1102"/>
                <a:gd name="connsiteY0" fmla="*/ 1035 h 1035"/>
                <a:gd name="connsiteX1" fmla="*/ 1018 w 1102"/>
                <a:gd name="connsiteY1" fmla="*/ 695 h 1035"/>
                <a:gd name="connsiteX2" fmla="*/ 1036 w 1102"/>
                <a:gd name="connsiteY2" fmla="*/ 0 h 1035"/>
                <a:gd name="connsiteX0" fmla="*/ 534 w 1085"/>
                <a:gd name="connsiteY0" fmla="*/ 906 h 906"/>
                <a:gd name="connsiteX1" fmla="*/ 1018 w 1085"/>
                <a:gd name="connsiteY1" fmla="*/ 566 h 906"/>
                <a:gd name="connsiteX2" fmla="*/ 935 w 1085"/>
                <a:gd name="connsiteY2" fmla="*/ 0 h 906"/>
                <a:gd name="connsiteX0" fmla="*/ 534 w 1178"/>
                <a:gd name="connsiteY0" fmla="*/ 906 h 906"/>
                <a:gd name="connsiteX1" fmla="*/ 1018 w 1178"/>
                <a:gd name="connsiteY1" fmla="*/ 566 h 906"/>
                <a:gd name="connsiteX2" fmla="*/ 935 w 1178"/>
                <a:gd name="connsiteY2" fmla="*/ 0 h 906"/>
                <a:gd name="connsiteX0" fmla="*/ 0 w 644"/>
                <a:gd name="connsiteY0" fmla="*/ 906 h 906"/>
                <a:gd name="connsiteX1" fmla="*/ 484 w 644"/>
                <a:gd name="connsiteY1" fmla="*/ 566 h 906"/>
                <a:gd name="connsiteX2" fmla="*/ 401 w 644"/>
                <a:gd name="connsiteY2" fmla="*/ 0 h 906"/>
                <a:gd name="connsiteX0" fmla="*/ 0 w 644"/>
                <a:gd name="connsiteY0" fmla="*/ 906 h 906"/>
                <a:gd name="connsiteX1" fmla="*/ 484 w 644"/>
                <a:gd name="connsiteY1" fmla="*/ 566 h 906"/>
                <a:gd name="connsiteX2" fmla="*/ 401 w 644"/>
                <a:gd name="connsiteY2" fmla="*/ 0 h 906"/>
                <a:gd name="connsiteX0" fmla="*/ 0 w 644"/>
                <a:gd name="connsiteY0" fmla="*/ 906 h 906"/>
                <a:gd name="connsiteX1" fmla="*/ 484 w 644"/>
                <a:gd name="connsiteY1" fmla="*/ 566 h 906"/>
                <a:gd name="connsiteX2" fmla="*/ 401 w 644"/>
                <a:gd name="connsiteY2" fmla="*/ 0 h 906"/>
                <a:gd name="connsiteX0" fmla="*/ 0 w 543"/>
                <a:gd name="connsiteY0" fmla="*/ 906 h 906"/>
                <a:gd name="connsiteX1" fmla="*/ 383 w 543"/>
                <a:gd name="connsiteY1" fmla="*/ 566 h 906"/>
                <a:gd name="connsiteX2" fmla="*/ 300 w 543"/>
                <a:gd name="connsiteY2" fmla="*/ 0 h 906"/>
              </a:gdLst>
              <a:ahLst/>
              <a:cxnLst>
                <a:cxn ang="0">
                  <a:pos x="connsiteX0" y="connsiteY0"/>
                </a:cxn>
                <a:cxn ang="0">
                  <a:pos x="connsiteX1" y="connsiteY1"/>
                </a:cxn>
                <a:cxn ang="0">
                  <a:pos x="connsiteX2" y="connsiteY2"/>
                </a:cxn>
              </a:cxnLst>
              <a:rect l="l" t="t" r="r" b="b"/>
              <a:pathLst>
                <a:path w="543" h="906">
                  <a:moveTo>
                    <a:pt x="0" y="906"/>
                  </a:moveTo>
                  <a:cubicBezTo>
                    <a:pt x="84" y="862"/>
                    <a:pt x="352" y="637"/>
                    <a:pt x="383" y="566"/>
                  </a:cubicBezTo>
                  <a:cubicBezTo>
                    <a:pt x="436" y="514"/>
                    <a:pt x="543" y="286"/>
                    <a:pt x="300" y="0"/>
                  </a:cubicBezTo>
                </a:path>
              </a:pathLst>
            </a:custGeom>
            <a:noFill/>
            <a:ln w="31750" cap="flat" cmpd="sng">
              <a:solidFill>
                <a:schemeClr val="tx1"/>
              </a:solidFill>
              <a:prstDash val="solid"/>
              <a:round/>
              <a:headEnd type="stealth" w="lg" len="lg"/>
              <a:tailEnd type="stealth" w="lg" len="lg"/>
            </a:ln>
            <a:effectLst/>
          </p:spPr>
          <p:txBody>
            <a:bodyPr wrap="square" anchor="ctr">
              <a:noAutofit/>
            </a:bodyPr>
            <a:lstStyle/>
            <a:p>
              <a:endParaRPr lang="en-US">
                <a:solidFill>
                  <a:schemeClr val="tx1"/>
                </a:solidFill>
                <a:latin typeface="+mn-lt"/>
              </a:endParaRPr>
            </a:p>
          </p:txBody>
        </p:sp>
        <p:sp>
          <p:nvSpPr>
            <p:cNvPr id="42" name="Oval 106"/>
            <p:cNvSpPr>
              <a:spLocks noChangeArrowheads="1"/>
            </p:cNvSpPr>
            <p:nvPr/>
          </p:nvSpPr>
          <p:spPr bwMode="auto">
            <a:xfrm>
              <a:off x="6786578" y="4577724"/>
              <a:ext cx="1571636" cy="772633"/>
            </a:xfrm>
            <a:prstGeom prst="ellipse">
              <a:avLst/>
            </a:prstGeom>
            <a:noFill/>
            <a:ln w="53975">
              <a:solidFill>
                <a:schemeClr val="accent1"/>
              </a:solidFill>
              <a:prstDash val="sysDash"/>
              <a:headEnd/>
              <a:tailEnd/>
            </a:ln>
            <a:scene3d>
              <a:camera prst="orthographicFront"/>
              <a:lightRig rig="glow" dir="t">
                <a:rot lat="0" lon="0" rev="6360000"/>
              </a:lightRig>
            </a:scene3d>
            <a:sp3d contourW="1000" prstMaterial="flat">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noAutofit/>
            </a:bodyPr>
            <a:lstStyle/>
            <a:p>
              <a:pPr eaLnBrk="0" hangingPunct="0"/>
              <a:endParaRPr lang="en-US">
                <a:solidFill>
                  <a:schemeClr val="tx1"/>
                </a:solidFill>
              </a:endParaRPr>
            </a:p>
          </p:txBody>
        </p:sp>
        <p:sp>
          <p:nvSpPr>
            <p:cNvPr id="43" name="Text Box 27"/>
            <p:cNvSpPr txBox="1">
              <a:spLocks noChangeArrowheads="1"/>
            </p:cNvSpPr>
            <p:nvPr/>
          </p:nvSpPr>
          <p:spPr bwMode="auto">
            <a:xfrm>
              <a:off x="6852146" y="4793921"/>
              <a:ext cx="1371600" cy="338554"/>
            </a:xfrm>
            <a:prstGeom prst="rect">
              <a:avLst/>
            </a:prstGeom>
            <a:noFill/>
            <a:ln w="19050" algn="ctr">
              <a:noFill/>
              <a:miter lim="800000"/>
              <a:headEnd/>
              <a:tailEnd/>
            </a:ln>
            <a:effectLst/>
          </p:spPr>
          <p:txBody>
            <a:bodyPr>
              <a:spAutoFit/>
            </a:bodyPr>
            <a:lstStyle/>
            <a:p>
              <a:pPr algn="ctr"/>
              <a:r>
                <a:rPr lang="en-US" sz="1600" b="1" dirty="0" smtClean="0">
                  <a:solidFill>
                    <a:schemeClr val="tx1"/>
                  </a:solidFill>
                  <a:latin typeface="+mn-lt"/>
                </a:rPr>
                <a:t>Application</a:t>
              </a:r>
              <a:endParaRPr lang="en-US" sz="1600" b="1" dirty="0">
                <a:solidFill>
                  <a:schemeClr val="tx1"/>
                </a:solidFill>
                <a:latin typeface="+mn-lt"/>
              </a:endParaRPr>
            </a:p>
          </p:txBody>
        </p:sp>
        <p:sp>
          <p:nvSpPr>
            <p:cNvPr id="45" name="Text Box 77"/>
            <p:cNvSpPr txBox="1">
              <a:spLocks noChangeArrowheads="1"/>
            </p:cNvSpPr>
            <p:nvPr/>
          </p:nvSpPr>
          <p:spPr bwMode="auto">
            <a:xfrm>
              <a:off x="6429388" y="1285860"/>
              <a:ext cx="2286016" cy="707886"/>
            </a:xfrm>
            <a:prstGeom prst="rect">
              <a:avLst/>
            </a:prstGeom>
            <a:noFill/>
            <a:ln w="19050" algn="ctr">
              <a:noFill/>
              <a:miter lim="800000"/>
              <a:headEnd/>
              <a:tailEnd/>
            </a:ln>
            <a:effectLst/>
          </p:spPr>
          <p:txBody>
            <a:bodyPr wrap="square">
              <a:spAutoFit/>
            </a:bodyPr>
            <a:lstStyle/>
            <a:p>
              <a:pPr algn="ctr"/>
              <a:r>
                <a:rPr lang="en-US" sz="2000" b="1" dirty="0" smtClean="0">
                  <a:solidFill>
                    <a:schemeClr val="tx1"/>
                  </a:solidFill>
                  <a:latin typeface="+mn-lt"/>
                </a:rPr>
                <a:t>Cloud      Platform</a:t>
              </a:r>
              <a:endParaRPr lang="en-US" sz="2000" b="1" dirty="0">
                <a:solidFill>
                  <a:schemeClr val="tx1"/>
                </a:solidFill>
                <a:latin typeface="+mn-lt"/>
              </a:endParaRPr>
            </a:p>
          </p:txBody>
        </p:sp>
        <p:sp>
          <p:nvSpPr>
            <p:cNvPr id="48" name="Text Box 27"/>
            <p:cNvSpPr txBox="1">
              <a:spLocks noChangeArrowheads="1"/>
            </p:cNvSpPr>
            <p:nvPr/>
          </p:nvSpPr>
          <p:spPr bwMode="auto">
            <a:xfrm>
              <a:off x="6929454" y="6143644"/>
              <a:ext cx="1524000" cy="400110"/>
            </a:xfrm>
            <a:prstGeom prst="rect">
              <a:avLst/>
            </a:prstGeom>
            <a:noFill/>
            <a:ln w="19050" algn="ctr">
              <a:noFill/>
              <a:miter lim="800000"/>
              <a:headEnd/>
              <a:tailEnd/>
            </a:ln>
            <a:effectLst/>
          </p:spPr>
          <p:txBody>
            <a:bodyPr wrap="square">
              <a:spAutoFit/>
            </a:bodyPr>
            <a:lstStyle/>
            <a:p>
              <a:pPr algn="ctr"/>
              <a:r>
                <a:rPr lang="en-US" sz="2000" b="1" i="1" dirty="0" smtClean="0">
                  <a:solidFill>
                    <a:schemeClr val="tx1"/>
                  </a:solidFill>
                  <a:latin typeface="+mn-lt"/>
                </a:rPr>
                <a:t>Developers</a:t>
              </a:r>
              <a:endParaRPr lang="en-US" sz="2000" b="1" i="1" dirty="0">
                <a:solidFill>
                  <a:schemeClr val="tx1"/>
                </a:solidFill>
                <a:latin typeface="+mn-lt"/>
              </a:endParaRPr>
            </a:p>
          </p:txBody>
        </p:sp>
        <p:sp>
          <p:nvSpPr>
            <p:cNvPr id="77" name="Rectangle 76"/>
            <p:cNvSpPr/>
            <p:nvPr/>
          </p:nvSpPr>
          <p:spPr bwMode="auto">
            <a:xfrm>
              <a:off x="6643702" y="3071810"/>
              <a:ext cx="1857388" cy="28575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defTabSz="914099" eaLnBrk="0" hangingPunct="0"/>
              <a:endParaRPr lang="en-US" dirty="0" smtClean="0">
                <a:solidFill>
                  <a:schemeClr val="tx1"/>
                </a:solidFill>
              </a:endParaRPr>
            </a:p>
          </p:txBody>
        </p:sp>
        <p:sp>
          <p:nvSpPr>
            <p:cNvPr id="47" name="Text Box 27"/>
            <p:cNvSpPr txBox="1">
              <a:spLocks noChangeArrowheads="1"/>
            </p:cNvSpPr>
            <p:nvPr/>
          </p:nvSpPr>
          <p:spPr bwMode="auto">
            <a:xfrm>
              <a:off x="6643702" y="3046092"/>
              <a:ext cx="1857388" cy="338554"/>
            </a:xfrm>
            <a:prstGeom prst="rect">
              <a:avLst/>
            </a:prstGeom>
            <a:noFill/>
            <a:ln w="19050" algn="ctr">
              <a:noFill/>
              <a:miter lim="800000"/>
              <a:headEnd/>
              <a:tailEnd/>
            </a:ln>
            <a:effectLst/>
          </p:spPr>
          <p:txBody>
            <a:bodyPr wrap="square">
              <a:spAutoFit/>
            </a:bodyPr>
            <a:lstStyle/>
            <a:p>
              <a:pPr algn="ctr"/>
              <a:r>
                <a:rPr lang="en-US" sz="1600" b="1" dirty="0" smtClean="0">
                  <a:solidFill>
                    <a:schemeClr val="tx1"/>
                  </a:solidFill>
                  <a:latin typeface="+mn-lt"/>
                </a:rPr>
                <a:t>Platform</a:t>
              </a:r>
              <a:endParaRPr lang="en-US" sz="1600" b="1" dirty="0">
                <a:solidFill>
                  <a:schemeClr val="tx1"/>
                </a:solidFill>
                <a:latin typeface="+mn-lt"/>
              </a:endParaRPr>
            </a:p>
          </p:txBody>
        </p:sp>
        <p:pic>
          <p:nvPicPr>
            <p:cNvPr id="79874" name="Picture 2" descr="C:\Program Files\Microsoft Resource DVD Artwork\DVD_ART\Artwork_Imagery\HARDWARE_IMAGERY\Illustration - Misc Hardware\XML Icons\user casual man.png"/>
            <p:cNvPicPr>
              <a:picLocks noChangeAspect="1" noChangeArrowheads="1"/>
            </p:cNvPicPr>
            <p:nvPr/>
          </p:nvPicPr>
          <p:blipFill>
            <a:blip r:embed="rId6" cstate="print"/>
            <a:srcRect/>
            <a:stretch>
              <a:fillRect/>
            </a:stretch>
          </p:blipFill>
          <p:spPr bwMode="auto">
            <a:xfrm>
              <a:off x="7358082" y="5572140"/>
              <a:ext cx="503473" cy="690549"/>
            </a:xfrm>
            <a:prstGeom prst="rect">
              <a:avLst/>
            </a:prstGeom>
            <a:noFill/>
          </p:spPr>
        </p:pic>
      </p:grpSp>
      <p:grpSp>
        <p:nvGrpSpPr>
          <p:cNvPr id="67" name="Gruppieren 66"/>
          <p:cNvGrpSpPr/>
          <p:nvPr/>
        </p:nvGrpSpPr>
        <p:grpSpPr>
          <a:xfrm>
            <a:off x="3515049" y="1291575"/>
            <a:ext cx="2286016" cy="5252179"/>
            <a:chOff x="3515049" y="1291575"/>
            <a:chExt cx="2286016" cy="5252179"/>
          </a:xfrm>
        </p:grpSpPr>
        <p:sp>
          <p:nvSpPr>
            <p:cNvPr id="85" name="Rectangle 2"/>
            <p:cNvSpPr>
              <a:spLocks noChangeArrowheads="1"/>
            </p:cNvSpPr>
            <p:nvPr/>
          </p:nvSpPr>
          <p:spPr bwMode="auto">
            <a:xfrm>
              <a:off x="3571868" y="4434847"/>
              <a:ext cx="2219657" cy="107157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oAutofit/>
            </a:bodyPr>
            <a:lstStyle/>
            <a:p>
              <a:pPr eaLnBrk="0" hangingPunct="0"/>
              <a:endParaRPr lang="en-US" sz="1400" b="1">
                <a:solidFill>
                  <a:schemeClr val="tx1"/>
                </a:solidFill>
              </a:endParaRPr>
            </a:p>
          </p:txBody>
        </p:sp>
        <p:sp>
          <p:nvSpPr>
            <p:cNvPr id="58" name="Rectangle 2"/>
            <p:cNvSpPr>
              <a:spLocks noChangeArrowheads="1"/>
            </p:cNvSpPr>
            <p:nvPr/>
          </p:nvSpPr>
          <p:spPr bwMode="auto">
            <a:xfrm>
              <a:off x="3571868" y="2077394"/>
              <a:ext cx="2209800" cy="1314449"/>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10800000" scaled="1"/>
              <a:tileRect/>
            </a:gradFill>
            <a:ln w="19050" algn="ctr">
              <a:noFill/>
              <a:miter lim="800000"/>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a:noAutofit/>
            </a:bodyPr>
            <a:lstStyle/>
            <a:p>
              <a:pPr eaLnBrk="0" hangingPunct="0"/>
              <a:endParaRPr lang="en-US">
                <a:solidFill>
                  <a:schemeClr val="tx1"/>
                </a:solidFill>
                <a:latin typeface="+mn-lt"/>
              </a:endParaRPr>
            </a:p>
          </p:txBody>
        </p:sp>
        <p:sp>
          <p:nvSpPr>
            <p:cNvPr id="60" name="Oval 106"/>
            <p:cNvSpPr>
              <a:spLocks noChangeArrowheads="1"/>
            </p:cNvSpPr>
            <p:nvPr/>
          </p:nvSpPr>
          <p:spPr bwMode="auto">
            <a:xfrm>
              <a:off x="3887300" y="2248844"/>
              <a:ext cx="1524000" cy="971559"/>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eaLnBrk="0" hangingPunct="0"/>
              <a:endParaRPr lang="en-US">
                <a:solidFill>
                  <a:schemeClr val="tx1"/>
                </a:solidFill>
              </a:endParaRPr>
            </a:p>
          </p:txBody>
        </p:sp>
        <p:sp>
          <p:nvSpPr>
            <p:cNvPr id="64" name="Text Box 27"/>
            <p:cNvSpPr txBox="1">
              <a:spLocks noChangeArrowheads="1"/>
            </p:cNvSpPr>
            <p:nvPr/>
          </p:nvSpPr>
          <p:spPr bwMode="auto">
            <a:xfrm>
              <a:off x="3857620" y="2428868"/>
              <a:ext cx="1571636" cy="584775"/>
            </a:xfrm>
            <a:prstGeom prst="rect">
              <a:avLst/>
            </a:prstGeom>
            <a:noFill/>
            <a:ln w="19050" algn="ctr">
              <a:noFill/>
              <a:miter lim="800000"/>
              <a:headEnd/>
              <a:tailEnd/>
            </a:ln>
            <a:effectLst/>
          </p:spPr>
          <p:txBody>
            <a:bodyPr wrap="square">
              <a:spAutoFit/>
            </a:bodyPr>
            <a:lstStyle/>
            <a:p>
              <a:pPr algn="ctr"/>
              <a:r>
                <a:rPr lang="en-US" sz="1600" b="1" dirty="0" smtClean="0">
                  <a:solidFill>
                    <a:schemeClr val="tx1"/>
                  </a:solidFill>
                  <a:latin typeface="+mn-lt"/>
                </a:rPr>
                <a:t>Additional Functions</a:t>
              </a:r>
              <a:endParaRPr lang="en-US" sz="1600" b="1" dirty="0">
                <a:solidFill>
                  <a:schemeClr val="tx1"/>
                </a:solidFill>
                <a:latin typeface="+mn-lt"/>
              </a:endParaRPr>
            </a:p>
          </p:txBody>
        </p:sp>
        <p:sp>
          <p:nvSpPr>
            <p:cNvPr id="104" name="Freeform 103"/>
            <p:cNvSpPr/>
            <p:nvPr/>
          </p:nvSpPr>
          <p:spPr bwMode="auto">
            <a:xfrm>
              <a:off x="4214810" y="3252866"/>
              <a:ext cx="466170" cy="1324859"/>
            </a:xfrm>
            <a:custGeom>
              <a:avLst/>
              <a:gdLst>
                <a:gd name="connsiteX0" fmla="*/ 680484 w 680484"/>
                <a:gd name="connsiteY0" fmla="*/ 2881423 h 2881423"/>
                <a:gd name="connsiteX1" fmla="*/ 21265 w 680484"/>
                <a:gd name="connsiteY1" fmla="*/ 1222744 h 2881423"/>
                <a:gd name="connsiteX2" fmla="*/ 552893 w 680484"/>
                <a:gd name="connsiteY2" fmla="*/ 0 h 2881423"/>
              </a:gdLst>
              <a:ahLst/>
              <a:cxnLst>
                <a:cxn ang="0">
                  <a:pos x="connsiteX0" y="connsiteY0"/>
                </a:cxn>
                <a:cxn ang="0">
                  <a:pos x="connsiteX1" y="connsiteY1"/>
                </a:cxn>
                <a:cxn ang="0">
                  <a:pos x="connsiteX2" y="connsiteY2"/>
                </a:cxn>
              </a:cxnLst>
              <a:rect l="l" t="t" r="r" b="b"/>
              <a:pathLst>
                <a:path w="680484" h="2881423">
                  <a:moveTo>
                    <a:pt x="680484" y="2881423"/>
                  </a:moveTo>
                  <a:cubicBezTo>
                    <a:pt x="361507" y="2292202"/>
                    <a:pt x="42530" y="1702981"/>
                    <a:pt x="21265" y="1222744"/>
                  </a:cubicBezTo>
                  <a:cubicBezTo>
                    <a:pt x="0" y="742507"/>
                    <a:pt x="276446" y="371253"/>
                    <a:pt x="552893" y="0"/>
                  </a:cubicBezTo>
                </a:path>
              </a:pathLst>
            </a:custGeom>
            <a:noFill/>
            <a:ln w="31750" cap="flat" cmpd="sng">
              <a:solidFill>
                <a:schemeClr val="tx1"/>
              </a:solidFill>
              <a:prstDash val="solid"/>
              <a:round/>
              <a:headEnd type="stealth" w="lg" len="lg"/>
              <a:tailEnd type="stealth" w="lg" len="lg"/>
            </a:ln>
            <a:effectLst/>
          </p:spPr>
          <p:txBody>
            <a:bodyPr wrap="square" anchor="ctr">
              <a:noAutofit/>
            </a:bodyPr>
            <a:lstStyle/>
            <a:p>
              <a:endParaRPr lang="en-US">
                <a:solidFill>
                  <a:schemeClr val="tx1"/>
                </a:solidFill>
                <a:latin typeface="+mn-lt"/>
              </a:endParaRPr>
            </a:p>
          </p:txBody>
        </p:sp>
        <p:sp>
          <p:nvSpPr>
            <p:cNvPr id="102" name="Oval 106"/>
            <p:cNvSpPr>
              <a:spLocks noChangeArrowheads="1"/>
            </p:cNvSpPr>
            <p:nvPr/>
          </p:nvSpPr>
          <p:spPr bwMode="auto">
            <a:xfrm>
              <a:off x="3929058" y="4577724"/>
              <a:ext cx="1524000" cy="772633"/>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eaLnBrk="0" hangingPunct="0"/>
              <a:endParaRPr lang="en-US">
                <a:solidFill>
                  <a:schemeClr val="tx1"/>
                </a:solidFill>
              </a:endParaRPr>
            </a:p>
          </p:txBody>
        </p:sp>
        <p:sp>
          <p:nvSpPr>
            <p:cNvPr id="103" name="Text Box 27"/>
            <p:cNvSpPr txBox="1">
              <a:spLocks noChangeArrowheads="1"/>
            </p:cNvSpPr>
            <p:nvPr/>
          </p:nvSpPr>
          <p:spPr bwMode="auto">
            <a:xfrm>
              <a:off x="3905224" y="4792038"/>
              <a:ext cx="1524000" cy="338554"/>
            </a:xfrm>
            <a:prstGeom prst="rect">
              <a:avLst/>
            </a:prstGeom>
            <a:noFill/>
            <a:ln w="19050" algn="ctr">
              <a:noFill/>
              <a:miter lim="800000"/>
              <a:headEnd/>
              <a:tailEnd/>
            </a:ln>
            <a:effectLst/>
          </p:spPr>
          <p:txBody>
            <a:bodyPr wrap="square">
              <a:spAutoFit/>
            </a:bodyPr>
            <a:lstStyle/>
            <a:p>
              <a:pPr algn="ctr"/>
              <a:r>
                <a:rPr lang="en-US" sz="1600" b="1" dirty="0" smtClean="0">
                  <a:solidFill>
                    <a:schemeClr val="tx1"/>
                  </a:solidFill>
                  <a:latin typeface="+mn-lt"/>
                </a:rPr>
                <a:t>Application</a:t>
              </a:r>
              <a:endParaRPr lang="en-US" sz="1600" b="1" dirty="0">
                <a:solidFill>
                  <a:schemeClr val="tx1"/>
                </a:solidFill>
                <a:latin typeface="+mn-lt"/>
              </a:endParaRPr>
            </a:p>
          </p:txBody>
        </p:sp>
        <p:sp>
          <p:nvSpPr>
            <p:cNvPr id="44" name="Text Box 77"/>
            <p:cNvSpPr txBox="1">
              <a:spLocks noChangeArrowheads="1"/>
            </p:cNvSpPr>
            <p:nvPr/>
          </p:nvSpPr>
          <p:spPr bwMode="auto">
            <a:xfrm>
              <a:off x="3515049" y="1291575"/>
              <a:ext cx="2286016" cy="707886"/>
            </a:xfrm>
            <a:prstGeom prst="rect">
              <a:avLst/>
            </a:prstGeom>
            <a:noFill/>
            <a:ln w="19050" algn="ctr">
              <a:noFill/>
              <a:miter lim="800000"/>
              <a:headEnd/>
              <a:tailEnd/>
            </a:ln>
            <a:effectLst/>
          </p:spPr>
          <p:txBody>
            <a:bodyPr wrap="square">
              <a:spAutoFit/>
            </a:bodyPr>
            <a:lstStyle/>
            <a:p>
              <a:pPr algn="ctr"/>
              <a:r>
                <a:rPr lang="en-US" sz="2000" b="1" dirty="0" smtClean="0">
                  <a:solidFill>
                    <a:schemeClr val="tx1"/>
                  </a:solidFill>
                  <a:latin typeface="+mn-lt"/>
                </a:rPr>
                <a:t>Attached Services</a:t>
              </a:r>
              <a:endParaRPr lang="en-US" sz="2000" b="1" dirty="0">
                <a:solidFill>
                  <a:schemeClr val="tx1"/>
                </a:solidFill>
                <a:latin typeface="+mn-lt"/>
              </a:endParaRPr>
            </a:p>
          </p:txBody>
        </p:sp>
        <p:sp>
          <p:nvSpPr>
            <p:cNvPr id="76" name="Text Box 27"/>
            <p:cNvSpPr txBox="1">
              <a:spLocks noChangeArrowheads="1"/>
            </p:cNvSpPr>
            <p:nvPr/>
          </p:nvSpPr>
          <p:spPr bwMode="auto">
            <a:xfrm>
              <a:off x="4000496" y="6143644"/>
              <a:ext cx="1452562" cy="400110"/>
            </a:xfrm>
            <a:prstGeom prst="rect">
              <a:avLst/>
            </a:prstGeom>
            <a:noFill/>
            <a:ln w="19050" algn="ctr">
              <a:noFill/>
              <a:miter lim="800000"/>
              <a:headEnd/>
              <a:tailEnd/>
            </a:ln>
            <a:effectLst/>
          </p:spPr>
          <p:txBody>
            <a:bodyPr wrap="square">
              <a:spAutoFit/>
            </a:bodyPr>
            <a:lstStyle/>
            <a:p>
              <a:pPr algn="ctr"/>
              <a:r>
                <a:rPr lang="en-US" sz="2000" b="1" i="1" dirty="0" smtClean="0">
                  <a:solidFill>
                    <a:schemeClr val="tx1"/>
                  </a:solidFill>
                  <a:latin typeface="+mn-lt"/>
                </a:rPr>
                <a:t>Users</a:t>
              </a:r>
              <a:endParaRPr lang="en-US" sz="2000" b="1" i="1" dirty="0">
                <a:solidFill>
                  <a:schemeClr val="tx1"/>
                </a:solidFill>
                <a:latin typeface="+mn-lt"/>
              </a:endParaRPr>
            </a:p>
          </p:txBody>
        </p:sp>
        <p:pic>
          <p:nvPicPr>
            <p:cNvPr id="52" name="Picture 1" descr="C:\Program Files\Microsoft Resource DVD Artwork\DVD_ART\Artwork_Imagery\HARDWARE_IMAGERY\Illustration - Misc Hardware\XML Icons\user business casual man.png"/>
            <p:cNvPicPr>
              <a:picLocks noChangeAspect="1" noChangeArrowheads="1"/>
            </p:cNvPicPr>
            <p:nvPr/>
          </p:nvPicPr>
          <p:blipFill>
            <a:blip r:embed="rId5" cstate="print"/>
            <a:srcRect/>
            <a:stretch>
              <a:fillRect/>
            </a:stretch>
          </p:blipFill>
          <p:spPr bwMode="auto">
            <a:xfrm>
              <a:off x="4500562" y="5572140"/>
              <a:ext cx="466022" cy="619111"/>
            </a:xfrm>
            <a:prstGeom prst="rect">
              <a:avLst/>
            </a:prstGeom>
            <a:noFill/>
          </p:spPr>
        </p:pic>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up)">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wipe(up)">
                                      <p:cBhvr>
                                        <p:cTn id="12" dur="5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wipe(up)">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SaaS</a:t>
            </a:r>
            <a:r>
              <a:rPr lang="en-US" dirty="0" smtClean="0"/>
              <a:t>: Another Example</a:t>
            </a:r>
            <a:br>
              <a:rPr lang="en-US" dirty="0" smtClean="0"/>
            </a:br>
            <a:r>
              <a:rPr sz="3200" i="1" smtClean="0">
                <a:solidFill>
                  <a:schemeClr val="accent5"/>
                </a:solidFill>
              </a:rPr>
              <a:t>Microsoft Dynamics CRM</a:t>
            </a:r>
            <a:endParaRPr sz="3200" i="1" dirty="0" smtClean="0">
              <a:solidFill>
                <a:schemeClr val="accent5"/>
              </a:solidFill>
            </a:endParaRPr>
          </a:p>
        </p:txBody>
      </p:sp>
      <p:sp>
        <p:nvSpPr>
          <p:cNvPr id="58" name="Content Placeholder 57"/>
          <p:cNvSpPr>
            <a:spLocks noGrp="1"/>
          </p:cNvSpPr>
          <p:nvPr>
            <p:ph idx="1"/>
          </p:nvPr>
        </p:nvSpPr>
        <p:spPr>
          <a:xfrm>
            <a:off x="3214678" y="1785926"/>
            <a:ext cx="5929322" cy="775597"/>
          </a:xfrm>
        </p:spPr>
        <p:txBody>
          <a:bodyPr/>
          <a:lstStyle/>
          <a:p>
            <a:r>
              <a:rPr lang="en-US" dirty="0" smtClean="0"/>
              <a:t>CRM Online provides Dynamics CRM as a </a:t>
            </a:r>
            <a:r>
              <a:rPr lang="en-US" dirty="0" err="1" smtClean="0"/>
              <a:t>SaaS</a:t>
            </a:r>
            <a:r>
              <a:rPr lang="en-US" dirty="0" smtClean="0"/>
              <a:t> application</a:t>
            </a:r>
            <a:endParaRPr lang="en-US" dirty="0"/>
          </a:p>
        </p:txBody>
      </p:sp>
      <p:grpSp>
        <p:nvGrpSpPr>
          <p:cNvPr id="3" name="Group 22"/>
          <p:cNvGrpSpPr/>
          <p:nvPr/>
        </p:nvGrpSpPr>
        <p:grpSpPr>
          <a:xfrm>
            <a:off x="214282" y="1857364"/>
            <a:ext cx="2643206" cy="4429156"/>
            <a:chOff x="214282" y="1857364"/>
            <a:chExt cx="2643206" cy="4429156"/>
          </a:xfrm>
        </p:grpSpPr>
        <p:sp>
          <p:nvSpPr>
            <p:cNvPr id="35" name="Text Box 77"/>
            <p:cNvSpPr txBox="1">
              <a:spLocks noChangeArrowheads="1"/>
            </p:cNvSpPr>
            <p:nvPr/>
          </p:nvSpPr>
          <p:spPr bwMode="auto">
            <a:xfrm>
              <a:off x="500034" y="2000240"/>
              <a:ext cx="2143140" cy="400110"/>
            </a:xfrm>
            <a:prstGeom prst="rect">
              <a:avLst/>
            </a:prstGeom>
            <a:noFill/>
            <a:ln w="19050" algn="ctr">
              <a:noFill/>
              <a:miter lim="800000"/>
              <a:headEnd/>
              <a:tailEnd/>
            </a:ln>
            <a:effectLst/>
          </p:spPr>
          <p:txBody>
            <a:bodyPr wrap="square">
              <a:spAutoFit/>
            </a:bodyPr>
            <a:lstStyle/>
            <a:p>
              <a:pPr algn="ctr"/>
              <a:r>
                <a:rPr lang="en-US" sz="2000" b="1" i="1" dirty="0" smtClean="0">
                  <a:solidFill>
                    <a:schemeClr val="tx1"/>
                  </a:solidFill>
                  <a:latin typeface="+mn-lt"/>
                </a:rPr>
                <a:t>CRM Online</a:t>
              </a:r>
              <a:endParaRPr lang="en-US" sz="2000" b="1" i="1" dirty="0">
                <a:solidFill>
                  <a:schemeClr val="tx1"/>
                </a:solidFill>
                <a:latin typeface="+mn-lt"/>
              </a:endParaRPr>
            </a:p>
          </p:txBody>
        </p:sp>
        <p:sp>
          <p:nvSpPr>
            <p:cNvPr id="38" name="Rectangle 37"/>
            <p:cNvSpPr/>
            <p:nvPr/>
          </p:nvSpPr>
          <p:spPr>
            <a:xfrm>
              <a:off x="285720" y="1857364"/>
              <a:ext cx="2571768" cy="4429156"/>
            </a:xfrm>
            <a:prstGeom prst="rect">
              <a:avLst/>
            </a:prstGeom>
            <a:noFill/>
            <a:ln w="38100">
              <a:solidFill>
                <a:schemeClr val="accent6"/>
              </a:solidFill>
              <a:prstDash val="sysDash"/>
              <a:tailEnd type="stealth" w="lg" len="lg"/>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pic>
          <p:nvPicPr>
            <p:cNvPr id="43" name="Picture 13" descr="internet cloud 75 opac"/>
            <p:cNvPicPr>
              <a:picLocks noChangeAspect="1" noChangeArrowheads="1"/>
            </p:cNvPicPr>
            <p:nvPr/>
          </p:nvPicPr>
          <p:blipFill>
            <a:blip r:embed="rId4" cstate="print"/>
            <a:srcRect/>
            <a:stretch>
              <a:fillRect/>
            </a:stretch>
          </p:blipFill>
          <p:spPr bwMode="auto">
            <a:xfrm>
              <a:off x="214282" y="4143380"/>
              <a:ext cx="2643206" cy="617074"/>
            </a:xfrm>
            <a:prstGeom prst="rect">
              <a:avLst/>
            </a:prstGeom>
            <a:noFill/>
            <a:effectLst/>
          </p:spPr>
        </p:pic>
        <p:sp>
          <p:nvSpPr>
            <p:cNvPr id="44" name="Rectangle 2"/>
            <p:cNvSpPr>
              <a:spLocks noChangeArrowheads="1"/>
            </p:cNvSpPr>
            <p:nvPr/>
          </p:nvSpPr>
          <p:spPr bwMode="auto">
            <a:xfrm>
              <a:off x="500034" y="4934914"/>
              <a:ext cx="2214578" cy="107157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oAutofit/>
            </a:bodyPr>
            <a:lstStyle/>
            <a:p>
              <a:pPr eaLnBrk="0" hangingPunct="0"/>
              <a:endParaRPr lang="en-US" sz="1400" b="1">
                <a:solidFill>
                  <a:schemeClr val="tx1"/>
                </a:solidFill>
              </a:endParaRPr>
            </a:p>
          </p:txBody>
        </p:sp>
        <p:sp>
          <p:nvSpPr>
            <p:cNvPr id="45" name="Oval 106"/>
            <p:cNvSpPr>
              <a:spLocks noChangeArrowheads="1"/>
            </p:cNvSpPr>
            <p:nvPr/>
          </p:nvSpPr>
          <p:spPr bwMode="auto">
            <a:xfrm>
              <a:off x="836483" y="5077791"/>
              <a:ext cx="1524000" cy="772633"/>
            </a:xfrm>
            <a:prstGeom prst="ellipse">
              <a:avLst/>
            </a:prstGeom>
            <a:noFill/>
            <a:ln w="50800">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eaLnBrk="0" hangingPunct="0"/>
              <a:endParaRPr lang="en-US">
                <a:solidFill>
                  <a:schemeClr val="tx1"/>
                </a:solidFill>
              </a:endParaRPr>
            </a:p>
          </p:txBody>
        </p:sp>
        <p:sp>
          <p:nvSpPr>
            <p:cNvPr id="46" name="Text Box 27"/>
            <p:cNvSpPr txBox="1">
              <a:spLocks noChangeArrowheads="1"/>
            </p:cNvSpPr>
            <p:nvPr/>
          </p:nvSpPr>
          <p:spPr bwMode="auto">
            <a:xfrm>
              <a:off x="928662" y="5149228"/>
              <a:ext cx="1371600" cy="584775"/>
            </a:xfrm>
            <a:prstGeom prst="rect">
              <a:avLst/>
            </a:prstGeom>
            <a:noFill/>
            <a:ln w="19050" algn="ctr">
              <a:noFill/>
              <a:miter lim="800000"/>
              <a:headEnd/>
              <a:tailEnd/>
            </a:ln>
            <a:effectLst/>
          </p:spPr>
          <p:txBody>
            <a:bodyPr>
              <a:spAutoFit/>
            </a:bodyPr>
            <a:lstStyle/>
            <a:p>
              <a:pPr algn="ctr"/>
              <a:r>
                <a:rPr lang="en-US" sz="1600" b="1" dirty="0" smtClean="0">
                  <a:solidFill>
                    <a:schemeClr val="tx1"/>
                  </a:solidFill>
                  <a:latin typeface="+mn-lt"/>
                </a:rPr>
                <a:t>Browser/ Client</a:t>
              </a:r>
              <a:endParaRPr lang="en-US" sz="1600" b="1" dirty="0">
                <a:solidFill>
                  <a:schemeClr val="tx1"/>
                </a:solidFill>
                <a:latin typeface="+mn-lt"/>
              </a:endParaRPr>
            </a:p>
          </p:txBody>
        </p:sp>
        <p:sp>
          <p:nvSpPr>
            <p:cNvPr id="47" name="Rectangle 2"/>
            <p:cNvSpPr>
              <a:spLocks noChangeArrowheads="1"/>
            </p:cNvSpPr>
            <p:nvPr/>
          </p:nvSpPr>
          <p:spPr bwMode="auto">
            <a:xfrm>
              <a:off x="480653" y="2577462"/>
              <a:ext cx="2209800" cy="1285882"/>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10800000" scaled="1"/>
              <a:tileRect/>
            </a:gradFill>
            <a:ln w="19050" algn="ctr">
              <a:noFill/>
              <a:miter lim="800000"/>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a:noAutofit/>
            </a:bodyPr>
            <a:lstStyle/>
            <a:p>
              <a:pPr eaLnBrk="0" hangingPunct="0"/>
              <a:endParaRPr lang="en-US">
                <a:solidFill>
                  <a:schemeClr val="tx1"/>
                </a:solidFill>
                <a:latin typeface="+mn-lt"/>
              </a:endParaRPr>
            </a:p>
          </p:txBody>
        </p:sp>
        <p:sp>
          <p:nvSpPr>
            <p:cNvPr id="48" name="Oval 106"/>
            <p:cNvSpPr>
              <a:spLocks noChangeArrowheads="1"/>
            </p:cNvSpPr>
            <p:nvPr/>
          </p:nvSpPr>
          <p:spPr bwMode="auto">
            <a:xfrm>
              <a:off x="785786" y="2720336"/>
              <a:ext cx="1524000" cy="976321"/>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eaLnBrk="0" hangingPunct="0"/>
              <a:endParaRPr lang="en-US">
                <a:solidFill>
                  <a:schemeClr val="tx1"/>
                </a:solidFill>
              </a:endParaRPr>
            </a:p>
          </p:txBody>
        </p:sp>
        <p:sp>
          <p:nvSpPr>
            <p:cNvPr id="49" name="Text Box 27"/>
            <p:cNvSpPr txBox="1">
              <a:spLocks noChangeArrowheads="1"/>
            </p:cNvSpPr>
            <p:nvPr/>
          </p:nvSpPr>
          <p:spPr bwMode="auto">
            <a:xfrm>
              <a:off x="785786" y="2928934"/>
              <a:ext cx="1524000" cy="584775"/>
            </a:xfrm>
            <a:prstGeom prst="rect">
              <a:avLst/>
            </a:prstGeom>
            <a:noFill/>
            <a:ln w="19050" algn="ctr">
              <a:noFill/>
              <a:miter lim="800000"/>
              <a:headEnd/>
              <a:tailEnd/>
            </a:ln>
            <a:effectLst/>
          </p:spPr>
          <p:txBody>
            <a:bodyPr wrap="square">
              <a:spAutoFit/>
            </a:bodyPr>
            <a:lstStyle/>
            <a:p>
              <a:pPr algn="ctr"/>
              <a:r>
                <a:rPr lang="en-US" sz="1600" b="1" dirty="0" smtClean="0">
                  <a:solidFill>
                    <a:schemeClr val="tx1"/>
                  </a:solidFill>
                  <a:latin typeface="+mn-lt"/>
                </a:rPr>
                <a:t>Dynamics CRM</a:t>
              </a:r>
              <a:endParaRPr lang="en-US" sz="1600" b="1" dirty="0">
                <a:solidFill>
                  <a:schemeClr val="tx1"/>
                </a:solidFill>
                <a:latin typeface="+mn-lt"/>
              </a:endParaRPr>
            </a:p>
          </p:txBody>
        </p:sp>
        <p:sp>
          <p:nvSpPr>
            <p:cNvPr id="51" name="Freeform 83"/>
            <p:cNvSpPr>
              <a:spLocks/>
            </p:cNvSpPr>
            <p:nvPr/>
          </p:nvSpPr>
          <p:spPr bwMode="auto">
            <a:xfrm>
              <a:off x="1430357" y="3720472"/>
              <a:ext cx="483818" cy="1357320"/>
            </a:xfrm>
            <a:custGeom>
              <a:avLst/>
              <a:gdLst>
                <a:gd name="connsiteX0" fmla="*/ 619 w 619"/>
                <a:gd name="connsiteY0" fmla="*/ 0 h 559"/>
                <a:gd name="connsiteX1" fmla="*/ 419 w 619"/>
                <a:gd name="connsiteY1" fmla="*/ 367 h 559"/>
                <a:gd name="connsiteX2" fmla="*/ 0 w 619"/>
                <a:gd name="connsiteY2" fmla="*/ 559 h 559"/>
                <a:gd name="connsiteX0" fmla="*/ 619 w 619"/>
                <a:gd name="connsiteY0" fmla="*/ 62 h 621"/>
                <a:gd name="connsiteX1" fmla="*/ 131 w 619"/>
                <a:gd name="connsiteY1" fmla="*/ 93 h 621"/>
                <a:gd name="connsiteX2" fmla="*/ 0 w 619"/>
                <a:gd name="connsiteY2" fmla="*/ 621 h 621"/>
                <a:gd name="connsiteX0" fmla="*/ 599 w 599"/>
                <a:gd name="connsiteY0" fmla="*/ 23 h 629"/>
                <a:gd name="connsiteX1" fmla="*/ 131 w 599"/>
                <a:gd name="connsiteY1" fmla="*/ 101 h 629"/>
                <a:gd name="connsiteX2" fmla="*/ 0 w 599"/>
                <a:gd name="connsiteY2" fmla="*/ 629 h 629"/>
                <a:gd name="connsiteX0" fmla="*/ 599 w 599"/>
                <a:gd name="connsiteY0" fmla="*/ 0 h 606"/>
                <a:gd name="connsiteX1" fmla="*/ 131 w 599"/>
                <a:gd name="connsiteY1" fmla="*/ 174 h 606"/>
                <a:gd name="connsiteX2" fmla="*/ 0 w 599"/>
                <a:gd name="connsiteY2" fmla="*/ 606 h 606"/>
                <a:gd name="connsiteX0" fmla="*/ 599 w 599"/>
                <a:gd name="connsiteY0" fmla="*/ 0 h 606"/>
                <a:gd name="connsiteX1" fmla="*/ 131 w 599"/>
                <a:gd name="connsiteY1" fmla="*/ 174 h 606"/>
                <a:gd name="connsiteX2" fmla="*/ 0 w 599"/>
                <a:gd name="connsiteY2" fmla="*/ 606 h 606"/>
                <a:gd name="connsiteX0" fmla="*/ 599 w 599"/>
                <a:gd name="connsiteY0" fmla="*/ 0 h 606"/>
                <a:gd name="connsiteX1" fmla="*/ 227 w 599"/>
                <a:gd name="connsiteY1" fmla="*/ 174 h 606"/>
                <a:gd name="connsiteX2" fmla="*/ 0 w 599"/>
                <a:gd name="connsiteY2" fmla="*/ 606 h 606"/>
                <a:gd name="connsiteX0" fmla="*/ 659 w 659"/>
                <a:gd name="connsiteY0" fmla="*/ 0 h 558"/>
                <a:gd name="connsiteX1" fmla="*/ 287 w 659"/>
                <a:gd name="connsiteY1" fmla="*/ 174 h 558"/>
                <a:gd name="connsiteX2" fmla="*/ 0 w 659"/>
                <a:gd name="connsiteY2" fmla="*/ 558 h 558"/>
                <a:gd name="connsiteX0" fmla="*/ 652 w 652"/>
                <a:gd name="connsiteY0" fmla="*/ 0 h 591"/>
                <a:gd name="connsiteX1" fmla="*/ 280 w 652"/>
                <a:gd name="connsiteY1" fmla="*/ 174 h 591"/>
                <a:gd name="connsiteX2" fmla="*/ 0 w 652"/>
                <a:gd name="connsiteY2" fmla="*/ 591 h 591"/>
                <a:gd name="connsiteX0" fmla="*/ 652 w 652"/>
                <a:gd name="connsiteY0" fmla="*/ 0 h 801"/>
                <a:gd name="connsiteX1" fmla="*/ 280 w 652"/>
                <a:gd name="connsiteY1" fmla="*/ 702 h 801"/>
                <a:gd name="connsiteX2" fmla="*/ 0 w 652"/>
                <a:gd name="connsiteY2" fmla="*/ 591 h 801"/>
                <a:gd name="connsiteX0" fmla="*/ 652 w 652"/>
                <a:gd name="connsiteY0" fmla="*/ 2 h 299"/>
                <a:gd name="connsiteX1" fmla="*/ 280 w 652"/>
                <a:gd name="connsiteY1" fmla="*/ 272 h 299"/>
                <a:gd name="connsiteX2" fmla="*/ 0 w 652"/>
                <a:gd name="connsiteY2" fmla="*/ 161 h 299"/>
                <a:gd name="connsiteX0" fmla="*/ 652 w 652"/>
                <a:gd name="connsiteY0" fmla="*/ 0 h 297"/>
                <a:gd name="connsiteX1" fmla="*/ 280 w 652"/>
                <a:gd name="connsiteY1" fmla="*/ 270 h 297"/>
                <a:gd name="connsiteX2" fmla="*/ 0 w 652"/>
                <a:gd name="connsiteY2" fmla="*/ 159 h 297"/>
                <a:gd name="connsiteX0" fmla="*/ 652 w 652"/>
                <a:gd name="connsiteY0" fmla="*/ 0 h 297"/>
                <a:gd name="connsiteX1" fmla="*/ 280 w 652"/>
                <a:gd name="connsiteY1" fmla="*/ 270 h 297"/>
                <a:gd name="connsiteX2" fmla="*/ 0 w 652"/>
                <a:gd name="connsiteY2" fmla="*/ 159 h 297"/>
                <a:gd name="connsiteX0" fmla="*/ 844 w 844"/>
                <a:gd name="connsiteY0" fmla="*/ 0 h 296"/>
                <a:gd name="connsiteX1" fmla="*/ 472 w 844"/>
                <a:gd name="connsiteY1" fmla="*/ 270 h 296"/>
                <a:gd name="connsiteX2" fmla="*/ 0 w 844"/>
                <a:gd name="connsiteY2" fmla="*/ 159 h 296"/>
                <a:gd name="connsiteX0" fmla="*/ 844 w 844"/>
                <a:gd name="connsiteY0" fmla="*/ 188 h 378"/>
                <a:gd name="connsiteX1" fmla="*/ 280 w 844"/>
                <a:gd name="connsiteY1" fmla="*/ 26 h 378"/>
                <a:gd name="connsiteX2" fmla="*/ 0 w 844"/>
                <a:gd name="connsiteY2" fmla="*/ 347 h 378"/>
                <a:gd name="connsiteX0" fmla="*/ 844 w 900"/>
                <a:gd name="connsiteY0" fmla="*/ 0 h 344"/>
                <a:gd name="connsiteX1" fmla="*/ 760 w 900"/>
                <a:gd name="connsiteY1" fmla="*/ 318 h 344"/>
                <a:gd name="connsiteX2" fmla="*/ 0 w 900"/>
                <a:gd name="connsiteY2" fmla="*/ 159 h 344"/>
                <a:gd name="connsiteX0" fmla="*/ 508 w 509"/>
                <a:gd name="connsiteY0" fmla="*/ 0 h 430"/>
                <a:gd name="connsiteX1" fmla="*/ 424 w 509"/>
                <a:gd name="connsiteY1" fmla="*/ 318 h 430"/>
                <a:gd name="connsiteX2" fmla="*/ 0 w 509"/>
                <a:gd name="connsiteY2" fmla="*/ 399 h 430"/>
                <a:gd name="connsiteX0" fmla="*/ 748 w 748"/>
                <a:gd name="connsiteY0" fmla="*/ 0 h 334"/>
                <a:gd name="connsiteX1" fmla="*/ 424 w 748"/>
                <a:gd name="connsiteY1" fmla="*/ 222 h 334"/>
                <a:gd name="connsiteX2" fmla="*/ 0 w 748"/>
                <a:gd name="connsiteY2" fmla="*/ 303 h 334"/>
                <a:gd name="connsiteX0" fmla="*/ 748 w 748"/>
                <a:gd name="connsiteY0" fmla="*/ 0 h 368"/>
                <a:gd name="connsiteX1" fmla="*/ 568 w 748"/>
                <a:gd name="connsiteY1" fmla="*/ 318 h 368"/>
                <a:gd name="connsiteX2" fmla="*/ 0 w 748"/>
                <a:gd name="connsiteY2" fmla="*/ 303 h 368"/>
                <a:gd name="connsiteX0" fmla="*/ 748 w 748"/>
                <a:gd name="connsiteY0" fmla="*/ 0 h 348"/>
                <a:gd name="connsiteX1" fmla="*/ 568 w 748"/>
                <a:gd name="connsiteY1" fmla="*/ 318 h 348"/>
                <a:gd name="connsiteX2" fmla="*/ 0 w 748"/>
                <a:gd name="connsiteY2" fmla="*/ 182 h 348"/>
                <a:gd name="connsiteX0" fmla="*/ 748 w 748"/>
                <a:gd name="connsiteY0" fmla="*/ 0 h 469"/>
                <a:gd name="connsiteX1" fmla="*/ 424 w 748"/>
                <a:gd name="connsiteY1" fmla="*/ 439 h 469"/>
                <a:gd name="connsiteX2" fmla="*/ 0 w 748"/>
                <a:gd name="connsiteY2" fmla="*/ 182 h 469"/>
                <a:gd name="connsiteX0" fmla="*/ 748 w 748"/>
                <a:gd name="connsiteY0" fmla="*/ 0 h 469"/>
                <a:gd name="connsiteX1" fmla="*/ 424 w 748"/>
                <a:gd name="connsiteY1" fmla="*/ 439 h 469"/>
                <a:gd name="connsiteX2" fmla="*/ 0 w 748"/>
                <a:gd name="connsiteY2" fmla="*/ 182 h 469"/>
                <a:gd name="connsiteX0" fmla="*/ 748 w 748"/>
                <a:gd name="connsiteY0" fmla="*/ 0 h 348"/>
                <a:gd name="connsiteX1" fmla="*/ 424 w 748"/>
                <a:gd name="connsiteY1" fmla="*/ 318 h 348"/>
                <a:gd name="connsiteX2" fmla="*/ 0 w 748"/>
                <a:gd name="connsiteY2" fmla="*/ 182 h 348"/>
                <a:gd name="connsiteX0" fmla="*/ 335 w 516"/>
                <a:gd name="connsiteY0" fmla="*/ 0 h 481"/>
                <a:gd name="connsiteX1" fmla="*/ 11 w 516"/>
                <a:gd name="connsiteY1" fmla="*/ 318 h 481"/>
                <a:gd name="connsiteX2" fmla="*/ 399 w 516"/>
                <a:gd name="connsiteY2" fmla="*/ 354 h 481"/>
                <a:gd name="connsiteX0" fmla="*/ 29 w 212"/>
                <a:gd name="connsiteY0" fmla="*/ 0 h 481"/>
                <a:gd name="connsiteX1" fmla="*/ 201 w 212"/>
                <a:gd name="connsiteY1" fmla="*/ 146 h 481"/>
                <a:gd name="connsiteX2" fmla="*/ 93 w 212"/>
                <a:gd name="connsiteY2" fmla="*/ 354 h 481"/>
                <a:gd name="connsiteX0" fmla="*/ 29 w 224"/>
                <a:gd name="connsiteY0" fmla="*/ 0 h 354"/>
                <a:gd name="connsiteX1" fmla="*/ 201 w 224"/>
                <a:gd name="connsiteY1" fmla="*/ 146 h 354"/>
                <a:gd name="connsiteX2" fmla="*/ 93 w 224"/>
                <a:gd name="connsiteY2" fmla="*/ 354 h 354"/>
                <a:gd name="connsiteX0" fmla="*/ 29 w 224"/>
                <a:gd name="connsiteY0" fmla="*/ 0 h 354"/>
                <a:gd name="connsiteX1" fmla="*/ 201 w 224"/>
                <a:gd name="connsiteY1" fmla="*/ 146 h 354"/>
                <a:gd name="connsiteX2" fmla="*/ 93 w 224"/>
                <a:gd name="connsiteY2" fmla="*/ 354 h 354"/>
                <a:gd name="connsiteX0" fmla="*/ 0 w 195"/>
                <a:gd name="connsiteY0" fmla="*/ 0 h 354"/>
                <a:gd name="connsiteX1" fmla="*/ 172 w 195"/>
                <a:gd name="connsiteY1" fmla="*/ 146 h 354"/>
                <a:gd name="connsiteX2" fmla="*/ 64 w 195"/>
                <a:gd name="connsiteY2" fmla="*/ 354 h 354"/>
              </a:gdLst>
              <a:ahLst/>
              <a:cxnLst>
                <a:cxn ang="0">
                  <a:pos x="connsiteX0" y="connsiteY0"/>
                </a:cxn>
                <a:cxn ang="0">
                  <a:pos x="connsiteX1" y="connsiteY1"/>
                </a:cxn>
                <a:cxn ang="0">
                  <a:pos x="connsiteX2" y="connsiteY2"/>
                </a:cxn>
              </a:cxnLst>
              <a:rect l="l" t="t" r="r" b="b"/>
              <a:pathLst>
                <a:path w="195" h="354">
                  <a:moveTo>
                    <a:pt x="0" y="0"/>
                  </a:moveTo>
                  <a:cubicBezTo>
                    <a:pt x="47" y="48"/>
                    <a:pt x="161" y="87"/>
                    <a:pt x="172" y="146"/>
                  </a:cubicBezTo>
                  <a:cubicBezTo>
                    <a:pt x="183" y="205"/>
                    <a:pt x="195" y="237"/>
                    <a:pt x="64" y="354"/>
                  </a:cubicBezTo>
                </a:path>
              </a:pathLst>
            </a:custGeom>
            <a:noFill/>
            <a:ln w="31750" cap="flat" cmpd="sng">
              <a:solidFill>
                <a:schemeClr val="tx1"/>
              </a:solidFill>
              <a:prstDash val="solid"/>
              <a:round/>
              <a:headEnd type="stealth" w="lg" len="lg"/>
              <a:tailEnd type="stealth" w="lg" len="lg"/>
            </a:ln>
            <a:effectLst/>
          </p:spPr>
          <p:txBody>
            <a:bodyPr wrap="square" anchor="ctr">
              <a:noAutofit/>
            </a:bodyPr>
            <a:lstStyle/>
            <a:p>
              <a:endParaRPr lang="en-US">
                <a:solidFill>
                  <a:schemeClr val="tx1"/>
                </a:solidFill>
                <a:latin typeface="+mn-lt"/>
              </a:endParaRPr>
            </a:p>
          </p:txBody>
        </p:sp>
      </p:grpSp>
      <p:grpSp>
        <p:nvGrpSpPr>
          <p:cNvPr id="4" name="Group 23"/>
          <p:cNvGrpSpPr/>
          <p:nvPr/>
        </p:nvGrpSpPr>
        <p:grpSpPr>
          <a:xfrm>
            <a:off x="3071802" y="2968052"/>
            <a:ext cx="5857916" cy="3318467"/>
            <a:chOff x="3071802" y="2968052"/>
            <a:chExt cx="5857916" cy="3318467"/>
          </a:xfrm>
        </p:grpSpPr>
        <p:sp>
          <p:nvSpPr>
            <p:cNvPr id="15" name="Rectangle 2"/>
            <p:cNvSpPr>
              <a:spLocks noChangeArrowheads="1"/>
            </p:cNvSpPr>
            <p:nvPr/>
          </p:nvSpPr>
          <p:spPr bwMode="auto">
            <a:xfrm>
              <a:off x="3214678" y="3643314"/>
              <a:ext cx="2133600" cy="2357453"/>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oAutofit/>
            </a:bodyPr>
            <a:lstStyle/>
            <a:p>
              <a:pPr eaLnBrk="0" hangingPunct="0"/>
              <a:endParaRPr lang="en-US" sz="1400" b="1">
                <a:solidFill>
                  <a:schemeClr val="tx1"/>
                </a:solidFill>
              </a:endParaRPr>
            </a:p>
          </p:txBody>
        </p:sp>
        <p:sp>
          <p:nvSpPr>
            <p:cNvPr id="17" name="Freeform 83"/>
            <p:cNvSpPr>
              <a:spLocks/>
            </p:cNvSpPr>
            <p:nvPr/>
          </p:nvSpPr>
          <p:spPr bwMode="auto">
            <a:xfrm>
              <a:off x="4336211" y="4631870"/>
              <a:ext cx="181231" cy="428627"/>
            </a:xfrm>
            <a:custGeom>
              <a:avLst/>
              <a:gdLst>
                <a:gd name="connsiteX0" fmla="*/ 619 w 619"/>
                <a:gd name="connsiteY0" fmla="*/ 0 h 559"/>
                <a:gd name="connsiteX1" fmla="*/ 419 w 619"/>
                <a:gd name="connsiteY1" fmla="*/ 367 h 559"/>
                <a:gd name="connsiteX2" fmla="*/ 0 w 619"/>
                <a:gd name="connsiteY2" fmla="*/ 559 h 559"/>
                <a:gd name="connsiteX0" fmla="*/ 619 w 619"/>
                <a:gd name="connsiteY0" fmla="*/ 62 h 621"/>
                <a:gd name="connsiteX1" fmla="*/ 131 w 619"/>
                <a:gd name="connsiteY1" fmla="*/ 93 h 621"/>
                <a:gd name="connsiteX2" fmla="*/ 0 w 619"/>
                <a:gd name="connsiteY2" fmla="*/ 621 h 621"/>
                <a:gd name="connsiteX0" fmla="*/ 599 w 599"/>
                <a:gd name="connsiteY0" fmla="*/ 23 h 629"/>
                <a:gd name="connsiteX1" fmla="*/ 131 w 599"/>
                <a:gd name="connsiteY1" fmla="*/ 101 h 629"/>
                <a:gd name="connsiteX2" fmla="*/ 0 w 599"/>
                <a:gd name="connsiteY2" fmla="*/ 629 h 629"/>
                <a:gd name="connsiteX0" fmla="*/ 599 w 599"/>
                <a:gd name="connsiteY0" fmla="*/ 0 h 606"/>
                <a:gd name="connsiteX1" fmla="*/ 131 w 599"/>
                <a:gd name="connsiteY1" fmla="*/ 174 h 606"/>
                <a:gd name="connsiteX2" fmla="*/ 0 w 599"/>
                <a:gd name="connsiteY2" fmla="*/ 606 h 606"/>
                <a:gd name="connsiteX0" fmla="*/ 599 w 599"/>
                <a:gd name="connsiteY0" fmla="*/ 0 h 606"/>
                <a:gd name="connsiteX1" fmla="*/ 131 w 599"/>
                <a:gd name="connsiteY1" fmla="*/ 174 h 606"/>
                <a:gd name="connsiteX2" fmla="*/ 0 w 599"/>
                <a:gd name="connsiteY2" fmla="*/ 606 h 606"/>
                <a:gd name="connsiteX0" fmla="*/ 599 w 599"/>
                <a:gd name="connsiteY0" fmla="*/ 0 h 606"/>
                <a:gd name="connsiteX1" fmla="*/ 227 w 599"/>
                <a:gd name="connsiteY1" fmla="*/ 174 h 606"/>
                <a:gd name="connsiteX2" fmla="*/ 0 w 599"/>
                <a:gd name="connsiteY2" fmla="*/ 606 h 606"/>
                <a:gd name="connsiteX0" fmla="*/ 659 w 659"/>
                <a:gd name="connsiteY0" fmla="*/ 0 h 558"/>
                <a:gd name="connsiteX1" fmla="*/ 287 w 659"/>
                <a:gd name="connsiteY1" fmla="*/ 174 h 558"/>
                <a:gd name="connsiteX2" fmla="*/ 0 w 659"/>
                <a:gd name="connsiteY2" fmla="*/ 558 h 558"/>
                <a:gd name="connsiteX0" fmla="*/ 652 w 652"/>
                <a:gd name="connsiteY0" fmla="*/ 0 h 591"/>
                <a:gd name="connsiteX1" fmla="*/ 280 w 652"/>
                <a:gd name="connsiteY1" fmla="*/ 174 h 591"/>
                <a:gd name="connsiteX2" fmla="*/ 0 w 652"/>
                <a:gd name="connsiteY2" fmla="*/ 591 h 591"/>
                <a:gd name="connsiteX0" fmla="*/ 652 w 652"/>
                <a:gd name="connsiteY0" fmla="*/ 0 h 801"/>
                <a:gd name="connsiteX1" fmla="*/ 280 w 652"/>
                <a:gd name="connsiteY1" fmla="*/ 702 h 801"/>
                <a:gd name="connsiteX2" fmla="*/ 0 w 652"/>
                <a:gd name="connsiteY2" fmla="*/ 591 h 801"/>
                <a:gd name="connsiteX0" fmla="*/ 652 w 652"/>
                <a:gd name="connsiteY0" fmla="*/ 2 h 299"/>
                <a:gd name="connsiteX1" fmla="*/ 280 w 652"/>
                <a:gd name="connsiteY1" fmla="*/ 272 h 299"/>
                <a:gd name="connsiteX2" fmla="*/ 0 w 652"/>
                <a:gd name="connsiteY2" fmla="*/ 161 h 299"/>
                <a:gd name="connsiteX0" fmla="*/ 652 w 652"/>
                <a:gd name="connsiteY0" fmla="*/ 0 h 297"/>
                <a:gd name="connsiteX1" fmla="*/ 280 w 652"/>
                <a:gd name="connsiteY1" fmla="*/ 270 h 297"/>
                <a:gd name="connsiteX2" fmla="*/ 0 w 652"/>
                <a:gd name="connsiteY2" fmla="*/ 159 h 297"/>
                <a:gd name="connsiteX0" fmla="*/ 652 w 652"/>
                <a:gd name="connsiteY0" fmla="*/ 0 h 297"/>
                <a:gd name="connsiteX1" fmla="*/ 280 w 652"/>
                <a:gd name="connsiteY1" fmla="*/ 270 h 297"/>
                <a:gd name="connsiteX2" fmla="*/ 0 w 652"/>
                <a:gd name="connsiteY2" fmla="*/ 159 h 297"/>
                <a:gd name="connsiteX0" fmla="*/ 844 w 844"/>
                <a:gd name="connsiteY0" fmla="*/ 0 h 296"/>
                <a:gd name="connsiteX1" fmla="*/ 472 w 844"/>
                <a:gd name="connsiteY1" fmla="*/ 270 h 296"/>
                <a:gd name="connsiteX2" fmla="*/ 0 w 844"/>
                <a:gd name="connsiteY2" fmla="*/ 159 h 296"/>
                <a:gd name="connsiteX0" fmla="*/ 844 w 844"/>
                <a:gd name="connsiteY0" fmla="*/ 188 h 378"/>
                <a:gd name="connsiteX1" fmla="*/ 280 w 844"/>
                <a:gd name="connsiteY1" fmla="*/ 26 h 378"/>
                <a:gd name="connsiteX2" fmla="*/ 0 w 844"/>
                <a:gd name="connsiteY2" fmla="*/ 347 h 378"/>
                <a:gd name="connsiteX0" fmla="*/ 844 w 900"/>
                <a:gd name="connsiteY0" fmla="*/ 0 h 344"/>
                <a:gd name="connsiteX1" fmla="*/ 760 w 900"/>
                <a:gd name="connsiteY1" fmla="*/ 318 h 344"/>
                <a:gd name="connsiteX2" fmla="*/ 0 w 900"/>
                <a:gd name="connsiteY2" fmla="*/ 159 h 344"/>
                <a:gd name="connsiteX0" fmla="*/ 508 w 509"/>
                <a:gd name="connsiteY0" fmla="*/ 0 h 430"/>
                <a:gd name="connsiteX1" fmla="*/ 424 w 509"/>
                <a:gd name="connsiteY1" fmla="*/ 318 h 430"/>
                <a:gd name="connsiteX2" fmla="*/ 0 w 509"/>
                <a:gd name="connsiteY2" fmla="*/ 399 h 430"/>
                <a:gd name="connsiteX0" fmla="*/ 748 w 748"/>
                <a:gd name="connsiteY0" fmla="*/ 0 h 334"/>
                <a:gd name="connsiteX1" fmla="*/ 424 w 748"/>
                <a:gd name="connsiteY1" fmla="*/ 222 h 334"/>
                <a:gd name="connsiteX2" fmla="*/ 0 w 748"/>
                <a:gd name="connsiteY2" fmla="*/ 303 h 334"/>
                <a:gd name="connsiteX0" fmla="*/ 748 w 748"/>
                <a:gd name="connsiteY0" fmla="*/ 0 h 368"/>
                <a:gd name="connsiteX1" fmla="*/ 568 w 748"/>
                <a:gd name="connsiteY1" fmla="*/ 318 h 368"/>
                <a:gd name="connsiteX2" fmla="*/ 0 w 748"/>
                <a:gd name="connsiteY2" fmla="*/ 303 h 368"/>
                <a:gd name="connsiteX0" fmla="*/ 748 w 748"/>
                <a:gd name="connsiteY0" fmla="*/ 0 h 348"/>
                <a:gd name="connsiteX1" fmla="*/ 568 w 748"/>
                <a:gd name="connsiteY1" fmla="*/ 318 h 348"/>
                <a:gd name="connsiteX2" fmla="*/ 0 w 748"/>
                <a:gd name="connsiteY2" fmla="*/ 182 h 348"/>
                <a:gd name="connsiteX0" fmla="*/ 748 w 748"/>
                <a:gd name="connsiteY0" fmla="*/ 0 h 469"/>
                <a:gd name="connsiteX1" fmla="*/ 424 w 748"/>
                <a:gd name="connsiteY1" fmla="*/ 439 h 469"/>
                <a:gd name="connsiteX2" fmla="*/ 0 w 748"/>
                <a:gd name="connsiteY2" fmla="*/ 182 h 469"/>
                <a:gd name="connsiteX0" fmla="*/ 748 w 748"/>
                <a:gd name="connsiteY0" fmla="*/ 0 h 469"/>
                <a:gd name="connsiteX1" fmla="*/ 424 w 748"/>
                <a:gd name="connsiteY1" fmla="*/ 439 h 469"/>
                <a:gd name="connsiteX2" fmla="*/ 0 w 748"/>
                <a:gd name="connsiteY2" fmla="*/ 182 h 469"/>
                <a:gd name="connsiteX0" fmla="*/ 748 w 748"/>
                <a:gd name="connsiteY0" fmla="*/ 0 h 348"/>
                <a:gd name="connsiteX1" fmla="*/ 424 w 748"/>
                <a:gd name="connsiteY1" fmla="*/ 318 h 348"/>
                <a:gd name="connsiteX2" fmla="*/ 0 w 748"/>
                <a:gd name="connsiteY2" fmla="*/ 182 h 348"/>
                <a:gd name="connsiteX0" fmla="*/ 335 w 516"/>
                <a:gd name="connsiteY0" fmla="*/ 0 h 481"/>
                <a:gd name="connsiteX1" fmla="*/ 11 w 516"/>
                <a:gd name="connsiteY1" fmla="*/ 318 h 481"/>
                <a:gd name="connsiteX2" fmla="*/ 399 w 516"/>
                <a:gd name="connsiteY2" fmla="*/ 354 h 481"/>
                <a:gd name="connsiteX0" fmla="*/ 29 w 212"/>
                <a:gd name="connsiteY0" fmla="*/ 0 h 481"/>
                <a:gd name="connsiteX1" fmla="*/ 201 w 212"/>
                <a:gd name="connsiteY1" fmla="*/ 146 h 481"/>
                <a:gd name="connsiteX2" fmla="*/ 93 w 212"/>
                <a:gd name="connsiteY2" fmla="*/ 354 h 481"/>
                <a:gd name="connsiteX0" fmla="*/ 29 w 224"/>
                <a:gd name="connsiteY0" fmla="*/ 0 h 354"/>
                <a:gd name="connsiteX1" fmla="*/ 201 w 224"/>
                <a:gd name="connsiteY1" fmla="*/ 146 h 354"/>
                <a:gd name="connsiteX2" fmla="*/ 93 w 224"/>
                <a:gd name="connsiteY2" fmla="*/ 354 h 354"/>
                <a:gd name="connsiteX0" fmla="*/ 29 w 224"/>
                <a:gd name="connsiteY0" fmla="*/ 0 h 354"/>
                <a:gd name="connsiteX1" fmla="*/ 201 w 224"/>
                <a:gd name="connsiteY1" fmla="*/ 146 h 354"/>
                <a:gd name="connsiteX2" fmla="*/ 93 w 224"/>
                <a:gd name="connsiteY2" fmla="*/ 354 h 354"/>
                <a:gd name="connsiteX0" fmla="*/ 0 w 195"/>
                <a:gd name="connsiteY0" fmla="*/ 0 h 354"/>
                <a:gd name="connsiteX1" fmla="*/ 172 w 195"/>
                <a:gd name="connsiteY1" fmla="*/ 146 h 354"/>
                <a:gd name="connsiteX2" fmla="*/ 64 w 195"/>
                <a:gd name="connsiteY2" fmla="*/ 354 h 354"/>
              </a:gdLst>
              <a:ahLst/>
              <a:cxnLst>
                <a:cxn ang="0">
                  <a:pos x="connsiteX0" y="connsiteY0"/>
                </a:cxn>
                <a:cxn ang="0">
                  <a:pos x="connsiteX1" y="connsiteY1"/>
                </a:cxn>
                <a:cxn ang="0">
                  <a:pos x="connsiteX2" y="connsiteY2"/>
                </a:cxn>
              </a:cxnLst>
              <a:rect l="l" t="t" r="r" b="b"/>
              <a:pathLst>
                <a:path w="195" h="354">
                  <a:moveTo>
                    <a:pt x="0" y="0"/>
                  </a:moveTo>
                  <a:cubicBezTo>
                    <a:pt x="47" y="48"/>
                    <a:pt x="161" y="87"/>
                    <a:pt x="172" y="146"/>
                  </a:cubicBezTo>
                  <a:cubicBezTo>
                    <a:pt x="183" y="205"/>
                    <a:pt x="195" y="237"/>
                    <a:pt x="64" y="354"/>
                  </a:cubicBezTo>
                </a:path>
              </a:pathLst>
            </a:custGeom>
            <a:noFill/>
            <a:ln w="31750" cap="flat" cmpd="sng">
              <a:solidFill>
                <a:schemeClr val="tx1"/>
              </a:solidFill>
              <a:prstDash val="solid"/>
              <a:round/>
              <a:headEnd type="stealth" w="lg" len="lg"/>
              <a:tailEnd type="stealth" w="lg" len="lg"/>
            </a:ln>
            <a:effectLst/>
          </p:spPr>
          <p:txBody>
            <a:bodyPr wrap="square" anchor="ctr">
              <a:noAutofit/>
            </a:bodyPr>
            <a:lstStyle/>
            <a:p>
              <a:endParaRPr lang="en-US">
                <a:solidFill>
                  <a:schemeClr val="tx1"/>
                </a:solidFill>
                <a:latin typeface="+mn-lt"/>
              </a:endParaRPr>
            </a:p>
          </p:txBody>
        </p:sp>
        <p:sp>
          <p:nvSpPr>
            <p:cNvPr id="18" name="Oval 106"/>
            <p:cNvSpPr>
              <a:spLocks noChangeArrowheads="1"/>
            </p:cNvSpPr>
            <p:nvPr/>
          </p:nvSpPr>
          <p:spPr bwMode="auto">
            <a:xfrm>
              <a:off x="3484808" y="3830657"/>
              <a:ext cx="1524000" cy="772633"/>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eaLnBrk="0" hangingPunct="0"/>
              <a:endParaRPr lang="en-US">
                <a:solidFill>
                  <a:schemeClr val="tx1"/>
                </a:solidFill>
              </a:endParaRPr>
            </a:p>
          </p:txBody>
        </p:sp>
        <p:sp>
          <p:nvSpPr>
            <p:cNvPr id="19" name="Text Box 27"/>
            <p:cNvSpPr txBox="1">
              <a:spLocks noChangeArrowheads="1"/>
            </p:cNvSpPr>
            <p:nvPr/>
          </p:nvSpPr>
          <p:spPr bwMode="auto">
            <a:xfrm>
              <a:off x="3538802" y="3929065"/>
              <a:ext cx="1417898" cy="584775"/>
            </a:xfrm>
            <a:prstGeom prst="rect">
              <a:avLst/>
            </a:prstGeom>
            <a:noFill/>
            <a:ln w="19050" algn="ctr">
              <a:noFill/>
              <a:miter lim="800000"/>
              <a:headEnd/>
              <a:tailEnd/>
            </a:ln>
            <a:effectLst/>
          </p:spPr>
          <p:txBody>
            <a:bodyPr wrap="square">
              <a:spAutoFit/>
            </a:bodyPr>
            <a:lstStyle/>
            <a:p>
              <a:pPr algn="ctr"/>
              <a:r>
                <a:rPr lang="en-US" sz="1600" b="1" dirty="0" smtClean="0">
                  <a:solidFill>
                    <a:schemeClr val="tx1"/>
                  </a:solidFill>
                  <a:latin typeface="+mn-lt"/>
                </a:rPr>
                <a:t>Dynamics CRM</a:t>
              </a:r>
              <a:endParaRPr lang="en-US" sz="1600" b="1" dirty="0">
                <a:solidFill>
                  <a:schemeClr val="tx1"/>
                </a:solidFill>
                <a:latin typeface="+mn-lt"/>
              </a:endParaRPr>
            </a:p>
          </p:txBody>
        </p:sp>
        <p:sp>
          <p:nvSpPr>
            <p:cNvPr id="36" name="Rectangle 35"/>
            <p:cNvSpPr/>
            <p:nvPr/>
          </p:nvSpPr>
          <p:spPr>
            <a:xfrm>
              <a:off x="3071802" y="2968052"/>
              <a:ext cx="2405544" cy="3318467"/>
            </a:xfrm>
            <a:prstGeom prst="rect">
              <a:avLst/>
            </a:prstGeom>
            <a:noFill/>
            <a:ln w="38100">
              <a:solidFill>
                <a:schemeClr val="accent6"/>
              </a:solidFill>
              <a:prstDash val="sysDash"/>
              <a:tailEnd type="stealth" w="lg" len="lg"/>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33" name="Text Box 77"/>
            <p:cNvSpPr txBox="1">
              <a:spLocks noChangeArrowheads="1"/>
            </p:cNvSpPr>
            <p:nvPr/>
          </p:nvSpPr>
          <p:spPr bwMode="auto">
            <a:xfrm>
              <a:off x="3214678" y="3071810"/>
              <a:ext cx="2128838" cy="400110"/>
            </a:xfrm>
            <a:prstGeom prst="rect">
              <a:avLst/>
            </a:prstGeom>
            <a:noFill/>
            <a:ln w="19050" algn="ctr">
              <a:noFill/>
              <a:miter lim="800000"/>
              <a:headEnd/>
              <a:tailEnd/>
            </a:ln>
            <a:effectLst/>
          </p:spPr>
          <p:txBody>
            <a:bodyPr wrap="square">
              <a:spAutoFit/>
            </a:bodyPr>
            <a:lstStyle/>
            <a:p>
              <a:pPr algn="ctr"/>
              <a:r>
                <a:rPr lang="en-US" sz="2000" b="1" i="1" dirty="0" smtClean="0">
                  <a:solidFill>
                    <a:schemeClr val="tx1"/>
                  </a:solidFill>
                  <a:latin typeface="+mn-lt"/>
                </a:rPr>
                <a:t>On-premises</a:t>
              </a:r>
              <a:endParaRPr lang="en-US" sz="2000" b="1" i="1" dirty="0">
                <a:solidFill>
                  <a:schemeClr val="tx1"/>
                </a:solidFill>
                <a:latin typeface="+mn-lt"/>
              </a:endParaRPr>
            </a:p>
          </p:txBody>
        </p:sp>
        <p:sp>
          <p:nvSpPr>
            <p:cNvPr id="56" name="Oval 106"/>
            <p:cNvSpPr>
              <a:spLocks noChangeArrowheads="1"/>
            </p:cNvSpPr>
            <p:nvPr/>
          </p:nvSpPr>
          <p:spPr bwMode="auto">
            <a:xfrm>
              <a:off x="3518061" y="5072074"/>
              <a:ext cx="1524000" cy="772633"/>
            </a:xfrm>
            <a:prstGeom prst="ellipse">
              <a:avLst/>
            </a:prstGeom>
            <a:noFill/>
            <a:ln w="50800">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eaLnBrk="0" hangingPunct="0"/>
              <a:endParaRPr lang="en-US">
                <a:solidFill>
                  <a:schemeClr val="tx1"/>
                </a:solidFill>
              </a:endParaRPr>
            </a:p>
          </p:txBody>
        </p:sp>
        <p:sp>
          <p:nvSpPr>
            <p:cNvPr id="57" name="Text Box 27"/>
            <p:cNvSpPr txBox="1">
              <a:spLocks noChangeArrowheads="1"/>
            </p:cNvSpPr>
            <p:nvPr/>
          </p:nvSpPr>
          <p:spPr bwMode="auto">
            <a:xfrm>
              <a:off x="3610240" y="5143511"/>
              <a:ext cx="1371600" cy="584775"/>
            </a:xfrm>
            <a:prstGeom prst="rect">
              <a:avLst/>
            </a:prstGeom>
            <a:noFill/>
            <a:ln w="19050" algn="ctr">
              <a:noFill/>
              <a:miter lim="800000"/>
              <a:headEnd/>
              <a:tailEnd/>
            </a:ln>
            <a:effectLst/>
          </p:spPr>
          <p:txBody>
            <a:bodyPr>
              <a:spAutoFit/>
            </a:bodyPr>
            <a:lstStyle/>
            <a:p>
              <a:pPr algn="ctr"/>
              <a:r>
                <a:rPr lang="en-US" sz="1600" b="1" dirty="0" smtClean="0">
                  <a:solidFill>
                    <a:schemeClr val="tx1"/>
                  </a:solidFill>
                  <a:latin typeface="+mn-lt"/>
                </a:rPr>
                <a:t>Browser/ Client</a:t>
              </a:r>
              <a:endParaRPr lang="en-US" sz="1600" b="1" dirty="0">
                <a:solidFill>
                  <a:schemeClr val="tx1"/>
                </a:solidFill>
                <a:latin typeface="+mn-lt"/>
              </a:endParaRPr>
            </a:p>
          </p:txBody>
        </p:sp>
        <p:sp>
          <p:nvSpPr>
            <p:cNvPr id="59" name="TextBox 58"/>
            <p:cNvSpPr txBox="1"/>
            <p:nvPr/>
          </p:nvSpPr>
          <p:spPr>
            <a:xfrm>
              <a:off x="5643570" y="3000372"/>
              <a:ext cx="3286148" cy="2800767"/>
            </a:xfrm>
            <a:prstGeom prst="rect">
              <a:avLst/>
            </a:prstGeom>
          </p:spPr>
          <p:txBody>
            <a:bodyPr vert="horz" wrap="square" lIns="0" tIns="0" rIns="0" bIns="0" rtlCol="0">
              <a:spAutoFit/>
            </a:bodyPr>
            <a:lstStyle/>
            <a:p>
              <a:pPr marL="463550" indent="-463550" algn="l" defTabSz="914363" rtl="0">
                <a:lnSpc>
                  <a:spcPct val="90000"/>
                </a:lnSpc>
                <a:spcBef>
                  <a:spcPct val="20000"/>
                </a:spcBef>
                <a:buSzPct val="120000"/>
                <a:buBlip>
                  <a:blip r:embed="rId5"/>
                </a:buBlip>
              </a:pPr>
              <a:r>
                <a:rPr lang="en-US" sz="2800" dirty="0" smtClean="0">
                  <a:solidFill>
                    <a:schemeClr val="tx1"/>
                  </a:solidFill>
                  <a:latin typeface="+mn-lt"/>
                  <a:cs typeface="+mn-cs"/>
                </a:rPr>
                <a:t>Dynamics CRM as also sold as an on-premises application</a:t>
              </a:r>
            </a:p>
            <a:p>
              <a:pPr marL="920750" lvl="1" indent="-463550" algn="l" defTabSz="914363" rtl="0">
                <a:lnSpc>
                  <a:spcPct val="90000"/>
                </a:lnSpc>
                <a:spcBef>
                  <a:spcPct val="20000"/>
                </a:spcBef>
                <a:buSzPct val="120000"/>
                <a:buBlip>
                  <a:blip r:embed="rId5"/>
                </a:buBlip>
              </a:pPr>
              <a:r>
                <a:rPr lang="en-US" sz="2800" dirty="0" smtClean="0">
                  <a:solidFill>
                    <a:schemeClr val="tx1"/>
                  </a:solidFill>
                  <a:latin typeface="+mn-lt"/>
                  <a:cs typeface="+mn-cs"/>
                </a:rPr>
                <a:t>Which is much more popular today</a:t>
              </a:r>
            </a:p>
          </p:txBody>
        </p:sp>
      </p:grpSp>
    </p:spTree>
    <p:custDataLst>
      <p:tags r:id="rId1"/>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8">
                                            <p:txEl>
                                              <p:pRg st="0" end="0"/>
                                            </p:txEl>
                                          </p:spTgt>
                                        </p:tgtEl>
                                        <p:attrNameLst>
                                          <p:attrName>style.visibility</p:attrName>
                                        </p:attrNameLst>
                                      </p:cBhvr>
                                      <p:to>
                                        <p:strVal val="visible"/>
                                      </p:to>
                                    </p:set>
                                    <p:animEffect transition="in" filter="dissolve">
                                      <p:cBhvr>
                                        <p:cTn id="10" dur="500"/>
                                        <p:tgtEl>
                                          <p:spTgt spid="5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p:cNvSpPr>
            <a:spLocks noGrp="1"/>
          </p:cNvSpPr>
          <p:nvPr>
            <p:ph type="title"/>
          </p:nvPr>
        </p:nvSpPr>
        <p:spPr/>
        <p:txBody>
          <a:bodyPr/>
          <a:lstStyle/>
          <a:p>
            <a:pPr algn="l"/>
            <a:r>
              <a:rPr lang="en-US" dirty="0" smtClean="0"/>
              <a:t>Attached Services</a:t>
            </a:r>
            <a:br>
              <a:rPr lang="en-US" dirty="0" smtClean="0"/>
            </a:br>
            <a:r>
              <a:rPr sz="3200" i="1" smtClean="0">
                <a:solidFill>
                  <a:schemeClr val="accent5"/>
                </a:solidFill>
              </a:rPr>
              <a:t>Microsoft Exchange</a:t>
            </a:r>
            <a:endParaRPr sz="3200" i="1" dirty="0" smtClean="0">
              <a:solidFill>
                <a:schemeClr val="accent5"/>
              </a:solidFill>
            </a:endParaRPr>
          </a:p>
        </p:txBody>
      </p:sp>
      <p:sp>
        <p:nvSpPr>
          <p:cNvPr id="47" name="Content Placeholder 46"/>
          <p:cNvSpPr>
            <a:spLocks noGrp="1"/>
          </p:cNvSpPr>
          <p:nvPr>
            <p:ph idx="1"/>
          </p:nvPr>
        </p:nvSpPr>
        <p:spPr>
          <a:xfrm>
            <a:off x="3071802" y="1857364"/>
            <a:ext cx="5691198" cy="3859518"/>
          </a:xfrm>
        </p:spPr>
        <p:txBody>
          <a:bodyPr/>
          <a:lstStyle/>
          <a:p>
            <a:r>
              <a:rPr lang="en-US" dirty="0" smtClean="0"/>
              <a:t>Exchange Hosted Services provides add-on services for Exchange Server</a:t>
            </a:r>
          </a:p>
          <a:p>
            <a:pPr lvl="1"/>
            <a:r>
              <a:rPr lang="en-US" dirty="0" smtClean="0"/>
              <a:t>Such as email filtering</a:t>
            </a:r>
          </a:p>
          <a:p>
            <a:endParaRPr lang="en-US" dirty="0" smtClean="0"/>
          </a:p>
          <a:p>
            <a:r>
              <a:rPr lang="en-US" dirty="0" smtClean="0"/>
              <a:t>Exchange  is also available as:</a:t>
            </a:r>
          </a:p>
          <a:p>
            <a:pPr lvl="1"/>
            <a:r>
              <a:rPr lang="en-US" dirty="0" smtClean="0"/>
              <a:t>An on-premises application (of course)</a:t>
            </a:r>
          </a:p>
          <a:p>
            <a:pPr lvl="1"/>
            <a:r>
              <a:rPr lang="en-US" dirty="0" smtClean="0"/>
              <a:t>A hosted (</a:t>
            </a:r>
            <a:r>
              <a:rPr lang="en-US" dirty="0" err="1" smtClean="0"/>
              <a:t>SaaS</a:t>
            </a:r>
            <a:r>
              <a:rPr lang="en-US" dirty="0" smtClean="0"/>
              <a:t>?) offering</a:t>
            </a:r>
            <a:endParaRPr lang="en-US" dirty="0"/>
          </a:p>
        </p:txBody>
      </p:sp>
      <p:grpSp>
        <p:nvGrpSpPr>
          <p:cNvPr id="2" name="Group 15"/>
          <p:cNvGrpSpPr/>
          <p:nvPr/>
        </p:nvGrpSpPr>
        <p:grpSpPr>
          <a:xfrm>
            <a:off x="285720" y="1928802"/>
            <a:ext cx="2643206" cy="4572033"/>
            <a:chOff x="285720" y="1928802"/>
            <a:chExt cx="2643206" cy="4572033"/>
          </a:xfrm>
        </p:grpSpPr>
        <p:sp>
          <p:nvSpPr>
            <p:cNvPr id="49" name="Rectangle 2"/>
            <p:cNvSpPr>
              <a:spLocks noChangeArrowheads="1"/>
            </p:cNvSpPr>
            <p:nvPr/>
          </p:nvSpPr>
          <p:spPr bwMode="auto">
            <a:xfrm>
              <a:off x="571472" y="4429132"/>
              <a:ext cx="2205038" cy="2071703"/>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oAutofit/>
            </a:bodyPr>
            <a:lstStyle/>
            <a:p>
              <a:pPr eaLnBrk="0" hangingPunct="0"/>
              <a:endParaRPr lang="en-US" sz="1400" b="1">
                <a:solidFill>
                  <a:schemeClr val="tx1"/>
                </a:solidFill>
              </a:endParaRPr>
            </a:p>
          </p:txBody>
        </p:sp>
        <p:grpSp>
          <p:nvGrpSpPr>
            <p:cNvPr id="3" name="Group 36"/>
            <p:cNvGrpSpPr/>
            <p:nvPr/>
          </p:nvGrpSpPr>
          <p:grpSpPr>
            <a:xfrm>
              <a:off x="809832" y="4550090"/>
              <a:ext cx="1524000" cy="1176046"/>
              <a:chOff x="6759927" y="4478651"/>
              <a:chExt cx="1524000" cy="1176046"/>
            </a:xfrm>
          </p:grpSpPr>
          <p:sp>
            <p:nvSpPr>
              <p:cNvPr id="50" name="Oval 106"/>
              <p:cNvSpPr>
                <a:spLocks noChangeArrowheads="1"/>
              </p:cNvSpPr>
              <p:nvPr/>
            </p:nvSpPr>
            <p:spPr bwMode="auto">
              <a:xfrm>
                <a:off x="6759927" y="4478651"/>
                <a:ext cx="1524000" cy="772633"/>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eaLnBrk="0" hangingPunct="0"/>
                <a:endParaRPr lang="en-US">
                  <a:solidFill>
                    <a:schemeClr val="tx1"/>
                  </a:solidFill>
                </a:endParaRPr>
              </a:p>
            </p:txBody>
          </p:sp>
          <p:sp>
            <p:nvSpPr>
              <p:cNvPr id="51" name="Text Box 27"/>
              <p:cNvSpPr txBox="1">
                <a:spLocks noChangeArrowheads="1"/>
              </p:cNvSpPr>
              <p:nvPr/>
            </p:nvSpPr>
            <p:spPr bwMode="auto">
              <a:xfrm>
                <a:off x="6794340" y="4588635"/>
                <a:ext cx="1472204" cy="584775"/>
              </a:xfrm>
              <a:prstGeom prst="rect">
                <a:avLst/>
              </a:prstGeom>
              <a:noFill/>
              <a:ln w="19050" algn="ctr">
                <a:noFill/>
                <a:miter lim="800000"/>
                <a:headEnd/>
                <a:tailEnd/>
              </a:ln>
              <a:effectLst/>
            </p:spPr>
            <p:txBody>
              <a:bodyPr wrap="square">
                <a:spAutoFit/>
              </a:bodyPr>
              <a:lstStyle/>
              <a:p>
                <a:pPr algn="ctr"/>
                <a:r>
                  <a:rPr lang="en-US" sz="1600" b="1" dirty="0" smtClean="0">
                    <a:solidFill>
                      <a:schemeClr val="tx1"/>
                    </a:solidFill>
                    <a:latin typeface="+mn-lt"/>
                  </a:rPr>
                  <a:t>Exchange</a:t>
                </a:r>
              </a:p>
              <a:p>
                <a:pPr algn="ctr"/>
                <a:r>
                  <a:rPr lang="en-US" sz="1600" b="1" dirty="0" smtClean="0">
                    <a:solidFill>
                      <a:schemeClr val="tx1"/>
                    </a:solidFill>
                    <a:latin typeface="+mn-lt"/>
                  </a:rPr>
                  <a:t>Server</a:t>
                </a:r>
                <a:endParaRPr lang="en-US" sz="1600" b="1" dirty="0">
                  <a:solidFill>
                    <a:schemeClr val="tx1"/>
                  </a:solidFill>
                  <a:latin typeface="+mn-lt"/>
                </a:endParaRPr>
              </a:p>
            </p:txBody>
          </p:sp>
          <p:sp>
            <p:nvSpPr>
              <p:cNvPr id="110675" name="Freeform 83"/>
              <p:cNvSpPr>
                <a:spLocks/>
              </p:cNvSpPr>
              <p:nvPr/>
            </p:nvSpPr>
            <p:spPr bwMode="auto">
              <a:xfrm>
                <a:off x="7680823" y="5193032"/>
                <a:ext cx="272810" cy="461665"/>
              </a:xfrm>
              <a:custGeom>
                <a:avLst/>
                <a:gdLst>
                  <a:gd name="connsiteX0" fmla="*/ 619 w 619"/>
                  <a:gd name="connsiteY0" fmla="*/ 0 h 559"/>
                  <a:gd name="connsiteX1" fmla="*/ 419 w 619"/>
                  <a:gd name="connsiteY1" fmla="*/ 367 h 559"/>
                  <a:gd name="connsiteX2" fmla="*/ 0 w 619"/>
                  <a:gd name="connsiteY2" fmla="*/ 559 h 559"/>
                  <a:gd name="connsiteX0" fmla="*/ 619 w 619"/>
                  <a:gd name="connsiteY0" fmla="*/ 62 h 621"/>
                  <a:gd name="connsiteX1" fmla="*/ 131 w 619"/>
                  <a:gd name="connsiteY1" fmla="*/ 93 h 621"/>
                  <a:gd name="connsiteX2" fmla="*/ 0 w 619"/>
                  <a:gd name="connsiteY2" fmla="*/ 621 h 621"/>
                  <a:gd name="connsiteX0" fmla="*/ 599 w 599"/>
                  <a:gd name="connsiteY0" fmla="*/ 23 h 629"/>
                  <a:gd name="connsiteX1" fmla="*/ 131 w 599"/>
                  <a:gd name="connsiteY1" fmla="*/ 101 h 629"/>
                  <a:gd name="connsiteX2" fmla="*/ 0 w 599"/>
                  <a:gd name="connsiteY2" fmla="*/ 629 h 629"/>
                  <a:gd name="connsiteX0" fmla="*/ 599 w 599"/>
                  <a:gd name="connsiteY0" fmla="*/ 0 h 606"/>
                  <a:gd name="connsiteX1" fmla="*/ 131 w 599"/>
                  <a:gd name="connsiteY1" fmla="*/ 174 h 606"/>
                  <a:gd name="connsiteX2" fmla="*/ 0 w 599"/>
                  <a:gd name="connsiteY2" fmla="*/ 606 h 606"/>
                  <a:gd name="connsiteX0" fmla="*/ 599 w 599"/>
                  <a:gd name="connsiteY0" fmla="*/ 0 h 606"/>
                  <a:gd name="connsiteX1" fmla="*/ 131 w 599"/>
                  <a:gd name="connsiteY1" fmla="*/ 174 h 606"/>
                  <a:gd name="connsiteX2" fmla="*/ 0 w 599"/>
                  <a:gd name="connsiteY2" fmla="*/ 606 h 606"/>
                  <a:gd name="connsiteX0" fmla="*/ 599 w 599"/>
                  <a:gd name="connsiteY0" fmla="*/ 0 h 606"/>
                  <a:gd name="connsiteX1" fmla="*/ 227 w 599"/>
                  <a:gd name="connsiteY1" fmla="*/ 174 h 606"/>
                  <a:gd name="connsiteX2" fmla="*/ 0 w 599"/>
                  <a:gd name="connsiteY2" fmla="*/ 606 h 606"/>
                  <a:gd name="connsiteX0" fmla="*/ 659 w 659"/>
                  <a:gd name="connsiteY0" fmla="*/ 0 h 558"/>
                  <a:gd name="connsiteX1" fmla="*/ 287 w 659"/>
                  <a:gd name="connsiteY1" fmla="*/ 174 h 558"/>
                  <a:gd name="connsiteX2" fmla="*/ 0 w 659"/>
                  <a:gd name="connsiteY2" fmla="*/ 558 h 558"/>
                  <a:gd name="connsiteX0" fmla="*/ 652 w 652"/>
                  <a:gd name="connsiteY0" fmla="*/ 0 h 591"/>
                  <a:gd name="connsiteX1" fmla="*/ 280 w 652"/>
                  <a:gd name="connsiteY1" fmla="*/ 174 h 591"/>
                  <a:gd name="connsiteX2" fmla="*/ 0 w 652"/>
                  <a:gd name="connsiteY2" fmla="*/ 591 h 591"/>
                  <a:gd name="connsiteX0" fmla="*/ 652 w 652"/>
                  <a:gd name="connsiteY0" fmla="*/ 0 h 801"/>
                  <a:gd name="connsiteX1" fmla="*/ 280 w 652"/>
                  <a:gd name="connsiteY1" fmla="*/ 702 h 801"/>
                  <a:gd name="connsiteX2" fmla="*/ 0 w 652"/>
                  <a:gd name="connsiteY2" fmla="*/ 591 h 801"/>
                  <a:gd name="connsiteX0" fmla="*/ 652 w 652"/>
                  <a:gd name="connsiteY0" fmla="*/ 2 h 299"/>
                  <a:gd name="connsiteX1" fmla="*/ 280 w 652"/>
                  <a:gd name="connsiteY1" fmla="*/ 272 h 299"/>
                  <a:gd name="connsiteX2" fmla="*/ 0 w 652"/>
                  <a:gd name="connsiteY2" fmla="*/ 161 h 299"/>
                  <a:gd name="connsiteX0" fmla="*/ 652 w 652"/>
                  <a:gd name="connsiteY0" fmla="*/ 0 h 297"/>
                  <a:gd name="connsiteX1" fmla="*/ 280 w 652"/>
                  <a:gd name="connsiteY1" fmla="*/ 270 h 297"/>
                  <a:gd name="connsiteX2" fmla="*/ 0 w 652"/>
                  <a:gd name="connsiteY2" fmla="*/ 159 h 297"/>
                  <a:gd name="connsiteX0" fmla="*/ 652 w 652"/>
                  <a:gd name="connsiteY0" fmla="*/ 0 h 297"/>
                  <a:gd name="connsiteX1" fmla="*/ 280 w 652"/>
                  <a:gd name="connsiteY1" fmla="*/ 270 h 297"/>
                  <a:gd name="connsiteX2" fmla="*/ 0 w 652"/>
                  <a:gd name="connsiteY2" fmla="*/ 159 h 297"/>
                  <a:gd name="connsiteX0" fmla="*/ 844 w 844"/>
                  <a:gd name="connsiteY0" fmla="*/ 0 h 296"/>
                  <a:gd name="connsiteX1" fmla="*/ 472 w 844"/>
                  <a:gd name="connsiteY1" fmla="*/ 270 h 296"/>
                  <a:gd name="connsiteX2" fmla="*/ 0 w 844"/>
                  <a:gd name="connsiteY2" fmla="*/ 159 h 296"/>
                  <a:gd name="connsiteX0" fmla="*/ 844 w 844"/>
                  <a:gd name="connsiteY0" fmla="*/ 188 h 378"/>
                  <a:gd name="connsiteX1" fmla="*/ 280 w 844"/>
                  <a:gd name="connsiteY1" fmla="*/ 26 h 378"/>
                  <a:gd name="connsiteX2" fmla="*/ 0 w 844"/>
                  <a:gd name="connsiteY2" fmla="*/ 347 h 378"/>
                  <a:gd name="connsiteX0" fmla="*/ 844 w 900"/>
                  <a:gd name="connsiteY0" fmla="*/ 0 h 344"/>
                  <a:gd name="connsiteX1" fmla="*/ 760 w 900"/>
                  <a:gd name="connsiteY1" fmla="*/ 318 h 344"/>
                  <a:gd name="connsiteX2" fmla="*/ 0 w 900"/>
                  <a:gd name="connsiteY2" fmla="*/ 159 h 344"/>
                  <a:gd name="connsiteX0" fmla="*/ 508 w 509"/>
                  <a:gd name="connsiteY0" fmla="*/ 0 h 430"/>
                  <a:gd name="connsiteX1" fmla="*/ 424 w 509"/>
                  <a:gd name="connsiteY1" fmla="*/ 318 h 430"/>
                  <a:gd name="connsiteX2" fmla="*/ 0 w 509"/>
                  <a:gd name="connsiteY2" fmla="*/ 399 h 430"/>
                  <a:gd name="connsiteX0" fmla="*/ 748 w 748"/>
                  <a:gd name="connsiteY0" fmla="*/ 0 h 334"/>
                  <a:gd name="connsiteX1" fmla="*/ 424 w 748"/>
                  <a:gd name="connsiteY1" fmla="*/ 222 h 334"/>
                  <a:gd name="connsiteX2" fmla="*/ 0 w 748"/>
                  <a:gd name="connsiteY2" fmla="*/ 303 h 334"/>
                  <a:gd name="connsiteX0" fmla="*/ 748 w 748"/>
                  <a:gd name="connsiteY0" fmla="*/ 0 h 368"/>
                  <a:gd name="connsiteX1" fmla="*/ 568 w 748"/>
                  <a:gd name="connsiteY1" fmla="*/ 318 h 368"/>
                  <a:gd name="connsiteX2" fmla="*/ 0 w 748"/>
                  <a:gd name="connsiteY2" fmla="*/ 303 h 368"/>
                  <a:gd name="connsiteX0" fmla="*/ 748 w 748"/>
                  <a:gd name="connsiteY0" fmla="*/ 0 h 348"/>
                  <a:gd name="connsiteX1" fmla="*/ 568 w 748"/>
                  <a:gd name="connsiteY1" fmla="*/ 318 h 348"/>
                  <a:gd name="connsiteX2" fmla="*/ 0 w 748"/>
                  <a:gd name="connsiteY2" fmla="*/ 182 h 348"/>
                  <a:gd name="connsiteX0" fmla="*/ 748 w 748"/>
                  <a:gd name="connsiteY0" fmla="*/ 0 h 469"/>
                  <a:gd name="connsiteX1" fmla="*/ 424 w 748"/>
                  <a:gd name="connsiteY1" fmla="*/ 439 h 469"/>
                  <a:gd name="connsiteX2" fmla="*/ 0 w 748"/>
                  <a:gd name="connsiteY2" fmla="*/ 182 h 469"/>
                  <a:gd name="connsiteX0" fmla="*/ 748 w 748"/>
                  <a:gd name="connsiteY0" fmla="*/ 0 h 469"/>
                  <a:gd name="connsiteX1" fmla="*/ 424 w 748"/>
                  <a:gd name="connsiteY1" fmla="*/ 439 h 469"/>
                  <a:gd name="connsiteX2" fmla="*/ 0 w 748"/>
                  <a:gd name="connsiteY2" fmla="*/ 182 h 469"/>
                  <a:gd name="connsiteX0" fmla="*/ 748 w 748"/>
                  <a:gd name="connsiteY0" fmla="*/ 0 h 348"/>
                  <a:gd name="connsiteX1" fmla="*/ 424 w 748"/>
                  <a:gd name="connsiteY1" fmla="*/ 318 h 348"/>
                  <a:gd name="connsiteX2" fmla="*/ 0 w 748"/>
                  <a:gd name="connsiteY2" fmla="*/ 182 h 348"/>
                  <a:gd name="connsiteX0" fmla="*/ 335 w 516"/>
                  <a:gd name="connsiteY0" fmla="*/ 0 h 481"/>
                  <a:gd name="connsiteX1" fmla="*/ 11 w 516"/>
                  <a:gd name="connsiteY1" fmla="*/ 318 h 481"/>
                  <a:gd name="connsiteX2" fmla="*/ 399 w 516"/>
                  <a:gd name="connsiteY2" fmla="*/ 354 h 481"/>
                  <a:gd name="connsiteX0" fmla="*/ 29 w 212"/>
                  <a:gd name="connsiteY0" fmla="*/ 0 h 481"/>
                  <a:gd name="connsiteX1" fmla="*/ 201 w 212"/>
                  <a:gd name="connsiteY1" fmla="*/ 146 h 481"/>
                  <a:gd name="connsiteX2" fmla="*/ 93 w 212"/>
                  <a:gd name="connsiteY2" fmla="*/ 354 h 481"/>
                  <a:gd name="connsiteX0" fmla="*/ 29 w 224"/>
                  <a:gd name="connsiteY0" fmla="*/ 0 h 354"/>
                  <a:gd name="connsiteX1" fmla="*/ 201 w 224"/>
                  <a:gd name="connsiteY1" fmla="*/ 146 h 354"/>
                  <a:gd name="connsiteX2" fmla="*/ 93 w 224"/>
                  <a:gd name="connsiteY2" fmla="*/ 354 h 354"/>
                  <a:gd name="connsiteX0" fmla="*/ 29 w 224"/>
                  <a:gd name="connsiteY0" fmla="*/ 0 h 354"/>
                  <a:gd name="connsiteX1" fmla="*/ 201 w 224"/>
                  <a:gd name="connsiteY1" fmla="*/ 146 h 354"/>
                  <a:gd name="connsiteX2" fmla="*/ 93 w 224"/>
                  <a:gd name="connsiteY2" fmla="*/ 354 h 354"/>
                  <a:gd name="connsiteX0" fmla="*/ 0 w 195"/>
                  <a:gd name="connsiteY0" fmla="*/ 0 h 354"/>
                  <a:gd name="connsiteX1" fmla="*/ 172 w 195"/>
                  <a:gd name="connsiteY1" fmla="*/ 146 h 354"/>
                  <a:gd name="connsiteX2" fmla="*/ 64 w 195"/>
                  <a:gd name="connsiteY2" fmla="*/ 354 h 354"/>
                </a:gdLst>
                <a:ahLst/>
                <a:cxnLst>
                  <a:cxn ang="0">
                    <a:pos x="connsiteX0" y="connsiteY0"/>
                  </a:cxn>
                  <a:cxn ang="0">
                    <a:pos x="connsiteX1" y="connsiteY1"/>
                  </a:cxn>
                  <a:cxn ang="0">
                    <a:pos x="connsiteX2" y="connsiteY2"/>
                  </a:cxn>
                </a:cxnLst>
                <a:rect l="l" t="t" r="r" b="b"/>
                <a:pathLst>
                  <a:path w="195" h="354">
                    <a:moveTo>
                      <a:pt x="0" y="0"/>
                    </a:moveTo>
                    <a:cubicBezTo>
                      <a:pt x="47" y="48"/>
                      <a:pt x="161" y="87"/>
                      <a:pt x="172" y="146"/>
                    </a:cubicBezTo>
                    <a:cubicBezTo>
                      <a:pt x="183" y="205"/>
                      <a:pt x="195" y="237"/>
                      <a:pt x="64" y="354"/>
                    </a:cubicBezTo>
                  </a:path>
                </a:pathLst>
              </a:custGeom>
              <a:noFill/>
              <a:ln w="31750" cap="flat" cmpd="sng">
                <a:solidFill>
                  <a:schemeClr val="tx1"/>
                </a:solidFill>
                <a:prstDash val="solid"/>
                <a:round/>
                <a:headEnd type="stealth" w="lg" len="lg"/>
                <a:tailEnd type="none" w="lg" len="lg"/>
              </a:ln>
              <a:effectLst/>
            </p:spPr>
            <p:txBody>
              <a:bodyPr wrap="square" anchor="ctr">
                <a:spAutoFit/>
              </a:bodyPr>
              <a:lstStyle/>
              <a:p>
                <a:endParaRPr lang="en-US">
                  <a:solidFill>
                    <a:schemeClr val="tx1"/>
                  </a:solidFill>
                  <a:latin typeface="+mn-lt"/>
                </a:endParaRPr>
              </a:p>
            </p:txBody>
          </p:sp>
        </p:grpSp>
        <p:sp>
          <p:nvSpPr>
            <p:cNvPr id="42" name="Oval 106"/>
            <p:cNvSpPr>
              <a:spLocks noChangeArrowheads="1"/>
            </p:cNvSpPr>
            <p:nvPr/>
          </p:nvSpPr>
          <p:spPr bwMode="auto">
            <a:xfrm>
              <a:off x="979359" y="5572141"/>
              <a:ext cx="1524000" cy="772633"/>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noAutofit/>
            </a:bodyPr>
            <a:lstStyle/>
            <a:p>
              <a:pPr eaLnBrk="0" hangingPunct="0"/>
              <a:endParaRPr lang="en-US">
                <a:solidFill>
                  <a:schemeClr val="tx1"/>
                </a:solidFill>
              </a:endParaRPr>
            </a:p>
          </p:txBody>
        </p:sp>
        <p:sp>
          <p:nvSpPr>
            <p:cNvPr id="43" name="Text Box 27"/>
            <p:cNvSpPr txBox="1">
              <a:spLocks noChangeArrowheads="1"/>
            </p:cNvSpPr>
            <p:nvPr/>
          </p:nvSpPr>
          <p:spPr bwMode="auto">
            <a:xfrm>
              <a:off x="1044927" y="5788338"/>
              <a:ext cx="1371600" cy="338554"/>
            </a:xfrm>
            <a:prstGeom prst="rect">
              <a:avLst/>
            </a:prstGeom>
            <a:noFill/>
            <a:ln w="19050" algn="ctr">
              <a:noFill/>
              <a:miter lim="800000"/>
              <a:headEnd/>
              <a:tailEnd/>
            </a:ln>
            <a:effectLst/>
          </p:spPr>
          <p:txBody>
            <a:bodyPr>
              <a:spAutoFit/>
            </a:bodyPr>
            <a:lstStyle/>
            <a:p>
              <a:pPr algn="ctr"/>
              <a:r>
                <a:rPr lang="en-US" sz="1600" b="1" dirty="0" smtClean="0">
                  <a:solidFill>
                    <a:schemeClr val="tx1"/>
                  </a:solidFill>
                  <a:latin typeface="+mn-lt"/>
                </a:rPr>
                <a:t>Outlook</a:t>
              </a:r>
              <a:endParaRPr lang="en-US" sz="1600" b="1" dirty="0">
                <a:solidFill>
                  <a:schemeClr val="tx1"/>
                </a:solidFill>
                <a:latin typeface="+mn-lt"/>
              </a:endParaRPr>
            </a:p>
          </p:txBody>
        </p:sp>
        <p:pic>
          <p:nvPicPr>
            <p:cNvPr id="37" name="Picture 13" descr="internet cloud 75 opac"/>
            <p:cNvPicPr>
              <a:picLocks noChangeAspect="1" noChangeArrowheads="1"/>
            </p:cNvPicPr>
            <p:nvPr/>
          </p:nvPicPr>
          <p:blipFill>
            <a:blip r:embed="rId4" cstate="print"/>
            <a:srcRect/>
            <a:stretch>
              <a:fillRect/>
            </a:stretch>
          </p:blipFill>
          <p:spPr bwMode="auto">
            <a:xfrm>
              <a:off x="285720" y="3643314"/>
              <a:ext cx="2643206" cy="617074"/>
            </a:xfrm>
            <a:prstGeom prst="rect">
              <a:avLst/>
            </a:prstGeom>
            <a:noFill/>
            <a:effectLst/>
          </p:spPr>
        </p:pic>
        <p:sp>
          <p:nvSpPr>
            <p:cNvPr id="41" name="Rectangle 2"/>
            <p:cNvSpPr>
              <a:spLocks noChangeArrowheads="1"/>
            </p:cNvSpPr>
            <p:nvPr/>
          </p:nvSpPr>
          <p:spPr bwMode="auto">
            <a:xfrm>
              <a:off x="552091" y="1928802"/>
              <a:ext cx="2209800" cy="1434476"/>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10800000" scaled="1"/>
              <a:tileRect/>
            </a:gradFill>
            <a:ln w="19050" algn="ctr">
              <a:noFill/>
              <a:miter lim="800000"/>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a:noAutofit/>
            </a:bodyPr>
            <a:lstStyle/>
            <a:p>
              <a:pPr eaLnBrk="0" hangingPunct="0"/>
              <a:endParaRPr lang="en-US">
                <a:solidFill>
                  <a:schemeClr val="tx1"/>
                </a:solidFill>
                <a:latin typeface="+mn-lt"/>
              </a:endParaRPr>
            </a:p>
          </p:txBody>
        </p:sp>
        <p:sp>
          <p:nvSpPr>
            <p:cNvPr id="46" name="Freeform 83"/>
            <p:cNvSpPr>
              <a:spLocks/>
            </p:cNvSpPr>
            <p:nvPr/>
          </p:nvSpPr>
          <p:spPr bwMode="auto">
            <a:xfrm>
              <a:off x="1501795" y="3177914"/>
              <a:ext cx="483818" cy="1399811"/>
            </a:xfrm>
            <a:custGeom>
              <a:avLst/>
              <a:gdLst>
                <a:gd name="connsiteX0" fmla="*/ 619 w 619"/>
                <a:gd name="connsiteY0" fmla="*/ 0 h 559"/>
                <a:gd name="connsiteX1" fmla="*/ 419 w 619"/>
                <a:gd name="connsiteY1" fmla="*/ 367 h 559"/>
                <a:gd name="connsiteX2" fmla="*/ 0 w 619"/>
                <a:gd name="connsiteY2" fmla="*/ 559 h 559"/>
                <a:gd name="connsiteX0" fmla="*/ 619 w 619"/>
                <a:gd name="connsiteY0" fmla="*/ 62 h 621"/>
                <a:gd name="connsiteX1" fmla="*/ 131 w 619"/>
                <a:gd name="connsiteY1" fmla="*/ 93 h 621"/>
                <a:gd name="connsiteX2" fmla="*/ 0 w 619"/>
                <a:gd name="connsiteY2" fmla="*/ 621 h 621"/>
                <a:gd name="connsiteX0" fmla="*/ 599 w 599"/>
                <a:gd name="connsiteY0" fmla="*/ 23 h 629"/>
                <a:gd name="connsiteX1" fmla="*/ 131 w 599"/>
                <a:gd name="connsiteY1" fmla="*/ 101 h 629"/>
                <a:gd name="connsiteX2" fmla="*/ 0 w 599"/>
                <a:gd name="connsiteY2" fmla="*/ 629 h 629"/>
                <a:gd name="connsiteX0" fmla="*/ 599 w 599"/>
                <a:gd name="connsiteY0" fmla="*/ 0 h 606"/>
                <a:gd name="connsiteX1" fmla="*/ 131 w 599"/>
                <a:gd name="connsiteY1" fmla="*/ 174 h 606"/>
                <a:gd name="connsiteX2" fmla="*/ 0 w 599"/>
                <a:gd name="connsiteY2" fmla="*/ 606 h 606"/>
                <a:gd name="connsiteX0" fmla="*/ 599 w 599"/>
                <a:gd name="connsiteY0" fmla="*/ 0 h 606"/>
                <a:gd name="connsiteX1" fmla="*/ 131 w 599"/>
                <a:gd name="connsiteY1" fmla="*/ 174 h 606"/>
                <a:gd name="connsiteX2" fmla="*/ 0 w 599"/>
                <a:gd name="connsiteY2" fmla="*/ 606 h 606"/>
                <a:gd name="connsiteX0" fmla="*/ 599 w 599"/>
                <a:gd name="connsiteY0" fmla="*/ 0 h 606"/>
                <a:gd name="connsiteX1" fmla="*/ 227 w 599"/>
                <a:gd name="connsiteY1" fmla="*/ 174 h 606"/>
                <a:gd name="connsiteX2" fmla="*/ 0 w 599"/>
                <a:gd name="connsiteY2" fmla="*/ 606 h 606"/>
                <a:gd name="connsiteX0" fmla="*/ 659 w 659"/>
                <a:gd name="connsiteY0" fmla="*/ 0 h 558"/>
                <a:gd name="connsiteX1" fmla="*/ 287 w 659"/>
                <a:gd name="connsiteY1" fmla="*/ 174 h 558"/>
                <a:gd name="connsiteX2" fmla="*/ 0 w 659"/>
                <a:gd name="connsiteY2" fmla="*/ 558 h 558"/>
                <a:gd name="connsiteX0" fmla="*/ 652 w 652"/>
                <a:gd name="connsiteY0" fmla="*/ 0 h 591"/>
                <a:gd name="connsiteX1" fmla="*/ 280 w 652"/>
                <a:gd name="connsiteY1" fmla="*/ 174 h 591"/>
                <a:gd name="connsiteX2" fmla="*/ 0 w 652"/>
                <a:gd name="connsiteY2" fmla="*/ 591 h 591"/>
                <a:gd name="connsiteX0" fmla="*/ 652 w 652"/>
                <a:gd name="connsiteY0" fmla="*/ 0 h 801"/>
                <a:gd name="connsiteX1" fmla="*/ 280 w 652"/>
                <a:gd name="connsiteY1" fmla="*/ 702 h 801"/>
                <a:gd name="connsiteX2" fmla="*/ 0 w 652"/>
                <a:gd name="connsiteY2" fmla="*/ 591 h 801"/>
                <a:gd name="connsiteX0" fmla="*/ 652 w 652"/>
                <a:gd name="connsiteY0" fmla="*/ 2 h 299"/>
                <a:gd name="connsiteX1" fmla="*/ 280 w 652"/>
                <a:gd name="connsiteY1" fmla="*/ 272 h 299"/>
                <a:gd name="connsiteX2" fmla="*/ 0 w 652"/>
                <a:gd name="connsiteY2" fmla="*/ 161 h 299"/>
                <a:gd name="connsiteX0" fmla="*/ 652 w 652"/>
                <a:gd name="connsiteY0" fmla="*/ 0 h 297"/>
                <a:gd name="connsiteX1" fmla="*/ 280 w 652"/>
                <a:gd name="connsiteY1" fmla="*/ 270 h 297"/>
                <a:gd name="connsiteX2" fmla="*/ 0 w 652"/>
                <a:gd name="connsiteY2" fmla="*/ 159 h 297"/>
                <a:gd name="connsiteX0" fmla="*/ 652 w 652"/>
                <a:gd name="connsiteY0" fmla="*/ 0 h 297"/>
                <a:gd name="connsiteX1" fmla="*/ 280 w 652"/>
                <a:gd name="connsiteY1" fmla="*/ 270 h 297"/>
                <a:gd name="connsiteX2" fmla="*/ 0 w 652"/>
                <a:gd name="connsiteY2" fmla="*/ 159 h 297"/>
                <a:gd name="connsiteX0" fmla="*/ 844 w 844"/>
                <a:gd name="connsiteY0" fmla="*/ 0 h 296"/>
                <a:gd name="connsiteX1" fmla="*/ 472 w 844"/>
                <a:gd name="connsiteY1" fmla="*/ 270 h 296"/>
                <a:gd name="connsiteX2" fmla="*/ 0 w 844"/>
                <a:gd name="connsiteY2" fmla="*/ 159 h 296"/>
                <a:gd name="connsiteX0" fmla="*/ 844 w 844"/>
                <a:gd name="connsiteY0" fmla="*/ 188 h 378"/>
                <a:gd name="connsiteX1" fmla="*/ 280 w 844"/>
                <a:gd name="connsiteY1" fmla="*/ 26 h 378"/>
                <a:gd name="connsiteX2" fmla="*/ 0 w 844"/>
                <a:gd name="connsiteY2" fmla="*/ 347 h 378"/>
                <a:gd name="connsiteX0" fmla="*/ 844 w 900"/>
                <a:gd name="connsiteY0" fmla="*/ 0 h 344"/>
                <a:gd name="connsiteX1" fmla="*/ 760 w 900"/>
                <a:gd name="connsiteY1" fmla="*/ 318 h 344"/>
                <a:gd name="connsiteX2" fmla="*/ 0 w 900"/>
                <a:gd name="connsiteY2" fmla="*/ 159 h 344"/>
                <a:gd name="connsiteX0" fmla="*/ 508 w 509"/>
                <a:gd name="connsiteY0" fmla="*/ 0 h 430"/>
                <a:gd name="connsiteX1" fmla="*/ 424 w 509"/>
                <a:gd name="connsiteY1" fmla="*/ 318 h 430"/>
                <a:gd name="connsiteX2" fmla="*/ 0 w 509"/>
                <a:gd name="connsiteY2" fmla="*/ 399 h 430"/>
                <a:gd name="connsiteX0" fmla="*/ 748 w 748"/>
                <a:gd name="connsiteY0" fmla="*/ 0 h 334"/>
                <a:gd name="connsiteX1" fmla="*/ 424 w 748"/>
                <a:gd name="connsiteY1" fmla="*/ 222 h 334"/>
                <a:gd name="connsiteX2" fmla="*/ 0 w 748"/>
                <a:gd name="connsiteY2" fmla="*/ 303 h 334"/>
                <a:gd name="connsiteX0" fmla="*/ 748 w 748"/>
                <a:gd name="connsiteY0" fmla="*/ 0 h 368"/>
                <a:gd name="connsiteX1" fmla="*/ 568 w 748"/>
                <a:gd name="connsiteY1" fmla="*/ 318 h 368"/>
                <a:gd name="connsiteX2" fmla="*/ 0 w 748"/>
                <a:gd name="connsiteY2" fmla="*/ 303 h 368"/>
                <a:gd name="connsiteX0" fmla="*/ 748 w 748"/>
                <a:gd name="connsiteY0" fmla="*/ 0 h 348"/>
                <a:gd name="connsiteX1" fmla="*/ 568 w 748"/>
                <a:gd name="connsiteY1" fmla="*/ 318 h 348"/>
                <a:gd name="connsiteX2" fmla="*/ 0 w 748"/>
                <a:gd name="connsiteY2" fmla="*/ 182 h 348"/>
                <a:gd name="connsiteX0" fmla="*/ 748 w 748"/>
                <a:gd name="connsiteY0" fmla="*/ 0 h 469"/>
                <a:gd name="connsiteX1" fmla="*/ 424 w 748"/>
                <a:gd name="connsiteY1" fmla="*/ 439 h 469"/>
                <a:gd name="connsiteX2" fmla="*/ 0 w 748"/>
                <a:gd name="connsiteY2" fmla="*/ 182 h 469"/>
                <a:gd name="connsiteX0" fmla="*/ 748 w 748"/>
                <a:gd name="connsiteY0" fmla="*/ 0 h 469"/>
                <a:gd name="connsiteX1" fmla="*/ 424 w 748"/>
                <a:gd name="connsiteY1" fmla="*/ 439 h 469"/>
                <a:gd name="connsiteX2" fmla="*/ 0 w 748"/>
                <a:gd name="connsiteY2" fmla="*/ 182 h 469"/>
                <a:gd name="connsiteX0" fmla="*/ 748 w 748"/>
                <a:gd name="connsiteY0" fmla="*/ 0 h 348"/>
                <a:gd name="connsiteX1" fmla="*/ 424 w 748"/>
                <a:gd name="connsiteY1" fmla="*/ 318 h 348"/>
                <a:gd name="connsiteX2" fmla="*/ 0 w 748"/>
                <a:gd name="connsiteY2" fmla="*/ 182 h 348"/>
                <a:gd name="connsiteX0" fmla="*/ 335 w 516"/>
                <a:gd name="connsiteY0" fmla="*/ 0 h 481"/>
                <a:gd name="connsiteX1" fmla="*/ 11 w 516"/>
                <a:gd name="connsiteY1" fmla="*/ 318 h 481"/>
                <a:gd name="connsiteX2" fmla="*/ 399 w 516"/>
                <a:gd name="connsiteY2" fmla="*/ 354 h 481"/>
                <a:gd name="connsiteX0" fmla="*/ 29 w 212"/>
                <a:gd name="connsiteY0" fmla="*/ 0 h 481"/>
                <a:gd name="connsiteX1" fmla="*/ 201 w 212"/>
                <a:gd name="connsiteY1" fmla="*/ 146 h 481"/>
                <a:gd name="connsiteX2" fmla="*/ 93 w 212"/>
                <a:gd name="connsiteY2" fmla="*/ 354 h 481"/>
                <a:gd name="connsiteX0" fmla="*/ 29 w 224"/>
                <a:gd name="connsiteY0" fmla="*/ 0 h 354"/>
                <a:gd name="connsiteX1" fmla="*/ 201 w 224"/>
                <a:gd name="connsiteY1" fmla="*/ 146 h 354"/>
                <a:gd name="connsiteX2" fmla="*/ 93 w 224"/>
                <a:gd name="connsiteY2" fmla="*/ 354 h 354"/>
                <a:gd name="connsiteX0" fmla="*/ 29 w 224"/>
                <a:gd name="connsiteY0" fmla="*/ 0 h 354"/>
                <a:gd name="connsiteX1" fmla="*/ 201 w 224"/>
                <a:gd name="connsiteY1" fmla="*/ 146 h 354"/>
                <a:gd name="connsiteX2" fmla="*/ 93 w 224"/>
                <a:gd name="connsiteY2" fmla="*/ 354 h 354"/>
                <a:gd name="connsiteX0" fmla="*/ 0 w 195"/>
                <a:gd name="connsiteY0" fmla="*/ 0 h 354"/>
                <a:gd name="connsiteX1" fmla="*/ 172 w 195"/>
                <a:gd name="connsiteY1" fmla="*/ 146 h 354"/>
                <a:gd name="connsiteX2" fmla="*/ 64 w 195"/>
                <a:gd name="connsiteY2" fmla="*/ 354 h 354"/>
              </a:gdLst>
              <a:ahLst/>
              <a:cxnLst>
                <a:cxn ang="0">
                  <a:pos x="connsiteX0" y="connsiteY0"/>
                </a:cxn>
                <a:cxn ang="0">
                  <a:pos x="connsiteX1" y="connsiteY1"/>
                </a:cxn>
                <a:cxn ang="0">
                  <a:pos x="connsiteX2" y="connsiteY2"/>
                </a:cxn>
              </a:cxnLst>
              <a:rect l="l" t="t" r="r" b="b"/>
              <a:pathLst>
                <a:path w="195" h="354">
                  <a:moveTo>
                    <a:pt x="0" y="0"/>
                  </a:moveTo>
                  <a:cubicBezTo>
                    <a:pt x="47" y="48"/>
                    <a:pt x="161" y="87"/>
                    <a:pt x="172" y="146"/>
                  </a:cubicBezTo>
                  <a:cubicBezTo>
                    <a:pt x="183" y="205"/>
                    <a:pt x="195" y="237"/>
                    <a:pt x="64" y="354"/>
                  </a:cubicBezTo>
                </a:path>
              </a:pathLst>
            </a:custGeom>
            <a:noFill/>
            <a:ln w="31750" cap="flat" cmpd="sng">
              <a:solidFill>
                <a:schemeClr val="tx1"/>
              </a:solidFill>
              <a:prstDash val="solid"/>
              <a:round/>
              <a:headEnd type="stealth" w="lg" len="lg"/>
              <a:tailEnd type="stealth" w="lg" len="lg"/>
            </a:ln>
            <a:effectLst/>
          </p:spPr>
          <p:txBody>
            <a:bodyPr wrap="square" anchor="ctr">
              <a:noAutofit/>
            </a:bodyPr>
            <a:lstStyle/>
            <a:p>
              <a:endParaRPr lang="en-US">
                <a:solidFill>
                  <a:schemeClr val="tx1"/>
                </a:solidFill>
                <a:latin typeface="+mn-lt"/>
              </a:endParaRPr>
            </a:p>
          </p:txBody>
        </p:sp>
        <p:sp>
          <p:nvSpPr>
            <p:cNvPr id="86" name="Oval 106"/>
            <p:cNvSpPr>
              <a:spLocks noChangeArrowheads="1"/>
            </p:cNvSpPr>
            <p:nvPr/>
          </p:nvSpPr>
          <p:spPr bwMode="auto">
            <a:xfrm>
              <a:off x="904570" y="2096878"/>
              <a:ext cx="1524000" cy="1066800"/>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eaLnBrk="0" hangingPunct="0"/>
              <a:endParaRPr lang="en-US">
                <a:solidFill>
                  <a:schemeClr val="tx1"/>
                </a:solidFill>
              </a:endParaRPr>
            </a:p>
          </p:txBody>
        </p:sp>
        <p:sp>
          <p:nvSpPr>
            <p:cNvPr id="87" name="Text Box 27"/>
            <p:cNvSpPr txBox="1">
              <a:spLocks noChangeArrowheads="1"/>
            </p:cNvSpPr>
            <p:nvPr/>
          </p:nvSpPr>
          <p:spPr bwMode="auto">
            <a:xfrm>
              <a:off x="928662" y="2214554"/>
              <a:ext cx="1479808" cy="830997"/>
            </a:xfrm>
            <a:prstGeom prst="rect">
              <a:avLst/>
            </a:prstGeom>
            <a:noFill/>
            <a:ln w="19050" algn="ctr">
              <a:noFill/>
              <a:miter lim="800000"/>
              <a:headEnd/>
              <a:tailEnd/>
            </a:ln>
            <a:effectLst/>
          </p:spPr>
          <p:txBody>
            <a:bodyPr wrap="square">
              <a:spAutoFit/>
            </a:bodyPr>
            <a:lstStyle/>
            <a:p>
              <a:pPr algn="ctr"/>
              <a:r>
                <a:rPr lang="en-US" sz="1600" b="1" dirty="0" smtClean="0">
                  <a:solidFill>
                    <a:schemeClr val="tx1"/>
                  </a:solidFill>
                  <a:latin typeface="+mn-lt"/>
                </a:rPr>
                <a:t>Exchange Hosted Services</a:t>
              </a:r>
              <a:endParaRPr lang="en-US" sz="1600" b="1" dirty="0">
                <a:solidFill>
                  <a:schemeClr val="tx1"/>
                </a:solidFill>
                <a:latin typeface="+mn-lt"/>
              </a:endParaRPr>
            </a:p>
          </p:txBody>
        </p:sp>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
                                            <p:txEl>
                                              <p:pRg st="0" end="0"/>
                                            </p:txEl>
                                          </p:spTgt>
                                        </p:tgtEl>
                                        <p:attrNameLst>
                                          <p:attrName>style.visibility</p:attrName>
                                        </p:attrNameLst>
                                      </p:cBhvr>
                                      <p:to>
                                        <p:strVal val="visible"/>
                                      </p:to>
                                    </p:set>
                                    <p:animEffect transition="in" filter="dissolve">
                                      <p:cBhvr>
                                        <p:cTn id="7" dur="500"/>
                                        <p:tgtEl>
                                          <p:spTgt spid="4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7">
                                            <p:txEl>
                                              <p:pRg st="1" end="1"/>
                                            </p:txEl>
                                          </p:spTgt>
                                        </p:tgtEl>
                                        <p:attrNameLst>
                                          <p:attrName>style.visibility</p:attrName>
                                        </p:attrNameLst>
                                      </p:cBhvr>
                                      <p:to>
                                        <p:strVal val="visible"/>
                                      </p:to>
                                    </p:set>
                                    <p:animEffect transition="in" filter="dissolve">
                                      <p:cBhvr>
                                        <p:cTn id="10" dur="500"/>
                                        <p:tgtEl>
                                          <p:spTgt spid="47">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7">
                                            <p:txEl>
                                              <p:pRg st="3" end="3"/>
                                            </p:txEl>
                                          </p:spTgt>
                                        </p:tgtEl>
                                        <p:attrNameLst>
                                          <p:attrName>style.visibility</p:attrName>
                                        </p:attrNameLst>
                                      </p:cBhvr>
                                      <p:to>
                                        <p:strVal val="visible"/>
                                      </p:to>
                                    </p:set>
                                    <p:animEffect transition="in" filter="dissolve">
                                      <p:cBhvr>
                                        <p:cTn id="18" dur="500"/>
                                        <p:tgtEl>
                                          <p:spTgt spid="47">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47">
                                            <p:txEl>
                                              <p:pRg st="4" end="4"/>
                                            </p:txEl>
                                          </p:spTgt>
                                        </p:tgtEl>
                                        <p:attrNameLst>
                                          <p:attrName>style.visibility</p:attrName>
                                        </p:attrNameLst>
                                      </p:cBhvr>
                                      <p:to>
                                        <p:strVal val="visible"/>
                                      </p:to>
                                    </p:set>
                                    <p:animEffect transition="in" filter="dissolve">
                                      <p:cBhvr>
                                        <p:cTn id="21" dur="500"/>
                                        <p:tgtEl>
                                          <p:spTgt spid="47">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47">
                                            <p:txEl>
                                              <p:pRg st="5" end="5"/>
                                            </p:txEl>
                                          </p:spTgt>
                                        </p:tgtEl>
                                        <p:attrNameLst>
                                          <p:attrName>style.visibility</p:attrName>
                                        </p:attrNameLst>
                                      </p:cBhvr>
                                      <p:to>
                                        <p:strVal val="visible"/>
                                      </p:to>
                                    </p:set>
                                    <p:animEffect transition="in" filter="dissolve">
                                      <p:cBhvr>
                                        <p:cTn id="24" dur="500"/>
                                        <p:tgtEl>
                                          <p:spTgt spid="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07996"/>
          </a:xfrm>
        </p:spPr>
        <p:txBody>
          <a:bodyPr/>
          <a:lstStyle/>
          <a:p>
            <a:pPr algn="l"/>
            <a:r>
              <a:rPr lang="en-US" dirty="0" smtClean="0"/>
              <a:t>Cloud Platform</a:t>
            </a:r>
            <a:br>
              <a:rPr lang="en-US" dirty="0" smtClean="0"/>
            </a:br>
            <a:r>
              <a:rPr sz="3200" i="1" smtClean="0">
                <a:solidFill>
                  <a:schemeClr val="accent5"/>
                </a:solidFill>
              </a:rPr>
              <a:t>Microsoft's Windows Live Platform</a:t>
            </a:r>
            <a:endParaRPr sz="3200" i="1" dirty="0" smtClean="0">
              <a:solidFill>
                <a:schemeClr val="accent5"/>
              </a:solidFill>
            </a:endParaRPr>
          </a:p>
        </p:txBody>
      </p:sp>
      <p:sp>
        <p:nvSpPr>
          <p:cNvPr id="55" name="Content Placeholder 54"/>
          <p:cNvSpPr>
            <a:spLocks noGrp="1"/>
          </p:cNvSpPr>
          <p:nvPr>
            <p:ph idx="1"/>
          </p:nvPr>
        </p:nvSpPr>
        <p:spPr>
          <a:xfrm>
            <a:off x="3143240" y="1857364"/>
            <a:ext cx="5786478" cy="3896451"/>
          </a:xfrm>
        </p:spPr>
        <p:txBody>
          <a:bodyPr/>
          <a:lstStyle/>
          <a:p>
            <a:r>
              <a:rPr lang="en-US" dirty="0" smtClean="0"/>
              <a:t>The Live Platform provides a local API to remote services that can be used by on-premises applications</a:t>
            </a:r>
          </a:p>
          <a:p>
            <a:pPr lvl="1"/>
            <a:r>
              <a:rPr lang="en-US" dirty="0" smtClean="0"/>
              <a:t>Such as mash-ups and others</a:t>
            </a:r>
          </a:p>
          <a:p>
            <a:r>
              <a:rPr lang="en-US" dirty="0" smtClean="0"/>
              <a:t>Those services include:</a:t>
            </a:r>
          </a:p>
          <a:p>
            <a:pPr lvl="1"/>
            <a:r>
              <a:rPr lang="en-US" dirty="0" smtClean="0"/>
              <a:t>Virtual Earth (for maps)</a:t>
            </a:r>
          </a:p>
          <a:p>
            <a:pPr lvl="1"/>
            <a:r>
              <a:rPr lang="en-US" dirty="0" smtClean="0"/>
              <a:t>Live Search</a:t>
            </a:r>
          </a:p>
          <a:p>
            <a:pPr lvl="1"/>
            <a:r>
              <a:rPr lang="en-US" dirty="0" smtClean="0"/>
              <a:t>Data storage</a:t>
            </a:r>
          </a:p>
          <a:p>
            <a:pPr lvl="1"/>
            <a:r>
              <a:rPr lang="en-US" dirty="0" smtClean="0"/>
              <a:t>More</a:t>
            </a:r>
          </a:p>
        </p:txBody>
      </p:sp>
      <p:grpSp>
        <p:nvGrpSpPr>
          <p:cNvPr id="3" name="Group 15"/>
          <p:cNvGrpSpPr/>
          <p:nvPr/>
        </p:nvGrpSpPr>
        <p:grpSpPr>
          <a:xfrm>
            <a:off x="285720" y="1928802"/>
            <a:ext cx="2643206" cy="3857652"/>
            <a:chOff x="285720" y="1928802"/>
            <a:chExt cx="2643206" cy="3857652"/>
          </a:xfrm>
        </p:grpSpPr>
        <p:pic>
          <p:nvPicPr>
            <p:cNvPr id="22" name="Picture 13" descr="internet cloud 75 opac"/>
            <p:cNvPicPr>
              <a:picLocks noChangeAspect="1" noChangeArrowheads="1"/>
            </p:cNvPicPr>
            <p:nvPr/>
          </p:nvPicPr>
          <p:blipFill>
            <a:blip r:embed="rId4" cstate="print"/>
            <a:srcRect/>
            <a:stretch>
              <a:fillRect/>
            </a:stretch>
          </p:blipFill>
          <p:spPr bwMode="auto">
            <a:xfrm>
              <a:off x="285720" y="3643314"/>
              <a:ext cx="2643206" cy="617074"/>
            </a:xfrm>
            <a:prstGeom prst="rect">
              <a:avLst/>
            </a:prstGeom>
            <a:noFill/>
            <a:effectLst/>
          </p:spPr>
        </p:pic>
        <p:sp>
          <p:nvSpPr>
            <p:cNvPr id="43" name="Rectangle 2"/>
            <p:cNvSpPr>
              <a:spLocks noChangeArrowheads="1"/>
            </p:cNvSpPr>
            <p:nvPr/>
          </p:nvSpPr>
          <p:spPr bwMode="auto">
            <a:xfrm>
              <a:off x="571472" y="4434848"/>
              <a:ext cx="2214578" cy="135160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oAutofit/>
            </a:bodyPr>
            <a:lstStyle/>
            <a:p>
              <a:pPr eaLnBrk="0" hangingPunct="0"/>
              <a:endParaRPr lang="en-US" sz="1400" b="1">
                <a:solidFill>
                  <a:schemeClr val="tx1"/>
                </a:solidFill>
              </a:endParaRPr>
            </a:p>
          </p:txBody>
        </p:sp>
        <p:sp>
          <p:nvSpPr>
            <p:cNvPr id="44" name="Oval 106"/>
            <p:cNvSpPr>
              <a:spLocks noChangeArrowheads="1"/>
            </p:cNvSpPr>
            <p:nvPr/>
          </p:nvSpPr>
          <p:spPr bwMode="auto">
            <a:xfrm>
              <a:off x="857224" y="4857760"/>
              <a:ext cx="1643074" cy="772633"/>
            </a:xfrm>
            <a:prstGeom prst="ellipse">
              <a:avLst/>
            </a:prstGeom>
            <a:noFill/>
            <a:ln w="53975">
              <a:solidFill>
                <a:schemeClr val="accent1"/>
              </a:solidFill>
              <a:prstDash val="sysDash"/>
              <a:headEnd/>
              <a:tailEnd/>
            </a:ln>
            <a:scene3d>
              <a:camera prst="orthographicFront"/>
              <a:lightRig rig="glow" dir="t">
                <a:rot lat="0" lon="0" rev="6360000"/>
              </a:lightRig>
            </a:scene3d>
            <a:sp3d contourW="1000" prstMaterial="flat">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a:noAutofit/>
            </a:bodyPr>
            <a:lstStyle/>
            <a:p>
              <a:pPr eaLnBrk="0" hangingPunct="0"/>
              <a:endParaRPr lang="en-US">
                <a:solidFill>
                  <a:schemeClr val="tx1"/>
                </a:solidFill>
              </a:endParaRPr>
            </a:p>
          </p:txBody>
        </p:sp>
        <p:sp>
          <p:nvSpPr>
            <p:cNvPr id="45" name="Text Box 27"/>
            <p:cNvSpPr txBox="1">
              <a:spLocks noChangeArrowheads="1"/>
            </p:cNvSpPr>
            <p:nvPr/>
          </p:nvSpPr>
          <p:spPr bwMode="auto">
            <a:xfrm>
              <a:off x="949402" y="5066357"/>
              <a:ext cx="1479457" cy="338554"/>
            </a:xfrm>
            <a:prstGeom prst="rect">
              <a:avLst/>
            </a:prstGeom>
            <a:noFill/>
            <a:ln w="19050" algn="ctr">
              <a:noFill/>
              <a:miter lim="800000"/>
              <a:headEnd/>
              <a:tailEnd/>
            </a:ln>
            <a:effectLst/>
          </p:spPr>
          <p:txBody>
            <a:bodyPr wrap="square">
              <a:spAutoFit/>
            </a:bodyPr>
            <a:lstStyle/>
            <a:p>
              <a:pPr algn="ctr"/>
              <a:r>
                <a:rPr lang="en-US" sz="1600" b="1" dirty="0" smtClean="0">
                  <a:solidFill>
                    <a:schemeClr val="tx1"/>
                  </a:solidFill>
                  <a:latin typeface="+mn-lt"/>
                </a:rPr>
                <a:t>Application</a:t>
              </a:r>
              <a:endParaRPr lang="en-US" sz="1600" b="1" dirty="0">
                <a:solidFill>
                  <a:schemeClr val="tx1"/>
                </a:solidFill>
                <a:latin typeface="+mn-lt"/>
              </a:endParaRPr>
            </a:p>
          </p:txBody>
        </p:sp>
        <p:sp>
          <p:nvSpPr>
            <p:cNvPr id="15" name="Rectangle 2"/>
            <p:cNvSpPr>
              <a:spLocks noChangeArrowheads="1"/>
            </p:cNvSpPr>
            <p:nvPr/>
          </p:nvSpPr>
          <p:spPr bwMode="auto">
            <a:xfrm>
              <a:off x="571472" y="1928802"/>
              <a:ext cx="2209800" cy="1314449"/>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10800000" scaled="1"/>
              <a:tileRect/>
            </a:gradFill>
            <a:ln w="19050" algn="ctr">
              <a:noFill/>
              <a:miter lim="800000"/>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a:noAutofit/>
            </a:bodyPr>
            <a:lstStyle/>
            <a:p>
              <a:pPr eaLnBrk="0" hangingPunct="0"/>
              <a:endParaRPr lang="en-US">
                <a:solidFill>
                  <a:schemeClr val="tx1"/>
                </a:solidFill>
                <a:latin typeface="+mn-lt"/>
              </a:endParaRPr>
            </a:p>
          </p:txBody>
        </p:sp>
        <p:sp>
          <p:nvSpPr>
            <p:cNvPr id="18" name="Rectangle 17"/>
            <p:cNvSpPr/>
            <p:nvPr/>
          </p:nvSpPr>
          <p:spPr bwMode="auto">
            <a:xfrm>
              <a:off x="762349" y="2847001"/>
              <a:ext cx="1857388" cy="28575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defTabSz="914099" eaLnBrk="0" hangingPunct="0"/>
              <a:endParaRPr lang="en-US" dirty="0" smtClean="0">
                <a:solidFill>
                  <a:schemeClr val="tx1"/>
                </a:solidFill>
              </a:endParaRPr>
            </a:p>
          </p:txBody>
        </p:sp>
        <p:sp>
          <p:nvSpPr>
            <p:cNvPr id="19" name="Text Box 27"/>
            <p:cNvSpPr txBox="1">
              <a:spLocks noChangeArrowheads="1"/>
            </p:cNvSpPr>
            <p:nvPr/>
          </p:nvSpPr>
          <p:spPr bwMode="auto">
            <a:xfrm>
              <a:off x="714348" y="2818078"/>
              <a:ext cx="1928826" cy="338554"/>
            </a:xfrm>
            <a:prstGeom prst="rect">
              <a:avLst/>
            </a:prstGeom>
            <a:noFill/>
            <a:ln w="19050" algn="ctr">
              <a:noFill/>
              <a:miter lim="800000"/>
              <a:headEnd/>
              <a:tailEnd/>
            </a:ln>
            <a:effectLst/>
          </p:spPr>
          <p:txBody>
            <a:bodyPr wrap="square">
              <a:spAutoFit/>
            </a:bodyPr>
            <a:lstStyle/>
            <a:p>
              <a:pPr algn="ctr"/>
              <a:r>
                <a:rPr lang="en-US" sz="1600" b="1" dirty="0" smtClean="0">
                  <a:solidFill>
                    <a:schemeClr val="tx1"/>
                  </a:solidFill>
                  <a:latin typeface="+mn-lt"/>
                </a:rPr>
                <a:t>Live Platform</a:t>
              </a:r>
              <a:endParaRPr lang="en-US" sz="1600" b="1" dirty="0">
                <a:solidFill>
                  <a:schemeClr val="tx1"/>
                </a:solidFill>
                <a:latin typeface="+mn-lt"/>
              </a:endParaRPr>
            </a:p>
          </p:txBody>
        </p:sp>
        <p:sp>
          <p:nvSpPr>
            <p:cNvPr id="14" name="Rectangle 13"/>
            <p:cNvSpPr/>
            <p:nvPr/>
          </p:nvSpPr>
          <p:spPr bwMode="auto">
            <a:xfrm>
              <a:off x="762348" y="4490075"/>
              <a:ext cx="1904651" cy="280999"/>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defTabSz="914099" eaLnBrk="0" hangingPunct="0"/>
              <a:endParaRPr lang="en-US" dirty="0" smtClean="0">
                <a:solidFill>
                  <a:schemeClr val="tx1"/>
                </a:solidFill>
              </a:endParaRPr>
            </a:p>
          </p:txBody>
        </p:sp>
        <p:sp>
          <p:nvSpPr>
            <p:cNvPr id="20" name="Text Box 27"/>
            <p:cNvSpPr txBox="1">
              <a:spLocks noChangeArrowheads="1"/>
            </p:cNvSpPr>
            <p:nvPr/>
          </p:nvSpPr>
          <p:spPr bwMode="auto">
            <a:xfrm>
              <a:off x="714348" y="4454038"/>
              <a:ext cx="2000264" cy="338554"/>
            </a:xfrm>
            <a:prstGeom prst="rect">
              <a:avLst/>
            </a:prstGeom>
            <a:noFill/>
            <a:ln w="19050" algn="ctr">
              <a:noFill/>
              <a:miter lim="800000"/>
              <a:headEnd/>
              <a:tailEnd/>
            </a:ln>
            <a:effectLst/>
          </p:spPr>
          <p:txBody>
            <a:bodyPr wrap="square">
              <a:spAutoFit/>
            </a:bodyPr>
            <a:lstStyle/>
            <a:p>
              <a:pPr algn="ctr"/>
              <a:r>
                <a:rPr lang="en-US" sz="1600" b="1" dirty="0" smtClean="0">
                  <a:solidFill>
                    <a:schemeClr val="tx1"/>
                  </a:solidFill>
                  <a:latin typeface="+mn-lt"/>
                </a:rPr>
                <a:t> Live Platform API</a:t>
              </a:r>
              <a:endParaRPr lang="en-US" sz="1600" b="1" dirty="0">
                <a:solidFill>
                  <a:schemeClr val="tx1"/>
                </a:solidFill>
                <a:latin typeface="+mn-lt"/>
              </a:endParaRPr>
            </a:p>
          </p:txBody>
        </p:sp>
        <p:sp>
          <p:nvSpPr>
            <p:cNvPr id="50" name="Freeform 83"/>
            <p:cNvSpPr>
              <a:spLocks/>
            </p:cNvSpPr>
            <p:nvPr/>
          </p:nvSpPr>
          <p:spPr bwMode="auto">
            <a:xfrm>
              <a:off x="1500166" y="3143248"/>
              <a:ext cx="483818" cy="1285884"/>
            </a:xfrm>
            <a:custGeom>
              <a:avLst/>
              <a:gdLst>
                <a:gd name="connsiteX0" fmla="*/ 619 w 619"/>
                <a:gd name="connsiteY0" fmla="*/ 0 h 559"/>
                <a:gd name="connsiteX1" fmla="*/ 419 w 619"/>
                <a:gd name="connsiteY1" fmla="*/ 367 h 559"/>
                <a:gd name="connsiteX2" fmla="*/ 0 w 619"/>
                <a:gd name="connsiteY2" fmla="*/ 559 h 559"/>
                <a:gd name="connsiteX0" fmla="*/ 619 w 619"/>
                <a:gd name="connsiteY0" fmla="*/ 62 h 621"/>
                <a:gd name="connsiteX1" fmla="*/ 131 w 619"/>
                <a:gd name="connsiteY1" fmla="*/ 93 h 621"/>
                <a:gd name="connsiteX2" fmla="*/ 0 w 619"/>
                <a:gd name="connsiteY2" fmla="*/ 621 h 621"/>
                <a:gd name="connsiteX0" fmla="*/ 599 w 599"/>
                <a:gd name="connsiteY0" fmla="*/ 23 h 629"/>
                <a:gd name="connsiteX1" fmla="*/ 131 w 599"/>
                <a:gd name="connsiteY1" fmla="*/ 101 h 629"/>
                <a:gd name="connsiteX2" fmla="*/ 0 w 599"/>
                <a:gd name="connsiteY2" fmla="*/ 629 h 629"/>
                <a:gd name="connsiteX0" fmla="*/ 599 w 599"/>
                <a:gd name="connsiteY0" fmla="*/ 0 h 606"/>
                <a:gd name="connsiteX1" fmla="*/ 131 w 599"/>
                <a:gd name="connsiteY1" fmla="*/ 174 h 606"/>
                <a:gd name="connsiteX2" fmla="*/ 0 w 599"/>
                <a:gd name="connsiteY2" fmla="*/ 606 h 606"/>
                <a:gd name="connsiteX0" fmla="*/ 599 w 599"/>
                <a:gd name="connsiteY0" fmla="*/ 0 h 606"/>
                <a:gd name="connsiteX1" fmla="*/ 131 w 599"/>
                <a:gd name="connsiteY1" fmla="*/ 174 h 606"/>
                <a:gd name="connsiteX2" fmla="*/ 0 w 599"/>
                <a:gd name="connsiteY2" fmla="*/ 606 h 606"/>
                <a:gd name="connsiteX0" fmla="*/ 599 w 599"/>
                <a:gd name="connsiteY0" fmla="*/ 0 h 606"/>
                <a:gd name="connsiteX1" fmla="*/ 227 w 599"/>
                <a:gd name="connsiteY1" fmla="*/ 174 h 606"/>
                <a:gd name="connsiteX2" fmla="*/ 0 w 599"/>
                <a:gd name="connsiteY2" fmla="*/ 606 h 606"/>
                <a:gd name="connsiteX0" fmla="*/ 659 w 659"/>
                <a:gd name="connsiteY0" fmla="*/ 0 h 558"/>
                <a:gd name="connsiteX1" fmla="*/ 287 w 659"/>
                <a:gd name="connsiteY1" fmla="*/ 174 h 558"/>
                <a:gd name="connsiteX2" fmla="*/ 0 w 659"/>
                <a:gd name="connsiteY2" fmla="*/ 558 h 558"/>
                <a:gd name="connsiteX0" fmla="*/ 652 w 652"/>
                <a:gd name="connsiteY0" fmla="*/ 0 h 591"/>
                <a:gd name="connsiteX1" fmla="*/ 280 w 652"/>
                <a:gd name="connsiteY1" fmla="*/ 174 h 591"/>
                <a:gd name="connsiteX2" fmla="*/ 0 w 652"/>
                <a:gd name="connsiteY2" fmla="*/ 591 h 591"/>
                <a:gd name="connsiteX0" fmla="*/ 652 w 652"/>
                <a:gd name="connsiteY0" fmla="*/ 0 h 801"/>
                <a:gd name="connsiteX1" fmla="*/ 280 w 652"/>
                <a:gd name="connsiteY1" fmla="*/ 702 h 801"/>
                <a:gd name="connsiteX2" fmla="*/ 0 w 652"/>
                <a:gd name="connsiteY2" fmla="*/ 591 h 801"/>
                <a:gd name="connsiteX0" fmla="*/ 652 w 652"/>
                <a:gd name="connsiteY0" fmla="*/ 2 h 299"/>
                <a:gd name="connsiteX1" fmla="*/ 280 w 652"/>
                <a:gd name="connsiteY1" fmla="*/ 272 h 299"/>
                <a:gd name="connsiteX2" fmla="*/ 0 w 652"/>
                <a:gd name="connsiteY2" fmla="*/ 161 h 299"/>
                <a:gd name="connsiteX0" fmla="*/ 652 w 652"/>
                <a:gd name="connsiteY0" fmla="*/ 0 h 297"/>
                <a:gd name="connsiteX1" fmla="*/ 280 w 652"/>
                <a:gd name="connsiteY1" fmla="*/ 270 h 297"/>
                <a:gd name="connsiteX2" fmla="*/ 0 w 652"/>
                <a:gd name="connsiteY2" fmla="*/ 159 h 297"/>
                <a:gd name="connsiteX0" fmla="*/ 652 w 652"/>
                <a:gd name="connsiteY0" fmla="*/ 0 h 297"/>
                <a:gd name="connsiteX1" fmla="*/ 280 w 652"/>
                <a:gd name="connsiteY1" fmla="*/ 270 h 297"/>
                <a:gd name="connsiteX2" fmla="*/ 0 w 652"/>
                <a:gd name="connsiteY2" fmla="*/ 159 h 297"/>
                <a:gd name="connsiteX0" fmla="*/ 844 w 844"/>
                <a:gd name="connsiteY0" fmla="*/ 0 h 296"/>
                <a:gd name="connsiteX1" fmla="*/ 472 w 844"/>
                <a:gd name="connsiteY1" fmla="*/ 270 h 296"/>
                <a:gd name="connsiteX2" fmla="*/ 0 w 844"/>
                <a:gd name="connsiteY2" fmla="*/ 159 h 296"/>
                <a:gd name="connsiteX0" fmla="*/ 844 w 844"/>
                <a:gd name="connsiteY0" fmla="*/ 188 h 378"/>
                <a:gd name="connsiteX1" fmla="*/ 280 w 844"/>
                <a:gd name="connsiteY1" fmla="*/ 26 h 378"/>
                <a:gd name="connsiteX2" fmla="*/ 0 w 844"/>
                <a:gd name="connsiteY2" fmla="*/ 347 h 378"/>
                <a:gd name="connsiteX0" fmla="*/ 844 w 900"/>
                <a:gd name="connsiteY0" fmla="*/ 0 h 344"/>
                <a:gd name="connsiteX1" fmla="*/ 760 w 900"/>
                <a:gd name="connsiteY1" fmla="*/ 318 h 344"/>
                <a:gd name="connsiteX2" fmla="*/ 0 w 900"/>
                <a:gd name="connsiteY2" fmla="*/ 159 h 344"/>
                <a:gd name="connsiteX0" fmla="*/ 508 w 509"/>
                <a:gd name="connsiteY0" fmla="*/ 0 h 430"/>
                <a:gd name="connsiteX1" fmla="*/ 424 w 509"/>
                <a:gd name="connsiteY1" fmla="*/ 318 h 430"/>
                <a:gd name="connsiteX2" fmla="*/ 0 w 509"/>
                <a:gd name="connsiteY2" fmla="*/ 399 h 430"/>
                <a:gd name="connsiteX0" fmla="*/ 748 w 748"/>
                <a:gd name="connsiteY0" fmla="*/ 0 h 334"/>
                <a:gd name="connsiteX1" fmla="*/ 424 w 748"/>
                <a:gd name="connsiteY1" fmla="*/ 222 h 334"/>
                <a:gd name="connsiteX2" fmla="*/ 0 w 748"/>
                <a:gd name="connsiteY2" fmla="*/ 303 h 334"/>
                <a:gd name="connsiteX0" fmla="*/ 748 w 748"/>
                <a:gd name="connsiteY0" fmla="*/ 0 h 368"/>
                <a:gd name="connsiteX1" fmla="*/ 568 w 748"/>
                <a:gd name="connsiteY1" fmla="*/ 318 h 368"/>
                <a:gd name="connsiteX2" fmla="*/ 0 w 748"/>
                <a:gd name="connsiteY2" fmla="*/ 303 h 368"/>
                <a:gd name="connsiteX0" fmla="*/ 748 w 748"/>
                <a:gd name="connsiteY0" fmla="*/ 0 h 348"/>
                <a:gd name="connsiteX1" fmla="*/ 568 w 748"/>
                <a:gd name="connsiteY1" fmla="*/ 318 h 348"/>
                <a:gd name="connsiteX2" fmla="*/ 0 w 748"/>
                <a:gd name="connsiteY2" fmla="*/ 182 h 348"/>
                <a:gd name="connsiteX0" fmla="*/ 748 w 748"/>
                <a:gd name="connsiteY0" fmla="*/ 0 h 469"/>
                <a:gd name="connsiteX1" fmla="*/ 424 w 748"/>
                <a:gd name="connsiteY1" fmla="*/ 439 h 469"/>
                <a:gd name="connsiteX2" fmla="*/ 0 w 748"/>
                <a:gd name="connsiteY2" fmla="*/ 182 h 469"/>
                <a:gd name="connsiteX0" fmla="*/ 748 w 748"/>
                <a:gd name="connsiteY0" fmla="*/ 0 h 469"/>
                <a:gd name="connsiteX1" fmla="*/ 424 w 748"/>
                <a:gd name="connsiteY1" fmla="*/ 439 h 469"/>
                <a:gd name="connsiteX2" fmla="*/ 0 w 748"/>
                <a:gd name="connsiteY2" fmla="*/ 182 h 469"/>
                <a:gd name="connsiteX0" fmla="*/ 748 w 748"/>
                <a:gd name="connsiteY0" fmla="*/ 0 h 348"/>
                <a:gd name="connsiteX1" fmla="*/ 424 w 748"/>
                <a:gd name="connsiteY1" fmla="*/ 318 h 348"/>
                <a:gd name="connsiteX2" fmla="*/ 0 w 748"/>
                <a:gd name="connsiteY2" fmla="*/ 182 h 348"/>
                <a:gd name="connsiteX0" fmla="*/ 335 w 516"/>
                <a:gd name="connsiteY0" fmla="*/ 0 h 481"/>
                <a:gd name="connsiteX1" fmla="*/ 11 w 516"/>
                <a:gd name="connsiteY1" fmla="*/ 318 h 481"/>
                <a:gd name="connsiteX2" fmla="*/ 399 w 516"/>
                <a:gd name="connsiteY2" fmla="*/ 354 h 481"/>
                <a:gd name="connsiteX0" fmla="*/ 29 w 212"/>
                <a:gd name="connsiteY0" fmla="*/ 0 h 481"/>
                <a:gd name="connsiteX1" fmla="*/ 201 w 212"/>
                <a:gd name="connsiteY1" fmla="*/ 146 h 481"/>
                <a:gd name="connsiteX2" fmla="*/ 93 w 212"/>
                <a:gd name="connsiteY2" fmla="*/ 354 h 481"/>
                <a:gd name="connsiteX0" fmla="*/ 29 w 224"/>
                <a:gd name="connsiteY0" fmla="*/ 0 h 354"/>
                <a:gd name="connsiteX1" fmla="*/ 201 w 224"/>
                <a:gd name="connsiteY1" fmla="*/ 146 h 354"/>
                <a:gd name="connsiteX2" fmla="*/ 93 w 224"/>
                <a:gd name="connsiteY2" fmla="*/ 354 h 354"/>
                <a:gd name="connsiteX0" fmla="*/ 29 w 224"/>
                <a:gd name="connsiteY0" fmla="*/ 0 h 354"/>
                <a:gd name="connsiteX1" fmla="*/ 201 w 224"/>
                <a:gd name="connsiteY1" fmla="*/ 146 h 354"/>
                <a:gd name="connsiteX2" fmla="*/ 93 w 224"/>
                <a:gd name="connsiteY2" fmla="*/ 354 h 354"/>
                <a:gd name="connsiteX0" fmla="*/ 0 w 195"/>
                <a:gd name="connsiteY0" fmla="*/ 0 h 354"/>
                <a:gd name="connsiteX1" fmla="*/ 172 w 195"/>
                <a:gd name="connsiteY1" fmla="*/ 146 h 354"/>
                <a:gd name="connsiteX2" fmla="*/ 64 w 195"/>
                <a:gd name="connsiteY2" fmla="*/ 354 h 354"/>
              </a:gdLst>
              <a:ahLst/>
              <a:cxnLst>
                <a:cxn ang="0">
                  <a:pos x="connsiteX0" y="connsiteY0"/>
                </a:cxn>
                <a:cxn ang="0">
                  <a:pos x="connsiteX1" y="connsiteY1"/>
                </a:cxn>
                <a:cxn ang="0">
                  <a:pos x="connsiteX2" y="connsiteY2"/>
                </a:cxn>
              </a:cxnLst>
              <a:rect l="l" t="t" r="r" b="b"/>
              <a:pathLst>
                <a:path w="195" h="354">
                  <a:moveTo>
                    <a:pt x="0" y="0"/>
                  </a:moveTo>
                  <a:cubicBezTo>
                    <a:pt x="47" y="48"/>
                    <a:pt x="161" y="87"/>
                    <a:pt x="172" y="146"/>
                  </a:cubicBezTo>
                  <a:cubicBezTo>
                    <a:pt x="183" y="205"/>
                    <a:pt x="195" y="237"/>
                    <a:pt x="64" y="354"/>
                  </a:cubicBezTo>
                </a:path>
              </a:pathLst>
            </a:custGeom>
            <a:noFill/>
            <a:ln w="31750" cap="flat" cmpd="sng">
              <a:solidFill>
                <a:schemeClr val="tx1"/>
              </a:solidFill>
              <a:prstDash val="solid"/>
              <a:round/>
              <a:headEnd type="stealth" w="lg" len="lg"/>
              <a:tailEnd type="stealth" w="lg" len="lg"/>
            </a:ln>
            <a:effectLst/>
          </p:spPr>
          <p:txBody>
            <a:bodyPr wrap="square" anchor="ctr">
              <a:noAutofit/>
            </a:bodyPr>
            <a:lstStyle/>
            <a:p>
              <a:endParaRPr lang="en-US">
                <a:solidFill>
                  <a:schemeClr val="tx1"/>
                </a:solidFill>
                <a:latin typeface="+mn-lt"/>
              </a:endParaRPr>
            </a:p>
          </p:txBody>
        </p:sp>
      </p:grpSp>
    </p:spTree>
    <p:custDataLst>
      <p:tags r:id="rId1"/>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
                                            <p:txEl>
                                              <p:pRg st="0" end="0"/>
                                            </p:txEl>
                                          </p:spTgt>
                                        </p:tgtEl>
                                        <p:attrNameLst>
                                          <p:attrName>style.visibility</p:attrName>
                                        </p:attrNameLst>
                                      </p:cBhvr>
                                      <p:to>
                                        <p:strVal val="visible"/>
                                      </p:to>
                                    </p:set>
                                    <p:animEffect transition="in" filter="dissolve">
                                      <p:cBhvr>
                                        <p:cTn id="7" dur="500"/>
                                        <p:tgtEl>
                                          <p:spTgt spid="5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5">
                                            <p:txEl>
                                              <p:pRg st="1" end="1"/>
                                            </p:txEl>
                                          </p:spTgt>
                                        </p:tgtEl>
                                        <p:attrNameLst>
                                          <p:attrName>style.visibility</p:attrName>
                                        </p:attrNameLst>
                                      </p:cBhvr>
                                      <p:to>
                                        <p:strVal val="visible"/>
                                      </p:to>
                                    </p:set>
                                    <p:animEffect transition="in" filter="dissolve">
                                      <p:cBhvr>
                                        <p:cTn id="10" dur="500"/>
                                        <p:tgtEl>
                                          <p:spTgt spid="55">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5">
                                            <p:txEl>
                                              <p:pRg st="2" end="2"/>
                                            </p:txEl>
                                          </p:spTgt>
                                        </p:tgtEl>
                                        <p:attrNameLst>
                                          <p:attrName>style.visibility</p:attrName>
                                        </p:attrNameLst>
                                      </p:cBhvr>
                                      <p:to>
                                        <p:strVal val="visible"/>
                                      </p:to>
                                    </p:set>
                                    <p:animEffect transition="in" filter="dissolve">
                                      <p:cBhvr>
                                        <p:cTn id="18" dur="500"/>
                                        <p:tgtEl>
                                          <p:spTgt spid="55">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5">
                                            <p:txEl>
                                              <p:pRg st="3" end="3"/>
                                            </p:txEl>
                                          </p:spTgt>
                                        </p:tgtEl>
                                        <p:attrNameLst>
                                          <p:attrName>style.visibility</p:attrName>
                                        </p:attrNameLst>
                                      </p:cBhvr>
                                      <p:to>
                                        <p:strVal val="visible"/>
                                      </p:to>
                                    </p:set>
                                    <p:animEffect transition="in" filter="dissolve">
                                      <p:cBhvr>
                                        <p:cTn id="21" dur="500"/>
                                        <p:tgtEl>
                                          <p:spTgt spid="55">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55">
                                            <p:txEl>
                                              <p:pRg st="4" end="4"/>
                                            </p:txEl>
                                          </p:spTgt>
                                        </p:tgtEl>
                                        <p:attrNameLst>
                                          <p:attrName>style.visibility</p:attrName>
                                        </p:attrNameLst>
                                      </p:cBhvr>
                                      <p:to>
                                        <p:strVal val="visible"/>
                                      </p:to>
                                    </p:set>
                                    <p:animEffect transition="in" filter="dissolve">
                                      <p:cBhvr>
                                        <p:cTn id="24" dur="500"/>
                                        <p:tgtEl>
                                          <p:spTgt spid="55">
                                            <p:txEl>
                                              <p:pRg st="4" end="4"/>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55">
                                            <p:txEl>
                                              <p:pRg st="5" end="5"/>
                                            </p:txEl>
                                          </p:spTgt>
                                        </p:tgtEl>
                                        <p:attrNameLst>
                                          <p:attrName>style.visibility</p:attrName>
                                        </p:attrNameLst>
                                      </p:cBhvr>
                                      <p:to>
                                        <p:strVal val="visible"/>
                                      </p:to>
                                    </p:set>
                                    <p:animEffect transition="in" filter="dissolve">
                                      <p:cBhvr>
                                        <p:cTn id="27" dur="500"/>
                                        <p:tgtEl>
                                          <p:spTgt spid="55">
                                            <p:txEl>
                                              <p:pRg st="5" end="5"/>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55">
                                            <p:txEl>
                                              <p:pRg st="6" end="6"/>
                                            </p:txEl>
                                          </p:spTgt>
                                        </p:tgtEl>
                                        <p:attrNameLst>
                                          <p:attrName>style.visibility</p:attrName>
                                        </p:attrNameLst>
                                      </p:cBhvr>
                                      <p:to>
                                        <p:strVal val="visible"/>
                                      </p:to>
                                    </p:set>
                                    <p:animEffect transition="in" filter="dissolve">
                                      <p:cBhvr>
                                        <p:cTn id="30" dur="500"/>
                                        <p:tgtEl>
                                          <p:spTgt spid="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07996"/>
          </a:xfrm>
        </p:spPr>
        <p:txBody>
          <a:bodyPr/>
          <a:lstStyle/>
          <a:p>
            <a:r>
              <a:rPr lang="en-US" dirty="0" smtClean="0"/>
              <a:t>S+S and SOA</a:t>
            </a:r>
            <a:br>
              <a:rPr lang="en-US" dirty="0" smtClean="0"/>
            </a:br>
            <a:r>
              <a:rPr sz="3200" i="1" smtClean="0">
                <a:solidFill>
                  <a:schemeClr val="accent5"/>
                </a:solidFill>
              </a:rPr>
              <a:t>An aside</a:t>
            </a:r>
            <a:endParaRPr sz="3200" i="1" dirty="0" smtClean="0">
              <a:solidFill>
                <a:schemeClr val="accent5"/>
              </a:solidFill>
            </a:endParaRPr>
          </a:p>
        </p:txBody>
      </p:sp>
      <p:sp>
        <p:nvSpPr>
          <p:cNvPr id="3" name="Content Placeholder 2"/>
          <p:cNvSpPr>
            <a:spLocks noGrp="1"/>
          </p:cNvSpPr>
          <p:nvPr>
            <p:ph idx="1"/>
          </p:nvPr>
        </p:nvSpPr>
        <p:spPr>
          <a:xfrm>
            <a:off x="381000" y="1412875"/>
            <a:ext cx="8382000" cy="5244513"/>
          </a:xfrm>
        </p:spPr>
        <p:txBody>
          <a:bodyPr/>
          <a:lstStyle/>
          <a:p>
            <a:r>
              <a:rPr lang="en-US" dirty="0" smtClean="0"/>
              <a:t>SOA and S+S aren't the same thing</a:t>
            </a:r>
          </a:p>
          <a:p>
            <a:pPr lvl="1"/>
            <a:r>
              <a:rPr lang="en-US" dirty="0" smtClean="0"/>
              <a:t>"Service" in SOA generally means a developer-accessible service</a:t>
            </a:r>
          </a:p>
          <a:p>
            <a:pPr lvl="1"/>
            <a:r>
              <a:rPr lang="en-US" dirty="0" smtClean="0"/>
              <a:t>"Service" in </a:t>
            </a:r>
            <a:r>
              <a:rPr lang="en-US" dirty="0" err="1" smtClean="0"/>
              <a:t>SaaS</a:t>
            </a:r>
            <a:r>
              <a:rPr lang="en-US" dirty="0" smtClean="0"/>
              <a:t> generally means a user-accessible service</a:t>
            </a:r>
          </a:p>
          <a:p>
            <a:r>
              <a:rPr lang="en-US" dirty="0" smtClean="0"/>
              <a:t>Some connections between SOA and S+S:</a:t>
            </a:r>
          </a:p>
          <a:p>
            <a:pPr lvl="1"/>
            <a:r>
              <a:rPr lang="en-US" dirty="0" smtClean="0"/>
              <a:t>A </a:t>
            </a:r>
            <a:r>
              <a:rPr lang="en-US" dirty="0" err="1" smtClean="0"/>
              <a:t>SaaS</a:t>
            </a:r>
            <a:r>
              <a:rPr lang="en-US" dirty="0" smtClean="0"/>
              <a:t> application can expose services to on-premises applications</a:t>
            </a:r>
          </a:p>
          <a:p>
            <a:pPr lvl="2"/>
            <a:r>
              <a:rPr lang="en-US" dirty="0" smtClean="0"/>
              <a:t>Example: </a:t>
            </a:r>
            <a:r>
              <a:rPr lang="en-US" dirty="0" err="1" smtClean="0"/>
              <a:t>Salesforce.com's</a:t>
            </a:r>
            <a:r>
              <a:rPr lang="en-US" dirty="0" smtClean="0"/>
              <a:t> integration-oriented services</a:t>
            </a:r>
          </a:p>
          <a:p>
            <a:pPr lvl="1"/>
            <a:r>
              <a:rPr lang="en-US" dirty="0" smtClean="0"/>
              <a:t>A cloud platform can expose services to on-premises applications</a:t>
            </a:r>
          </a:p>
          <a:p>
            <a:pPr lvl="2"/>
            <a:r>
              <a:rPr lang="en-US" dirty="0" smtClean="0"/>
              <a:t>Example: the Windows Live Platform</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dissolv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dissolve">
                                      <p:cBhvr>
                                        <p:cTn id="35" dur="500"/>
                                        <p:tgtEl>
                                          <p:spTgt spid="3">
                                            <p:txEl>
                                              <p:pRg st="6" end="6"/>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dissolve">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bwMode="auto">
          <a:xfrm rot="10800000">
            <a:off x="686930" y="3071810"/>
            <a:ext cx="8250510" cy="1305042"/>
          </a:xfrm>
          <a:prstGeom prst="rect">
            <a:avLst/>
          </a:prstGeom>
          <a:gradFill flip="none" rotWithShape="1">
            <a:gsLst>
              <a:gs pos="0">
                <a:schemeClr val="bg1">
                  <a:alpha val="19000"/>
                </a:schemeClr>
              </a:gs>
              <a:gs pos="50000">
                <a:schemeClr val="bg1">
                  <a:alpha val="53000"/>
                </a:schemeClr>
              </a:gs>
              <a:gs pos="70000">
                <a:schemeClr val="bg1">
                  <a:alpha val="17000"/>
                </a:schemeClr>
              </a:gs>
              <a:gs pos="100000">
                <a:schemeClr val="bg1">
                  <a:alpha val="0"/>
                </a:schemeClr>
              </a:gs>
            </a:gsLst>
            <a:lin ang="0" scaled="1"/>
            <a:tileRect/>
          </a:gradFill>
          <a:ln>
            <a:headEnd type="none" w="med" len="med"/>
            <a:tailEnd type="none" w="med" len="med"/>
          </a:ln>
          <a:effectLst>
            <a:outerShdw blurRad="63500" sx="102000" sy="102000" algn="ctr" rotWithShape="0">
              <a:prstClr val="black">
                <a:alpha val="40000"/>
              </a:prstClr>
            </a:outerShdw>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1" name="Rectangle 70"/>
          <p:cNvSpPr/>
          <p:nvPr/>
        </p:nvSpPr>
        <p:spPr bwMode="auto">
          <a:xfrm rot="10800000">
            <a:off x="686930" y="4571999"/>
            <a:ext cx="8250510" cy="1295400"/>
          </a:xfrm>
          <a:prstGeom prst="rect">
            <a:avLst/>
          </a:prstGeom>
          <a:gradFill flip="none" rotWithShape="1">
            <a:gsLst>
              <a:gs pos="0">
                <a:schemeClr val="bg1">
                  <a:alpha val="19000"/>
                </a:schemeClr>
              </a:gs>
              <a:gs pos="50000">
                <a:schemeClr val="bg1">
                  <a:alpha val="53000"/>
                </a:schemeClr>
              </a:gs>
              <a:gs pos="70000">
                <a:schemeClr val="bg1">
                  <a:alpha val="17000"/>
                </a:schemeClr>
              </a:gs>
              <a:gs pos="100000">
                <a:schemeClr val="bg1">
                  <a:alpha val="0"/>
                </a:schemeClr>
              </a:gs>
            </a:gsLst>
            <a:lin ang="0" scaled="1"/>
            <a:tileRect/>
          </a:gradFill>
          <a:ln>
            <a:headEnd type="none" w="med" len="med"/>
            <a:tailEnd type="none" w="med" len="med"/>
          </a:ln>
          <a:effectLst>
            <a:outerShdw blurRad="63500" sx="102000" sy="102000" algn="ctr" rotWithShape="0">
              <a:prstClr val="black">
                <a:alpha val="40000"/>
              </a:prstClr>
            </a:outerShdw>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0" name="Title 59"/>
          <p:cNvSpPr>
            <a:spLocks noGrp="1"/>
          </p:cNvSpPr>
          <p:nvPr>
            <p:ph type="title"/>
          </p:nvPr>
        </p:nvSpPr>
        <p:spPr>
          <a:xfrm>
            <a:off x="304800" y="381202"/>
            <a:ext cx="8229600" cy="609398"/>
          </a:xfrm>
        </p:spPr>
        <p:txBody>
          <a:bodyPr/>
          <a:lstStyle/>
          <a:p>
            <a:pPr>
              <a:tabLst>
                <a:tab pos="571477" algn="l"/>
              </a:tabLst>
            </a:pPr>
            <a:r>
              <a:rPr sz="4400"/>
              <a:t>The Microsoft Services Platform</a:t>
            </a:r>
          </a:p>
        </p:txBody>
      </p:sp>
      <p:grpSp>
        <p:nvGrpSpPr>
          <p:cNvPr id="2" name="Group 58"/>
          <p:cNvGrpSpPr/>
          <p:nvPr/>
        </p:nvGrpSpPr>
        <p:grpSpPr>
          <a:xfrm>
            <a:off x="152400" y="3055034"/>
            <a:ext cx="8408221" cy="1326466"/>
            <a:chOff x="152400" y="3055033"/>
            <a:chExt cx="8408221" cy="1326466"/>
          </a:xfrm>
        </p:grpSpPr>
        <p:grpSp>
          <p:nvGrpSpPr>
            <p:cNvPr id="3" name="Group 77"/>
            <p:cNvGrpSpPr/>
            <p:nvPr/>
          </p:nvGrpSpPr>
          <p:grpSpPr>
            <a:xfrm>
              <a:off x="152400" y="3055033"/>
              <a:ext cx="1713339" cy="1326466"/>
              <a:chOff x="617416" y="1712913"/>
              <a:chExt cx="4868984" cy="3188677"/>
            </a:xfrm>
          </p:grpSpPr>
          <p:sp>
            <p:nvSpPr>
              <p:cNvPr id="79" name="Rounded Rectangle 78"/>
              <p:cNvSpPr/>
              <p:nvPr/>
            </p:nvSpPr>
            <p:spPr bwMode="auto">
              <a:xfrm>
                <a:off x="617416" y="1712913"/>
                <a:ext cx="4868984" cy="3188677"/>
              </a:xfrm>
              <a:prstGeom prst="roundRect">
                <a:avLst/>
              </a:prstGeom>
              <a:gradFill flip="none" rotWithShape="1">
                <a:gsLst>
                  <a:gs pos="0">
                    <a:srgbClr val="FFFFFF"/>
                  </a:gs>
                  <a:gs pos="18000">
                    <a:srgbClr val="FFFFFF">
                      <a:alpha val="0"/>
                    </a:srgbClr>
                  </a:gs>
                  <a:gs pos="54000">
                    <a:srgbClr val="000000">
                      <a:alpha val="56863"/>
                    </a:srgbClr>
                  </a:gs>
                  <a:gs pos="87000">
                    <a:srgbClr val="000000">
                      <a:alpha val="21000"/>
                    </a:srgbClr>
                  </a:gs>
                  <a:gs pos="100000">
                    <a:srgbClr val="FFFFFF">
                      <a:alpha val="31000"/>
                    </a:srgbClr>
                  </a:gs>
                </a:gsLst>
                <a:lin ang="16200000" scaled="1"/>
                <a:tileRect/>
              </a:gradFill>
              <a:ln cmpd="sng">
                <a:solidFill>
                  <a:srgbClr val="FFFFFF">
                    <a:alpha val="20000"/>
                  </a:srgbClr>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algn="ctr" defTabSz="1097236">
                  <a:lnSpc>
                    <a:spcPct val="80000"/>
                  </a:lnSpc>
                  <a:defRPr/>
                </a:pPr>
                <a:r>
                  <a:rPr lang="en-US" sz="1600" i="1" dirty="0" smtClean="0">
                    <a:ln w="18415" cmpd="sng">
                      <a:noFill/>
                      <a:prstDash val="solid"/>
                    </a:ln>
                    <a:solidFill>
                      <a:schemeClr val="tx1"/>
                    </a:solidFill>
                    <a:effectLst>
                      <a:glow rad="63500">
                        <a:schemeClr val="bg1">
                          <a:alpha val="40000"/>
                        </a:schemeClr>
                      </a:glow>
                      <a:outerShdw sx="101000" sy="101000" algn="ctr" rotWithShape="0">
                        <a:prstClr val="black">
                          <a:alpha val="52000"/>
                        </a:prstClr>
                      </a:outerShdw>
                    </a:effectLst>
                    <a:latin typeface="Segoe Semibold" pitchFamily="34" charset="0"/>
                  </a:rPr>
                  <a:t>BUILDING BLOCK SERVICES</a:t>
                </a:r>
              </a:p>
            </p:txBody>
          </p:sp>
          <p:sp>
            <p:nvSpPr>
              <p:cNvPr id="80" name="Round Same Side Corner Rectangle 79"/>
              <p:cNvSpPr/>
              <p:nvPr/>
            </p:nvSpPr>
            <p:spPr bwMode="auto">
              <a:xfrm>
                <a:off x="768105" y="1884843"/>
                <a:ext cx="4567607" cy="986692"/>
              </a:xfrm>
              <a:prstGeom prst="round2SameRect">
                <a:avLst>
                  <a:gd name="adj1" fmla="val 50000"/>
                  <a:gd name="adj2" fmla="val 0"/>
                </a:avLst>
              </a:prstGeom>
              <a:gradFill flip="none" rotWithShape="1">
                <a:gsLst>
                  <a:gs pos="0">
                    <a:srgbClr val="FFFFFF"/>
                  </a:gs>
                  <a:gs pos="16000">
                    <a:srgbClr val="FFFFFF">
                      <a:alpha val="35000"/>
                    </a:srgbClr>
                  </a:gs>
                  <a:gs pos="29000">
                    <a:srgbClr val="000000">
                      <a:alpha val="2000"/>
                    </a:srgbClr>
                  </a:gs>
                </a:gsLst>
                <a:lin ang="5400000" scaled="1"/>
                <a:tileRect/>
              </a:gradFill>
              <a:ln>
                <a:noFill/>
                <a:headEnd type="none" w="med" len="med"/>
                <a:tailEnd type="none" w="med" len="med"/>
              </a:ln>
              <a:effectLst>
                <a:outerShdw blurRad="177800" algn="ctr" rotWithShape="0">
                  <a:srgbClr val="FFFFFF"/>
                </a:outerShdw>
              </a:effectLst>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63"/>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grpSp>
        <p:sp>
          <p:nvSpPr>
            <p:cNvPr id="123" name="Rounded Rectangle 122"/>
            <p:cNvSpPr/>
            <p:nvPr/>
          </p:nvSpPr>
          <p:spPr bwMode="auto">
            <a:xfrm>
              <a:off x="2250265" y="3131341"/>
              <a:ext cx="1358534" cy="530635"/>
            </a:xfrm>
            <a:prstGeom prst="roundRect">
              <a:avLst>
                <a:gd name="adj" fmla="val 13612"/>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91440" rIns="0" bIns="0" numCol="1" rtlCol="0" anchor="t" anchorCtr="0" compatLnSpc="1">
              <a:prstTxWarp prst="textNoShape">
                <a:avLst/>
              </a:prstTxWarp>
            </a:bodyPr>
            <a:lstStyle/>
            <a:p>
              <a:pPr algn="ctr" defTabSz="1096875">
                <a:defRPr/>
              </a:pPr>
              <a:r>
                <a:rPr lang="en-US" sz="1000" b="1" kern="0" dirty="0" smtClean="0">
                  <a:solidFill>
                    <a:schemeClr val="bg1"/>
                  </a:solidFill>
                  <a:latin typeface="Segoe" pitchFamily="34" charset="0"/>
                </a:rPr>
                <a:t>IDENTITY AND ACCESS</a:t>
              </a:r>
            </a:p>
          </p:txBody>
        </p:sp>
        <p:sp>
          <p:nvSpPr>
            <p:cNvPr id="124" name="Rounded Rectangle 123"/>
            <p:cNvSpPr/>
            <p:nvPr/>
          </p:nvSpPr>
          <p:spPr bwMode="auto">
            <a:xfrm>
              <a:off x="2845622" y="3786328"/>
              <a:ext cx="1358534" cy="535647"/>
            </a:xfrm>
            <a:prstGeom prst="roundRect">
              <a:avLst>
                <a:gd name="adj" fmla="val 13612"/>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91440" rIns="0" bIns="0" numCol="1" rtlCol="0" anchor="t" anchorCtr="0" compatLnSpc="1">
              <a:prstTxWarp prst="textNoShape">
                <a:avLst/>
              </a:prstTxWarp>
            </a:bodyPr>
            <a:lstStyle/>
            <a:p>
              <a:pPr algn="ctr" defTabSz="1096875">
                <a:defRPr/>
              </a:pPr>
              <a:r>
                <a:rPr lang="en-US" sz="1000" b="1" kern="0" dirty="0" smtClean="0">
                  <a:solidFill>
                    <a:schemeClr val="bg1"/>
                  </a:solidFill>
                  <a:latin typeface="Segoe" pitchFamily="34" charset="0"/>
                </a:rPr>
                <a:t>DATA SERVICES</a:t>
              </a:r>
            </a:p>
          </p:txBody>
        </p:sp>
        <p:sp>
          <p:nvSpPr>
            <p:cNvPr id="125" name="Rounded Rectangle 124"/>
            <p:cNvSpPr/>
            <p:nvPr/>
          </p:nvSpPr>
          <p:spPr bwMode="auto">
            <a:xfrm>
              <a:off x="3717132" y="3131341"/>
              <a:ext cx="1358534" cy="530635"/>
            </a:xfrm>
            <a:prstGeom prst="roundRect">
              <a:avLst>
                <a:gd name="adj" fmla="val 13612"/>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91440" rIns="0" bIns="0" numCol="1" rtlCol="0" anchor="t" anchorCtr="0" compatLnSpc="1">
              <a:prstTxWarp prst="textNoShape">
                <a:avLst/>
              </a:prstTxWarp>
            </a:bodyPr>
            <a:lstStyle/>
            <a:p>
              <a:pPr algn="ctr" defTabSz="1096875">
                <a:defRPr/>
              </a:pPr>
              <a:r>
                <a:rPr lang="en-US" sz="1000" b="1" kern="0" dirty="0" smtClean="0">
                  <a:solidFill>
                    <a:schemeClr val="bg1"/>
                  </a:solidFill>
                  <a:latin typeface="Segoe" pitchFamily="34" charset="0"/>
                </a:rPr>
                <a:t>COMMUNICATIONS</a:t>
              </a:r>
            </a:p>
          </p:txBody>
        </p:sp>
        <p:sp>
          <p:nvSpPr>
            <p:cNvPr id="126" name="Rounded Rectangle 125"/>
            <p:cNvSpPr/>
            <p:nvPr/>
          </p:nvSpPr>
          <p:spPr bwMode="auto">
            <a:xfrm>
              <a:off x="4306491" y="3786190"/>
              <a:ext cx="1358534" cy="524267"/>
            </a:xfrm>
            <a:prstGeom prst="roundRect">
              <a:avLst>
                <a:gd name="adj" fmla="val 13612"/>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91440" rIns="0" bIns="0" numCol="1" rtlCol="0" anchor="t" anchorCtr="0" compatLnSpc="1">
              <a:prstTxWarp prst="textNoShape">
                <a:avLst/>
              </a:prstTxWarp>
            </a:bodyPr>
            <a:lstStyle/>
            <a:p>
              <a:pPr algn="ctr" defTabSz="1096875">
                <a:defRPr/>
              </a:pPr>
              <a:r>
                <a:rPr lang="en-US" sz="1000" b="1" kern="0" dirty="0" smtClean="0">
                  <a:solidFill>
                    <a:schemeClr val="bg1"/>
                  </a:solidFill>
                  <a:latin typeface="Segoe" pitchFamily="34" charset="0"/>
                </a:rPr>
                <a:t>BUSINESS</a:t>
              </a:r>
            </a:p>
            <a:p>
              <a:pPr algn="ctr" defTabSz="1096875">
                <a:defRPr/>
              </a:pPr>
              <a:r>
                <a:rPr lang="en-US" sz="1000" b="1" kern="0" dirty="0" smtClean="0">
                  <a:solidFill>
                    <a:schemeClr val="bg1"/>
                  </a:solidFill>
                  <a:latin typeface="Segoe" pitchFamily="34" charset="0"/>
                </a:rPr>
                <a:t>LOGIC</a:t>
              </a:r>
            </a:p>
          </p:txBody>
        </p:sp>
        <p:sp>
          <p:nvSpPr>
            <p:cNvPr id="127" name="Rounded Rectangle 126"/>
            <p:cNvSpPr/>
            <p:nvPr/>
          </p:nvSpPr>
          <p:spPr bwMode="auto">
            <a:xfrm>
              <a:off x="6666303" y="3131341"/>
              <a:ext cx="1358534" cy="530635"/>
            </a:xfrm>
            <a:prstGeom prst="roundRect">
              <a:avLst>
                <a:gd name="adj" fmla="val 13612"/>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91440" rIns="0" bIns="0" numCol="1" rtlCol="0" anchor="t" anchorCtr="0" compatLnSpc="1">
              <a:prstTxWarp prst="textNoShape">
                <a:avLst/>
              </a:prstTxWarp>
            </a:bodyPr>
            <a:lstStyle/>
            <a:p>
              <a:pPr algn="ctr" defTabSz="1096875">
                <a:defRPr/>
              </a:pPr>
              <a:r>
                <a:rPr lang="en-US" sz="1000" b="1" kern="0" dirty="0" smtClean="0">
                  <a:solidFill>
                    <a:schemeClr val="bg1"/>
                  </a:solidFill>
                  <a:latin typeface="Segoe" pitchFamily="34" charset="0"/>
                </a:rPr>
                <a:t>SERVICE </a:t>
              </a:r>
              <a:r>
                <a:rPr lang="en-US" sz="900" b="1" kern="0" dirty="0" smtClean="0">
                  <a:solidFill>
                    <a:schemeClr val="bg1"/>
                  </a:solidFill>
                  <a:latin typeface="Segoe" pitchFamily="34" charset="0"/>
                </a:rPr>
                <a:t>DELIVERY</a:t>
              </a:r>
              <a:endParaRPr lang="en-US" sz="1000" b="1" kern="0" dirty="0" smtClean="0">
                <a:solidFill>
                  <a:schemeClr val="bg1"/>
                </a:solidFill>
                <a:latin typeface="Segoe" pitchFamily="34" charset="0"/>
              </a:endParaRPr>
            </a:p>
          </p:txBody>
        </p:sp>
        <p:sp>
          <p:nvSpPr>
            <p:cNvPr id="128" name="Rounded Rectangle 127"/>
            <p:cNvSpPr/>
            <p:nvPr/>
          </p:nvSpPr>
          <p:spPr bwMode="auto">
            <a:xfrm>
              <a:off x="5741222" y="3786190"/>
              <a:ext cx="1358533" cy="524267"/>
            </a:xfrm>
            <a:prstGeom prst="roundRect">
              <a:avLst>
                <a:gd name="adj" fmla="val 13612"/>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91440" rIns="0" bIns="0" numCol="1" rtlCol="0" anchor="t" anchorCtr="0" compatLnSpc="1">
              <a:prstTxWarp prst="textNoShape">
                <a:avLst/>
              </a:prstTxWarp>
            </a:bodyPr>
            <a:lstStyle/>
            <a:p>
              <a:pPr algn="ctr"/>
              <a:r>
                <a:rPr lang="en-US" sz="1000" b="1" kern="0" dirty="0">
                  <a:solidFill>
                    <a:schemeClr val="bg1"/>
                  </a:solidFill>
                  <a:latin typeface="Segoe" pitchFamily="34" charset="0"/>
                </a:rPr>
                <a:t>CORE SERVICES</a:t>
              </a:r>
            </a:p>
          </p:txBody>
        </p:sp>
        <p:sp>
          <p:nvSpPr>
            <p:cNvPr id="61" name="Rounded Rectangle 60"/>
            <p:cNvSpPr/>
            <p:nvPr/>
          </p:nvSpPr>
          <p:spPr bwMode="auto">
            <a:xfrm>
              <a:off x="5178012" y="3131343"/>
              <a:ext cx="1358533" cy="530635"/>
            </a:xfrm>
            <a:prstGeom prst="roundRect">
              <a:avLst>
                <a:gd name="adj" fmla="val 13612"/>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91440" rIns="0" bIns="0" numCol="1" rtlCol="0" anchor="t" anchorCtr="0" compatLnSpc="1">
              <a:prstTxWarp prst="textNoShape">
                <a:avLst/>
              </a:prstTxWarp>
            </a:bodyPr>
            <a:lstStyle/>
            <a:p>
              <a:pPr algn="ctr" defTabSz="1096875">
                <a:defRPr/>
              </a:pPr>
              <a:r>
                <a:rPr lang="en-US" sz="1000" b="1" kern="0" dirty="0" smtClean="0">
                  <a:solidFill>
                    <a:schemeClr val="bg1"/>
                  </a:solidFill>
                  <a:latin typeface="Segoe" pitchFamily="34" charset="0"/>
                </a:rPr>
                <a:t>SEARCH</a:t>
              </a:r>
            </a:p>
          </p:txBody>
        </p:sp>
        <p:sp>
          <p:nvSpPr>
            <p:cNvPr id="62" name="Rounded Rectangle 61"/>
            <p:cNvSpPr/>
            <p:nvPr/>
          </p:nvSpPr>
          <p:spPr bwMode="auto">
            <a:xfrm>
              <a:off x="7202088" y="3786190"/>
              <a:ext cx="1358533" cy="524267"/>
            </a:xfrm>
            <a:prstGeom prst="roundRect">
              <a:avLst>
                <a:gd name="adj" fmla="val 13612"/>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91440" rIns="0" bIns="0" numCol="1" rtlCol="0" anchor="t" anchorCtr="0" compatLnSpc="1">
              <a:prstTxWarp prst="textNoShape">
                <a:avLst/>
              </a:prstTxWarp>
            </a:bodyPr>
            <a:lstStyle/>
            <a:p>
              <a:pPr algn="ctr"/>
              <a:r>
                <a:rPr lang="en-US" sz="1000" b="1" kern="0" dirty="0" smtClean="0">
                  <a:solidFill>
                    <a:schemeClr val="bg1"/>
                  </a:solidFill>
                  <a:latin typeface="Segoe" pitchFamily="34" charset="0"/>
                </a:rPr>
                <a:t>…</a:t>
              </a:r>
              <a:endParaRPr lang="en-US" sz="1000" b="1" kern="0" dirty="0">
                <a:solidFill>
                  <a:schemeClr val="bg1"/>
                </a:solidFill>
                <a:latin typeface="Segoe" pitchFamily="34" charset="0"/>
              </a:endParaRPr>
            </a:p>
          </p:txBody>
        </p:sp>
      </p:grpSp>
      <p:grpSp>
        <p:nvGrpSpPr>
          <p:cNvPr id="4" name="Group 63"/>
          <p:cNvGrpSpPr/>
          <p:nvPr/>
        </p:nvGrpSpPr>
        <p:grpSpPr>
          <a:xfrm>
            <a:off x="174440" y="4540934"/>
            <a:ext cx="8664760" cy="1326466"/>
            <a:chOff x="174440" y="4540933"/>
            <a:chExt cx="8664760" cy="1326466"/>
          </a:xfrm>
        </p:grpSpPr>
        <p:grpSp>
          <p:nvGrpSpPr>
            <p:cNvPr id="5" name="Group 129"/>
            <p:cNvGrpSpPr/>
            <p:nvPr/>
          </p:nvGrpSpPr>
          <p:grpSpPr>
            <a:xfrm>
              <a:off x="2302250" y="4677530"/>
              <a:ext cx="2706332" cy="1013676"/>
              <a:chOff x="3275466" y="5326487"/>
              <a:chExt cx="3607498" cy="1229568"/>
            </a:xfrm>
          </p:grpSpPr>
          <p:grpSp>
            <p:nvGrpSpPr>
              <p:cNvPr id="6" name="Group 128"/>
              <p:cNvGrpSpPr/>
              <p:nvPr/>
            </p:nvGrpSpPr>
            <p:grpSpPr>
              <a:xfrm>
                <a:off x="3275466" y="5326487"/>
                <a:ext cx="3607498" cy="1229568"/>
                <a:chOff x="3275466" y="5326487"/>
                <a:chExt cx="3607498" cy="1229568"/>
              </a:xfrm>
            </p:grpSpPr>
            <p:pic>
              <p:nvPicPr>
                <p:cNvPr id="2054" name="Picture 6" descr="C:\Program Files\Microsoft Resource DVD Artwork\DVD_ART\Artwork_Imagery\Shapes and Graphics\Buidlings and dwellings\building dk blue.png"/>
                <p:cNvPicPr>
                  <a:picLocks noChangeAspect="1" noChangeArrowheads="1"/>
                </p:cNvPicPr>
                <p:nvPr/>
              </p:nvPicPr>
              <p:blipFill>
                <a:blip r:embed="rId3" cstate="email"/>
                <a:srcRect/>
                <a:stretch>
                  <a:fillRect/>
                </a:stretch>
              </p:blipFill>
              <p:spPr bwMode="auto">
                <a:xfrm>
                  <a:off x="3275466" y="5372328"/>
                  <a:ext cx="919163" cy="1171798"/>
                </a:xfrm>
                <a:prstGeom prst="rect">
                  <a:avLst/>
                </a:prstGeom>
                <a:noFill/>
              </p:spPr>
            </p:pic>
            <p:grpSp>
              <p:nvGrpSpPr>
                <p:cNvPr id="7" name="Group 93"/>
                <p:cNvGrpSpPr/>
                <p:nvPr/>
              </p:nvGrpSpPr>
              <p:grpSpPr>
                <a:xfrm>
                  <a:off x="6199437" y="5326487"/>
                  <a:ext cx="683527" cy="1229568"/>
                  <a:chOff x="8615727" y="4272326"/>
                  <a:chExt cx="1363816" cy="2453317"/>
                </a:xfrm>
              </p:grpSpPr>
              <p:pic>
                <p:nvPicPr>
                  <p:cNvPr id="2050" name="Picture 2" descr="C:\Program Files\Microsoft Resource DVD Artwork\DVD_ART\Artwork_Imagery\HARDWARE_IMAGERY\Illustration - Misc Hardware\XML Icons\Server.png"/>
                  <p:cNvPicPr>
                    <a:picLocks noChangeAspect="1" noChangeArrowheads="1"/>
                  </p:cNvPicPr>
                  <p:nvPr/>
                </p:nvPicPr>
                <p:blipFill>
                  <a:blip r:embed="rId4" cstate="email"/>
                  <a:srcRect/>
                  <a:stretch>
                    <a:fillRect/>
                  </a:stretch>
                </p:blipFill>
                <p:spPr bwMode="auto">
                  <a:xfrm>
                    <a:off x="8615727" y="5134063"/>
                    <a:ext cx="855808" cy="1262390"/>
                  </a:xfrm>
                  <a:prstGeom prst="rect">
                    <a:avLst/>
                  </a:prstGeom>
                  <a:noFill/>
                </p:spPr>
              </p:pic>
              <p:pic>
                <p:nvPicPr>
                  <p:cNvPr id="90" name="Picture 2" descr="C:\Program Files\Microsoft Resource DVD Artwork\DVD_ART\Artwork_Imagery\HARDWARE_IMAGERY\Illustration - Misc Hardware\XML Icons\Server.png"/>
                  <p:cNvPicPr>
                    <a:picLocks noChangeAspect="1" noChangeArrowheads="1"/>
                  </p:cNvPicPr>
                  <p:nvPr/>
                </p:nvPicPr>
                <p:blipFill>
                  <a:blip r:embed="rId4" cstate="email"/>
                  <a:srcRect/>
                  <a:stretch>
                    <a:fillRect/>
                  </a:stretch>
                </p:blipFill>
                <p:spPr bwMode="auto">
                  <a:xfrm>
                    <a:off x="8630247" y="4272326"/>
                    <a:ext cx="855808" cy="1262390"/>
                  </a:xfrm>
                  <a:prstGeom prst="rect">
                    <a:avLst/>
                  </a:prstGeom>
                  <a:noFill/>
                </p:spPr>
              </p:pic>
              <p:pic>
                <p:nvPicPr>
                  <p:cNvPr id="92" name="Picture 2" descr="C:\Program Files\Microsoft Resource DVD Artwork\DVD_ART\Artwork_Imagery\HARDWARE_IMAGERY\Illustration - Misc Hardware\XML Icons\Server.png"/>
                  <p:cNvPicPr>
                    <a:picLocks noChangeAspect="1" noChangeArrowheads="1"/>
                  </p:cNvPicPr>
                  <p:nvPr/>
                </p:nvPicPr>
                <p:blipFill>
                  <a:blip r:embed="rId4" cstate="email"/>
                  <a:srcRect/>
                  <a:stretch>
                    <a:fillRect/>
                  </a:stretch>
                </p:blipFill>
                <p:spPr bwMode="auto">
                  <a:xfrm>
                    <a:off x="9109211" y="5463252"/>
                    <a:ext cx="855806" cy="1262391"/>
                  </a:xfrm>
                  <a:prstGeom prst="rect">
                    <a:avLst/>
                  </a:prstGeom>
                  <a:noFill/>
                </p:spPr>
              </p:pic>
              <p:pic>
                <p:nvPicPr>
                  <p:cNvPr id="93" name="Picture 2" descr="C:\Program Files\Microsoft Resource DVD Artwork\DVD_ART\Artwork_Imagery\HARDWARE_IMAGERY\Illustration - Misc Hardware\XML Icons\Server.png"/>
                  <p:cNvPicPr>
                    <a:picLocks noChangeAspect="1" noChangeArrowheads="1"/>
                  </p:cNvPicPr>
                  <p:nvPr/>
                </p:nvPicPr>
                <p:blipFill>
                  <a:blip r:embed="rId4" cstate="email"/>
                  <a:srcRect/>
                  <a:stretch>
                    <a:fillRect/>
                  </a:stretch>
                </p:blipFill>
                <p:spPr bwMode="auto">
                  <a:xfrm>
                    <a:off x="9123735" y="4601512"/>
                    <a:ext cx="855808" cy="1262391"/>
                  </a:xfrm>
                  <a:prstGeom prst="rect">
                    <a:avLst/>
                  </a:prstGeom>
                  <a:noFill/>
                </p:spPr>
              </p:pic>
            </p:grpSp>
          </p:grpSp>
          <p:sp>
            <p:nvSpPr>
              <p:cNvPr id="96" name="TextBox 95"/>
              <p:cNvSpPr txBox="1"/>
              <p:nvPr/>
            </p:nvSpPr>
            <p:spPr>
              <a:xfrm>
                <a:off x="4269540" y="5602514"/>
                <a:ext cx="2358569" cy="709320"/>
              </a:xfrm>
              <a:prstGeom prst="rect">
                <a:avLst/>
              </a:prstGeom>
              <a:noFill/>
            </p:spPr>
            <p:txBody>
              <a:bodyPr wrap="square" rtlCol="0">
                <a:spAutoFit/>
              </a:bodyPr>
              <a:lstStyle/>
              <a:p>
                <a:r>
                  <a:rPr lang="en-US" sz="1600" i="1" dirty="0" smtClean="0">
                    <a:effectLst>
                      <a:outerShdw blurRad="38100" dist="38100" dir="2700000" algn="tl">
                        <a:srgbClr val="000000">
                          <a:alpha val="43137"/>
                        </a:srgbClr>
                      </a:outerShdw>
                    </a:effectLst>
                  </a:rPr>
                  <a:t>DATA </a:t>
                </a:r>
                <a:br>
                  <a:rPr lang="en-US" sz="1600" i="1" dirty="0" smtClean="0">
                    <a:effectLst>
                      <a:outerShdw blurRad="38100" dist="38100" dir="2700000" algn="tl">
                        <a:srgbClr val="000000">
                          <a:alpha val="43137"/>
                        </a:srgbClr>
                      </a:outerShdw>
                    </a:effectLst>
                  </a:rPr>
                </a:br>
                <a:r>
                  <a:rPr lang="en-US" sz="1600" i="1" dirty="0" smtClean="0">
                    <a:effectLst>
                      <a:outerShdw blurRad="38100" dist="38100" dir="2700000" algn="tl">
                        <a:srgbClr val="000000">
                          <a:alpha val="43137"/>
                        </a:srgbClr>
                      </a:outerShdw>
                    </a:effectLst>
                  </a:rPr>
                  <a:t>CENTERS</a:t>
                </a:r>
                <a:endParaRPr lang="en-US" sz="1600" i="1" dirty="0">
                  <a:effectLst>
                    <a:outerShdw blurRad="38100" dist="38100" dir="2700000" algn="tl">
                      <a:srgbClr val="000000">
                        <a:alpha val="43137"/>
                      </a:srgbClr>
                    </a:outerShdw>
                  </a:effectLst>
                </a:endParaRPr>
              </a:p>
            </p:txBody>
          </p:sp>
        </p:grpSp>
        <p:sp>
          <p:nvSpPr>
            <p:cNvPr id="98" name="TextBox 97"/>
            <p:cNvSpPr txBox="1"/>
            <p:nvPr/>
          </p:nvSpPr>
          <p:spPr>
            <a:xfrm>
              <a:off x="4987529" y="5000400"/>
              <a:ext cx="1769389" cy="338554"/>
            </a:xfrm>
            <a:prstGeom prst="rect">
              <a:avLst/>
            </a:prstGeom>
            <a:noFill/>
          </p:spPr>
          <p:txBody>
            <a:bodyPr wrap="square" rtlCol="0">
              <a:spAutoFit/>
            </a:bodyPr>
            <a:lstStyle/>
            <a:p>
              <a:r>
                <a:rPr lang="en-US" sz="1600" i="1" dirty="0" smtClean="0">
                  <a:effectLst>
                    <a:outerShdw blurRad="38100" dist="38100" dir="2700000" algn="tl">
                      <a:srgbClr val="000000">
                        <a:alpha val="43137"/>
                      </a:srgbClr>
                    </a:outerShdw>
                  </a:effectLst>
                </a:rPr>
                <a:t>COMPUTERS</a:t>
              </a:r>
              <a:endParaRPr lang="en-US" sz="1600" i="1" dirty="0">
                <a:effectLst>
                  <a:outerShdw blurRad="38100" dist="38100" dir="2700000" algn="tl">
                    <a:srgbClr val="000000">
                      <a:alpha val="43137"/>
                    </a:srgbClr>
                  </a:outerShdw>
                </a:effectLst>
              </a:endParaRPr>
            </a:p>
          </p:txBody>
        </p:sp>
        <p:grpSp>
          <p:nvGrpSpPr>
            <p:cNvPr id="8" name="Group 131"/>
            <p:cNvGrpSpPr/>
            <p:nvPr/>
          </p:nvGrpSpPr>
          <p:grpSpPr>
            <a:xfrm>
              <a:off x="6508462" y="4785056"/>
              <a:ext cx="2330738" cy="865422"/>
              <a:chOff x="8882288" y="5456918"/>
              <a:chExt cx="3106841" cy="1049740"/>
            </a:xfrm>
          </p:grpSpPr>
          <p:sp>
            <p:nvSpPr>
              <p:cNvPr id="100" name="TextBox 99"/>
              <p:cNvSpPr txBox="1"/>
              <p:nvPr/>
            </p:nvSpPr>
            <p:spPr>
              <a:xfrm>
                <a:off x="9630558" y="6095999"/>
                <a:ext cx="2358571" cy="410659"/>
              </a:xfrm>
              <a:prstGeom prst="rect">
                <a:avLst/>
              </a:prstGeom>
              <a:noFill/>
            </p:spPr>
            <p:txBody>
              <a:bodyPr wrap="square" rtlCol="0">
                <a:spAutoFit/>
              </a:bodyPr>
              <a:lstStyle/>
              <a:p>
                <a:r>
                  <a:rPr lang="en-US" sz="1600" i="1" dirty="0" smtClean="0">
                    <a:effectLst>
                      <a:outerShdw blurRad="38100" dist="38100" dir="2700000" algn="tl">
                        <a:srgbClr val="000000">
                          <a:alpha val="43137"/>
                        </a:srgbClr>
                      </a:outerShdw>
                    </a:effectLst>
                  </a:rPr>
                  <a:t>NETWORKS</a:t>
                </a:r>
                <a:endParaRPr lang="en-US" sz="1600" i="1" dirty="0">
                  <a:effectLst>
                    <a:outerShdw blurRad="38100" dist="38100" dir="2700000" algn="tl">
                      <a:srgbClr val="000000">
                        <a:alpha val="43137"/>
                      </a:srgbClr>
                    </a:outerShdw>
                  </a:effectLst>
                </a:endParaRPr>
              </a:p>
            </p:txBody>
          </p:sp>
          <p:pic>
            <p:nvPicPr>
              <p:cNvPr id="2061" name="Picture 13" descr="C:\Program Files\Microsoft Resource DVD Artwork\DVD_ART\Artwork_Imagery\HARDWARE_IMAGERY\Illustration - Misc Hardware\Miscellaneous\net cable wire plug.png"/>
              <p:cNvPicPr>
                <a:picLocks noChangeAspect="1" noChangeArrowheads="1"/>
              </p:cNvPicPr>
              <p:nvPr/>
            </p:nvPicPr>
            <p:blipFill>
              <a:blip r:embed="rId5" cstate="email"/>
              <a:srcRect/>
              <a:stretch>
                <a:fillRect/>
              </a:stretch>
            </p:blipFill>
            <p:spPr bwMode="auto">
              <a:xfrm>
                <a:off x="8882288" y="5456918"/>
                <a:ext cx="2077584" cy="913078"/>
              </a:xfrm>
              <a:prstGeom prst="rect">
                <a:avLst/>
              </a:prstGeom>
              <a:noFill/>
            </p:spPr>
          </p:pic>
        </p:grpSp>
        <p:grpSp>
          <p:nvGrpSpPr>
            <p:cNvPr id="9" name="Group 77"/>
            <p:cNvGrpSpPr/>
            <p:nvPr/>
          </p:nvGrpSpPr>
          <p:grpSpPr>
            <a:xfrm>
              <a:off x="174440" y="4540933"/>
              <a:ext cx="1713339" cy="1326466"/>
              <a:chOff x="617416" y="1712913"/>
              <a:chExt cx="4868984" cy="3188677"/>
            </a:xfrm>
          </p:grpSpPr>
          <p:sp>
            <p:nvSpPr>
              <p:cNvPr id="50" name="Rounded Rectangle 49"/>
              <p:cNvSpPr/>
              <p:nvPr/>
            </p:nvSpPr>
            <p:spPr bwMode="auto">
              <a:xfrm>
                <a:off x="617416" y="1712913"/>
                <a:ext cx="4868984" cy="3188677"/>
              </a:xfrm>
              <a:prstGeom prst="roundRect">
                <a:avLst/>
              </a:prstGeom>
              <a:gradFill flip="none" rotWithShape="1">
                <a:gsLst>
                  <a:gs pos="0">
                    <a:srgbClr val="FFFFFF"/>
                  </a:gs>
                  <a:gs pos="18000">
                    <a:srgbClr val="FFFFFF">
                      <a:alpha val="0"/>
                    </a:srgbClr>
                  </a:gs>
                  <a:gs pos="54000">
                    <a:srgbClr val="000000">
                      <a:alpha val="56863"/>
                    </a:srgbClr>
                  </a:gs>
                  <a:gs pos="87000">
                    <a:srgbClr val="000000">
                      <a:alpha val="21000"/>
                    </a:srgbClr>
                  </a:gs>
                  <a:gs pos="100000">
                    <a:srgbClr val="FFFFFF">
                      <a:alpha val="31000"/>
                    </a:srgbClr>
                  </a:gs>
                </a:gsLst>
                <a:lin ang="16200000" scaled="1"/>
                <a:tileRect/>
              </a:gradFill>
              <a:ln cmpd="sng">
                <a:solidFill>
                  <a:srgbClr val="FFFFFF">
                    <a:alpha val="20000"/>
                  </a:srgbClr>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algn="ctr" defTabSz="1097236">
                  <a:lnSpc>
                    <a:spcPct val="80000"/>
                  </a:lnSpc>
                  <a:defRPr/>
                </a:pPr>
                <a:r>
                  <a:rPr lang="en-US" sz="1600" i="1" dirty="0" smtClean="0">
                    <a:ln w="18415" cmpd="sng">
                      <a:noFill/>
                      <a:prstDash val="solid"/>
                    </a:ln>
                    <a:solidFill>
                      <a:schemeClr val="tx1"/>
                    </a:solidFill>
                    <a:effectLst>
                      <a:glow rad="63500">
                        <a:schemeClr val="bg1">
                          <a:alpha val="40000"/>
                        </a:schemeClr>
                      </a:glow>
                      <a:outerShdw sx="101000" sy="101000" algn="ctr" rotWithShape="0">
                        <a:prstClr val="black">
                          <a:alpha val="52000"/>
                        </a:prstClr>
                      </a:outerShdw>
                    </a:effectLst>
                    <a:latin typeface="Segoe Semibold" pitchFamily="34" charset="0"/>
                  </a:rPr>
                  <a:t>GLOBAL</a:t>
                </a:r>
              </a:p>
              <a:p>
                <a:pPr algn="ctr" defTabSz="1097236">
                  <a:lnSpc>
                    <a:spcPct val="80000"/>
                  </a:lnSpc>
                  <a:defRPr/>
                </a:pPr>
                <a:r>
                  <a:rPr lang="en-US" sz="1600" i="1" dirty="0" smtClean="0">
                    <a:ln w="18415" cmpd="sng">
                      <a:noFill/>
                      <a:prstDash val="solid"/>
                    </a:ln>
                    <a:solidFill>
                      <a:schemeClr val="tx1"/>
                    </a:solidFill>
                    <a:effectLst>
                      <a:glow rad="63500">
                        <a:schemeClr val="bg1">
                          <a:alpha val="40000"/>
                        </a:schemeClr>
                      </a:glow>
                      <a:outerShdw sx="101000" sy="101000" algn="ctr" rotWithShape="0">
                        <a:prstClr val="black">
                          <a:alpha val="52000"/>
                        </a:prstClr>
                      </a:outerShdw>
                    </a:effectLst>
                    <a:latin typeface="Segoe Semibold" pitchFamily="34" charset="0"/>
                  </a:rPr>
                  <a:t>FOUNDATION</a:t>
                </a:r>
              </a:p>
            </p:txBody>
          </p:sp>
          <p:sp>
            <p:nvSpPr>
              <p:cNvPr id="51" name="Round Same Side Corner Rectangle 50"/>
              <p:cNvSpPr/>
              <p:nvPr/>
            </p:nvSpPr>
            <p:spPr bwMode="auto">
              <a:xfrm>
                <a:off x="768105" y="1884843"/>
                <a:ext cx="4567607" cy="986692"/>
              </a:xfrm>
              <a:prstGeom prst="round2SameRect">
                <a:avLst>
                  <a:gd name="adj1" fmla="val 50000"/>
                  <a:gd name="adj2" fmla="val 0"/>
                </a:avLst>
              </a:prstGeom>
              <a:gradFill flip="none" rotWithShape="1">
                <a:gsLst>
                  <a:gs pos="0">
                    <a:srgbClr val="FFFFFF"/>
                  </a:gs>
                  <a:gs pos="16000">
                    <a:srgbClr val="FFFFFF">
                      <a:alpha val="35000"/>
                    </a:srgbClr>
                  </a:gs>
                  <a:gs pos="29000">
                    <a:srgbClr val="000000">
                      <a:alpha val="2000"/>
                    </a:srgbClr>
                  </a:gs>
                </a:gsLst>
                <a:lin ang="5400000" scaled="1"/>
                <a:tileRect/>
              </a:gradFill>
              <a:ln>
                <a:noFill/>
                <a:headEnd type="none" w="med" len="med"/>
                <a:tailEnd type="none" w="med" len="med"/>
              </a:ln>
              <a:effectLst>
                <a:outerShdw blurRad="177800" algn="ctr" rotWithShape="0">
                  <a:srgbClr val="FFFFFF"/>
                </a:outerShdw>
              </a:effectLst>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63"/>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grpSp>
      </p:grpSp>
      <p:sp>
        <p:nvSpPr>
          <p:cNvPr id="122" name="Rectangle 121"/>
          <p:cNvSpPr/>
          <p:nvPr/>
        </p:nvSpPr>
        <p:spPr bwMode="auto">
          <a:xfrm rot="10800000">
            <a:off x="707840" y="1569134"/>
            <a:ext cx="8229600" cy="1342570"/>
          </a:xfrm>
          <a:prstGeom prst="rect">
            <a:avLst/>
          </a:prstGeom>
          <a:gradFill flip="none" rotWithShape="1">
            <a:gsLst>
              <a:gs pos="0">
                <a:schemeClr val="bg1">
                  <a:alpha val="19000"/>
                </a:schemeClr>
              </a:gs>
              <a:gs pos="50000">
                <a:schemeClr val="bg1">
                  <a:alpha val="53000"/>
                </a:schemeClr>
              </a:gs>
              <a:gs pos="70000">
                <a:schemeClr val="bg1">
                  <a:alpha val="17000"/>
                </a:schemeClr>
              </a:gs>
              <a:gs pos="100000">
                <a:schemeClr val="bg1">
                  <a:alpha val="0"/>
                </a:schemeClr>
              </a:gs>
            </a:gsLst>
            <a:lin ang="0" scaled="1"/>
            <a:tileRect/>
          </a:gradFill>
          <a:ln>
            <a:headEnd type="none" w="med" len="med"/>
            <a:tailEnd type="none" w="med" len="med"/>
          </a:ln>
          <a:effectLst>
            <a:outerShdw blurRad="63500" sx="102000" sy="102000" algn="ctr" rotWithShape="0">
              <a:prstClr val="black">
                <a:alpha val="40000"/>
              </a:prstClr>
            </a:outerShdw>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10" name="Group 57"/>
          <p:cNvGrpSpPr/>
          <p:nvPr/>
        </p:nvGrpSpPr>
        <p:grpSpPr>
          <a:xfrm>
            <a:off x="174440" y="1569134"/>
            <a:ext cx="8406898" cy="1326466"/>
            <a:chOff x="174440" y="1569133"/>
            <a:chExt cx="8406898" cy="1326466"/>
          </a:xfrm>
        </p:grpSpPr>
        <p:sp>
          <p:nvSpPr>
            <p:cNvPr id="78" name="Rounded Rectangle 77"/>
            <p:cNvSpPr/>
            <p:nvPr/>
          </p:nvSpPr>
          <p:spPr bwMode="auto">
            <a:xfrm>
              <a:off x="2244540" y="1696134"/>
              <a:ext cx="2022660" cy="1088802"/>
            </a:xfrm>
            <a:prstGeom prst="roundRect">
              <a:avLst>
                <a:gd name="adj" fmla="val 20593"/>
              </a:avLst>
            </a:prstGeom>
            <a:gradFill flip="none" rotWithShape="1">
              <a:gsLst>
                <a:gs pos="18000">
                  <a:srgbClr val="FFFFFF">
                    <a:alpha val="34000"/>
                  </a:srgbClr>
                </a:gs>
                <a:gs pos="54000">
                  <a:srgbClr val="FFFFFF">
                    <a:alpha val="80000"/>
                  </a:srgbClr>
                </a:gs>
                <a:gs pos="89000">
                  <a:srgbClr val="FFFFFF"/>
                </a:gs>
                <a:gs pos="100000">
                  <a:srgbClr val="FFFFFF">
                    <a:alpha val="44000"/>
                  </a:srgbClr>
                </a:gs>
              </a:gsLst>
              <a:lin ang="5400000" scaled="1"/>
              <a:tileRect/>
            </a:gradFill>
            <a:ln w="12700" cmpd="sng">
              <a:solidFill>
                <a:schemeClr val="bg1">
                  <a:lumMod val="50000"/>
                  <a:lumOff val="50000"/>
                </a:scheme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182880" tIns="0" rIns="0" bIns="0" numCol="1" rtlCol="0" anchor="ctr" anchorCtr="0" compatLnSpc="1">
              <a:prstTxWarp prst="textNoShape">
                <a:avLst/>
              </a:prstTxWarp>
            </a:bodyPr>
            <a:lstStyle/>
            <a:p>
              <a:pPr algn="ctr" defTabSz="914063">
                <a:lnSpc>
                  <a:spcPct val="90000"/>
                </a:lnSpc>
                <a:defRPr/>
              </a:pPr>
              <a:endParaRPr lang="en-US" altLang="zh-CN" sz="2800" b="1" i="1" dirty="0" smtClean="0">
                <a:gradFill>
                  <a:gsLst>
                    <a:gs pos="18000">
                      <a:schemeClr val="bg1">
                        <a:alpha val="80000"/>
                      </a:schemeClr>
                    </a:gs>
                    <a:gs pos="54000">
                      <a:schemeClr val="bg1"/>
                    </a:gs>
                  </a:gsLst>
                  <a:lin ang="5400000" scaled="1"/>
                </a:gradFill>
                <a:effectLst>
                  <a:outerShdw blurRad="177800" sx="101000" sy="101000" algn="ctr" rotWithShape="0">
                    <a:srgbClr val="FFFFFF"/>
                  </a:outerShdw>
                </a:effectLst>
                <a:latin typeface="Segoe Black" pitchFamily="34" charset="0"/>
              </a:endParaRPr>
            </a:p>
          </p:txBody>
        </p:sp>
        <p:sp>
          <p:nvSpPr>
            <p:cNvPr id="81" name="Rounded Rectangle 80"/>
            <p:cNvSpPr/>
            <p:nvPr/>
          </p:nvSpPr>
          <p:spPr bwMode="auto">
            <a:xfrm>
              <a:off x="4472331" y="1676399"/>
              <a:ext cx="1951938" cy="1088802"/>
            </a:xfrm>
            <a:prstGeom prst="roundRect">
              <a:avLst>
                <a:gd name="adj" fmla="val 20593"/>
              </a:avLst>
            </a:prstGeom>
            <a:gradFill flip="none" rotWithShape="1">
              <a:gsLst>
                <a:gs pos="18000">
                  <a:srgbClr val="FFFFFF">
                    <a:alpha val="34000"/>
                  </a:srgbClr>
                </a:gs>
                <a:gs pos="54000">
                  <a:srgbClr val="FFFFFF">
                    <a:alpha val="80000"/>
                  </a:srgbClr>
                </a:gs>
                <a:gs pos="89000">
                  <a:srgbClr val="FFFFFF"/>
                </a:gs>
                <a:gs pos="100000">
                  <a:srgbClr val="FFFFFF">
                    <a:alpha val="44000"/>
                  </a:srgbClr>
                </a:gs>
              </a:gsLst>
              <a:lin ang="5400000" scaled="1"/>
              <a:tileRect/>
            </a:gradFill>
            <a:ln w="12700" cmpd="sng">
              <a:solidFill>
                <a:schemeClr val="bg1">
                  <a:lumMod val="50000"/>
                  <a:lumOff val="50000"/>
                </a:scheme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182880" tIns="0" rIns="0" bIns="0" numCol="1" rtlCol="0" anchor="ctr" anchorCtr="0" compatLnSpc="1">
              <a:prstTxWarp prst="textNoShape">
                <a:avLst/>
              </a:prstTxWarp>
            </a:bodyPr>
            <a:lstStyle/>
            <a:p>
              <a:pPr algn="ctr" defTabSz="914063">
                <a:lnSpc>
                  <a:spcPct val="90000"/>
                </a:lnSpc>
                <a:defRPr/>
              </a:pPr>
              <a:endParaRPr lang="en-US" altLang="zh-CN" sz="2800" b="1" i="1" dirty="0" smtClean="0">
                <a:gradFill>
                  <a:gsLst>
                    <a:gs pos="18000">
                      <a:schemeClr val="bg1">
                        <a:alpha val="80000"/>
                      </a:schemeClr>
                    </a:gs>
                    <a:gs pos="54000">
                      <a:schemeClr val="bg1"/>
                    </a:gs>
                  </a:gsLst>
                  <a:lin ang="5400000" scaled="1"/>
                </a:gradFill>
                <a:effectLst>
                  <a:outerShdw blurRad="177800" sx="101000" sy="101000" algn="ctr" rotWithShape="0">
                    <a:srgbClr val="FFFFFF"/>
                  </a:outerShdw>
                </a:effectLst>
                <a:latin typeface="Segoe Black" pitchFamily="34" charset="0"/>
              </a:endParaRPr>
            </a:p>
          </p:txBody>
        </p:sp>
        <p:sp>
          <p:nvSpPr>
            <p:cNvPr id="72" name="Rectangle 71"/>
            <p:cNvSpPr/>
            <p:nvPr/>
          </p:nvSpPr>
          <p:spPr>
            <a:xfrm>
              <a:off x="2362200" y="1905000"/>
              <a:ext cx="1752600" cy="638380"/>
            </a:xfrm>
            <a:prstGeom prst="rect">
              <a:avLst/>
            </a:prstGeom>
          </p:spPr>
          <p:txBody>
            <a:bodyPr wrap="square">
              <a:spAutoFit/>
            </a:bodyPr>
            <a:lstStyle/>
            <a:p>
              <a:pPr algn="ctr">
                <a:lnSpc>
                  <a:spcPct val="70000"/>
                </a:lnSpc>
                <a:spcAft>
                  <a:spcPts val="1799"/>
                </a:spcAft>
              </a:pPr>
              <a:r>
                <a:rPr lang="en-US" altLang="zh-CN" sz="1800" i="1" spc="-50" dirty="0" smtClean="0">
                  <a:ln w="3175">
                    <a:noFill/>
                  </a:ln>
                  <a:solidFill>
                    <a:schemeClr val="bg1"/>
                  </a:solidFill>
                  <a:effectLst>
                    <a:glow rad="101600">
                      <a:schemeClr val="tx1">
                        <a:lumMod val="75000"/>
                        <a:alpha val="40000"/>
                      </a:schemeClr>
                    </a:glow>
                  </a:effectLst>
                  <a:latin typeface="Segoe" pitchFamily="34" charset="0"/>
                </a:rPr>
                <a:t>“Live” Services for Individuals </a:t>
              </a:r>
              <a:br>
                <a:rPr lang="en-US" altLang="zh-CN" sz="1800" i="1" spc="-50" dirty="0" smtClean="0">
                  <a:ln w="3175">
                    <a:noFill/>
                  </a:ln>
                  <a:solidFill>
                    <a:schemeClr val="bg1"/>
                  </a:solidFill>
                  <a:effectLst>
                    <a:glow rad="101600">
                      <a:schemeClr val="tx1">
                        <a:lumMod val="75000"/>
                        <a:alpha val="40000"/>
                      </a:schemeClr>
                    </a:glow>
                  </a:effectLst>
                  <a:latin typeface="Segoe" pitchFamily="34" charset="0"/>
                </a:rPr>
              </a:br>
              <a:r>
                <a:rPr lang="en-US" altLang="zh-CN" sz="1400" i="1" spc="-50" dirty="0" smtClean="0">
                  <a:ln w="3175">
                    <a:noFill/>
                  </a:ln>
                  <a:solidFill>
                    <a:schemeClr val="bg1"/>
                  </a:solidFill>
                  <a:effectLst>
                    <a:glow rad="101600">
                      <a:schemeClr val="tx1">
                        <a:lumMod val="75000"/>
                        <a:alpha val="40000"/>
                      </a:schemeClr>
                    </a:glow>
                  </a:effectLst>
                  <a:latin typeface="Segoe" pitchFamily="34" charset="0"/>
                </a:rPr>
                <a:t>(no IT involvement)</a:t>
              </a:r>
              <a:endParaRPr lang="en-US" altLang="zh-CN" sz="1400" i="1" spc="-50" dirty="0">
                <a:ln w="3175">
                  <a:noFill/>
                </a:ln>
                <a:solidFill>
                  <a:schemeClr val="bg1"/>
                </a:solidFill>
                <a:effectLst>
                  <a:glow rad="101600">
                    <a:schemeClr val="tx1">
                      <a:lumMod val="75000"/>
                      <a:alpha val="40000"/>
                    </a:schemeClr>
                  </a:glow>
                </a:effectLst>
                <a:latin typeface="Segoe" pitchFamily="34" charset="0"/>
              </a:endParaRPr>
            </a:p>
          </p:txBody>
        </p:sp>
        <p:sp>
          <p:nvSpPr>
            <p:cNvPr id="73" name="Rectangle 72"/>
            <p:cNvSpPr/>
            <p:nvPr/>
          </p:nvSpPr>
          <p:spPr>
            <a:xfrm>
              <a:off x="4724400" y="1904999"/>
              <a:ext cx="1447800" cy="638380"/>
            </a:xfrm>
            <a:prstGeom prst="rect">
              <a:avLst/>
            </a:prstGeom>
          </p:spPr>
          <p:txBody>
            <a:bodyPr wrap="square">
              <a:spAutoFit/>
            </a:bodyPr>
            <a:lstStyle/>
            <a:p>
              <a:pPr algn="ctr">
                <a:lnSpc>
                  <a:spcPct val="70000"/>
                </a:lnSpc>
                <a:spcAft>
                  <a:spcPts val="1799"/>
                </a:spcAft>
              </a:pPr>
              <a:r>
                <a:rPr lang="en-US" altLang="zh-CN" sz="1800" i="1" spc="-50" dirty="0" smtClean="0">
                  <a:ln w="3175">
                    <a:noFill/>
                  </a:ln>
                  <a:solidFill>
                    <a:schemeClr val="bg1"/>
                  </a:solidFill>
                  <a:effectLst>
                    <a:glow rad="101600">
                      <a:schemeClr val="tx1">
                        <a:lumMod val="75000"/>
                        <a:alpha val="40000"/>
                      </a:schemeClr>
                    </a:glow>
                  </a:effectLst>
                  <a:latin typeface="Segoe" pitchFamily="34" charset="0"/>
                </a:rPr>
                <a:t>“Online” Services </a:t>
              </a:r>
              <a:br>
                <a:rPr lang="en-US" altLang="zh-CN" sz="1800" i="1" spc="-50" dirty="0" smtClean="0">
                  <a:ln w="3175">
                    <a:noFill/>
                  </a:ln>
                  <a:solidFill>
                    <a:schemeClr val="bg1"/>
                  </a:solidFill>
                  <a:effectLst>
                    <a:glow rad="101600">
                      <a:schemeClr val="tx1">
                        <a:lumMod val="75000"/>
                        <a:alpha val="40000"/>
                      </a:schemeClr>
                    </a:glow>
                  </a:effectLst>
                  <a:latin typeface="Segoe" pitchFamily="34" charset="0"/>
                </a:rPr>
              </a:br>
              <a:r>
                <a:rPr lang="en-US" altLang="zh-CN" sz="1400" i="1" spc="-50" dirty="0" smtClean="0">
                  <a:ln w="3175">
                    <a:noFill/>
                  </a:ln>
                  <a:solidFill>
                    <a:schemeClr val="bg1"/>
                  </a:solidFill>
                  <a:effectLst>
                    <a:glow rad="101600">
                      <a:schemeClr val="tx1">
                        <a:lumMod val="75000"/>
                        <a:alpha val="40000"/>
                      </a:schemeClr>
                    </a:glow>
                  </a:effectLst>
                  <a:latin typeface="Segoe" pitchFamily="34" charset="0"/>
                </a:rPr>
                <a:t>(IT Procured)</a:t>
              </a:r>
              <a:endParaRPr lang="en-US" altLang="zh-CN" sz="1400" i="1" spc="-50" dirty="0">
                <a:ln w="3175">
                  <a:noFill/>
                </a:ln>
                <a:solidFill>
                  <a:schemeClr val="bg1"/>
                </a:solidFill>
                <a:effectLst>
                  <a:glow rad="101600">
                    <a:schemeClr val="tx1">
                      <a:lumMod val="75000"/>
                      <a:alpha val="40000"/>
                    </a:schemeClr>
                  </a:glow>
                </a:effectLst>
                <a:latin typeface="Segoe" pitchFamily="34" charset="0"/>
              </a:endParaRPr>
            </a:p>
          </p:txBody>
        </p:sp>
        <p:sp>
          <p:nvSpPr>
            <p:cNvPr id="46" name="Rounded Rectangle 45"/>
            <p:cNvSpPr/>
            <p:nvPr/>
          </p:nvSpPr>
          <p:spPr bwMode="auto">
            <a:xfrm>
              <a:off x="6629400" y="1676399"/>
              <a:ext cx="1951938" cy="1088802"/>
            </a:xfrm>
            <a:prstGeom prst="roundRect">
              <a:avLst>
                <a:gd name="adj" fmla="val 20593"/>
              </a:avLst>
            </a:prstGeom>
            <a:gradFill flip="none" rotWithShape="1">
              <a:gsLst>
                <a:gs pos="18000">
                  <a:srgbClr val="FFFFFF">
                    <a:alpha val="34000"/>
                  </a:srgbClr>
                </a:gs>
                <a:gs pos="54000">
                  <a:srgbClr val="FFFFFF">
                    <a:alpha val="80000"/>
                  </a:srgbClr>
                </a:gs>
                <a:gs pos="89000">
                  <a:srgbClr val="FFFFFF"/>
                </a:gs>
                <a:gs pos="100000">
                  <a:srgbClr val="FFFFFF">
                    <a:alpha val="44000"/>
                  </a:srgbClr>
                </a:gs>
              </a:gsLst>
              <a:lin ang="5400000" scaled="1"/>
              <a:tileRect/>
            </a:gradFill>
            <a:ln w="12700" cmpd="sng">
              <a:solidFill>
                <a:schemeClr val="bg1">
                  <a:lumMod val="50000"/>
                  <a:lumOff val="50000"/>
                </a:schemeClr>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182880" tIns="0" rIns="0" bIns="0" numCol="1" rtlCol="0" anchor="ctr" anchorCtr="0" compatLnSpc="1">
              <a:prstTxWarp prst="textNoShape">
                <a:avLst/>
              </a:prstTxWarp>
            </a:bodyPr>
            <a:lstStyle/>
            <a:p>
              <a:pPr algn="ctr" defTabSz="914063">
                <a:lnSpc>
                  <a:spcPct val="90000"/>
                </a:lnSpc>
                <a:defRPr/>
              </a:pPr>
              <a:endParaRPr lang="en-US" altLang="zh-CN" sz="2800" b="1" i="1" dirty="0" smtClean="0">
                <a:gradFill>
                  <a:gsLst>
                    <a:gs pos="18000">
                      <a:schemeClr val="bg1">
                        <a:alpha val="80000"/>
                      </a:schemeClr>
                    </a:gs>
                    <a:gs pos="54000">
                      <a:schemeClr val="bg1"/>
                    </a:gs>
                  </a:gsLst>
                  <a:lin ang="5400000" scaled="1"/>
                </a:gradFill>
                <a:effectLst>
                  <a:outerShdw blurRad="177800" sx="101000" sy="101000" algn="ctr" rotWithShape="0">
                    <a:srgbClr val="FFFFFF"/>
                  </a:outerShdw>
                </a:effectLst>
                <a:latin typeface="Segoe Black" pitchFamily="34" charset="0"/>
              </a:endParaRPr>
            </a:p>
          </p:txBody>
        </p:sp>
        <p:sp>
          <p:nvSpPr>
            <p:cNvPr id="47" name="Rectangle 46"/>
            <p:cNvSpPr/>
            <p:nvPr/>
          </p:nvSpPr>
          <p:spPr>
            <a:xfrm>
              <a:off x="6858000" y="1904999"/>
              <a:ext cx="1447800" cy="683585"/>
            </a:xfrm>
            <a:prstGeom prst="rect">
              <a:avLst/>
            </a:prstGeom>
          </p:spPr>
          <p:txBody>
            <a:bodyPr wrap="square">
              <a:spAutoFit/>
            </a:bodyPr>
            <a:lstStyle/>
            <a:p>
              <a:pPr algn="ctr">
                <a:lnSpc>
                  <a:spcPct val="70000"/>
                </a:lnSpc>
                <a:spcAft>
                  <a:spcPts val="1799"/>
                </a:spcAft>
              </a:pPr>
              <a:r>
                <a:rPr lang="en-US" altLang="zh-CN" sz="1800" i="1" spc="-50" dirty="0" smtClean="0">
                  <a:ln w="3175">
                    <a:noFill/>
                  </a:ln>
                  <a:solidFill>
                    <a:schemeClr val="bg1"/>
                  </a:solidFill>
                  <a:effectLst>
                    <a:glow rad="101600">
                      <a:schemeClr val="tx1">
                        <a:lumMod val="75000"/>
                        <a:alpha val="40000"/>
                      </a:schemeClr>
                    </a:glow>
                  </a:effectLst>
                  <a:latin typeface="Segoe" pitchFamily="34" charset="0"/>
                </a:rPr>
                <a:t>Third Party Apps and Solutions</a:t>
              </a:r>
              <a:endParaRPr lang="en-US" altLang="zh-CN" sz="1800" i="1" spc="-50" dirty="0">
                <a:ln w="3175">
                  <a:noFill/>
                </a:ln>
                <a:solidFill>
                  <a:schemeClr val="bg1"/>
                </a:solidFill>
                <a:effectLst>
                  <a:glow rad="101600">
                    <a:schemeClr val="tx1">
                      <a:lumMod val="75000"/>
                      <a:alpha val="40000"/>
                    </a:schemeClr>
                  </a:glow>
                </a:effectLst>
                <a:latin typeface="Segoe" pitchFamily="34" charset="0"/>
              </a:endParaRPr>
            </a:p>
          </p:txBody>
        </p:sp>
        <p:grpSp>
          <p:nvGrpSpPr>
            <p:cNvPr id="11" name="Group 77"/>
            <p:cNvGrpSpPr/>
            <p:nvPr/>
          </p:nvGrpSpPr>
          <p:grpSpPr>
            <a:xfrm>
              <a:off x="174440" y="1569133"/>
              <a:ext cx="1713339" cy="1326466"/>
              <a:chOff x="617416" y="1712913"/>
              <a:chExt cx="4868984" cy="3188677"/>
            </a:xfrm>
          </p:grpSpPr>
          <p:sp>
            <p:nvSpPr>
              <p:cNvPr id="53" name="Rounded Rectangle 52"/>
              <p:cNvSpPr/>
              <p:nvPr/>
            </p:nvSpPr>
            <p:spPr bwMode="auto">
              <a:xfrm>
                <a:off x="617416" y="1712913"/>
                <a:ext cx="4868984" cy="3188677"/>
              </a:xfrm>
              <a:prstGeom prst="roundRect">
                <a:avLst/>
              </a:prstGeom>
              <a:gradFill flip="none" rotWithShape="1">
                <a:gsLst>
                  <a:gs pos="0">
                    <a:srgbClr val="FFFFFF"/>
                  </a:gs>
                  <a:gs pos="18000">
                    <a:srgbClr val="FFFFFF">
                      <a:alpha val="0"/>
                    </a:srgbClr>
                  </a:gs>
                  <a:gs pos="54000">
                    <a:srgbClr val="000000">
                      <a:alpha val="56863"/>
                    </a:srgbClr>
                  </a:gs>
                  <a:gs pos="87000">
                    <a:srgbClr val="000000">
                      <a:alpha val="21000"/>
                    </a:srgbClr>
                  </a:gs>
                  <a:gs pos="100000">
                    <a:srgbClr val="FFFFFF">
                      <a:alpha val="31000"/>
                    </a:srgbClr>
                  </a:gs>
                </a:gsLst>
                <a:lin ang="16200000" scaled="1"/>
                <a:tileRect/>
              </a:gradFill>
              <a:ln cmpd="sng">
                <a:solidFill>
                  <a:srgbClr val="FFFFFF">
                    <a:alpha val="20000"/>
                  </a:srgbClr>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algn="ctr" defTabSz="1097236">
                  <a:lnSpc>
                    <a:spcPct val="80000"/>
                  </a:lnSpc>
                  <a:defRPr/>
                </a:pPr>
                <a:r>
                  <a:rPr lang="en-US" sz="1600" i="1" spc="-83" dirty="0" smtClean="0">
                    <a:ln w="18415" cmpd="sng">
                      <a:noFill/>
                      <a:prstDash val="solid"/>
                    </a:ln>
                    <a:solidFill>
                      <a:schemeClr val="tx1"/>
                    </a:solidFill>
                    <a:effectLst>
                      <a:glow rad="63500">
                        <a:schemeClr val="bg1">
                          <a:alpha val="40000"/>
                        </a:schemeClr>
                      </a:glow>
                      <a:outerShdw sx="101000" sy="101000" algn="ctr" rotWithShape="0">
                        <a:prstClr val="black">
                          <a:alpha val="52000"/>
                        </a:prstClr>
                      </a:outerShdw>
                    </a:effectLst>
                    <a:latin typeface="Segoe Semibold" pitchFamily="34" charset="0"/>
                  </a:rPr>
                  <a:t>APPLICATIONS &amp; SOLUTIONS (FINISHED &amp; ATTACHED SERVICES)</a:t>
                </a:r>
              </a:p>
            </p:txBody>
          </p:sp>
          <p:sp>
            <p:nvSpPr>
              <p:cNvPr id="54" name="Round Same Side Corner Rectangle 53"/>
              <p:cNvSpPr/>
              <p:nvPr/>
            </p:nvSpPr>
            <p:spPr bwMode="auto">
              <a:xfrm>
                <a:off x="768105" y="1884843"/>
                <a:ext cx="4567607" cy="986692"/>
              </a:xfrm>
              <a:prstGeom prst="round2SameRect">
                <a:avLst>
                  <a:gd name="adj1" fmla="val 50000"/>
                  <a:gd name="adj2" fmla="val 0"/>
                </a:avLst>
              </a:prstGeom>
              <a:gradFill flip="none" rotWithShape="1">
                <a:gsLst>
                  <a:gs pos="0">
                    <a:srgbClr val="FFFFFF"/>
                  </a:gs>
                  <a:gs pos="16000">
                    <a:srgbClr val="FFFFFF">
                      <a:alpha val="35000"/>
                    </a:srgbClr>
                  </a:gs>
                  <a:gs pos="29000">
                    <a:srgbClr val="000000">
                      <a:alpha val="2000"/>
                    </a:srgbClr>
                  </a:gs>
                </a:gsLst>
                <a:lin ang="5400000" scaled="1"/>
                <a:tileRect/>
              </a:gradFill>
              <a:ln>
                <a:noFill/>
                <a:headEnd type="none" w="med" len="med"/>
                <a:tailEnd type="none" w="med" len="med"/>
              </a:ln>
              <a:effectLst>
                <a:outerShdw blurRad="177800" algn="ctr" rotWithShape="0">
                  <a:srgbClr val="FFFFFF"/>
                </a:outerShdw>
              </a:effectLst>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63"/>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Scale Cloud Platforms</a:t>
            </a:r>
            <a:endParaRPr lang="en-US" dirty="0"/>
          </a:p>
        </p:txBody>
      </p:sp>
      <p:sp>
        <p:nvSpPr>
          <p:cNvPr id="3" name="Content Placeholder 2"/>
          <p:cNvSpPr>
            <a:spLocks noGrp="1"/>
          </p:cNvSpPr>
          <p:nvPr>
            <p:ph idx="1"/>
          </p:nvPr>
        </p:nvSpPr>
        <p:spPr>
          <a:xfrm>
            <a:off x="381000" y="1412875"/>
            <a:ext cx="8382000" cy="1458861"/>
          </a:xfrm>
        </p:spPr>
        <p:txBody>
          <a:bodyPr/>
          <a:lstStyle/>
          <a:p>
            <a:r>
              <a:rPr lang="en-US" dirty="0" smtClean="0"/>
              <a:t>Roughly 500,000 </a:t>
            </a:r>
            <a:r>
              <a:rPr lang="en-US" dirty="0" err="1" smtClean="0"/>
              <a:t>sq.ft</a:t>
            </a:r>
            <a:r>
              <a:rPr lang="en-US" dirty="0" smtClean="0"/>
              <a:t>. </a:t>
            </a:r>
            <a:r>
              <a:rPr lang="en-US" i="1" dirty="0" smtClean="0"/>
              <a:t>each</a:t>
            </a:r>
          </a:p>
          <a:p>
            <a:r>
              <a:rPr lang="en-US" dirty="0" smtClean="0"/>
              <a:t>Adding 10,000 servers/month</a:t>
            </a:r>
          </a:p>
          <a:p>
            <a:pPr lvl="1"/>
            <a:r>
              <a:rPr lang="en-US" dirty="0" smtClean="0"/>
              <a:t>“1 </a:t>
            </a:r>
            <a:r>
              <a:rPr lang="en-US" dirty="0" err="1" smtClean="0"/>
              <a:t>Facebook</a:t>
            </a:r>
            <a:r>
              <a:rPr lang="en-US" dirty="0" smtClean="0"/>
              <a:t>” of capacity</a:t>
            </a:r>
          </a:p>
        </p:txBody>
      </p:sp>
      <p:pic>
        <p:nvPicPr>
          <p:cNvPr id="12" name="Picture 5" descr="Quincy Groundbreaking Ceremony 298 MS 05_2006"/>
          <p:cNvPicPr>
            <a:picLocks noChangeAspect="1" noChangeArrowheads="1"/>
          </p:cNvPicPr>
          <p:nvPr/>
        </p:nvPicPr>
        <p:blipFill>
          <a:blip r:embed="rId3" cstate="screen"/>
          <a:srcRect/>
          <a:stretch>
            <a:fillRect/>
          </a:stretch>
        </p:blipFill>
        <p:spPr bwMode="auto">
          <a:xfrm>
            <a:off x="144048" y="3424535"/>
            <a:ext cx="2346791" cy="2399689"/>
          </a:xfrm>
          <a:prstGeom prst="rect">
            <a:avLst/>
          </a:prstGeom>
          <a:ln>
            <a:solidFill>
              <a:schemeClr val="tx1"/>
            </a:solidFill>
          </a:ln>
          <a:effectLst>
            <a:glow rad="101600">
              <a:srgbClr val="9EE0F8">
                <a:alpha val="60000"/>
              </a:srgbClr>
            </a:glow>
            <a:outerShdw blurRad="127000" dist="139700" dir="2400000" algn="ctr" rotWithShape="0">
              <a:srgbClr val="000000">
                <a:alpha val="80000"/>
              </a:srgbClr>
            </a:outerShdw>
            <a:reflection blurRad="6350" stA="52000" endA="300" endPos="35000" dir="5400000" sy="-100000" algn="bl" rotWithShape="0"/>
          </a:effectLst>
          <a:scene3d>
            <a:camera prst="perspectiveContrastingRightFacing">
              <a:rot lat="577259" lon="19571133" rev="319057"/>
            </a:camera>
            <a:lightRig rig="threePt" dir="t"/>
          </a:scene3d>
        </p:spPr>
      </p:pic>
      <p:pic>
        <p:nvPicPr>
          <p:cNvPr id="1026" name="Picture 2"/>
          <p:cNvPicPr>
            <a:picLocks noChangeAspect="1" noChangeArrowheads="1"/>
          </p:cNvPicPr>
          <p:nvPr/>
        </p:nvPicPr>
        <p:blipFill>
          <a:blip r:embed="rId4"/>
          <a:srcRect/>
          <a:stretch>
            <a:fillRect/>
          </a:stretch>
        </p:blipFill>
        <p:spPr bwMode="auto">
          <a:xfrm>
            <a:off x="6064817" y="3541809"/>
            <a:ext cx="2698183" cy="2407920"/>
          </a:xfrm>
          <a:prstGeom prst="rect">
            <a:avLst/>
          </a:prstGeom>
          <a:ln>
            <a:solidFill>
              <a:schemeClr val="tx1"/>
            </a:solidFill>
          </a:ln>
          <a:effectLst>
            <a:glow rad="101600">
              <a:srgbClr val="9EE0F8">
                <a:alpha val="60000"/>
              </a:srgbClr>
            </a:glow>
            <a:outerShdw blurRad="127000" dist="139700" dir="2400000" algn="ctr" rotWithShape="0">
              <a:srgbClr val="000000">
                <a:alpha val="80000"/>
              </a:srgbClr>
            </a:outerShdw>
            <a:reflection blurRad="6350" stA="52000" endA="300" endPos="35000" dir="5400000" sy="-100000" algn="bl" rotWithShape="0"/>
          </a:effectLst>
          <a:scene3d>
            <a:camera prst="perspectiveContrastingLeftFacing"/>
            <a:lightRig rig="threePt" dir="t"/>
          </a:scene3d>
        </p:spPr>
      </p:pic>
      <p:pic>
        <p:nvPicPr>
          <p:cNvPr id="7" name="Picture 5" descr="View1(Higher Option)"/>
          <p:cNvPicPr>
            <a:picLocks noChangeAspect="1" noChangeArrowheads="1"/>
          </p:cNvPicPr>
          <p:nvPr/>
        </p:nvPicPr>
        <p:blipFill>
          <a:blip r:embed="rId5" cstate="screen"/>
          <a:srcRect/>
          <a:stretch>
            <a:fillRect/>
          </a:stretch>
        </p:blipFill>
        <p:spPr bwMode="auto">
          <a:xfrm>
            <a:off x="2785502" y="3352800"/>
            <a:ext cx="2916124" cy="2395728"/>
          </a:xfrm>
          <a:prstGeom prst="rect">
            <a:avLst/>
          </a:prstGeom>
          <a:ln>
            <a:solidFill>
              <a:schemeClr val="tx1"/>
            </a:solidFill>
          </a:ln>
          <a:effectLst>
            <a:glow rad="101600">
              <a:srgbClr val="9EE0F8">
                <a:alpha val="60000"/>
              </a:srgbClr>
            </a:glow>
            <a:outerShdw blurRad="127000" dist="139700" dir="2400000" algn="ctr" rotWithShape="0">
              <a:srgbClr val="000000">
                <a:alpha val="80000"/>
              </a:srgbClr>
            </a:outerShdw>
            <a:reflection blurRad="6350" stA="52000" endA="300" endPos="35000" dir="5400000" sy="-100000" algn="bl" rotWithShape="0"/>
          </a:effectLst>
          <a:scene3d>
            <a:camera prst="perspectiveContrastingLeftFacing"/>
            <a:lightRig rig="threePt" dir="t"/>
          </a:scene3d>
        </p:spPr>
      </p:pic>
      <p:sp>
        <p:nvSpPr>
          <p:cNvPr id="10" name="TextBox 9"/>
          <p:cNvSpPr txBox="1"/>
          <p:nvPr/>
        </p:nvSpPr>
        <p:spPr>
          <a:xfrm>
            <a:off x="6477000" y="6096000"/>
            <a:ext cx="2133600" cy="461665"/>
          </a:xfrm>
          <a:prstGeom prst="rect">
            <a:avLst/>
          </a:prstGeom>
          <a:noFill/>
          <a:scene3d>
            <a:camera prst="perspectiveContrastingLeftFacing"/>
            <a:lightRig rig="threePt" dir="t"/>
          </a:scene3d>
        </p:spPr>
        <p:txBody>
          <a:bodyPr wrap="square" rtlCol="0">
            <a:spAutoFit/>
          </a:bodyPr>
          <a:lstStyle/>
          <a:p>
            <a:r>
              <a:rPr lang="en-US" sz="2400" b="1" dirty="0" smtClean="0">
                <a:effectLst>
                  <a:reflection blurRad="6350" stA="55000" endA="300" endPos="45500" dir="5400000" sy="-100000" algn="bl" rotWithShape="0"/>
                </a:effectLst>
              </a:rPr>
              <a:t>Chicago</a:t>
            </a:r>
          </a:p>
        </p:txBody>
      </p:sp>
      <p:sp>
        <p:nvSpPr>
          <p:cNvPr id="9" name="TextBox 8"/>
          <p:cNvSpPr txBox="1"/>
          <p:nvPr/>
        </p:nvSpPr>
        <p:spPr>
          <a:xfrm>
            <a:off x="2743200" y="5948065"/>
            <a:ext cx="3242702" cy="461665"/>
          </a:xfrm>
          <a:prstGeom prst="rect">
            <a:avLst/>
          </a:prstGeom>
          <a:noFill/>
          <a:scene3d>
            <a:camera prst="perspectiveContrastingLeftFacing"/>
            <a:lightRig rig="threePt" dir="t"/>
          </a:scene3d>
        </p:spPr>
        <p:txBody>
          <a:bodyPr wrap="square" rtlCol="0">
            <a:spAutoFit/>
          </a:bodyPr>
          <a:lstStyle/>
          <a:p>
            <a:r>
              <a:rPr lang="en-US" sz="2400" b="1" dirty="0" smtClean="0">
                <a:effectLst>
                  <a:reflection blurRad="6350" stA="55000" endA="300" endPos="45500" dir="5400000" sy="-100000" algn="bl" rotWithShape="0"/>
                </a:effectLst>
              </a:rPr>
              <a:t>Dublin (Rendering)</a:t>
            </a:r>
          </a:p>
        </p:txBody>
      </p:sp>
      <p:pic>
        <p:nvPicPr>
          <p:cNvPr id="1027" name="Picture 3"/>
          <p:cNvPicPr>
            <a:picLocks noChangeAspect="1" noChangeArrowheads="1"/>
          </p:cNvPicPr>
          <p:nvPr/>
        </p:nvPicPr>
        <p:blipFill>
          <a:blip r:embed="rId6"/>
          <a:srcRect l="1721" t="11467" r="1900" b="3679"/>
          <a:stretch>
            <a:fillRect/>
          </a:stretch>
        </p:blipFill>
        <p:spPr bwMode="auto">
          <a:xfrm>
            <a:off x="6300982" y="347472"/>
            <a:ext cx="2720268" cy="2395728"/>
          </a:xfrm>
          <a:prstGeom prst="rect">
            <a:avLst/>
          </a:prstGeom>
          <a:ln>
            <a:solidFill>
              <a:schemeClr val="tx1"/>
            </a:solidFill>
          </a:ln>
          <a:effectLst>
            <a:glow rad="101600">
              <a:srgbClr val="9EE0F8">
                <a:alpha val="60000"/>
              </a:srgbClr>
            </a:glow>
            <a:outerShdw blurRad="127000" dist="139700" dir="2400000" algn="ctr" rotWithShape="0">
              <a:srgbClr val="000000">
                <a:alpha val="80000"/>
              </a:srgbClr>
            </a:outerShdw>
            <a:reflection blurRad="6350" stA="52000" endA="300" endPos="35000" dir="5400000" sy="-100000" algn="bl" rotWithShape="0"/>
          </a:effectLst>
          <a:scene3d>
            <a:camera prst="perspectiveContrastingLeftFacing"/>
            <a:lightRig rig="threePt" dir="t"/>
          </a:scene3d>
        </p:spPr>
      </p:pic>
      <p:sp>
        <p:nvSpPr>
          <p:cNvPr id="11" name="TextBox 10"/>
          <p:cNvSpPr txBox="1"/>
          <p:nvPr/>
        </p:nvSpPr>
        <p:spPr>
          <a:xfrm>
            <a:off x="6657046" y="2743200"/>
            <a:ext cx="2105954" cy="461665"/>
          </a:xfrm>
          <a:prstGeom prst="rect">
            <a:avLst/>
          </a:prstGeom>
          <a:noFill/>
          <a:scene3d>
            <a:camera prst="perspectiveContrastingLeftFacing"/>
            <a:lightRig rig="threePt" dir="t"/>
          </a:scene3d>
        </p:spPr>
        <p:txBody>
          <a:bodyPr wrap="square" rtlCol="0">
            <a:spAutoFit/>
          </a:bodyPr>
          <a:lstStyle/>
          <a:p>
            <a:r>
              <a:rPr lang="en-US" sz="2400" b="1" dirty="0" smtClean="0">
                <a:effectLst>
                  <a:reflection blurRad="6350" stA="55000" endA="300" endPos="45500" dir="5400000" sy="-100000" algn="bl" rotWithShape="0"/>
                </a:effectLst>
              </a:rPr>
              <a:t>San Antonio</a:t>
            </a:r>
          </a:p>
        </p:txBody>
      </p:sp>
      <p:sp>
        <p:nvSpPr>
          <p:cNvPr id="13" name="TextBox 12"/>
          <p:cNvSpPr txBox="1"/>
          <p:nvPr/>
        </p:nvSpPr>
        <p:spPr>
          <a:xfrm>
            <a:off x="609600" y="5943600"/>
            <a:ext cx="2105025" cy="461665"/>
          </a:xfrm>
          <a:prstGeom prst="rect">
            <a:avLst/>
          </a:prstGeom>
          <a:noFill/>
          <a:scene3d>
            <a:camera prst="perspectiveContrastingRightFacing"/>
            <a:lightRig rig="threePt" dir="t"/>
          </a:scene3d>
        </p:spPr>
        <p:txBody>
          <a:bodyPr wrap="square" rtlCol="0">
            <a:spAutoFit/>
          </a:bodyPr>
          <a:lstStyle/>
          <a:p>
            <a:r>
              <a:rPr lang="en-US" sz="2400" b="1" dirty="0" smtClean="0">
                <a:effectLst>
                  <a:reflection blurRad="6350" stA="55000" endA="300" endPos="45500" dir="5400000" sy="-100000" algn="bl" rotWithShape="0"/>
                </a:effectLst>
              </a:rPr>
              <a:t>Quincy, WA</a:t>
            </a:r>
          </a:p>
        </p:txBody>
      </p:sp>
      <p:sp>
        <p:nvSpPr>
          <p:cNvPr id="16"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48</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Microsoft </a:t>
            </a:r>
            <a:r>
              <a:rPr lang="de-DE" dirty="0" err="1" smtClean="0"/>
              <a:t>Cloud</a:t>
            </a:r>
            <a:r>
              <a:rPr lang="de-DE" dirty="0" smtClean="0"/>
              <a:t> </a:t>
            </a:r>
            <a:r>
              <a:rPr lang="de-DE" dirty="0" err="1" smtClean="0"/>
              <a:t>Platform</a:t>
            </a:r>
            <a:r>
              <a:rPr lang="de-DE" dirty="0" smtClean="0"/>
              <a:t> </a:t>
            </a:r>
            <a:r>
              <a:rPr lang="de-DE" dirty="0" err="1" smtClean="0"/>
              <a:t>Strategy</a:t>
            </a:r>
            <a:endParaRPr lang="de-DE"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de-DE" dirty="0" smtClean="0"/>
              <a:t>SOA </a:t>
            </a:r>
            <a:r>
              <a:rPr lang="de-DE" dirty="0" err="1" smtClean="0"/>
              <a:t>From</a:t>
            </a:r>
            <a:r>
              <a:rPr lang="de-DE" dirty="0" smtClean="0"/>
              <a:t> </a:t>
            </a:r>
            <a:r>
              <a:rPr lang="de-DE" dirty="0" err="1" smtClean="0"/>
              <a:t>User‘s</a:t>
            </a:r>
            <a:r>
              <a:rPr lang="de-DE" dirty="0" smtClean="0"/>
              <a:t> </a:t>
            </a:r>
            <a:r>
              <a:rPr lang="de-DE" dirty="0" err="1" smtClean="0"/>
              <a:t>Viewpoint</a:t>
            </a:r>
            <a:endParaRPr lang="en-US" dirty="0"/>
          </a:p>
        </p:txBody>
      </p:sp>
      <p:graphicFrame>
        <p:nvGraphicFramePr>
          <p:cNvPr id="5" name="Object 4"/>
          <p:cNvGraphicFramePr>
            <a:graphicFrameLocks noChangeAspect="1"/>
          </p:cNvGraphicFramePr>
          <p:nvPr/>
        </p:nvGraphicFramePr>
        <p:xfrm>
          <a:off x="6172200" y="2590800"/>
          <a:ext cx="1302781" cy="758825"/>
        </p:xfrm>
        <a:graphic>
          <a:graphicData uri="http://schemas.openxmlformats.org/presentationml/2006/ole">
            <p:oleObj spid="_x0000_s2050" name="Visio" r:id="rId4" imgW="12254433" imgH="7138189" progId="Visio.Drawing.11">
              <p:embed/>
            </p:oleObj>
          </a:graphicData>
        </a:graphic>
      </p:graphicFrame>
      <p:pic>
        <p:nvPicPr>
          <p:cNvPr id="8" name="Rectangle 16436"/>
          <p:cNvPicPr>
            <a:picLocks noChangeAspect="1" noChangeArrowheads="1"/>
          </p:cNvPicPr>
          <p:nvPr/>
        </p:nvPicPr>
        <p:blipFill>
          <a:blip r:embed="rId5"/>
          <a:srcRect/>
          <a:stretch>
            <a:fillRect/>
          </a:stretch>
        </p:blipFill>
        <p:spPr bwMode="auto">
          <a:xfrm>
            <a:off x="3581400" y="2286000"/>
            <a:ext cx="2209800" cy="2206732"/>
          </a:xfrm>
          <a:prstGeom prst="rect">
            <a:avLst/>
          </a:prstGeom>
          <a:noFill/>
          <a:ln w="9525">
            <a:noFill/>
            <a:miter lim="800000"/>
            <a:headEnd/>
            <a:tailEnd/>
          </a:ln>
        </p:spPr>
      </p:pic>
      <p:cxnSp>
        <p:nvCxnSpPr>
          <p:cNvPr id="13" name="Straight Connector 12"/>
          <p:cNvCxnSpPr/>
          <p:nvPr/>
        </p:nvCxnSpPr>
        <p:spPr>
          <a:xfrm>
            <a:off x="5486400" y="2971800"/>
            <a:ext cx="685800"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uppieren 6"/>
          <p:cNvGrpSpPr/>
          <p:nvPr/>
        </p:nvGrpSpPr>
        <p:grpSpPr>
          <a:xfrm>
            <a:off x="428596" y="1512571"/>
            <a:ext cx="3451678" cy="3988131"/>
            <a:chOff x="1058747" y="2889980"/>
            <a:chExt cx="1074853" cy="1241905"/>
          </a:xfrm>
        </p:grpSpPr>
        <p:pic>
          <p:nvPicPr>
            <p:cNvPr id="9" name="Picture 5" descr="C:\Program Files\Microsoft Resource DVD Artwork\DVD_ART\Artwork_Imagery\HARDWARE_IMAGERY\Illustration - Misc Hardware\XML Icons\user business man.png"/>
            <p:cNvPicPr>
              <a:picLocks noChangeAspect="1" noChangeArrowheads="1"/>
            </p:cNvPicPr>
            <p:nvPr/>
          </p:nvPicPr>
          <p:blipFill>
            <a:blip r:embed="rId6"/>
            <a:srcRect/>
            <a:stretch>
              <a:fillRect/>
            </a:stretch>
          </p:blipFill>
          <p:spPr bwMode="auto">
            <a:xfrm>
              <a:off x="1204906" y="2889980"/>
              <a:ext cx="768887" cy="1021469"/>
            </a:xfrm>
            <a:prstGeom prst="rect">
              <a:avLst/>
            </a:prstGeom>
            <a:noFill/>
          </p:spPr>
        </p:pic>
        <p:sp>
          <p:nvSpPr>
            <p:cNvPr id="10" name="Textfeld 9"/>
            <p:cNvSpPr txBox="1"/>
            <p:nvPr/>
          </p:nvSpPr>
          <p:spPr>
            <a:xfrm>
              <a:off x="1058747" y="3911449"/>
              <a:ext cx="1074853" cy="220436"/>
            </a:xfrm>
            <a:prstGeom prst="rect">
              <a:avLst/>
            </a:prstGeom>
            <a:noFill/>
          </p:spPr>
          <p:txBody>
            <a:bodyPr wrap="square" rtlCol="0">
              <a:spAutoFit/>
            </a:bodyPr>
            <a:lstStyle/>
            <a:p>
              <a:pPr algn="ctr"/>
              <a:r>
                <a:rPr lang="de-DE" sz="4000" dirty="0" smtClean="0">
                  <a:latin typeface="+mn-lt"/>
                </a:rPr>
                <a:t>User</a:t>
              </a:r>
              <a:endParaRPr lang="de-DE" sz="4000" dirty="0">
                <a:latin typeface="+mn-lt"/>
              </a:endParaRPr>
            </a:p>
          </p:txBody>
        </p:sp>
      </p:gr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p:nvPr/>
        </p:nvGrpSpPr>
        <p:grpSpPr>
          <a:xfrm>
            <a:off x="2271714" y="1785926"/>
            <a:ext cx="6400800" cy="2071702"/>
            <a:chOff x="2271714" y="1785926"/>
            <a:chExt cx="6400800" cy="2071702"/>
          </a:xfrm>
        </p:grpSpPr>
        <p:sp>
          <p:nvSpPr>
            <p:cNvPr id="32" name="Rectangle 2"/>
            <p:cNvSpPr>
              <a:spLocks noChangeArrowheads="1"/>
            </p:cNvSpPr>
            <p:nvPr/>
          </p:nvSpPr>
          <p:spPr bwMode="auto">
            <a:xfrm>
              <a:off x="4214810" y="1785926"/>
              <a:ext cx="4457704" cy="2071702"/>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10800000" scaled="1"/>
              <a:tileRect/>
            </a:gradFill>
            <a:ln w="19050" algn="ctr">
              <a:noFill/>
              <a:miter lim="800000"/>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a:noAutofit/>
            </a:bodyPr>
            <a:lstStyle/>
            <a:p>
              <a:pPr algn="ctr" eaLnBrk="0" hangingPunct="0"/>
              <a:endParaRPr lang="en-US">
                <a:solidFill>
                  <a:schemeClr val="tx1"/>
                </a:solidFill>
                <a:latin typeface="+mn-lt"/>
              </a:endParaRPr>
            </a:p>
          </p:txBody>
        </p:sp>
        <p:sp>
          <p:nvSpPr>
            <p:cNvPr id="40" name="Rectangle 2"/>
            <p:cNvSpPr>
              <a:spLocks noChangeArrowheads="1"/>
            </p:cNvSpPr>
            <p:nvPr/>
          </p:nvSpPr>
          <p:spPr bwMode="auto">
            <a:xfrm>
              <a:off x="4357686" y="3143248"/>
              <a:ext cx="4143404" cy="500066"/>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defTabSz="914099" eaLnBrk="0" hangingPunct="0"/>
              <a:endParaRPr lang="en-US">
                <a:solidFill>
                  <a:schemeClr val="tx1"/>
                </a:solidFill>
              </a:endParaRPr>
            </a:p>
          </p:txBody>
        </p:sp>
        <p:sp>
          <p:nvSpPr>
            <p:cNvPr id="41" name="Text Box 27"/>
            <p:cNvSpPr txBox="1">
              <a:spLocks noChangeArrowheads="1"/>
            </p:cNvSpPr>
            <p:nvPr/>
          </p:nvSpPr>
          <p:spPr bwMode="auto">
            <a:xfrm>
              <a:off x="4357686" y="3214686"/>
              <a:ext cx="4143404" cy="338554"/>
            </a:xfrm>
            <a:prstGeom prst="rect">
              <a:avLst/>
            </a:prstGeom>
            <a:noFill/>
            <a:ln w="19050" algn="ctr">
              <a:noFill/>
              <a:miter lim="800000"/>
              <a:headEnd/>
              <a:tailEnd/>
            </a:ln>
            <a:effectLst/>
          </p:spPr>
          <p:txBody>
            <a:bodyPr wrap="square">
              <a:spAutoFit/>
            </a:bodyPr>
            <a:lstStyle/>
            <a:p>
              <a:pPr algn="ctr"/>
              <a:r>
                <a:rPr lang="en-US" sz="1600" b="1" dirty="0" smtClean="0">
                  <a:solidFill>
                    <a:schemeClr val="tx1"/>
                  </a:solidFill>
                  <a:latin typeface="+mn-lt"/>
                </a:rPr>
                <a:t>Cloud Platform</a:t>
              </a:r>
              <a:endParaRPr lang="en-US" sz="1600" b="1" dirty="0">
                <a:solidFill>
                  <a:schemeClr val="tx1"/>
                </a:solidFill>
                <a:latin typeface="+mn-lt"/>
              </a:endParaRPr>
            </a:p>
          </p:txBody>
        </p:sp>
        <p:cxnSp>
          <p:nvCxnSpPr>
            <p:cNvPr id="52" name="Straight Connector 51"/>
            <p:cNvCxnSpPr/>
            <p:nvPr/>
          </p:nvCxnSpPr>
          <p:spPr bwMode="auto">
            <a:xfrm flipV="1">
              <a:off x="2271714" y="1785926"/>
              <a:ext cx="1943096" cy="723922"/>
            </a:xfrm>
            <a:prstGeom prst="line">
              <a:avLst/>
            </a:prstGeom>
            <a:noFill/>
            <a:ln w="19050" cap="flat" cmpd="sng" algn="ctr">
              <a:solidFill>
                <a:schemeClr val="tx1"/>
              </a:solidFill>
              <a:prstDash val="sysDot"/>
              <a:round/>
              <a:headEnd type="none" w="med" len="med"/>
              <a:tailEnd type="none" w="lg" len="lg"/>
            </a:ln>
            <a:effectLst/>
          </p:spPr>
        </p:cxnSp>
        <p:cxnSp>
          <p:nvCxnSpPr>
            <p:cNvPr id="57" name="Straight Connector 56"/>
            <p:cNvCxnSpPr/>
            <p:nvPr/>
          </p:nvCxnSpPr>
          <p:spPr bwMode="auto">
            <a:xfrm>
              <a:off x="2271714" y="3348046"/>
              <a:ext cx="1904046" cy="507674"/>
            </a:xfrm>
            <a:prstGeom prst="line">
              <a:avLst/>
            </a:prstGeom>
            <a:noFill/>
            <a:ln w="19050" cap="flat" cmpd="sng" algn="ctr">
              <a:solidFill>
                <a:schemeClr val="tx1"/>
              </a:solidFill>
              <a:prstDash val="sysDot"/>
              <a:round/>
              <a:headEnd type="none" w="med" len="med"/>
              <a:tailEnd type="none" w="lg" len="lg"/>
            </a:ln>
            <a:effectLst/>
          </p:spPr>
        </p:cxnSp>
      </p:grpSp>
      <p:grpSp>
        <p:nvGrpSpPr>
          <p:cNvPr id="3" name="Group 41"/>
          <p:cNvGrpSpPr/>
          <p:nvPr/>
        </p:nvGrpSpPr>
        <p:grpSpPr>
          <a:xfrm>
            <a:off x="2195514" y="4357694"/>
            <a:ext cx="6480670" cy="2071702"/>
            <a:chOff x="2195514" y="4357694"/>
            <a:chExt cx="6480670" cy="2071702"/>
          </a:xfrm>
        </p:grpSpPr>
        <p:sp>
          <p:nvSpPr>
            <p:cNvPr id="49" name="Rectangle 2"/>
            <p:cNvSpPr>
              <a:spLocks noChangeArrowheads="1"/>
            </p:cNvSpPr>
            <p:nvPr/>
          </p:nvSpPr>
          <p:spPr bwMode="auto">
            <a:xfrm>
              <a:off x="4214810" y="4357694"/>
              <a:ext cx="4461374" cy="207170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oAutofit/>
            </a:bodyPr>
            <a:lstStyle/>
            <a:p>
              <a:pPr algn="ctr" eaLnBrk="0" hangingPunct="0"/>
              <a:endParaRPr lang="en-US" sz="1400" b="1">
                <a:solidFill>
                  <a:schemeClr val="tx1"/>
                </a:solidFill>
              </a:endParaRPr>
            </a:p>
          </p:txBody>
        </p:sp>
        <p:cxnSp>
          <p:nvCxnSpPr>
            <p:cNvPr id="62" name="Straight Connector 61"/>
            <p:cNvCxnSpPr/>
            <p:nvPr/>
          </p:nvCxnSpPr>
          <p:spPr bwMode="auto">
            <a:xfrm flipV="1">
              <a:off x="2195514" y="4357694"/>
              <a:ext cx="2019296" cy="590552"/>
            </a:xfrm>
            <a:prstGeom prst="line">
              <a:avLst/>
            </a:prstGeom>
            <a:noFill/>
            <a:ln w="19050" cap="flat" cmpd="sng" algn="ctr">
              <a:solidFill>
                <a:schemeClr val="tx1"/>
              </a:solidFill>
              <a:prstDash val="sysDot"/>
              <a:round/>
              <a:headEnd type="none" w="med" len="med"/>
              <a:tailEnd type="none" w="lg" len="lg"/>
            </a:ln>
            <a:effectLst/>
          </p:spPr>
        </p:cxnSp>
        <p:cxnSp>
          <p:nvCxnSpPr>
            <p:cNvPr id="65" name="Straight Connector 64"/>
            <p:cNvCxnSpPr/>
            <p:nvPr/>
          </p:nvCxnSpPr>
          <p:spPr bwMode="auto">
            <a:xfrm>
              <a:off x="2195514" y="5786446"/>
              <a:ext cx="2019296" cy="642950"/>
            </a:xfrm>
            <a:prstGeom prst="line">
              <a:avLst/>
            </a:prstGeom>
            <a:noFill/>
            <a:ln w="19050" cap="flat" cmpd="sng" algn="ctr">
              <a:solidFill>
                <a:schemeClr val="tx1"/>
              </a:solidFill>
              <a:prstDash val="sysDot"/>
              <a:round/>
              <a:headEnd type="none" w="med" len="med"/>
              <a:tailEnd type="none" w="lg" len="lg"/>
            </a:ln>
            <a:effectLst/>
          </p:spPr>
        </p:cxnSp>
        <p:sp>
          <p:nvSpPr>
            <p:cNvPr id="30" name="Rectangle 2"/>
            <p:cNvSpPr>
              <a:spLocks noChangeArrowheads="1"/>
            </p:cNvSpPr>
            <p:nvPr/>
          </p:nvSpPr>
          <p:spPr bwMode="auto">
            <a:xfrm>
              <a:off x="4429124" y="5786454"/>
              <a:ext cx="4071942" cy="50006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algn="ctr" eaLnBrk="0" hangingPunct="0"/>
              <a:endParaRPr lang="en-US" sz="1400" b="1">
                <a:solidFill>
                  <a:schemeClr val="tx1"/>
                </a:solidFill>
              </a:endParaRPr>
            </a:p>
          </p:txBody>
        </p:sp>
        <p:sp>
          <p:nvSpPr>
            <p:cNvPr id="31" name="Text Box 27"/>
            <p:cNvSpPr txBox="1">
              <a:spLocks noChangeArrowheads="1"/>
            </p:cNvSpPr>
            <p:nvPr/>
          </p:nvSpPr>
          <p:spPr bwMode="auto">
            <a:xfrm>
              <a:off x="5000628" y="5857892"/>
              <a:ext cx="2857520" cy="338554"/>
            </a:xfrm>
            <a:prstGeom prst="rect">
              <a:avLst/>
            </a:prstGeom>
            <a:noFill/>
            <a:ln w="19050" algn="ctr">
              <a:noFill/>
              <a:miter lim="800000"/>
              <a:headEnd/>
              <a:tailEnd/>
            </a:ln>
            <a:effectLst/>
          </p:spPr>
          <p:txBody>
            <a:bodyPr wrap="square">
              <a:spAutoFit/>
            </a:bodyPr>
            <a:lstStyle/>
            <a:p>
              <a:pPr algn="ctr"/>
              <a:r>
                <a:rPr lang="en-US" sz="1600" b="1" dirty="0" smtClean="0">
                  <a:solidFill>
                    <a:schemeClr val="tx1"/>
                  </a:solidFill>
                  <a:latin typeface="+mn-lt"/>
                </a:rPr>
                <a:t>On-premises Platform</a:t>
              </a:r>
              <a:endParaRPr lang="en-US" sz="1600" b="1" dirty="0">
                <a:solidFill>
                  <a:schemeClr val="tx1"/>
                </a:solidFill>
                <a:latin typeface="+mn-lt"/>
              </a:endParaRPr>
            </a:p>
          </p:txBody>
        </p:sp>
      </p:grpSp>
      <p:sp>
        <p:nvSpPr>
          <p:cNvPr id="27" name="Freeform 26"/>
          <p:cNvSpPr/>
          <p:nvPr/>
        </p:nvSpPr>
        <p:spPr bwMode="auto">
          <a:xfrm flipH="1">
            <a:off x="1071537" y="3348046"/>
            <a:ext cx="422227" cy="1616149"/>
          </a:xfrm>
          <a:custGeom>
            <a:avLst/>
            <a:gdLst>
              <a:gd name="connsiteX0" fmla="*/ 0 w 822251"/>
              <a:gd name="connsiteY0" fmla="*/ 1616149 h 1616149"/>
              <a:gd name="connsiteX1" fmla="*/ 786809 w 822251"/>
              <a:gd name="connsiteY1" fmla="*/ 882503 h 1616149"/>
              <a:gd name="connsiteX2" fmla="*/ 212651 w 822251"/>
              <a:gd name="connsiteY2" fmla="*/ 0 h 1616149"/>
            </a:gdLst>
            <a:ahLst/>
            <a:cxnLst>
              <a:cxn ang="0">
                <a:pos x="connsiteX0" y="connsiteY0"/>
              </a:cxn>
              <a:cxn ang="0">
                <a:pos x="connsiteX1" y="connsiteY1"/>
              </a:cxn>
              <a:cxn ang="0">
                <a:pos x="connsiteX2" y="connsiteY2"/>
              </a:cxn>
            </a:cxnLst>
            <a:rect l="l" t="t" r="r" b="b"/>
            <a:pathLst>
              <a:path w="822251" h="1616149">
                <a:moveTo>
                  <a:pt x="0" y="1616149"/>
                </a:moveTo>
                <a:cubicBezTo>
                  <a:pt x="375683" y="1384005"/>
                  <a:pt x="751367" y="1151861"/>
                  <a:pt x="786809" y="882503"/>
                </a:cubicBezTo>
                <a:cubicBezTo>
                  <a:pt x="822251" y="613145"/>
                  <a:pt x="517451" y="306572"/>
                  <a:pt x="212651" y="0"/>
                </a:cubicBezTo>
              </a:path>
            </a:pathLst>
          </a:custGeom>
          <a:noFill/>
          <a:ln w="31750" cap="flat" cmpd="sng">
            <a:solidFill>
              <a:schemeClr val="tx1"/>
            </a:solidFill>
            <a:prstDash val="solid"/>
            <a:round/>
            <a:headEnd type="stealth" w="lg" len="lg"/>
            <a:tailEnd type="stealth" w="lg" len="lg"/>
          </a:ln>
          <a:effectLst/>
        </p:spPr>
        <p:txBody>
          <a:bodyPr wrap="none" anchor="ctr">
            <a:noAutofit/>
          </a:bodyPr>
          <a:lstStyle/>
          <a:p>
            <a:pPr algn="ctr"/>
            <a:endParaRPr lang="en-US">
              <a:solidFill>
                <a:schemeClr val="tx1"/>
              </a:solidFill>
              <a:latin typeface="+mn-lt"/>
            </a:endParaRPr>
          </a:p>
        </p:txBody>
      </p:sp>
      <p:sp>
        <p:nvSpPr>
          <p:cNvPr id="46" name="Rectangle 2"/>
          <p:cNvSpPr>
            <a:spLocks noChangeArrowheads="1"/>
          </p:cNvSpPr>
          <p:nvPr/>
        </p:nvSpPr>
        <p:spPr bwMode="auto">
          <a:xfrm>
            <a:off x="519114" y="2509846"/>
            <a:ext cx="1752600" cy="838200"/>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10800000" scaled="1"/>
            <a:tileRect/>
          </a:gradFill>
          <a:ln w="19050" algn="ctr">
            <a:noFill/>
            <a:miter lim="800000"/>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a:noAutofit/>
          </a:bodyPr>
          <a:lstStyle/>
          <a:p>
            <a:pPr algn="ctr" eaLnBrk="0" hangingPunct="0"/>
            <a:endParaRPr lang="en-US">
              <a:solidFill>
                <a:schemeClr val="tx1"/>
              </a:solidFill>
              <a:latin typeface="+mn-lt"/>
            </a:endParaRPr>
          </a:p>
        </p:txBody>
      </p:sp>
      <p:pic>
        <p:nvPicPr>
          <p:cNvPr id="35" name="Picture 13" descr="internet cloud 75 opac"/>
          <p:cNvPicPr>
            <a:picLocks noChangeAspect="1" noChangeArrowheads="1"/>
          </p:cNvPicPr>
          <p:nvPr/>
        </p:nvPicPr>
        <p:blipFill>
          <a:blip r:embed="rId4" cstate="print"/>
          <a:srcRect/>
          <a:stretch>
            <a:fillRect/>
          </a:stretch>
        </p:blipFill>
        <p:spPr bwMode="auto">
          <a:xfrm>
            <a:off x="366714" y="3729046"/>
            <a:ext cx="2133600" cy="914400"/>
          </a:xfrm>
          <a:prstGeom prst="rect">
            <a:avLst/>
          </a:prstGeom>
          <a:noFill/>
          <a:effectLst/>
        </p:spPr>
      </p:pic>
      <p:sp>
        <p:nvSpPr>
          <p:cNvPr id="45" name="Text Box 77"/>
          <p:cNvSpPr txBox="1">
            <a:spLocks noChangeArrowheads="1"/>
          </p:cNvSpPr>
          <p:nvPr/>
        </p:nvSpPr>
        <p:spPr bwMode="auto">
          <a:xfrm>
            <a:off x="671514" y="2586046"/>
            <a:ext cx="1447800" cy="646331"/>
          </a:xfrm>
          <a:prstGeom prst="rect">
            <a:avLst/>
          </a:prstGeom>
          <a:noFill/>
          <a:ln w="19050" algn="ctr">
            <a:noFill/>
            <a:miter lim="800000"/>
            <a:headEnd/>
            <a:tailEnd/>
          </a:ln>
          <a:effectLst/>
        </p:spPr>
        <p:txBody>
          <a:bodyPr wrap="square">
            <a:spAutoFit/>
          </a:bodyPr>
          <a:lstStyle/>
          <a:p>
            <a:pPr algn="ctr"/>
            <a:r>
              <a:rPr lang="en-US" sz="1800" b="1" dirty="0" smtClean="0">
                <a:solidFill>
                  <a:schemeClr val="tx1"/>
                </a:solidFill>
                <a:latin typeface="+mn-lt"/>
              </a:rPr>
              <a:t>Service Provider</a:t>
            </a:r>
            <a:endParaRPr lang="en-US" sz="1800" b="1" dirty="0">
              <a:solidFill>
                <a:schemeClr val="tx1"/>
              </a:solidFill>
              <a:latin typeface="+mn-lt"/>
            </a:endParaRPr>
          </a:p>
        </p:txBody>
      </p:sp>
      <p:sp>
        <p:nvSpPr>
          <p:cNvPr id="44" name="Rectangle 2"/>
          <p:cNvSpPr>
            <a:spLocks noChangeArrowheads="1"/>
          </p:cNvSpPr>
          <p:nvPr/>
        </p:nvSpPr>
        <p:spPr bwMode="auto">
          <a:xfrm>
            <a:off x="442914" y="4948246"/>
            <a:ext cx="1752600" cy="8382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oAutofit/>
          </a:bodyPr>
          <a:lstStyle/>
          <a:p>
            <a:pPr algn="ctr" eaLnBrk="0" hangingPunct="0"/>
            <a:endParaRPr lang="en-US" sz="1400" b="1">
              <a:solidFill>
                <a:schemeClr val="tx1"/>
              </a:solidFill>
            </a:endParaRPr>
          </a:p>
        </p:txBody>
      </p:sp>
      <p:sp>
        <p:nvSpPr>
          <p:cNvPr id="54" name="Text Box 77"/>
          <p:cNvSpPr txBox="1">
            <a:spLocks noChangeArrowheads="1"/>
          </p:cNvSpPr>
          <p:nvPr/>
        </p:nvSpPr>
        <p:spPr bwMode="auto">
          <a:xfrm>
            <a:off x="595314" y="5176846"/>
            <a:ext cx="1447800" cy="369332"/>
          </a:xfrm>
          <a:prstGeom prst="rect">
            <a:avLst/>
          </a:prstGeom>
          <a:noFill/>
          <a:ln w="19050" algn="ctr">
            <a:noFill/>
            <a:miter lim="800000"/>
            <a:headEnd/>
            <a:tailEnd/>
          </a:ln>
          <a:effectLst/>
        </p:spPr>
        <p:txBody>
          <a:bodyPr wrap="square">
            <a:spAutoFit/>
          </a:bodyPr>
          <a:lstStyle/>
          <a:p>
            <a:pPr algn="ctr"/>
            <a:r>
              <a:rPr lang="en-US" sz="1800" b="1" dirty="0" smtClean="0">
                <a:solidFill>
                  <a:schemeClr val="tx1"/>
                </a:solidFill>
                <a:latin typeface="+mn-lt"/>
              </a:rPr>
              <a:t>Enterprise</a:t>
            </a:r>
            <a:endParaRPr lang="en-US" sz="1800" b="1" dirty="0">
              <a:solidFill>
                <a:schemeClr val="tx1"/>
              </a:solidFill>
              <a:latin typeface="+mn-lt"/>
            </a:endParaRPr>
          </a:p>
        </p:txBody>
      </p:sp>
      <p:grpSp>
        <p:nvGrpSpPr>
          <p:cNvPr id="4" name="Group 47"/>
          <p:cNvGrpSpPr/>
          <p:nvPr/>
        </p:nvGrpSpPr>
        <p:grpSpPr>
          <a:xfrm>
            <a:off x="5357818" y="1928802"/>
            <a:ext cx="2000264" cy="1143008"/>
            <a:chOff x="5357818" y="1928802"/>
            <a:chExt cx="2000264" cy="1143008"/>
          </a:xfrm>
        </p:grpSpPr>
        <p:sp>
          <p:nvSpPr>
            <p:cNvPr id="26" name="Oval 106"/>
            <p:cNvSpPr>
              <a:spLocks noChangeArrowheads="1"/>
            </p:cNvSpPr>
            <p:nvPr/>
          </p:nvSpPr>
          <p:spPr bwMode="auto">
            <a:xfrm>
              <a:off x="5357818" y="1928802"/>
              <a:ext cx="2000264" cy="1143008"/>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algn="ctr" eaLnBrk="0" hangingPunct="0"/>
              <a:endParaRPr lang="en-US">
                <a:solidFill>
                  <a:schemeClr val="tx1"/>
                </a:solidFill>
              </a:endParaRPr>
            </a:p>
          </p:txBody>
        </p:sp>
        <p:sp>
          <p:nvSpPr>
            <p:cNvPr id="80" name="Text Box 27"/>
            <p:cNvSpPr txBox="1">
              <a:spLocks noChangeArrowheads="1"/>
            </p:cNvSpPr>
            <p:nvPr/>
          </p:nvSpPr>
          <p:spPr bwMode="auto">
            <a:xfrm>
              <a:off x="5643570" y="2201283"/>
              <a:ext cx="1428760" cy="584775"/>
            </a:xfrm>
            <a:prstGeom prst="rect">
              <a:avLst/>
            </a:prstGeom>
            <a:noFill/>
            <a:ln w="19050" algn="ctr">
              <a:noFill/>
              <a:miter lim="800000"/>
              <a:headEnd/>
              <a:tailEnd/>
            </a:ln>
            <a:effectLst/>
          </p:spPr>
          <p:txBody>
            <a:bodyPr wrap="square">
              <a:spAutoFit/>
            </a:bodyPr>
            <a:lstStyle/>
            <a:p>
              <a:pPr algn="ctr"/>
              <a:r>
                <a:rPr lang="en-US" sz="1600" b="1" dirty="0" smtClean="0">
                  <a:solidFill>
                    <a:schemeClr val="tx1"/>
                  </a:solidFill>
                  <a:latin typeface="+mn-lt"/>
                </a:rPr>
                <a:t>Cloud Application</a:t>
              </a:r>
              <a:endParaRPr lang="en-US" sz="1600" b="1" dirty="0">
                <a:solidFill>
                  <a:schemeClr val="tx1"/>
                </a:solidFill>
                <a:latin typeface="+mn-lt"/>
              </a:endParaRPr>
            </a:p>
          </p:txBody>
        </p:sp>
      </p:grpSp>
      <p:grpSp>
        <p:nvGrpSpPr>
          <p:cNvPr id="5" name="Group 52"/>
          <p:cNvGrpSpPr/>
          <p:nvPr/>
        </p:nvGrpSpPr>
        <p:grpSpPr>
          <a:xfrm>
            <a:off x="6429388" y="4500571"/>
            <a:ext cx="2264907" cy="1214446"/>
            <a:chOff x="6429388" y="4500570"/>
            <a:chExt cx="2264907" cy="1349384"/>
          </a:xfrm>
        </p:grpSpPr>
        <p:sp>
          <p:nvSpPr>
            <p:cNvPr id="50" name="Oval 106"/>
            <p:cNvSpPr>
              <a:spLocks noChangeArrowheads="1"/>
            </p:cNvSpPr>
            <p:nvPr/>
          </p:nvSpPr>
          <p:spPr bwMode="auto">
            <a:xfrm>
              <a:off x="6572264" y="4500570"/>
              <a:ext cx="2000264" cy="1349384"/>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algn="ctr" eaLnBrk="0" hangingPunct="0"/>
              <a:endParaRPr lang="en-US" sz="1400" b="1">
                <a:solidFill>
                  <a:schemeClr val="tx1"/>
                </a:solidFill>
              </a:endParaRPr>
            </a:p>
          </p:txBody>
        </p:sp>
        <p:sp>
          <p:nvSpPr>
            <p:cNvPr id="51" name="Text Box 27"/>
            <p:cNvSpPr txBox="1">
              <a:spLocks noChangeArrowheads="1"/>
            </p:cNvSpPr>
            <p:nvPr/>
          </p:nvSpPr>
          <p:spPr bwMode="auto">
            <a:xfrm>
              <a:off x="6429388" y="4573670"/>
              <a:ext cx="2264907" cy="1196909"/>
            </a:xfrm>
            <a:prstGeom prst="rect">
              <a:avLst/>
            </a:prstGeom>
            <a:noFill/>
            <a:ln w="19050" algn="ctr">
              <a:noFill/>
              <a:miter lim="800000"/>
              <a:headEnd/>
              <a:tailEnd/>
            </a:ln>
            <a:effectLst/>
          </p:spPr>
          <p:txBody>
            <a:bodyPr wrap="square">
              <a:spAutoFit/>
            </a:bodyPr>
            <a:lstStyle/>
            <a:p>
              <a:pPr algn="ctr"/>
              <a:r>
                <a:rPr lang="en-US" sz="1600" b="1" dirty="0" smtClean="0">
                  <a:solidFill>
                    <a:schemeClr val="tx1"/>
                  </a:solidFill>
                  <a:latin typeface="+mn-lt"/>
                </a:rPr>
                <a:t>On-premises Application using Cloud Platform Services</a:t>
              </a:r>
              <a:endParaRPr lang="en-US" sz="1600" b="1" dirty="0">
                <a:solidFill>
                  <a:schemeClr val="tx1"/>
                </a:solidFill>
                <a:latin typeface="+mn-lt"/>
              </a:endParaRPr>
            </a:p>
          </p:txBody>
        </p:sp>
      </p:grpSp>
      <p:grpSp>
        <p:nvGrpSpPr>
          <p:cNvPr id="6" name="Group 42"/>
          <p:cNvGrpSpPr/>
          <p:nvPr/>
        </p:nvGrpSpPr>
        <p:grpSpPr>
          <a:xfrm>
            <a:off x="4429124" y="4500569"/>
            <a:ext cx="2000264" cy="1214446"/>
            <a:chOff x="4429124" y="4500570"/>
            <a:chExt cx="2000264" cy="1349385"/>
          </a:xfrm>
        </p:grpSpPr>
        <p:sp>
          <p:nvSpPr>
            <p:cNvPr id="38" name="Oval 106"/>
            <p:cNvSpPr>
              <a:spLocks noChangeArrowheads="1"/>
            </p:cNvSpPr>
            <p:nvPr/>
          </p:nvSpPr>
          <p:spPr bwMode="auto">
            <a:xfrm>
              <a:off x="4429124" y="4500570"/>
              <a:ext cx="2000264" cy="1349385"/>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algn="ctr" eaLnBrk="0" hangingPunct="0"/>
              <a:endParaRPr lang="en-US" sz="1400" b="1">
                <a:solidFill>
                  <a:schemeClr val="tx1"/>
                </a:solidFill>
              </a:endParaRPr>
            </a:p>
          </p:txBody>
        </p:sp>
        <p:sp>
          <p:nvSpPr>
            <p:cNvPr id="39" name="Text Box 27"/>
            <p:cNvSpPr txBox="1">
              <a:spLocks noChangeArrowheads="1"/>
            </p:cNvSpPr>
            <p:nvPr/>
          </p:nvSpPr>
          <p:spPr bwMode="auto">
            <a:xfrm>
              <a:off x="4500562" y="4868302"/>
              <a:ext cx="1785950" cy="584776"/>
            </a:xfrm>
            <a:prstGeom prst="rect">
              <a:avLst/>
            </a:prstGeom>
            <a:noFill/>
            <a:ln w="19050" algn="ctr">
              <a:noFill/>
              <a:miter lim="800000"/>
              <a:headEnd/>
              <a:tailEnd/>
            </a:ln>
            <a:effectLst/>
          </p:spPr>
          <p:txBody>
            <a:bodyPr wrap="square">
              <a:spAutoFit/>
            </a:bodyPr>
            <a:lstStyle/>
            <a:p>
              <a:pPr algn="ctr"/>
              <a:r>
                <a:rPr lang="en-US" sz="1600" b="1" dirty="0" smtClean="0">
                  <a:solidFill>
                    <a:schemeClr val="tx1"/>
                  </a:solidFill>
                  <a:latin typeface="+mn-lt"/>
                </a:rPr>
                <a:t>On-premises</a:t>
              </a:r>
            </a:p>
            <a:p>
              <a:pPr algn="ctr"/>
              <a:r>
                <a:rPr lang="en-US" sz="1600" b="1" dirty="0" smtClean="0">
                  <a:solidFill>
                    <a:schemeClr val="tx1"/>
                  </a:solidFill>
                  <a:latin typeface="+mn-lt"/>
                </a:rPr>
                <a:t>Application</a:t>
              </a:r>
              <a:endParaRPr lang="en-US" sz="1600" b="1" dirty="0">
                <a:solidFill>
                  <a:schemeClr val="tx1"/>
                </a:solidFill>
                <a:latin typeface="+mn-lt"/>
              </a:endParaRPr>
            </a:p>
          </p:txBody>
        </p:sp>
      </p:grpSp>
      <p:sp>
        <p:nvSpPr>
          <p:cNvPr id="28" name="Title 27"/>
          <p:cNvSpPr>
            <a:spLocks noGrp="1"/>
          </p:cNvSpPr>
          <p:nvPr>
            <p:ph type="title"/>
          </p:nvPr>
        </p:nvSpPr>
        <p:spPr>
          <a:xfrm>
            <a:off x="387054" y="228600"/>
            <a:ext cx="8375946" cy="1107996"/>
          </a:xfrm>
        </p:spPr>
        <p:txBody>
          <a:bodyPr/>
          <a:lstStyle/>
          <a:p>
            <a:pPr algn="l"/>
            <a:r>
              <a:rPr lang="en-US" dirty="0" smtClean="0"/>
              <a:t>Platforms for S+S</a:t>
            </a:r>
            <a:br>
              <a:rPr lang="en-US" dirty="0" smtClean="0"/>
            </a:br>
            <a:r>
              <a:rPr sz="3200" i="1" smtClean="0">
                <a:solidFill>
                  <a:schemeClr val="accent5"/>
                </a:solidFill>
              </a:rPr>
              <a:t>On-</a:t>
            </a:r>
            <a:r>
              <a:rPr lang="en-US" sz="3200" i="1" dirty="0" smtClean="0">
                <a:solidFill>
                  <a:schemeClr val="accent5"/>
                </a:solidFill>
              </a:rPr>
              <a:t>premises</a:t>
            </a:r>
            <a:r>
              <a:rPr sz="3200" i="1" smtClean="0">
                <a:solidFill>
                  <a:schemeClr val="accent5"/>
                </a:solidFill>
              </a:rPr>
              <a:t> and in the cloud</a:t>
            </a:r>
            <a:endParaRPr sz="3200" i="1" dirty="0">
              <a:solidFill>
                <a:schemeClr val="accent5"/>
              </a:solidFill>
            </a:endParaRPr>
          </a:p>
        </p:txBody>
      </p:sp>
      <p:sp>
        <p:nvSpPr>
          <p:cNvPr id="29" name="Freeform 28"/>
          <p:cNvSpPr/>
          <p:nvPr/>
        </p:nvSpPr>
        <p:spPr bwMode="auto">
          <a:xfrm flipH="1">
            <a:off x="7143768" y="3643313"/>
            <a:ext cx="422227" cy="853735"/>
          </a:xfrm>
          <a:custGeom>
            <a:avLst/>
            <a:gdLst>
              <a:gd name="connsiteX0" fmla="*/ 0 w 822251"/>
              <a:gd name="connsiteY0" fmla="*/ 1616149 h 1616149"/>
              <a:gd name="connsiteX1" fmla="*/ 786809 w 822251"/>
              <a:gd name="connsiteY1" fmla="*/ 882503 h 1616149"/>
              <a:gd name="connsiteX2" fmla="*/ 212651 w 822251"/>
              <a:gd name="connsiteY2" fmla="*/ 0 h 1616149"/>
            </a:gdLst>
            <a:ahLst/>
            <a:cxnLst>
              <a:cxn ang="0">
                <a:pos x="connsiteX0" y="connsiteY0"/>
              </a:cxn>
              <a:cxn ang="0">
                <a:pos x="connsiteX1" y="connsiteY1"/>
              </a:cxn>
              <a:cxn ang="0">
                <a:pos x="connsiteX2" y="connsiteY2"/>
              </a:cxn>
            </a:cxnLst>
            <a:rect l="l" t="t" r="r" b="b"/>
            <a:pathLst>
              <a:path w="822251" h="1616149">
                <a:moveTo>
                  <a:pt x="0" y="1616149"/>
                </a:moveTo>
                <a:cubicBezTo>
                  <a:pt x="375683" y="1384005"/>
                  <a:pt x="751367" y="1151861"/>
                  <a:pt x="786809" y="882503"/>
                </a:cubicBezTo>
                <a:cubicBezTo>
                  <a:pt x="822251" y="613145"/>
                  <a:pt x="517451" y="306572"/>
                  <a:pt x="212651" y="0"/>
                </a:cubicBezTo>
              </a:path>
            </a:pathLst>
          </a:custGeom>
          <a:noFill/>
          <a:ln w="31750" cap="flat" cmpd="sng">
            <a:solidFill>
              <a:schemeClr val="tx1"/>
            </a:solidFill>
            <a:prstDash val="solid"/>
            <a:round/>
            <a:headEnd type="stealth" w="lg" len="lg"/>
            <a:tailEnd type="stealth" w="lg" len="lg"/>
          </a:ln>
          <a:effectLst/>
        </p:spPr>
        <p:txBody>
          <a:bodyPr wrap="none" anchor="ctr">
            <a:noAutofit/>
          </a:bodyPr>
          <a:lstStyle/>
          <a:p>
            <a:pPr algn="ctr"/>
            <a:endParaRPr lang="en-US">
              <a:solidFill>
                <a:schemeClr val="tx1"/>
              </a:solidFill>
              <a:latin typeface="+mn-lt"/>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par>
                          <p:cTn id="28" fill="hold">
                            <p:stCondLst>
                              <p:cond delay="500"/>
                            </p:stCondLst>
                            <p:childTnLst>
                              <p:par>
                                <p:cTn id="29" presetID="22" presetClass="entr" presetSubtype="4"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down)">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07996"/>
          </a:xfrm>
        </p:spPr>
        <p:txBody>
          <a:bodyPr/>
          <a:lstStyle/>
          <a:p>
            <a:r>
              <a:rPr lang="en-US" dirty="0" smtClean="0"/>
              <a:t>Supporting Applications</a:t>
            </a:r>
            <a:br>
              <a:rPr lang="en-US" dirty="0" smtClean="0"/>
            </a:br>
            <a:r>
              <a:rPr sz="3200" i="1" dirty="0" smtClean="0">
                <a:solidFill>
                  <a:schemeClr val="accent5"/>
                </a:solidFill>
              </a:rPr>
              <a:t>What an application platform can provide</a:t>
            </a:r>
          </a:p>
        </p:txBody>
      </p:sp>
      <p:sp>
        <p:nvSpPr>
          <p:cNvPr id="3" name="Content Placeholder 2"/>
          <p:cNvSpPr>
            <a:spLocks noGrp="1"/>
          </p:cNvSpPr>
          <p:nvPr>
            <p:ph idx="1"/>
          </p:nvPr>
        </p:nvSpPr>
        <p:spPr>
          <a:xfrm>
            <a:off x="857224" y="1643050"/>
            <a:ext cx="7905749" cy="3970318"/>
          </a:xfrm>
        </p:spPr>
        <p:txBody>
          <a:bodyPr/>
          <a:lstStyle/>
          <a:p>
            <a:pPr>
              <a:buNone/>
            </a:pPr>
            <a:r>
              <a:rPr lang="en-US" dirty="0" smtClean="0"/>
              <a:t>	</a:t>
            </a:r>
            <a:r>
              <a:rPr lang="en-US" dirty="0" smtClean="0"/>
              <a:t>Computing</a:t>
            </a:r>
            <a:endParaRPr lang="en-US" dirty="0" smtClean="0"/>
          </a:p>
          <a:p>
            <a:pPr lvl="1"/>
            <a:r>
              <a:rPr lang="en-US" dirty="0" smtClean="0"/>
              <a:t>Operating system</a:t>
            </a:r>
          </a:p>
          <a:p>
            <a:pPr lvl="1"/>
            <a:r>
              <a:rPr lang="en-US" dirty="0" smtClean="0"/>
              <a:t>Application services</a:t>
            </a:r>
          </a:p>
          <a:p>
            <a:pPr lvl="1">
              <a:buNone/>
            </a:pPr>
            <a:endParaRPr lang="en-US" sz="900" dirty="0" smtClean="0"/>
          </a:p>
          <a:p>
            <a:pPr>
              <a:buNone/>
            </a:pPr>
            <a:r>
              <a:rPr lang="en-US" dirty="0" smtClean="0"/>
              <a:t>	</a:t>
            </a:r>
            <a:r>
              <a:rPr lang="en-US" dirty="0" smtClean="0"/>
              <a:t>Storage</a:t>
            </a:r>
            <a:endParaRPr lang="en-US" dirty="0" smtClean="0"/>
          </a:p>
          <a:p>
            <a:pPr lvl="1"/>
            <a:r>
              <a:rPr lang="en-US" dirty="0" smtClean="0"/>
              <a:t>File system</a:t>
            </a:r>
          </a:p>
          <a:p>
            <a:pPr lvl="1"/>
            <a:r>
              <a:rPr lang="en-US" dirty="0" smtClean="0"/>
              <a:t>DBMS</a:t>
            </a:r>
          </a:p>
          <a:p>
            <a:pPr lvl="1">
              <a:buNone/>
            </a:pPr>
            <a:endParaRPr lang="en-US" sz="900" dirty="0" smtClean="0"/>
          </a:p>
          <a:p>
            <a:pPr>
              <a:buNone/>
            </a:pPr>
            <a:r>
              <a:rPr lang="en-US" dirty="0" smtClean="0"/>
              <a:t>	</a:t>
            </a:r>
            <a:r>
              <a:rPr lang="en-US" dirty="0" smtClean="0"/>
              <a:t>Integration</a:t>
            </a:r>
            <a:endParaRPr lang="en-US" dirty="0" smtClean="0"/>
          </a:p>
          <a:p>
            <a:pPr lvl="1"/>
            <a:r>
              <a:rPr lang="en-US" dirty="0" smtClean="0"/>
              <a:t>Connectivity, workflow, etc.</a:t>
            </a:r>
          </a:p>
        </p:txBody>
      </p:sp>
      <p:sp>
        <p:nvSpPr>
          <p:cNvPr id="4" name="Can 3"/>
          <p:cNvSpPr/>
          <p:nvPr/>
        </p:nvSpPr>
        <p:spPr>
          <a:xfrm>
            <a:off x="357158" y="3214686"/>
            <a:ext cx="703428" cy="642942"/>
          </a:xfrm>
          <a:prstGeom prst="can">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nvGrpSpPr>
          <p:cNvPr id="5" name="Group 19"/>
          <p:cNvGrpSpPr/>
          <p:nvPr/>
        </p:nvGrpSpPr>
        <p:grpSpPr>
          <a:xfrm>
            <a:off x="357158" y="1682738"/>
            <a:ext cx="707444" cy="674692"/>
            <a:chOff x="1643042" y="5286388"/>
            <a:chExt cx="571504" cy="817568"/>
          </a:xfrm>
        </p:grpSpPr>
        <p:sp>
          <p:nvSpPr>
            <p:cNvPr id="6" name="Curved Down Arrow 5"/>
            <p:cNvSpPr/>
            <p:nvPr/>
          </p:nvSpPr>
          <p:spPr>
            <a:xfrm>
              <a:off x="1714480" y="5286388"/>
              <a:ext cx="500066" cy="388940"/>
            </a:xfrm>
            <a:prstGeom prst="curvedDownArrow">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7" name="Curved Down Arrow 6"/>
            <p:cNvSpPr/>
            <p:nvPr/>
          </p:nvSpPr>
          <p:spPr>
            <a:xfrm flipH="1" flipV="1">
              <a:off x="1643042" y="5715016"/>
              <a:ext cx="500066" cy="388940"/>
            </a:xfrm>
            <a:prstGeom prst="curvedDownArrow">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8" name="Quad Arrow 7"/>
          <p:cNvSpPr/>
          <p:nvPr/>
        </p:nvSpPr>
        <p:spPr>
          <a:xfrm>
            <a:off x="357158" y="4786322"/>
            <a:ext cx="714380" cy="642942"/>
          </a:xfrm>
          <a:prstGeom prst="quadArrow">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dissolv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dissolve">
                                      <p:cBhvr>
                                        <p:cTn id="35" dur="500"/>
                                        <p:tgtEl>
                                          <p:spTgt spid="3">
                                            <p:txEl>
                                              <p:pRg st="8" end="8"/>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dissolve">
                                      <p:cBhvr>
                                        <p:cTn id="38" dur="500"/>
                                        <p:tgtEl>
                                          <p:spTgt spid="3">
                                            <p:txEl>
                                              <p:pRg st="9" end="9"/>
                                            </p:txEl>
                                          </p:spTgt>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dissolve">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07996"/>
          </a:xfrm>
        </p:spPr>
        <p:txBody>
          <a:bodyPr/>
          <a:lstStyle/>
          <a:p>
            <a:r>
              <a:rPr lang="en-US" dirty="0" smtClean="0"/>
              <a:t>Supporting Applications</a:t>
            </a:r>
            <a:br>
              <a:rPr lang="en-US" dirty="0" smtClean="0"/>
            </a:br>
            <a:r>
              <a:rPr sz="3200" i="1" smtClean="0">
                <a:solidFill>
                  <a:schemeClr val="accent5"/>
                </a:solidFill>
              </a:rPr>
              <a:t>On-</a:t>
            </a:r>
            <a:r>
              <a:rPr lang="en-US" sz="3200" i="1" dirty="0" smtClean="0">
                <a:solidFill>
                  <a:schemeClr val="accent5"/>
                </a:solidFill>
              </a:rPr>
              <a:t>premises</a:t>
            </a:r>
            <a:r>
              <a:rPr sz="3200" i="1" smtClean="0">
                <a:solidFill>
                  <a:schemeClr val="accent5"/>
                </a:solidFill>
              </a:rPr>
              <a:t> </a:t>
            </a:r>
            <a:r>
              <a:rPr sz="3200" i="1" dirty="0" smtClean="0">
                <a:solidFill>
                  <a:schemeClr val="accent5"/>
                </a:solidFill>
              </a:rPr>
              <a:t>platform technology examples</a:t>
            </a:r>
          </a:p>
        </p:txBody>
      </p:sp>
      <p:sp>
        <p:nvSpPr>
          <p:cNvPr id="3" name="Content Placeholder 2"/>
          <p:cNvSpPr>
            <a:spLocks noGrp="1"/>
          </p:cNvSpPr>
          <p:nvPr>
            <p:ph idx="1"/>
          </p:nvPr>
        </p:nvSpPr>
        <p:spPr>
          <a:xfrm>
            <a:off x="857224" y="1643050"/>
            <a:ext cx="7905749" cy="4302716"/>
          </a:xfrm>
        </p:spPr>
        <p:txBody>
          <a:bodyPr/>
          <a:lstStyle/>
          <a:p>
            <a:pPr>
              <a:buNone/>
            </a:pPr>
            <a:r>
              <a:rPr lang="en-US" dirty="0" smtClean="0"/>
              <a:t>	</a:t>
            </a:r>
            <a:r>
              <a:rPr lang="en-US" dirty="0" smtClean="0"/>
              <a:t>Computing</a:t>
            </a:r>
            <a:endParaRPr lang="en-US" dirty="0" smtClean="0"/>
          </a:p>
          <a:p>
            <a:pPr lvl="1"/>
            <a:r>
              <a:rPr lang="en-US" dirty="0" smtClean="0"/>
              <a:t>Operating system: Windows, Linux</a:t>
            </a:r>
          </a:p>
          <a:p>
            <a:pPr lvl="1"/>
            <a:r>
              <a:rPr lang="en-US" dirty="0" smtClean="0"/>
              <a:t>App services: .NET Framework, Java EE app server</a:t>
            </a:r>
          </a:p>
          <a:p>
            <a:pPr lvl="1"/>
            <a:endParaRPr lang="en-US" sz="900" dirty="0" smtClean="0"/>
          </a:p>
          <a:p>
            <a:pPr>
              <a:buNone/>
            </a:pPr>
            <a:r>
              <a:rPr lang="en-US" dirty="0" smtClean="0"/>
              <a:t>	</a:t>
            </a:r>
            <a:r>
              <a:rPr lang="en-US" dirty="0" smtClean="0"/>
              <a:t>Storage</a:t>
            </a:r>
            <a:endParaRPr lang="en-US" dirty="0" smtClean="0"/>
          </a:p>
          <a:p>
            <a:pPr lvl="1"/>
            <a:r>
              <a:rPr lang="en-US" dirty="0" smtClean="0"/>
              <a:t>File system: Windows NTFS, Linux file system</a:t>
            </a:r>
          </a:p>
          <a:p>
            <a:pPr lvl="1"/>
            <a:r>
              <a:rPr lang="en-US" dirty="0" smtClean="0"/>
              <a:t>DBMS: SQL Server, Oracle</a:t>
            </a:r>
          </a:p>
          <a:p>
            <a:pPr lvl="1"/>
            <a:endParaRPr lang="en-US" sz="900" dirty="0" smtClean="0"/>
          </a:p>
          <a:p>
            <a:pPr>
              <a:buNone/>
            </a:pPr>
            <a:r>
              <a:rPr lang="en-US" dirty="0" smtClean="0"/>
              <a:t>	</a:t>
            </a:r>
            <a:r>
              <a:rPr lang="en-US" dirty="0" smtClean="0"/>
              <a:t>Integration</a:t>
            </a:r>
            <a:endParaRPr lang="en-US" dirty="0" smtClean="0"/>
          </a:p>
          <a:p>
            <a:pPr lvl="1"/>
            <a:r>
              <a:rPr lang="en-US" dirty="0" smtClean="0"/>
              <a:t>Connectivity, workflow, etc.: BizTalk Server, WebSphere Process Server</a:t>
            </a:r>
          </a:p>
        </p:txBody>
      </p:sp>
      <p:grpSp>
        <p:nvGrpSpPr>
          <p:cNvPr id="4" name="Group 19"/>
          <p:cNvGrpSpPr/>
          <p:nvPr/>
        </p:nvGrpSpPr>
        <p:grpSpPr>
          <a:xfrm>
            <a:off x="357158" y="1682738"/>
            <a:ext cx="707444" cy="674692"/>
            <a:chOff x="1643042" y="5286388"/>
            <a:chExt cx="571504" cy="817568"/>
          </a:xfrm>
        </p:grpSpPr>
        <p:sp>
          <p:nvSpPr>
            <p:cNvPr id="6" name="Curved Down Arrow 5"/>
            <p:cNvSpPr/>
            <p:nvPr/>
          </p:nvSpPr>
          <p:spPr>
            <a:xfrm>
              <a:off x="1714480" y="5286388"/>
              <a:ext cx="500066" cy="388940"/>
            </a:xfrm>
            <a:prstGeom prst="curvedDownArrow">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7" name="Curved Down Arrow 6"/>
            <p:cNvSpPr/>
            <p:nvPr/>
          </p:nvSpPr>
          <p:spPr>
            <a:xfrm flipH="1" flipV="1">
              <a:off x="1643042" y="5715016"/>
              <a:ext cx="500066" cy="388940"/>
            </a:xfrm>
            <a:prstGeom prst="curvedDownArrow">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11" name="Can 10"/>
          <p:cNvSpPr/>
          <p:nvPr/>
        </p:nvSpPr>
        <p:spPr>
          <a:xfrm>
            <a:off x="357158" y="3214686"/>
            <a:ext cx="703428" cy="642942"/>
          </a:xfrm>
          <a:prstGeom prst="can">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12" name="Quad Arrow 11"/>
          <p:cNvSpPr/>
          <p:nvPr/>
        </p:nvSpPr>
        <p:spPr>
          <a:xfrm>
            <a:off x="357158" y="4786322"/>
            <a:ext cx="714380" cy="642942"/>
          </a:xfrm>
          <a:prstGeom prst="quadArrow">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dissolve">
                                      <p:cBhvr>
                                        <p:cTn id="35" dur="500"/>
                                        <p:tgtEl>
                                          <p:spTgt spid="3">
                                            <p:txEl>
                                              <p:pRg st="8" end="8"/>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dissolve">
                                      <p:cBhvr>
                                        <p:cTn id="38" dur="500"/>
                                        <p:tgtEl>
                                          <p:spTgt spid="3">
                                            <p:txEl>
                                              <p:pRg st="9" end="9"/>
                                            </p:txEl>
                                          </p:spTgt>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dissolv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07996"/>
          </a:xfrm>
        </p:spPr>
        <p:txBody>
          <a:bodyPr/>
          <a:lstStyle/>
          <a:p>
            <a:r>
              <a:rPr lang="en-US" dirty="0" smtClean="0"/>
              <a:t>Supporting Applications</a:t>
            </a:r>
            <a:br>
              <a:rPr lang="en-US" dirty="0" smtClean="0"/>
            </a:br>
            <a:r>
              <a:rPr sz="3200" i="1" smtClean="0">
                <a:solidFill>
                  <a:schemeClr val="accent5"/>
                </a:solidFill>
              </a:rPr>
              <a:t>Cloud platform </a:t>
            </a:r>
            <a:r>
              <a:rPr sz="3200" i="1" dirty="0" smtClean="0">
                <a:solidFill>
                  <a:schemeClr val="accent5"/>
                </a:solidFill>
              </a:rPr>
              <a:t>technology examples</a:t>
            </a:r>
          </a:p>
        </p:txBody>
      </p:sp>
      <p:sp>
        <p:nvSpPr>
          <p:cNvPr id="3" name="Content Placeholder 2"/>
          <p:cNvSpPr>
            <a:spLocks noGrp="1"/>
          </p:cNvSpPr>
          <p:nvPr>
            <p:ph idx="1"/>
          </p:nvPr>
        </p:nvSpPr>
        <p:spPr>
          <a:xfrm>
            <a:off x="785786" y="1500174"/>
            <a:ext cx="8501122" cy="4635115"/>
          </a:xfrm>
        </p:spPr>
        <p:txBody>
          <a:bodyPr/>
          <a:lstStyle/>
          <a:p>
            <a:pPr>
              <a:buNone/>
            </a:pPr>
            <a:r>
              <a:rPr lang="en-US" dirty="0" smtClean="0"/>
              <a:t>	Computing</a:t>
            </a:r>
            <a:endParaRPr lang="en-US" dirty="0" smtClean="0"/>
          </a:p>
          <a:p>
            <a:pPr marL="631825" lvl="1" indent="-228600"/>
            <a:r>
              <a:rPr lang="en-US" dirty="0" smtClean="0"/>
              <a:t>Operating system: Amazon Elastic Compute Cloud (EC2)</a:t>
            </a:r>
          </a:p>
          <a:p>
            <a:pPr marL="631825" lvl="1" indent="-228600"/>
            <a:r>
              <a:rPr lang="en-US" dirty="0" smtClean="0"/>
              <a:t>Application services: Salesforce.com Force.com, Microsoft Dynamics CRM platform, Google </a:t>
            </a:r>
            <a:r>
              <a:rPr lang="en-US" dirty="0" err="1" smtClean="0"/>
              <a:t>AppEngine</a:t>
            </a:r>
            <a:r>
              <a:rPr lang="en-US" dirty="0" smtClean="0"/>
              <a:t/>
            </a:r>
            <a:br>
              <a:rPr lang="en-US" dirty="0" smtClean="0"/>
            </a:br>
            <a:endParaRPr lang="en-US" dirty="0" smtClean="0"/>
          </a:p>
          <a:p>
            <a:pPr>
              <a:buNone/>
            </a:pPr>
            <a:r>
              <a:rPr lang="en-US" dirty="0" smtClean="0"/>
              <a:t>	</a:t>
            </a:r>
            <a:r>
              <a:rPr lang="en-US" dirty="0" smtClean="0"/>
              <a:t>Storage</a:t>
            </a:r>
            <a:endParaRPr lang="en-US" dirty="0" smtClean="0"/>
          </a:p>
          <a:p>
            <a:pPr marL="631825" lvl="1" indent="-228600"/>
            <a:r>
              <a:rPr lang="en-US" dirty="0" smtClean="0"/>
              <a:t>File system: Amazon Simple Storage Service (S3)</a:t>
            </a:r>
          </a:p>
          <a:p>
            <a:pPr marL="631825" lvl="1" indent="-228600"/>
            <a:r>
              <a:rPr lang="en-US" dirty="0" smtClean="0"/>
              <a:t>DBMS: Amazon </a:t>
            </a:r>
            <a:r>
              <a:rPr lang="en-US" dirty="0" err="1" smtClean="0"/>
              <a:t>SimpleDB</a:t>
            </a:r>
            <a:r>
              <a:rPr lang="en-US" dirty="0" smtClean="0"/>
              <a:t>, SQL Server Data </a:t>
            </a:r>
            <a:r>
              <a:rPr lang="en-US" dirty="0" smtClean="0"/>
              <a:t>Services</a:t>
            </a:r>
            <a:br>
              <a:rPr lang="en-US" dirty="0" smtClean="0"/>
            </a:br>
            <a:endParaRPr lang="en-US" dirty="0" smtClean="0"/>
          </a:p>
          <a:p>
            <a:pPr>
              <a:buNone/>
            </a:pPr>
            <a:r>
              <a:rPr lang="en-US" dirty="0" smtClean="0"/>
              <a:t>	</a:t>
            </a:r>
            <a:r>
              <a:rPr lang="en-US" dirty="0" smtClean="0"/>
              <a:t>Integration</a:t>
            </a:r>
            <a:endParaRPr lang="en-US" dirty="0" smtClean="0"/>
          </a:p>
          <a:p>
            <a:pPr marL="631825" lvl="1" indent="-228600"/>
            <a:r>
              <a:rPr lang="en-US" dirty="0" smtClean="0"/>
              <a:t>Connectivity, etc.: Microsoft BizTalk Services</a:t>
            </a:r>
          </a:p>
        </p:txBody>
      </p:sp>
      <p:grpSp>
        <p:nvGrpSpPr>
          <p:cNvPr id="4" name="Group 19"/>
          <p:cNvGrpSpPr/>
          <p:nvPr/>
        </p:nvGrpSpPr>
        <p:grpSpPr>
          <a:xfrm>
            <a:off x="357158" y="1571612"/>
            <a:ext cx="707444" cy="674692"/>
            <a:chOff x="1643042" y="5286388"/>
            <a:chExt cx="571504" cy="817568"/>
          </a:xfrm>
        </p:grpSpPr>
        <p:sp>
          <p:nvSpPr>
            <p:cNvPr id="6" name="Curved Down Arrow 5"/>
            <p:cNvSpPr/>
            <p:nvPr/>
          </p:nvSpPr>
          <p:spPr>
            <a:xfrm>
              <a:off x="1714480" y="5286388"/>
              <a:ext cx="500066" cy="388940"/>
            </a:xfrm>
            <a:prstGeom prst="curvedDownArrow">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7" name="Curved Down Arrow 6"/>
            <p:cNvSpPr/>
            <p:nvPr/>
          </p:nvSpPr>
          <p:spPr>
            <a:xfrm flipH="1" flipV="1">
              <a:off x="1643042" y="5715016"/>
              <a:ext cx="500066" cy="388940"/>
            </a:xfrm>
            <a:prstGeom prst="curvedDownArrow">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
        <p:nvSpPr>
          <p:cNvPr id="9" name="Can 8"/>
          <p:cNvSpPr/>
          <p:nvPr/>
        </p:nvSpPr>
        <p:spPr>
          <a:xfrm>
            <a:off x="368110" y="3571876"/>
            <a:ext cx="703428" cy="642942"/>
          </a:xfrm>
          <a:prstGeom prst="can">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10" name="Quad Arrow 9"/>
          <p:cNvSpPr/>
          <p:nvPr/>
        </p:nvSpPr>
        <p:spPr>
          <a:xfrm>
            <a:off x="357158" y="5286388"/>
            <a:ext cx="714380" cy="642942"/>
          </a:xfrm>
          <a:prstGeom prst="quadArrow">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dissolve">
                                      <p:cBhvr>
                                        <p:cTn id="21" dur="500"/>
                                        <p:tgtEl>
                                          <p:spTgt spid="3">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dissolve">
                                      <p:cBhvr>
                                        <p:cTn id="24" dur="500"/>
                                        <p:tgtEl>
                                          <p:spTgt spid="3">
                                            <p:txEl>
                                              <p:pRg st="4" end="4"/>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ssolv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dissolve">
                                      <p:cBhvr>
                                        <p:cTn id="35" dur="500"/>
                                        <p:tgtEl>
                                          <p:spTgt spid="3">
                                            <p:txEl>
                                              <p:pRg st="6" end="6"/>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dissolve">
                                      <p:cBhvr>
                                        <p:cTn id="38" dur="500"/>
                                        <p:tgtEl>
                                          <p:spTgt spid="3">
                                            <p:txEl>
                                              <p:pRg st="7" end="7"/>
                                            </p:txEl>
                                          </p:spTgt>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dissolve">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07996"/>
          </a:xfrm>
        </p:spPr>
        <p:txBody>
          <a:bodyPr/>
          <a:lstStyle/>
          <a:p>
            <a:r>
              <a:rPr lang="en-US" dirty="0" smtClean="0"/>
              <a:t>Looking Ahead: Microsoft</a:t>
            </a:r>
            <a:br>
              <a:rPr lang="en-US" dirty="0" smtClean="0"/>
            </a:br>
            <a:r>
              <a:rPr sz="3200" i="1" smtClean="0">
                <a:solidFill>
                  <a:schemeClr val="accent5"/>
                </a:solidFill>
              </a:rPr>
              <a:t>More to come</a:t>
            </a:r>
            <a:endParaRPr sz="3200" i="1" dirty="0" smtClean="0">
              <a:solidFill>
                <a:schemeClr val="accent5"/>
              </a:solidFill>
            </a:endParaRPr>
          </a:p>
        </p:txBody>
      </p:sp>
      <p:sp>
        <p:nvSpPr>
          <p:cNvPr id="3" name="Content Placeholder 2"/>
          <p:cNvSpPr>
            <a:spLocks noGrp="1"/>
          </p:cNvSpPr>
          <p:nvPr>
            <p:ph idx="1"/>
          </p:nvPr>
        </p:nvSpPr>
        <p:spPr>
          <a:xfrm>
            <a:off x="381000" y="1714488"/>
            <a:ext cx="8382000" cy="3605843"/>
          </a:xfrm>
        </p:spPr>
        <p:txBody>
          <a:bodyPr/>
          <a:lstStyle/>
          <a:p>
            <a:r>
              <a:rPr lang="en-US" dirty="0" smtClean="0"/>
              <a:t>Plans to provide a broad cloud platform</a:t>
            </a:r>
          </a:p>
          <a:p>
            <a:pPr lvl="1"/>
            <a:r>
              <a:rPr lang="en-US" dirty="0" smtClean="0"/>
              <a:t>It will largely use standard Microsoft platform technologies</a:t>
            </a:r>
          </a:p>
          <a:p>
            <a:endParaRPr lang="en-US" dirty="0" smtClean="0"/>
          </a:p>
          <a:p>
            <a:r>
              <a:rPr lang="en-US" dirty="0" smtClean="0"/>
              <a:t>This will allow:</a:t>
            </a:r>
          </a:p>
          <a:p>
            <a:pPr lvl="1"/>
            <a:r>
              <a:rPr lang="en-US" dirty="0" smtClean="0"/>
              <a:t>Using the same developer skills and tools for creating on-premises and cloud applications</a:t>
            </a:r>
          </a:p>
          <a:p>
            <a:pPr lvl="1"/>
            <a:r>
              <a:rPr lang="en-US" dirty="0" smtClean="0"/>
              <a:t>Moving applications from the enterprise to the cloud (and back)</a:t>
            </a:r>
          </a:p>
        </p:txBody>
      </p:sp>
      <p:grpSp>
        <p:nvGrpSpPr>
          <p:cNvPr id="4" name="Group 19"/>
          <p:cNvGrpSpPr/>
          <p:nvPr/>
        </p:nvGrpSpPr>
        <p:grpSpPr>
          <a:xfrm>
            <a:off x="8001024" y="285728"/>
            <a:ext cx="707444" cy="674692"/>
            <a:chOff x="1643042" y="5286388"/>
            <a:chExt cx="571504" cy="817568"/>
          </a:xfrm>
        </p:grpSpPr>
        <p:sp>
          <p:nvSpPr>
            <p:cNvPr id="5" name="Curved Down Arrow 4"/>
            <p:cNvSpPr/>
            <p:nvPr/>
          </p:nvSpPr>
          <p:spPr>
            <a:xfrm>
              <a:off x="1714480" y="5286388"/>
              <a:ext cx="500066" cy="388940"/>
            </a:xfrm>
            <a:prstGeom prst="curvedDownArrow">
              <a:avLst/>
            </a:prstGeom>
            <a:ln w="19050">
              <a:solidFill>
                <a:schemeClr val="bg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6" name="Curved Down Arrow 5"/>
            <p:cNvSpPr/>
            <p:nvPr/>
          </p:nvSpPr>
          <p:spPr>
            <a:xfrm flipH="1" flipV="1">
              <a:off x="1643042" y="5715016"/>
              <a:ext cx="500066" cy="388940"/>
            </a:xfrm>
            <a:prstGeom prst="curvedDownArrow">
              <a:avLst/>
            </a:prstGeom>
            <a:ln w="19050">
              <a:solidFill>
                <a:schemeClr val="bg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07996"/>
          </a:xfrm>
        </p:spPr>
        <p:txBody>
          <a:bodyPr/>
          <a:lstStyle/>
          <a:p>
            <a:r>
              <a:rPr lang="en-US" dirty="0" smtClean="0"/>
              <a:t>SQL Server Data Services</a:t>
            </a:r>
            <a:br>
              <a:rPr lang="en-US" dirty="0" smtClean="0"/>
            </a:br>
            <a:r>
              <a:rPr sz="2800" i="1" smtClean="0">
                <a:solidFill>
                  <a:schemeClr val="accent5"/>
                </a:solidFill>
              </a:rPr>
              <a:t> </a:t>
            </a:r>
            <a:r>
              <a:rPr sz="3200" i="1" dirty="0" smtClean="0">
                <a:solidFill>
                  <a:schemeClr val="accent5"/>
                </a:solidFill>
              </a:rPr>
              <a:t>Structured data in the cloud</a:t>
            </a:r>
            <a:endParaRPr sz="3200" i="1" dirty="0">
              <a:solidFill>
                <a:schemeClr val="accent5"/>
              </a:solidFill>
            </a:endParaRPr>
          </a:p>
        </p:txBody>
      </p:sp>
      <p:sp>
        <p:nvSpPr>
          <p:cNvPr id="3" name="Content Placeholder 2"/>
          <p:cNvSpPr>
            <a:spLocks noGrp="1"/>
          </p:cNvSpPr>
          <p:nvPr>
            <p:ph idx="1"/>
          </p:nvPr>
        </p:nvSpPr>
        <p:spPr>
          <a:xfrm>
            <a:off x="500034" y="1500174"/>
            <a:ext cx="8048625" cy="596176"/>
          </a:xfrm>
        </p:spPr>
        <p:txBody>
          <a:bodyPr/>
          <a:lstStyle/>
          <a:p>
            <a:r>
              <a:rPr lang="en-US" dirty="0" smtClean="0"/>
              <a:t>Users can create </a:t>
            </a:r>
            <a:r>
              <a:rPr lang="en-US" i="1" dirty="0" smtClean="0"/>
              <a:t>containers</a:t>
            </a:r>
            <a:r>
              <a:rPr lang="en-US" dirty="0" smtClean="0"/>
              <a:t> that contain </a:t>
            </a:r>
            <a:r>
              <a:rPr lang="en-US" i="1" dirty="0" smtClean="0"/>
              <a:t>entities</a:t>
            </a:r>
          </a:p>
          <a:p>
            <a:pPr lvl="1"/>
            <a:r>
              <a:rPr lang="en-US" dirty="0" smtClean="0"/>
              <a:t>Each </a:t>
            </a:r>
            <a:r>
              <a:rPr lang="en-US" i="1" dirty="0" smtClean="0"/>
              <a:t>entity</a:t>
            </a:r>
            <a:r>
              <a:rPr lang="en-US" dirty="0" smtClean="0"/>
              <a:t> has its own </a:t>
            </a:r>
            <a:r>
              <a:rPr lang="en-US" i="1" dirty="0" smtClean="0"/>
              <a:t>properties</a:t>
            </a:r>
          </a:p>
          <a:p>
            <a:pPr lvl="1"/>
            <a:r>
              <a:rPr lang="en-US" dirty="0" smtClean="0"/>
              <a:t>Each property has a </a:t>
            </a:r>
            <a:r>
              <a:rPr lang="en-US" i="1" dirty="0" smtClean="0"/>
              <a:t>name</a:t>
            </a:r>
            <a:r>
              <a:rPr lang="en-US" dirty="0" smtClean="0"/>
              <a:t>, </a:t>
            </a:r>
            <a:r>
              <a:rPr lang="en-US" i="1" dirty="0" smtClean="0"/>
              <a:t>type</a:t>
            </a:r>
            <a:r>
              <a:rPr lang="en-US" dirty="0" smtClean="0"/>
              <a:t>, and </a:t>
            </a:r>
            <a:r>
              <a:rPr lang="en-US" i="1" dirty="0" smtClean="0"/>
              <a:t>value</a:t>
            </a:r>
          </a:p>
          <a:p>
            <a:r>
              <a:rPr lang="en-US" dirty="0" smtClean="0"/>
              <a:t>Users can query a container with operators such as ==, !=, &lt;, &gt;, AND, OR, NOT</a:t>
            </a:r>
          </a:p>
          <a:p>
            <a:endParaRPr lang="en-US" dirty="0"/>
          </a:p>
        </p:txBody>
      </p:sp>
      <p:grpSp>
        <p:nvGrpSpPr>
          <p:cNvPr id="4" name="Group 30"/>
          <p:cNvGrpSpPr/>
          <p:nvPr/>
        </p:nvGrpSpPr>
        <p:grpSpPr>
          <a:xfrm>
            <a:off x="2571736" y="3643314"/>
            <a:ext cx="3857652" cy="872152"/>
            <a:chOff x="2571736" y="4034996"/>
            <a:chExt cx="3857652" cy="872152"/>
          </a:xfrm>
        </p:grpSpPr>
        <p:sp>
          <p:nvSpPr>
            <p:cNvPr id="157" name="Rounded Rectangle 156"/>
            <p:cNvSpPr/>
            <p:nvPr/>
          </p:nvSpPr>
          <p:spPr>
            <a:xfrm>
              <a:off x="2571736" y="4357693"/>
              <a:ext cx="3857652" cy="54945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3848384" y="4034996"/>
              <a:ext cx="1214446" cy="338554"/>
            </a:xfrm>
            <a:prstGeom prst="rect">
              <a:avLst/>
            </a:prstGeom>
            <a:noFill/>
          </p:spPr>
          <p:txBody>
            <a:bodyPr wrap="square" rtlCol="0">
              <a:spAutoFit/>
            </a:bodyPr>
            <a:lstStyle/>
            <a:p>
              <a:pPr algn="ctr"/>
              <a:r>
                <a:rPr lang="en-US" sz="1600" b="1" dirty="0" smtClean="0">
                  <a:solidFill>
                    <a:schemeClr val="tx1"/>
                  </a:solidFill>
                </a:rPr>
                <a:t>Container</a:t>
              </a:r>
              <a:endParaRPr lang="en-US" sz="1600" b="1" dirty="0">
                <a:solidFill>
                  <a:schemeClr val="tx1"/>
                </a:solidFill>
              </a:endParaRPr>
            </a:p>
          </p:txBody>
        </p:sp>
        <p:sp>
          <p:nvSpPr>
            <p:cNvPr id="155" name="TextBox 154"/>
            <p:cNvSpPr txBox="1"/>
            <p:nvPr/>
          </p:nvSpPr>
          <p:spPr>
            <a:xfrm>
              <a:off x="4929190" y="4478521"/>
              <a:ext cx="1000132" cy="338554"/>
            </a:xfrm>
            <a:prstGeom prst="rect">
              <a:avLst/>
            </a:prstGeom>
            <a:gradFill>
              <a:gsLst>
                <a:gs pos="0">
                  <a:schemeClr val="accent1">
                    <a:shade val="51000"/>
                    <a:satMod val="130000"/>
                  </a:schemeClr>
                </a:gs>
                <a:gs pos="80000">
                  <a:schemeClr val="accent1">
                    <a:shade val="93000"/>
                    <a:satMod val="130000"/>
                  </a:schemeClr>
                </a:gs>
                <a:gs pos="100000">
                  <a:schemeClr val="accent1">
                    <a:shade val="94000"/>
                    <a:satMod val="135000"/>
                  </a:schemeClr>
                </a:gs>
              </a:gsLst>
            </a:gradFill>
            <a:ln>
              <a:noFill/>
            </a:ln>
            <a:effectLst>
              <a:outerShdw blurRad="184150" dist="241300" dir="11520000" sx="110000" sy="110000" algn="ctr">
                <a:srgbClr val="000000">
                  <a:alpha val="18000"/>
                </a:srgbClr>
              </a:outerShdw>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i="1" dirty="0" smtClean="0">
                  <a:solidFill>
                    <a:schemeClr val="bg2"/>
                  </a:solidFill>
                  <a:latin typeface="+mn-lt"/>
                  <a:cs typeface="+mn-cs"/>
                </a:rPr>
                <a:t>Entity C</a:t>
              </a:r>
              <a:endParaRPr lang="en-US" sz="1600" b="1" i="1" dirty="0">
                <a:solidFill>
                  <a:schemeClr val="bg2"/>
                </a:solidFill>
                <a:latin typeface="+mn-lt"/>
                <a:cs typeface="+mn-cs"/>
              </a:endParaRPr>
            </a:p>
          </p:txBody>
        </p:sp>
        <p:sp>
          <p:nvSpPr>
            <p:cNvPr id="156" name="TextBox 155"/>
            <p:cNvSpPr txBox="1"/>
            <p:nvPr/>
          </p:nvSpPr>
          <p:spPr>
            <a:xfrm>
              <a:off x="5929322" y="4407083"/>
              <a:ext cx="500066" cy="338554"/>
            </a:xfrm>
            <a:prstGeom prst="rect">
              <a:avLst/>
            </a:prstGeom>
            <a:noFill/>
            <a:ln>
              <a:noFill/>
            </a:ln>
            <a:effectLst>
              <a:outerShdw blurRad="184150" dist="241300" dir="11520000" sx="110000" sy="110000" algn="ctr">
                <a:srgbClr val="000000">
                  <a:alpha val="18000"/>
                </a:srgbClr>
              </a:outerShdw>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i="1" dirty="0" smtClean="0">
                  <a:solidFill>
                    <a:schemeClr val="tx1"/>
                  </a:solidFill>
                  <a:latin typeface="+mn-lt"/>
                  <a:cs typeface="+mn-cs"/>
                </a:rPr>
                <a:t>. . .</a:t>
              </a:r>
              <a:endParaRPr lang="en-US" sz="1600" b="1" i="1" dirty="0">
                <a:solidFill>
                  <a:schemeClr val="tx1"/>
                </a:solidFill>
                <a:latin typeface="+mn-lt"/>
                <a:cs typeface="+mn-cs"/>
              </a:endParaRPr>
            </a:p>
          </p:txBody>
        </p:sp>
        <p:sp>
          <p:nvSpPr>
            <p:cNvPr id="154" name="TextBox 153"/>
            <p:cNvSpPr txBox="1"/>
            <p:nvPr/>
          </p:nvSpPr>
          <p:spPr>
            <a:xfrm>
              <a:off x="3857620" y="4478521"/>
              <a:ext cx="1000132" cy="338554"/>
            </a:xfrm>
            <a:prstGeom prst="rect">
              <a:avLst/>
            </a:prstGeom>
            <a:gradFill>
              <a:gsLst>
                <a:gs pos="0">
                  <a:schemeClr val="accent1">
                    <a:shade val="51000"/>
                    <a:satMod val="130000"/>
                  </a:schemeClr>
                </a:gs>
                <a:gs pos="80000">
                  <a:schemeClr val="accent1">
                    <a:shade val="93000"/>
                    <a:satMod val="130000"/>
                  </a:schemeClr>
                </a:gs>
                <a:gs pos="100000">
                  <a:schemeClr val="accent1">
                    <a:shade val="94000"/>
                    <a:satMod val="135000"/>
                  </a:schemeClr>
                </a:gs>
              </a:gsLst>
            </a:gradFill>
            <a:ln>
              <a:noFill/>
            </a:ln>
            <a:effectLst>
              <a:outerShdw blurRad="184150" dist="241300" dir="11520000" sx="110000" sy="110000" algn="ctr">
                <a:srgbClr val="000000">
                  <a:alpha val="18000"/>
                </a:srgbClr>
              </a:outerShdw>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i="1" dirty="0" smtClean="0">
                  <a:solidFill>
                    <a:schemeClr val="bg2"/>
                  </a:solidFill>
                  <a:latin typeface="+mn-lt"/>
                  <a:cs typeface="+mn-cs"/>
                </a:rPr>
                <a:t>Entity B</a:t>
              </a:r>
              <a:endParaRPr lang="en-US" sz="1600" b="1" i="1" dirty="0">
                <a:solidFill>
                  <a:schemeClr val="bg2"/>
                </a:solidFill>
                <a:latin typeface="+mn-lt"/>
                <a:cs typeface="+mn-cs"/>
              </a:endParaRPr>
            </a:p>
          </p:txBody>
        </p:sp>
        <p:sp>
          <p:nvSpPr>
            <p:cNvPr id="153" name="TextBox 152"/>
            <p:cNvSpPr txBox="1"/>
            <p:nvPr/>
          </p:nvSpPr>
          <p:spPr>
            <a:xfrm>
              <a:off x="2786050" y="4478521"/>
              <a:ext cx="1000132" cy="338554"/>
            </a:xfrm>
            <a:prstGeom prst="rect">
              <a:avLst/>
            </a:prstGeom>
            <a:gradFill>
              <a:gsLst>
                <a:gs pos="0">
                  <a:schemeClr val="accent1">
                    <a:shade val="51000"/>
                    <a:satMod val="130000"/>
                  </a:schemeClr>
                </a:gs>
                <a:gs pos="80000">
                  <a:schemeClr val="accent1">
                    <a:shade val="93000"/>
                    <a:satMod val="130000"/>
                  </a:schemeClr>
                </a:gs>
                <a:gs pos="100000">
                  <a:schemeClr val="accent1">
                    <a:shade val="94000"/>
                    <a:satMod val="135000"/>
                  </a:schemeClr>
                </a:gs>
              </a:gsLst>
            </a:gradFill>
            <a:ln>
              <a:noFill/>
            </a:ln>
            <a:effectLst>
              <a:outerShdw blurRad="184150" dist="241300" dir="11520000" sx="110000" sy="110000" algn="ctr">
                <a:srgbClr val="000000">
                  <a:alpha val="18000"/>
                </a:srgbClr>
              </a:outerShdw>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i="1" dirty="0" smtClean="0">
                  <a:solidFill>
                    <a:schemeClr val="bg2"/>
                  </a:solidFill>
                  <a:latin typeface="+mn-lt"/>
                  <a:cs typeface="+mn-cs"/>
                </a:rPr>
                <a:t>Entity A</a:t>
              </a:r>
              <a:endParaRPr lang="en-US" sz="1600" b="1" i="1" dirty="0">
                <a:solidFill>
                  <a:schemeClr val="bg2"/>
                </a:solidFill>
                <a:latin typeface="+mn-lt"/>
                <a:cs typeface="+mn-cs"/>
              </a:endParaRPr>
            </a:p>
          </p:txBody>
        </p:sp>
      </p:grpSp>
      <p:grpSp>
        <p:nvGrpSpPr>
          <p:cNvPr id="5" name="Group 32"/>
          <p:cNvGrpSpPr/>
          <p:nvPr/>
        </p:nvGrpSpPr>
        <p:grpSpPr>
          <a:xfrm>
            <a:off x="928662" y="5801351"/>
            <a:ext cx="6727922" cy="307777"/>
            <a:chOff x="928662" y="6193033"/>
            <a:chExt cx="6727922" cy="307777"/>
          </a:xfrm>
        </p:grpSpPr>
        <p:sp>
          <p:nvSpPr>
            <p:cNvPr id="144" name="TextBox 143"/>
            <p:cNvSpPr txBox="1"/>
            <p:nvPr/>
          </p:nvSpPr>
          <p:spPr>
            <a:xfrm>
              <a:off x="2285984" y="6193033"/>
              <a:ext cx="655692" cy="307777"/>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pPr algn="ctr"/>
              <a:r>
                <a:rPr lang="en-US" sz="1400" b="1" i="1" dirty="0" smtClean="0">
                  <a:solidFill>
                    <a:schemeClr val="tx1"/>
                  </a:solidFill>
                </a:rPr>
                <a:t>Value</a:t>
              </a:r>
              <a:endParaRPr lang="en-US" sz="1400" b="1" i="1" dirty="0">
                <a:solidFill>
                  <a:schemeClr val="tx1"/>
                </a:solidFill>
              </a:endParaRPr>
            </a:p>
          </p:txBody>
        </p:sp>
        <p:sp>
          <p:nvSpPr>
            <p:cNvPr id="89" name="TextBox 88"/>
            <p:cNvSpPr txBox="1"/>
            <p:nvPr/>
          </p:nvSpPr>
          <p:spPr>
            <a:xfrm>
              <a:off x="928662" y="6193033"/>
              <a:ext cx="714380" cy="30777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400" b="1" i="1" dirty="0" smtClean="0">
                  <a:solidFill>
                    <a:schemeClr val="tx1"/>
                  </a:solidFill>
                </a:rPr>
                <a:t>Name</a:t>
              </a:r>
              <a:endParaRPr lang="en-US" sz="1400" b="1" i="1" dirty="0">
                <a:solidFill>
                  <a:schemeClr val="tx1"/>
                </a:solidFill>
              </a:endParaRPr>
            </a:p>
          </p:txBody>
        </p:sp>
        <p:sp>
          <p:nvSpPr>
            <p:cNvPr id="41" name="TextBox 40"/>
            <p:cNvSpPr txBox="1"/>
            <p:nvPr/>
          </p:nvSpPr>
          <p:spPr>
            <a:xfrm>
              <a:off x="1643042" y="6193033"/>
              <a:ext cx="642942" cy="30777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400" b="1" i="1" dirty="0" smtClean="0">
                  <a:solidFill>
                    <a:schemeClr val="tx1"/>
                  </a:solidFill>
                </a:rPr>
                <a:t>Type</a:t>
              </a:r>
              <a:endParaRPr lang="en-US" sz="1400" b="1" i="1" dirty="0">
                <a:solidFill>
                  <a:schemeClr val="tx1"/>
                </a:solidFill>
              </a:endParaRPr>
            </a:p>
          </p:txBody>
        </p:sp>
        <p:sp>
          <p:nvSpPr>
            <p:cNvPr id="72" name="TextBox 71"/>
            <p:cNvSpPr txBox="1"/>
            <p:nvPr/>
          </p:nvSpPr>
          <p:spPr>
            <a:xfrm>
              <a:off x="4643438" y="6193033"/>
              <a:ext cx="655692" cy="307777"/>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pPr algn="ctr"/>
              <a:r>
                <a:rPr lang="en-US" sz="1400" b="1" i="1" dirty="0" smtClean="0">
                  <a:solidFill>
                    <a:schemeClr val="tx1"/>
                  </a:solidFill>
                </a:rPr>
                <a:t>Value</a:t>
              </a:r>
              <a:endParaRPr lang="en-US" sz="1400" b="1" i="1" dirty="0">
                <a:solidFill>
                  <a:schemeClr val="tx1"/>
                </a:solidFill>
              </a:endParaRPr>
            </a:p>
          </p:txBody>
        </p:sp>
        <p:sp>
          <p:nvSpPr>
            <p:cNvPr id="73" name="TextBox 72"/>
            <p:cNvSpPr txBox="1"/>
            <p:nvPr/>
          </p:nvSpPr>
          <p:spPr>
            <a:xfrm>
              <a:off x="3286116" y="6193033"/>
              <a:ext cx="714380" cy="30777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400" b="1" i="1" dirty="0" smtClean="0">
                  <a:solidFill>
                    <a:schemeClr val="tx1"/>
                  </a:solidFill>
                </a:rPr>
                <a:t>Name</a:t>
              </a:r>
              <a:endParaRPr lang="en-US" sz="1400" b="1" i="1" dirty="0">
                <a:solidFill>
                  <a:schemeClr val="tx1"/>
                </a:solidFill>
              </a:endParaRPr>
            </a:p>
          </p:txBody>
        </p:sp>
        <p:sp>
          <p:nvSpPr>
            <p:cNvPr id="74" name="TextBox 73"/>
            <p:cNvSpPr txBox="1"/>
            <p:nvPr/>
          </p:nvSpPr>
          <p:spPr>
            <a:xfrm>
              <a:off x="4000496" y="6193033"/>
              <a:ext cx="642942" cy="30777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400" b="1" i="1" dirty="0" smtClean="0">
                  <a:solidFill>
                    <a:schemeClr val="tx1"/>
                  </a:solidFill>
                </a:rPr>
                <a:t>Type</a:t>
              </a:r>
              <a:endParaRPr lang="en-US" sz="1400" b="1" i="1" dirty="0">
                <a:solidFill>
                  <a:schemeClr val="tx1"/>
                </a:solidFill>
              </a:endParaRPr>
            </a:p>
          </p:txBody>
        </p:sp>
        <p:sp>
          <p:nvSpPr>
            <p:cNvPr id="77" name="TextBox 76"/>
            <p:cNvSpPr txBox="1"/>
            <p:nvPr/>
          </p:nvSpPr>
          <p:spPr>
            <a:xfrm>
              <a:off x="7000892" y="6193033"/>
              <a:ext cx="655692" cy="307777"/>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pPr algn="ctr"/>
              <a:r>
                <a:rPr lang="en-US" sz="1400" b="1" i="1" dirty="0" smtClean="0">
                  <a:solidFill>
                    <a:schemeClr val="tx1"/>
                  </a:solidFill>
                </a:rPr>
                <a:t>Value</a:t>
              </a:r>
              <a:endParaRPr lang="en-US" sz="1400" b="1" i="1" dirty="0">
                <a:solidFill>
                  <a:schemeClr val="tx1"/>
                </a:solidFill>
              </a:endParaRPr>
            </a:p>
          </p:txBody>
        </p:sp>
        <p:sp>
          <p:nvSpPr>
            <p:cNvPr id="78" name="TextBox 77"/>
            <p:cNvSpPr txBox="1"/>
            <p:nvPr/>
          </p:nvSpPr>
          <p:spPr>
            <a:xfrm>
              <a:off x="5643570" y="6193033"/>
              <a:ext cx="714380" cy="30777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400" b="1" i="1" dirty="0" smtClean="0">
                  <a:solidFill>
                    <a:schemeClr val="tx1"/>
                  </a:solidFill>
                </a:rPr>
                <a:t>Name</a:t>
              </a:r>
              <a:endParaRPr lang="en-US" sz="1400" b="1" i="1" dirty="0">
                <a:solidFill>
                  <a:schemeClr val="tx1"/>
                </a:solidFill>
              </a:endParaRPr>
            </a:p>
          </p:txBody>
        </p:sp>
        <p:sp>
          <p:nvSpPr>
            <p:cNvPr id="79" name="TextBox 78"/>
            <p:cNvSpPr txBox="1"/>
            <p:nvPr/>
          </p:nvSpPr>
          <p:spPr>
            <a:xfrm>
              <a:off x="6357950" y="6193033"/>
              <a:ext cx="642942" cy="30777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400" b="1" i="1" dirty="0" smtClean="0">
                  <a:solidFill>
                    <a:schemeClr val="tx1"/>
                  </a:solidFill>
                </a:rPr>
                <a:t>Type</a:t>
              </a:r>
              <a:endParaRPr lang="en-US" sz="1400" b="1" i="1" dirty="0">
                <a:solidFill>
                  <a:schemeClr val="tx1"/>
                </a:solidFill>
              </a:endParaRPr>
            </a:p>
          </p:txBody>
        </p:sp>
      </p:grpSp>
      <p:grpSp>
        <p:nvGrpSpPr>
          <p:cNvPr id="7" name="Group 31"/>
          <p:cNvGrpSpPr/>
          <p:nvPr/>
        </p:nvGrpSpPr>
        <p:grpSpPr>
          <a:xfrm>
            <a:off x="857224" y="4415453"/>
            <a:ext cx="6858048" cy="2050865"/>
            <a:chOff x="857224" y="4807135"/>
            <a:chExt cx="6858048" cy="2050865"/>
          </a:xfrm>
        </p:grpSpPr>
        <p:cxnSp>
          <p:nvCxnSpPr>
            <p:cNvPr id="112" name="Straight Connector 111"/>
            <p:cNvCxnSpPr>
              <a:stCxn id="113" idx="2"/>
              <a:endCxn id="76" idx="0"/>
            </p:cNvCxnSpPr>
            <p:nvPr/>
          </p:nvCxnSpPr>
          <p:spPr>
            <a:xfrm rot="16200000" flipH="1">
              <a:off x="3991178" y="5826525"/>
              <a:ext cx="447264" cy="1428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113" idx="2"/>
              <a:endCxn id="81" idx="0"/>
            </p:cNvCxnSpPr>
            <p:nvPr/>
          </p:nvCxnSpPr>
          <p:spPr>
            <a:xfrm rot="16200000" flipH="1">
              <a:off x="5169905" y="4647798"/>
              <a:ext cx="447264" cy="2500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113" idx="2"/>
            </p:cNvCxnSpPr>
            <p:nvPr/>
          </p:nvCxnSpPr>
          <p:spPr>
            <a:xfrm rot="5400000">
              <a:off x="2812451" y="4790674"/>
              <a:ext cx="447264" cy="22145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3643306" y="5335777"/>
              <a:ext cx="1000132" cy="338554"/>
            </a:xfrm>
            <a:prstGeom prst="rect">
              <a:avLst/>
            </a:prstGeom>
            <a:gradFill>
              <a:gsLst>
                <a:gs pos="0">
                  <a:schemeClr val="accent1">
                    <a:shade val="51000"/>
                    <a:satMod val="130000"/>
                  </a:schemeClr>
                </a:gs>
                <a:gs pos="80000">
                  <a:schemeClr val="accent1">
                    <a:shade val="93000"/>
                    <a:satMod val="130000"/>
                  </a:schemeClr>
                </a:gs>
                <a:gs pos="100000">
                  <a:schemeClr val="accent1">
                    <a:shade val="94000"/>
                    <a:satMod val="135000"/>
                  </a:schemeClr>
                </a:gs>
              </a:gsLst>
            </a:gradFill>
            <a:ln>
              <a:noFill/>
            </a:ln>
            <a:effectLst>
              <a:outerShdw blurRad="184150" dist="241300" dir="11520000" sx="110000" sy="110000" algn="ctr">
                <a:srgbClr val="000000">
                  <a:alpha val="18000"/>
                </a:srgbClr>
              </a:outerShdw>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i="1" dirty="0" smtClean="0">
                  <a:solidFill>
                    <a:schemeClr val="bg2"/>
                  </a:solidFill>
                  <a:latin typeface="+mn-lt"/>
                  <a:cs typeface="+mn-cs"/>
                </a:rPr>
                <a:t>Entity B</a:t>
              </a:r>
              <a:endParaRPr lang="en-US" sz="1600" b="1" i="1" dirty="0">
                <a:solidFill>
                  <a:schemeClr val="bg2"/>
                </a:solidFill>
                <a:latin typeface="+mn-lt"/>
                <a:cs typeface="+mn-cs"/>
              </a:endParaRPr>
            </a:p>
          </p:txBody>
        </p:sp>
        <p:cxnSp>
          <p:nvCxnSpPr>
            <p:cNvPr id="170" name="Straight Connector 169"/>
            <p:cNvCxnSpPr/>
            <p:nvPr/>
          </p:nvCxnSpPr>
          <p:spPr>
            <a:xfrm rot="5400000">
              <a:off x="3487370" y="4963072"/>
              <a:ext cx="528642" cy="21676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4484541" y="4978584"/>
              <a:ext cx="516093" cy="198291"/>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357290" y="6550223"/>
              <a:ext cx="1143008" cy="307777"/>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400" b="1" i="1" dirty="0" smtClean="0">
                  <a:solidFill>
                    <a:schemeClr val="tx1"/>
                  </a:solidFill>
                </a:rPr>
                <a:t>Property 1</a:t>
              </a:r>
              <a:endParaRPr lang="en-US" sz="1400" b="1" i="1" dirty="0">
                <a:solidFill>
                  <a:schemeClr val="tx1"/>
                </a:solidFill>
              </a:endParaRPr>
            </a:p>
          </p:txBody>
        </p:sp>
        <p:sp>
          <p:nvSpPr>
            <p:cNvPr id="60" name="Rounded Rectangle 59"/>
            <p:cNvSpPr/>
            <p:nvPr/>
          </p:nvSpPr>
          <p:spPr>
            <a:xfrm>
              <a:off x="857224" y="6121595"/>
              <a:ext cx="2143140" cy="42862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TextBox 74"/>
            <p:cNvSpPr txBox="1"/>
            <p:nvPr/>
          </p:nvSpPr>
          <p:spPr>
            <a:xfrm>
              <a:off x="3714744" y="6550223"/>
              <a:ext cx="1143008" cy="307777"/>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400" b="1" i="1" dirty="0" smtClean="0">
                  <a:solidFill>
                    <a:schemeClr val="tx1"/>
                  </a:solidFill>
                </a:rPr>
                <a:t>Property 2</a:t>
              </a:r>
              <a:endParaRPr lang="en-US" sz="1400" b="1" i="1" dirty="0">
                <a:solidFill>
                  <a:schemeClr val="tx1"/>
                </a:solidFill>
              </a:endParaRPr>
            </a:p>
          </p:txBody>
        </p:sp>
        <p:sp>
          <p:nvSpPr>
            <p:cNvPr id="76" name="Rounded Rectangle 75"/>
            <p:cNvSpPr/>
            <p:nvPr/>
          </p:nvSpPr>
          <p:spPr>
            <a:xfrm>
              <a:off x="3214678" y="6121595"/>
              <a:ext cx="2143140" cy="42862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TextBox 79"/>
            <p:cNvSpPr txBox="1"/>
            <p:nvPr/>
          </p:nvSpPr>
          <p:spPr>
            <a:xfrm>
              <a:off x="6072198" y="6550223"/>
              <a:ext cx="1143008" cy="307777"/>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400" b="1" i="1" dirty="0" smtClean="0">
                  <a:solidFill>
                    <a:schemeClr val="tx1"/>
                  </a:solidFill>
                </a:rPr>
                <a:t>Property 3</a:t>
              </a:r>
              <a:endParaRPr lang="en-US" sz="1400" b="1" i="1" dirty="0">
                <a:solidFill>
                  <a:schemeClr val="tx1"/>
                </a:solidFill>
              </a:endParaRPr>
            </a:p>
          </p:txBody>
        </p:sp>
        <p:sp>
          <p:nvSpPr>
            <p:cNvPr id="81" name="Rounded Rectangle 80"/>
            <p:cNvSpPr/>
            <p:nvPr/>
          </p:nvSpPr>
          <p:spPr>
            <a:xfrm>
              <a:off x="5572132" y="6121595"/>
              <a:ext cx="2143140" cy="42862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dissolve">
                                      <p:cBhvr>
                                        <p:cTn id="23" dur="500"/>
                                        <p:tgtEl>
                                          <p:spTgt spid="3">
                                            <p:txEl>
                                              <p:pRg st="2" end="2"/>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dissolve">
                                      <p:cBhvr>
                                        <p:cTn id="3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uad Arrow 4"/>
          <p:cNvSpPr/>
          <p:nvPr/>
        </p:nvSpPr>
        <p:spPr>
          <a:xfrm>
            <a:off x="7929586" y="357166"/>
            <a:ext cx="785818" cy="642942"/>
          </a:xfrm>
          <a:prstGeom prst="quadArrow">
            <a:avLst/>
          </a:prstGeom>
          <a:ln w="19050">
            <a:solidFill>
              <a:schemeClr val="bg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a:xfrm>
            <a:off x="387054" y="228600"/>
            <a:ext cx="8375946" cy="1107996"/>
          </a:xfrm>
        </p:spPr>
        <p:txBody>
          <a:bodyPr/>
          <a:lstStyle/>
          <a:p>
            <a:r>
              <a:rPr lang="en-US" dirty="0" smtClean="0"/>
              <a:t>Microsoft’s BizTalk Services</a:t>
            </a:r>
            <a:br>
              <a:rPr lang="en-US" dirty="0" smtClean="0"/>
            </a:br>
            <a:r>
              <a:rPr sz="3200" i="1" dirty="0" smtClean="0">
                <a:solidFill>
                  <a:schemeClr val="accent5"/>
                </a:solidFill>
              </a:rPr>
              <a:t>Integration in the cloud</a:t>
            </a:r>
          </a:p>
        </p:txBody>
      </p:sp>
      <p:sp>
        <p:nvSpPr>
          <p:cNvPr id="3" name="Content Placeholder 2"/>
          <p:cNvSpPr>
            <a:spLocks noGrp="1"/>
          </p:cNvSpPr>
          <p:nvPr>
            <p:ph idx="1"/>
          </p:nvPr>
        </p:nvSpPr>
        <p:spPr>
          <a:xfrm>
            <a:off x="381000" y="1571612"/>
            <a:ext cx="8382000" cy="4542782"/>
          </a:xfrm>
        </p:spPr>
        <p:txBody>
          <a:bodyPr/>
          <a:lstStyle/>
          <a:p>
            <a:r>
              <a:rPr lang="en-US" dirty="0" smtClean="0"/>
              <a:t>Provides:</a:t>
            </a:r>
          </a:p>
          <a:p>
            <a:pPr lvl="1"/>
            <a:r>
              <a:rPr lang="en-US" dirty="0" smtClean="0"/>
              <a:t>Connectivity</a:t>
            </a:r>
          </a:p>
          <a:p>
            <a:pPr lvl="2"/>
            <a:r>
              <a:rPr lang="en-US" dirty="0" smtClean="0"/>
              <a:t>In a firewall-friendly fashion</a:t>
            </a:r>
          </a:p>
          <a:p>
            <a:pPr lvl="1"/>
            <a:r>
              <a:rPr lang="en-US" dirty="0" smtClean="0"/>
              <a:t>Identity</a:t>
            </a:r>
          </a:p>
          <a:p>
            <a:pPr lvl="1"/>
            <a:r>
              <a:rPr lang="en-US" dirty="0" smtClean="0"/>
              <a:t>Workflow (soon)</a:t>
            </a:r>
          </a:p>
          <a:p>
            <a:r>
              <a:rPr lang="en-US" dirty="0" smtClean="0"/>
              <a:t>Microsoft sometimes calls BizTalk Services an </a:t>
            </a:r>
            <a:r>
              <a:rPr lang="en-US" i="1" dirty="0" smtClean="0"/>
              <a:t>Internet Service Bus (ISB)</a:t>
            </a:r>
            <a:endParaRPr lang="en-US" dirty="0" smtClean="0"/>
          </a:p>
          <a:p>
            <a:r>
              <a:rPr lang="en-US" dirty="0" smtClean="0"/>
              <a:t>It’s not yet a commercial product (but will be!)</a:t>
            </a:r>
          </a:p>
          <a:p>
            <a:r>
              <a:rPr lang="en-US" dirty="0" smtClean="0"/>
              <a:t>Currently in CTP (BizTalk Services) </a:t>
            </a:r>
          </a:p>
          <a:p>
            <a:r>
              <a:rPr lang="en-US" dirty="0" smtClean="0"/>
              <a:t>Available at </a:t>
            </a:r>
            <a:r>
              <a:rPr lang="en-US" dirty="0" smtClean="0">
                <a:hlinkClick r:id="rId4"/>
              </a:rPr>
              <a:t>http://biztalk.net</a:t>
            </a:r>
            <a:endParaRPr lang="en-US" dirty="0" smtClean="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dissolv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dissolv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dissolv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2"/>
          <p:cNvSpPr>
            <a:spLocks noChangeArrowheads="1"/>
          </p:cNvSpPr>
          <p:nvPr/>
        </p:nvSpPr>
        <p:spPr bwMode="auto">
          <a:xfrm>
            <a:off x="1214414" y="2428868"/>
            <a:ext cx="6781800" cy="30480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oAutofit/>
          </a:bodyPr>
          <a:lstStyle/>
          <a:p>
            <a:pPr algn="ctr" eaLnBrk="0" hangingPunct="0"/>
            <a:endParaRPr lang="en-US" sz="1400" b="1">
              <a:solidFill>
                <a:schemeClr val="tx1"/>
              </a:solidFill>
              <a:latin typeface="+mn-lt"/>
            </a:endParaRPr>
          </a:p>
        </p:txBody>
      </p:sp>
      <p:sp>
        <p:nvSpPr>
          <p:cNvPr id="67" name="Text Box 77"/>
          <p:cNvSpPr txBox="1">
            <a:spLocks noChangeArrowheads="1"/>
          </p:cNvSpPr>
          <p:nvPr/>
        </p:nvSpPr>
        <p:spPr bwMode="auto">
          <a:xfrm>
            <a:off x="3805214" y="5019668"/>
            <a:ext cx="1600200" cy="369332"/>
          </a:xfrm>
          <a:prstGeom prst="rect">
            <a:avLst/>
          </a:prstGeom>
          <a:noFill/>
          <a:ln w="19050" algn="ctr">
            <a:noFill/>
            <a:miter lim="800000"/>
            <a:headEnd/>
            <a:tailEnd/>
          </a:ln>
          <a:effectLst/>
        </p:spPr>
        <p:txBody>
          <a:bodyPr wrap="square">
            <a:spAutoFit/>
          </a:bodyPr>
          <a:lstStyle/>
          <a:p>
            <a:pPr algn="ctr"/>
            <a:r>
              <a:rPr lang="en-US" sz="1800" b="1" dirty="0" smtClean="0">
                <a:solidFill>
                  <a:schemeClr val="tx1"/>
                </a:solidFill>
              </a:rPr>
              <a:t>Enterprise</a:t>
            </a:r>
            <a:endParaRPr lang="en-US" sz="1800" b="1" dirty="0">
              <a:solidFill>
                <a:schemeClr val="tx1"/>
              </a:solidFill>
            </a:endParaRPr>
          </a:p>
        </p:txBody>
      </p:sp>
      <p:sp>
        <p:nvSpPr>
          <p:cNvPr id="20" name="Oval 106"/>
          <p:cNvSpPr>
            <a:spLocks noChangeArrowheads="1"/>
          </p:cNvSpPr>
          <p:nvPr/>
        </p:nvSpPr>
        <p:spPr bwMode="auto">
          <a:xfrm>
            <a:off x="6243614" y="3495668"/>
            <a:ext cx="1524000" cy="772633"/>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algn="ctr" eaLnBrk="0" hangingPunct="0"/>
            <a:endParaRPr lang="en-US">
              <a:solidFill>
                <a:schemeClr val="tx1"/>
              </a:solidFill>
            </a:endParaRPr>
          </a:p>
        </p:txBody>
      </p:sp>
      <p:sp>
        <p:nvSpPr>
          <p:cNvPr id="21" name="Text Box 27"/>
          <p:cNvSpPr txBox="1">
            <a:spLocks noChangeArrowheads="1"/>
          </p:cNvSpPr>
          <p:nvPr/>
        </p:nvSpPr>
        <p:spPr bwMode="auto">
          <a:xfrm>
            <a:off x="6309182" y="3690599"/>
            <a:ext cx="1371600" cy="338554"/>
          </a:xfrm>
          <a:prstGeom prst="rect">
            <a:avLst/>
          </a:prstGeom>
          <a:noFill/>
          <a:ln w="19050" algn="ctr">
            <a:noFill/>
            <a:miter lim="800000"/>
            <a:headEnd/>
            <a:tailEnd/>
          </a:ln>
          <a:effectLst/>
        </p:spPr>
        <p:txBody>
          <a:bodyPr>
            <a:spAutoFit/>
          </a:bodyPr>
          <a:lstStyle/>
          <a:p>
            <a:pPr algn="ctr"/>
            <a:r>
              <a:rPr lang="en-US" sz="1600" b="1" dirty="0" smtClean="0">
                <a:solidFill>
                  <a:schemeClr val="tx1"/>
                </a:solidFill>
              </a:rPr>
              <a:t>Application</a:t>
            </a:r>
            <a:endParaRPr lang="en-US" sz="1600" b="1" dirty="0">
              <a:solidFill>
                <a:schemeClr val="tx1"/>
              </a:solidFill>
            </a:endParaRPr>
          </a:p>
        </p:txBody>
      </p:sp>
      <p:grpSp>
        <p:nvGrpSpPr>
          <p:cNvPr id="2" name="Group 34"/>
          <p:cNvGrpSpPr/>
          <p:nvPr/>
        </p:nvGrpSpPr>
        <p:grpSpPr>
          <a:xfrm>
            <a:off x="3424214" y="2657468"/>
            <a:ext cx="2362200" cy="2057400"/>
            <a:chOff x="3424214" y="2657468"/>
            <a:chExt cx="2362200" cy="2057400"/>
          </a:xfrm>
        </p:grpSpPr>
        <p:sp>
          <p:nvSpPr>
            <p:cNvPr id="22" name="AutoShape 77"/>
            <p:cNvSpPr>
              <a:spLocks noChangeArrowheads="1"/>
            </p:cNvSpPr>
            <p:nvPr/>
          </p:nvSpPr>
          <p:spPr bwMode="auto">
            <a:xfrm>
              <a:off x="3729014" y="2657468"/>
              <a:ext cx="1752600" cy="2057400"/>
            </a:xfrm>
            <a:prstGeom prst="roundRect">
              <a:avLst>
                <a:gd name="adj" fmla="val 16667"/>
              </a:avLst>
            </a:prstGeom>
            <a:ln>
              <a:headEnd/>
              <a:tailEnd/>
            </a:ln>
          </p:spPr>
          <p:style>
            <a:lnRef idx="0">
              <a:schemeClr val="accent4"/>
            </a:lnRef>
            <a:fillRef idx="3">
              <a:schemeClr val="accent4"/>
            </a:fillRef>
            <a:effectRef idx="3">
              <a:schemeClr val="accent4"/>
            </a:effectRef>
            <a:fontRef idx="minor">
              <a:schemeClr val="lt1"/>
            </a:fontRef>
          </p:style>
          <p:txBody>
            <a:bodyPr lIns="91427" tIns="45713" rIns="91427" bIns="45713">
              <a:noAutofit/>
            </a:bodyPr>
            <a:lstStyle/>
            <a:p>
              <a:pPr algn="ctr" eaLnBrk="0" hangingPunct="0"/>
              <a:endParaRPr lang="en-US" sz="800" i="1">
                <a:solidFill>
                  <a:schemeClr val="tx1"/>
                </a:solidFill>
              </a:endParaRPr>
            </a:p>
          </p:txBody>
        </p:sp>
        <p:sp>
          <p:nvSpPr>
            <p:cNvPr id="47" name="Text Box 22"/>
            <p:cNvSpPr txBox="1">
              <a:spLocks noChangeArrowheads="1"/>
            </p:cNvSpPr>
            <p:nvPr/>
          </p:nvSpPr>
          <p:spPr bwMode="auto">
            <a:xfrm>
              <a:off x="3424214" y="4257668"/>
              <a:ext cx="2362200" cy="338554"/>
            </a:xfrm>
            <a:prstGeom prst="rect">
              <a:avLst/>
            </a:prstGeom>
            <a:noFill/>
            <a:ln w="19050" algn="ctr">
              <a:noFill/>
              <a:miter lim="800000"/>
              <a:headEnd/>
              <a:tailEnd/>
            </a:ln>
            <a:effectLst/>
          </p:spPr>
          <p:txBody>
            <a:bodyPr wrap="square">
              <a:spAutoFit/>
            </a:bodyPr>
            <a:lstStyle/>
            <a:p>
              <a:pPr algn="ctr"/>
              <a:r>
                <a:rPr lang="en-US" sz="1600" b="1" dirty="0">
                  <a:solidFill>
                    <a:schemeClr val="tx1"/>
                  </a:solidFill>
                </a:rPr>
                <a:t>BizTalk </a:t>
              </a:r>
              <a:r>
                <a:rPr lang="en-US" sz="1600" b="1" dirty="0" smtClean="0">
                  <a:solidFill>
                    <a:schemeClr val="tx1"/>
                  </a:solidFill>
                </a:rPr>
                <a:t>Server</a:t>
              </a:r>
              <a:endParaRPr lang="en-US" sz="1600" b="1" dirty="0">
                <a:solidFill>
                  <a:schemeClr val="tx1"/>
                </a:solidFill>
              </a:endParaRPr>
            </a:p>
          </p:txBody>
        </p:sp>
      </p:grpSp>
      <p:sp>
        <p:nvSpPr>
          <p:cNvPr id="48" name="Oval 106"/>
          <p:cNvSpPr>
            <a:spLocks noChangeArrowheads="1"/>
          </p:cNvSpPr>
          <p:nvPr/>
        </p:nvSpPr>
        <p:spPr bwMode="auto">
          <a:xfrm>
            <a:off x="1443014" y="3495668"/>
            <a:ext cx="1524000" cy="772633"/>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algn="ctr" eaLnBrk="0" hangingPunct="0"/>
            <a:endParaRPr lang="en-US">
              <a:solidFill>
                <a:schemeClr val="tx1"/>
              </a:solidFill>
            </a:endParaRPr>
          </a:p>
        </p:txBody>
      </p:sp>
      <p:sp>
        <p:nvSpPr>
          <p:cNvPr id="49" name="Text Box 27"/>
          <p:cNvSpPr txBox="1">
            <a:spLocks noChangeArrowheads="1"/>
          </p:cNvSpPr>
          <p:nvPr/>
        </p:nvSpPr>
        <p:spPr bwMode="auto">
          <a:xfrm>
            <a:off x="1508582" y="3690599"/>
            <a:ext cx="1371600" cy="338554"/>
          </a:xfrm>
          <a:prstGeom prst="rect">
            <a:avLst/>
          </a:prstGeom>
          <a:noFill/>
          <a:ln w="19050" algn="ctr">
            <a:noFill/>
            <a:miter lim="800000"/>
            <a:headEnd/>
            <a:tailEnd/>
          </a:ln>
          <a:effectLst/>
        </p:spPr>
        <p:txBody>
          <a:bodyPr>
            <a:spAutoFit/>
          </a:bodyPr>
          <a:lstStyle/>
          <a:p>
            <a:pPr algn="ctr"/>
            <a:r>
              <a:rPr lang="en-US" sz="1600" b="1" dirty="0" smtClean="0">
                <a:solidFill>
                  <a:schemeClr val="tx1"/>
                </a:solidFill>
              </a:rPr>
              <a:t>Application</a:t>
            </a:r>
            <a:endParaRPr lang="en-US" sz="1600" b="1" dirty="0">
              <a:solidFill>
                <a:schemeClr val="tx1"/>
              </a:solidFill>
            </a:endParaRPr>
          </a:p>
        </p:txBody>
      </p:sp>
      <p:grpSp>
        <p:nvGrpSpPr>
          <p:cNvPr id="3" name="Group 49"/>
          <p:cNvGrpSpPr/>
          <p:nvPr/>
        </p:nvGrpSpPr>
        <p:grpSpPr>
          <a:xfrm>
            <a:off x="2945242" y="3724268"/>
            <a:ext cx="3309257" cy="469900"/>
            <a:chOff x="2945242" y="3724268"/>
            <a:chExt cx="3309257" cy="469900"/>
          </a:xfrm>
        </p:grpSpPr>
        <p:sp>
          <p:nvSpPr>
            <p:cNvPr id="54" name="Freeform 53"/>
            <p:cNvSpPr/>
            <p:nvPr/>
          </p:nvSpPr>
          <p:spPr bwMode="auto">
            <a:xfrm>
              <a:off x="5253014" y="3876668"/>
              <a:ext cx="1001485" cy="317500"/>
            </a:xfrm>
            <a:custGeom>
              <a:avLst/>
              <a:gdLst>
                <a:gd name="connsiteX0" fmla="*/ 0 w 1077685"/>
                <a:gd name="connsiteY0" fmla="*/ 0 h 317500"/>
                <a:gd name="connsiteX1" fmla="*/ 555171 w 1077685"/>
                <a:gd name="connsiteY1" fmla="*/ 304800 h 317500"/>
                <a:gd name="connsiteX2" fmla="*/ 1077685 w 1077685"/>
                <a:gd name="connsiteY2" fmla="*/ 76200 h 317500"/>
              </a:gdLst>
              <a:ahLst/>
              <a:cxnLst>
                <a:cxn ang="0">
                  <a:pos x="connsiteX0" y="connsiteY0"/>
                </a:cxn>
                <a:cxn ang="0">
                  <a:pos x="connsiteX1" y="connsiteY1"/>
                </a:cxn>
                <a:cxn ang="0">
                  <a:pos x="connsiteX2" y="connsiteY2"/>
                </a:cxn>
              </a:cxnLst>
              <a:rect l="l" t="t" r="r" b="b"/>
              <a:pathLst>
                <a:path w="1077685" h="317500">
                  <a:moveTo>
                    <a:pt x="0" y="0"/>
                  </a:moveTo>
                  <a:cubicBezTo>
                    <a:pt x="187778" y="146050"/>
                    <a:pt x="375557" y="292100"/>
                    <a:pt x="555171" y="304800"/>
                  </a:cubicBezTo>
                  <a:cubicBezTo>
                    <a:pt x="734785" y="317500"/>
                    <a:pt x="906235" y="196850"/>
                    <a:pt x="1077685" y="76200"/>
                  </a:cubicBezTo>
                </a:path>
              </a:pathLst>
            </a:custGeom>
            <a:noFill/>
            <a:ln w="31750" cap="flat" cmpd="sng">
              <a:solidFill>
                <a:schemeClr val="tx1"/>
              </a:solidFill>
              <a:prstDash val="solid"/>
              <a:round/>
              <a:headEnd type="stealth" w="lg" len="lg"/>
              <a:tailEnd type="stealth" w="lg" len="lg"/>
            </a:ln>
            <a:effectLst/>
          </p:spPr>
          <p:txBody>
            <a:bodyPr wrap="none" anchor="ctr">
              <a:noAutofit/>
            </a:bodyPr>
            <a:lstStyle/>
            <a:p>
              <a:pPr algn="ctr"/>
              <a:endParaRPr lang="en-US">
                <a:solidFill>
                  <a:schemeClr val="tx1"/>
                </a:solidFill>
              </a:endParaRPr>
            </a:p>
          </p:txBody>
        </p:sp>
        <p:sp>
          <p:nvSpPr>
            <p:cNvPr id="23" name="Rectangle 93"/>
            <p:cNvSpPr>
              <a:spLocks noChangeArrowheads="1"/>
            </p:cNvSpPr>
            <p:nvPr/>
          </p:nvSpPr>
          <p:spPr bwMode="auto">
            <a:xfrm>
              <a:off x="3957614" y="3724268"/>
              <a:ext cx="1295400" cy="3810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algn="ctr"/>
              <a:endParaRPr lang="en-US">
                <a:solidFill>
                  <a:schemeClr val="tx1"/>
                </a:solidFill>
              </a:endParaRPr>
            </a:p>
          </p:txBody>
        </p:sp>
        <p:sp>
          <p:nvSpPr>
            <p:cNvPr id="25" name="Text Box 95"/>
            <p:cNvSpPr txBox="1">
              <a:spLocks noChangeArrowheads="1"/>
            </p:cNvSpPr>
            <p:nvPr/>
          </p:nvSpPr>
          <p:spPr bwMode="auto">
            <a:xfrm>
              <a:off x="3881414" y="3724268"/>
              <a:ext cx="1447800" cy="338554"/>
            </a:xfrm>
            <a:prstGeom prst="rect">
              <a:avLst/>
            </a:prstGeom>
            <a:noFill/>
            <a:ln w="19050" algn="ctr">
              <a:noFill/>
              <a:miter lim="800000"/>
              <a:headEnd/>
              <a:tailEnd type="none" w="lg" len="lg"/>
            </a:ln>
            <a:effectLst/>
          </p:spPr>
          <p:txBody>
            <a:bodyPr wrap="square">
              <a:spAutoFit/>
            </a:bodyPr>
            <a:lstStyle/>
            <a:p>
              <a:pPr algn="ctr"/>
              <a:r>
                <a:rPr lang="en-US" sz="1600" b="1" dirty="0" smtClean="0">
                  <a:solidFill>
                    <a:schemeClr val="tx1"/>
                  </a:solidFill>
                </a:rPr>
                <a:t>Messaging</a:t>
              </a:r>
              <a:endParaRPr lang="en-US" sz="1600" b="1" dirty="0">
                <a:solidFill>
                  <a:schemeClr val="tx1"/>
                </a:solidFill>
              </a:endParaRPr>
            </a:p>
          </p:txBody>
        </p:sp>
        <p:sp>
          <p:nvSpPr>
            <p:cNvPr id="56" name="Freeform 55"/>
            <p:cNvSpPr/>
            <p:nvPr/>
          </p:nvSpPr>
          <p:spPr bwMode="auto">
            <a:xfrm flipH="1">
              <a:off x="2945242" y="3876668"/>
              <a:ext cx="1012372" cy="317500"/>
            </a:xfrm>
            <a:custGeom>
              <a:avLst/>
              <a:gdLst>
                <a:gd name="connsiteX0" fmla="*/ 0 w 1077685"/>
                <a:gd name="connsiteY0" fmla="*/ 0 h 317500"/>
                <a:gd name="connsiteX1" fmla="*/ 555171 w 1077685"/>
                <a:gd name="connsiteY1" fmla="*/ 304800 h 317500"/>
                <a:gd name="connsiteX2" fmla="*/ 1077685 w 1077685"/>
                <a:gd name="connsiteY2" fmla="*/ 76200 h 317500"/>
              </a:gdLst>
              <a:ahLst/>
              <a:cxnLst>
                <a:cxn ang="0">
                  <a:pos x="connsiteX0" y="connsiteY0"/>
                </a:cxn>
                <a:cxn ang="0">
                  <a:pos x="connsiteX1" y="connsiteY1"/>
                </a:cxn>
                <a:cxn ang="0">
                  <a:pos x="connsiteX2" y="connsiteY2"/>
                </a:cxn>
              </a:cxnLst>
              <a:rect l="l" t="t" r="r" b="b"/>
              <a:pathLst>
                <a:path w="1077685" h="317500">
                  <a:moveTo>
                    <a:pt x="0" y="0"/>
                  </a:moveTo>
                  <a:cubicBezTo>
                    <a:pt x="187778" y="146050"/>
                    <a:pt x="375557" y="292100"/>
                    <a:pt x="555171" y="304800"/>
                  </a:cubicBezTo>
                  <a:cubicBezTo>
                    <a:pt x="734785" y="317500"/>
                    <a:pt x="906235" y="196850"/>
                    <a:pt x="1077685" y="76200"/>
                  </a:cubicBezTo>
                </a:path>
              </a:pathLst>
            </a:custGeom>
            <a:noFill/>
            <a:ln w="31750" cap="flat" cmpd="sng">
              <a:solidFill>
                <a:schemeClr val="tx1"/>
              </a:solidFill>
              <a:prstDash val="solid"/>
              <a:round/>
              <a:headEnd type="stealth" w="lg" len="lg"/>
              <a:tailEnd type="stealth" w="lg" len="lg"/>
            </a:ln>
            <a:effectLst/>
          </p:spPr>
          <p:txBody>
            <a:bodyPr wrap="none" anchor="ctr">
              <a:noAutofit/>
            </a:bodyPr>
            <a:lstStyle/>
            <a:p>
              <a:pPr algn="ctr"/>
              <a:endParaRPr lang="en-US">
                <a:solidFill>
                  <a:schemeClr val="tx1"/>
                </a:solidFill>
              </a:endParaRPr>
            </a:p>
          </p:txBody>
        </p:sp>
      </p:grpSp>
      <p:sp>
        <p:nvSpPr>
          <p:cNvPr id="32" name="Title 31"/>
          <p:cNvSpPr>
            <a:spLocks noGrp="1"/>
          </p:cNvSpPr>
          <p:nvPr>
            <p:ph type="title"/>
          </p:nvPr>
        </p:nvSpPr>
        <p:spPr>
          <a:xfrm>
            <a:off x="387054" y="228600"/>
            <a:ext cx="8375946" cy="1107996"/>
          </a:xfrm>
        </p:spPr>
        <p:txBody>
          <a:bodyPr/>
          <a:lstStyle/>
          <a:p>
            <a:r>
              <a:rPr lang="en-US" dirty="0" smtClean="0"/>
              <a:t>Illustrating BizTalk Server</a:t>
            </a:r>
            <a:br>
              <a:rPr lang="en-US" dirty="0" smtClean="0"/>
            </a:br>
            <a:r>
              <a:rPr sz="3200" i="1" dirty="0" smtClean="0">
                <a:solidFill>
                  <a:schemeClr val="accent5"/>
                </a:solidFill>
              </a:rPr>
              <a:t>Integration in the enterprise</a:t>
            </a:r>
          </a:p>
        </p:txBody>
      </p:sp>
      <p:sp>
        <p:nvSpPr>
          <p:cNvPr id="43" name="Quad Arrow 42"/>
          <p:cNvSpPr/>
          <p:nvPr/>
        </p:nvSpPr>
        <p:spPr>
          <a:xfrm>
            <a:off x="7929586" y="357166"/>
            <a:ext cx="785818" cy="642942"/>
          </a:xfrm>
          <a:prstGeom prst="quadArrow">
            <a:avLst/>
          </a:prstGeom>
          <a:ln w="19050">
            <a:solidFill>
              <a:schemeClr val="bg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 name="Group 50"/>
          <p:cNvGrpSpPr/>
          <p:nvPr/>
        </p:nvGrpSpPr>
        <p:grpSpPr>
          <a:xfrm>
            <a:off x="3836444" y="2733668"/>
            <a:ext cx="1524000" cy="857495"/>
            <a:chOff x="3881414" y="2733668"/>
            <a:chExt cx="1524000" cy="857495"/>
          </a:xfrm>
        </p:grpSpPr>
        <p:sp>
          <p:nvSpPr>
            <p:cNvPr id="29" name="Text Box 78"/>
            <p:cNvSpPr txBox="1">
              <a:spLocks noChangeArrowheads="1"/>
            </p:cNvSpPr>
            <p:nvPr/>
          </p:nvSpPr>
          <p:spPr bwMode="auto">
            <a:xfrm>
              <a:off x="3881414" y="2733668"/>
              <a:ext cx="1524000" cy="338540"/>
            </a:xfrm>
            <a:prstGeom prst="rect">
              <a:avLst/>
            </a:prstGeom>
            <a:noFill/>
            <a:ln w="9525">
              <a:noFill/>
              <a:miter lim="800000"/>
              <a:headEnd/>
              <a:tailEnd/>
            </a:ln>
            <a:effectLst/>
          </p:spPr>
          <p:txBody>
            <a:bodyPr lIns="91427" tIns="45713" rIns="91427" bIns="45713">
              <a:spAutoFit/>
            </a:bodyPr>
            <a:lstStyle/>
            <a:p>
              <a:pPr algn="ctr"/>
              <a:r>
                <a:rPr lang="en-US" sz="1600" b="1" dirty="0" smtClean="0">
                  <a:solidFill>
                    <a:schemeClr val="bg2"/>
                  </a:solidFill>
                </a:rPr>
                <a:t>Workflow</a:t>
              </a:r>
              <a:endParaRPr lang="en-US" sz="1600" b="1" dirty="0">
                <a:solidFill>
                  <a:schemeClr val="bg2"/>
                </a:solidFill>
              </a:endParaRPr>
            </a:p>
          </p:txBody>
        </p:sp>
        <p:grpSp>
          <p:nvGrpSpPr>
            <p:cNvPr id="5" name="Group 29"/>
            <p:cNvGrpSpPr/>
            <p:nvPr/>
          </p:nvGrpSpPr>
          <p:grpSpPr>
            <a:xfrm>
              <a:off x="3957614" y="3071812"/>
              <a:ext cx="1295400" cy="519351"/>
              <a:chOff x="685800" y="4698217"/>
              <a:chExt cx="1828800" cy="779027"/>
            </a:xfrm>
          </p:grpSpPr>
          <p:sp>
            <p:nvSpPr>
              <p:cNvPr id="31" name="Oval 2"/>
              <p:cNvSpPr>
                <a:spLocks noChangeArrowheads="1"/>
              </p:cNvSpPr>
              <p:nvPr/>
            </p:nvSpPr>
            <p:spPr bwMode="auto">
              <a:xfrm>
                <a:off x="685800" y="4698217"/>
                <a:ext cx="1828800" cy="779027"/>
              </a:xfrm>
              <a:prstGeom prst="ellipse">
                <a:avLst/>
              </a:prstGeom>
              <a:gradFill rotWithShape="1">
                <a:gsLst>
                  <a:gs pos="0">
                    <a:schemeClr val="bg1"/>
                  </a:gs>
                  <a:gs pos="100000">
                    <a:schemeClr val="bg1">
                      <a:gamma/>
                      <a:shade val="46275"/>
                      <a:invGamma/>
                    </a:schemeClr>
                  </a:gs>
                </a:gsLst>
                <a:path path="shape">
                  <a:fillToRect l="50000" t="50000" r="50000" b="50000"/>
                </a:path>
              </a:gradFill>
              <a:ln w="12700" algn="ctr">
                <a:noFill/>
                <a:prstDash val="sysDot"/>
                <a:round/>
                <a:headEnd/>
                <a:tailEnd/>
              </a:ln>
              <a:effectLst/>
            </p:spPr>
            <p:txBody>
              <a:bodyPr wrap="square" anchor="ctr">
                <a:spAutoFit/>
              </a:bodyPr>
              <a:lstStyle/>
              <a:p>
                <a:pPr algn="ctr"/>
                <a:endParaRPr lang="en-US">
                  <a:solidFill>
                    <a:schemeClr val="tx1"/>
                  </a:solidFill>
                </a:endParaRPr>
              </a:p>
            </p:txBody>
          </p:sp>
          <p:pic>
            <p:nvPicPr>
              <p:cNvPr id="33" name="Picture 3" descr="Send%20Shape"/>
              <p:cNvPicPr>
                <a:picLocks noChangeAspect="1" noChangeArrowheads="1"/>
              </p:cNvPicPr>
              <p:nvPr/>
            </p:nvPicPr>
            <p:blipFill>
              <a:blip r:embed="rId4"/>
              <a:srcRect/>
              <a:stretch>
                <a:fillRect/>
              </a:stretch>
            </p:blipFill>
            <p:spPr bwMode="auto">
              <a:xfrm>
                <a:off x="2133600" y="5029200"/>
                <a:ext cx="228600" cy="217488"/>
              </a:xfrm>
              <a:prstGeom prst="rect">
                <a:avLst/>
              </a:prstGeom>
              <a:noFill/>
              <a:ln w="9525">
                <a:noFill/>
                <a:miter lim="800000"/>
                <a:headEnd/>
                <a:tailEnd/>
              </a:ln>
            </p:spPr>
          </p:pic>
          <p:pic>
            <p:nvPicPr>
              <p:cNvPr id="34" name="Picture 4" descr="Transform%20Shape"/>
              <p:cNvPicPr>
                <a:picLocks noChangeAspect="1" noChangeArrowheads="1"/>
              </p:cNvPicPr>
              <p:nvPr/>
            </p:nvPicPr>
            <p:blipFill>
              <a:blip r:embed="rId5"/>
              <a:srcRect/>
              <a:stretch>
                <a:fillRect/>
              </a:stretch>
            </p:blipFill>
            <p:spPr bwMode="auto">
              <a:xfrm>
                <a:off x="1866900" y="4800600"/>
                <a:ext cx="203200" cy="228600"/>
              </a:xfrm>
              <a:prstGeom prst="rect">
                <a:avLst/>
              </a:prstGeom>
              <a:noFill/>
              <a:ln w="9525">
                <a:noFill/>
                <a:miter lim="800000"/>
                <a:headEnd/>
                <a:tailEnd/>
              </a:ln>
            </p:spPr>
          </p:pic>
          <p:pic>
            <p:nvPicPr>
              <p:cNvPr id="36" name="Picture 22" descr="Receive%20Shape"/>
              <p:cNvPicPr>
                <a:picLocks noChangeAspect="1" noChangeArrowheads="1"/>
              </p:cNvPicPr>
              <p:nvPr/>
            </p:nvPicPr>
            <p:blipFill>
              <a:blip r:embed="rId6"/>
              <a:srcRect/>
              <a:stretch>
                <a:fillRect/>
              </a:stretch>
            </p:blipFill>
            <p:spPr bwMode="auto">
              <a:xfrm>
                <a:off x="838200" y="5029200"/>
                <a:ext cx="228600" cy="228600"/>
              </a:xfrm>
              <a:prstGeom prst="rect">
                <a:avLst/>
              </a:prstGeom>
              <a:noFill/>
              <a:ln w="9525">
                <a:noFill/>
                <a:miter lim="800000"/>
                <a:headEnd/>
                <a:tailEnd/>
              </a:ln>
            </p:spPr>
          </p:pic>
          <p:pic>
            <p:nvPicPr>
              <p:cNvPr id="37" name="Picture 23" descr="Decide%20Shape"/>
              <p:cNvPicPr>
                <a:picLocks noChangeAspect="1" noChangeArrowheads="1"/>
              </p:cNvPicPr>
              <p:nvPr/>
            </p:nvPicPr>
            <p:blipFill>
              <a:blip r:embed="rId7"/>
              <a:srcRect/>
              <a:stretch>
                <a:fillRect/>
              </a:stretch>
            </p:blipFill>
            <p:spPr bwMode="auto">
              <a:xfrm>
                <a:off x="1219200" y="5029200"/>
                <a:ext cx="228600" cy="228600"/>
              </a:xfrm>
              <a:prstGeom prst="rect">
                <a:avLst/>
              </a:prstGeom>
              <a:noFill/>
              <a:ln w="9525">
                <a:noFill/>
                <a:miter lim="800000"/>
                <a:headEnd/>
                <a:tailEnd/>
              </a:ln>
            </p:spPr>
          </p:pic>
          <p:pic>
            <p:nvPicPr>
              <p:cNvPr id="38" name="Picture 24" descr="Loop%20Shape"/>
              <p:cNvPicPr>
                <a:picLocks noChangeAspect="1" noChangeArrowheads="1"/>
              </p:cNvPicPr>
              <p:nvPr/>
            </p:nvPicPr>
            <p:blipFill>
              <a:blip r:embed="rId8"/>
              <a:srcRect/>
              <a:stretch>
                <a:fillRect/>
              </a:stretch>
            </p:blipFill>
            <p:spPr bwMode="auto">
              <a:xfrm>
                <a:off x="1524000" y="4800600"/>
                <a:ext cx="228600" cy="228600"/>
              </a:xfrm>
              <a:prstGeom prst="rect">
                <a:avLst/>
              </a:prstGeom>
              <a:noFill/>
              <a:ln w="9525">
                <a:noFill/>
                <a:miter lim="800000"/>
                <a:headEnd/>
                <a:tailEnd/>
              </a:ln>
            </p:spPr>
          </p:pic>
          <p:pic>
            <p:nvPicPr>
              <p:cNvPr id="39" name="Picture 25" descr="Construct%20Message%20Shape"/>
              <p:cNvPicPr>
                <a:picLocks noChangeAspect="1" noChangeArrowheads="1"/>
              </p:cNvPicPr>
              <p:nvPr/>
            </p:nvPicPr>
            <p:blipFill>
              <a:blip r:embed="rId9"/>
              <a:srcRect/>
              <a:stretch>
                <a:fillRect/>
              </a:stretch>
            </p:blipFill>
            <p:spPr bwMode="auto">
              <a:xfrm>
                <a:off x="1676400" y="5181600"/>
                <a:ext cx="228600" cy="228600"/>
              </a:xfrm>
              <a:prstGeom prst="rect">
                <a:avLst/>
              </a:prstGeom>
              <a:noFill/>
              <a:ln w="9525">
                <a:noFill/>
                <a:miter lim="800000"/>
                <a:headEnd/>
                <a:tailEnd/>
              </a:ln>
            </p:spPr>
          </p:pic>
          <p:sp>
            <p:nvSpPr>
              <p:cNvPr id="40" name="Line 26"/>
              <p:cNvSpPr>
                <a:spLocks noChangeShapeType="1"/>
              </p:cNvSpPr>
              <p:nvPr/>
            </p:nvSpPr>
            <p:spPr bwMode="auto">
              <a:xfrm flipV="1">
                <a:off x="1433513" y="5016500"/>
                <a:ext cx="144462" cy="122238"/>
              </a:xfrm>
              <a:prstGeom prst="line">
                <a:avLst/>
              </a:prstGeom>
              <a:noFill/>
              <a:ln w="19050">
                <a:solidFill>
                  <a:schemeClr val="tx1"/>
                </a:solidFill>
                <a:round/>
                <a:headEnd type="oval" w="sm" len="sm"/>
                <a:tailEnd type="oval" w="sm" len="sm"/>
              </a:ln>
              <a:effectLst/>
            </p:spPr>
            <p:txBody>
              <a:bodyPr anchor="ctr">
                <a:spAutoFit/>
              </a:bodyPr>
              <a:lstStyle/>
              <a:p>
                <a:pPr algn="ctr"/>
                <a:endParaRPr lang="en-US">
                  <a:solidFill>
                    <a:schemeClr val="tx1"/>
                  </a:solidFill>
                </a:endParaRPr>
              </a:p>
            </p:txBody>
          </p:sp>
          <p:sp>
            <p:nvSpPr>
              <p:cNvPr id="41" name="Line 27"/>
              <p:cNvSpPr>
                <a:spLocks noChangeShapeType="1"/>
              </p:cNvSpPr>
              <p:nvPr/>
            </p:nvSpPr>
            <p:spPr bwMode="auto">
              <a:xfrm>
                <a:off x="1438275" y="5143500"/>
                <a:ext cx="242888" cy="161925"/>
              </a:xfrm>
              <a:prstGeom prst="line">
                <a:avLst/>
              </a:prstGeom>
              <a:noFill/>
              <a:ln w="19050">
                <a:solidFill>
                  <a:schemeClr val="tx1"/>
                </a:solidFill>
                <a:round/>
                <a:headEnd type="oval" w="sm" len="sm"/>
                <a:tailEnd type="oval" w="sm" len="sm"/>
              </a:ln>
              <a:effectLst/>
            </p:spPr>
            <p:txBody>
              <a:bodyPr anchor="ctr">
                <a:spAutoFit/>
              </a:bodyPr>
              <a:lstStyle/>
              <a:p>
                <a:pPr algn="ctr"/>
                <a:endParaRPr lang="en-US">
                  <a:solidFill>
                    <a:schemeClr val="tx1"/>
                  </a:solidFill>
                </a:endParaRPr>
              </a:p>
            </p:txBody>
          </p:sp>
          <p:sp>
            <p:nvSpPr>
              <p:cNvPr id="42" name="Line 28"/>
              <p:cNvSpPr>
                <a:spLocks noChangeShapeType="1"/>
              </p:cNvSpPr>
              <p:nvPr/>
            </p:nvSpPr>
            <p:spPr bwMode="auto">
              <a:xfrm flipV="1">
                <a:off x="1747838" y="4872038"/>
                <a:ext cx="152400" cy="38100"/>
              </a:xfrm>
              <a:prstGeom prst="line">
                <a:avLst/>
              </a:prstGeom>
              <a:noFill/>
              <a:ln w="19050">
                <a:solidFill>
                  <a:schemeClr val="tx1"/>
                </a:solidFill>
                <a:round/>
                <a:headEnd type="oval" w="sm" len="sm"/>
                <a:tailEnd type="oval" w="sm" len="sm"/>
              </a:ln>
              <a:effectLst/>
            </p:spPr>
            <p:txBody>
              <a:bodyPr anchor="ctr">
                <a:spAutoFit/>
              </a:bodyPr>
              <a:lstStyle/>
              <a:p>
                <a:pPr algn="ctr"/>
                <a:endParaRPr lang="en-US">
                  <a:solidFill>
                    <a:schemeClr val="tx1"/>
                  </a:solidFill>
                </a:endParaRPr>
              </a:p>
            </p:txBody>
          </p:sp>
          <p:sp>
            <p:nvSpPr>
              <p:cNvPr id="44" name="Line 29"/>
              <p:cNvSpPr>
                <a:spLocks noChangeShapeType="1"/>
              </p:cNvSpPr>
              <p:nvPr/>
            </p:nvSpPr>
            <p:spPr bwMode="auto">
              <a:xfrm>
                <a:off x="2035175" y="4872038"/>
                <a:ext cx="187325" cy="176212"/>
              </a:xfrm>
              <a:prstGeom prst="line">
                <a:avLst/>
              </a:prstGeom>
              <a:noFill/>
              <a:ln w="19050">
                <a:solidFill>
                  <a:schemeClr val="tx1"/>
                </a:solidFill>
                <a:round/>
                <a:headEnd type="oval" w="sm" len="sm"/>
                <a:tailEnd type="oval" w="sm" len="sm"/>
              </a:ln>
              <a:effectLst/>
            </p:spPr>
            <p:txBody>
              <a:bodyPr anchor="ctr">
                <a:spAutoFit/>
              </a:bodyPr>
              <a:lstStyle/>
              <a:p>
                <a:pPr algn="ctr"/>
                <a:endParaRPr lang="en-US">
                  <a:solidFill>
                    <a:schemeClr val="tx1"/>
                  </a:solidFill>
                </a:endParaRPr>
              </a:p>
            </p:txBody>
          </p:sp>
          <p:sp>
            <p:nvSpPr>
              <p:cNvPr id="45" name="Line 30"/>
              <p:cNvSpPr>
                <a:spLocks noChangeShapeType="1"/>
              </p:cNvSpPr>
              <p:nvPr/>
            </p:nvSpPr>
            <p:spPr bwMode="auto">
              <a:xfrm flipV="1">
                <a:off x="1884363" y="5232400"/>
                <a:ext cx="322262" cy="88900"/>
              </a:xfrm>
              <a:prstGeom prst="line">
                <a:avLst/>
              </a:prstGeom>
              <a:noFill/>
              <a:ln w="19050">
                <a:solidFill>
                  <a:schemeClr val="tx1"/>
                </a:solidFill>
                <a:round/>
                <a:headEnd type="oval" w="sm" len="sm"/>
                <a:tailEnd type="oval" w="sm" len="sm"/>
              </a:ln>
              <a:effectLst/>
            </p:spPr>
            <p:txBody>
              <a:bodyPr anchor="ctr">
                <a:spAutoFit/>
              </a:bodyPr>
              <a:lstStyle/>
              <a:p>
                <a:pPr algn="ctr"/>
                <a:endParaRPr lang="en-US">
                  <a:solidFill>
                    <a:schemeClr val="tx1"/>
                  </a:solidFill>
                </a:endParaRPr>
              </a:p>
            </p:txBody>
          </p:sp>
          <p:sp>
            <p:nvSpPr>
              <p:cNvPr id="46" name="Line 31"/>
              <p:cNvSpPr>
                <a:spLocks noChangeShapeType="1"/>
              </p:cNvSpPr>
              <p:nvPr/>
            </p:nvSpPr>
            <p:spPr bwMode="auto">
              <a:xfrm flipV="1">
                <a:off x="1039813" y="5145088"/>
                <a:ext cx="184150" cy="0"/>
              </a:xfrm>
              <a:prstGeom prst="line">
                <a:avLst/>
              </a:prstGeom>
              <a:noFill/>
              <a:ln w="19050">
                <a:solidFill>
                  <a:schemeClr val="tx1"/>
                </a:solidFill>
                <a:round/>
                <a:headEnd type="oval" w="sm" len="sm"/>
                <a:tailEnd type="oval" w="sm" len="sm"/>
              </a:ln>
              <a:effectLst/>
            </p:spPr>
            <p:txBody>
              <a:bodyPr anchor="ctr">
                <a:spAutoFit/>
              </a:bodyPr>
              <a:lstStyle/>
              <a:p>
                <a:pPr algn="ctr"/>
                <a:endParaRPr lang="en-US">
                  <a:solidFill>
                    <a:schemeClr val="tx1"/>
                  </a:solidFill>
                </a:endParaRPr>
              </a:p>
            </p:txBody>
          </p:sp>
        </p:grpSp>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ou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2"/>
          <p:cNvGrpSpPr/>
          <p:nvPr/>
        </p:nvGrpSpPr>
        <p:grpSpPr>
          <a:xfrm>
            <a:off x="2571736" y="1500174"/>
            <a:ext cx="3981464" cy="2676524"/>
            <a:chOff x="2571736" y="1643050"/>
            <a:chExt cx="3981464" cy="2676524"/>
          </a:xfrm>
        </p:grpSpPr>
        <p:sp>
          <p:nvSpPr>
            <p:cNvPr id="55" name="Rectangle 2"/>
            <p:cNvSpPr>
              <a:spLocks noChangeArrowheads="1"/>
            </p:cNvSpPr>
            <p:nvPr/>
          </p:nvSpPr>
          <p:spPr bwMode="auto">
            <a:xfrm>
              <a:off x="2571736" y="1643050"/>
              <a:ext cx="3981464" cy="2676524"/>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10800000" scaled="1"/>
              <a:tileRect/>
            </a:gradFill>
            <a:ln w="19050" algn="ctr">
              <a:noFill/>
              <a:miter lim="800000"/>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a:noAutofit/>
            </a:bodyPr>
            <a:lstStyle/>
            <a:p>
              <a:pPr algn="ctr" eaLnBrk="0" hangingPunct="0"/>
              <a:endParaRPr lang="en-US">
                <a:solidFill>
                  <a:schemeClr val="tx1"/>
                </a:solidFill>
                <a:latin typeface="Arial" charset="0"/>
              </a:endParaRPr>
            </a:p>
          </p:txBody>
        </p:sp>
        <p:sp>
          <p:nvSpPr>
            <p:cNvPr id="58" name="Rounded Rectangle 57"/>
            <p:cNvSpPr/>
            <p:nvPr/>
          </p:nvSpPr>
          <p:spPr bwMode="auto">
            <a:xfrm>
              <a:off x="2800336" y="2109774"/>
              <a:ext cx="3505200" cy="2057400"/>
            </a:xfrm>
            <a:prstGeom prst="roundRect">
              <a:avLst/>
            </a:prstGeom>
            <a:ln>
              <a:headEnd/>
              <a:tailEnd/>
            </a:ln>
          </p:spPr>
          <p:style>
            <a:lnRef idx="0">
              <a:schemeClr val="accent4"/>
            </a:lnRef>
            <a:fillRef idx="3">
              <a:schemeClr val="accent4"/>
            </a:fillRef>
            <a:effectRef idx="3">
              <a:schemeClr val="accent4"/>
            </a:effectRef>
            <a:fontRef idx="minor">
              <a:schemeClr val="lt1"/>
            </a:fontRef>
          </p:style>
          <p:txBody>
            <a:bodyPr lIns="91427" tIns="45713" rIns="91427" bIns="45713">
              <a:noAutofit/>
            </a:bodyPr>
            <a:lstStyle/>
            <a:p>
              <a:pPr marL="0" marR="0" indent="0" algn="ctr" defTabSz="914400" eaLnBrk="0" latinLnBrk="0" hangingPunct="0">
                <a:lnSpc>
                  <a:spcPct val="100000"/>
                </a:lnSpc>
                <a:buClrTx/>
                <a:buSzTx/>
                <a:buFontTx/>
                <a:buNone/>
                <a:tabLst/>
              </a:pPr>
              <a:endParaRPr lang="en-US" sz="800" i="1" smtClean="0">
                <a:solidFill>
                  <a:schemeClr val="tx1"/>
                </a:solidFill>
              </a:endParaRPr>
            </a:p>
          </p:txBody>
        </p:sp>
        <p:sp>
          <p:nvSpPr>
            <p:cNvPr id="47" name="Text Box 22"/>
            <p:cNvSpPr txBox="1">
              <a:spLocks noChangeArrowheads="1"/>
            </p:cNvSpPr>
            <p:nvPr/>
          </p:nvSpPr>
          <p:spPr bwMode="auto">
            <a:xfrm>
              <a:off x="3257536" y="3786174"/>
              <a:ext cx="2590800" cy="338554"/>
            </a:xfrm>
            <a:prstGeom prst="rect">
              <a:avLst/>
            </a:prstGeom>
            <a:noFill/>
            <a:ln w="19050" algn="ctr">
              <a:noFill/>
              <a:miter lim="800000"/>
              <a:headEnd/>
              <a:tailEnd/>
            </a:ln>
            <a:effectLst/>
          </p:spPr>
          <p:txBody>
            <a:bodyPr wrap="square">
              <a:spAutoFit/>
            </a:bodyPr>
            <a:lstStyle/>
            <a:p>
              <a:pPr algn="ctr"/>
              <a:r>
                <a:rPr lang="en-US" sz="1600" b="1" dirty="0">
                  <a:solidFill>
                    <a:schemeClr val="tx1"/>
                  </a:solidFill>
                </a:rPr>
                <a:t>BizTalk </a:t>
              </a:r>
              <a:r>
                <a:rPr lang="en-US" sz="1600" b="1" dirty="0" smtClean="0">
                  <a:solidFill>
                    <a:schemeClr val="tx1"/>
                  </a:solidFill>
                </a:rPr>
                <a:t>Services</a:t>
              </a:r>
              <a:endParaRPr lang="en-US" sz="1600" b="1" dirty="0">
                <a:solidFill>
                  <a:schemeClr val="tx1"/>
                </a:solidFill>
              </a:endParaRPr>
            </a:p>
          </p:txBody>
        </p:sp>
        <p:sp>
          <p:nvSpPr>
            <p:cNvPr id="57" name="Text Box 77"/>
            <p:cNvSpPr txBox="1">
              <a:spLocks noChangeArrowheads="1"/>
            </p:cNvSpPr>
            <p:nvPr/>
          </p:nvSpPr>
          <p:spPr bwMode="auto">
            <a:xfrm>
              <a:off x="3486136" y="1702346"/>
              <a:ext cx="2133600" cy="369332"/>
            </a:xfrm>
            <a:prstGeom prst="rect">
              <a:avLst/>
            </a:prstGeom>
            <a:noFill/>
            <a:ln w="19050" algn="ctr">
              <a:noFill/>
              <a:miter lim="800000"/>
              <a:headEnd/>
              <a:tailEnd/>
            </a:ln>
            <a:effectLst/>
          </p:spPr>
          <p:txBody>
            <a:bodyPr wrap="square">
              <a:spAutoFit/>
            </a:bodyPr>
            <a:lstStyle/>
            <a:p>
              <a:pPr algn="ctr"/>
              <a:r>
                <a:rPr lang="en-US" sz="1800" b="1" dirty="0" smtClean="0">
                  <a:solidFill>
                    <a:schemeClr val="tx1"/>
                  </a:solidFill>
                </a:rPr>
                <a:t>Service Provider</a:t>
              </a:r>
              <a:endParaRPr lang="en-US" sz="1800" b="1" dirty="0">
                <a:solidFill>
                  <a:schemeClr val="tx1"/>
                </a:solidFill>
              </a:endParaRPr>
            </a:p>
          </p:txBody>
        </p:sp>
      </p:grpSp>
      <p:sp>
        <p:nvSpPr>
          <p:cNvPr id="59" name="Rectangle 2"/>
          <p:cNvSpPr>
            <a:spLocks noChangeArrowheads="1"/>
          </p:cNvSpPr>
          <p:nvPr/>
        </p:nvSpPr>
        <p:spPr bwMode="auto">
          <a:xfrm>
            <a:off x="1066808" y="5000636"/>
            <a:ext cx="3733800" cy="142876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oAutofit/>
          </a:bodyPr>
          <a:lstStyle/>
          <a:p>
            <a:pPr algn="ctr" eaLnBrk="0" hangingPunct="0"/>
            <a:endParaRPr lang="en-US" sz="1400" b="1">
              <a:solidFill>
                <a:schemeClr val="tx1"/>
              </a:solidFill>
              <a:latin typeface="+mn-lt"/>
            </a:endParaRPr>
          </a:p>
        </p:txBody>
      </p:sp>
      <p:sp>
        <p:nvSpPr>
          <p:cNvPr id="67" name="Text Box 77"/>
          <p:cNvSpPr txBox="1">
            <a:spLocks noChangeArrowheads="1"/>
          </p:cNvSpPr>
          <p:nvPr/>
        </p:nvSpPr>
        <p:spPr bwMode="auto">
          <a:xfrm>
            <a:off x="2133608" y="6000768"/>
            <a:ext cx="1447800" cy="369332"/>
          </a:xfrm>
          <a:prstGeom prst="rect">
            <a:avLst/>
          </a:prstGeom>
          <a:noFill/>
          <a:ln w="19050" algn="ctr">
            <a:noFill/>
            <a:miter lim="800000"/>
            <a:headEnd/>
            <a:tailEnd/>
          </a:ln>
          <a:effectLst/>
        </p:spPr>
        <p:txBody>
          <a:bodyPr wrap="square">
            <a:spAutoFit/>
          </a:bodyPr>
          <a:lstStyle/>
          <a:p>
            <a:pPr algn="ctr"/>
            <a:r>
              <a:rPr lang="en-US" sz="1800" b="1" dirty="0" smtClean="0">
                <a:solidFill>
                  <a:schemeClr val="tx1"/>
                </a:solidFill>
              </a:rPr>
              <a:t>Enterprise</a:t>
            </a:r>
            <a:endParaRPr lang="en-US" sz="1800" b="1" dirty="0">
              <a:solidFill>
                <a:schemeClr val="tx1"/>
              </a:solidFill>
            </a:endParaRPr>
          </a:p>
        </p:txBody>
      </p:sp>
      <p:grpSp>
        <p:nvGrpSpPr>
          <p:cNvPr id="3" name="Group 69"/>
          <p:cNvGrpSpPr/>
          <p:nvPr/>
        </p:nvGrpSpPr>
        <p:grpSpPr>
          <a:xfrm>
            <a:off x="3867136" y="2043098"/>
            <a:ext cx="1524000" cy="853221"/>
            <a:chOff x="3867136" y="2185974"/>
            <a:chExt cx="1524000" cy="853221"/>
          </a:xfrm>
        </p:grpSpPr>
        <p:sp>
          <p:nvSpPr>
            <p:cNvPr id="29" name="Text Box 78"/>
            <p:cNvSpPr txBox="1">
              <a:spLocks noChangeArrowheads="1"/>
            </p:cNvSpPr>
            <p:nvPr/>
          </p:nvSpPr>
          <p:spPr bwMode="auto">
            <a:xfrm>
              <a:off x="3867136" y="2185974"/>
              <a:ext cx="1524000" cy="338540"/>
            </a:xfrm>
            <a:prstGeom prst="rect">
              <a:avLst/>
            </a:prstGeom>
            <a:noFill/>
            <a:ln w="9525">
              <a:noFill/>
              <a:miter lim="800000"/>
              <a:headEnd/>
              <a:tailEnd/>
            </a:ln>
            <a:effectLst/>
          </p:spPr>
          <p:txBody>
            <a:bodyPr lIns="91427" tIns="45713" rIns="91427" bIns="45713">
              <a:spAutoFit/>
            </a:bodyPr>
            <a:lstStyle/>
            <a:p>
              <a:pPr algn="ctr"/>
              <a:r>
                <a:rPr lang="en-US" sz="1600" b="1" dirty="0" smtClean="0">
                  <a:solidFill>
                    <a:schemeClr val="bg2"/>
                  </a:solidFill>
                </a:rPr>
                <a:t>Workflow</a:t>
              </a:r>
              <a:endParaRPr lang="en-US" sz="1600" b="1" dirty="0">
                <a:solidFill>
                  <a:schemeClr val="bg2"/>
                </a:solidFill>
              </a:endParaRPr>
            </a:p>
          </p:txBody>
        </p:sp>
        <p:grpSp>
          <p:nvGrpSpPr>
            <p:cNvPr id="4" name="Group 29"/>
            <p:cNvGrpSpPr/>
            <p:nvPr/>
          </p:nvGrpSpPr>
          <p:grpSpPr>
            <a:xfrm>
              <a:off x="3936874" y="2519844"/>
              <a:ext cx="1295400" cy="519351"/>
              <a:chOff x="676677" y="4691808"/>
              <a:chExt cx="1828800" cy="779027"/>
            </a:xfrm>
            <a:effectLst>
              <a:outerShdw blurRad="50800" dist="38100" dir="8100000" algn="tr" rotWithShape="0">
                <a:prstClr val="black">
                  <a:alpha val="40000"/>
                </a:prstClr>
              </a:outerShdw>
            </a:effectLst>
          </p:grpSpPr>
          <p:sp>
            <p:nvSpPr>
              <p:cNvPr id="31" name="Oval 2"/>
              <p:cNvSpPr>
                <a:spLocks noChangeArrowheads="1"/>
              </p:cNvSpPr>
              <p:nvPr/>
            </p:nvSpPr>
            <p:spPr bwMode="auto">
              <a:xfrm>
                <a:off x="676677" y="4691808"/>
                <a:ext cx="1828800" cy="779027"/>
              </a:xfrm>
              <a:prstGeom prst="ellipse">
                <a:avLst/>
              </a:prstGeom>
              <a:gradFill rotWithShape="1">
                <a:gsLst>
                  <a:gs pos="0">
                    <a:schemeClr val="bg1"/>
                  </a:gs>
                  <a:gs pos="100000">
                    <a:schemeClr val="bg1">
                      <a:gamma/>
                      <a:shade val="46275"/>
                      <a:invGamma/>
                    </a:schemeClr>
                  </a:gs>
                </a:gsLst>
                <a:path path="shape">
                  <a:fillToRect l="50000" t="50000" r="50000" b="50000"/>
                </a:path>
              </a:gradFill>
              <a:ln w="12700" algn="ctr">
                <a:noFill/>
                <a:prstDash val="sysDot"/>
                <a:round/>
                <a:headEnd/>
                <a:tailEnd/>
              </a:ln>
              <a:effectLst/>
            </p:spPr>
            <p:txBody>
              <a:bodyPr anchor="ctr">
                <a:spAutoFit/>
              </a:bodyPr>
              <a:lstStyle/>
              <a:p>
                <a:pPr algn="ctr"/>
                <a:endParaRPr lang="en-US">
                  <a:solidFill>
                    <a:schemeClr val="tx1"/>
                  </a:solidFill>
                </a:endParaRPr>
              </a:p>
            </p:txBody>
          </p:sp>
          <p:pic>
            <p:nvPicPr>
              <p:cNvPr id="33" name="Picture 3" descr="Send%20Shape"/>
              <p:cNvPicPr>
                <a:picLocks noChangeAspect="1" noChangeArrowheads="1"/>
              </p:cNvPicPr>
              <p:nvPr/>
            </p:nvPicPr>
            <p:blipFill>
              <a:blip r:embed="rId4"/>
              <a:srcRect/>
              <a:stretch>
                <a:fillRect/>
              </a:stretch>
            </p:blipFill>
            <p:spPr bwMode="auto">
              <a:xfrm>
                <a:off x="2133600" y="5029200"/>
                <a:ext cx="228600" cy="217488"/>
              </a:xfrm>
              <a:prstGeom prst="rect">
                <a:avLst/>
              </a:prstGeom>
              <a:noFill/>
              <a:ln w="9525">
                <a:noFill/>
                <a:miter lim="800000"/>
                <a:headEnd/>
                <a:tailEnd/>
              </a:ln>
            </p:spPr>
          </p:pic>
          <p:pic>
            <p:nvPicPr>
              <p:cNvPr id="34" name="Picture 4" descr="Transform%20Shape"/>
              <p:cNvPicPr>
                <a:picLocks noChangeAspect="1" noChangeArrowheads="1"/>
              </p:cNvPicPr>
              <p:nvPr/>
            </p:nvPicPr>
            <p:blipFill>
              <a:blip r:embed="rId5"/>
              <a:srcRect/>
              <a:stretch>
                <a:fillRect/>
              </a:stretch>
            </p:blipFill>
            <p:spPr bwMode="auto">
              <a:xfrm>
                <a:off x="1866900" y="4800600"/>
                <a:ext cx="203200" cy="228600"/>
              </a:xfrm>
              <a:prstGeom prst="rect">
                <a:avLst/>
              </a:prstGeom>
              <a:noFill/>
              <a:ln w="9525">
                <a:noFill/>
                <a:miter lim="800000"/>
                <a:headEnd/>
                <a:tailEnd/>
              </a:ln>
            </p:spPr>
          </p:pic>
          <p:pic>
            <p:nvPicPr>
              <p:cNvPr id="36" name="Picture 22" descr="Receive%20Shape"/>
              <p:cNvPicPr>
                <a:picLocks noChangeAspect="1" noChangeArrowheads="1"/>
              </p:cNvPicPr>
              <p:nvPr/>
            </p:nvPicPr>
            <p:blipFill>
              <a:blip r:embed="rId6"/>
              <a:srcRect/>
              <a:stretch>
                <a:fillRect/>
              </a:stretch>
            </p:blipFill>
            <p:spPr bwMode="auto">
              <a:xfrm>
                <a:off x="838200" y="5029200"/>
                <a:ext cx="228600" cy="228600"/>
              </a:xfrm>
              <a:prstGeom prst="rect">
                <a:avLst/>
              </a:prstGeom>
              <a:noFill/>
              <a:ln w="9525">
                <a:noFill/>
                <a:miter lim="800000"/>
                <a:headEnd/>
                <a:tailEnd/>
              </a:ln>
            </p:spPr>
          </p:pic>
          <p:pic>
            <p:nvPicPr>
              <p:cNvPr id="37" name="Picture 23" descr="Decide%20Shape"/>
              <p:cNvPicPr>
                <a:picLocks noChangeAspect="1" noChangeArrowheads="1"/>
              </p:cNvPicPr>
              <p:nvPr/>
            </p:nvPicPr>
            <p:blipFill>
              <a:blip r:embed="rId7"/>
              <a:srcRect/>
              <a:stretch>
                <a:fillRect/>
              </a:stretch>
            </p:blipFill>
            <p:spPr bwMode="auto">
              <a:xfrm>
                <a:off x="1219200" y="5029200"/>
                <a:ext cx="228600" cy="228600"/>
              </a:xfrm>
              <a:prstGeom prst="rect">
                <a:avLst/>
              </a:prstGeom>
              <a:noFill/>
              <a:ln w="9525">
                <a:noFill/>
                <a:miter lim="800000"/>
                <a:headEnd/>
                <a:tailEnd/>
              </a:ln>
            </p:spPr>
          </p:pic>
          <p:pic>
            <p:nvPicPr>
              <p:cNvPr id="38" name="Picture 24" descr="Loop%20Shape"/>
              <p:cNvPicPr>
                <a:picLocks noChangeAspect="1" noChangeArrowheads="1"/>
              </p:cNvPicPr>
              <p:nvPr/>
            </p:nvPicPr>
            <p:blipFill>
              <a:blip r:embed="rId8"/>
              <a:srcRect/>
              <a:stretch>
                <a:fillRect/>
              </a:stretch>
            </p:blipFill>
            <p:spPr bwMode="auto">
              <a:xfrm>
                <a:off x="1524000" y="4800600"/>
                <a:ext cx="228600" cy="228600"/>
              </a:xfrm>
              <a:prstGeom prst="rect">
                <a:avLst/>
              </a:prstGeom>
              <a:noFill/>
              <a:ln w="9525">
                <a:noFill/>
                <a:miter lim="800000"/>
                <a:headEnd/>
                <a:tailEnd/>
              </a:ln>
            </p:spPr>
          </p:pic>
          <p:pic>
            <p:nvPicPr>
              <p:cNvPr id="39" name="Picture 25" descr="Construct%20Message%20Shape"/>
              <p:cNvPicPr>
                <a:picLocks noChangeAspect="1" noChangeArrowheads="1"/>
              </p:cNvPicPr>
              <p:nvPr/>
            </p:nvPicPr>
            <p:blipFill>
              <a:blip r:embed="rId9"/>
              <a:srcRect/>
              <a:stretch>
                <a:fillRect/>
              </a:stretch>
            </p:blipFill>
            <p:spPr bwMode="auto">
              <a:xfrm>
                <a:off x="1676400" y="5181600"/>
                <a:ext cx="228600" cy="228600"/>
              </a:xfrm>
              <a:prstGeom prst="rect">
                <a:avLst/>
              </a:prstGeom>
              <a:noFill/>
              <a:ln w="9525">
                <a:noFill/>
                <a:miter lim="800000"/>
                <a:headEnd/>
                <a:tailEnd/>
              </a:ln>
            </p:spPr>
          </p:pic>
          <p:sp>
            <p:nvSpPr>
              <p:cNvPr id="40" name="Line 26"/>
              <p:cNvSpPr>
                <a:spLocks noChangeShapeType="1"/>
              </p:cNvSpPr>
              <p:nvPr/>
            </p:nvSpPr>
            <p:spPr bwMode="auto">
              <a:xfrm flipV="1">
                <a:off x="1433513" y="5016500"/>
                <a:ext cx="144462" cy="122238"/>
              </a:xfrm>
              <a:prstGeom prst="line">
                <a:avLst/>
              </a:prstGeom>
              <a:noFill/>
              <a:ln w="19050">
                <a:solidFill>
                  <a:schemeClr val="tx1"/>
                </a:solidFill>
                <a:round/>
                <a:headEnd type="oval" w="sm" len="sm"/>
                <a:tailEnd type="oval" w="sm" len="sm"/>
              </a:ln>
              <a:effectLst/>
            </p:spPr>
            <p:txBody>
              <a:bodyPr anchor="ctr">
                <a:spAutoFit/>
              </a:bodyPr>
              <a:lstStyle/>
              <a:p>
                <a:pPr algn="ctr"/>
                <a:endParaRPr lang="en-US">
                  <a:solidFill>
                    <a:schemeClr val="tx1"/>
                  </a:solidFill>
                </a:endParaRPr>
              </a:p>
            </p:txBody>
          </p:sp>
          <p:sp>
            <p:nvSpPr>
              <p:cNvPr id="41" name="Line 27"/>
              <p:cNvSpPr>
                <a:spLocks noChangeShapeType="1"/>
              </p:cNvSpPr>
              <p:nvPr/>
            </p:nvSpPr>
            <p:spPr bwMode="auto">
              <a:xfrm>
                <a:off x="1438275" y="5143500"/>
                <a:ext cx="242888" cy="161925"/>
              </a:xfrm>
              <a:prstGeom prst="line">
                <a:avLst/>
              </a:prstGeom>
              <a:noFill/>
              <a:ln w="19050">
                <a:solidFill>
                  <a:schemeClr val="tx1"/>
                </a:solidFill>
                <a:round/>
                <a:headEnd type="oval" w="sm" len="sm"/>
                <a:tailEnd type="oval" w="sm" len="sm"/>
              </a:ln>
              <a:effectLst/>
            </p:spPr>
            <p:txBody>
              <a:bodyPr anchor="ctr">
                <a:spAutoFit/>
              </a:bodyPr>
              <a:lstStyle/>
              <a:p>
                <a:pPr algn="ctr"/>
                <a:endParaRPr lang="en-US">
                  <a:solidFill>
                    <a:schemeClr val="tx1"/>
                  </a:solidFill>
                </a:endParaRPr>
              </a:p>
            </p:txBody>
          </p:sp>
          <p:sp>
            <p:nvSpPr>
              <p:cNvPr id="42" name="Line 28"/>
              <p:cNvSpPr>
                <a:spLocks noChangeShapeType="1"/>
              </p:cNvSpPr>
              <p:nvPr/>
            </p:nvSpPr>
            <p:spPr bwMode="auto">
              <a:xfrm flipV="1">
                <a:off x="1747838" y="4872038"/>
                <a:ext cx="152400" cy="38100"/>
              </a:xfrm>
              <a:prstGeom prst="line">
                <a:avLst/>
              </a:prstGeom>
              <a:noFill/>
              <a:ln w="19050">
                <a:solidFill>
                  <a:schemeClr val="tx1"/>
                </a:solidFill>
                <a:round/>
                <a:headEnd type="oval" w="sm" len="sm"/>
                <a:tailEnd type="oval" w="sm" len="sm"/>
              </a:ln>
              <a:effectLst/>
            </p:spPr>
            <p:txBody>
              <a:bodyPr anchor="ctr">
                <a:spAutoFit/>
              </a:bodyPr>
              <a:lstStyle/>
              <a:p>
                <a:pPr algn="ctr"/>
                <a:endParaRPr lang="en-US">
                  <a:solidFill>
                    <a:schemeClr val="tx1"/>
                  </a:solidFill>
                </a:endParaRPr>
              </a:p>
            </p:txBody>
          </p:sp>
          <p:sp>
            <p:nvSpPr>
              <p:cNvPr id="44" name="Line 29"/>
              <p:cNvSpPr>
                <a:spLocks noChangeShapeType="1"/>
              </p:cNvSpPr>
              <p:nvPr/>
            </p:nvSpPr>
            <p:spPr bwMode="auto">
              <a:xfrm>
                <a:off x="2035175" y="4872038"/>
                <a:ext cx="187325" cy="176212"/>
              </a:xfrm>
              <a:prstGeom prst="line">
                <a:avLst/>
              </a:prstGeom>
              <a:noFill/>
              <a:ln w="19050">
                <a:solidFill>
                  <a:schemeClr val="tx1"/>
                </a:solidFill>
                <a:round/>
                <a:headEnd type="oval" w="sm" len="sm"/>
                <a:tailEnd type="oval" w="sm" len="sm"/>
              </a:ln>
              <a:effectLst/>
            </p:spPr>
            <p:txBody>
              <a:bodyPr anchor="ctr">
                <a:spAutoFit/>
              </a:bodyPr>
              <a:lstStyle/>
              <a:p>
                <a:pPr algn="ctr"/>
                <a:endParaRPr lang="en-US">
                  <a:solidFill>
                    <a:schemeClr val="tx1"/>
                  </a:solidFill>
                </a:endParaRPr>
              </a:p>
            </p:txBody>
          </p:sp>
          <p:sp>
            <p:nvSpPr>
              <p:cNvPr id="45" name="Line 30"/>
              <p:cNvSpPr>
                <a:spLocks noChangeShapeType="1"/>
              </p:cNvSpPr>
              <p:nvPr/>
            </p:nvSpPr>
            <p:spPr bwMode="auto">
              <a:xfrm flipV="1">
                <a:off x="1884363" y="5232400"/>
                <a:ext cx="322262" cy="88900"/>
              </a:xfrm>
              <a:prstGeom prst="line">
                <a:avLst/>
              </a:prstGeom>
              <a:noFill/>
              <a:ln w="19050">
                <a:solidFill>
                  <a:schemeClr val="tx1"/>
                </a:solidFill>
                <a:round/>
                <a:headEnd type="oval" w="sm" len="sm"/>
                <a:tailEnd type="oval" w="sm" len="sm"/>
              </a:ln>
              <a:effectLst/>
            </p:spPr>
            <p:txBody>
              <a:bodyPr anchor="ctr">
                <a:spAutoFit/>
              </a:bodyPr>
              <a:lstStyle/>
              <a:p>
                <a:pPr algn="ctr"/>
                <a:endParaRPr lang="en-US">
                  <a:solidFill>
                    <a:schemeClr val="tx1"/>
                  </a:solidFill>
                </a:endParaRPr>
              </a:p>
            </p:txBody>
          </p:sp>
          <p:sp>
            <p:nvSpPr>
              <p:cNvPr id="46" name="Line 31"/>
              <p:cNvSpPr>
                <a:spLocks noChangeShapeType="1"/>
              </p:cNvSpPr>
              <p:nvPr/>
            </p:nvSpPr>
            <p:spPr bwMode="auto">
              <a:xfrm flipV="1">
                <a:off x="1039813" y="5145088"/>
                <a:ext cx="184150" cy="0"/>
              </a:xfrm>
              <a:prstGeom prst="line">
                <a:avLst/>
              </a:prstGeom>
              <a:noFill/>
              <a:ln w="19050">
                <a:solidFill>
                  <a:schemeClr val="tx1"/>
                </a:solidFill>
                <a:round/>
                <a:headEnd type="oval" w="sm" len="sm"/>
                <a:tailEnd type="oval" w="sm" len="sm"/>
              </a:ln>
              <a:effectLst/>
            </p:spPr>
            <p:txBody>
              <a:bodyPr anchor="ctr">
                <a:spAutoFit/>
              </a:bodyPr>
              <a:lstStyle/>
              <a:p>
                <a:pPr algn="ctr"/>
                <a:endParaRPr lang="en-US">
                  <a:solidFill>
                    <a:schemeClr val="tx1"/>
                  </a:solidFill>
                </a:endParaRPr>
              </a:p>
            </p:txBody>
          </p:sp>
        </p:grpSp>
      </p:grpSp>
      <p:sp>
        <p:nvSpPr>
          <p:cNvPr id="30" name="Rectangle 2"/>
          <p:cNvSpPr>
            <a:spLocks noChangeArrowheads="1"/>
          </p:cNvSpPr>
          <p:nvPr/>
        </p:nvSpPr>
        <p:spPr bwMode="auto">
          <a:xfrm>
            <a:off x="5786446" y="5000636"/>
            <a:ext cx="1828800" cy="142876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oAutofit/>
          </a:bodyPr>
          <a:lstStyle/>
          <a:p>
            <a:pPr algn="ctr" eaLnBrk="0" hangingPunct="0"/>
            <a:endParaRPr lang="en-US" sz="1400" b="1">
              <a:solidFill>
                <a:schemeClr val="tx1"/>
              </a:solidFill>
              <a:latin typeface="+mn-lt"/>
            </a:endParaRPr>
          </a:p>
        </p:txBody>
      </p:sp>
      <p:sp>
        <p:nvSpPr>
          <p:cNvPr id="32" name="Text Box 77"/>
          <p:cNvSpPr txBox="1">
            <a:spLocks noChangeArrowheads="1"/>
          </p:cNvSpPr>
          <p:nvPr/>
        </p:nvSpPr>
        <p:spPr bwMode="auto">
          <a:xfrm>
            <a:off x="5905520" y="6000768"/>
            <a:ext cx="1524000" cy="369332"/>
          </a:xfrm>
          <a:prstGeom prst="rect">
            <a:avLst/>
          </a:prstGeom>
          <a:noFill/>
          <a:ln w="19050" algn="ctr">
            <a:noFill/>
            <a:miter lim="800000"/>
            <a:headEnd/>
            <a:tailEnd/>
          </a:ln>
          <a:effectLst/>
        </p:spPr>
        <p:txBody>
          <a:bodyPr wrap="square">
            <a:spAutoFit/>
          </a:bodyPr>
          <a:lstStyle/>
          <a:p>
            <a:pPr algn="ctr"/>
            <a:r>
              <a:rPr lang="en-US" sz="1800" b="1" dirty="0" smtClean="0">
                <a:solidFill>
                  <a:schemeClr val="tx1"/>
                </a:solidFill>
              </a:rPr>
              <a:t>Enterprise</a:t>
            </a:r>
            <a:endParaRPr lang="en-US" sz="1800" b="1" dirty="0">
              <a:solidFill>
                <a:schemeClr val="tx1"/>
              </a:solidFill>
            </a:endParaRPr>
          </a:p>
        </p:txBody>
      </p:sp>
      <p:grpSp>
        <p:nvGrpSpPr>
          <p:cNvPr id="5" name="Group 70"/>
          <p:cNvGrpSpPr/>
          <p:nvPr/>
        </p:nvGrpSpPr>
        <p:grpSpPr>
          <a:xfrm>
            <a:off x="4705336" y="3109898"/>
            <a:ext cx="1447800" cy="381000"/>
            <a:chOff x="4705336" y="3252774"/>
            <a:chExt cx="1447800" cy="381000"/>
          </a:xfrm>
        </p:grpSpPr>
        <p:sp>
          <p:nvSpPr>
            <p:cNvPr id="60" name="Rectangle 93"/>
            <p:cNvSpPr>
              <a:spLocks noChangeArrowheads="1"/>
            </p:cNvSpPr>
            <p:nvPr/>
          </p:nvSpPr>
          <p:spPr bwMode="auto">
            <a:xfrm>
              <a:off x="4705336" y="3252774"/>
              <a:ext cx="1447800" cy="3810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algn="ctr"/>
              <a:endParaRPr lang="en-US">
                <a:solidFill>
                  <a:schemeClr val="tx1"/>
                </a:solidFill>
              </a:endParaRPr>
            </a:p>
          </p:txBody>
        </p:sp>
        <p:sp>
          <p:nvSpPr>
            <p:cNvPr id="61" name="Text Box 95"/>
            <p:cNvSpPr txBox="1">
              <a:spLocks noChangeArrowheads="1"/>
            </p:cNvSpPr>
            <p:nvPr/>
          </p:nvSpPr>
          <p:spPr bwMode="auto">
            <a:xfrm>
              <a:off x="4705336" y="3252774"/>
              <a:ext cx="1447800" cy="338554"/>
            </a:xfrm>
            <a:prstGeom prst="rect">
              <a:avLst/>
            </a:prstGeom>
            <a:noFill/>
            <a:ln w="19050" algn="ctr">
              <a:noFill/>
              <a:miter lim="800000"/>
              <a:headEnd/>
              <a:tailEnd type="none" w="lg" len="lg"/>
            </a:ln>
            <a:effectLst/>
          </p:spPr>
          <p:txBody>
            <a:bodyPr wrap="square">
              <a:spAutoFit/>
            </a:bodyPr>
            <a:lstStyle/>
            <a:p>
              <a:pPr algn="ctr"/>
              <a:r>
                <a:rPr lang="en-US" sz="1600" b="1" dirty="0" smtClean="0">
                  <a:solidFill>
                    <a:schemeClr val="tx1"/>
                  </a:solidFill>
                </a:rPr>
                <a:t>Identity</a:t>
              </a:r>
              <a:endParaRPr lang="en-US" sz="1600" b="1" dirty="0">
                <a:solidFill>
                  <a:schemeClr val="tx1"/>
                </a:solidFill>
              </a:endParaRPr>
            </a:p>
          </p:txBody>
        </p:sp>
      </p:grpSp>
      <p:pic>
        <p:nvPicPr>
          <p:cNvPr id="62" name="Picture 13" descr="internet cloud 75 opac"/>
          <p:cNvPicPr>
            <a:picLocks noChangeAspect="1" noChangeArrowheads="1"/>
          </p:cNvPicPr>
          <p:nvPr/>
        </p:nvPicPr>
        <p:blipFill>
          <a:blip r:embed="rId10" cstate="print"/>
          <a:srcRect/>
          <a:stretch>
            <a:fillRect/>
          </a:stretch>
        </p:blipFill>
        <p:spPr bwMode="auto">
          <a:xfrm>
            <a:off x="1785918" y="4214818"/>
            <a:ext cx="5562600" cy="857256"/>
          </a:xfrm>
          <a:prstGeom prst="rect">
            <a:avLst/>
          </a:prstGeom>
          <a:noFill/>
          <a:effectLst/>
        </p:spPr>
      </p:pic>
      <p:sp>
        <p:nvSpPr>
          <p:cNvPr id="63" name="Text Box 77"/>
          <p:cNvSpPr txBox="1">
            <a:spLocks noChangeArrowheads="1"/>
          </p:cNvSpPr>
          <p:nvPr/>
        </p:nvSpPr>
        <p:spPr bwMode="auto">
          <a:xfrm>
            <a:off x="3786182" y="4429132"/>
            <a:ext cx="1295400" cy="369332"/>
          </a:xfrm>
          <a:prstGeom prst="rect">
            <a:avLst/>
          </a:prstGeom>
          <a:noFill/>
          <a:ln w="19050" algn="ctr">
            <a:noFill/>
            <a:miter lim="800000"/>
            <a:headEnd/>
            <a:tailEnd/>
          </a:ln>
          <a:effectLst/>
        </p:spPr>
        <p:txBody>
          <a:bodyPr wrap="square">
            <a:spAutoFit/>
          </a:bodyPr>
          <a:lstStyle/>
          <a:p>
            <a:pPr algn="ctr"/>
            <a:r>
              <a:rPr lang="en-US" sz="1800" b="1" i="1" dirty="0">
                <a:solidFill>
                  <a:schemeClr val="tx1"/>
                </a:solidFill>
              </a:rPr>
              <a:t>Internet</a:t>
            </a:r>
          </a:p>
        </p:txBody>
      </p:sp>
      <p:grpSp>
        <p:nvGrpSpPr>
          <p:cNvPr id="6" name="Group 53"/>
          <p:cNvGrpSpPr/>
          <p:nvPr/>
        </p:nvGrpSpPr>
        <p:grpSpPr>
          <a:xfrm>
            <a:off x="2030819" y="3981162"/>
            <a:ext cx="4572000" cy="1209962"/>
            <a:chOff x="2030819" y="4124038"/>
            <a:chExt cx="4572000" cy="1209962"/>
          </a:xfrm>
        </p:grpSpPr>
        <p:sp>
          <p:nvSpPr>
            <p:cNvPr id="64" name="Freeform 63"/>
            <p:cNvSpPr/>
            <p:nvPr/>
          </p:nvSpPr>
          <p:spPr bwMode="auto">
            <a:xfrm>
              <a:off x="5341088" y="4124038"/>
              <a:ext cx="1261731" cy="1209962"/>
            </a:xfrm>
            <a:custGeom>
              <a:avLst/>
              <a:gdLst>
                <a:gd name="connsiteX0" fmla="*/ 1566531 w 1566531"/>
                <a:gd name="connsiteY0" fmla="*/ 2169042 h 2169042"/>
                <a:gd name="connsiteX1" fmla="*/ 248093 w 1566531"/>
                <a:gd name="connsiteY1" fmla="*/ 914400 h 2169042"/>
                <a:gd name="connsiteX2" fmla="*/ 77972 w 1566531"/>
                <a:gd name="connsiteY2" fmla="*/ 0 h 2169042"/>
                <a:gd name="connsiteX0" fmla="*/ 1490331 w 1490331"/>
                <a:gd name="connsiteY0" fmla="*/ 2169042 h 2169042"/>
                <a:gd name="connsiteX1" fmla="*/ 171893 w 1490331"/>
                <a:gd name="connsiteY1" fmla="*/ 914400 h 2169042"/>
                <a:gd name="connsiteX2" fmla="*/ 458972 w 1490331"/>
                <a:gd name="connsiteY2" fmla="*/ 0 h 2169042"/>
                <a:gd name="connsiteX0" fmla="*/ 1261731 w 1261731"/>
                <a:gd name="connsiteY0" fmla="*/ 2169042 h 2169042"/>
                <a:gd name="connsiteX1" fmla="*/ 171893 w 1261731"/>
                <a:gd name="connsiteY1" fmla="*/ 1066800 h 2169042"/>
                <a:gd name="connsiteX2" fmla="*/ 230372 w 1261731"/>
                <a:gd name="connsiteY2" fmla="*/ 0 h 2169042"/>
              </a:gdLst>
              <a:ahLst/>
              <a:cxnLst>
                <a:cxn ang="0">
                  <a:pos x="connsiteX0" y="connsiteY0"/>
                </a:cxn>
                <a:cxn ang="0">
                  <a:pos x="connsiteX1" y="connsiteY1"/>
                </a:cxn>
                <a:cxn ang="0">
                  <a:pos x="connsiteX2" y="connsiteY2"/>
                </a:cxn>
              </a:cxnLst>
              <a:rect l="l" t="t" r="r" b="b"/>
              <a:pathLst>
                <a:path w="1261731" h="2169042">
                  <a:moveTo>
                    <a:pt x="1261731" y="2169042"/>
                  </a:moveTo>
                  <a:cubicBezTo>
                    <a:pt x="726558" y="1722474"/>
                    <a:pt x="343786" y="1428307"/>
                    <a:pt x="171893" y="1066800"/>
                  </a:cubicBezTo>
                  <a:cubicBezTo>
                    <a:pt x="0" y="705293"/>
                    <a:pt x="191386" y="276446"/>
                    <a:pt x="230372" y="0"/>
                  </a:cubicBezTo>
                </a:path>
              </a:pathLst>
            </a:custGeom>
            <a:noFill/>
            <a:ln w="31750" cap="flat" cmpd="sng">
              <a:solidFill>
                <a:schemeClr val="tx1"/>
              </a:solidFill>
              <a:prstDash val="solid"/>
              <a:round/>
              <a:headEnd type="stealth" w="lg" len="lg"/>
              <a:tailEnd type="stealth" w="lg" len="lg"/>
            </a:ln>
            <a:effectLst/>
          </p:spPr>
          <p:txBody>
            <a:bodyPr wrap="none" anchor="ctr">
              <a:noAutofit/>
            </a:bodyPr>
            <a:lstStyle/>
            <a:p>
              <a:pPr algn="ctr"/>
              <a:endParaRPr lang="en-US">
                <a:solidFill>
                  <a:schemeClr val="tx1"/>
                </a:solidFill>
              </a:endParaRPr>
            </a:p>
          </p:txBody>
        </p:sp>
        <p:sp>
          <p:nvSpPr>
            <p:cNvPr id="65" name="Freeform 64"/>
            <p:cNvSpPr/>
            <p:nvPr/>
          </p:nvSpPr>
          <p:spPr bwMode="auto">
            <a:xfrm>
              <a:off x="2030819" y="4143380"/>
              <a:ext cx="1488558" cy="1190620"/>
            </a:xfrm>
            <a:custGeom>
              <a:avLst/>
              <a:gdLst>
                <a:gd name="connsiteX0" fmla="*/ 0 w 1488558"/>
                <a:gd name="connsiteY0" fmla="*/ 2158409 h 2158409"/>
                <a:gd name="connsiteX1" fmla="*/ 988828 w 1488558"/>
                <a:gd name="connsiteY1" fmla="*/ 1095153 h 2158409"/>
                <a:gd name="connsiteX2" fmla="*/ 1488558 w 1488558"/>
                <a:gd name="connsiteY2" fmla="*/ 0 h 2158409"/>
              </a:gdLst>
              <a:ahLst/>
              <a:cxnLst>
                <a:cxn ang="0">
                  <a:pos x="connsiteX0" y="connsiteY0"/>
                </a:cxn>
                <a:cxn ang="0">
                  <a:pos x="connsiteX1" y="connsiteY1"/>
                </a:cxn>
                <a:cxn ang="0">
                  <a:pos x="connsiteX2" y="connsiteY2"/>
                </a:cxn>
              </a:cxnLst>
              <a:rect l="l" t="t" r="r" b="b"/>
              <a:pathLst>
                <a:path w="1488558" h="2158409">
                  <a:moveTo>
                    <a:pt x="0" y="2158409"/>
                  </a:moveTo>
                  <a:cubicBezTo>
                    <a:pt x="370367" y="1806648"/>
                    <a:pt x="740735" y="1454888"/>
                    <a:pt x="988828" y="1095153"/>
                  </a:cubicBezTo>
                  <a:cubicBezTo>
                    <a:pt x="1236921" y="735418"/>
                    <a:pt x="1362739" y="367709"/>
                    <a:pt x="1488558" y="0"/>
                  </a:cubicBezTo>
                </a:path>
              </a:pathLst>
            </a:custGeom>
            <a:noFill/>
            <a:ln w="31750" cap="flat" cmpd="sng">
              <a:solidFill>
                <a:schemeClr val="tx1"/>
              </a:solidFill>
              <a:prstDash val="solid"/>
              <a:round/>
              <a:headEnd type="stealth" w="lg" len="lg"/>
              <a:tailEnd type="stealth" w="lg" len="lg"/>
            </a:ln>
            <a:effectLst/>
          </p:spPr>
          <p:txBody>
            <a:bodyPr wrap="none" anchor="ctr">
              <a:noAutofit/>
            </a:bodyPr>
            <a:lstStyle/>
            <a:p>
              <a:pPr algn="ctr"/>
              <a:endParaRPr lang="en-US">
                <a:solidFill>
                  <a:schemeClr val="tx1"/>
                </a:solidFill>
              </a:endParaRPr>
            </a:p>
          </p:txBody>
        </p:sp>
        <p:sp>
          <p:nvSpPr>
            <p:cNvPr id="66" name="Freeform 65"/>
            <p:cNvSpPr/>
            <p:nvPr/>
          </p:nvSpPr>
          <p:spPr bwMode="auto">
            <a:xfrm>
              <a:off x="3574607" y="4143380"/>
              <a:ext cx="995621" cy="1190620"/>
            </a:xfrm>
            <a:custGeom>
              <a:avLst/>
              <a:gdLst>
                <a:gd name="connsiteX0" fmla="*/ 437707 w 703521"/>
                <a:gd name="connsiteY0" fmla="*/ 2094614 h 2094614"/>
                <a:gd name="connsiteX1" fmla="*/ 44302 w 703521"/>
                <a:gd name="connsiteY1" fmla="*/ 925032 h 2094614"/>
                <a:gd name="connsiteX2" fmla="*/ 703521 w 703521"/>
                <a:gd name="connsiteY2" fmla="*/ 0 h 2094614"/>
                <a:gd name="connsiteX0" fmla="*/ 285307 w 551121"/>
                <a:gd name="connsiteY0" fmla="*/ 2094614 h 2094614"/>
                <a:gd name="connsiteX1" fmla="*/ 44302 w 551121"/>
                <a:gd name="connsiteY1" fmla="*/ 925032 h 2094614"/>
                <a:gd name="connsiteX2" fmla="*/ 551121 w 551121"/>
                <a:gd name="connsiteY2" fmla="*/ 0 h 2094614"/>
                <a:gd name="connsiteX0" fmla="*/ 310707 w 728921"/>
                <a:gd name="connsiteY0" fmla="*/ 2094614 h 2094614"/>
                <a:gd name="connsiteX1" fmla="*/ 69702 w 728921"/>
                <a:gd name="connsiteY1" fmla="*/ 925032 h 2094614"/>
                <a:gd name="connsiteX2" fmla="*/ 728921 w 728921"/>
                <a:gd name="connsiteY2" fmla="*/ 0 h 2094614"/>
                <a:gd name="connsiteX0" fmla="*/ 348807 w 995621"/>
                <a:gd name="connsiteY0" fmla="*/ 2094614 h 2094614"/>
                <a:gd name="connsiteX1" fmla="*/ 107802 w 995621"/>
                <a:gd name="connsiteY1" fmla="*/ 925032 h 2094614"/>
                <a:gd name="connsiteX2" fmla="*/ 995621 w 995621"/>
                <a:gd name="connsiteY2" fmla="*/ 0 h 2094614"/>
              </a:gdLst>
              <a:ahLst/>
              <a:cxnLst>
                <a:cxn ang="0">
                  <a:pos x="connsiteX0" y="connsiteY0"/>
                </a:cxn>
                <a:cxn ang="0">
                  <a:pos x="connsiteX1" y="connsiteY1"/>
                </a:cxn>
                <a:cxn ang="0">
                  <a:pos x="connsiteX2" y="connsiteY2"/>
                </a:cxn>
              </a:cxnLst>
              <a:rect l="l" t="t" r="r" b="b"/>
              <a:pathLst>
                <a:path w="995621" h="2094614">
                  <a:moveTo>
                    <a:pt x="348807" y="2094614"/>
                  </a:moveTo>
                  <a:cubicBezTo>
                    <a:pt x="129953" y="1684374"/>
                    <a:pt x="0" y="1274134"/>
                    <a:pt x="107802" y="925032"/>
                  </a:cubicBezTo>
                  <a:cubicBezTo>
                    <a:pt x="215604" y="575930"/>
                    <a:pt x="688162" y="287965"/>
                    <a:pt x="995621" y="0"/>
                  </a:cubicBezTo>
                </a:path>
              </a:pathLst>
            </a:custGeom>
            <a:noFill/>
            <a:ln w="31750" cap="flat" cmpd="sng">
              <a:solidFill>
                <a:schemeClr val="tx1"/>
              </a:solidFill>
              <a:prstDash val="solid"/>
              <a:round/>
              <a:headEnd type="stealth" w="lg" len="lg"/>
              <a:tailEnd type="stealth" w="lg" len="lg"/>
            </a:ln>
            <a:effectLst/>
          </p:spPr>
          <p:txBody>
            <a:bodyPr wrap="none" anchor="ctr">
              <a:noAutofit/>
            </a:bodyPr>
            <a:lstStyle/>
            <a:p>
              <a:pPr algn="ctr"/>
              <a:endParaRPr lang="en-US">
                <a:solidFill>
                  <a:schemeClr val="tx1"/>
                </a:solidFill>
              </a:endParaRPr>
            </a:p>
          </p:txBody>
        </p:sp>
      </p:grpSp>
      <p:sp>
        <p:nvSpPr>
          <p:cNvPr id="20" name="Oval 106"/>
          <p:cNvSpPr>
            <a:spLocks noChangeArrowheads="1"/>
          </p:cNvSpPr>
          <p:nvPr/>
        </p:nvSpPr>
        <p:spPr bwMode="auto">
          <a:xfrm>
            <a:off x="3048008" y="5229236"/>
            <a:ext cx="1524000" cy="772633"/>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algn="ctr" eaLnBrk="0" hangingPunct="0"/>
            <a:endParaRPr lang="en-US">
              <a:solidFill>
                <a:schemeClr val="tx1"/>
              </a:solidFill>
            </a:endParaRPr>
          </a:p>
        </p:txBody>
      </p:sp>
      <p:sp>
        <p:nvSpPr>
          <p:cNvPr id="21" name="Text Box 27"/>
          <p:cNvSpPr txBox="1">
            <a:spLocks noChangeArrowheads="1"/>
          </p:cNvSpPr>
          <p:nvPr/>
        </p:nvSpPr>
        <p:spPr bwMode="auto">
          <a:xfrm>
            <a:off x="3113576" y="5424167"/>
            <a:ext cx="1371600" cy="338554"/>
          </a:xfrm>
          <a:prstGeom prst="rect">
            <a:avLst/>
          </a:prstGeom>
          <a:noFill/>
          <a:ln w="19050" algn="ctr">
            <a:noFill/>
            <a:miter lim="800000"/>
            <a:headEnd/>
            <a:tailEnd/>
          </a:ln>
          <a:effectLst/>
        </p:spPr>
        <p:txBody>
          <a:bodyPr>
            <a:spAutoFit/>
          </a:bodyPr>
          <a:lstStyle/>
          <a:p>
            <a:pPr algn="ctr"/>
            <a:r>
              <a:rPr lang="en-US" sz="1600" b="1" dirty="0" smtClean="0">
                <a:solidFill>
                  <a:schemeClr val="tx1"/>
                </a:solidFill>
              </a:rPr>
              <a:t>Application</a:t>
            </a:r>
            <a:endParaRPr lang="en-US" sz="1600" b="1" dirty="0">
              <a:solidFill>
                <a:schemeClr val="tx1"/>
              </a:solidFill>
            </a:endParaRPr>
          </a:p>
        </p:txBody>
      </p:sp>
      <p:sp>
        <p:nvSpPr>
          <p:cNvPr id="48" name="Oval 106"/>
          <p:cNvSpPr>
            <a:spLocks noChangeArrowheads="1"/>
          </p:cNvSpPr>
          <p:nvPr/>
        </p:nvSpPr>
        <p:spPr bwMode="auto">
          <a:xfrm>
            <a:off x="1219208" y="5229236"/>
            <a:ext cx="1524000" cy="772633"/>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algn="ctr" eaLnBrk="0" hangingPunct="0"/>
            <a:endParaRPr lang="en-US">
              <a:solidFill>
                <a:schemeClr val="tx1"/>
              </a:solidFill>
            </a:endParaRPr>
          </a:p>
        </p:txBody>
      </p:sp>
      <p:sp>
        <p:nvSpPr>
          <p:cNvPr id="49" name="Text Box 27"/>
          <p:cNvSpPr txBox="1">
            <a:spLocks noChangeArrowheads="1"/>
          </p:cNvSpPr>
          <p:nvPr/>
        </p:nvSpPr>
        <p:spPr bwMode="auto">
          <a:xfrm>
            <a:off x="1284776" y="5424167"/>
            <a:ext cx="1371600" cy="338554"/>
          </a:xfrm>
          <a:prstGeom prst="rect">
            <a:avLst/>
          </a:prstGeom>
          <a:noFill/>
          <a:ln w="19050" algn="ctr">
            <a:noFill/>
            <a:miter lim="800000"/>
            <a:headEnd/>
            <a:tailEnd/>
          </a:ln>
          <a:effectLst/>
        </p:spPr>
        <p:txBody>
          <a:bodyPr>
            <a:spAutoFit/>
          </a:bodyPr>
          <a:lstStyle/>
          <a:p>
            <a:pPr algn="ctr"/>
            <a:r>
              <a:rPr lang="en-US" sz="1600" b="1" dirty="0" smtClean="0">
                <a:solidFill>
                  <a:schemeClr val="tx1"/>
                </a:solidFill>
              </a:rPr>
              <a:t>Application</a:t>
            </a:r>
            <a:endParaRPr lang="en-US" sz="1600" b="1" dirty="0">
              <a:solidFill>
                <a:schemeClr val="tx1"/>
              </a:solidFill>
            </a:endParaRPr>
          </a:p>
        </p:txBody>
      </p:sp>
      <p:sp>
        <p:nvSpPr>
          <p:cNvPr id="50" name="Oval 106"/>
          <p:cNvSpPr>
            <a:spLocks noChangeArrowheads="1"/>
          </p:cNvSpPr>
          <p:nvPr/>
        </p:nvSpPr>
        <p:spPr bwMode="auto">
          <a:xfrm>
            <a:off x="5905520" y="5229236"/>
            <a:ext cx="1524000" cy="772633"/>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algn="ctr" eaLnBrk="0" hangingPunct="0"/>
            <a:endParaRPr lang="en-US">
              <a:solidFill>
                <a:schemeClr val="tx1"/>
              </a:solidFill>
            </a:endParaRPr>
          </a:p>
        </p:txBody>
      </p:sp>
      <p:sp>
        <p:nvSpPr>
          <p:cNvPr id="51" name="Text Box 27"/>
          <p:cNvSpPr txBox="1">
            <a:spLocks noChangeArrowheads="1"/>
          </p:cNvSpPr>
          <p:nvPr/>
        </p:nvSpPr>
        <p:spPr bwMode="auto">
          <a:xfrm>
            <a:off x="5986482" y="5424167"/>
            <a:ext cx="1371600" cy="338554"/>
          </a:xfrm>
          <a:prstGeom prst="rect">
            <a:avLst/>
          </a:prstGeom>
          <a:noFill/>
          <a:ln w="19050" algn="ctr">
            <a:noFill/>
            <a:miter lim="800000"/>
            <a:headEnd/>
            <a:tailEnd/>
          </a:ln>
          <a:effectLst/>
        </p:spPr>
        <p:txBody>
          <a:bodyPr>
            <a:spAutoFit/>
          </a:bodyPr>
          <a:lstStyle/>
          <a:p>
            <a:pPr algn="ctr"/>
            <a:r>
              <a:rPr lang="en-US" sz="1600" b="1" dirty="0" smtClean="0">
                <a:solidFill>
                  <a:schemeClr val="tx1"/>
                </a:solidFill>
              </a:rPr>
              <a:t>Application</a:t>
            </a:r>
            <a:endParaRPr lang="en-US" sz="1600" b="1" dirty="0">
              <a:solidFill>
                <a:schemeClr val="tx1"/>
              </a:solidFill>
            </a:endParaRPr>
          </a:p>
        </p:txBody>
      </p:sp>
      <p:grpSp>
        <p:nvGrpSpPr>
          <p:cNvPr id="7" name="Group 55"/>
          <p:cNvGrpSpPr/>
          <p:nvPr/>
        </p:nvGrpSpPr>
        <p:grpSpPr>
          <a:xfrm>
            <a:off x="3028936" y="3109898"/>
            <a:ext cx="1447800" cy="381000"/>
            <a:chOff x="3028936" y="3252774"/>
            <a:chExt cx="1447800" cy="381000"/>
          </a:xfrm>
        </p:grpSpPr>
        <p:sp>
          <p:nvSpPr>
            <p:cNvPr id="68" name="Rectangle 93"/>
            <p:cNvSpPr>
              <a:spLocks noChangeArrowheads="1"/>
            </p:cNvSpPr>
            <p:nvPr/>
          </p:nvSpPr>
          <p:spPr bwMode="auto">
            <a:xfrm>
              <a:off x="3028936" y="3252774"/>
              <a:ext cx="1447800" cy="3810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algn="ctr"/>
              <a:endParaRPr lang="en-US">
                <a:solidFill>
                  <a:schemeClr val="tx1"/>
                </a:solidFill>
              </a:endParaRPr>
            </a:p>
          </p:txBody>
        </p:sp>
        <p:sp>
          <p:nvSpPr>
            <p:cNvPr id="69" name="Text Box 95"/>
            <p:cNvSpPr txBox="1">
              <a:spLocks noChangeArrowheads="1"/>
            </p:cNvSpPr>
            <p:nvPr/>
          </p:nvSpPr>
          <p:spPr bwMode="auto">
            <a:xfrm>
              <a:off x="3028936" y="3252774"/>
              <a:ext cx="1447800" cy="338554"/>
            </a:xfrm>
            <a:prstGeom prst="rect">
              <a:avLst/>
            </a:prstGeom>
            <a:noFill/>
            <a:ln w="19050" algn="ctr">
              <a:noFill/>
              <a:miter lim="800000"/>
              <a:headEnd/>
              <a:tailEnd type="none" w="lg" len="lg"/>
            </a:ln>
            <a:effectLst/>
          </p:spPr>
          <p:txBody>
            <a:bodyPr wrap="square">
              <a:spAutoFit/>
            </a:bodyPr>
            <a:lstStyle/>
            <a:p>
              <a:pPr algn="ctr"/>
              <a:r>
                <a:rPr lang="en-US" sz="1600" b="1" dirty="0" smtClean="0">
                  <a:solidFill>
                    <a:schemeClr val="tx1"/>
                  </a:solidFill>
                </a:rPr>
                <a:t>Connectivity</a:t>
              </a:r>
              <a:endParaRPr lang="en-US" sz="1600" b="1" dirty="0">
                <a:solidFill>
                  <a:schemeClr val="tx1"/>
                </a:solidFill>
              </a:endParaRPr>
            </a:p>
          </p:txBody>
        </p:sp>
      </p:grpSp>
      <p:sp>
        <p:nvSpPr>
          <p:cNvPr id="43" name="Title 42"/>
          <p:cNvSpPr>
            <a:spLocks noGrp="1"/>
          </p:cNvSpPr>
          <p:nvPr>
            <p:ph type="title"/>
          </p:nvPr>
        </p:nvSpPr>
        <p:spPr>
          <a:xfrm>
            <a:off x="387054" y="228600"/>
            <a:ext cx="8375946" cy="1107996"/>
          </a:xfrm>
        </p:spPr>
        <p:txBody>
          <a:bodyPr/>
          <a:lstStyle/>
          <a:p>
            <a:pPr algn="l"/>
            <a:r>
              <a:rPr lang="en-US" dirty="0" smtClean="0"/>
              <a:t>Illustrating BizTalk Services</a:t>
            </a:r>
            <a:br>
              <a:rPr lang="en-US" dirty="0" smtClean="0"/>
            </a:br>
            <a:r>
              <a:rPr sz="3200" i="1" dirty="0" smtClean="0">
                <a:solidFill>
                  <a:schemeClr val="accent5"/>
                </a:solidFill>
              </a:rPr>
              <a:t>Integration in the cloud</a:t>
            </a:r>
          </a:p>
        </p:txBody>
      </p:sp>
      <p:sp>
        <p:nvSpPr>
          <p:cNvPr id="52" name="Quad Arrow 51"/>
          <p:cNvSpPr/>
          <p:nvPr/>
        </p:nvSpPr>
        <p:spPr>
          <a:xfrm>
            <a:off x="7929586" y="357166"/>
            <a:ext cx="785818" cy="642942"/>
          </a:xfrm>
          <a:prstGeom prst="quadArrow">
            <a:avLst/>
          </a:prstGeom>
          <a:ln w="19050">
            <a:solidFill>
              <a:schemeClr val="bg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dissolv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7054" y="228600"/>
            <a:ext cx="8375946" cy="1163395"/>
          </a:xfrm>
        </p:spPr>
        <p:txBody>
          <a:bodyPr/>
          <a:lstStyle/>
          <a:p>
            <a:r>
              <a:rPr lang="en-US" dirty="0" smtClean="0"/>
              <a:t>Technologies</a:t>
            </a:r>
            <a:br>
              <a:rPr lang="en-US" dirty="0" smtClean="0"/>
            </a:br>
            <a:r>
              <a:rPr lang="en-US" sz="3600" dirty="0" smtClean="0">
                <a:solidFill>
                  <a:schemeClr val="accent5"/>
                </a:solidFill>
              </a:rPr>
              <a:t>BizTalk Services Gross Anatomy</a:t>
            </a:r>
            <a:endParaRPr lang="en-US" dirty="0">
              <a:solidFill>
                <a:schemeClr val="accent5"/>
              </a:solidFill>
            </a:endParaRPr>
          </a:p>
        </p:txBody>
      </p:sp>
      <p:sp>
        <p:nvSpPr>
          <p:cNvPr id="3" name="Content Placeholder 2"/>
          <p:cNvSpPr>
            <a:spLocks noGrp="1"/>
          </p:cNvSpPr>
          <p:nvPr>
            <p:ph idx="1"/>
          </p:nvPr>
        </p:nvSpPr>
        <p:spPr>
          <a:xfrm>
            <a:off x="381000" y="1905000"/>
            <a:ext cx="8382000" cy="4759325"/>
          </a:xfrm>
        </p:spPr>
        <p:txBody>
          <a:bodyPr>
            <a:normAutofit/>
          </a:bodyPr>
          <a:lstStyle/>
          <a:p>
            <a:r>
              <a:rPr lang="en-US" dirty="0" smtClean="0"/>
              <a:t>Messaging (http://connect.biztalk.net)</a:t>
            </a:r>
          </a:p>
          <a:p>
            <a:pPr lvl="1"/>
            <a:r>
              <a:rPr lang="en-US" dirty="0" smtClean="0"/>
              <a:t>Applications create public addresses</a:t>
            </a:r>
          </a:p>
          <a:p>
            <a:pPr lvl="1"/>
            <a:r>
              <a:rPr lang="en-US" dirty="0" smtClean="0"/>
              <a:t>Identity provides simple access control</a:t>
            </a:r>
          </a:p>
          <a:p>
            <a:r>
              <a:rPr lang="en-US" dirty="0" smtClean="0"/>
              <a:t>Identity (http://identity.biztalk.net)</a:t>
            </a:r>
          </a:p>
          <a:p>
            <a:pPr lvl="1"/>
            <a:r>
              <a:rPr lang="en-US" dirty="0" smtClean="0"/>
              <a:t>Delegate identity and access control</a:t>
            </a:r>
          </a:p>
          <a:p>
            <a:pPr lvl="1"/>
            <a:r>
              <a:rPr lang="en-US" dirty="0" smtClean="0"/>
              <a:t>Federated identity (</a:t>
            </a:r>
            <a:r>
              <a:rPr lang="en-US" dirty="0" err="1" smtClean="0"/>
              <a:t>CardSpace</a:t>
            </a:r>
            <a:r>
              <a:rPr lang="en-US" dirty="0" smtClean="0"/>
              <a:t>, ADFS)</a:t>
            </a:r>
          </a:p>
          <a:p>
            <a:pPr lvl="1"/>
            <a:r>
              <a:rPr lang="en-US" dirty="0" smtClean="0"/>
              <a:t>Username and password</a:t>
            </a:r>
          </a:p>
          <a:p>
            <a:r>
              <a:rPr lang="en-US" dirty="0" smtClean="0"/>
              <a:t>Workflow (coming soon)</a:t>
            </a:r>
          </a:p>
          <a:p>
            <a:pPr lvl="1"/>
            <a:r>
              <a:rPr lang="en-US" dirty="0" smtClean="0"/>
              <a:t>Pre-defined activities, very early stage development</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de-DE" dirty="0" smtClean="0"/>
              <a:t>SOA </a:t>
            </a:r>
            <a:r>
              <a:rPr lang="de-DE" dirty="0" err="1" smtClean="0"/>
              <a:t>from</a:t>
            </a:r>
            <a:r>
              <a:rPr lang="de-DE" dirty="0" smtClean="0"/>
              <a:t> </a:t>
            </a:r>
            <a:r>
              <a:rPr lang="de-DE" dirty="0" err="1" smtClean="0"/>
              <a:t>Manager‘s</a:t>
            </a:r>
            <a:r>
              <a:rPr lang="de-DE" dirty="0" smtClean="0"/>
              <a:t> </a:t>
            </a:r>
            <a:r>
              <a:rPr lang="de-DE" dirty="0" err="1" smtClean="0"/>
              <a:t>Viewpoint</a:t>
            </a:r>
            <a:endParaRPr lang="en-US" dirty="0"/>
          </a:p>
        </p:txBody>
      </p:sp>
      <p:pic>
        <p:nvPicPr>
          <p:cNvPr id="8" name="Rectangle 16436"/>
          <p:cNvPicPr>
            <a:picLocks noChangeAspect="1" noChangeArrowheads="1"/>
          </p:cNvPicPr>
          <p:nvPr/>
        </p:nvPicPr>
        <p:blipFill>
          <a:blip r:embed="rId4"/>
          <a:srcRect/>
          <a:stretch>
            <a:fillRect/>
          </a:stretch>
        </p:blipFill>
        <p:spPr bwMode="auto">
          <a:xfrm>
            <a:off x="1471590" y="3505200"/>
            <a:ext cx="609600" cy="608754"/>
          </a:xfrm>
          <a:prstGeom prst="rect">
            <a:avLst/>
          </a:prstGeom>
          <a:noFill/>
          <a:ln w="9525">
            <a:noFill/>
            <a:miter lim="800000"/>
            <a:headEnd/>
            <a:tailEnd/>
          </a:ln>
        </p:spPr>
      </p:pic>
      <p:pic>
        <p:nvPicPr>
          <p:cNvPr id="14" name="Rectangle 16436"/>
          <p:cNvPicPr>
            <a:picLocks noChangeAspect="1" noChangeArrowheads="1"/>
          </p:cNvPicPr>
          <p:nvPr/>
        </p:nvPicPr>
        <p:blipFill>
          <a:blip r:embed="rId4"/>
          <a:srcRect/>
          <a:stretch>
            <a:fillRect/>
          </a:stretch>
        </p:blipFill>
        <p:spPr bwMode="auto">
          <a:xfrm>
            <a:off x="3031311" y="3505200"/>
            <a:ext cx="609600" cy="608754"/>
          </a:xfrm>
          <a:prstGeom prst="rect">
            <a:avLst/>
          </a:prstGeom>
          <a:noFill/>
          <a:ln w="9525">
            <a:noFill/>
            <a:miter lim="800000"/>
            <a:headEnd/>
            <a:tailEnd/>
          </a:ln>
        </p:spPr>
      </p:pic>
      <p:pic>
        <p:nvPicPr>
          <p:cNvPr id="16" name="Rectangle 16436"/>
          <p:cNvPicPr>
            <a:picLocks noChangeAspect="1" noChangeArrowheads="1"/>
          </p:cNvPicPr>
          <p:nvPr/>
        </p:nvPicPr>
        <p:blipFill>
          <a:blip r:embed="rId4"/>
          <a:srcRect/>
          <a:stretch>
            <a:fillRect/>
          </a:stretch>
        </p:blipFill>
        <p:spPr bwMode="auto">
          <a:xfrm>
            <a:off x="4714876" y="3505200"/>
            <a:ext cx="609600" cy="608754"/>
          </a:xfrm>
          <a:prstGeom prst="rect">
            <a:avLst/>
          </a:prstGeom>
          <a:noFill/>
          <a:ln w="9525">
            <a:noFill/>
            <a:miter lim="800000"/>
            <a:headEnd/>
            <a:tailEnd/>
          </a:ln>
        </p:spPr>
      </p:pic>
      <p:pic>
        <p:nvPicPr>
          <p:cNvPr id="18" name="Rectangle 16436"/>
          <p:cNvPicPr>
            <a:picLocks noChangeAspect="1" noChangeArrowheads="1"/>
          </p:cNvPicPr>
          <p:nvPr/>
        </p:nvPicPr>
        <p:blipFill>
          <a:blip r:embed="rId4"/>
          <a:srcRect/>
          <a:stretch>
            <a:fillRect/>
          </a:stretch>
        </p:blipFill>
        <p:spPr bwMode="auto">
          <a:xfrm>
            <a:off x="6319854" y="3505200"/>
            <a:ext cx="609600" cy="608754"/>
          </a:xfrm>
          <a:prstGeom prst="rect">
            <a:avLst/>
          </a:prstGeom>
          <a:noFill/>
          <a:ln w="9525">
            <a:noFill/>
            <a:miter lim="800000"/>
            <a:headEnd/>
            <a:tailEnd/>
          </a:ln>
        </p:spPr>
      </p:pic>
      <p:pic>
        <p:nvPicPr>
          <p:cNvPr id="20" name="Rectangle 16436"/>
          <p:cNvPicPr>
            <a:picLocks noChangeAspect="1" noChangeArrowheads="1"/>
          </p:cNvPicPr>
          <p:nvPr/>
        </p:nvPicPr>
        <p:blipFill>
          <a:blip r:embed="rId4"/>
          <a:srcRect/>
          <a:stretch>
            <a:fillRect/>
          </a:stretch>
        </p:blipFill>
        <p:spPr bwMode="auto">
          <a:xfrm>
            <a:off x="7891490" y="3505200"/>
            <a:ext cx="609600" cy="608754"/>
          </a:xfrm>
          <a:prstGeom prst="rect">
            <a:avLst/>
          </a:prstGeom>
          <a:noFill/>
          <a:ln w="9525">
            <a:noFill/>
            <a:miter lim="800000"/>
            <a:headEnd/>
            <a:tailEnd/>
          </a:ln>
        </p:spPr>
      </p:pic>
      <p:pic>
        <p:nvPicPr>
          <p:cNvPr id="22" name="Rectangle 16436"/>
          <p:cNvPicPr>
            <a:picLocks noChangeAspect="1" noChangeArrowheads="1"/>
          </p:cNvPicPr>
          <p:nvPr/>
        </p:nvPicPr>
        <p:blipFill>
          <a:blip r:embed="rId4"/>
          <a:srcRect/>
          <a:stretch>
            <a:fillRect/>
          </a:stretch>
        </p:blipFill>
        <p:spPr bwMode="auto">
          <a:xfrm>
            <a:off x="4800600" y="1599777"/>
            <a:ext cx="609600" cy="608754"/>
          </a:xfrm>
          <a:prstGeom prst="rect">
            <a:avLst/>
          </a:prstGeom>
          <a:noFill/>
          <a:ln w="9525">
            <a:noFill/>
            <a:miter lim="800000"/>
            <a:headEnd/>
            <a:tailEnd/>
          </a:ln>
        </p:spPr>
      </p:pic>
      <p:cxnSp>
        <p:nvCxnSpPr>
          <p:cNvPr id="24" name="Straight Connector 23"/>
          <p:cNvCxnSpPr>
            <a:endCxn id="14" idx="2"/>
          </p:cNvCxnSpPr>
          <p:nvPr/>
        </p:nvCxnSpPr>
        <p:spPr>
          <a:xfrm rot="16200000" flipV="1">
            <a:off x="3072571" y="4377494"/>
            <a:ext cx="1524846" cy="99776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16" idx="2"/>
          </p:cNvCxnSpPr>
          <p:nvPr/>
        </p:nvCxnSpPr>
        <p:spPr>
          <a:xfrm rot="5400000" flipH="1" flipV="1">
            <a:off x="3919115" y="4538239"/>
            <a:ext cx="1524846" cy="6762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18" idx="2"/>
          </p:cNvCxnSpPr>
          <p:nvPr/>
        </p:nvCxnSpPr>
        <p:spPr>
          <a:xfrm flipV="1">
            <a:off x="4344194" y="4113954"/>
            <a:ext cx="2280460" cy="152484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20" idx="2"/>
          </p:cNvCxnSpPr>
          <p:nvPr/>
        </p:nvCxnSpPr>
        <p:spPr>
          <a:xfrm flipV="1">
            <a:off x="4344194" y="4113954"/>
            <a:ext cx="3852096" cy="152484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8" idx="2"/>
          </p:cNvCxnSpPr>
          <p:nvPr/>
        </p:nvCxnSpPr>
        <p:spPr>
          <a:xfrm rot="10800000">
            <a:off x="1776390" y="4113954"/>
            <a:ext cx="2567010" cy="152484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flipV="1">
            <a:off x="4115594" y="2819400"/>
            <a:ext cx="456406" cy="79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105686" y="3048794"/>
            <a:ext cx="6480186"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flipH="1" flipV="1">
            <a:off x="877086" y="3275806"/>
            <a:ext cx="456406" cy="79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flipH="1" flipV="1">
            <a:off x="2526491" y="3275806"/>
            <a:ext cx="456406" cy="79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flipH="1" flipV="1">
            <a:off x="4106070" y="3275806"/>
            <a:ext cx="456406" cy="79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flipH="1" flipV="1">
            <a:off x="5798408" y="3226348"/>
            <a:ext cx="356697"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flipH="1" flipV="1">
            <a:off x="7358066" y="3275806"/>
            <a:ext cx="456406" cy="794"/>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 name="Gruppieren 27"/>
          <p:cNvGrpSpPr/>
          <p:nvPr/>
        </p:nvGrpSpPr>
        <p:grpSpPr>
          <a:xfrm>
            <a:off x="3705224" y="1428736"/>
            <a:ext cx="1223966" cy="1115408"/>
            <a:chOff x="857224" y="3326796"/>
            <a:chExt cx="959143" cy="874073"/>
          </a:xfrm>
        </p:grpSpPr>
        <p:pic>
          <p:nvPicPr>
            <p:cNvPr id="30" name="Picture 5" descr="C:\Program Files\Microsoft Resource DVD Artwork\DVD_ART\Artwork_Imagery\HARDWARE_IMAGERY\Illustration - Misc Hardware\XML Icons\user business man.png"/>
            <p:cNvPicPr>
              <a:picLocks noChangeAspect="1" noChangeArrowheads="1"/>
            </p:cNvPicPr>
            <p:nvPr/>
          </p:nvPicPr>
          <p:blipFill>
            <a:blip r:embed="rId5" cstate="print"/>
            <a:srcRect/>
            <a:stretch>
              <a:fillRect/>
            </a:stretch>
          </p:blipFill>
          <p:spPr bwMode="auto">
            <a:xfrm>
              <a:off x="1129664" y="3326796"/>
              <a:ext cx="440083" cy="584651"/>
            </a:xfrm>
            <a:prstGeom prst="rect">
              <a:avLst/>
            </a:prstGeom>
            <a:noFill/>
          </p:spPr>
        </p:pic>
        <p:sp>
          <p:nvSpPr>
            <p:cNvPr id="31" name="Textfeld 30"/>
            <p:cNvSpPr txBox="1"/>
            <p:nvPr/>
          </p:nvSpPr>
          <p:spPr>
            <a:xfrm>
              <a:off x="857224" y="3911447"/>
              <a:ext cx="959143" cy="289422"/>
            </a:xfrm>
            <a:prstGeom prst="rect">
              <a:avLst/>
            </a:prstGeom>
            <a:noFill/>
          </p:spPr>
          <p:txBody>
            <a:bodyPr wrap="square" rtlCol="0">
              <a:spAutoFit/>
            </a:bodyPr>
            <a:lstStyle/>
            <a:p>
              <a:pPr algn="ctr"/>
              <a:r>
                <a:rPr lang="de-DE" sz="1800" dirty="0" smtClean="0">
                  <a:effectLst>
                    <a:outerShdw blurRad="38100" dist="38100" dir="2700000" algn="tl">
                      <a:srgbClr val="000000">
                        <a:alpha val="43137"/>
                      </a:srgbClr>
                    </a:outerShdw>
                  </a:effectLst>
                  <a:latin typeface="+mn-lt"/>
                </a:rPr>
                <a:t>Manager</a:t>
              </a:r>
              <a:endParaRPr lang="de-DE" sz="1800" dirty="0">
                <a:effectLst>
                  <a:outerShdw blurRad="38100" dist="38100" dir="2700000" algn="tl">
                    <a:srgbClr val="000000">
                      <a:alpha val="43137"/>
                    </a:srgbClr>
                  </a:outerShdw>
                </a:effectLst>
                <a:latin typeface="+mn-lt"/>
              </a:endParaRPr>
            </a:p>
          </p:txBody>
        </p:sp>
      </p:grpSp>
      <p:grpSp>
        <p:nvGrpSpPr>
          <p:cNvPr id="4" name="Gruppieren 36"/>
          <p:cNvGrpSpPr/>
          <p:nvPr/>
        </p:nvGrpSpPr>
        <p:grpSpPr>
          <a:xfrm>
            <a:off x="500034" y="3404696"/>
            <a:ext cx="1223966" cy="1115408"/>
            <a:chOff x="857224" y="3326796"/>
            <a:chExt cx="959143" cy="874073"/>
          </a:xfrm>
        </p:grpSpPr>
        <p:pic>
          <p:nvPicPr>
            <p:cNvPr id="39" name="Picture 5" descr="C:\Program Files\Microsoft Resource DVD Artwork\DVD_ART\Artwork_Imagery\HARDWARE_IMAGERY\Illustration - Misc Hardware\XML Icons\user business man.png"/>
            <p:cNvPicPr>
              <a:picLocks noChangeAspect="1" noChangeArrowheads="1"/>
            </p:cNvPicPr>
            <p:nvPr/>
          </p:nvPicPr>
          <p:blipFill>
            <a:blip r:embed="rId5" cstate="print"/>
            <a:srcRect/>
            <a:stretch>
              <a:fillRect/>
            </a:stretch>
          </p:blipFill>
          <p:spPr bwMode="auto">
            <a:xfrm>
              <a:off x="1129664" y="3326796"/>
              <a:ext cx="440083" cy="584651"/>
            </a:xfrm>
            <a:prstGeom prst="rect">
              <a:avLst/>
            </a:prstGeom>
            <a:noFill/>
          </p:spPr>
        </p:pic>
        <p:sp>
          <p:nvSpPr>
            <p:cNvPr id="40" name="Textfeld 39"/>
            <p:cNvSpPr txBox="1"/>
            <p:nvPr/>
          </p:nvSpPr>
          <p:spPr>
            <a:xfrm>
              <a:off x="857224" y="3911447"/>
              <a:ext cx="959143" cy="289422"/>
            </a:xfrm>
            <a:prstGeom prst="rect">
              <a:avLst/>
            </a:prstGeom>
            <a:noFill/>
          </p:spPr>
          <p:txBody>
            <a:bodyPr wrap="square" rtlCol="0">
              <a:spAutoFit/>
            </a:bodyPr>
            <a:lstStyle/>
            <a:p>
              <a:pPr algn="ctr"/>
              <a:r>
                <a:rPr lang="de-DE" sz="1800" dirty="0" smtClean="0">
                  <a:effectLst>
                    <a:outerShdw blurRad="38100" dist="38100" dir="2700000" algn="tl">
                      <a:srgbClr val="000000">
                        <a:alpha val="43137"/>
                      </a:srgbClr>
                    </a:outerShdw>
                  </a:effectLst>
                  <a:latin typeface="+mn-lt"/>
                </a:rPr>
                <a:t>User</a:t>
              </a:r>
              <a:endParaRPr lang="de-DE" sz="1800" dirty="0">
                <a:effectLst>
                  <a:outerShdw blurRad="38100" dist="38100" dir="2700000" algn="tl">
                    <a:srgbClr val="000000">
                      <a:alpha val="43137"/>
                    </a:srgbClr>
                  </a:outerShdw>
                </a:effectLst>
                <a:latin typeface="+mn-lt"/>
              </a:endParaRPr>
            </a:p>
          </p:txBody>
        </p:sp>
      </p:grpSp>
      <p:grpSp>
        <p:nvGrpSpPr>
          <p:cNvPr id="6" name="Gruppieren 41"/>
          <p:cNvGrpSpPr/>
          <p:nvPr/>
        </p:nvGrpSpPr>
        <p:grpSpPr>
          <a:xfrm>
            <a:off x="2143108" y="3404696"/>
            <a:ext cx="1223966" cy="1115408"/>
            <a:chOff x="857224" y="3326796"/>
            <a:chExt cx="959143" cy="874073"/>
          </a:xfrm>
        </p:grpSpPr>
        <p:pic>
          <p:nvPicPr>
            <p:cNvPr id="48" name="Picture 5" descr="C:\Program Files\Microsoft Resource DVD Artwork\DVD_ART\Artwork_Imagery\HARDWARE_IMAGERY\Illustration - Misc Hardware\XML Icons\user business man.png"/>
            <p:cNvPicPr>
              <a:picLocks noChangeAspect="1" noChangeArrowheads="1"/>
            </p:cNvPicPr>
            <p:nvPr/>
          </p:nvPicPr>
          <p:blipFill>
            <a:blip r:embed="rId5" cstate="print"/>
            <a:srcRect/>
            <a:stretch>
              <a:fillRect/>
            </a:stretch>
          </p:blipFill>
          <p:spPr bwMode="auto">
            <a:xfrm>
              <a:off x="1129664" y="3326796"/>
              <a:ext cx="440083" cy="584651"/>
            </a:xfrm>
            <a:prstGeom prst="rect">
              <a:avLst/>
            </a:prstGeom>
            <a:noFill/>
          </p:spPr>
        </p:pic>
        <p:sp>
          <p:nvSpPr>
            <p:cNvPr id="49" name="Textfeld 48"/>
            <p:cNvSpPr txBox="1"/>
            <p:nvPr/>
          </p:nvSpPr>
          <p:spPr>
            <a:xfrm>
              <a:off x="857224" y="3911447"/>
              <a:ext cx="959143" cy="289422"/>
            </a:xfrm>
            <a:prstGeom prst="rect">
              <a:avLst/>
            </a:prstGeom>
            <a:noFill/>
          </p:spPr>
          <p:txBody>
            <a:bodyPr wrap="square" rtlCol="0">
              <a:spAutoFit/>
            </a:bodyPr>
            <a:lstStyle/>
            <a:p>
              <a:pPr algn="ctr"/>
              <a:r>
                <a:rPr lang="de-DE" sz="1800" dirty="0" smtClean="0">
                  <a:effectLst>
                    <a:outerShdw blurRad="38100" dist="38100" dir="2700000" algn="tl">
                      <a:srgbClr val="000000">
                        <a:alpha val="43137"/>
                      </a:srgbClr>
                    </a:outerShdw>
                  </a:effectLst>
                  <a:latin typeface="+mn-lt"/>
                </a:rPr>
                <a:t>User</a:t>
              </a:r>
              <a:endParaRPr lang="de-DE" sz="1800" dirty="0">
                <a:effectLst>
                  <a:outerShdw blurRad="38100" dist="38100" dir="2700000" algn="tl">
                    <a:srgbClr val="000000">
                      <a:alpha val="43137"/>
                    </a:srgbClr>
                  </a:outerShdw>
                </a:effectLst>
                <a:latin typeface="+mn-lt"/>
              </a:endParaRPr>
            </a:p>
          </p:txBody>
        </p:sp>
      </p:grpSp>
      <p:grpSp>
        <p:nvGrpSpPr>
          <p:cNvPr id="7" name="Gruppieren 49"/>
          <p:cNvGrpSpPr/>
          <p:nvPr/>
        </p:nvGrpSpPr>
        <p:grpSpPr>
          <a:xfrm>
            <a:off x="3726659" y="3404696"/>
            <a:ext cx="1223966" cy="1115408"/>
            <a:chOff x="857224" y="3326796"/>
            <a:chExt cx="959143" cy="874073"/>
          </a:xfrm>
        </p:grpSpPr>
        <p:pic>
          <p:nvPicPr>
            <p:cNvPr id="51" name="Picture 5" descr="C:\Program Files\Microsoft Resource DVD Artwork\DVD_ART\Artwork_Imagery\HARDWARE_IMAGERY\Illustration - Misc Hardware\XML Icons\user business man.png"/>
            <p:cNvPicPr>
              <a:picLocks noChangeAspect="1" noChangeArrowheads="1"/>
            </p:cNvPicPr>
            <p:nvPr/>
          </p:nvPicPr>
          <p:blipFill>
            <a:blip r:embed="rId5" cstate="print"/>
            <a:srcRect/>
            <a:stretch>
              <a:fillRect/>
            </a:stretch>
          </p:blipFill>
          <p:spPr bwMode="auto">
            <a:xfrm>
              <a:off x="1129664" y="3326796"/>
              <a:ext cx="440083" cy="584651"/>
            </a:xfrm>
            <a:prstGeom prst="rect">
              <a:avLst/>
            </a:prstGeom>
            <a:noFill/>
          </p:spPr>
        </p:pic>
        <p:sp>
          <p:nvSpPr>
            <p:cNvPr id="52" name="Textfeld 51"/>
            <p:cNvSpPr txBox="1"/>
            <p:nvPr/>
          </p:nvSpPr>
          <p:spPr>
            <a:xfrm>
              <a:off x="857224" y="3911447"/>
              <a:ext cx="959143" cy="289422"/>
            </a:xfrm>
            <a:prstGeom prst="rect">
              <a:avLst/>
            </a:prstGeom>
            <a:noFill/>
          </p:spPr>
          <p:txBody>
            <a:bodyPr wrap="square" rtlCol="0">
              <a:spAutoFit/>
            </a:bodyPr>
            <a:lstStyle/>
            <a:p>
              <a:pPr algn="ctr"/>
              <a:r>
                <a:rPr lang="de-DE" sz="1800" dirty="0" smtClean="0">
                  <a:effectLst>
                    <a:outerShdw blurRad="38100" dist="38100" dir="2700000" algn="tl">
                      <a:srgbClr val="000000">
                        <a:alpha val="43137"/>
                      </a:srgbClr>
                    </a:outerShdw>
                  </a:effectLst>
                  <a:latin typeface="+mn-lt"/>
                </a:rPr>
                <a:t>User</a:t>
              </a:r>
              <a:endParaRPr lang="de-DE" sz="1800" dirty="0">
                <a:effectLst>
                  <a:outerShdw blurRad="38100" dist="38100" dir="2700000" algn="tl">
                    <a:srgbClr val="000000">
                      <a:alpha val="43137"/>
                    </a:srgbClr>
                  </a:outerShdw>
                </a:effectLst>
                <a:latin typeface="+mn-lt"/>
              </a:endParaRPr>
            </a:p>
          </p:txBody>
        </p:sp>
      </p:grpSp>
      <p:grpSp>
        <p:nvGrpSpPr>
          <p:cNvPr id="9" name="Gruppieren 52"/>
          <p:cNvGrpSpPr/>
          <p:nvPr/>
        </p:nvGrpSpPr>
        <p:grpSpPr>
          <a:xfrm>
            <a:off x="5348298" y="3404696"/>
            <a:ext cx="1223966" cy="1115408"/>
            <a:chOff x="857224" y="3326796"/>
            <a:chExt cx="959143" cy="874073"/>
          </a:xfrm>
        </p:grpSpPr>
        <p:pic>
          <p:nvPicPr>
            <p:cNvPr id="54" name="Picture 5" descr="C:\Program Files\Microsoft Resource DVD Artwork\DVD_ART\Artwork_Imagery\HARDWARE_IMAGERY\Illustration - Misc Hardware\XML Icons\user business man.png"/>
            <p:cNvPicPr>
              <a:picLocks noChangeAspect="1" noChangeArrowheads="1"/>
            </p:cNvPicPr>
            <p:nvPr/>
          </p:nvPicPr>
          <p:blipFill>
            <a:blip r:embed="rId5" cstate="print"/>
            <a:srcRect/>
            <a:stretch>
              <a:fillRect/>
            </a:stretch>
          </p:blipFill>
          <p:spPr bwMode="auto">
            <a:xfrm>
              <a:off x="1129664" y="3326796"/>
              <a:ext cx="440083" cy="584651"/>
            </a:xfrm>
            <a:prstGeom prst="rect">
              <a:avLst/>
            </a:prstGeom>
            <a:noFill/>
          </p:spPr>
        </p:pic>
        <p:sp>
          <p:nvSpPr>
            <p:cNvPr id="55" name="Textfeld 54"/>
            <p:cNvSpPr txBox="1"/>
            <p:nvPr/>
          </p:nvSpPr>
          <p:spPr>
            <a:xfrm>
              <a:off x="857224" y="3911447"/>
              <a:ext cx="959143" cy="289422"/>
            </a:xfrm>
            <a:prstGeom prst="rect">
              <a:avLst/>
            </a:prstGeom>
            <a:noFill/>
          </p:spPr>
          <p:txBody>
            <a:bodyPr wrap="square" rtlCol="0">
              <a:spAutoFit/>
            </a:bodyPr>
            <a:lstStyle/>
            <a:p>
              <a:pPr algn="ctr"/>
              <a:r>
                <a:rPr lang="de-DE" sz="1800" dirty="0" smtClean="0">
                  <a:effectLst>
                    <a:outerShdw blurRad="38100" dist="38100" dir="2700000" algn="tl">
                      <a:srgbClr val="000000">
                        <a:alpha val="43137"/>
                      </a:srgbClr>
                    </a:outerShdw>
                  </a:effectLst>
                  <a:latin typeface="+mn-lt"/>
                </a:rPr>
                <a:t>User</a:t>
              </a:r>
              <a:endParaRPr lang="de-DE" sz="1800" dirty="0">
                <a:effectLst>
                  <a:outerShdw blurRad="38100" dist="38100" dir="2700000" algn="tl">
                    <a:srgbClr val="000000">
                      <a:alpha val="43137"/>
                    </a:srgbClr>
                  </a:outerShdw>
                </a:effectLst>
                <a:latin typeface="+mn-lt"/>
              </a:endParaRPr>
            </a:p>
          </p:txBody>
        </p:sp>
      </p:grpSp>
      <p:grpSp>
        <p:nvGrpSpPr>
          <p:cNvPr id="10" name="Gruppieren 55"/>
          <p:cNvGrpSpPr/>
          <p:nvPr/>
        </p:nvGrpSpPr>
        <p:grpSpPr>
          <a:xfrm>
            <a:off x="6973889" y="3404696"/>
            <a:ext cx="1223966" cy="1115408"/>
            <a:chOff x="857224" y="3326796"/>
            <a:chExt cx="959143" cy="874073"/>
          </a:xfrm>
        </p:grpSpPr>
        <p:pic>
          <p:nvPicPr>
            <p:cNvPr id="57" name="Picture 5" descr="C:\Program Files\Microsoft Resource DVD Artwork\DVD_ART\Artwork_Imagery\HARDWARE_IMAGERY\Illustration - Misc Hardware\XML Icons\user business man.png"/>
            <p:cNvPicPr>
              <a:picLocks noChangeAspect="1" noChangeArrowheads="1"/>
            </p:cNvPicPr>
            <p:nvPr/>
          </p:nvPicPr>
          <p:blipFill>
            <a:blip r:embed="rId5" cstate="print"/>
            <a:srcRect/>
            <a:stretch>
              <a:fillRect/>
            </a:stretch>
          </p:blipFill>
          <p:spPr bwMode="auto">
            <a:xfrm>
              <a:off x="1129664" y="3326796"/>
              <a:ext cx="440083" cy="584651"/>
            </a:xfrm>
            <a:prstGeom prst="rect">
              <a:avLst/>
            </a:prstGeom>
            <a:noFill/>
          </p:spPr>
        </p:pic>
        <p:sp>
          <p:nvSpPr>
            <p:cNvPr id="58" name="Textfeld 57"/>
            <p:cNvSpPr txBox="1"/>
            <p:nvPr/>
          </p:nvSpPr>
          <p:spPr>
            <a:xfrm>
              <a:off x="857224" y="3911447"/>
              <a:ext cx="959143" cy="289422"/>
            </a:xfrm>
            <a:prstGeom prst="rect">
              <a:avLst/>
            </a:prstGeom>
            <a:noFill/>
          </p:spPr>
          <p:txBody>
            <a:bodyPr wrap="square" rtlCol="0">
              <a:spAutoFit/>
            </a:bodyPr>
            <a:lstStyle/>
            <a:p>
              <a:pPr algn="ctr"/>
              <a:r>
                <a:rPr lang="de-DE" sz="1800" dirty="0" smtClean="0">
                  <a:effectLst>
                    <a:outerShdw blurRad="38100" dist="38100" dir="2700000" algn="tl">
                      <a:srgbClr val="000000">
                        <a:alpha val="43137"/>
                      </a:srgbClr>
                    </a:outerShdw>
                  </a:effectLst>
                  <a:latin typeface="+mn-lt"/>
                </a:rPr>
                <a:t>User</a:t>
              </a:r>
              <a:endParaRPr lang="de-DE" sz="1800" dirty="0">
                <a:effectLst>
                  <a:outerShdw blurRad="38100" dist="38100" dir="2700000" algn="tl">
                    <a:srgbClr val="000000">
                      <a:alpha val="43137"/>
                    </a:srgbClr>
                  </a:outerShdw>
                </a:effectLst>
                <a:latin typeface="+mn-lt"/>
              </a:endParaRPr>
            </a:p>
          </p:txBody>
        </p:sp>
      </p:grpSp>
      <p:graphicFrame>
        <p:nvGraphicFramePr>
          <p:cNvPr id="5" name="Object 4"/>
          <p:cNvGraphicFramePr>
            <a:graphicFrameLocks noChangeAspect="1"/>
          </p:cNvGraphicFramePr>
          <p:nvPr/>
        </p:nvGraphicFramePr>
        <p:xfrm flipV="1">
          <a:off x="4001294" y="5486400"/>
          <a:ext cx="685800" cy="399455"/>
        </p:xfrm>
        <a:graphic>
          <a:graphicData uri="http://schemas.openxmlformats.org/presentationml/2006/ole">
            <p:oleObj spid="_x0000_s3074" name="Visio" r:id="rId6" imgW="12254433" imgH="7138189" progId="Visio.Drawing.11">
              <p:embed/>
            </p:oleObj>
          </a:graphicData>
        </a:graphic>
      </p:graphicFrame>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1000" y="228600"/>
            <a:ext cx="8382000" cy="1107996"/>
          </a:xfrm>
        </p:spPr>
        <p:txBody>
          <a:bodyPr/>
          <a:lstStyle/>
          <a:p>
            <a:r>
              <a:rPr lang="de-DE" dirty="0" smtClean="0"/>
              <a:t>BizTalk Services</a:t>
            </a:r>
            <a:br>
              <a:rPr lang="de-DE" dirty="0" smtClean="0"/>
            </a:br>
            <a:r>
              <a:rPr lang="de-DE" sz="3200" i="1" dirty="0" smtClean="0">
                <a:solidFill>
                  <a:schemeClr val="accent5"/>
                </a:solidFill>
              </a:rPr>
              <a:t>The „Components“</a:t>
            </a:r>
          </a:p>
        </p:txBody>
      </p:sp>
      <p:sp>
        <p:nvSpPr>
          <p:cNvPr id="4" name="Abgerundetes Rechteck 3"/>
          <p:cNvSpPr/>
          <p:nvPr/>
        </p:nvSpPr>
        <p:spPr bwMode="auto">
          <a:xfrm>
            <a:off x="1000100" y="1714488"/>
            <a:ext cx="7143800" cy="1857388"/>
          </a:xfrm>
          <a:prstGeom prst="roundRect">
            <a:avLst>
              <a:gd name="adj" fmla="val 8629"/>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000" b="1" i="0" u="none" strike="noStrike" cap="none" normalizeH="0" baseline="0" dirty="0" smtClean="0">
                <a:ln>
                  <a:noFill/>
                </a:ln>
                <a:solidFill>
                  <a:schemeClr val="tx1"/>
                </a:solidFill>
                <a:effectLst>
                  <a:outerShdw blurRad="38100" dist="38100" dir="2700000" algn="tl">
                    <a:srgbClr val="000000">
                      <a:alpha val="43137"/>
                    </a:srgbClr>
                  </a:outerShdw>
                </a:effectLst>
                <a:ea typeface="ＭＳ Ｐゴシック" pitchFamily="34" charset="-128"/>
              </a:rPr>
              <a:t>BizTalk</a:t>
            </a:r>
            <a:r>
              <a:rPr kumimoji="0" lang="de-DE" sz="2000" b="1" i="0" u="none" strike="noStrike" cap="none" normalizeH="0" dirty="0" smtClean="0">
                <a:ln>
                  <a:noFill/>
                </a:ln>
                <a:solidFill>
                  <a:schemeClr val="tx1"/>
                </a:solidFill>
                <a:effectLst>
                  <a:outerShdw blurRad="38100" dist="38100" dir="2700000" algn="tl">
                    <a:srgbClr val="000000">
                      <a:alpha val="43137"/>
                    </a:srgbClr>
                  </a:outerShdw>
                </a:effectLst>
                <a:ea typeface="ＭＳ Ｐゴシック" pitchFamily="34" charset="-128"/>
              </a:rPr>
              <a:t> Services (Hosted in </a:t>
            </a:r>
            <a:r>
              <a:rPr kumimoji="0" lang="de-DE" sz="2000" b="1" i="0" u="none" strike="noStrike" cap="none" normalizeH="0" dirty="0" err="1" smtClean="0">
                <a:ln>
                  <a:noFill/>
                </a:ln>
                <a:solidFill>
                  <a:schemeClr val="tx1"/>
                </a:solidFill>
                <a:effectLst>
                  <a:outerShdw blurRad="38100" dist="38100" dir="2700000" algn="tl">
                    <a:srgbClr val="000000">
                      <a:alpha val="43137"/>
                    </a:srgbClr>
                  </a:outerShdw>
                </a:effectLst>
                <a:ea typeface="ＭＳ Ｐゴシック" pitchFamily="34" charset="-128"/>
              </a:rPr>
              <a:t>the</a:t>
            </a:r>
            <a:r>
              <a:rPr kumimoji="0" lang="de-DE" sz="2000" b="1" i="0" u="none" strike="noStrike" cap="none" normalizeH="0" dirty="0" smtClean="0">
                <a:ln>
                  <a:noFill/>
                </a:ln>
                <a:solidFill>
                  <a:schemeClr val="tx1"/>
                </a:solidFill>
                <a:effectLst>
                  <a:outerShdw blurRad="38100" dist="38100" dir="2700000" algn="tl">
                    <a:srgbClr val="000000">
                      <a:alpha val="43137"/>
                    </a:srgbClr>
                  </a:outerShdw>
                </a:effectLst>
                <a:ea typeface="ＭＳ Ｐゴシック" pitchFamily="34" charset="-128"/>
              </a:rPr>
              <a:t> </a:t>
            </a:r>
            <a:r>
              <a:rPr kumimoji="0" lang="de-DE" sz="2000" b="1" i="0" u="none" strike="noStrike" cap="none" normalizeH="0" dirty="0" err="1" smtClean="0">
                <a:ln>
                  <a:noFill/>
                </a:ln>
                <a:solidFill>
                  <a:schemeClr val="tx1"/>
                </a:solidFill>
                <a:effectLst>
                  <a:outerShdw blurRad="38100" dist="38100" dir="2700000" algn="tl">
                    <a:srgbClr val="000000">
                      <a:alpha val="43137"/>
                    </a:srgbClr>
                  </a:outerShdw>
                </a:effectLst>
                <a:ea typeface="ＭＳ Ｐゴシック" pitchFamily="34" charset="-128"/>
              </a:rPr>
              <a:t>Cloud</a:t>
            </a:r>
            <a:r>
              <a:rPr kumimoji="0" lang="de-DE" sz="2000" b="1" i="0" u="none" strike="noStrike" cap="none" normalizeH="0" dirty="0" smtClean="0">
                <a:ln>
                  <a:noFill/>
                </a:ln>
                <a:solidFill>
                  <a:schemeClr val="tx1"/>
                </a:solidFill>
                <a:effectLst>
                  <a:outerShdw blurRad="38100" dist="38100" dir="2700000" algn="tl">
                    <a:srgbClr val="000000">
                      <a:alpha val="43137"/>
                    </a:srgbClr>
                  </a:outerShdw>
                </a:effectLst>
                <a:ea typeface="ＭＳ Ｐゴシック" pitchFamily="34" charset="-128"/>
              </a:rPr>
              <a:t>)</a:t>
            </a:r>
            <a:endParaRPr kumimoji="0" lang="de-DE" sz="2000" b="1" i="0" u="none" strike="noStrike" cap="none" normalizeH="0" baseline="0" dirty="0" smtClean="0">
              <a:ln>
                <a:noFill/>
              </a:ln>
              <a:solidFill>
                <a:schemeClr val="tx1"/>
              </a:solidFill>
              <a:effectLst>
                <a:outerShdw blurRad="38100" dist="38100" dir="2700000" algn="tl">
                  <a:srgbClr val="000000">
                    <a:alpha val="43137"/>
                  </a:srgbClr>
                </a:outerShdw>
              </a:effectLst>
              <a:ea typeface="ＭＳ Ｐゴシック" pitchFamily="34" charset="-128"/>
            </a:endParaRPr>
          </a:p>
        </p:txBody>
      </p:sp>
      <p:sp>
        <p:nvSpPr>
          <p:cNvPr id="5" name="Abgerundetes Rechteck 4"/>
          <p:cNvSpPr/>
          <p:nvPr/>
        </p:nvSpPr>
        <p:spPr bwMode="auto">
          <a:xfrm>
            <a:off x="1214414" y="2357430"/>
            <a:ext cx="2143140" cy="785818"/>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dirty="0" smtClean="0">
                <a:ln>
                  <a:noFill/>
                </a:ln>
                <a:solidFill>
                  <a:schemeClr val="tx1"/>
                </a:solidFill>
                <a:effectLst/>
                <a:ea typeface="ＭＳ Ｐゴシック" pitchFamily="34" charset="-128"/>
              </a:rPr>
              <a:t>Messaging</a:t>
            </a:r>
          </a:p>
        </p:txBody>
      </p:sp>
      <p:sp>
        <p:nvSpPr>
          <p:cNvPr id="6" name="Abgerundetes Rechteck 5"/>
          <p:cNvSpPr/>
          <p:nvPr/>
        </p:nvSpPr>
        <p:spPr bwMode="auto">
          <a:xfrm>
            <a:off x="3500430" y="2357430"/>
            <a:ext cx="2143140" cy="785818"/>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dirty="0" smtClean="0">
                <a:ln>
                  <a:noFill/>
                </a:ln>
                <a:solidFill>
                  <a:schemeClr val="tx1"/>
                </a:solidFill>
                <a:effectLst/>
                <a:ea typeface="ＭＳ Ｐゴシック" pitchFamily="34" charset="-128"/>
              </a:rPr>
              <a:t>Identity</a:t>
            </a:r>
          </a:p>
        </p:txBody>
      </p:sp>
      <p:sp>
        <p:nvSpPr>
          <p:cNvPr id="7" name="Abgerundetes Rechteck 6"/>
          <p:cNvSpPr/>
          <p:nvPr/>
        </p:nvSpPr>
        <p:spPr bwMode="auto">
          <a:xfrm>
            <a:off x="5786446" y="2357430"/>
            <a:ext cx="2143140" cy="785818"/>
          </a:xfrm>
          <a:prstGeom prst="roundRect">
            <a:avLst/>
          </a:prstGeom>
          <a:gradFill>
            <a:gsLst>
              <a:gs pos="0">
                <a:schemeClr val="accent3">
                  <a:shade val="51000"/>
                  <a:satMod val="130000"/>
                </a:schemeClr>
              </a:gs>
              <a:gs pos="50000">
                <a:schemeClr val="bg1">
                  <a:lumMod val="20000"/>
                  <a:lumOff val="80000"/>
                </a:schemeClr>
              </a:gs>
              <a:gs pos="100000">
                <a:schemeClr val="accent2"/>
              </a:gs>
            </a:gsLs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dirty="0" smtClean="0">
                <a:ln>
                  <a:noFill/>
                </a:ln>
                <a:solidFill>
                  <a:schemeClr val="tx1"/>
                </a:solidFill>
                <a:effectLst/>
                <a:ea typeface="ＭＳ Ｐゴシック" pitchFamily="34" charset="-128"/>
              </a:rPr>
              <a:t>Workflow</a:t>
            </a:r>
          </a:p>
        </p:txBody>
      </p:sp>
      <p:pic>
        <p:nvPicPr>
          <p:cNvPr id="28674" name="Picture 2" descr="C:\Program Files\Microsoft Resource DVD Artwork\DVD_ART\Artwork_Imagery\HARDWARE_IMAGERY\Illustration - Misc Hardware\XML Icons\XML Web Service.png"/>
          <p:cNvPicPr>
            <a:picLocks noChangeAspect="1" noChangeArrowheads="1"/>
          </p:cNvPicPr>
          <p:nvPr/>
        </p:nvPicPr>
        <p:blipFill>
          <a:blip r:embed="rId2" cstate="print"/>
          <a:srcRect/>
          <a:stretch>
            <a:fillRect/>
          </a:stretch>
        </p:blipFill>
        <p:spPr bwMode="auto">
          <a:xfrm>
            <a:off x="2083891" y="3000372"/>
            <a:ext cx="416407" cy="499689"/>
          </a:xfrm>
          <a:prstGeom prst="rect">
            <a:avLst/>
          </a:prstGeom>
          <a:noFill/>
        </p:spPr>
      </p:pic>
      <p:pic>
        <p:nvPicPr>
          <p:cNvPr id="9" name="Picture 2" descr="C:\Program Files\Microsoft Resource DVD Artwork\DVD_ART\Artwork_Imagery\HARDWARE_IMAGERY\Illustration - Misc Hardware\XML Icons\XML Web Service.png"/>
          <p:cNvPicPr>
            <a:picLocks noChangeAspect="1" noChangeArrowheads="1"/>
          </p:cNvPicPr>
          <p:nvPr/>
        </p:nvPicPr>
        <p:blipFill>
          <a:blip r:embed="rId2" cstate="print"/>
          <a:srcRect/>
          <a:stretch>
            <a:fillRect/>
          </a:stretch>
        </p:blipFill>
        <p:spPr bwMode="auto">
          <a:xfrm>
            <a:off x="4357686" y="3000372"/>
            <a:ext cx="416407" cy="499689"/>
          </a:xfrm>
          <a:prstGeom prst="rect">
            <a:avLst/>
          </a:prstGeom>
          <a:noFill/>
        </p:spPr>
      </p:pic>
      <p:pic>
        <p:nvPicPr>
          <p:cNvPr id="10" name="Picture 2" descr="C:\Program Files\Microsoft Resource DVD Artwork\DVD_ART\Artwork_Imagery\HARDWARE_IMAGERY\Illustration - Misc Hardware\XML Icons\XML Web Service.png"/>
          <p:cNvPicPr>
            <a:picLocks noChangeAspect="1" noChangeArrowheads="1"/>
          </p:cNvPicPr>
          <p:nvPr/>
        </p:nvPicPr>
        <p:blipFill>
          <a:blip r:embed="rId2" cstate="print"/>
          <a:srcRect/>
          <a:stretch>
            <a:fillRect/>
          </a:stretch>
        </p:blipFill>
        <p:spPr bwMode="auto">
          <a:xfrm>
            <a:off x="6655923" y="3000372"/>
            <a:ext cx="416407" cy="499689"/>
          </a:xfrm>
          <a:prstGeom prst="rect">
            <a:avLst/>
          </a:prstGeom>
          <a:noFill/>
        </p:spPr>
      </p:pic>
      <p:sp>
        <p:nvSpPr>
          <p:cNvPr id="11" name="Abgerundetes Rechteck 10"/>
          <p:cNvSpPr/>
          <p:nvPr/>
        </p:nvSpPr>
        <p:spPr bwMode="auto">
          <a:xfrm>
            <a:off x="1000100" y="4357694"/>
            <a:ext cx="2286016" cy="785818"/>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000" b="1" i="0" u="none" strike="noStrike" cap="none" normalizeH="0" baseline="0" dirty="0" smtClean="0">
                <a:ln>
                  <a:noFill/>
                </a:ln>
                <a:solidFill>
                  <a:schemeClr val="bg2"/>
                </a:solidFill>
                <a:effectLst/>
                <a:ea typeface="ＭＳ Ｐゴシック" pitchFamily="34" charset="-128"/>
              </a:rPr>
              <a:t>WS-* </a:t>
            </a:r>
            <a:r>
              <a:rPr kumimoji="0" lang="de-DE" sz="2000" b="1" i="0" u="none" strike="noStrike" cap="none" normalizeH="0" baseline="0" dirty="0" err="1" smtClean="0">
                <a:ln>
                  <a:noFill/>
                </a:ln>
                <a:solidFill>
                  <a:schemeClr val="bg2"/>
                </a:solidFill>
                <a:effectLst/>
                <a:ea typeface="ＭＳ Ｐゴシック" pitchFamily="34" charset="-128"/>
              </a:rPr>
              <a:t>Stack</a:t>
            </a:r>
            <a:r>
              <a:rPr kumimoji="0" lang="de-DE" sz="2000" b="1" i="0" u="none" strike="noStrike" cap="none" normalizeH="0" baseline="0" dirty="0" smtClean="0">
                <a:ln>
                  <a:noFill/>
                </a:ln>
                <a:solidFill>
                  <a:schemeClr val="bg2"/>
                </a:solidFill>
                <a:effectLst/>
                <a:ea typeface="ＭＳ Ｐゴシック" pitchFamily="34" charset="-128"/>
              </a:rPr>
              <a:t/>
            </a:r>
            <a:br>
              <a:rPr kumimoji="0" lang="de-DE" sz="2000" b="1" i="0" u="none" strike="noStrike" cap="none" normalizeH="0" baseline="0" dirty="0" smtClean="0">
                <a:ln>
                  <a:noFill/>
                </a:ln>
                <a:solidFill>
                  <a:schemeClr val="bg2"/>
                </a:solidFill>
                <a:effectLst/>
                <a:ea typeface="ＭＳ Ｐゴシック" pitchFamily="34" charset="-128"/>
              </a:rPr>
            </a:br>
            <a:r>
              <a:rPr kumimoji="0" lang="de-DE" sz="2000" b="1" i="0" u="none" strike="noStrike" cap="none" normalizeH="0" baseline="0" dirty="0" smtClean="0">
                <a:ln>
                  <a:noFill/>
                </a:ln>
                <a:solidFill>
                  <a:schemeClr val="bg2"/>
                </a:solidFill>
                <a:effectLst/>
                <a:ea typeface="ＭＳ Ｐゴシック" pitchFamily="34" charset="-128"/>
              </a:rPr>
              <a:t>(Non-Microsoft)</a:t>
            </a:r>
          </a:p>
        </p:txBody>
      </p:sp>
      <p:sp>
        <p:nvSpPr>
          <p:cNvPr id="12" name="Abgerundetes Rechteck 11"/>
          <p:cNvSpPr/>
          <p:nvPr/>
        </p:nvSpPr>
        <p:spPr bwMode="auto">
          <a:xfrm>
            <a:off x="1000100" y="5214950"/>
            <a:ext cx="2286016" cy="571504"/>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000" b="1" i="0" u="none" strike="noStrike" cap="none" normalizeH="0" baseline="0" dirty="0" smtClean="0">
                <a:ln>
                  <a:noFill/>
                </a:ln>
                <a:solidFill>
                  <a:schemeClr val="bg2"/>
                </a:solidFill>
                <a:effectLst/>
                <a:ea typeface="ＭＳ Ｐゴシック" pitchFamily="34" charset="-128"/>
              </a:rPr>
              <a:t>User Code</a:t>
            </a:r>
          </a:p>
        </p:txBody>
      </p:sp>
      <p:sp>
        <p:nvSpPr>
          <p:cNvPr id="13" name="Abgerundetes Rechteck 12"/>
          <p:cNvSpPr/>
          <p:nvPr/>
        </p:nvSpPr>
        <p:spPr bwMode="auto">
          <a:xfrm>
            <a:off x="3428992" y="4357694"/>
            <a:ext cx="2286016" cy="785818"/>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000" b="1" i="0" u="none" strike="noStrike" cap="none" normalizeH="0" baseline="0" dirty="0" smtClean="0">
                <a:ln>
                  <a:noFill/>
                </a:ln>
                <a:solidFill>
                  <a:schemeClr val="tx1"/>
                </a:solidFill>
                <a:effectLst>
                  <a:outerShdw blurRad="38100" dist="38100" dir="2700000" algn="tl">
                    <a:srgbClr val="000000">
                      <a:alpha val="43137"/>
                    </a:srgbClr>
                  </a:outerShdw>
                </a:effectLst>
                <a:ea typeface="ＭＳ Ｐゴシック" pitchFamily="34" charset="-128"/>
              </a:rPr>
              <a:t>BizTalk Services SDK</a:t>
            </a:r>
          </a:p>
        </p:txBody>
      </p:sp>
      <p:sp>
        <p:nvSpPr>
          <p:cNvPr id="14" name="Abgerundetes Rechteck 13"/>
          <p:cNvSpPr/>
          <p:nvPr/>
        </p:nvSpPr>
        <p:spPr bwMode="auto">
          <a:xfrm>
            <a:off x="3428992" y="5214950"/>
            <a:ext cx="2286016" cy="571504"/>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000" b="1" i="0" u="none" strike="noStrike" cap="none" normalizeH="0" baseline="0" dirty="0" smtClean="0">
                <a:ln>
                  <a:noFill/>
                </a:ln>
                <a:solidFill>
                  <a:schemeClr val="bg2"/>
                </a:solidFill>
                <a:effectLst/>
                <a:ea typeface="ＭＳ Ｐゴシック" pitchFamily="34" charset="-128"/>
              </a:rPr>
              <a:t>User Code</a:t>
            </a:r>
          </a:p>
        </p:txBody>
      </p:sp>
      <p:sp>
        <p:nvSpPr>
          <p:cNvPr id="15" name="Abgerundetes Rechteck 14"/>
          <p:cNvSpPr/>
          <p:nvPr/>
        </p:nvSpPr>
        <p:spPr bwMode="auto">
          <a:xfrm>
            <a:off x="5857884" y="4357694"/>
            <a:ext cx="2286016" cy="785818"/>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000" b="1" i="0" u="none" strike="noStrike" cap="none" normalizeH="0" baseline="0" dirty="0" smtClean="0">
                <a:ln>
                  <a:noFill/>
                </a:ln>
                <a:solidFill>
                  <a:schemeClr val="bg2"/>
                </a:solidFill>
                <a:effectLst/>
                <a:ea typeface="ＭＳ Ｐゴシック" pitchFamily="34" charset="-128"/>
              </a:rPr>
              <a:t>REST </a:t>
            </a:r>
            <a:r>
              <a:rPr kumimoji="0" lang="de-DE" sz="2000" b="1" i="0" u="none" strike="noStrike" cap="none" normalizeH="0" baseline="0" dirty="0" err="1" smtClean="0">
                <a:ln>
                  <a:noFill/>
                </a:ln>
                <a:solidFill>
                  <a:schemeClr val="bg2"/>
                </a:solidFill>
                <a:effectLst/>
                <a:ea typeface="ＭＳ Ｐゴシック" pitchFamily="34" charset="-128"/>
              </a:rPr>
              <a:t>Stack</a:t>
            </a:r>
            <a:r>
              <a:rPr kumimoji="0" lang="de-DE" sz="2000" b="1" i="0" u="none" strike="noStrike" cap="none" normalizeH="0" baseline="0" dirty="0" smtClean="0">
                <a:ln>
                  <a:noFill/>
                </a:ln>
                <a:solidFill>
                  <a:schemeClr val="bg2"/>
                </a:solidFill>
                <a:effectLst/>
                <a:ea typeface="ＭＳ Ｐゴシック" pitchFamily="34" charset="-128"/>
              </a:rPr>
              <a:t/>
            </a:r>
            <a:br>
              <a:rPr kumimoji="0" lang="de-DE" sz="2000" b="1" i="0" u="none" strike="noStrike" cap="none" normalizeH="0" baseline="0" dirty="0" smtClean="0">
                <a:ln>
                  <a:noFill/>
                </a:ln>
                <a:solidFill>
                  <a:schemeClr val="bg2"/>
                </a:solidFill>
                <a:effectLst/>
                <a:ea typeface="ＭＳ Ｐゴシック" pitchFamily="34" charset="-128"/>
              </a:rPr>
            </a:br>
            <a:r>
              <a:rPr kumimoji="0" lang="de-DE" sz="2000" b="1" i="0" u="none" strike="noStrike" cap="none" normalizeH="0" baseline="0" dirty="0" smtClean="0">
                <a:ln>
                  <a:noFill/>
                </a:ln>
                <a:solidFill>
                  <a:schemeClr val="bg2"/>
                </a:solidFill>
                <a:effectLst/>
                <a:ea typeface="ＭＳ Ｐゴシック" pitchFamily="34" charset="-128"/>
              </a:rPr>
              <a:t>(Non-Microsoft)</a:t>
            </a:r>
          </a:p>
        </p:txBody>
      </p:sp>
      <p:sp>
        <p:nvSpPr>
          <p:cNvPr id="16" name="Abgerundetes Rechteck 15"/>
          <p:cNvSpPr/>
          <p:nvPr/>
        </p:nvSpPr>
        <p:spPr bwMode="auto">
          <a:xfrm>
            <a:off x="5857884" y="5214950"/>
            <a:ext cx="2286016" cy="571504"/>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000" b="1" i="0" u="none" strike="noStrike" cap="none" normalizeH="0" baseline="0" dirty="0" smtClean="0">
                <a:ln>
                  <a:noFill/>
                </a:ln>
                <a:solidFill>
                  <a:schemeClr val="bg2"/>
                </a:solidFill>
                <a:effectLst/>
                <a:ea typeface="ＭＳ Ｐゴシック" pitchFamily="34" charset="-128"/>
              </a:rPr>
              <a:t>User Code</a:t>
            </a:r>
          </a:p>
        </p:txBody>
      </p:sp>
      <p:sp>
        <p:nvSpPr>
          <p:cNvPr id="17" name="Textfeld 16"/>
          <p:cNvSpPr txBox="1"/>
          <p:nvPr/>
        </p:nvSpPr>
        <p:spPr>
          <a:xfrm>
            <a:off x="1000100" y="6090842"/>
            <a:ext cx="7072362" cy="338554"/>
          </a:xfrm>
          <a:prstGeom prst="rect">
            <a:avLst/>
          </a:prstGeom>
          <a:noFill/>
        </p:spPr>
        <p:txBody>
          <a:bodyPr wrap="square" rtlCol="0">
            <a:spAutoFit/>
          </a:bodyPr>
          <a:lstStyle/>
          <a:p>
            <a:r>
              <a:rPr lang="de-DE" sz="1600" dirty="0" smtClean="0"/>
              <a:t>* A JAVA sample </a:t>
            </a:r>
            <a:r>
              <a:rPr lang="de-DE" sz="1600" dirty="0" err="1" smtClean="0"/>
              <a:t>currently</a:t>
            </a:r>
            <a:r>
              <a:rPr lang="de-DE" sz="1600" dirty="0" smtClean="0"/>
              <a:t> </a:t>
            </a:r>
            <a:r>
              <a:rPr lang="de-DE" sz="1600" dirty="0" err="1" smtClean="0"/>
              <a:t>ships</a:t>
            </a:r>
            <a:r>
              <a:rPr lang="de-DE" sz="1600" dirty="0" smtClean="0"/>
              <a:t> in </a:t>
            </a:r>
            <a:r>
              <a:rPr lang="de-DE" sz="1600" dirty="0" err="1" smtClean="0"/>
              <a:t>the</a:t>
            </a:r>
            <a:r>
              <a:rPr lang="de-DE" sz="1600" dirty="0" smtClean="0"/>
              <a:t> SDK, </a:t>
            </a:r>
            <a:r>
              <a:rPr lang="de-DE" sz="1600" dirty="0" err="1" smtClean="0"/>
              <a:t>more</a:t>
            </a:r>
            <a:r>
              <a:rPr lang="de-DE" sz="1600" dirty="0" smtClean="0"/>
              <a:t> </a:t>
            </a:r>
            <a:r>
              <a:rPr lang="de-DE" sz="1600" dirty="0" err="1" smtClean="0"/>
              <a:t>interop</a:t>
            </a:r>
            <a:r>
              <a:rPr lang="de-DE" sz="1600" dirty="0" smtClean="0"/>
              <a:t> on </a:t>
            </a:r>
            <a:r>
              <a:rPr lang="de-DE" sz="1600" dirty="0" err="1" smtClean="0"/>
              <a:t>the</a:t>
            </a:r>
            <a:r>
              <a:rPr lang="de-DE" sz="1600" dirty="0" smtClean="0"/>
              <a:t> </a:t>
            </a:r>
            <a:r>
              <a:rPr lang="de-DE" sz="1600" dirty="0" err="1" smtClean="0"/>
              <a:t>way</a:t>
            </a:r>
            <a:endParaRPr lang="de-DE" sz="1600" dirty="0"/>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Quickstart </a:t>
            </a:r>
            <a:r>
              <a:rPr lang="en-US" dirty="0" smtClean="0"/>
              <a:t>–</a:t>
            </a:r>
            <a:r>
              <a:rPr smtClean="0"/>
              <a:t> Setup</a:t>
            </a:r>
            <a:endParaRPr lang="en-US" dirty="0">
              <a:solidFill>
                <a:schemeClr val="tx2"/>
              </a:solidFill>
            </a:endParaRPr>
          </a:p>
        </p:txBody>
      </p:sp>
      <p:sp>
        <p:nvSpPr>
          <p:cNvPr id="3" name="Text Placeholder 2"/>
          <p:cNvSpPr>
            <a:spLocks noGrp="1"/>
          </p:cNvSpPr>
          <p:nvPr>
            <p:ph idx="1"/>
          </p:nvPr>
        </p:nvSpPr>
        <p:spPr/>
        <p:txBody>
          <a:bodyPr/>
          <a:lstStyle/>
          <a:p>
            <a:pPr marL="582930" indent="-514350">
              <a:buFont typeface="+mj-lt"/>
              <a:buAutoNum type="arabicPeriod"/>
            </a:pPr>
            <a:r>
              <a:rPr lang="en-US" dirty="0" smtClean="0"/>
              <a:t>Go to </a:t>
            </a:r>
            <a:r>
              <a:rPr lang="en-US" dirty="0" smtClean="0">
                <a:hlinkClick r:id="rId3"/>
              </a:rPr>
              <a:t>http://labs.biztalk.net</a:t>
            </a:r>
            <a:endParaRPr lang="en-US" dirty="0" smtClean="0"/>
          </a:p>
          <a:p>
            <a:pPr marL="582930" indent="-514350">
              <a:buFont typeface="+mj-lt"/>
              <a:buAutoNum type="arabicPeriod"/>
            </a:pPr>
            <a:r>
              <a:rPr lang="en-US" dirty="0" smtClean="0"/>
              <a:t>Click “Create an Account”</a:t>
            </a:r>
          </a:p>
          <a:p>
            <a:pPr marL="969264" lvl="1" indent="-514350"/>
            <a:r>
              <a:rPr lang="en-US" dirty="0" smtClean="0"/>
              <a:t>Enter username / password for BizTalk Services</a:t>
            </a:r>
          </a:p>
          <a:p>
            <a:pPr marL="969264" lvl="1" indent="-514350"/>
            <a:r>
              <a:rPr lang="en-US" dirty="0" smtClean="0"/>
              <a:t>Associate </a:t>
            </a:r>
            <a:r>
              <a:rPr lang="en-US" dirty="0" err="1" smtClean="0"/>
              <a:t>CardSpace</a:t>
            </a:r>
            <a:r>
              <a:rPr lang="en-US" dirty="0" smtClean="0"/>
              <a:t> cards with account</a:t>
            </a:r>
          </a:p>
          <a:p>
            <a:pPr marL="582930" indent="-514350">
              <a:buFont typeface="+mj-lt"/>
              <a:buAutoNum type="arabicPeriod"/>
            </a:pPr>
            <a:r>
              <a:rPr lang="en-US" dirty="0" smtClean="0"/>
              <a:t>Download and install BizTalk Services SDK</a:t>
            </a:r>
          </a:p>
          <a:p>
            <a:pPr marL="969264" lvl="1" indent="-514350"/>
            <a:r>
              <a:rPr lang="en-US" dirty="0" smtClean="0"/>
              <a:t>WCF binding, helper classes, samples</a:t>
            </a:r>
          </a:p>
          <a:p>
            <a:pPr marL="969264" lvl="1" indent="-514350"/>
            <a:r>
              <a:rPr lang="en-US" dirty="0" smtClean="0"/>
              <a:t>.NET </a:t>
            </a:r>
            <a:r>
              <a:rPr lang="en-US" dirty="0" err="1" smtClean="0"/>
              <a:t>Fx</a:t>
            </a:r>
            <a:r>
              <a:rPr lang="en-US" dirty="0" smtClean="0"/>
              <a:t> 3.0 and 3.5 compatible</a:t>
            </a: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smtClean="0"/>
              <a:t>Quickstart </a:t>
            </a:r>
            <a:r>
              <a:rPr lang="en-US" dirty="0" smtClean="0"/>
              <a:t>–</a:t>
            </a:r>
            <a:r>
              <a:rPr smtClean="0"/>
              <a:t> </a:t>
            </a:r>
            <a:r>
              <a:rPr smtClean="0">
                <a:solidFill>
                  <a:schemeClr val="tx1"/>
                </a:solidFill>
              </a:rPr>
              <a:t>Contract </a:t>
            </a:r>
            <a:r>
              <a:rPr smtClean="0"/>
              <a:t>Creation</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Build a WCF contract</a:t>
            </a:r>
          </a:p>
          <a:p>
            <a:pPr lvl="1"/>
            <a:r>
              <a:rPr lang="en-US" dirty="0" smtClean="0"/>
              <a:t>One-way, duplex, Request-reply, simple or complex data types, session settings, etc.</a:t>
            </a:r>
          </a:p>
          <a:p>
            <a:pPr lvl="1">
              <a:buNone/>
            </a:pPr>
            <a:endParaRPr lang="en-US" dirty="0"/>
          </a:p>
        </p:txBody>
      </p:sp>
      <p:sp>
        <p:nvSpPr>
          <p:cNvPr id="5" name="AutoShape 4"/>
          <p:cNvSpPr>
            <a:spLocks noChangeArrowheads="1"/>
          </p:cNvSpPr>
          <p:nvPr/>
        </p:nvSpPr>
        <p:spPr bwMode="invGray">
          <a:xfrm>
            <a:off x="304800" y="2928934"/>
            <a:ext cx="8686800" cy="3276600"/>
          </a:xfrm>
          <a:prstGeom prst="roundRect">
            <a:avLst>
              <a:gd name="adj" fmla="val 6630"/>
            </a:avLst>
          </a:prstGeom>
          <a:solidFill>
            <a:schemeClr val="bg1"/>
          </a:solidFill>
          <a:ln w="12700">
            <a:solidFill>
              <a:schemeClr val="tx1"/>
            </a:solidFill>
            <a:round/>
            <a:headEnd/>
            <a:tailEnd/>
          </a:ln>
          <a:effectLst/>
        </p:spPr>
        <p:txBody>
          <a:bodyPr wrap="none" tIns="46038" rIns="0" bIns="46038" anchor="ctr"/>
          <a:lstStyle/>
          <a:p>
            <a:pPr defTabSz="461963"/>
            <a:r>
              <a:rPr lang="en-US" sz="1800" dirty="0" smtClean="0">
                <a:latin typeface="Lucida Console" pitchFamily="49" charset="0"/>
              </a:rPr>
              <a:t>[</a:t>
            </a:r>
            <a:r>
              <a:rPr lang="en-US" sz="1800" dirty="0" err="1" smtClean="0">
                <a:latin typeface="Lucida Console" pitchFamily="49" charset="0"/>
              </a:rPr>
              <a:t>ServiceContract</a:t>
            </a:r>
            <a:r>
              <a:rPr lang="en-US" sz="1800" dirty="0" smtClean="0">
                <a:latin typeface="Lucida Console" pitchFamily="49" charset="0"/>
              </a:rPr>
              <a:t>(</a:t>
            </a:r>
            <a:r>
              <a:rPr lang="en-US" sz="1800" dirty="0" err="1" smtClean="0">
                <a:latin typeface="Lucida Console" pitchFamily="49" charset="0"/>
              </a:rPr>
              <a:t>CallbackContract</a:t>
            </a:r>
            <a:r>
              <a:rPr lang="en-US" sz="1800" dirty="0" smtClean="0">
                <a:latin typeface="Lucida Console" pitchFamily="49" charset="0"/>
              </a:rPr>
              <a:t>=</a:t>
            </a:r>
            <a:r>
              <a:rPr lang="en-US" sz="1800" dirty="0" err="1" smtClean="0">
                <a:latin typeface="Lucida Console" pitchFamily="49" charset="0"/>
              </a:rPr>
              <a:t>typeof</a:t>
            </a:r>
            <a:r>
              <a:rPr lang="en-US" sz="1800" dirty="0" smtClean="0">
                <a:latin typeface="Lucida Console" pitchFamily="49" charset="0"/>
              </a:rPr>
              <a:t>(</a:t>
            </a:r>
            <a:r>
              <a:rPr lang="en-US" sz="1800" dirty="0" err="1" smtClean="0">
                <a:latin typeface="Lucida Console" pitchFamily="49" charset="0"/>
              </a:rPr>
              <a:t>ICallbackContract</a:t>
            </a:r>
            <a:r>
              <a:rPr lang="en-US" sz="1800" dirty="0" smtClean="0">
                <a:latin typeface="Lucida Console" pitchFamily="49" charset="0"/>
              </a:rPr>
              <a:t>))]</a:t>
            </a:r>
          </a:p>
          <a:p>
            <a:pPr defTabSz="461963"/>
            <a:r>
              <a:rPr lang="en-US" sz="1800" dirty="0" smtClean="0">
                <a:latin typeface="Lucida Console" pitchFamily="49" charset="0"/>
              </a:rPr>
              <a:t>interface </a:t>
            </a:r>
            <a:r>
              <a:rPr lang="en-US" sz="1800" dirty="0" err="1" smtClean="0">
                <a:latin typeface="Lucida Console" pitchFamily="49" charset="0"/>
              </a:rPr>
              <a:t>ISomeContract</a:t>
            </a:r>
            <a:r>
              <a:rPr lang="en-US" sz="1800" dirty="0" smtClean="0">
                <a:latin typeface="Lucida Console" pitchFamily="49" charset="0"/>
              </a:rPr>
              <a:t> {</a:t>
            </a:r>
          </a:p>
          <a:p>
            <a:pPr defTabSz="461963"/>
            <a:r>
              <a:rPr lang="en-US" sz="1800" dirty="0" smtClean="0">
                <a:latin typeface="Lucida Console" pitchFamily="49" charset="0"/>
              </a:rPr>
              <a:t>  [</a:t>
            </a:r>
            <a:r>
              <a:rPr lang="en-US" sz="1800" dirty="0" err="1" smtClean="0">
                <a:latin typeface="Lucida Console" pitchFamily="49" charset="0"/>
              </a:rPr>
              <a:t>OperationContract</a:t>
            </a:r>
            <a:r>
              <a:rPr lang="en-US" sz="1800" dirty="0" smtClean="0">
                <a:latin typeface="Lucida Console" pitchFamily="49" charset="0"/>
              </a:rPr>
              <a:t>(</a:t>
            </a:r>
            <a:r>
              <a:rPr lang="en-US" sz="1800" dirty="0" err="1" smtClean="0">
                <a:latin typeface="Lucida Console" pitchFamily="49" charset="0"/>
              </a:rPr>
              <a:t>IsOneWay</a:t>
            </a:r>
            <a:r>
              <a:rPr lang="en-US" sz="1800" dirty="0" smtClean="0">
                <a:latin typeface="Lucida Console" pitchFamily="49" charset="0"/>
              </a:rPr>
              <a:t>=true)] </a:t>
            </a:r>
          </a:p>
          <a:p>
            <a:pPr defTabSz="461963"/>
            <a:r>
              <a:rPr lang="en-US" sz="1800" dirty="0" smtClean="0">
                <a:latin typeface="Lucida Console" pitchFamily="49" charset="0"/>
              </a:rPr>
              <a:t>  void </a:t>
            </a:r>
            <a:r>
              <a:rPr lang="en-US" sz="1800" dirty="0" err="1" smtClean="0">
                <a:latin typeface="Lucida Console" pitchFamily="49" charset="0"/>
              </a:rPr>
              <a:t>SomeOperation</a:t>
            </a:r>
            <a:r>
              <a:rPr lang="en-US" sz="1800" dirty="0" smtClean="0">
                <a:latin typeface="Lucida Console" pitchFamily="49" charset="0"/>
              </a:rPr>
              <a:t>(String input);</a:t>
            </a:r>
          </a:p>
          <a:p>
            <a:pPr defTabSz="461963"/>
            <a:r>
              <a:rPr lang="en-US" sz="1800" dirty="0" smtClean="0">
                <a:latin typeface="Lucida Console" pitchFamily="49" charset="0"/>
              </a:rPr>
              <a:t>} // assume </a:t>
            </a:r>
            <a:r>
              <a:rPr lang="en-US" sz="1800" dirty="0" err="1" smtClean="0">
                <a:latin typeface="Lucida Console" pitchFamily="49" charset="0"/>
              </a:rPr>
              <a:t>SomeContract</a:t>
            </a:r>
            <a:r>
              <a:rPr lang="en-US" sz="1800" dirty="0" smtClean="0">
                <a:latin typeface="Lucida Console" pitchFamily="49" charset="0"/>
              </a:rPr>
              <a:t> implements </a:t>
            </a:r>
            <a:r>
              <a:rPr lang="en-US" sz="1800" dirty="0" err="1" smtClean="0">
                <a:latin typeface="Lucida Console" pitchFamily="49" charset="0"/>
              </a:rPr>
              <a:t>ISomeContract</a:t>
            </a:r>
            <a:endParaRPr lang="en-US" sz="1800" dirty="0" smtClean="0">
              <a:latin typeface="Lucida Console" pitchFamily="49" charset="0"/>
            </a:endParaRPr>
          </a:p>
          <a:p>
            <a:pPr defTabSz="461963"/>
            <a:endParaRPr lang="en-US" sz="1800" dirty="0" smtClean="0">
              <a:latin typeface="Lucida Console" pitchFamily="49" charset="0"/>
            </a:endParaRPr>
          </a:p>
          <a:p>
            <a:pPr defTabSz="461963"/>
            <a:r>
              <a:rPr lang="en-US" sz="1800" dirty="0" smtClean="0">
                <a:latin typeface="Lucida Console" pitchFamily="49" charset="0"/>
              </a:rPr>
              <a:t>interface </a:t>
            </a:r>
            <a:r>
              <a:rPr lang="en-US" sz="1800" dirty="0" err="1" smtClean="0">
                <a:latin typeface="Lucida Console" pitchFamily="49" charset="0"/>
              </a:rPr>
              <a:t>ICallbackContract</a:t>
            </a:r>
            <a:r>
              <a:rPr lang="en-US" sz="1800" dirty="0" smtClean="0">
                <a:latin typeface="Lucida Console" pitchFamily="49" charset="0"/>
              </a:rPr>
              <a:t> {</a:t>
            </a:r>
          </a:p>
          <a:p>
            <a:pPr defTabSz="461963"/>
            <a:r>
              <a:rPr lang="en-US" sz="1800" dirty="0" smtClean="0">
                <a:latin typeface="Lucida Console" pitchFamily="49" charset="0"/>
              </a:rPr>
              <a:t>  [</a:t>
            </a:r>
            <a:r>
              <a:rPr lang="en-US" sz="1800" dirty="0" err="1" smtClean="0">
                <a:latin typeface="Lucida Console" pitchFamily="49" charset="0"/>
              </a:rPr>
              <a:t>OperationContract</a:t>
            </a:r>
            <a:r>
              <a:rPr lang="en-US" sz="1800" dirty="0" smtClean="0">
                <a:latin typeface="Lucida Console" pitchFamily="49" charset="0"/>
              </a:rPr>
              <a:t>(</a:t>
            </a:r>
            <a:r>
              <a:rPr lang="en-US" sz="1800" dirty="0" err="1" smtClean="0">
                <a:latin typeface="Lucida Console" pitchFamily="49" charset="0"/>
              </a:rPr>
              <a:t>IsOneWay</a:t>
            </a:r>
            <a:r>
              <a:rPr lang="en-US" sz="1800" dirty="0" smtClean="0">
                <a:latin typeface="Lucida Console" pitchFamily="49" charset="0"/>
              </a:rPr>
              <a:t>=true)] </a:t>
            </a:r>
          </a:p>
          <a:p>
            <a:pPr defTabSz="461963"/>
            <a:r>
              <a:rPr lang="en-US" sz="1800" dirty="0" smtClean="0">
                <a:latin typeface="Lucida Console" pitchFamily="49" charset="0"/>
              </a:rPr>
              <a:t>  void </a:t>
            </a:r>
            <a:r>
              <a:rPr lang="en-US" sz="1800" dirty="0" err="1" smtClean="0">
                <a:latin typeface="Lucida Console" pitchFamily="49" charset="0"/>
              </a:rPr>
              <a:t>CallbackOperation</a:t>
            </a:r>
            <a:r>
              <a:rPr lang="en-US" sz="1800" dirty="0" smtClean="0">
                <a:latin typeface="Lucida Console" pitchFamily="49" charset="0"/>
              </a:rPr>
              <a:t>(String input);</a:t>
            </a:r>
          </a:p>
          <a:p>
            <a:pPr defTabSz="461963"/>
            <a:r>
              <a:rPr lang="en-US" sz="1800" dirty="0" smtClean="0">
                <a:latin typeface="Lucida Console" pitchFamily="49" charset="0"/>
              </a:rPr>
              <a:t>} // assume </a:t>
            </a:r>
            <a:r>
              <a:rPr lang="en-US" sz="1800" dirty="0" err="1" smtClean="0">
                <a:latin typeface="Lucida Console" pitchFamily="49" charset="0"/>
              </a:rPr>
              <a:t>SomeCallbackContract</a:t>
            </a:r>
            <a:r>
              <a:rPr lang="en-US" sz="1800" dirty="0" smtClean="0">
                <a:latin typeface="Lucida Console" pitchFamily="49" charset="0"/>
              </a:rPr>
              <a:t> implements </a:t>
            </a:r>
            <a:r>
              <a:rPr lang="en-US" sz="1800" dirty="0" err="1" smtClean="0">
                <a:latin typeface="Lucida Console" pitchFamily="49" charset="0"/>
              </a:rPr>
              <a:t>ICallbackContract</a:t>
            </a:r>
            <a:endParaRPr lang="en-US" sz="1800" b="0" dirty="0">
              <a:latin typeface="Lucida Console" pitchFamily="49"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500" fill="hold"/>
                                        <p:tgtEl>
                                          <p:spTgt spid="5">
                                            <p:txEl>
                                              <p:pRg st="4" end="4"/>
                                            </p:txEl>
                                          </p:spTgt>
                                        </p:tgtEl>
                                        <p:attrNameLst>
                                          <p:attrName>style.color</p:attrName>
                                        </p:attrNameLst>
                                      </p:cBhvr>
                                      <p:to>
                                        <a:srgbClr val="FF9900"/>
                                      </p:to>
                                    </p:animClr>
                                  </p:childTnLst>
                                </p:cTn>
                              </p:par>
                              <p:par>
                                <p:cTn id="7" presetID="3" presetClass="emph" presetSubtype="2" fill="hold" nodeType="withEffect">
                                  <p:stCondLst>
                                    <p:cond delay="0"/>
                                  </p:stCondLst>
                                  <p:childTnLst>
                                    <p:animClr clrSpc="rgb">
                                      <p:cBhvr override="childStyle">
                                        <p:cTn id="8" dur="500" fill="hold"/>
                                        <p:tgtEl>
                                          <p:spTgt spid="5">
                                            <p:txEl>
                                              <p:pRg st="9" end="9"/>
                                            </p:txEl>
                                          </p:spTgt>
                                        </p:tgtEl>
                                        <p:attrNameLst>
                                          <p:attrName>style.color</p:attrName>
                                        </p:attrNameLst>
                                      </p:cBhvr>
                                      <p:to>
                                        <a:srgbClr val="FF99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228600"/>
            <a:ext cx="8763000" cy="658813"/>
          </a:xfrm>
        </p:spPr>
        <p:txBody>
          <a:bodyPr/>
          <a:lstStyle/>
          <a:p>
            <a:r>
              <a:rPr smtClean="0"/>
              <a:t>Quickstart – </a:t>
            </a:r>
            <a:r>
              <a:rPr/>
              <a:t>Host Service (Listen)</a:t>
            </a:r>
            <a:endParaRPr lang="en-US" dirty="0"/>
          </a:p>
        </p:txBody>
      </p:sp>
      <p:sp>
        <p:nvSpPr>
          <p:cNvPr id="3" name="Content Placeholder 2"/>
          <p:cNvSpPr>
            <a:spLocks noGrp="1"/>
          </p:cNvSpPr>
          <p:nvPr>
            <p:ph idx="1"/>
          </p:nvPr>
        </p:nvSpPr>
        <p:spPr/>
        <p:txBody>
          <a:bodyPr/>
          <a:lstStyle/>
          <a:p>
            <a:r>
              <a:rPr lang="en-US" dirty="0" smtClean="0"/>
              <a:t>Connect to BizTalk Services as per WCF model</a:t>
            </a:r>
          </a:p>
          <a:p>
            <a:pPr lvl="1"/>
            <a:r>
              <a:rPr lang="en-US" dirty="0" smtClean="0"/>
              <a:t>Security options via </a:t>
            </a:r>
            <a:r>
              <a:rPr lang="en-US" dirty="0" err="1" smtClean="0"/>
              <a:t>IEndpointBehavior</a:t>
            </a:r>
            <a:endParaRPr lang="en-US" dirty="0"/>
          </a:p>
        </p:txBody>
      </p:sp>
      <p:sp>
        <p:nvSpPr>
          <p:cNvPr id="5" name="AutoShape 4"/>
          <p:cNvSpPr>
            <a:spLocks noChangeArrowheads="1"/>
          </p:cNvSpPr>
          <p:nvPr/>
        </p:nvSpPr>
        <p:spPr bwMode="invGray">
          <a:xfrm>
            <a:off x="304800" y="2571744"/>
            <a:ext cx="8686800" cy="3733800"/>
          </a:xfrm>
          <a:prstGeom prst="roundRect">
            <a:avLst>
              <a:gd name="adj" fmla="val 6630"/>
            </a:avLst>
          </a:prstGeom>
          <a:solidFill>
            <a:schemeClr val="bg1"/>
          </a:solidFill>
          <a:ln w="12700">
            <a:solidFill>
              <a:schemeClr val="tx1"/>
            </a:solidFill>
            <a:round/>
            <a:headEnd/>
            <a:tailEnd/>
          </a:ln>
          <a:effectLst/>
        </p:spPr>
        <p:txBody>
          <a:bodyPr wrap="none" tIns="46038" rIns="0" bIns="46038" anchor="ctr"/>
          <a:lstStyle/>
          <a:p>
            <a:pPr defTabSz="461963"/>
            <a:r>
              <a:rPr lang="en-US" sz="1800" dirty="0" err="1" smtClean="0">
                <a:latin typeface="Lucida Console" pitchFamily="49" charset="0"/>
              </a:rPr>
              <a:t>RelayBinding</a:t>
            </a:r>
            <a:r>
              <a:rPr lang="en-US" sz="1800" dirty="0" smtClean="0">
                <a:latin typeface="Lucida Console" pitchFamily="49" charset="0"/>
              </a:rPr>
              <a:t> </a:t>
            </a:r>
            <a:r>
              <a:rPr lang="en-US" sz="1800" dirty="0" err="1" smtClean="0">
                <a:latin typeface="Lucida Console" pitchFamily="49" charset="0"/>
              </a:rPr>
              <a:t>rb</a:t>
            </a:r>
            <a:r>
              <a:rPr lang="en-US" sz="1800" dirty="0" smtClean="0">
                <a:latin typeface="Lucida Console" pitchFamily="49" charset="0"/>
              </a:rPr>
              <a:t> = new </a:t>
            </a:r>
            <a:r>
              <a:rPr lang="en-US" sz="1800" dirty="0" err="1" smtClean="0">
                <a:latin typeface="Lucida Console" pitchFamily="49" charset="0"/>
              </a:rPr>
              <a:t>RelayBinding</a:t>
            </a:r>
            <a:r>
              <a:rPr lang="en-US" sz="1800" dirty="0" smtClean="0">
                <a:latin typeface="Lucida Console" pitchFamily="49" charset="0"/>
              </a:rPr>
              <a:t>();</a:t>
            </a:r>
          </a:p>
          <a:p>
            <a:pPr defTabSz="461963"/>
            <a:r>
              <a:rPr lang="en-US" sz="1800" dirty="0" err="1" smtClean="0">
                <a:latin typeface="Lucida Console" pitchFamily="49" charset="0"/>
              </a:rPr>
              <a:t>CardSpaceTokenProvider</a:t>
            </a:r>
            <a:r>
              <a:rPr lang="en-US" sz="1800" dirty="0" smtClean="0">
                <a:latin typeface="Lucida Console" pitchFamily="49" charset="0"/>
              </a:rPr>
              <a:t> </a:t>
            </a:r>
            <a:r>
              <a:rPr lang="en-US" sz="1800" dirty="0" err="1" smtClean="0">
                <a:latin typeface="Lucida Console" pitchFamily="49" charset="0"/>
              </a:rPr>
              <a:t>csp</a:t>
            </a:r>
            <a:r>
              <a:rPr lang="en-US" sz="1800" dirty="0" smtClean="0">
                <a:latin typeface="Lucida Console" pitchFamily="49" charset="0"/>
              </a:rPr>
              <a:t> = new </a:t>
            </a:r>
            <a:r>
              <a:rPr lang="en-US" sz="1800" dirty="0" err="1" smtClean="0">
                <a:latin typeface="Lucida Console" pitchFamily="49" charset="0"/>
              </a:rPr>
              <a:t>CardSpaceTokenProvider</a:t>
            </a:r>
            <a:r>
              <a:rPr lang="en-US" sz="1800" dirty="0" smtClean="0">
                <a:latin typeface="Lucida Console" pitchFamily="49" charset="0"/>
              </a:rPr>
              <a:t>();</a:t>
            </a:r>
          </a:p>
          <a:p>
            <a:pPr defTabSz="461963"/>
            <a:r>
              <a:rPr lang="en-US" sz="1800" dirty="0" smtClean="0">
                <a:latin typeface="Lucida Console" pitchFamily="49" charset="0"/>
              </a:rPr>
              <a:t>String </a:t>
            </a:r>
            <a:r>
              <a:rPr lang="en-US" sz="1800" dirty="0" err="1" smtClean="0">
                <a:latin typeface="Lucida Console" pitchFamily="49" charset="0"/>
              </a:rPr>
              <a:t>rootName</a:t>
            </a:r>
            <a:r>
              <a:rPr lang="en-US" sz="1800" dirty="0" smtClean="0">
                <a:latin typeface="Lucida Console" pitchFamily="49" charset="0"/>
              </a:rPr>
              <a:t> = </a:t>
            </a:r>
            <a:r>
              <a:rPr lang="en-US" sz="1800" dirty="0" err="1" smtClean="0">
                <a:latin typeface="Lucida Console" pitchFamily="49" charset="0"/>
              </a:rPr>
              <a:t>csp.GetUserName</a:t>
            </a:r>
            <a:r>
              <a:rPr lang="en-US" sz="1800" dirty="0" smtClean="0">
                <a:latin typeface="Lucida Console" pitchFamily="49" charset="0"/>
              </a:rPr>
              <a:t>();</a:t>
            </a:r>
          </a:p>
          <a:p>
            <a:pPr defTabSz="461963"/>
            <a:endParaRPr lang="en-US" sz="1800" dirty="0" smtClean="0">
              <a:latin typeface="Lucida Console" pitchFamily="49" charset="0"/>
            </a:endParaRPr>
          </a:p>
          <a:p>
            <a:pPr defTabSz="461963"/>
            <a:r>
              <a:rPr lang="en-US" sz="1800" dirty="0" smtClean="0">
                <a:latin typeface="Lucida Console" pitchFamily="49" charset="0"/>
              </a:rPr>
              <a:t>Uri address = </a:t>
            </a:r>
          </a:p>
          <a:p>
            <a:pPr defTabSz="461963"/>
            <a:r>
              <a:rPr lang="en-US" sz="1800" dirty="0" smtClean="0">
                <a:latin typeface="Lucida Console" pitchFamily="49" charset="0"/>
              </a:rPr>
              <a:t>    new Uri(“sb://connect.biztalk.net/services/justin/foo”);</a:t>
            </a:r>
          </a:p>
          <a:p>
            <a:pPr defTabSz="461963"/>
            <a:endParaRPr lang="en-US" sz="1800" dirty="0" smtClean="0">
              <a:latin typeface="Lucida Console" pitchFamily="49" charset="0"/>
            </a:endParaRPr>
          </a:p>
          <a:p>
            <a:pPr defTabSz="461963"/>
            <a:r>
              <a:rPr lang="en-US" sz="1800" dirty="0" err="1" smtClean="0">
                <a:latin typeface="Lucida Console" pitchFamily="49" charset="0"/>
              </a:rPr>
              <a:t>ServiceHost</a:t>
            </a:r>
            <a:r>
              <a:rPr lang="en-US" sz="1800" dirty="0" smtClean="0">
                <a:latin typeface="Lucida Console" pitchFamily="49" charset="0"/>
              </a:rPr>
              <a:t> </a:t>
            </a:r>
            <a:r>
              <a:rPr lang="en-US" sz="1800" dirty="0" err="1" smtClean="0">
                <a:latin typeface="Lucida Console" pitchFamily="49" charset="0"/>
              </a:rPr>
              <a:t>sh</a:t>
            </a:r>
            <a:r>
              <a:rPr lang="en-US" sz="1800" dirty="0" smtClean="0">
                <a:latin typeface="Lucida Console" pitchFamily="49" charset="0"/>
              </a:rPr>
              <a:t> = new </a:t>
            </a:r>
            <a:r>
              <a:rPr lang="en-US" sz="1800" dirty="0" err="1" smtClean="0">
                <a:latin typeface="Lucida Console" pitchFamily="49" charset="0"/>
              </a:rPr>
              <a:t>ServiceHost</a:t>
            </a:r>
            <a:r>
              <a:rPr lang="en-US" sz="1800" dirty="0" smtClean="0">
                <a:latin typeface="Lucida Console" pitchFamily="49" charset="0"/>
              </a:rPr>
              <a:t>(</a:t>
            </a:r>
            <a:r>
              <a:rPr lang="en-US" sz="1800" dirty="0" err="1" smtClean="0">
                <a:latin typeface="Lucida Console" pitchFamily="49" charset="0"/>
              </a:rPr>
              <a:t>typeof</a:t>
            </a:r>
            <a:r>
              <a:rPr lang="en-US" sz="1800" dirty="0" smtClean="0">
                <a:latin typeface="Lucida Console" pitchFamily="49" charset="0"/>
              </a:rPr>
              <a:t>(</a:t>
            </a:r>
            <a:r>
              <a:rPr lang="en-US" sz="1800" dirty="0" err="1" smtClean="0">
                <a:latin typeface="Lucida Console" pitchFamily="49" charset="0"/>
              </a:rPr>
              <a:t>SomeContract</a:t>
            </a:r>
            <a:r>
              <a:rPr lang="en-US" sz="1800" dirty="0" smtClean="0">
                <a:latin typeface="Lucida Console" pitchFamily="49" charset="0"/>
              </a:rPr>
              <a:t>));</a:t>
            </a:r>
          </a:p>
          <a:p>
            <a:pPr defTabSz="461963"/>
            <a:r>
              <a:rPr lang="en-US" sz="1800" dirty="0" err="1" smtClean="0">
                <a:latin typeface="Lucida Console" pitchFamily="49" charset="0"/>
              </a:rPr>
              <a:t>ServiceEndpoint</a:t>
            </a:r>
            <a:r>
              <a:rPr lang="en-US" sz="1800" dirty="0" smtClean="0">
                <a:latin typeface="Lucida Console" pitchFamily="49" charset="0"/>
              </a:rPr>
              <a:t> </a:t>
            </a:r>
            <a:r>
              <a:rPr lang="en-US" sz="1800" dirty="0" err="1" smtClean="0">
                <a:latin typeface="Lucida Console" pitchFamily="49" charset="0"/>
              </a:rPr>
              <a:t>ep</a:t>
            </a:r>
            <a:r>
              <a:rPr lang="en-US" sz="1800" dirty="0" smtClean="0">
                <a:latin typeface="Lucida Console" pitchFamily="49" charset="0"/>
              </a:rPr>
              <a:t> = </a:t>
            </a:r>
          </a:p>
          <a:p>
            <a:pPr defTabSz="461963"/>
            <a:r>
              <a:rPr lang="en-US" sz="1800" dirty="0" smtClean="0">
                <a:latin typeface="Lucida Console" pitchFamily="49" charset="0"/>
              </a:rPr>
              <a:t>    </a:t>
            </a:r>
            <a:r>
              <a:rPr lang="en-US" sz="1800" dirty="0" err="1" smtClean="0">
                <a:latin typeface="Lucida Console" pitchFamily="49" charset="0"/>
              </a:rPr>
              <a:t>sh.AddServiceEndpoint</a:t>
            </a:r>
            <a:r>
              <a:rPr lang="en-US" sz="1800" dirty="0" smtClean="0">
                <a:latin typeface="Lucida Console" pitchFamily="49" charset="0"/>
              </a:rPr>
              <a:t>(</a:t>
            </a:r>
            <a:r>
              <a:rPr lang="en-US" sz="1800" dirty="0" err="1" smtClean="0">
                <a:latin typeface="Lucida Console" pitchFamily="49" charset="0"/>
              </a:rPr>
              <a:t>typeof</a:t>
            </a:r>
            <a:r>
              <a:rPr lang="en-US" sz="1800" dirty="0" smtClean="0">
                <a:latin typeface="Lucida Console" pitchFamily="49" charset="0"/>
              </a:rPr>
              <a:t>(</a:t>
            </a:r>
            <a:r>
              <a:rPr lang="en-US" sz="1800" dirty="0" err="1" smtClean="0">
                <a:latin typeface="Lucida Console" pitchFamily="49" charset="0"/>
              </a:rPr>
              <a:t>ISomeContract</a:t>
            </a:r>
            <a:r>
              <a:rPr lang="en-US" sz="1800" dirty="0" smtClean="0">
                <a:latin typeface="Lucida Console" pitchFamily="49" charset="0"/>
              </a:rPr>
              <a:t>), </a:t>
            </a:r>
            <a:r>
              <a:rPr lang="en-US" sz="1800" dirty="0" err="1" smtClean="0">
                <a:latin typeface="Lucida Console" pitchFamily="49" charset="0"/>
              </a:rPr>
              <a:t>rb</a:t>
            </a:r>
            <a:r>
              <a:rPr lang="en-US" sz="1800" dirty="0" smtClean="0">
                <a:latin typeface="Lucida Console" pitchFamily="49" charset="0"/>
              </a:rPr>
              <a:t>, address);</a:t>
            </a:r>
          </a:p>
          <a:p>
            <a:pPr defTabSz="461963"/>
            <a:endParaRPr lang="en-US" sz="1800" dirty="0" smtClean="0">
              <a:latin typeface="Lucida Console" pitchFamily="49" charset="0"/>
            </a:endParaRPr>
          </a:p>
          <a:p>
            <a:pPr defTabSz="461963"/>
            <a:r>
              <a:rPr lang="en-US" sz="1800" dirty="0" err="1" smtClean="0">
                <a:latin typeface="Lucida Console" pitchFamily="49" charset="0"/>
              </a:rPr>
              <a:t>ep.Behaviors.Add</a:t>
            </a:r>
            <a:r>
              <a:rPr lang="en-US" sz="1800" dirty="0" smtClean="0">
                <a:latin typeface="Lucida Console" pitchFamily="49" charset="0"/>
              </a:rPr>
              <a:t>(</a:t>
            </a:r>
            <a:r>
              <a:rPr lang="en-US" sz="1800" dirty="0" err="1" smtClean="0">
                <a:latin typeface="Lucida Console" pitchFamily="49" charset="0"/>
              </a:rPr>
              <a:t>csp</a:t>
            </a:r>
            <a:r>
              <a:rPr lang="en-US" sz="1800" dirty="0" smtClean="0">
                <a:latin typeface="Lucida Console" pitchFamily="49" charset="0"/>
              </a:rPr>
              <a:t>);</a:t>
            </a:r>
          </a:p>
          <a:p>
            <a:pPr defTabSz="461963"/>
            <a:r>
              <a:rPr lang="en-US" sz="1800" dirty="0" err="1" smtClean="0">
                <a:latin typeface="Lucida Console" pitchFamily="49" charset="0"/>
              </a:rPr>
              <a:t>sh.Open</a:t>
            </a:r>
            <a:r>
              <a:rPr lang="en-US" sz="1800" dirty="0" smtClean="0">
                <a:latin typeface="Lucida Console" pitchFamily="49"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500" fill="hold"/>
                                        <p:tgtEl>
                                          <p:spTgt spid="5">
                                            <p:txEl>
                                              <p:pRg st="0" end="0"/>
                                            </p:txEl>
                                          </p:spTgt>
                                        </p:tgtEl>
                                        <p:attrNameLst>
                                          <p:attrName>style.color</p:attrName>
                                        </p:attrNameLst>
                                      </p:cBhvr>
                                      <p:to>
                                        <a:srgbClr val="FF99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p:cBhvr override="childStyle">
                                        <p:cTn id="10" dur="500" fill="hold"/>
                                        <p:tgtEl>
                                          <p:spTgt spid="5">
                                            <p:txEl>
                                              <p:pRg st="1" end="1"/>
                                            </p:txEl>
                                          </p:spTgt>
                                        </p:tgtEl>
                                        <p:attrNameLst>
                                          <p:attrName>style.color</p:attrName>
                                        </p:attrNameLst>
                                      </p:cBhvr>
                                      <p:to>
                                        <a:srgbClr val="FF9900"/>
                                      </p:to>
                                    </p:animClr>
                                  </p:childTnLst>
                                </p:cTn>
                              </p:par>
                              <p:par>
                                <p:cTn id="11" presetID="3" presetClass="emph" presetSubtype="2" fill="hold" nodeType="withEffect">
                                  <p:stCondLst>
                                    <p:cond delay="0"/>
                                  </p:stCondLst>
                                  <p:childTnLst>
                                    <p:animClr clrSpc="rgb">
                                      <p:cBhvr override="childStyle">
                                        <p:cTn id="12" dur="500" fill="hold"/>
                                        <p:tgtEl>
                                          <p:spTgt spid="5">
                                            <p:txEl>
                                              <p:pRg st="0" end="0"/>
                                            </p:txEl>
                                          </p:spTgt>
                                        </p:tgtEl>
                                        <p:attrNameLst>
                                          <p:attrName>style.color</p:attrName>
                                        </p:attrNameLst>
                                      </p:cBhvr>
                                      <p:to>
                                        <a:schemeClr val="tx1"/>
                                      </p:to>
                                    </p:animClr>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nodeType="clickEffect">
                                  <p:stCondLst>
                                    <p:cond delay="0"/>
                                  </p:stCondLst>
                                  <p:childTnLst>
                                    <p:animClr clrSpc="rgb">
                                      <p:cBhvr override="childStyle">
                                        <p:cTn id="16" dur="500" fill="hold"/>
                                        <p:tgtEl>
                                          <p:spTgt spid="5">
                                            <p:txEl>
                                              <p:pRg st="2" end="2"/>
                                            </p:txEl>
                                          </p:spTgt>
                                        </p:tgtEl>
                                        <p:attrNameLst>
                                          <p:attrName>style.color</p:attrName>
                                        </p:attrNameLst>
                                      </p:cBhvr>
                                      <p:to>
                                        <a:srgbClr val="FF9900"/>
                                      </p:to>
                                    </p:animClr>
                                  </p:childTnLst>
                                </p:cTn>
                              </p:par>
                              <p:par>
                                <p:cTn id="17" presetID="3" presetClass="emph" presetSubtype="2" fill="hold" nodeType="withEffect">
                                  <p:stCondLst>
                                    <p:cond delay="0"/>
                                  </p:stCondLst>
                                  <p:childTnLst>
                                    <p:animClr clrSpc="rgb">
                                      <p:cBhvr override="childStyle">
                                        <p:cTn id="18" dur="500" fill="hold"/>
                                        <p:tgtEl>
                                          <p:spTgt spid="5">
                                            <p:txEl>
                                              <p:pRg st="1" end="1"/>
                                            </p:txEl>
                                          </p:spTgt>
                                        </p:tgtEl>
                                        <p:attrNameLst>
                                          <p:attrName>style.color</p:attrName>
                                        </p:attrNameLst>
                                      </p:cBhvr>
                                      <p:to>
                                        <a:schemeClr val="tx1"/>
                                      </p:to>
                                    </p:animClr>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p:cBhvr override="childStyle">
                                        <p:cTn id="22" dur="500" fill="hold"/>
                                        <p:tgtEl>
                                          <p:spTgt spid="5">
                                            <p:txEl>
                                              <p:pRg st="4" end="4"/>
                                            </p:txEl>
                                          </p:spTgt>
                                        </p:tgtEl>
                                        <p:attrNameLst>
                                          <p:attrName>style.color</p:attrName>
                                        </p:attrNameLst>
                                      </p:cBhvr>
                                      <p:to>
                                        <a:srgbClr val="FF9900"/>
                                      </p:to>
                                    </p:animClr>
                                  </p:childTnLst>
                                </p:cTn>
                              </p:par>
                              <p:par>
                                <p:cTn id="23" presetID="3" presetClass="emph" presetSubtype="2" fill="hold" nodeType="withEffect">
                                  <p:stCondLst>
                                    <p:cond delay="0"/>
                                  </p:stCondLst>
                                  <p:childTnLst>
                                    <p:animClr clrSpc="rgb">
                                      <p:cBhvr override="childStyle">
                                        <p:cTn id="24" dur="500" fill="hold"/>
                                        <p:tgtEl>
                                          <p:spTgt spid="5">
                                            <p:txEl>
                                              <p:pRg st="5" end="5"/>
                                            </p:txEl>
                                          </p:spTgt>
                                        </p:tgtEl>
                                        <p:attrNameLst>
                                          <p:attrName>style.color</p:attrName>
                                        </p:attrNameLst>
                                      </p:cBhvr>
                                      <p:to>
                                        <a:srgbClr val="FF9900"/>
                                      </p:to>
                                    </p:animClr>
                                  </p:childTnLst>
                                </p:cTn>
                              </p:par>
                              <p:par>
                                <p:cTn id="25" presetID="3" presetClass="emph" presetSubtype="2" fill="hold" nodeType="withEffect">
                                  <p:stCondLst>
                                    <p:cond delay="0"/>
                                  </p:stCondLst>
                                  <p:childTnLst>
                                    <p:animClr clrSpc="rgb">
                                      <p:cBhvr override="childStyle">
                                        <p:cTn id="26" dur="500" fill="hold"/>
                                        <p:tgtEl>
                                          <p:spTgt spid="5">
                                            <p:txEl>
                                              <p:pRg st="2" end="2"/>
                                            </p:txEl>
                                          </p:spTgt>
                                        </p:tgtEl>
                                        <p:attrNameLst>
                                          <p:attrName>style.color</p:attrName>
                                        </p:attrNameLst>
                                      </p:cBhvr>
                                      <p:to>
                                        <a:schemeClr val="tx1"/>
                                      </p:to>
                                    </p:animClr>
                                  </p:childTnLst>
                                </p:cTn>
                              </p:par>
                            </p:childTnLst>
                          </p:cTn>
                        </p:par>
                      </p:childTnLst>
                    </p:cTn>
                  </p:par>
                  <p:par>
                    <p:cTn id="27" fill="hold">
                      <p:stCondLst>
                        <p:cond delay="indefinite"/>
                      </p:stCondLst>
                      <p:childTnLst>
                        <p:par>
                          <p:cTn id="28" fill="hold">
                            <p:stCondLst>
                              <p:cond delay="0"/>
                            </p:stCondLst>
                            <p:childTnLst>
                              <p:par>
                                <p:cTn id="29" presetID="3" presetClass="emph" presetSubtype="2" fill="hold" nodeType="clickEffect">
                                  <p:stCondLst>
                                    <p:cond delay="0"/>
                                  </p:stCondLst>
                                  <p:childTnLst>
                                    <p:animClr clrSpc="rgb">
                                      <p:cBhvr override="childStyle">
                                        <p:cTn id="30" dur="500" fill="hold"/>
                                        <p:tgtEl>
                                          <p:spTgt spid="5">
                                            <p:txEl>
                                              <p:pRg st="4" end="4"/>
                                            </p:txEl>
                                          </p:spTgt>
                                        </p:tgtEl>
                                        <p:attrNameLst>
                                          <p:attrName>style.color</p:attrName>
                                        </p:attrNameLst>
                                      </p:cBhvr>
                                      <p:to>
                                        <a:schemeClr val="tx1"/>
                                      </p:to>
                                    </p:animClr>
                                  </p:childTnLst>
                                </p:cTn>
                              </p:par>
                              <p:par>
                                <p:cTn id="31" presetID="3" presetClass="emph" presetSubtype="2" fill="hold" nodeType="withEffect">
                                  <p:stCondLst>
                                    <p:cond delay="0"/>
                                  </p:stCondLst>
                                  <p:childTnLst>
                                    <p:animClr clrSpc="rgb">
                                      <p:cBhvr override="childStyle">
                                        <p:cTn id="32" dur="500" fill="hold"/>
                                        <p:tgtEl>
                                          <p:spTgt spid="5">
                                            <p:txEl>
                                              <p:pRg st="5" end="5"/>
                                            </p:txEl>
                                          </p:spTgt>
                                        </p:tgtEl>
                                        <p:attrNameLst>
                                          <p:attrName>style.color</p:attrName>
                                        </p:attrNameLst>
                                      </p:cBhvr>
                                      <p:to>
                                        <a:schemeClr val="tx1"/>
                                      </p:to>
                                    </p:animClr>
                                  </p:childTnLst>
                                </p:cTn>
                              </p:par>
                              <p:par>
                                <p:cTn id="33" presetID="3" presetClass="emph" presetSubtype="2" fill="hold" nodeType="withEffect">
                                  <p:stCondLst>
                                    <p:cond delay="0"/>
                                  </p:stCondLst>
                                  <p:childTnLst>
                                    <p:animClr clrSpc="rgb">
                                      <p:cBhvr override="childStyle">
                                        <p:cTn id="34" dur="500" fill="hold"/>
                                        <p:tgtEl>
                                          <p:spTgt spid="5">
                                            <p:txEl>
                                              <p:pRg st="7" end="7"/>
                                            </p:txEl>
                                          </p:spTgt>
                                        </p:tgtEl>
                                        <p:attrNameLst>
                                          <p:attrName>style.color</p:attrName>
                                        </p:attrNameLst>
                                      </p:cBhvr>
                                      <p:to>
                                        <a:srgbClr val="FF9900"/>
                                      </p:to>
                                    </p:animClr>
                                  </p:childTnLst>
                                </p:cTn>
                              </p:par>
                            </p:childTnLst>
                          </p:cTn>
                        </p:par>
                      </p:childTnLst>
                    </p:cTn>
                  </p:par>
                  <p:par>
                    <p:cTn id="35" fill="hold">
                      <p:stCondLst>
                        <p:cond delay="indefinite"/>
                      </p:stCondLst>
                      <p:childTnLst>
                        <p:par>
                          <p:cTn id="36" fill="hold">
                            <p:stCondLst>
                              <p:cond delay="0"/>
                            </p:stCondLst>
                            <p:childTnLst>
                              <p:par>
                                <p:cTn id="37" presetID="3" presetClass="emph" presetSubtype="2" fill="hold" nodeType="clickEffect">
                                  <p:stCondLst>
                                    <p:cond delay="0"/>
                                  </p:stCondLst>
                                  <p:childTnLst>
                                    <p:animClr clrSpc="rgb">
                                      <p:cBhvr override="childStyle">
                                        <p:cTn id="38" dur="500" fill="hold"/>
                                        <p:tgtEl>
                                          <p:spTgt spid="5">
                                            <p:txEl>
                                              <p:pRg st="7" end="7"/>
                                            </p:txEl>
                                          </p:spTgt>
                                        </p:tgtEl>
                                        <p:attrNameLst>
                                          <p:attrName>style.color</p:attrName>
                                        </p:attrNameLst>
                                      </p:cBhvr>
                                      <p:to>
                                        <a:schemeClr val="tx1"/>
                                      </p:to>
                                    </p:animClr>
                                  </p:childTnLst>
                                </p:cTn>
                              </p:par>
                              <p:par>
                                <p:cTn id="39" presetID="3" presetClass="emph" presetSubtype="2" fill="hold" nodeType="withEffect">
                                  <p:stCondLst>
                                    <p:cond delay="0"/>
                                  </p:stCondLst>
                                  <p:childTnLst>
                                    <p:animClr clrSpc="rgb">
                                      <p:cBhvr override="childStyle">
                                        <p:cTn id="40" dur="500" fill="hold"/>
                                        <p:tgtEl>
                                          <p:spTgt spid="5">
                                            <p:txEl>
                                              <p:pRg st="8" end="8"/>
                                            </p:txEl>
                                          </p:spTgt>
                                        </p:tgtEl>
                                        <p:attrNameLst>
                                          <p:attrName>style.color</p:attrName>
                                        </p:attrNameLst>
                                      </p:cBhvr>
                                      <p:to>
                                        <a:srgbClr val="FF9900"/>
                                      </p:to>
                                    </p:animClr>
                                  </p:childTnLst>
                                </p:cTn>
                              </p:par>
                              <p:par>
                                <p:cTn id="41" presetID="3" presetClass="emph" presetSubtype="2" fill="hold" nodeType="withEffect">
                                  <p:stCondLst>
                                    <p:cond delay="0"/>
                                  </p:stCondLst>
                                  <p:childTnLst>
                                    <p:animClr clrSpc="rgb">
                                      <p:cBhvr override="childStyle">
                                        <p:cTn id="42" dur="500" fill="hold"/>
                                        <p:tgtEl>
                                          <p:spTgt spid="5">
                                            <p:txEl>
                                              <p:pRg st="9" end="9"/>
                                            </p:txEl>
                                          </p:spTgt>
                                        </p:tgtEl>
                                        <p:attrNameLst>
                                          <p:attrName>style.color</p:attrName>
                                        </p:attrNameLst>
                                      </p:cBhvr>
                                      <p:to>
                                        <a:srgbClr val="FF9900"/>
                                      </p:to>
                                    </p:animClr>
                                  </p:childTnLst>
                                </p:cTn>
                              </p:par>
                            </p:childTnLst>
                          </p:cTn>
                        </p:par>
                      </p:childTnLst>
                    </p:cTn>
                  </p:par>
                  <p:par>
                    <p:cTn id="43" fill="hold">
                      <p:stCondLst>
                        <p:cond delay="indefinite"/>
                      </p:stCondLst>
                      <p:childTnLst>
                        <p:par>
                          <p:cTn id="44" fill="hold">
                            <p:stCondLst>
                              <p:cond delay="0"/>
                            </p:stCondLst>
                            <p:childTnLst>
                              <p:par>
                                <p:cTn id="45" presetID="3" presetClass="emph" presetSubtype="2" fill="hold" nodeType="clickEffect">
                                  <p:stCondLst>
                                    <p:cond delay="0"/>
                                  </p:stCondLst>
                                  <p:childTnLst>
                                    <p:animClr clrSpc="rgb">
                                      <p:cBhvr override="childStyle">
                                        <p:cTn id="46" dur="500" fill="hold"/>
                                        <p:tgtEl>
                                          <p:spTgt spid="5">
                                            <p:txEl>
                                              <p:pRg st="8" end="8"/>
                                            </p:txEl>
                                          </p:spTgt>
                                        </p:tgtEl>
                                        <p:attrNameLst>
                                          <p:attrName>style.color</p:attrName>
                                        </p:attrNameLst>
                                      </p:cBhvr>
                                      <p:to>
                                        <a:schemeClr val="tx1"/>
                                      </p:to>
                                    </p:animClr>
                                  </p:childTnLst>
                                </p:cTn>
                              </p:par>
                              <p:par>
                                <p:cTn id="47" presetID="3" presetClass="emph" presetSubtype="2" fill="hold" nodeType="withEffect">
                                  <p:stCondLst>
                                    <p:cond delay="0"/>
                                  </p:stCondLst>
                                  <p:childTnLst>
                                    <p:animClr clrSpc="rgb">
                                      <p:cBhvr override="childStyle">
                                        <p:cTn id="48" dur="500" fill="hold"/>
                                        <p:tgtEl>
                                          <p:spTgt spid="5">
                                            <p:txEl>
                                              <p:pRg st="9" end="9"/>
                                            </p:txEl>
                                          </p:spTgt>
                                        </p:tgtEl>
                                        <p:attrNameLst>
                                          <p:attrName>style.color</p:attrName>
                                        </p:attrNameLst>
                                      </p:cBhvr>
                                      <p:to>
                                        <a:schemeClr val="tx1"/>
                                      </p:to>
                                    </p:animClr>
                                  </p:childTnLst>
                                </p:cTn>
                              </p:par>
                              <p:par>
                                <p:cTn id="49" presetID="3" presetClass="emph" presetSubtype="2" fill="hold" nodeType="withEffect">
                                  <p:stCondLst>
                                    <p:cond delay="0"/>
                                  </p:stCondLst>
                                  <p:childTnLst>
                                    <p:animClr clrSpc="rgb">
                                      <p:cBhvr override="childStyle">
                                        <p:cTn id="50" dur="500" fill="hold"/>
                                        <p:tgtEl>
                                          <p:spTgt spid="5">
                                            <p:txEl>
                                              <p:pRg st="11" end="11"/>
                                            </p:txEl>
                                          </p:spTgt>
                                        </p:tgtEl>
                                        <p:attrNameLst>
                                          <p:attrName>style.color</p:attrName>
                                        </p:attrNameLst>
                                      </p:cBhvr>
                                      <p:to>
                                        <a:srgbClr val="FF9900"/>
                                      </p:to>
                                    </p:animClr>
                                  </p:childTnLst>
                                </p:cTn>
                              </p:par>
                            </p:childTnLst>
                          </p:cTn>
                        </p:par>
                      </p:childTnLst>
                    </p:cTn>
                  </p:par>
                  <p:par>
                    <p:cTn id="51" fill="hold">
                      <p:stCondLst>
                        <p:cond delay="indefinite"/>
                      </p:stCondLst>
                      <p:childTnLst>
                        <p:par>
                          <p:cTn id="52" fill="hold">
                            <p:stCondLst>
                              <p:cond delay="0"/>
                            </p:stCondLst>
                            <p:childTnLst>
                              <p:par>
                                <p:cTn id="53" presetID="3" presetClass="emph" presetSubtype="2" fill="hold" nodeType="clickEffect">
                                  <p:stCondLst>
                                    <p:cond delay="0"/>
                                  </p:stCondLst>
                                  <p:childTnLst>
                                    <p:animClr clrSpc="rgb">
                                      <p:cBhvr override="childStyle">
                                        <p:cTn id="54" dur="500" fill="hold"/>
                                        <p:tgtEl>
                                          <p:spTgt spid="5">
                                            <p:txEl>
                                              <p:pRg st="11" end="11"/>
                                            </p:txEl>
                                          </p:spTgt>
                                        </p:tgtEl>
                                        <p:attrNameLst>
                                          <p:attrName>style.color</p:attrName>
                                        </p:attrNameLst>
                                      </p:cBhvr>
                                      <p:to>
                                        <a:schemeClr val="tx1"/>
                                      </p:to>
                                    </p:animClr>
                                  </p:childTnLst>
                                </p:cTn>
                              </p:par>
                              <p:par>
                                <p:cTn id="55" presetID="3" presetClass="emph" presetSubtype="2" fill="hold" nodeType="withEffect">
                                  <p:stCondLst>
                                    <p:cond delay="0"/>
                                  </p:stCondLst>
                                  <p:childTnLst>
                                    <p:animClr clrSpc="rgb">
                                      <p:cBhvr override="childStyle">
                                        <p:cTn id="56" dur="500" fill="hold"/>
                                        <p:tgtEl>
                                          <p:spTgt spid="5">
                                            <p:txEl>
                                              <p:pRg st="12" end="12"/>
                                            </p:txEl>
                                          </p:spTgt>
                                        </p:tgtEl>
                                        <p:attrNameLst>
                                          <p:attrName>style.color</p:attrName>
                                        </p:attrNameLst>
                                      </p:cBhvr>
                                      <p:to>
                                        <a:srgbClr val="FF99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smtClean="0"/>
              <a:t>Quickstart </a:t>
            </a:r>
            <a:r>
              <a:rPr lang="en-US" dirty="0" smtClean="0"/>
              <a:t>–</a:t>
            </a:r>
            <a:r>
              <a:rPr smtClean="0"/>
              <a:t> </a:t>
            </a:r>
            <a:r>
              <a:rPr smtClean="0">
                <a:solidFill>
                  <a:schemeClr val="tx1"/>
                </a:solidFill>
              </a:rPr>
              <a:t>Connect a Client</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Connect to BizTalk Services as per WCF model</a:t>
            </a:r>
          </a:p>
          <a:p>
            <a:pPr lvl="1"/>
            <a:r>
              <a:rPr lang="en-US" dirty="0" smtClean="0"/>
              <a:t>Security options via </a:t>
            </a:r>
            <a:r>
              <a:rPr lang="en-US" dirty="0" err="1" smtClean="0"/>
              <a:t>IEndpointBehavior</a:t>
            </a:r>
            <a:endParaRPr lang="en-US" dirty="0"/>
          </a:p>
        </p:txBody>
      </p:sp>
      <p:sp>
        <p:nvSpPr>
          <p:cNvPr id="5" name="AutoShape 4"/>
          <p:cNvSpPr>
            <a:spLocks noChangeArrowheads="1"/>
          </p:cNvSpPr>
          <p:nvPr/>
        </p:nvSpPr>
        <p:spPr bwMode="invGray">
          <a:xfrm>
            <a:off x="304800" y="2928934"/>
            <a:ext cx="8686800" cy="3429000"/>
          </a:xfrm>
          <a:prstGeom prst="roundRect">
            <a:avLst>
              <a:gd name="adj" fmla="val 6630"/>
            </a:avLst>
          </a:prstGeom>
          <a:solidFill>
            <a:schemeClr val="bg1"/>
          </a:solidFill>
          <a:ln w="12700">
            <a:solidFill>
              <a:schemeClr val="tx1"/>
            </a:solidFill>
            <a:round/>
            <a:headEnd/>
            <a:tailEnd/>
          </a:ln>
          <a:effectLst/>
        </p:spPr>
        <p:txBody>
          <a:bodyPr wrap="none" tIns="46038" rIns="0" bIns="46038" anchor="ctr"/>
          <a:lstStyle/>
          <a:p>
            <a:pPr defTabSz="461963"/>
            <a:r>
              <a:rPr lang="en-US" sz="1800" dirty="0" err="1" smtClean="0">
                <a:latin typeface="Lucida Console" pitchFamily="49" charset="0"/>
              </a:rPr>
              <a:t>SomeCallbackContract</a:t>
            </a:r>
            <a:r>
              <a:rPr lang="en-US" sz="1800" dirty="0" smtClean="0">
                <a:latin typeface="Lucida Console" pitchFamily="49" charset="0"/>
              </a:rPr>
              <a:t> </a:t>
            </a:r>
            <a:r>
              <a:rPr lang="en-US" sz="1800" dirty="0" err="1" smtClean="0">
                <a:latin typeface="Lucida Console" pitchFamily="49" charset="0"/>
              </a:rPr>
              <a:t>cbo</a:t>
            </a:r>
            <a:r>
              <a:rPr lang="en-US" sz="1800" dirty="0" smtClean="0">
                <a:latin typeface="Lucida Console" pitchFamily="49" charset="0"/>
              </a:rPr>
              <a:t> = new </a:t>
            </a:r>
            <a:r>
              <a:rPr lang="en-US" sz="1800" dirty="0" err="1" smtClean="0">
                <a:latin typeface="Lucida Console" pitchFamily="49" charset="0"/>
              </a:rPr>
              <a:t>SomeCallbackContract</a:t>
            </a:r>
            <a:r>
              <a:rPr lang="en-US" sz="1800" dirty="0" smtClean="0">
                <a:latin typeface="Lucida Console" pitchFamily="49" charset="0"/>
              </a:rPr>
              <a:t>();</a:t>
            </a:r>
          </a:p>
          <a:p>
            <a:pPr defTabSz="461963"/>
            <a:endParaRPr lang="en-US" sz="1800" dirty="0" smtClean="0">
              <a:latin typeface="Lucida Console" pitchFamily="49" charset="0"/>
            </a:endParaRPr>
          </a:p>
          <a:p>
            <a:pPr defTabSz="461963"/>
            <a:r>
              <a:rPr lang="en-US" sz="1800" dirty="0" err="1" smtClean="0">
                <a:latin typeface="Lucida Console" pitchFamily="49" charset="0"/>
              </a:rPr>
              <a:t>DuplexChannelFactory</a:t>
            </a:r>
            <a:r>
              <a:rPr lang="en-US" sz="1800" dirty="0" smtClean="0">
                <a:latin typeface="Lucida Console" pitchFamily="49" charset="0"/>
              </a:rPr>
              <a:t>&lt;</a:t>
            </a:r>
            <a:r>
              <a:rPr lang="en-US" sz="1800" dirty="0" err="1" smtClean="0">
                <a:latin typeface="Lucida Console" pitchFamily="49" charset="0"/>
              </a:rPr>
              <a:t>ISomeContract</a:t>
            </a:r>
            <a:r>
              <a:rPr lang="en-US" sz="1800" dirty="0" smtClean="0">
                <a:latin typeface="Lucida Console" pitchFamily="49" charset="0"/>
              </a:rPr>
              <a:t>&gt; factory = </a:t>
            </a:r>
          </a:p>
          <a:p>
            <a:pPr defTabSz="461963"/>
            <a:r>
              <a:rPr lang="en-US" sz="1800" dirty="0" smtClean="0">
                <a:latin typeface="Lucida Console" pitchFamily="49" charset="0"/>
              </a:rPr>
              <a:t>  new </a:t>
            </a:r>
            <a:r>
              <a:rPr lang="en-US" sz="1800" dirty="0" err="1" smtClean="0">
                <a:latin typeface="Lucida Console" pitchFamily="49" charset="0"/>
              </a:rPr>
              <a:t>DuplexChannelFactory</a:t>
            </a:r>
            <a:r>
              <a:rPr lang="en-US" sz="1800" dirty="0" smtClean="0">
                <a:latin typeface="Lucida Console" pitchFamily="49" charset="0"/>
              </a:rPr>
              <a:t>&lt;</a:t>
            </a:r>
            <a:r>
              <a:rPr lang="en-US" sz="1800" dirty="0" err="1" smtClean="0">
                <a:latin typeface="Lucida Console" pitchFamily="49" charset="0"/>
              </a:rPr>
              <a:t>ISomeContract</a:t>
            </a:r>
            <a:r>
              <a:rPr lang="en-US" sz="1800" dirty="0" smtClean="0">
                <a:latin typeface="Lucida Console" pitchFamily="49" charset="0"/>
              </a:rPr>
              <a:t>&gt;(</a:t>
            </a:r>
            <a:r>
              <a:rPr lang="en-US" sz="1800" dirty="0" err="1" smtClean="0">
                <a:latin typeface="Lucida Console" pitchFamily="49" charset="0"/>
              </a:rPr>
              <a:t>cbo</a:t>
            </a:r>
            <a:r>
              <a:rPr lang="en-US" sz="1800" dirty="0" smtClean="0">
                <a:latin typeface="Lucida Console" pitchFamily="49" charset="0"/>
              </a:rPr>
              <a:t>);</a:t>
            </a:r>
          </a:p>
          <a:p>
            <a:pPr defTabSz="461963"/>
            <a:endParaRPr lang="en-US" sz="1800" dirty="0" smtClean="0">
              <a:latin typeface="Lucida Console" pitchFamily="49" charset="0"/>
            </a:endParaRPr>
          </a:p>
          <a:p>
            <a:pPr defTabSz="461963"/>
            <a:r>
              <a:rPr lang="en-US" sz="1800" dirty="0" err="1" smtClean="0">
                <a:latin typeface="Lucida Console" pitchFamily="49" charset="0"/>
              </a:rPr>
              <a:t>ISomeContract</a:t>
            </a:r>
            <a:r>
              <a:rPr lang="en-US" sz="1800" dirty="0" smtClean="0">
                <a:latin typeface="Lucida Console" pitchFamily="49" charset="0"/>
              </a:rPr>
              <a:t> proxy = </a:t>
            </a:r>
            <a:r>
              <a:rPr lang="en-US" sz="1800" dirty="0" err="1" smtClean="0">
                <a:latin typeface="Lucida Console" pitchFamily="49" charset="0"/>
              </a:rPr>
              <a:t>factory.CreateChannel</a:t>
            </a:r>
            <a:r>
              <a:rPr lang="en-US" sz="1800" dirty="0" smtClean="0">
                <a:latin typeface="Lucida Console" pitchFamily="49" charset="0"/>
              </a:rPr>
              <a:t>();</a:t>
            </a:r>
          </a:p>
          <a:p>
            <a:pPr defTabSz="461963"/>
            <a:endParaRPr lang="en-US" sz="1800" dirty="0" smtClean="0">
              <a:latin typeface="Lucida Console" pitchFamily="49" charset="0"/>
            </a:endParaRPr>
          </a:p>
          <a:p>
            <a:pPr defTabSz="461963"/>
            <a:r>
              <a:rPr lang="en-US" sz="1800" dirty="0" err="1" smtClean="0">
                <a:latin typeface="Lucida Console" pitchFamily="49" charset="0"/>
              </a:rPr>
              <a:t>proxy.SomeOperation</a:t>
            </a:r>
            <a:r>
              <a:rPr lang="en-US" sz="1800" dirty="0" smtClean="0">
                <a:latin typeface="Lucida Console" pitchFamily="49" charset="0"/>
              </a:rPr>
              <a:t>(“Hello BizTalk Services");</a:t>
            </a:r>
          </a:p>
          <a:p>
            <a:pPr defTabSz="461963"/>
            <a:endParaRPr lang="en-US" sz="1800" dirty="0" smtClean="0">
              <a:latin typeface="Lucida Console" pitchFamily="49" charset="0"/>
            </a:endParaRPr>
          </a:p>
          <a:p>
            <a:pPr defTabSz="461963"/>
            <a:r>
              <a:rPr lang="en-US" sz="1800" dirty="0" err="1" smtClean="0">
                <a:latin typeface="Lucida Console" pitchFamily="49" charset="0"/>
              </a:rPr>
              <a:t>Console.WriteLine</a:t>
            </a:r>
            <a:r>
              <a:rPr lang="en-US" sz="1800" dirty="0" smtClean="0">
                <a:latin typeface="Lucida Console" pitchFamily="49" charset="0"/>
              </a:rPr>
              <a:t>("Sent message to bus");</a:t>
            </a:r>
          </a:p>
          <a:p>
            <a:pPr defTabSz="461963"/>
            <a:endParaRPr lang="en-US" sz="1800" dirty="0" smtClean="0">
              <a:latin typeface="Lucida Console" pitchFamily="49"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500" fill="hold"/>
                                        <p:tgtEl>
                                          <p:spTgt spid="5">
                                            <p:txEl>
                                              <p:pRg st="0" end="0"/>
                                            </p:txEl>
                                          </p:spTgt>
                                        </p:tgtEl>
                                        <p:attrNameLst>
                                          <p:attrName>style.color</p:attrName>
                                        </p:attrNameLst>
                                      </p:cBhvr>
                                      <p:to>
                                        <a:srgbClr val="FF99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p:cBhvr override="childStyle">
                                        <p:cTn id="10" dur="500" fill="hold"/>
                                        <p:tgtEl>
                                          <p:spTgt spid="5">
                                            <p:txEl>
                                              <p:pRg st="2" end="2"/>
                                            </p:txEl>
                                          </p:spTgt>
                                        </p:tgtEl>
                                        <p:attrNameLst>
                                          <p:attrName>style.color</p:attrName>
                                        </p:attrNameLst>
                                      </p:cBhvr>
                                      <p:to>
                                        <a:srgbClr val="FF9900"/>
                                      </p:to>
                                    </p:animClr>
                                  </p:childTnLst>
                                </p:cTn>
                              </p:par>
                              <p:par>
                                <p:cTn id="11" presetID="3" presetClass="emph" presetSubtype="2" fill="hold" nodeType="withEffect">
                                  <p:stCondLst>
                                    <p:cond delay="0"/>
                                  </p:stCondLst>
                                  <p:childTnLst>
                                    <p:animClr clrSpc="rgb">
                                      <p:cBhvr override="childStyle">
                                        <p:cTn id="12" dur="500" fill="hold"/>
                                        <p:tgtEl>
                                          <p:spTgt spid="5">
                                            <p:txEl>
                                              <p:pRg st="3" end="3"/>
                                            </p:txEl>
                                          </p:spTgt>
                                        </p:tgtEl>
                                        <p:attrNameLst>
                                          <p:attrName>style.color</p:attrName>
                                        </p:attrNameLst>
                                      </p:cBhvr>
                                      <p:to>
                                        <a:srgbClr val="FF9900"/>
                                      </p:to>
                                    </p:animClr>
                                  </p:childTnLst>
                                </p:cTn>
                              </p:par>
                              <p:par>
                                <p:cTn id="13" presetID="3" presetClass="emph" presetSubtype="2" fill="hold" nodeType="withEffect">
                                  <p:stCondLst>
                                    <p:cond delay="0"/>
                                  </p:stCondLst>
                                  <p:childTnLst>
                                    <p:animClr clrSpc="rgb">
                                      <p:cBhvr override="childStyle">
                                        <p:cTn id="14" dur="500" fill="hold"/>
                                        <p:tgtEl>
                                          <p:spTgt spid="5">
                                            <p:txEl>
                                              <p:pRg st="0" end="0"/>
                                            </p:txEl>
                                          </p:spTgt>
                                        </p:tgtEl>
                                        <p:attrNameLst>
                                          <p:attrName>style.color</p:attrName>
                                        </p:attrNameLst>
                                      </p:cBhvr>
                                      <p:to>
                                        <a:schemeClr val="tx1"/>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p:cBhvr override="childStyle">
                                        <p:cTn id="18" dur="500" fill="hold"/>
                                        <p:tgtEl>
                                          <p:spTgt spid="5">
                                            <p:txEl>
                                              <p:pRg st="5" end="5"/>
                                            </p:txEl>
                                          </p:spTgt>
                                        </p:tgtEl>
                                        <p:attrNameLst>
                                          <p:attrName>style.color</p:attrName>
                                        </p:attrNameLst>
                                      </p:cBhvr>
                                      <p:to>
                                        <a:srgbClr val="FF9900"/>
                                      </p:to>
                                    </p:animClr>
                                  </p:childTnLst>
                                </p:cTn>
                              </p:par>
                              <p:par>
                                <p:cTn id="19" presetID="3" presetClass="emph" presetSubtype="2" fill="hold" nodeType="withEffect">
                                  <p:stCondLst>
                                    <p:cond delay="0"/>
                                  </p:stCondLst>
                                  <p:childTnLst>
                                    <p:animClr clrSpc="rgb">
                                      <p:cBhvr override="childStyle">
                                        <p:cTn id="20" dur="500" fill="hold"/>
                                        <p:tgtEl>
                                          <p:spTgt spid="5">
                                            <p:txEl>
                                              <p:pRg st="2" end="2"/>
                                            </p:txEl>
                                          </p:spTgt>
                                        </p:tgtEl>
                                        <p:attrNameLst>
                                          <p:attrName>style.color</p:attrName>
                                        </p:attrNameLst>
                                      </p:cBhvr>
                                      <p:to>
                                        <a:srgbClr val="FF9900"/>
                                      </p:to>
                                    </p:animClr>
                                  </p:childTnLst>
                                </p:cTn>
                              </p:par>
                              <p:par>
                                <p:cTn id="21" presetID="3" presetClass="emph" presetSubtype="2" fill="hold" nodeType="withEffect">
                                  <p:stCondLst>
                                    <p:cond delay="0"/>
                                  </p:stCondLst>
                                  <p:childTnLst>
                                    <p:animClr clrSpc="rgb">
                                      <p:cBhvr override="childStyle">
                                        <p:cTn id="22" dur="500" fill="hold"/>
                                        <p:tgtEl>
                                          <p:spTgt spid="5">
                                            <p:txEl>
                                              <p:pRg st="2" end="2"/>
                                            </p:txEl>
                                          </p:spTgt>
                                        </p:tgtEl>
                                        <p:attrNameLst>
                                          <p:attrName>style.color</p:attrName>
                                        </p:attrNameLst>
                                      </p:cBhvr>
                                      <p:to>
                                        <a:schemeClr val="tx1"/>
                                      </p:to>
                                    </p:animClr>
                                  </p:childTnLst>
                                </p:cTn>
                              </p:par>
                              <p:par>
                                <p:cTn id="23" presetID="3" presetClass="emph" presetSubtype="2" fill="hold" nodeType="withEffect">
                                  <p:stCondLst>
                                    <p:cond delay="0"/>
                                  </p:stCondLst>
                                  <p:childTnLst>
                                    <p:animClr clrSpc="rgb">
                                      <p:cBhvr override="childStyle">
                                        <p:cTn id="24" dur="500" fill="hold"/>
                                        <p:tgtEl>
                                          <p:spTgt spid="5">
                                            <p:txEl>
                                              <p:pRg st="3" end="3"/>
                                            </p:txEl>
                                          </p:spTgt>
                                        </p:tgtEl>
                                        <p:attrNameLst>
                                          <p:attrName>style.color</p:attrName>
                                        </p:attrNameLst>
                                      </p:cBhvr>
                                      <p:to>
                                        <a:schemeClr val="tx1"/>
                                      </p:to>
                                    </p:animClr>
                                  </p:childTnLst>
                                </p:cTn>
                              </p:par>
                            </p:childTnLst>
                          </p:cTn>
                        </p:par>
                      </p:childTnLst>
                    </p:cTn>
                  </p:par>
                  <p:par>
                    <p:cTn id="25" fill="hold">
                      <p:stCondLst>
                        <p:cond delay="indefinite"/>
                      </p:stCondLst>
                      <p:childTnLst>
                        <p:par>
                          <p:cTn id="26" fill="hold">
                            <p:stCondLst>
                              <p:cond delay="0"/>
                            </p:stCondLst>
                            <p:childTnLst>
                              <p:par>
                                <p:cTn id="27" presetID="3" presetClass="emph" presetSubtype="2" fill="hold" nodeType="clickEffect">
                                  <p:stCondLst>
                                    <p:cond delay="0"/>
                                  </p:stCondLst>
                                  <p:childTnLst>
                                    <p:animClr clrSpc="rgb">
                                      <p:cBhvr override="childStyle">
                                        <p:cTn id="28" dur="500" fill="hold"/>
                                        <p:tgtEl>
                                          <p:spTgt spid="5">
                                            <p:txEl>
                                              <p:pRg st="7" end="7"/>
                                            </p:txEl>
                                          </p:spTgt>
                                        </p:tgtEl>
                                        <p:attrNameLst>
                                          <p:attrName>style.color</p:attrName>
                                        </p:attrNameLst>
                                      </p:cBhvr>
                                      <p:to>
                                        <a:srgbClr val="FF9900"/>
                                      </p:to>
                                    </p:animClr>
                                  </p:childTnLst>
                                </p:cTn>
                              </p:par>
                              <p:par>
                                <p:cTn id="29" presetID="3" presetClass="emph" presetSubtype="2" fill="hold" nodeType="withEffect">
                                  <p:stCondLst>
                                    <p:cond delay="0"/>
                                  </p:stCondLst>
                                  <p:childTnLst>
                                    <p:animClr clrSpc="rgb">
                                      <p:cBhvr override="childStyle">
                                        <p:cTn id="30" dur="500" fill="hold"/>
                                        <p:tgtEl>
                                          <p:spTgt spid="5">
                                            <p:txEl>
                                              <p:pRg st="5" end="5"/>
                                            </p:txEl>
                                          </p:spTgt>
                                        </p:tgtEl>
                                        <p:attrNameLst>
                                          <p:attrName>style.color</p:attrName>
                                        </p:attrNameLst>
                                      </p:cBhvr>
                                      <p:to>
                                        <a:schemeClr val="tx1"/>
                                      </p:to>
                                    </p:animClr>
                                  </p:childTnLst>
                                </p:cTn>
                              </p:par>
                            </p:childTnLst>
                          </p:cTn>
                        </p:par>
                      </p:childTnLst>
                    </p:cTn>
                  </p:par>
                  <p:par>
                    <p:cTn id="31" fill="hold">
                      <p:stCondLst>
                        <p:cond delay="indefinite"/>
                      </p:stCondLst>
                      <p:childTnLst>
                        <p:par>
                          <p:cTn id="32" fill="hold">
                            <p:stCondLst>
                              <p:cond delay="0"/>
                            </p:stCondLst>
                            <p:childTnLst>
                              <p:par>
                                <p:cTn id="33" presetID="3" presetClass="emph" presetSubtype="2" fill="hold" nodeType="clickEffect">
                                  <p:stCondLst>
                                    <p:cond delay="0"/>
                                  </p:stCondLst>
                                  <p:childTnLst>
                                    <p:animClr clrSpc="rgb">
                                      <p:cBhvr override="childStyle">
                                        <p:cTn id="34" dur="500" fill="hold"/>
                                        <p:tgtEl>
                                          <p:spTgt spid="5">
                                            <p:txEl>
                                              <p:pRg st="9" end="9"/>
                                            </p:txEl>
                                          </p:spTgt>
                                        </p:tgtEl>
                                        <p:attrNameLst>
                                          <p:attrName>style.color</p:attrName>
                                        </p:attrNameLst>
                                      </p:cBhvr>
                                      <p:to>
                                        <a:srgbClr val="FF9900"/>
                                      </p:to>
                                    </p:animClr>
                                  </p:childTnLst>
                                </p:cTn>
                              </p:par>
                              <p:par>
                                <p:cTn id="35" presetID="3" presetClass="emph" presetSubtype="2" fill="hold" nodeType="withEffect">
                                  <p:stCondLst>
                                    <p:cond delay="0"/>
                                  </p:stCondLst>
                                  <p:childTnLst>
                                    <p:animClr clrSpc="rgb">
                                      <p:cBhvr override="childStyle">
                                        <p:cTn id="36" dur="500" fill="hold"/>
                                        <p:tgtEl>
                                          <p:spTgt spid="5">
                                            <p:txEl>
                                              <p:pRg st="7" end="7"/>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722313" y="4406900"/>
            <a:ext cx="7772400" cy="553998"/>
          </a:xfrm>
        </p:spPr>
        <p:txBody>
          <a:bodyPr/>
          <a:lstStyle/>
          <a:p>
            <a:r>
              <a:rPr lang="de-DE" dirty="0" smtClean="0"/>
              <a:t>Video</a:t>
            </a:r>
            <a:endParaRPr lang="de-DE" dirty="0"/>
          </a:p>
        </p:txBody>
      </p:sp>
      <p:sp>
        <p:nvSpPr>
          <p:cNvPr id="4" name="Textplatzhalter 3"/>
          <p:cNvSpPr>
            <a:spLocks noGrp="1"/>
          </p:cNvSpPr>
          <p:nvPr>
            <p:ph type="body" idx="1"/>
          </p:nvPr>
        </p:nvSpPr>
        <p:spPr>
          <a:xfrm>
            <a:off x="722313" y="2906713"/>
            <a:ext cx="7772400" cy="276999"/>
          </a:xfrm>
        </p:spPr>
        <p:txBody>
          <a:bodyPr/>
          <a:lstStyle/>
          <a:p>
            <a:r>
              <a:rPr lang="de-DE" dirty="0" smtClean="0"/>
              <a:t>BizTalk Services in Action</a:t>
            </a:r>
            <a:endParaRPr lang="de-DE" dirty="0"/>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BP307 - Demo - Echo Application.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250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t>Technologies</a:t>
            </a:r>
            <a:br>
              <a:rPr lang="en-US" dirty="0" smtClean="0"/>
            </a:br>
            <a:r>
              <a:rPr lang="en-US" sz="3600" dirty="0" smtClean="0">
                <a:solidFill>
                  <a:schemeClr val="accent5"/>
                </a:solidFill>
              </a:rPr>
              <a:t>BizTalk Services Functionalities</a:t>
            </a:r>
            <a:endParaRPr lang="en-US" dirty="0">
              <a:solidFill>
                <a:schemeClr val="accent5"/>
              </a:solidFill>
            </a:endParaRPr>
          </a:p>
        </p:txBody>
      </p:sp>
      <p:sp>
        <p:nvSpPr>
          <p:cNvPr id="3" name="Content Placeholder 2"/>
          <p:cNvSpPr>
            <a:spLocks noGrp="1"/>
          </p:cNvSpPr>
          <p:nvPr>
            <p:ph idx="1"/>
          </p:nvPr>
        </p:nvSpPr>
        <p:spPr>
          <a:xfrm>
            <a:off x="381000" y="1857364"/>
            <a:ext cx="8382000" cy="4643470"/>
          </a:xfrm>
        </p:spPr>
        <p:txBody>
          <a:bodyPr>
            <a:normAutofit/>
          </a:bodyPr>
          <a:lstStyle/>
          <a:p>
            <a:r>
              <a:rPr lang="en-US" dirty="0" smtClean="0"/>
              <a:t>Pub / Sub via URIs</a:t>
            </a:r>
          </a:p>
          <a:p>
            <a:r>
              <a:rPr lang="en-US" dirty="0" smtClean="0"/>
              <a:t>Directional Messaging via URIs</a:t>
            </a:r>
          </a:p>
          <a:p>
            <a:r>
              <a:rPr lang="en-US" dirty="0" smtClean="0"/>
              <a:t>Direct Connections</a:t>
            </a:r>
          </a:p>
          <a:p>
            <a:r>
              <a:rPr lang="en-US" dirty="0" smtClean="0"/>
              <a:t>Discovery</a:t>
            </a:r>
          </a:p>
          <a:p>
            <a:r>
              <a:rPr lang="en-US" dirty="0" smtClean="0"/>
              <a:t>WS-</a:t>
            </a:r>
            <a:r>
              <a:rPr lang="en-US" dirty="0" err="1" smtClean="0"/>
              <a:t>Adressing</a:t>
            </a:r>
            <a:endParaRPr lang="en-US" dirty="0" smtClean="0"/>
          </a:p>
          <a:p>
            <a:r>
              <a:rPr lang="en-US" dirty="0" smtClean="0"/>
              <a:t>REST Support</a:t>
            </a:r>
          </a:p>
          <a:p>
            <a:r>
              <a:rPr lang="en-US" dirty="0" smtClean="0"/>
              <a:t>Identity and Access Control</a:t>
            </a:r>
          </a:p>
          <a:p>
            <a:endParaRPr lang="en-US" dirty="0" smtClean="0"/>
          </a:p>
          <a:p>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722313" y="4406900"/>
            <a:ext cx="7772400" cy="553998"/>
          </a:xfrm>
        </p:spPr>
        <p:txBody>
          <a:bodyPr/>
          <a:lstStyle/>
          <a:p>
            <a:r>
              <a:rPr lang="de-DE" dirty="0" smtClean="0"/>
              <a:t>Video</a:t>
            </a:r>
            <a:endParaRPr lang="de-DE" dirty="0"/>
          </a:p>
        </p:txBody>
      </p:sp>
      <p:sp>
        <p:nvSpPr>
          <p:cNvPr id="4" name="Textplatzhalter 3"/>
          <p:cNvSpPr>
            <a:spLocks noGrp="1"/>
          </p:cNvSpPr>
          <p:nvPr>
            <p:ph type="body" idx="1"/>
          </p:nvPr>
        </p:nvSpPr>
        <p:spPr>
          <a:xfrm>
            <a:off x="722313" y="2906713"/>
            <a:ext cx="7772400" cy="276999"/>
          </a:xfrm>
        </p:spPr>
        <p:txBody>
          <a:bodyPr/>
          <a:lstStyle/>
          <a:p>
            <a:r>
              <a:rPr lang="de-DE" dirty="0" smtClean="0"/>
              <a:t>Live </a:t>
            </a:r>
            <a:r>
              <a:rPr lang="de-DE" dirty="0" err="1" smtClean="0"/>
              <a:t>Mesh</a:t>
            </a:r>
            <a:r>
              <a:rPr lang="de-DE" dirty="0" smtClean="0"/>
              <a:t> (Part 1 – Document Sharing)</a:t>
            </a:r>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Live Mesh Folder Sync Demo.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28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itle 73"/>
          <p:cNvSpPr>
            <a:spLocks noGrp="1"/>
          </p:cNvSpPr>
          <p:nvPr>
            <p:ph type="title"/>
          </p:nvPr>
        </p:nvSpPr>
        <p:spPr/>
        <p:txBody>
          <a:bodyPr/>
          <a:lstStyle/>
          <a:p>
            <a:pPr defTabSz="912740">
              <a:defRPr/>
            </a:pPr>
            <a:r>
              <a:rPr lang="de-DE" dirty="0" smtClean="0"/>
              <a:t>„Real Life“ Information Work</a:t>
            </a:r>
            <a:endParaRPr sz="4400"/>
          </a:p>
        </p:txBody>
      </p:sp>
      <p:grpSp>
        <p:nvGrpSpPr>
          <p:cNvPr id="2" name="Group 77"/>
          <p:cNvGrpSpPr/>
          <p:nvPr/>
        </p:nvGrpSpPr>
        <p:grpSpPr>
          <a:xfrm>
            <a:off x="214282" y="4237023"/>
            <a:ext cx="8715436" cy="2071702"/>
            <a:chOff x="214282" y="4237023"/>
            <a:chExt cx="8715436" cy="2071702"/>
          </a:xfrm>
        </p:grpSpPr>
        <p:sp>
          <p:nvSpPr>
            <p:cNvPr id="79" name="Rounded Rectangle 78"/>
            <p:cNvSpPr/>
            <p:nvPr/>
          </p:nvSpPr>
          <p:spPr>
            <a:xfrm>
              <a:off x="7500958" y="4237023"/>
              <a:ext cx="1428760" cy="2071702"/>
            </a:xfrm>
            <a:prstGeom prst="roundRect">
              <a:avLst>
                <a:gd name="adj" fmla="val 12025"/>
              </a:avLst>
            </a:prstGeom>
          </p:spPr>
          <p:style>
            <a:lnRef idx="0">
              <a:schemeClr val="accent4"/>
            </a:lnRef>
            <a:fillRef idx="3">
              <a:schemeClr val="accent4"/>
            </a:fillRef>
            <a:effectRef idx="3">
              <a:schemeClr val="accent4"/>
            </a:effectRef>
            <a:fontRef idx="minor">
              <a:schemeClr val="lt1"/>
            </a:fontRef>
          </p:style>
          <p:txBody>
            <a:bodyPr rtlCol="0" anchor="b" anchorCtr="0"/>
            <a:lstStyle/>
            <a:p>
              <a:pPr algn="ctr"/>
              <a:r>
                <a:rPr lang="de-DE" dirty="0" smtClean="0"/>
                <a:t>ERP</a:t>
              </a:r>
              <a:endParaRPr lang="de-DE" dirty="0"/>
            </a:p>
          </p:txBody>
        </p:sp>
        <p:sp>
          <p:nvSpPr>
            <p:cNvPr id="80" name="Rounded Rectangle 79"/>
            <p:cNvSpPr/>
            <p:nvPr/>
          </p:nvSpPr>
          <p:spPr>
            <a:xfrm>
              <a:off x="214282" y="4237023"/>
              <a:ext cx="7143800" cy="2071702"/>
            </a:xfrm>
            <a:prstGeom prst="roundRect">
              <a:avLst>
                <a:gd name="adj" fmla="val 8050"/>
              </a:avLst>
            </a:prstGeom>
          </p:spPr>
          <p:style>
            <a:lnRef idx="0">
              <a:schemeClr val="accent4"/>
            </a:lnRef>
            <a:fillRef idx="3">
              <a:schemeClr val="accent4"/>
            </a:fillRef>
            <a:effectRef idx="3">
              <a:schemeClr val="accent4"/>
            </a:effectRef>
            <a:fontRef idx="minor">
              <a:schemeClr val="lt1"/>
            </a:fontRef>
          </p:style>
          <p:txBody>
            <a:bodyPr rtlCol="0" anchor="b" anchorCtr="0"/>
            <a:lstStyle/>
            <a:p>
              <a:pPr algn="ctr"/>
              <a:r>
                <a:rPr lang="de-DE" dirty="0" smtClean="0"/>
                <a:t>CRM</a:t>
              </a:r>
              <a:endParaRPr lang="de-DE" dirty="0"/>
            </a:p>
          </p:txBody>
        </p:sp>
        <p:sp>
          <p:nvSpPr>
            <p:cNvPr id="81" name="Rectangle 80"/>
            <p:cNvSpPr/>
            <p:nvPr/>
          </p:nvSpPr>
          <p:spPr>
            <a:xfrm>
              <a:off x="285720" y="4594213"/>
              <a:ext cx="857256" cy="5715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1200" dirty="0" smtClean="0">
                  <a:solidFill>
                    <a:schemeClr val="tx1"/>
                  </a:solidFill>
                </a:rPr>
                <a:t>Create Lead</a:t>
              </a:r>
            </a:p>
          </p:txBody>
        </p:sp>
        <p:sp>
          <p:nvSpPr>
            <p:cNvPr id="82" name="Diamond 81"/>
            <p:cNvSpPr/>
            <p:nvPr/>
          </p:nvSpPr>
          <p:spPr>
            <a:xfrm>
              <a:off x="1357290" y="4451337"/>
              <a:ext cx="1285884" cy="857256"/>
            </a:xfrm>
            <a:prstGeom prst="diamond">
              <a:avLst/>
            </a:prstGeom>
          </p:spPr>
          <p:style>
            <a:lnRef idx="0">
              <a:schemeClr val="accent6"/>
            </a:lnRef>
            <a:fillRef idx="3">
              <a:schemeClr val="accent6"/>
            </a:fillRef>
            <a:effectRef idx="3">
              <a:schemeClr val="accent6"/>
            </a:effectRef>
            <a:fontRef idx="minor">
              <a:schemeClr val="lt1"/>
            </a:fontRef>
          </p:style>
          <p:txBody>
            <a:bodyPr lIns="0" rIns="0" rtlCol="0" anchor="ctr"/>
            <a:lstStyle/>
            <a:p>
              <a:pPr algn="ctr"/>
              <a:r>
                <a:rPr lang="de-DE" sz="1200" dirty="0" err="1" smtClean="0">
                  <a:solidFill>
                    <a:schemeClr val="tx1"/>
                  </a:solidFill>
                </a:rPr>
                <a:t>Qualified</a:t>
              </a:r>
              <a:r>
                <a:rPr lang="de-DE" sz="1200" dirty="0" smtClean="0">
                  <a:solidFill>
                    <a:schemeClr val="tx1"/>
                  </a:solidFill>
                </a:rPr>
                <a:t>?</a:t>
              </a:r>
            </a:p>
          </p:txBody>
        </p:sp>
        <p:cxnSp>
          <p:nvCxnSpPr>
            <p:cNvPr id="83" name="Elbow Connector 10267"/>
            <p:cNvCxnSpPr>
              <a:cxnSpLocks noChangeShapeType="1"/>
              <a:stCxn id="82" idx="3"/>
            </p:cNvCxnSpPr>
            <p:nvPr/>
          </p:nvCxnSpPr>
          <p:spPr bwMode="auto">
            <a:xfrm>
              <a:off x="2643174" y="4879965"/>
              <a:ext cx="214314" cy="1588"/>
            </a:xfrm>
            <a:prstGeom prst="bentConnector3">
              <a:avLst>
                <a:gd name="adj1" fmla="val 50000"/>
              </a:avLst>
            </a:prstGeom>
            <a:noFill/>
            <a:ln w="19050" algn="ctr">
              <a:solidFill>
                <a:srgbClr val="FFC000"/>
              </a:solidFill>
              <a:miter lim="800000"/>
              <a:headEnd/>
              <a:tailEnd type="triangle" w="lg" len="lg"/>
            </a:ln>
            <a:effectLst>
              <a:outerShdw blurRad="50800" dist="38100" dir="2700000" algn="tl" rotWithShape="0">
                <a:prstClr val="black">
                  <a:alpha val="40000"/>
                </a:prstClr>
              </a:outerShdw>
            </a:effectLst>
          </p:spPr>
        </p:cxnSp>
        <p:cxnSp>
          <p:nvCxnSpPr>
            <p:cNvPr id="84" name="Elbow Connector 10267"/>
            <p:cNvCxnSpPr>
              <a:cxnSpLocks noChangeShapeType="1"/>
              <a:stCxn id="81" idx="3"/>
              <a:endCxn id="82" idx="1"/>
            </p:cNvCxnSpPr>
            <p:nvPr/>
          </p:nvCxnSpPr>
          <p:spPr bwMode="auto">
            <a:xfrm>
              <a:off x="1142976" y="4879965"/>
              <a:ext cx="214314" cy="1588"/>
            </a:xfrm>
            <a:prstGeom prst="bentConnector3">
              <a:avLst>
                <a:gd name="adj1" fmla="val 50000"/>
              </a:avLst>
            </a:prstGeom>
            <a:noFill/>
            <a:ln w="19050" algn="ctr">
              <a:solidFill>
                <a:srgbClr val="FFC000"/>
              </a:solidFill>
              <a:miter lim="800000"/>
              <a:headEnd/>
              <a:tailEnd type="triangle" w="lg" len="lg"/>
            </a:ln>
            <a:effectLst>
              <a:outerShdw blurRad="50800" dist="38100" dir="2700000" algn="tl" rotWithShape="0">
                <a:prstClr val="black">
                  <a:alpha val="40000"/>
                </a:prstClr>
              </a:outerShdw>
            </a:effectLst>
          </p:spPr>
        </p:cxnSp>
        <p:cxnSp>
          <p:nvCxnSpPr>
            <p:cNvPr id="85" name="Elbow Connector 10267"/>
            <p:cNvCxnSpPr>
              <a:cxnSpLocks noChangeShapeType="1"/>
              <a:stCxn id="82" idx="2"/>
              <a:endCxn id="86" idx="0"/>
            </p:cNvCxnSpPr>
            <p:nvPr/>
          </p:nvCxnSpPr>
          <p:spPr bwMode="auto">
            <a:xfrm rot="5400000">
              <a:off x="1893075" y="5415750"/>
              <a:ext cx="214314" cy="1588"/>
            </a:xfrm>
            <a:prstGeom prst="bentConnector3">
              <a:avLst>
                <a:gd name="adj1" fmla="val 50000"/>
              </a:avLst>
            </a:prstGeom>
            <a:noFill/>
            <a:ln w="19050" algn="ctr">
              <a:solidFill>
                <a:srgbClr val="FFC000"/>
              </a:solidFill>
              <a:miter lim="800000"/>
              <a:headEnd/>
              <a:tailEnd type="triangle" w="lg" len="lg"/>
            </a:ln>
            <a:effectLst>
              <a:outerShdw blurRad="50800" dist="38100" dir="2700000" algn="tl" rotWithShape="0">
                <a:prstClr val="black">
                  <a:alpha val="40000"/>
                </a:prstClr>
              </a:outerShdw>
            </a:effectLst>
          </p:spPr>
        </p:cxnSp>
        <p:sp>
          <p:nvSpPr>
            <p:cNvPr id="86" name="Rectangle 85"/>
            <p:cNvSpPr/>
            <p:nvPr/>
          </p:nvSpPr>
          <p:spPr>
            <a:xfrm>
              <a:off x="1571604" y="5522907"/>
              <a:ext cx="857256" cy="5715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1200" dirty="0" err="1" smtClean="0">
                  <a:solidFill>
                    <a:schemeClr val="tx1"/>
                  </a:solidFill>
                </a:rPr>
                <a:t>Retire</a:t>
              </a:r>
              <a:r>
                <a:rPr lang="de-DE" sz="1200" dirty="0" smtClean="0">
                  <a:solidFill>
                    <a:schemeClr val="tx1"/>
                  </a:solidFill>
                </a:rPr>
                <a:t> Lead</a:t>
              </a:r>
            </a:p>
          </p:txBody>
        </p:sp>
        <p:sp>
          <p:nvSpPr>
            <p:cNvPr id="87" name="Diamond 86"/>
            <p:cNvSpPr/>
            <p:nvPr/>
          </p:nvSpPr>
          <p:spPr>
            <a:xfrm>
              <a:off x="4929190" y="4451337"/>
              <a:ext cx="1285884" cy="857256"/>
            </a:xfrm>
            <a:prstGeom prst="diamond">
              <a:avLst/>
            </a:prstGeom>
          </p:spPr>
          <p:style>
            <a:lnRef idx="0">
              <a:schemeClr val="accent6"/>
            </a:lnRef>
            <a:fillRef idx="3">
              <a:schemeClr val="accent6"/>
            </a:fillRef>
            <a:effectRef idx="3">
              <a:schemeClr val="accent6"/>
            </a:effectRef>
            <a:fontRef idx="minor">
              <a:schemeClr val="lt1"/>
            </a:fontRef>
          </p:style>
          <p:txBody>
            <a:bodyPr lIns="0" rIns="0" rtlCol="0" anchor="ctr"/>
            <a:lstStyle/>
            <a:p>
              <a:pPr algn="ctr"/>
              <a:r>
                <a:rPr lang="de-DE" sz="1200" dirty="0" err="1" smtClean="0">
                  <a:solidFill>
                    <a:schemeClr val="tx1"/>
                  </a:solidFill>
                </a:rPr>
                <a:t>Closed</a:t>
              </a:r>
              <a:r>
                <a:rPr lang="de-DE" sz="1200" dirty="0" smtClean="0">
                  <a:solidFill>
                    <a:schemeClr val="tx1"/>
                  </a:solidFill>
                </a:rPr>
                <a:t> ?</a:t>
              </a:r>
              <a:endParaRPr lang="de-DE" sz="1200" dirty="0" err="1" smtClean="0">
                <a:solidFill>
                  <a:schemeClr val="tx1"/>
                </a:solidFill>
              </a:endParaRPr>
            </a:p>
          </p:txBody>
        </p:sp>
        <p:cxnSp>
          <p:nvCxnSpPr>
            <p:cNvPr id="88" name="Elbow Connector 10267"/>
            <p:cNvCxnSpPr>
              <a:cxnSpLocks noChangeShapeType="1"/>
              <a:endCxn id="87" idx="1"/>
            </p:cNvCxnSpPr>
            <p:nvPr/>
          </p:nvCxnSpPr>
          <p:spPr bwMode="auto">
            <a:xfrm>
              <a:off x="4714876" y="4879965"/>
              <a:ext cx="214314" cy="1588"/>
            </a:xfrm>
            <a:prstGeom prst="bentConnector3">
              <a:avLst>
                <a:gd name="adj1" fmla="val 50000"/>
              </a:avLst>
            </a:prstGeom>
            <a:noFill/>
            <a:ln w="19050" algn="ctr">
              <a:solidFill>
                <a:srgbClr val="FFC000"/>
              </a:solidFill>
              <a:miter lim="800000"/>
              <a:headEnd/>
              <a:tailEnd type="triangle" w="lg" len="lg"/>
            </a:ln>
            <a:effectLst>
              <a:outerShdw blurRad="50800" dist="38100" dir="2700000" algn="tl" rotWithShape="0">
                <a:prstClr val="black">
                  <a:alpha val="40000"/>
                </a:prstClr>
              </a:outerShdw>
            </a:effectLst>
          </p:spPr>
        </p:cxnSp>
        <p:cxnSp>
          <p:nvCxnSpPr>
            <p:cNvPr id="89" name="Elbow Connector 10267"/>
            <p:cNvCxnSpPr>
              <a:cxnSpLocks noChangeShapeType="1"/>
              <a:stCxn id="87" idx="2"/>
            </p:cNvCxnSpPr>
            <p:nvPr/>
          </p:nvCxnSpPr>
          <p:spPr bwMode="auto">
            <a:xfrm rot="5400000" flipH="1">
              <a:off x="4857752" y="4594213"/>
              <a:ext cx="142876" cy="1285884"/>
            </a:xfrm>
            <a:prstGeom prst="bentConnector3">
              <a:avLst>
                <a:gd name="adj1" fmla="val -159999"/>
              </a:avLst>
            </a:prstGeom>
            <a:noFill/>
            <a:ln w="19050" algn="ctr">
              <a:solidFill>
                <a:srgbClr val="FFC000"/>
              </a:solidFill>
              <a:miter lim="800000"/>
              <a:headEnd/>
              <a:tailEnd type="triangle" w="lg" len="lg"/>
            </a:ln>
            <a:effectLst>
              <a:outerShdw blurRad="50800" dist="38100" dir="2700000" algn="tl" rotWithShape="0">
                <a:prstClr val="black">
                  <a:alpha val="40000"/>
                </a:prstClr>
              </a:outerShdw>
            </a:effectLst>
          </p:spPr>
        </p:cxnSp>
        <p:sp>
          <p:nvSpPr>
            <p:cNvPr id="90" name="Rectangle 89"/>
            <p:cNvSpPr/>
            <p:nvPr/>
          </p:nvSpPr>
          <p:spPr>
            <a:xfrm>
              <a:off x="6429388" y="4594213"/>
              <a:ext cx="857256" cy="5715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1200" dirty="0" err="1" smtClean="0">
                  <a:solidFill>
                    <a:schemeClr val="tx1"/>
                  </a:solidFill>
                </a:rPr>
                <a:t>Complete</a:t>
              </a:r>
              <a:r>
                <a:rPr lang="de-DE" sz="1200" dirty="0" smtClean="0">
                  <a:solidFill>
                    <a:schemeClr val="tx1"/>
                  </a:solidFill>
                </a:rPr>
                <a:t> </a:t>
              </a:r>
              <a:r>
                <a:rPr lang="de-DE" sz="1200" dirty="0" err="1" smtClean="0">
                  <a:solidFill>
                    <a:schemeClr val="tx1"/>
                  </a:solidFill>
                </a:rPr>
                <a:t>Sale</a:t>
              </a:r>
              <a:endParaRPr lang="de-DE" sz="1200" dirty="0" smtClean="0">
                <a:solidFill>
                  <a:schemeClr val="tx1"/>
                </a:solidFill>
              </a:endParaRPr>
            </a:p>
          </p:txBody>
        </p:sp>
        <p:cxnSp>
          <p:nvCxnSpPr>
            <p:cNvPr id="91" name="Elbow Connector 10267"/>
            <p:cNvCxnSpPr>
              <a:cxnSpLocks noChangeShapeType="1"/>
              <a:stCxn id="87" idx="3"/>
              <a:endCxn id="90" idx="1"/>
            </p:cNvCxnSpPr>
            <p:nvPr/>
          </p:nvCxnSpPr>
          <p:spPr bwMode="auto">
            <a:xfrm>
              <a:off x="6215074" y="4879965"/>
              <a:ext cx="214314" cy="1588"/>
            </a:xfrm>
            <a:prstGeom prst="bentConnector3">
              <a:avLst>
                <a:gd name="adj1" fmla="val 50000"/>
              </a:avLst>
            </a:prstGeom>
            <a:noFill/>
            <a:ln w="19050" algn="ctr">
              <a:solidFill>
                <a:srgbClr val="FFC000"/>
              </a:solidFill>
              <a:miter lim="800000"/>
              <a:headEnd/>
              <a:tailEnd type="triangle" w="lg" len="lg"/>
            </a:ln>
            <a:effectLst>
              <a:outerShdw blurRad="50800" dist="38100" dir="2700000" algn="tl" rotWithShape="0">
                <a:prstClr val="black">
                  <a:alpha val="40000"/>
                </a:prstClr>
              </a:outerShdw>
            </a:effectLst>
          </p:spPr>
        </p:cxnSp>
        <p:sp>
          <p:nvSpPr>
            <p:cNvPr id="92" name="Rectangle 91"/>
            <p:cNvSpPr/>
            <p:nvPr/>
          </p:nvSpPr>
          <p:spPr>
            <a:xfrm>
              <a:off x="7786710" y="4594213"/>
              <a:ext cx="857256" cy="5715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1200" dirty="0" smtClean="0">
                  <a:solidFill>
                    <a:schemeClr val="tx1"/>
                  </a:solidFill>
                </a:rPr>
                <a:t>Create </a:t>
              </a:r>
              <a:r>
                <a:rPr lang="de-DE" sz="1200" dirty="0" err="1" smtClean="0">
                  <a:solidFill>
                    <a:schemeClr val="tx1"/>
                  </a:solidFill>
                </a:rPr>
                <a:t>Invoice</a:t>
              </a:r>
              <a:endParaRPr lang="de-DE" sz="1200" dirty="0" smtClean="0">
                <a:solidFill>
                  <a:schemeClr val="tx1"/>
                </a:solidFill>
              </a:endParaRPr>
            </a:p>
          </p:txBody>
        </p:sp>
        <p:sp>
          <p:nvSpPr>
            <p:cNvPr id="93" name="Rectangle 92"/>
            <p:cNvSpPr/>
            <p:nvPr/>
          </p:nvSpPr>
          <p:spPr>
            <a:xfrm>
              <a:off x="3857620" y="4594213"/>
              <a:ext cx="857256" cy="5715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1200" dirty="0" smtClean="0">
                  <a:solidFill>
                    <a:schemeClr val="tx1"/>
                  </a:solidFill>
                </a:rPr>
                <a:t>Create Quote</a:t>
              </a:r>
            </a:p>
          </p:txBody>
        </p:sp>
        <p:sp>
          <p:nvSpPr>
            <p:cNvPr id="94" name="Rectangle 93"/>
            <p:cNvSpPr/>
            <p:nvPr/>
          </p:nvSpPr>
          <p:spPr>
            <a:xfrm>
              <a:off x="2857488" y="4594213"/>
              <a:ext cx="857256" cy="5715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1200" dirty="0" smtClean="0">
                  <a:solidFill>
                    <a:schemeClr val="tx1"/>
                  </a:solidFill>
                </a:rPr>
                <a:t>Create </a:t>
              </a:r>
              <a:r>
                <a:rPr lang="de-DE" sz="1200" dirty="0" err="1" smtClean="0">
                  <a:solidFill>
                    <a:schemeClr val="tx1"/>
                  </a:solidFill>
                </a:rPr>
                <a:t>Oppt‘y</a:t>
              </a:r>
              <a:endParaRPr lang="de-DE" sz="1200" dirty="0" smtClean="0">
                <a:solidFill>
                  <a:schemeClr val="tx1"/>
                </a:solidFill>
              </a:endParaRPr>
            </a:p>
          </p:txBody>
        </p:sp>
      </p:grpSp>
      <p:grpSp>
        <p:nvGrpSpPr>
          <p:cNvPr id="3" name="Group 94"/>
          <p:cNvGrpSpPr/>
          <p:nvPr/>
        </p:nvGrpSpPr>
        <p:grpSpPr>
          <a:xfrm>
            <a:off x="214282" y="1285860"/>
            <a:ext cx="8715436" cy="3286148"/>
            <a:chOff x="214282" y="1285860"/>
            <a:chExt cx="8715436" cy="3286148"/>
          </a:xfrm>
        </p:grpSpPr>
        <p:sp>
          <p:nvSpPr>
            <p:cNvPr id="96" name="Rounded Rectangle 95"/>
            <p:cNvSpPr/>
            <p:nvPr/>
          </p:nvSpPr>
          <p:spPr>
            <a:xfrm>
              <a:off x="214282" y="1285860"/>
              <a:ext cx="8715436" cy="2857520"/>
            </a:xfrm>
            <a:prstGeom prst="roundRect">
              <a:avLst>
                <a:gd name="adj" fmla="val 636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97" name="Text Box 14"/>
            <p:cNvSpPr txBox="1">
              <a:spLocks noChangeArrowheads="1"/>
            </p:cNvSpPr>
            <p:nvPr/>
          </p:nvSpPr>
          <p:spPr bwMode="auto">
            <a:xfrm>
              <a:off x="2100263" y="2489201"/>
              <a:ext cx="911225" cy="590550"/>
            </a:xfrm>
            <a:prstGeom prst="rect">
              <a:avLst/>
            </a:prstGeom>
            <a:noFill/>
            <a:ln w="9525">
              <a:noFill/>
              <a:miter lim="800000"/>
              <a:headEnd/>
              <a:tailEnd/>
            </a:ln>
          </p:spPr>
          <p:txBody>
            <a:bodyPr/>
            <a:lstStyle/>
            <a:p>
              <a:pPr algn="ctr"/>
              <a:endParaRPr lang="en-US" dirty="0"/>
            </a:p>
          </p:txBody>
        </p:sp>
        <p:sp>
          <p:nvSpPr>
            <p:cNvPr id="98" name="Text Box 17"/>
            <p:cNvSpPr txBox="1">
              <a:spLocks noChangeArrowheads="1"/>
            </p:cNvSpPr>
            <p:nvPr/>
          </p:nvSpPr>
          <p:spPr bwMode="auto">
            <a:xfrm>
              <a:off x="3227388" y="1574801"/>
              <a:ext cx="860425" cy="590550"/>
            </a:xfrm>
            <a:prstGeom prst="rect">
              <a:avLst/>
            </a:prstGeom>
            <a:noFill/>
            <a:ln w="9525">
              <a:noFill/>
              <a:miter lim="800000"/>
              <a:headEnd/>
              <a:tailEnd/>
            </a:ln>
          </p:spPr>
          <p:txBody>
            <a:bodyPr/>
            <a:lstStyle/>
            <a:p>
              <a:pPr algn="ctr"/>
              <a:endParaRPr lang="en-US" dirty="0"/>
            </a:p>
          </p:txBody>
        </p:sp>
        <p:sp>
          <p:nvSpPr>
            <p:cNvPr id="99" name="Text Box 20"/>
            <p:cNvSpPr txBox="1">
              <a:spLocks noChangeArrowheads="1"/>
            </p:cNvSpPr>
            <p:nvPr/>
          </p:nvSpPr>
          <p:spPr bwMode="auto">
            <a:xfrm>
              <a:off x="3227388" y="3098801"/>
              <a:ext cx="860425" cy="590550"/>
            </a:xfrm>
            <a:prstGeom prst="rect">
              <a:avLst/>
            </a:prstGeom>
            <a:noFill/>
            <a:ln w="9525">
              <a:noFill/>
              <a:miter lim="800000"/>
              <a:headEnd/>
              <a:tailEnd/>
            </a:ln>
          </p:spPr>
          <p:txBody>
            <a:bodyPr/>
            <a:lstStyle/>
            <a:p>
              <a:pPr algn="ctr"/>
              <a:endParaRPr lang="en-US" dirty="0"/>
            </a:p>
          </p:txBody>
        </p:sp>
        <p:sp>
          <p:nvSpPr>
            <p:cNvPr id="100" name="Text Box 23"/>
            <p:cNvSpPr txBox="1">
              <a:spLocks noChangeArrowheads="1"/>
            </p:cNvSpPr>
            <p:nvPr/>
          </p:nvSpPr>
          <p:spPr bwMode="auto">
            <a:xfrm>
              <a:off x="4679950" y="3098801"/>
              <a:ext cx="860425" cy="590550"/>
            </a:xfrm>
            <a:prstGeom prst="rect">
              <a:avLst/>
            </a:prstGeom>
            <a:noFill/>
            <a:ln w="9525">
              <a:noFill/>
              <a:miter lim="800000"/>
              <a:headEnd/>
              <a:tailEnd/>
            </a:ln>
          </p:spPr>
          <p:txBody>
            <a:bodyPr/>
            <a:lstStyle/>
            <a:p>
              <a:pPr algn="ctr"/>
              <a:endParaRPr lang="en-US" dirty="0"/>
            </a:p>
          </p:txBody>
        </p:sp>
        <p:sp>
          <p:nvSpPr>
            <p:cNvPr id="101" name="Text Box 29"/>
            <p:cNvSpPr txBox="1">
              <a:spLocks noChangeArrowheads="1"/>
            </p:cNvSpPr>
            <p:nvPr/>
          </p:nvSpPr>
          <p:spPr bwMode="auto">
            <a:xfrm>
              <a:off x="7575550" y="3098801"/>
              <a:ext cx="860425" cy="590550"/>
            </a:xfrm>
            <a:prstGeom prst="rect">
              <a:avLst/>
            </a:prstGeom>
            <a:noFill/>
            <a:ln w="9525">
              <a:noFill/>
              <a:miter lim="800000"/>
              <a:headEnd/>
              <a:tailEnd/>
            </a:ln>
          </p:spPr>
          <p:txBody>
            <a:bodyPr/>
            <a:lstStyle/>
            <a:p>
              <a:pPr algn="ctr"/>
              <a:endParaRPr lang="en-US" dirty="0"/>
            </a:p>
          </p:txBody>
        </p:sp>
        <p:cxnSp>
          <p:nvCxnSpPr>
            <p:cNvPr id="102" name="Elbow Connector 10267"/>
            <p:cNvCxnSpPr>
              <a:cxnSpLocks noChangeShapeType="1"/>
              <a:stCxn id="107" idx="4"/>
              <a:endCxn id="110" idx="0"/>
            </p:cNvCxnSpPr>
            <p:nvPr/>
          </p:nvCxnSpPr>
          <p:spPr bwMode="auto">
            <a:xfrm rot="5400000">
              <a:off x="3286116" y="2643182"/>
              <a:ext cx="714380" cy="1588"/>
            </a:xfrm>
            <a:prstGeom prst="bentConnector3">
              <a:avLst>
                <a:gd name="adj1" fmla="val 50000"/>
              </a:avLst>
            </a:prstGeom>
            <a:noFill/>
            <a:ln w="19050" algn="ctr">
              <a:solidFill>
                <a:srgbClr val="FFC000"/>
              </a:solidFill>
              <a:miter lim="800000"/>
              <a:headEnd/>
              <a:tailEnd type="triangle" w="lg" len="lg"/>
            </a:ln>
            <a:effectLst>
              <a:outerShdw blurRad="50800" dist="38100" dir="2700000" algn="tl" rotWithShape="0">
                <a:prstClr val="black">
                  <a:alpha val="40000"/>
                </a:prstClr>
              </a:outerShdw>
            </a:effectLst>
          </p:spPr>
        </p:cxnSp>
        <p:pic>
          <p:nvPicPr>
            <p:cNvPr id="103" name="Rectangle 10255"/>
            <p:cNvPicPr>
              <a:picLocks noChangeAspect="1" noChangeArrowheads="1"/>
            </p:cNvPicPr>
            <p:nvPr/>
          </p:nvPicPr>
          <p:blipFill>
            <a:blip r:embed="rId3"/>
            <a:srcRect/>
            <a:stretch>
              <a:fillRect/>
            </a:stretch>
          </p:blipFill>
          <p:spPr bwMode="auto">
            <a:xfrm>
              <a:off x="7551738" y="1438268"/>
              <a:ext cx="990600" cy="990600"/>
            </a:xfrm>
            <a:prstGeom prst="rect">
              <a:avLst/>
            </a:prstGeom>
            <a:noFill/>
            <a:ln w="9525">
              <a:noFill/>
              <a:miter lim="800000"/>
              <a:headEnd/>
              <a:tailEnd/>
            </a:ln>
          </p:spPr>
        </p:pic>
        <p:sp>
          <p:nvSpPr>
            <p:cNvPr id="105" name="Oval 104"/>
            <p:cNvSpPr/>
            <p:nvPr/>
          </p:nvSpPr>
          <p:spPr>
            <a:xfrm>
              <a:off x="428596" y="2357430"/>
              <a:ext cx="1285884" cy="85725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tx1"/>
                  </a:solidFill>
                </a:rPr>
                <a:t>Get specs from customer</a:t>
              </a:r>
            </a:p>
          </p:txBody>
        </p:sp>
        <p:pic>
          <p:nvPicPr>
            <p:cNvPr id="106" name="Rectangle 10276"/>
            <p:cNvPicPr>
              <a:picLocks noChangeAspect="1" noChangeArrowheads="1"/>
            </p:cNvPicPr>
            <p:nvPr/>
          </p:nvPicPr>
          <p:blipFill>
            <a:blip r:embed="rId4"/>
            <a:srcRect/>
            <a:stretch>
              <a:fillRect/>
            </a:stretch>
          </p:blipFill>
          <p:spPr bwMode="auto">
            <a:xfrm>
              <a:off x="452438" y="2211389"/>
              <a:ext cx="407988" cy="317500"/>
            </a:xfrm>
            <a:prstGeom prst="rect">
              <a:avLst/>
            </a:prstGeom>
            <a:noFill/>
            <a:ln w="9525">
              <a:noFill/>
              <a:miter lim="800000"/>
              <a:headEnd/>
              <a:tailEnd/>
            </a:ln>
          </p:spPr>
        </p:pic>
        <p:sp>
          <p:nvSpPr>
            <p:cNvPr id="107" name="Oval 106"/>
            <p:cNvSpPr/>
            <p:nvPr/>
          </p:nvSpPr>
          <p:spPr>
            <a:xfrm>
              <a:off x="3000364" y="1428736"/>
              <a:ext cx="1285884" cy="85725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tx1"/>
                  </a:solidFill>
                </a:rPr>
                <a:t>Estimate custom design</a:t>
              </a:r>
            </a:p>
          </p:txBody>
        </p:sp>
        <p:pic>
          <p:nvPicPr>
            <p:cNvPr id="108" name="Rectangle 10277"/>
            <p:cNvPicPr>
              <a:picLocks noChangeAspect="1" noChangeArrowheads="1"/>
            </p:cNvPicPr>
            <p:nvPr/>
          </p:nvPicPr>
          <p:blipFill>
            <a:blip r:embed="rId4"/>
            <a:srcRect/>
            <a:stretch>
              <a:fillRect/>
            </a:stretch>
          </p:blipFill>
          <p:spPr bwMode="auto">
            <a:xfrm>
              <a:off x="2895600" y="1449389"/>
              <a:ext cx="407988" cy="317500"/>
            </a:xfrm>
            <a:prstGeom prst="rect">
              <a:avLst/>
            </a:prstGeom>
            <a:noFill/>
            <a:ln w="9525">
              <a:noFill/>
              <a:miter lim="800000"/>
              <a:headEnd/>
              <a:tailEnd/>
            </a:ln>
          </p:spPr>
        </p:pic>
        <p:pic>
          <p:nvPicPr>
            <p:cNvPr id="109" name="Rectangle 10252"/>
            <p:cNvPicPr>
              <a:picLocks noChangeAspect="1" noChangeArrowheads="1"/>
            </p:cNvPicPr>
            <p:nvPr/>
          </p:nvPicPr>
          <p:blipFill>
            <a:blip r:embed="rId5"/>
            <a:srcRect/>
            <a:stretch>
              <a:fillRect/>
            </a:stretch>
          </p:blipFill>
          <p:spPr bwMode="auto">
            <a:xfrm>
              <a:off x="3962400" y="1982789"/>
              <a:ext cx="411163" cy="411162"/>
            </a:xfrm>
            <a:prstGeom prst="rect">
              <a:avLst/>
            </a:prstGeom>
            <a:noFill/>
            <a:ln w="9525">
              <a:noFill/>
              <a:miter lim="800000"/>
              <a:headEnd/>
              <a:tailEnd/>
            </a:ln>
          </p:spPr>
        </p:pic>
        <p:sp>
          <p:nvSpPr>
            <p:cNvPr id="110" name="Oval 109"/>
            <p:cNvSpPr/>
            <p:nvPr/>
          </p:nvSpPr>
          <p:spPr>
            <a:xfrm>
              <a:off x="3000364" y="3000372"/>
              <a:ext cx="1285884" cy="85725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tx1"/>
                  </a:solidFill>
                </a:rPr>
                <a:t>Cost out the solution</a:t>
              </a:r>
            </a:p>
          </p:txBody>
        </p:sp>
        <p:pic>
          <p:nvPicPr>
            <p:cNvPr id="111" name="Rectangle 10280"/>
            <p:cNvPicPr>
              <a:picLocks noChangeAspect="1" noChangeArrowheads="1"/>
            </p:cNvPicPr>
            <p:nvPr/>
          </p:nvPicPr>
          <p:blipFill>
            <a:blip r:embed="rId5"/>
            <a:srcRect/>
            <a:stretch>
              <a:fillRect/>
            </a:stretch>
          </p:blipFill>
          <p:spPr bwMode="auto">
            <a:xfrm>
              <a:off x="3932238" y="2936876"/>
              <a:ext cx="411162" cy="411163"/>
            </a:xfrm>
            <a:prstGeom prst="rect">
              <a:avLst/>
            </a:prstGeom>
            <a:noFill/>
            <a:ln w="9525">
              <a:noFill/>
              <a:miter lim="800000"/>
              <a:headEnd/>
              <a:tailEnd/>
            </a:ln>
          </p:spPr>
        </p:pic>
        <p:cxnSp>
          <p:nvCxnSpPr>
            <p:cNvPr id="112" name="Elbow Connector 10267"/>
            <p:cNvCxnSpPr>
              <a:cxnSpLocks noChangeShapeType="1"/>
              <a:stCxn id="116" idx="0"/>
              <a:endCxn id="107" idx="2"/>
            </p:cNvCxnSpPr>
            <p:nvPr/>
          </p:nvCxnSpPr>
          <p:spPr bwMode="auto">
            <a:xfrm rot="5400000" flipH="1" flipV="1">
              <a:off x="2536017" y="1893083"/>
              <a:ext cx="500066" cy="428628"/>
            </a:xfrm>
            <a:prstGeom prst="bentConnector2">
              <a:avLst/>
            </a:prstGeom>
            <a:noFill/>
            <a:ln w="19050" algn="ctr">
              <a:solidFill>
                <a:srgbClr val="FFC000"/>
              </a:solidFill>
              <a:miter lim="800000"/>
              <a:headEnd/>
              <a:tailEnd type="triangle" w="lg" len="lg"/>
            </a:ln>
            <a:effectLst>
              <a:outerShdw blurRad="50800" dist="38100" dir="2700000" algn="tl" rotWithShape="0">
                <a:prstClr val="black">
                  <a:alpha val="40000"/>
                </a:prstClr>
              </a:outerShdw>
            </a:effectLst>
          </p:spPr>
        </p:cxnSp>
        <p:cxnSp>
          <p:nvCxnSpPr>
            <p:cNvPr id="113" name="Elbow Connector 10267"/>
            <p:cNvCxnSpPr>
              <a:cxnSpLocks noChangeShapeType="1"/>
              <a:stCxn id="116" idx="4"/>
              <a:endCxn id="110" idx="2"/>
            </p:cNvCxnSpPr>
            <p:nvPr/>
          </p:nvCxnSpPr>
          <p:spPr bwMode="auto">
            <a:xfrm rot="16200000" flipH="1">
              <a:off x="2678893" y="3107529"/>
              <a:ext cx="214314" cy="428628"/>
            </a:xfrm>
            <a:prstGeom prst="bentConnector2">
              <a:avLst/>
            </a:prstGeom>
            <a:noFill/>
            <a:ln w="19050" algn="ctr">
              <a:solidFill>
                <a:srgbClr val="FFC000"/>
              </a:solidFill>
              <a:miter lim="800000"/>
              <a:headEnd/>
              <a:tailEnd type="triangle" w="lg" len="lg"/>
            </a:ln>
            <a:effectLst>
              <a:outerShdw blurRad="50800" dist="38100" dir="2700000" algn="tl" rotWithShape="0">
                <a:prstClr val="black">
                  <a:alpha val="40000"/>
                </a:prstClr>
              </a:outerShdw>
            </a:effectLst>
          </p:spPr>
        </p:cxnSp>
        <p:cxnSp>
          <p:nvCxnSpPr>
            <p:cNvPr id="114" name="Elbow Connector 10267"/>
            <p:cNvCxnSpPr>
              <a:cxnSpLocks noChangeShapeType="1"/>
              <a:stCxn id="105" idx="6"/>
              <a:endCxn id="116" idx="2"/>
            </p:cNvCxnSpPr>
            <p:nvPr/>
          </p:nvCxnSpPr>
          <p:spPr bwMode="auto">
            <a:xfrm>
              <a:off x="1714480" y="2786058"/>
              <a:ext cx="214314" cy="1588"/>
            </a:xfrm>
            <a:prstGeom prst="bentConnector3">
              <a:avLst>
                <a:gd name="adj1" fmla="val 50000"/>
              </a:avLst>
            </a:prstGeom>
            <a:noFill/>
            <a:ln w="19050" algn="ctr">
              <a:solidFill>
                <a:srgbClr val="FFC000"/>
              </a:solidFill>
              <a:miter lim="800000"/>
              <a:headEnd/>
              <a:tailEnd type="triangle" w="lg" len="lg"/>
            </a:ln>
            <a:effectLst>
              <a:outerShdw blurRad="50800" dist="38100" dir="2700000" algn="tl" rotWithShape="0">
                <a:prstClr val="black">
                  <a:alpha val="40000"/>
                </a:prstClr>
              </a:outerShdw>
            </a:effectLst>
          </p:spPr>
        </p:cxnSp>
        <p:cxnSp>
          <p:nvCxnSpPr>
            <p:cNvPr id="115" name="Elbow Connector 10267"/>
            <p:cNvCxnSpPr>
              <a:cxnSpLocks noChangeShapeType="1"/>
              <a:endCxn id="105" idx="4"/>
            </p:cNvCxnSpPr>
            <p:nvPr/>
          </p:nvCxnSpPr>
          <p:spPr bwMode="auto">
            <a:xfrm rot="16200000" flipV="1">
              <a:off x="1500166" y="2786058"/>
              <a:ext cx="1357322" cy="2214578"/>
            </a:xfrm>
            <a:prstGeom prst="bentConnector3">
              <a:avLst>
                <a:gd name="adj1" fmla="val 50000"/>
              </a:avLst>
            </a:prstGeom>
            <a:noFill/>
            <a:ln w="19050" algn="ctr">
              <a:solidFill>
                <a:srgbClr val="FFC000"/>
              </a:solidFill>
              <a:miter lim="800000"/>
              <a:headEnd/>
              <a:tailEnd type="triangle" w="lg" len="lg"/>
            </a:ln>
            <a:effectLst>
              <a:outerShdw blurRad="50800" dist="38100" dir="2700000" algn="tl" rotWithShape="0">
                <a:prstClr val="black">
                  <a:alpha val="40000"/>
                </a:prstClr>
              </a:outerShdw>
            </a:effectLst>
          </p:spPr>
        </p:cxnSp>
        <p:sp>
          <p:nvSpPr>
            <p:cNvPr id="116" name="Oval 115"/>
            <p:cNvSpPr/>
            <p:nvPr/>
          </p:nvSpPr>
          <p:spPr>
            <a:xfrm>
              <a:off x="1928794" y="2357430"/>
              <a:ext cx="1285884" cy="85725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tx1"/>
                  </a:solidFill>
                </a:rPr>
                <a:t>Validate specs with Tech Sales</a:t>
              </a:r>
            </a:p>
          </p:txBody>
        </p:sp>
        <p:pic>
          <p:nvPicPr>
            <p:cNvPr id="117" name="Rectangle 10274"/>
            <p:cNvPicPr>
              <a:picLocks noChangeAspect="1" noChangeArrowheads="1"/>
            </p:cNvPicPr>
            <p:nvPr/>
          </p:nvPicPr>
          <p:blipFill>
            <a:blip r:embed="rId6"/>
            <a:srcRect/>
            <a:stretch>
              <a:fillRect/>
            </a:stretch>
          </p:blipFill>
          <p:spPr bwMode="auto">
            <a:xfrm>
              <a:off x="2209800" y="2071678"/>
              <a:ext cx="187325" cy="442912"/>
            </a:xfrm>
            <a:prstGeom prst="rect">
              <a:avLst/>
            </a:prstGeom>
            <a:noFill/>
            <a:ln w="9525">
              <a:noFill/>
              <a:miter lim="800000"/>
              <a:headEnd/>
              <a:tailEnd/>
            </a:ln>
          </p:spPr>
        </p:pic>
        <p:pic>
          <p:nvPicPr>
            <p:cNvPr id="118" name="Rectangle 10275"/>
            <p:cNvPicPr>
              <a:picLocks noChangeAspect="1" noChangeArrowheads="1"/>
            </p:cNvPicPr>
            <p:nvPr/>
          </p:nvPicPr>
          <p:blipFill>
            <a:blip r:embed="rId4"/>
            <a:srcRect/>
            <a:stretch>
              <a:fillRect/>
            </a:stretch>
          </p:blipFill>
          <p:spPr bwMode="auto">
            <a:xfrm>
              <a:off x="1752600" y="2274889"/>
              <a:ext cx="407988" cy="317500"/>
            </a:xfrm>
            <a:prstGeom prst="rect">
              <a:avLst/>
            </a:prstGeom>
            <a:noFill/>
            <a:ln w="9525">
              <a:noFill/>
              <a:miter lim="800000"/>
              <a:headEnd/>
              <a:tailEnd/>
            </a:ln>
          </p:spPr>
        </p:pic>
        <p:pic>
          <p:nvPicPr>
            <p:cNvPr id="119" name="Rectangle 10282"/>
            <p:cNvPicPr>
              <a:picLocks noChangeAspect="1" noChangeArrowheads="1"/>
            </p:cNvPicPr>
            <p:nvPr/>
          </p:nvPicPr>
          <p:blipFill>
            <a:blip r:embed="rId7"/>
            <a:srcRect/>
            <a:stretch>
              <a:fillRect/>
            </a:stretch>
          </p:blipFill>
          <p:spPr bwMode="auto">
            <a:xfrm>
              <a:off x="2895600" y="2363789"/>
              <a:ext cx="457200" cy="374650"/>
            </a:xfrm>
            <a:prstGeom prst="rect">
              <a:avLst/>
            </a:prstGeom>
            <a:noFill/>
            <a:ln w="9525">
              <a:noFill/>
              <a:miter lim="800000"/>
              <a:headEnd/>
              <a:tailEnd/>
            </a:ln>
          </p:spPr>
        </p:pic>
        <p:sp>
          <p:nvSpPr>
            <p:cNvPr id="120" name="Oval 119"/>
            <p:cNvSpPr/>
            <p:nvPr/>
          </p:nvSpPr>
          <p:spPr>
            <a:xfrm>
              <a:off x="4500562" y="3000372"/>
              <a:ext cx="1285884" cy="85725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tx1"/>
                  </a:solidFill>
                </a:rPr>
                <a:t>Decide discount strategy</a:t>
              </a:r>
            </a:p>
          </p:txBody>
        </p:sp>
        <p:cxnSp>
          <p:nvCxnSpPr>
            <p:cNvPr id="121" name="Elbow Connector 10267"/>
            <p:cNvCxnSpPr>
              <a:cxnSpLocks noChangeShapeType="1"/>
              <a:stCxn id="110" idx="6"/>
              <a:endCxn id="120" idx="2"/>
            </p:cNvCxnSpPr>
            <p:nvPr/>
          </p:nvCxnSpPr>
          <p:spPr bwMode="auto">
            <a:xfrm>
              <a:off x="4286248" y="3429000"/>
              <a:ext cx="214314" cy="1588"/>
            </a:xfrm>
            <a:prstGeom prst="bentConnector3">
              <a:avLst>
                <a:gd name="adj1" fmla="val 50000"/>
              </a:avLst>
            </a:prstGeom>
            <a:noFill/>
            <a:ln w="19050" algn="ctr">
              <a:solidFill>
                <a:srgbClr val="FFC000"/>
              </a:solidFill>
              <a:miter lim="800000"/>
              <a:headEnd/>
              <a:tailEnd type="triangle" w="lg" len="lg"/>
            </a:ln>
            <a:effectLst>
              <a:outerShdw blurRad="50800" dist="38100" dir="2700000" algn="tl" rotWithShape="0">
                <a:prstClr val="black">
                  <a:alpha val="40000"/>
                </a:prstClr>
              </a:outerShdw>
            </a:effectLst>
          </p:spPr>
        </p:cxnSp>
        <p:pic>
          <p:nvPicPr>
            <p:cNvPr id="122" name="Rectangle 10279"/>
            <p:cNvPicPr>
              <a:picLocks noChangeAspect="1" noChangeArrowheads="1"/>
            </p:cNvPicPr>
            <p:nvPr/>
          </p:nvPicPr>
          <p:blipFill>
            <a:blip r:embed="rId6"/>
            <a:srcRect/>
            <a:stretch>
              <a:fillRect/>
            </a:stretch>
          </p:blipFill>
          <p:spPr bwMode="auto">
            <a:xfrm>
              <a:off x="5414962" y="2897189"/>
              <a:ext cx="187325" cy="442912"/>
            </a:xfrm>
            <a:prstGeom prst="rect">
              <a:avLst/>
            </a:prstGeom>
            <a:noFill/>
            <a:ln w="9525">
              <a:noFill/>
              <a:miter lim="800000"/>
              <a:headEnd/>
              <a:tailEnd/>
            </a:ln>
          </p:spPr>
        </p:pic>
        <p:pic>
          <p:nvPicPr>
            <p:cNvPr id="123" name="Rectangle 10283"/>
            <p:cNvPicPr>
              <a:picLocks noChangeAspect="1" noChangeArrowheads="1"/>
            </p:cNvPicPr>
            <p:nvPr/>
          </p:nvPicPr>
          <p:blipFill>
            <a:blip r:embed="rId7"/>
            <a:srcRect/>
            <a:stretch>
              <a:fillRect/>
            </a:stretch>
          </p:blipFill>
          <p:spPr bwMode="auto">
            <a:xfrm>
              <a:off x="4567237" y="2806701"/>
              <a:ext cx="457200" cy="374650"/>
            </a:xfrm>
            <a:prstGeom prst="rect">
              <a:avLst/>
            </a:prstGeom>
            <a:noFill/>
            <a:ln w="9525">
              <a:noFill/>
              <a:miter lim="800000"/>
              <a:headEnd/>
              <a:tailEnd/>
            </a:ln>
          </p:spPr>
        </p:pic>
        <p:sp>
          <p:nvSpPr>
            <p:cNvPr id="124" name="Oval 123"/>
            <p:cNvSpPr/>
            <p:nvPr/>
          </p:nvSpPr>
          <p:spPr>
            <a:xfrm>
              <a:off x="6000760" y="3000372"/>
              <a:ext cx="1285884" cy="85725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tx1"/>
                  </a:solidFill>
                </a:rPr>
                <a:t>Assemble proposed response</a:t>
              </a:r>
            </a:p>
          </p:txBody>
        </p:sp>
        <p:cxnSp>
          <p:nvCxnSpPr>
            <p:cNvPr id="125" name="Elbow Connector 10267"/>
            <p:cNvCxnSpPr>
              <a:cxnSpLocks noChangeShapeType="1"/>
              <a:stCxn id="120" idx="6"/>
              <a:endCxn id="124" idx="2"/>
            </p:cNvCxnSpPr>
            <p:nvPr/>
          </p:nvCxnSpPr>
          <p:spPr bwMode="auto">
            <a:xfrm>
              <a:off x="5786446" y="3429000"/>
              <a:ext cx="214314" cy="1588"/>
            </a:xfrm>
            <a:prstGeom prst="bentConnector3">
              <a:avLst>
                <a:gd name="adj1" fmla="val 50000"/>
              </a:avLst>
            </a:prstGeom>
            <a:noFill/>
            <a:ln w="19050" algn="ctr">
              <a:solidFill>
                <a:srgbClr val="FFC000"/>
              </a:solidFill>
              <a:miter lim="800000"/>
              <a:headEnd/>
              <a:tailEnd type="triangle" w="lg" len="lg"/>
            </a:ln>
            <a:effectLst>
              <a:outerShdw blurRad="50800" dist="38100" dir="2700000" algn="tl" rotWithShape="0">
                <a:prstClr val="black">
                  <a:alpha val="40000"/>
                </a:prstClr>
              </a:outerShdw>
            </a:effectLst>
          </p:spPr>
        </p:cxnSp>
        <p:sp>
          <p:nvSpPr>
            <p:cNvPr id="126" name="Oval 125"/>
            <p:cNvSpPr/>
            <p:nvPr/>
          </p:nvSpPr>
          <p:spPr>
            <a:xfrm>
              <a:off x="7500958" y="3000372"/>
              <a:ext cx="1285884" cy="85725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tx1"/>
                  </a:solidFill>
                </a:rPr>
                <a:t>Approve proposed response</a:t>
              </a:r>
            </a:p>
          </p:txBody>
        </p:sp>
        <p:cxnSp>
          <p:nvCxnSpPr>
            <p:cNvPr id="127" name="Elbow Connector 10267"/>
            <p:cNvCxnSpPr>
              <a:cxnSpLocks noChangeShapeType="1"/>
              <a:stCxn id="124" idx="6"/>
              <a:endCxn id="126" idx="2"/>
            </p:cNvCxnSpPr>
            <p:nvPr/>
          </p:nvCxnSpPr>
          <p:spPr bwMode="auto">
            <a:xfrm>
              <a:off x="7286644" y="3429000"/>
              <a:ext cx="214314" cy="1588"/>
            </a:xfrm>
            <a:prstGeom prst="bentConnector3">
              <a:avLst>
                <a:gd name="adj1" fmla="val 50000"/>
              </a:avLst>
            </a:prstGeom>
            <a:noFill/>
            <a:ln w="19050" algn="ctr">
              <a:solidFill>
                <a:srgbClr val="FFC000"/>
              </a:solidFill>
              <a:miter lim="800000"/>
              <a:headEnd/>
              <a:tailEnd type="triangle" w="lg" len="lg"/>
            </a:ln>
            <a:effectLst>
              <a:outerShdw blurRad="50800" dist="38100" dir="2700000" algn="tl" rotWithShape="0">
                <a:prstClr val="black">
                  <a:alpha val="40000"/>
                </a:prstClr>
              </a:outerShdw>
            </a:effectLst>
          </p:spPr>
        </p:cxnSp>
        <p:pic>
          <p:nvPicPr>
            <p:cNvPr id="128" name="Rectangle 10278"/>
            <p:cNvPicPr>
              <a:picLocks noChangeAspect="1" noChangeArrowheads="1"/>
            </p:cNvPicPr>
            <p:nvPr/>
          </p:nvPicPr>
          <p:blipFill>
            <a:blip r:embed="rId4"/>
            <a:srcRect/>
            <a:stretch>
              <a:fillRect/>
            </a:stretch>
          </p:blipFill>
          <p:spPr bwMode="auto">
            <a:xfrm>
              <a:off x="8207375" y="2884489"/>
              <a:ext cx="407987" cy="317500"/>
            </a:xfrm>
            <a:prstGeom prst="rect">
              <a:avLst/>
            </a:prstGeom>
            <a:noFill/>
            <a:ln w="9525">
              <a:noFill/>
              <a:miter lim="800000"/>
              <a:headEnd/>
              <a:tailEnd/>
            </a:ln>
          </p:spPr>
        </p:pic>
        <p:cxnSp>
          <p:nvCxnSpPr>
            <p:cNvPr id="129" name="Elbow Connector 10267"/>
            <p:cNvCxnSpPr>
              <a:cxnSpLocks noChangeShapeType="1"/>
              <a:stCxn id="126" idx="0"/>
              <a:endCxn id="120" idx="0"/>
            </p:cNvCxnSpPr>
            <p:nvPr/>
          </p:nvCxnSpPr>
          <p:spPr bwMode="auto">
            <a:xfrm rot="16200000" flipV="1">
              <a:off x="6643702" y="1500174"/>
              <a:ext cx="1588" cy="3000396"/>
            </a:xfrm>
            <a:prstGeom prst="bentConnector3">
              <a:avLst>
                <a:gd name="adj1" fmla="val 14395466"/>
              </a:avLst>
            </a:prstGeom>
            <a:noFill/>
            <a:ln w="19050" algn="ctr">
              <a:solidFill>
                <a:srgbClr val="FFC000"/>
              </a:solidFill>
              <a:miter lim="800000"/>
              <a:headEnd/>
              <a:tailEnd type="triangle" w="lg" len="lg"/>
            </a:ln>
            <a:effectLst>
              <a:outerShdw blurRad="50800" dist="38100" dir="2700000" algn="tl" rotWithShape="0">
                <a:prstClr val="black">
                  <a:alpha val="40000"/>
                </a:prstClr>
              </a:outerShdw>
            </a:effectLst>
          </p:spPr>
        </p:cxnSp>
        <p:cxnSp>
          <p:nvCxnSpPr>
            <p:cNvPr id="130" name="Elbow Connector 10267"/>
            <p:cNvCxnSpPr>
              <a:cxnSpLocks noChangeShapeType="1"/>
              <a:stCxn id="126" idx="4"/>
            </p:cNvCxnSpPr>
            <p:nvPr/>
          </p:nvCxnSpPr>
          <p:spPr bwMode="auto">
            <a:xfrm rot="5400000">
              <a:off x="5857884" y="2285992"/>
              <a:ext cx="714380" cy="3857652"/>
            </a:xfrm>
            <a:prstGeom prst="bentConnector3">
              <a:avLst>
                <a:gd name="adj1" fmla="val 50000"/>
              </a:avLst>
            </a:prstGeom>
            <a:noFill/>
            <a:ln w="19050" algn="ctr">
              <a:solidFill>
                <a:srgbClr val="FFC000"/>
              </a:solidFill>
              <a:miter lim="800000"/>
              <a:headEnd/>
              <a:tailEnd type="triangle" w="lg" len="lg"/>
            </a:ln>
            <a:effectLst>
              <a:outerShdw blurRad="50800" dist="38100" dir="2700000" algn="tl" rotWithShape="0">
                <a:prstClr val="black">
                  <a:alpha val="40000"/>
                </a:prstClr>
              </a:outerShdw>
            </a:effectLst>
          </p:spPr>
        </p:cxnSp>
        <p:grpSp>
          <p:nvGrpSpPr>
            <p:cNvPr id="4" name="Group 168"/>
            <p:cNvGrpSpPr>
              <a:grpSpLocks/>
            </p:cNvGrpSpPr>
            <p:nvPr/>
          </p:nvGrpSpPr>
          <p:grpSpPr bwMode="auto">
            <a:xfrm>
              <a:off x="6977082" y="2933700"/>
              <a:ext cx="381000" cy="423862"/>
              <a:chOff x="3895" y="163"/>
              <a:chExt cx="613" cy="629"/>
            </a:xfrm>
          </p:grpSpPr>
          <p:sp>
            <p:nvSpPr>
              <p:cNvPr id="132" name="Rectangle 10284"/>
              <p:cNvSpPr>
                <a:spLocks noChangeAspect="1" noChangeArrowheads="1"/>
              </p:cNvSpPr>
              <p:nvPr/>
            </p:nvSpPr>
            <p:spPr bwMode="auto">
              <a:xfrm>
                <a:off x="4032" y="240"/>
                <a:ext cx="476" cy="552"/>
              </a:xfrm>
              <a:prstGeom prst="rect">
                <a:avLst/>
              </a:prstGeom>
              <a:noFill/>
              <a:ln w="9525">
                <a:noFill/>
                <a:miter lim="800000"/>
                <a:headEnd/>
                <a:tailEnd/>
              </a:ln>
            </p:spPr>
            <p:txBody>
              <a:bodyPr/>
              <a:lstStyle/>
              <a:p>
                <a:pPr eaLnBrk="0" hangingPunct="0"/>
                <a:endParaRPr lang="de-DE">
                  <a:latin typeface="Calibri" pitchFamily="34" charset="0"/>
                </a:endParaRPr>
              </a:p>
            </p:txBody>
          </p:sp>
          <p:pic>
            <p:nvPicPr>
              <p:cNvPr id="133" name="Rectangle 10285"/>
              <p:cNvPicPr>
                <a:picLocks noChangeAspect="1" noChangeArrowheads="1"/>
              </p:cNvPicPr>
              <p:nvPr/>
            </p:nvPicPr>
            <p:blipFill>
              <a:blip r:embed="rId8"/>
              <a:srcRect/>
              <a:stretch>
                <a:fillRect/>
              </a:stretch>
            </p:blipFill>
            <p:spPr bwMode="auto">
              <a:xfrm rot="-570911">
                <a:off x="3895" y="163"/>
                <a:ext cx="476" cy="552"/>
              </a:xfrm>
              <a:prstGeom prst="rect">
                <a:avLst/>
              </a:prstGeom>
              <a:noFill/>
              <a:ln w="9525">
                <a:noFill/>
                <a:miter lim="800000"/>
                <a:headEnd/>
                <a:tailEnd/>
              </a:ln>
            </p:spPr>
          </p:pic>
        </p:grpSp>
      </p:grpSp>
      <p:sp>
        <p:nvSpPr>
          <p:cNvPr id="59" name="TextBox 70"/>
          <p:cNvSpPr txBox="1"/>
          <p:nvPr/>
        </p:nvSpPr>
        <p:spPr>
          <a:xfrm>
            <a:off x="5931577" y="1609859"/>
            <a:ext cx="1212191" cy="7078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sz="4000" b="1" dirty="0" smtClean="0">
                <a:effectLst>
                  <a:outerShdw blurRad="38100" dist="38100" dir="2700000" algn="tl">
                    <a:srgbClr val="000000">
                      <a:alpha val="43137"/>
                    </a:srgbClr>
                  </a:outerShdw>
                </a:effectLst>
              </a:rPr>
              <a:t>85%</a:t>
            </a:r>
            <a:endParaRPr lang="en-US" sz="4000" b="1" dirty="0">
              <a:effectLst>
                <a:outerShdw blurRad="38100" dist="38100" dir="2700000" algn="tl">
                  <a:srgbClr val="000000">
                    <a:alpha val="43137"/>
                  </a:srgbClr>
                </a:outerShdw>
              </a:effectLst>
            </a:endParaRPr>
          </a:p>
        </p:txBody>
      </p:sp>
      <p:sp>
        <p:nvSpPr>
          <p:cNvPr id="60" name="TextBox 71"/>
          <p:cNvSpPr txBox="1"/>
          <p:nvPr/>
        </p:nvSpPr>
        <p:spPr>
          <a:xfrm>
            <a:off x="5931577" y="5389579"/>
            <a:ext cx="1212191" cy="7078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sz="4000" b="1" dirty="0" smtClean="0">
                <a:effectLst>
                  <a:outerShdw blurRad="38100" dist="38100" dir="2700000" algn="tl">
                    <a:srgbClr val="000000">
                      <a:alpha val="43137"/>
                    </a:srgbClr>
                  </a:outerShdw>
                </a:effectLst>
              </a:rPr>
              <a:t>15%</a:t>
            </a:r>
            <a:endParaRPr lang="en-US" sz="4000" b="1"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500"/>
                                        <p:tgtEl>
                                          <p:spTgt spid="5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What‘s</a:t>
            </a:r>
            <a:r>
              <a:rPr lang="de-DE" dirty="0" smtClean="0"/>
              <a:t> </a:t>
            </a:r>
            <a:r>
              <a:rPr lang="de-DE" dirty="0" err="1" smtClean="0"/>
              <a:t>behind</a:t>
            </a:r>
            <a:r>
              <a:rPr lang="de-DE" dirty="0" smtClean="0"/>
              <a:t> </a:t>
            </a:r>
            <a:r>
              <a:rPr lang="de-DE" dirty="0" err="1" smtClean="0"/>
              <a:t>the</a:t>
            </a:r>
            <a:r>
              <a:rPr lang="de-DE" dirty="0" smtClean="0"/>
              <a:t> „</a:t>
            </a:r>
            <a:r>
              <a:rPr lang="de-DE" dirty="0" err="1" smtClean="0"/>
              <a:t>Mesh</a:t>
            </a:r>
            <a:r>
              <a:rPr lang="de-DE" dirty="0" smtClean="0"/>
              <a:t>“?</a:t>
            </a:r>
            <a:endParaRPr lang="de-DE" dirty="0"/>
          </a:p>
        </p:txBody>
      </p:sp>
      <p:sp>
        <p:nvSpPr>
          <p:cNvPr id="3" name="Abgerundetes Rechteck 2"/>
          <p:cNvSpPr/>
          <p:nvPr/>
        </p:nvSpPr>
        <p:spPr bwMode="auto">
          <a:xfrm>
            <a:off x="714348" y="1428736"/>
            <a:ext cx="6643734" cy="107157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outerShdw blurRad="38100" dist="38100" dir="2700000" algn="tl">
                    <a:srgbClr val="000000">
                      <a:alpha val="43137"/>
                    </a:srgbClr>
                  </a:outerShdw>
                </a:effectLst>
                <a:ea typeface="ＭＳ Ｐゴシック" pitchFamily="34" charset="-128"/>
              </a:rPr>
              <a:t>Live </a:t>
            </a:r>
            <a:r>
              <a:rPr kumimoji="0" lang="de-DE" sz="1800" b="0" i="0" u="none" strike="noStrike" cap="none" normalizeH="0" baseline="0" dirty="0" err="1" smtClean="0">
                <a:ln>
                  <a:noFill/>
                </a:ln>
                <a:solidFill>
                  <a:schemeClr val="tx1"/>
                </a:solidFill>
                <a:effectLst>
                  <a:outerShdw blurRad="38100" dist="38100" dir="2700000" algn="tl">
                    <a:srgbClr val="000000">
                      <a:alpha val="43137"/>
                    </a:srgbClr>
                  </a:outerShdw>
                </a:effectLst>
                <a:ea typeface="ＭＳ Ｐゴシック" pitchFamily="34" charset="-128"/>
              </a:rPr>
              <a:t>Mesh</a:t>
            </a:r>
            <a:r>
              <a:rPr lang="de-DE" sz="1800" dirty="0" smtClean="0">
                <a:solidFill>
                  <a:schemeClr val="tx1"/>
                </a:solidFill>
                <a:effectLst>
                  <a:outerShdw blurRad="38100" dist="38100" dir="2700000" algn="tl">
                    <a:srgbClr val="000000">
                      <a:alpha val="43137"/>
                    </a:srgbClr>
                  </a:outerShdw>
                </a:effectLst>
                <a:ea typeface="ＭＳ Ｐゴシック" pitchFamily="34" charset="-128"/>
              </a:rPr>
              <a:t/>
            </a:r>
            <a:br>
              <a:rPr lang="de-DE" sz="1800" dirty="0" smtClean="0">
                <a:solidFill>
                  <a:schemeClr val="tx1"/>
                </a:solidFill>
                <a:effectLst>
                  <a:outerShdw blurRad="38100" dist="38100" dir="2700000" algn="tl">
                    <a:srgbClr val="000000">
                      <a:alpha val="43137"/>
                    </a:srgbClr>
                  </a:outerShdw>
                </a:effectLst>
                <a:ea typeface="ＭＳ Ｐゴシック" pitchFamily="34" charset="-128"/>
              </a:rPr>
            </a:br>
            <a:r>
              <a:rPr kumimoji="0" lang="de-DE" sz="1800" b="0" i="0" u="none" strike="noStrike" cap="none" normalizeH="0" baseline="0" dirty="0" err="1" smtClean="0">
                <a:ln>
                  <a:noFill/>
                </a:ln>
                <a:solidFill>
                  <a:schemeClr val="tx1"/>
                </a:solidFill>
                <a:effectLst>
                  <a:outerShdw blurRad="38100" dist="38100" dir="2700000" algn="tl">
                    <a:srgbClr val="000000">
                      <a:alpha val="43137"/>
                    </a:srgbClr>
                  </a:outerShdw>
                </a:effectLst>
                <a:ea typeface="ＭＳ Ｐゴシック" pitchFamily="34" charset="-128"/>
              </a:rPr>
              <a:t>Experiences</a:t>
            </a:r>
            <a:endParaRPr kumimoji="0" lang="de-DE" sz="1800" b="0" i="0" u="none" strike="noStrike" cap="none" normalizeH="0" baseline="0" dirty="0" smtClean="0">
              <a:ln>
                <a:noFill/>
              </a:ln>
              <a:solidFill>
                <a:schemeClr val="tx1"/>
              </a:solidFill>
              <a:effectLst>
                <a:outerShdw blurRad="38100" dist="38100" dir="2700000" algn="tl">
                  <a:srgbClr val="000000">
                    <a:alpha val="43137"/>
                  </a:srgbClr>
                </a:outerShdw>
              </a:effectLst>
              <a:ea typeface="ＭＳ Ｐゴシック" pitchFamily="34" charset="-128"/>
            </a:endParaRPr>
          </a:p>
        </p:txBody>
      </p:sp>
      <p:sp>
        <p:nvSpPr>
          <p:cNvPr id="4" name="Abgerundetes Rechteck 3"/>
          <p:cNvSpPr/>
          <p:nvPr/>
        </p:nvSpPr>
        <p:spPr bwMode="auto">
          <a:xfrm>
            <a:off x="714348" y="2643182"/>
            <a:ext cx="6643734" cy="107157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outerShdw blurRad="38100" dist="38100" dir="2700000" algn="tl">
                    <a:srgbClr val="000000">
                      <a:alpha val="43137"/>
                    </a:srgbClr>
                  </a:outerShdw>
                </a:effectLst>
                <a:ea typeface="ＭＳ Ｐゴシック" pitchFamily="34" charset="-128"/>
              </a:rPr>
              <a:t>Developer</a:t>
            </a:r>
            <a:br>
              <a:rPr kumimoji="0" lang="de-DE" sz="1800" b="0" i="0" u="none" strike="noStrike" cap="none" normalizeH="0" baseline="0" dirty="0" smtClean="0">
                <a:ln>
                  <a:noFill/>
                </a:ln>
                <a:solidFill>
                  <a:schemeClr val="tx1"/>
                </a:solidFill>
                <a:effectLst>
                  <a:outerShdw blurRad="38100" dist="38100" dir="2700000" algn="tl">
                    <a:srgbClr val="000000">
                      <a:alpha val="43137"/>
                    </a:srgbClr>
                  </a:outerShdw>
                </a:effectLst>
                <a:ea typeface="ＭＳ Ｐゴシック" pitchFamily="34" charset="-128"/>
              </a:rPr>
            </a:br>
            <a:r>
              <a:rPr kumimoji="0" lang="de-DE" sz="1800" b="0" i="0" u="none" strike="noStrike" cap="none" normalizeH="0" baseline="0" dirty="0" err="1" smtClean="0">
                <a:ln>
                  <a:noFill/>
                </a:ln>
                <a:solidFill>
                  <a:schemeClr val="tx1"/>
                </a:solidFill>
                <a:effectLst>
                  <a:outerShdw blurRad="38100" dist="38100" dir="2700000" algn="tl">
                    <a:srgbClr val="000000">
                      <a:alpha val="43137"/>
                    </a:srgbClr>
                  </a:outerShdw>
                </a:effectLst>
                <a:ea typeface="ＭＳ Ｐゴシック" pitchFamily="34" charset="-128"/>
              </a:rPr>
              <a:t>Stack</a:t>
            </a:r>
            <a:endParaRPr kumimoji="0" lang="de-DE" sz="1800" b="0" i="0" u="none" strike="noStrike" cap="none" normalizeH="0" baseline="0" dirty="0" smtClean="0">
              <a:ln>
                <a:noFill/>
              </a:ln>
              <a:solidFill>
                <a:schemeClr val="tx1"/>
              </a:solidFill>
              <a:effectLst>
                <a:outerShdw blurRad="38100" dist="38100" dir="2700000" algn="tl">
                  <a:srgbClr val="000000">
                    <a:alpha val="43137"/>
                  </a:srgbClr>
                </a:outerShdw>
              </a:effectLst>
              <a:ea typeface="ＭＳ Ｐゴシック" pitchFamily="34" charset="-128"/>
            </a:endParaRPr>
          </a:p>
        </p:txBody>
      </p:sp>
      <p:sp>
        <p:nvSpPr>
          <p:cNvPr id="5" name="Abgerundetes Rechteck 4"/>
          <p:cNvSpPr/>
          <p:nvPr/>
        </p:nvSpPr>
        <p:spPr bwMode="auto">
          <a:xfrm>
            <a:off x="714348" y="3857628"/>
            <a:ext cx="6643734" cy="107157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outerShdw blurRad="38100" dist="38100" dir="2700000" algn="tl">
                    <a:srgbClr val="000000">
                      <a:alpha val="43137"/>
                    </a:srgbClr>
                  </a:outerShdw>
                </a:effectLst>
                <a:ea typeface="ＭＳ Ｐゴシック" pitchFamily="34" charset="-128"/>
              </a:rPr>
              <a:t>Services</a:t>
            </a:r>
            <a:br>
              <a:rPr kumimoji="0" lang="de-DE" sz="1800" b="0" i="0" u="none" strike="noStrike" cap="none" normalizeH="0" baseline="0" dirty="0" smtClean="0">
                <a:ln>
                  <a:noFill/>
                </a:ln>
                <a:solidFill>
                  <a:schemeClr val="tx1"/>
                </a:solidFill>
                <a:effectLst>
                  <a:outerShdw blurRad="38100" dist="38100" dir="2700000" algn="tl">
                    <a:srgbClr val="000000">
                      <a:alpha val="43137"/>
                    </a:srgbClr>
                  </a:outerShdw>
                </a:effectLst>
                <a:ea typeface="ＭＳ Ｐゴシック" pitchFamily="34" charset="-128"/>
              </a:rPr>
            </a:br>
            <a:r>
              <a:rPr kumimoji="0" lang="de-DE" sz="1800" b="0" i="0" u="none" strike="noStrike" cap="none" normalizeH="0" baseline="0" dirty="0" err="1" smtClean="0">
                <a:ln>
                  <a:noFill/>
                </a:ln>
                <a:solidFill>
                  <a:schemeClr val="tx1"/>
                </a:solidFill>
                <a:effectLst>
                  <a:outerShdw blurRad="38100" dist="38100" dir="2700000" algn="tl">
                    <a:srgbClr val="000000">
                      <a:alpha val="43137"/>
                    </a:srgbClr>
                  </a:outerShdw>
                </a:effectLst>
                <a:ea typeface="ＭＳ Ｐゴシック" pitchFamily="34" charset="-128"/>
              </a:rPr>
              <a:t>Platform</a:t>
            </a:r>
            <a:endParaRPr kumimoji="0" lang="de-DE" sz="1800" b="0" i="0" u="none" strike="noStrike" cap="none" normalizeH="0" baseline="0" dirty="0" smtClean="0">
              <a:ln>
                <a:noFill/>
              </a:ln>
              <a:solidFill>
                <a:schemeClr val="tx1"/>
              </a:solidFill>
              <a:effectLst>
                <a:outerShdw blurRad="38100" dist="38100" dir="2700000" algn="tl">
                  <a:srgbClr val="000000">
                    <a:alpha val="43137"/>
                  </a:srgbClr>
                </a:outerShdw>
              </a:effectLst>
              <a:ea typeface="ＭＳ Ｐゴシック" pitchFamily="34" charset="-128"/>
            </a:endParaRPr>
          </a:p>
        </p:txBody>
      </p:sp>
      <p:sp>
        <p:nvSpPr>
          <p:cNvPr id="6" name="Abgerundetes Rechteck 5"/>
          <p:cNvSpPr/>
          <p:nvPr/>
        </p:nvSpPr>
        <p:spPr bwMode="auto">
          <a:xfrm>
            <a:off x="714348" y="5072074"/>
            <a:ext cx="6643734" cy="107157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outerShdw blurRad="38100" dist="38100" dir="2700000" algn="tl">
                    <a:srgbClr val="000000">
                      <a:alpha val="43137"/>
                    </a:srgbClr>
                  </a:outerShdw>
                </a:effectLst>
                <a:ea typeface="ＭＳ Ｐゴシック" pitchFamily="34" charset="-128"/>
              </a:rPr>
              <a:t>Infrastructure</a:t>
            </a:r>
            <a:br>
              <a:rPr kumimoji="0" lang="de-DE" sz="1800" b="0" i="0" u="none" strike="noStrike" cap="none" normalizeH="0" baseline="0" dirty="0" smtClean="0">
                <a:ln>
                  <a:noFill/>
                </a:ln>
                <a:solidFill>
                  <a:schemeClr val="tx1"/>
                </a:solidFill>
                <a:effectLst>
                  <a:outerShdw blurRad="38100" dist="38100" dir="2700000" algn="tl">
                    <a:srgbClr val="000000">
                      <a:alpha val="43137"/>
                    </a:srgbClr>
                  </a:outerShdw>
                </a:effectLst>
                <a:ea typeface="ＭＳ Ｐゴシック" pitchFamily="34" charset="-128"/>
              </a:rPr>
            </a:br>
            <a:r>
              <a:rPr kumimoji="0" lang="de-DE" sz="1800" b="0" i="0" u="none" strike="noStrike" cap="none" normalizeH="0" baseline="0" dirty="0" err="1" smtClean="0">
                <a:ln>
                  <a:noFill/>
                </a:ln>
                <a:solidFill>
                  <a:schemeClr val="tx1"/>
                </a:solidFill>
                <a:effectLst>
                  <a:outerShdw blurRad="38100" dist="38100" dir="2700000" algn="tl">
                    <a:srgbClr val="000000">
                      <a:alpha val="43137"/>
                    </a:srgbClr>
                  </a:outerShdw>
                </a:effectLst>
                <a:ea typeface="ＭＳ Ｐゴシック" pitchFamily="34" charset="-128"/>
              </a:rPr>
              <a:t>Platform</a:t>
            </a:r>
            <a:endParaRPr kumimoji="0" lang="de-DE" sz="1800" b="0" i="0" u="none" strike="noStrike" cap="none" normalizeH="0" baseline="0" dirty="0" smtClean="0">
              <a:ln>
                <a:noFill/>
              </a:ln>
              <a:solidFill>
                <a:schemeClr val="tx1"/>
              </a:solidFill>
              <a:effectLst>
                <a:outerShdw blurRad="38100" dist="38100" dir="2700000" algn="tl">
                  <a:srgbClr val="000000">
                    <a:alpha val="43137"/>
                  </a:srgbClr>
                </a:outerShdw>
              </a:effectLst>
              <a:ea typeface="ＭＳ Ｐゴシック" pitchFamily="34" charset="-128"/>
            </a:endParaRPr>
          </a:p>
        </p:txBody>
      </p:sp>
      <p:sp>
        <p:nvSpPr>
          <p:cNvPr id="7" name="Abgerundetes Rechteck 6"/>
          <p:cNvSpPr/>
          <p:nvPr/>
        </p:nvSpPr>
        <p:spPr bwMode="auto">
          <a:xfrm>
            <a:off x="7572396" y="1428736"/>
            <a:ext cx="857256" cy="4714908"/>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vert"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dirty="0" smtClean="0">
                <a:ln>
                  <a:noFill/>
                </a:ln>
                <a:solidFill>
                  <a:schemeClr val="tx1"/>
                </a:solidFill>
                <a:effectLst>
                  <a:outerShdw blurRad="38100" dist="38100" dir="2700000" algn="tl">
                    <a:srgbClr val="000000">
                      <a:alpha val="43137"/>
                    </a:srgbClr>
                  </a:outerShdw>
                </a:effectLst>
                <a:ea typeface="ＭＳ Ｐゴシック" pitchFamily="34" charset="-128"/>
              </a:rPr>
              <a:t>Developer Tools &amp; Services</a:t>
            </a:r>
          </a:p>
        </p:txBody>
      </p:sp>
      <p:sp>
        <p:nvSpPr>
          <p:cNvPr id="8" name="Abgerundetes Rechteck 7"/>
          <p:cNvSpPr/>
          <p:nvPr/>
        </p:nvSpPr>
        <p:spPr bwMode="auto">
          <a:xfrm>
            <a:off x="2571736" y="5286388"/>
            <a:ext cx="1000132" cy="642942"/>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err="1" smtClean="0">
                <a:ln>
                  <a:noFill/>
                </a:ln>
                <a:solidFill>
                  <a:schemeClr val="tx1"/>
                </a:solidFill>
                <a:effectLst/>
                <a:ea typeface="ＭＳ Ｐゴシック" pitchFamily="34" charset="-128"/>
              </a:rPr>
              <a:t>Compu-tation</a:t>
            </a:r>
            <a:endParaRPr kumimoji="0" lang="de-DE" sz="1200" b="0" i="0" u="none" strike="noStrike" cap="none" normalizeH="0" baseline="0" dirty="0" smtClean="0">
              <a:ln>
                <a:noFill/>
              </a:ln>
              <a:solidFill>
                <a:schemeClr val="tx1"/>
              </a:solidFill>
              <a:effectLst/>
              <a:ea typeface="ＭＳ Ｐゴシック" pitchFamily="34" charset="-128"/>
            </a:endParaRPr>
          </a:p>
        </p:txBody>
      </p:sp>
      <p:sp>
        <p:nvSpPr>
          <p:cNvPr id="9" name="Abgerundetes Rechteck 8"/>
          <p:cNvSpPr/>
          <p:nvPr/>
        </p:nvSpPr>
        <p:spPr bwMode="auto">
          <a:xfrm>
            <a:off x="3714744" y="5286388"/>
            <a:ext cx="1000132" cy="642942"/>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ea typeface="ＭＳ Ｐゴシック" pitchFamily="34" charset="-128"/>
              </a:rPr>
              <a:t>Storage</a:t>
            </a:r>
          </a:p>
        </p:txBody>
      </p:sp>
      <p:sp>
        <p:nvSpPr>
          <p:cNvPr id="10" name="Abgerundetes Rechteck 9"/>
          <p:cNvSpPr/>
          <p:nvPr/>
        </p:nvSpPr>
        <p:spPr bwMode="auto">
          <a:xfrm>
            <a:off x="4857752" y="5286388"/>
            <a:ext cx="1000132" cy="642942"/>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ea typeface="ＭＳ Ｐゴシック" pitchFamily="34" charset="-128"/>
              </a:rPr>
              <a:t>Core Services</a:t>
            </a:r>
          </a:p>
        </p:txBody>
      </p:sp>
      <p:sp>
        <p:nvSpPr>
          <p:cNvPr id="11" name="Abgerundetes Rechteck 10"/>
          <p:cNvSpPr/>
          <p:nvPr/>
        </p:nvSpPr>
        <p:spPr bwMode="auto">
          <a:xfrm>
            <a:off x="2571736" y="4000504"/>
            <a:ext cx="1357322" cy="35719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ea typeface="ＭＳ Ｐゴシック" pitchFamily="34" charset="-128"/>
              </a:rPr>
              <a:t>Identity</a:t>
            </a:r>
          </a:p>
        </p:txBody>
      </p:sp>
      <p:sp>
        <p:nvSpPr>
          <p:cNvPr id="12" name="Abgerundetes Rechteck 11"/>
          <p:cNvSpPr/>
          <p:nvPr/>
        </p:nvSpPr>
        <p:spPr bwMode="auto">
          <a:xfrm>
            <a:off x="2571736" y="4429132"/>
            <a:ext cx="1357322" cy="35719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err="1" smtClean="0">
                <a:ln>
                  <a:noFill/>
                </a:ln>
                <a:solidFill>
                  <a:schemeClr val="tx1"/>
                </a:solidFill>
                <a:effectLst/>
                <a:ea typeface="ＭＳ Ｐゴシック" pitchFamily="34" charset="-128"/>
              </a:rPr>
              <a:t>Sync</a:t>
            </a:r>
            <a:r>
              <a:rPr kumimoji="0" lang="de-DE" sz="1200" b="0" i="0" u="none" strike="noStrike" cap="none" normalizeH="0" baseline="0" dirty="0" smtClean="0">
                <a:ln>
                  <a:noFill/>
                </a:ln>
                <a:solidFill>
                  <a:schemeClr val="tx1"/>
                </a:solidFill>
                <a:effectLst/>
                <a:ea typeface="ＭＳ Ｐゴシック" pitchFamily="34" charset="-128"/>
              </a:rPr>
              <a:t> Storage</a:t>
            </a:r>
          </a:p>
        </p:txBody>
      </p:sp>
      <p:sp>
        <p:nvSpPr>
          <p:cNvPr id="13" name="Abgerundetes Rechteck 12"/>
          <p:cNvSpPr/>
          <p:nvPr/>
        </p:nvSpPr>
        <p:spPr bwMode="auto">
          <a:xfrm>
            <a:off x="4071934" y="4000504"/>
            <a:ext cx="1357322" cy="35719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ea typeface="ＭＳ Ｐゴシック" pitchFamily="34" charset="-128"/>
              </a:rPr>
              <a:t>News</a:t>
            </a:r>
          </a:p>
        </p:txBody>
      </p:sp>
      <p:sp>
        <p:nvSpPr>
          <p:cNvPr id="14" name="Abgerundetes Rechteck 13"/>
          <p:cNvSpPr/>
          <p:nvPr/>
        </p:nvSpPr>
        <p:spPr bwMode="auto">
          <a:xfrm>
            <a:off x="4071934" y="4429132"/>
            <a:ext cx="1357322" cy="35719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ea typeface="ＭＳ Ｐゴシック" pitchFamily="34" charset="-128"/>
              </a:rPr>
              <a:t>Transport</a:t>
            </a:r>
          </a:p>
        </p:txBody>
      </p:sp>
      <p:sp>
        <p:nvSpPr>
          <p:cNvPr id="15" name="Abgerundetes Rechteck 14"/>
          <p:cNvSpPr/>
          <p:nvPr/>
        </p:nvSpPr>
        <p:spPr bwMode="auto">
          <a:xfrm>
            <a:off x="6000760" y="5286388"/>
            <a:ext cx="928694" cy="642942"/>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ea typeface="ＭＳ Ｐゴシック" pitchFamily="34" charset="-128"/>
              </a:rPr>
              <a:t>Etc.</a:t>
            </a:r>
          </a:p>
        </p:txBody>
      </p:sp>
      <p:sp>
        <p:nvSpPr>
          <p:cNvPr id="16" name="Abgerundetes Rechteck 15"/>
          <p:cNvSpPr/>
          <p:nvPr/>
        </p:nvSpPr>
        <p:spPr bwMode="auto">
          <a:xfrm>
            <a:off x="2571736" y="2786058"/>
            <a:ext cx="4357718" cy="35719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err="1" smtClean="0">
                <a:ln>
                  <a:noFill/>
                </a:ln>
                <a:solidFill>
                  <a:schemeClr val="bg2"/>
                </a:solidFill>
                <a:effectLst/>
                <a:ea typeface="ＭＳ Ｐゴシック" pitchFamily="34" charset="-128"/>
              </a:rPr>
              <a:t>Mesh</a:t>
            </a:r>
            <a:r>
              <a:rPr lang="de-DE" sz="1200" dirty="0" err="1" smtClean="0">
                <a:solidFill>
                  <a:schemeClr val="bg2"/>
                </a:solidFill>
                <a:ea typeface="ＭＳ Ｐゴシック" pitchFamily="34" charset="-128"/>
              </a:rPr>
              <a:t>FX</a:t>
            </a:r>
            <a:r>
              <a:rPr lang="de-DE" sz="1200" dirty="0" smtClean="0">
                <a:solidFill>
                  <a:schemeClr val="bg2"/>
                </a:solidFill>
                <a:ea typeface="ＭＳ Ｐゴシック" pitchFamily="34" charset="-128"/>
              </a:rPr>
              <a:t> (</a:t>
            </a:r>
            <a:r>
              <a:rPr lang="de-DE" sz="1200" dirty="0" err="1" smtClean="0">
                <a:solidFill>
                  <a:schemeClr val="bg2"/>
                </a:solidFill>
                <a:ea typeface="ＭＳ Ｐゴシック" pitchFamily="34" charset="-128"/>
              </a:rPr>
              <a:t>Protocols</a:t>
            </a:r>
            <a:r>
              <a:rPr lang="de-DE" sz="1200" dirty="0" smtClean="0">
                <a:solidFill>
                  <a:schemeClr val="bg2"/>
                </a:solidFill>
                <a:ea typeface="ＭＳ Ｐゴシック" pitchFamily="34" charset="-128"/>
              </a:rPr>
              <a:t> &amp; APIs)</a:t>
            </a:r>
            <a:endParaRPr kumimoji="0" lang="de-DE" sz="1200" b="0" i="0" u="none" strike="noStrike" cap="none" normalizeH="0" baseline="0" dirty="0" smtClean="0">
              <a:ln>
                <a:noFill/>
              </a:ln>
              <a:solidFill>
                <a:schemeClr val="bg2"/>
              </a:solidFill>
              <a:effectLst/>
              <a:ea typeface="ＭＳ Ｐゴシック" pitchFamily="34" charset="-128"/>
            </a:endParaRPr>
          </a:p>
        </p:txBody>
      </p:sp>
      <p:sp>
        <p:nvSpPr>
          <p:cNvPr id="17" name="Abgerundetes Rechteck 16"/>
          <p:cNvSpPr/>
          <p:nvPr/>
        </p:nvSpPr>
        <p:spPr bwMode="auto">
          <a:xfrm>
            <a:off x="2571736" y="3214686"/>
            <a:ext cx="4357718" cy="35719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err="1" smtClean="0">
                <a:ln>
                  <a:noFill/>
                </a:ln>
                <a:solidFill>
                  <a:schemeClr val="bg2"/>
                </a:solidFill>
                <a:effectLst/>
                <a:ea typeface="ＭＳ Ｐゴシック" pitchFamily="34" charset="-128"/>
              </a:rPr>
              <a:t>Cloud</a:t>
            </a:r>
            <a:r>
              <a:rPr kumimoji="0" lang="de-DE" sz="1200" b="0" i="0" u="none" strike="noStrike" cap="none" normalizeH="0" baseline="0" dirty="0" smtClean="0">
                <a:ln>
                  <a:noFill/>
                </a:ln>
                <a:solidFill>
                  <a:schemeClr val="bg2"/>
                </a:solidFill>
                <a:effectLst/>
                <a:ea typeface="ＭＳ Ｐゴシック" pitchFamily="34" charset="-128"/>
              </a:rPr>
              <a:t> </a:t>
            </a:r>
            <a:r>
              <a:rPr kumimoji="0" lang="de-DE" sz="1200" b="0" i="0" u="none" strike="noStrike" cap="none" normalizeH="0" baseline="0" dirty="0" err="1" smtClean="0">
                <a:ln>
                  <a:noFill/>
                </a:ln>
                <a:solidFill>
                  <a:schemeClr val="bg2"/>
                </a:solidFill>
                <a:effectLst/>
                <a:ea typeface="ＭＳ Ｐゴシック" pitchFamily="34" charset="-128"/>
              </a:rPr>
              <a:t>and</a:t>
            </a:r>
            <a:r>
              <a:rPr kumimoji="0" lang="de-DE" sz="1200" b="0" i="0" u="none" strike="noStrike" cap="none" normalizeH="0" baseline="0" dirty="0" smtClean="0">
                <a:ln>
                  <a:noFill/>
                </a:ln>
                <a:solidFill>
                  <a:schemeClr val="bg2"/>
                </a:solidFill>
                <a:effectLst/>
                <a:ea typeface="ＭＳ Ｐゴシック" pitchFamily="34" charset="-128"/>
              </a:rPr>
              <a:t> Client MOE</a:t>
            </a:r>
            <a:r>
              <a:rPr kumimoji="0" lang="de-DE" sz="1200" b="0" i="0" u="none" strike="noStrike" cap="none" normalizeH="0" dirty="0" smtClean="0">
                <a:ln>
                  <a:noFill/>
                </a:ln>
                <a:solidFill>
                  <a:schemeClr val="bg2"/>
                </a:solidFill>
                <a:effectLst/>
                <a:ea typeface="ＭＳ Ｐゴシック" pitchFamily="34" charset="-128"/>
              </a:rPr>
              <a:t> (</a:t>
            </a:r>
            <a:r>
              <a:rPr kumimoji="0" lang="de-DE" sz="1200" b="0" i="0" u="none" strike="noStrike" cap="none" normalizeH="0" dirty="0" err="1" smtClean="0">
                <a:ln>
                  <a:noFill/>
                </a:ln>
                <a:solidFill>
                  <a:schemeClr val="bg2"/>
                </a:solidFill>
                <a:effectLst/>
                <a:ea typeface="ＭＳ Ｐゴシック" pitchFamily="34" charset="-128"/>
              </a:rPr>
              <a:t>Mesh</a:t>
            </a:r>
            <a:r>
              <a:rPr kumimoji="0" lang="de-DE" sz="1200" b="0" i="0" u="none" strike="noStrike" cap="none" normalizeH="0" dirty="0" smtClean="0">
                <a:ln>
                  <a:noFill/>
                </a:ln>
                <a:solidFill>
                  <a:schemeClr val="bg2"/>
                </a:solidFill>
                <a:effectLst/>
                <a:ea typeface="ＭＳ Ｐゴシック" pitchFamily="34" charset="-128"/>
              </a:rPr>
              <a:t> Operating Environment)</a:t>
            </a:r>
            <a:endParaRPr kumimoji="0" lang="de-DE" sz="1200" b="0" i="0" u="none" strike="noStrike" cap="none" normalizeH="0" baseline="0" dirty="0" smtClean="0">
              <a:ln>
                <a:noFill/>
              </a:ln>
              <a:solidFill>
                <a:schemeClr val="bg2"/>
              </a:solidFill>
              <a:effectLst/>
              <a:ea typeface="ＭＳ Ｐゴシック" pitchFamily="34" charset="-128"/>
            </a:endParaRPr>
          </a:p>
        </p:txBody>
      </p:sp>
      <p:sp>
        <p:nvSpPr>
          <p:cNvPr id="18" name="Abgerundetes Rechteck 17"/>
          <p:cNvSpPr/>
          <p:nvPr/>
        </p:nvSpPr>
        <p:spPr bwMode="auto">
          <a:xfrm>
            <a:off x="2571736" y="1643050"/>
            <a:ext cx="785818" cy="642942"/>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72000" tIns="45720" rIns="7200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ea typeface="ＭＳ Ｐゴシック" pitchFamily="34" charset="-128"/>
              </a:rPr>
              <a:t>Web</a:t>
            </a:r>
            <a:r>
              <a:rPr kumimoji="0" lang="de-DE" sz="1200" b="0" i="0" u="none" strike="noStrike" cap="none" normalizeH="0" dirty="0" smtClean="0">
                <a:ln>
                  <a:noFill/>
                </a:ln>
                <a:solidFill>
                  <a:schemeClr val="tx1"/>
                </a:solidFill>
                <a:effectLst/>
                <a:ea typeface="ＭＳ Ｐゴシック" pitchFamily="34" charset="-128"/>
              </a:rPr>
              <a:t> Desktop</a:t>
            </a:r>
            <a:endParaRPr kumimoji="0" lang="de-DE" sz="1200" b="0" i="0" u="none" strike="noStrike" cap="none" normalizeH="0" baseline="0" dirty="0" smtClean="0">
              <a:ln>
                <a:noFill/>
              </a:ln>
              <a:solidFill>
                <a:schemeClr val="tx1"/>
              </a:solidFill>
              <a:effectLst/>
              <a:ea typeface="ＭＳ Ｐゴシック" pitchFamily="34" charset="-128"/>
            </a:endParaRPr>
          </a:p>
        </p:txBody>
      </p:sp>
      <p:sp>
        <p:nvSpPr>
          <p:cNvPr id="19" name="Abgerundetes Rechteck 18"/>
          <p:cNvSpPr/>
          <p:nvPr/>
        </p:nvSpPr>
        <p:spPr bwMode="auto">
          <a:xfrm>
            <a:off x="3428992" y="1643050"/>
            <a:ext cx="785818" cy="642942"/>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err="1" smtClean="0">
                <a:ln>
                  <a:noFill/>
                </a:ln>
                <a:solidFill>
                  <a:schemeClr val="tx1"/>
                </a:solidFill>
                <a:effectLst/>
                <a:ea typeface="ＭＳ Ｐゴシック" pitchFamily="34" charset="-128"/>
              </a:rPr>
              <a:t>Mesh</a:t>
            </a:r>
            <a:r>
              <a:rPr kumimoji="0" lang="de-DE" sz="1200" b="0" i="0" u="none" strike="noStrike" cap="none" normalizeH="0" baseline="0" dirty="0" smtClean="0">
                <a:ln>
                  <a:noFill/>
                </a:ln>
                <a:solidFill>
                  <a:schemeClr val="tx1"/>
                </a:solidFill>
                <a:effectLst/>
                <a:ea typeface="ＭＳ Ｐゴシック" pitchFamily="34" charset="-128"/>
              </a:rPr>
              <a:t> Folders</a:t>
            </a:r>
          </a:p>
        </p:txBody>
      </p:sp>
      <p:sp>
        <p:nvSpPr>
          <p:cNvPr id="20" name="Abgerundetes Rechteck 19"/>
          <p:cNvSpPr/>
          <p:nvPr/>
        </p:nvSpPr>
        <p:spPr bwMode="auto">
          <a:xfrm>
            <a:off x="4286248" y="1643050"/>
            <a:ext cx="785818" cy="642942"/>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ea typeface="ＭＳ Ｐゴシック" pitchFamily="34" charset="-128"/>
              </a:rPr>
              <a:t>News Feeds</a:t>
            </a:r>
          </a:p>
        </p:txBody>
      </p:sp>
      <p:sp>
        <p:nvSpPr>
          <p:cNvPr id="21" name="Abgerundetes Rechteck 20"/>
          <p:cNvSpPr/>
          <p:nvPr/>
        </p:nvSpPr>
        <p:spPr bwMode="auto">
          <a:xfrm>
            <a:off x="5143504" y="1643050"/>
            <a:ext cx="785818" cy="642942"/>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ea typeface="ＭＳ Ｐゴシック" pitchFamily="34" charset="-128"/>
              </a:rPr>
              <a:t>Mobile </a:t>
            </a:r>
            <a:r>
              <a:rPr kumimoji="0" lang="de-DE" sz="1200" b="0" i="0" u="none" strike="noStrike" cap="none" normalizeH="0" baseline="0" dirty="0" err="1" smtClean="0">
                <a:ln>
                  <a:noFill/>
                </a:ln>
                <a:solidFill>
                  <a:schemeClr val="tx1"/>
                </a:solidFill>
                <a:effectLst/>
                <a:ea typeface="ＭＳ Ｐゴシック" pitchFamily="34" charset="-128"/>
              </a:rPr>
              <a:t>Mesh</a:t>
            </a:r>
            <a:r>
              <a:rPr kumimoji="0" lang="de-DE" sz="1200" b="0" i="0" u="none" strike="noStrike" cap="none" normalizeH="0" baseline="0" dirty="0" smtClean="0">
                <a:ln>
                  <a:noFill/>
                </a:ln>
                <a:solidFill>
                  <a:schemeClr val="tx1"/>
                </a:solidFill>
                <a:effectLst/>
                <a:ea typeface="ＭＳ Ｐゴシック" pitchFamily="34" charset="-128"/>
              </a:rPr>
              <a:t> Clients</a:t>
            </a:r>
          </a:p>
        </p:txBody>
      </p:sp>
      <p:sp>
        <p:nvSpPr>
          <p:cNvPr id="22" name="Abgerundetes Rechteck 21"/>
          <p:cNvSpPr/>
          <p:nvPr/>
        </p:nvSpPr>
        <p:spPr bwMode="auto">
          <a:xfrm>
            <a:off x="6143636" y="1571612"/>
            <a:ext cx="785818" cy="642942"/>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bg2"/>
                </a:solidFill>
                <a:effectLst/>
                <a:ea typeface="ＭＳ Ｐゴシック" pitchFamily="34" charset="-128"/>
              </a:rPr>
              <a:t>Etc.</a:t>
            </a:r>
          </a:p>
        </p:txBody>
      </p:sp>
      <p:sp>
        <p:nvSpPr>
          <p:cNvPr id="23" name="Abgerundetes Rechteck 22"/>
          <p:cNvSpPr/>
          <p:nvPr/>
        </p:nvSpPr>
        <p:spPr bwMode="auto">
          <a:xfrm>
            <a:off x="6072198" y="1643050"/>
            <a:ext cx="785818" cy="642942"/>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bg2"/>
                </a:solidFill>
                <a:effectLst/>
                <a:ea typeface="ＭＳ Ｐゴシック" pitchFamily="34" charset="-128"/>
              </a:rPr>
              <a:t>Etc.</a:t>
            </a:r>
          </a:p>
        </p:txBody>
      </p:sp>
      <p:sp>
        <p:nvSpPr>
          <p:cNvPr id="24" name="Abgerundetes Rechteck 23"/>
          <p:cNvSpPr/>
          <p:nvPr/>
        </p:nvSpPr>
        <p:spPr bwMode="auto">
          <a:xfrm>
            <a:off x="6000760" y="1714488"/>
            <a:ext cx="785818" cy="642942"/>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bg2"/>
                </a:solidFill>
                <a:effectLst/>
                <a:ea typeface="ＭＳ Ｐゴシック" pitchFamily="34" charset="-128"/>
              </a:rPr>
              <a:t>3rd </a:t>
            </a:r>
            <a:r>
              <a:rPr kumimoji="0" lang="de-DE" sz="1200" b="0" i="0" u="none" strike="noStrike" cap="none" normalizeH="0" baseline="0" dirty="0" err="1" smtClean="0">
                <a:ln>
                  <a:noFill/>
                </a:ln>
                <a:solidFill>
                  <a:schemeClr val="bg2"/>
                </a:solidFill>
                <a:effectLst/>
                <a:ea typeface="ＭＳ Ｐゴシック" pitchFamily="34" charset="-128"/>
              </a:rPr>
              <a:t>party</a:t>
            </a:r>
            <a:r>
              <a:rPr kumimoji="0" lang="de-DE" sz="1200" b="0" i="0" u="none" strike="noStrike" cap="none" normalizeH="0" baseline="0" dirty="0" smtClean="0">
                <a:ln>
                  <a:noFill/>
                </a:ln>
                <a:solidFill>
                  <a:schemeClr val="bg2"/>
                </a:solidFill>
                <a:effectLst/>
                <a:ea typeface="ＭＳ Ｐゴシック" pitchFamily="34" charset="-128"/>
              </a:rPr>
              <a:t> </a:t>
            </a:r>
            <a:r>
              <a:rPr kumimoji="0" lang="de-DE" sz="1200" b="0" i="0" u="none" strike="noStrike" cap="none" normalizeH="0" baseline="0" dirty="0" err="1" smtClean="0">
                <a:ln>
                  <a:noFill/>
                </a:ln>
                <a:solidFill>
                  <a:schemeClr val="bg2"/>
                </a:solidFill>
                <a:effectLst/>
                <a:ea typeface="ＭＳ Ｐゴシック" pitchFamily="34" charset="-128"/>
              </a:rPr>
              <a:t>Apps</a:t>
            </a:r>
            <a:endParaRPr kumimoji="0" lang="de-DE" sz="1200" b="0" i="0" u="none" strike="noStrike" cap="none" normalizeH="0" baseline="0" dirty="0" smtClean="0">
              <a:ln>
                <a:noFill/>
              </a:ln>
              <a:solidFill>
                <a:schemeClr val="bg2"/>
              </a:solidFill>
              <a:effectLst/>
              <a:ea typeface="ＭＳ Ｐゴシック" pitchFamily="34" charset="-128"/>
            </a:endParaRPr>
          </a:p>
        </p:txBody>
      </p:sp>
      <p:sp>
        <p:nvSpPr>
          <p:cNvPr id="25" name="Abgerundetes Rechteck 24"/>
          <p:cNvSpPr/>
          <p:nvPr/>
        </p:nvSpPr>
        <p:spPr bwMode="auto">
          <a:xfrm>
            <a:off x="5572132" y="4000504"/>
            <a:ext cx="1357322" cy="35719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ea typeface="ＭＳ Ｐゴシック" pitchFamily="34" charset="-128"/>
              </a:rPr>
              <a:t>Etc.</a:t>
            </a: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722313" y="4406900"/>
            <a:ext cx="7772400" cy="553998"/>
          </a:xfrm>
        </p:spPr>
        <p:txBody>
          <a:bodyPr/>
          <a:lstStyle/>
          <a:p>
            <a:r>
              <a:rPr lang="de-DE" dirty="0" smtClean="0"/>
              <a:t>Video</a:t>
            </a:r>
            <a:endParaRPr lang="de-DE" dirty="0"/>
          </a:p>
        </p:txBody>
      </p:sp>
      <p:sp>
        <p:nvSpPr>
          <p:cNvPr id="4" name="Textplatzhalter 3"/>
          <p:cNvSpPr>
            <a:spLocks noGrp="1"/>
          </p:cNvSpPr>
          <p:nvPr>
            <p:ph type="body" idx="1"/>
          </p:nvPr>
        </p:nvSpPr>
        <p:spPr>
          <a:xfrm>
            <a:off x="722313" y="2906713"/>
            <a:ext cx="7772400" cy="276999"/>
          </a:xfrm>
        </p:spPr>
        <p:txBody>
          <a:bodyPr/>
          <a:lstStyle/>
          <a:p>
            <a:r>
              <a:rPr lang="de-DE" dirty="0" smtClean="0"/>
              <a:t>Live </a:t>
            </a:r>
            <a:r>
              <a:rPr lang="de-DE" dirty="0" err="1" smtClean="0"/>
              <a:t>Mesh</a:t>
            </a:r>
            <a:r>
              <a:rPr lang="de-DE" dirty="0" smtClean="0"/>
              <a:t> (Part 2 – Remote Desktop)</a:t>
            </a:r>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Live Mesh Remote Desktop.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637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Conclusion</a:t>
            </a:r>
            <a:endParaRPr lang="de-DE" dirty="0"/>
          </a:p>
        </p:txBody>
      </p:sp>
      <p:sp>
        <p:nvSpPr>
          <p:cNvPr id="3" name="Inhaltsplatzhalter 2"/>
          <p:cNvSpPr>
            <a:spLocks noGrp="1"/>
          </p:cNvSpPr>
          <p:nvPr>
            <p:ph idx="1"/>
          </p:nvPr>
        </p:nvSpPr>
        <p:spPr>
          <a:xfrm>
            <a:off x="381000" y="1417638"/>
            <a:ext cx="8382000" cy="4838248"/>
          </a:xfrm>
        </p:spPr>
        <p:txBody>
          <a:bodyPr/>
          <a:lstStyle/>
          <a:p>
            <a:r>
              <a:rPr lang="en-US" dirty="0" smtClean="0"/>
              <a:t>Office Business Applications help consuming SOA</a:t>
            </a:r>
          </a:p>
          <a:p>
            <a:r>
              <a:rPr lang="en-US" dirty="0" smtClean="0"/>
              <a:t>“</a:t>
            </a:r>
            <a:r>
              <a:rPr lang="en-US" dirty="0" err="1" smtClean="0"/>
              <a:t>Oslo“a</a:t>
            </a:r>
            <a:r>
              <a:rPr lang="en-US" dirty="0" smtClean="0"/>
              <a:t> group of forthcoming products and technologies is Microsoft’s answer to various challenges relating to SOA</a:t>
            </a:r>
          </a:p>
          <a:p>
            <a:r>
              <a:rPr lang="en-US" dirty="0" smtClean="0"/>
              <a:t>Enterprise IT is moving to an S+S world</a:t>
            </a:r>
          </a:p>
          <a:p>
            <a:pPr lvl="1"/>
            <a:r>
              <a:rPr lang="en-US" dirty="0" smtClean="0"/>
              <a:t>This effectively means increasing enterprise use of services, e.g., SaaS applications</a:t>
            </a:r>
          </a:p>
          <a:p>
            <a:r>
              <a:rPr lang="en-US" dirty="0" smtClean="0"/>
              <a:t>The next great platform battle will happen in the cloud</a:t>
            </a:r>
          </a:p>
          <a:p>
            <a:r>
              <a:rPr lang="en-US" dirty="0" smtClean="0"/>
              <a:t>The change will impact everybody</a:t>
            </a:r>
          </a:p>
          <a:p>
            <a:pPr lvl="1"/>
            <a:r>
              <a:rPr lang="en-US" dirty="0" smtClean="0"/>
              <a:t>Developers, Architects, Business Analysts</a:t>
            </a:r>
            <a:endParaRPr lang="de-DE" dirty="0"/>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64797"/>
          </a:xfrm>
        </p:spPr>
        <p:txBody>
          <a:bodyPr/>
          <a:lstStyle/>
          <a:p>
            <a:r>
              <a:rPr lang="de-DE" smtClean="0"/>
              <a:t>Process Characteristics</a:t>
            </a:r>
            <a:endParaRPr lang="de-DE"/>
          </a:p>
        </p:txBody>
      </p:sp>
      <p:sp>
        <p:nvSpPr>
          <p:cNvPr id="10" name="Text Placeholder 9"/>
          <p:cNvSpPr>
            <a:spLocks noGrp="1"/>
          </p:cNvSpPr>
          <p:nvPr>
            <p:ph type="body" idx="1"/>
          </p:nvPr>
        </p:nvSpPr>
        <p:spPr>
          <a:xfrm>
            <a:off x="381000" y="1411554"/>
            <a:ext cx="4114800" cy="332399"/>
          </a:xfrm>
        </p:spPr>
        <p:txBody>
          <a:bodyPr/>
          <a:lstStyle/>
          <a:p>
            <a:r>
              <a:rPr lang="de-DE" smtClean="0"/>
              <a:t>Human Centric</a:t>
            </a:r>
            <a:endParaRPr lang="en-US"/>
          </a:p>
        </p:txBody>
      </p:sp>
      <p:sp>
        <p:nvSpPr>
          <p:cNvPr id="11" name="Content Placeholder 10"/>
          <p:cNvSpPr>
            <a:spLocks noGrp="1"/>
          </p:cNvSpPr>
          <p:nvPr>
            <p:ph sz="half" idx="2"/>
          </p:nvPr>
        </p:nvSpPr>
        <p:spPr>
          <a:xfrm>
            <a:off x="380999" y="2174876"/>
            <a:ext cx="4114800" cy="3767185"/>
          </a:xfrm>
        </p:spPr>
        <p:txBody>
          <a:bodyPr/>
          <a:lstStyle/>
          <a:p>
            <a:r>
              <a:rPr lang="de-DE" smtClean="0"/>
              <a:t>Long running</a:t>
            </a:r>
          </a:p>
          <a:p>
            <a:r>
              <a:rPr lang="de-DE" smtClean="0"/>
              <a:t>Collaboration</a:t>
            </a:r>
          </a:p>
          <a:p>
            <a:r>
              <a:rPr lang="de-DE" smtClean="0"/>
              <a:t>Focus on roles</a:t>
            </a:r>
          </a:p>
          <a:p>
            <a:r>
              <a:rPr lang="de-DE" smtClean="0"/>
              <a:t>Organizational</a:t>
            </a:r>
          </a:p>
          <a:p>
            <a:r>
              <a:rPr lang="de-DE" smtClean="0"/>
              <a:t>Semi-structured to unstructured</a:t>
            </a:r>
          </a:p>
          <a:p>
            <a:r>
              <a:rPr lang="de-DE" smtClean="0"/>
              <a:t>Usability, UI-centric</a:t>
            </a:r>
          </a:p>
          <a:p>
            <a:r>
              <a:rPr lang="de-DE" smtClean="0"/>
              <a:t>Tasklist Managment</a:t>
            </a:r>
          </a:p>
          <a:p>
            <a:r>
              <a:rPr lang="de-DE" smtClean="0"/>
              <a:t>Escalation, Delegation</a:t>
            </a:r>
          </a:p>
        </p:txBody>
      </p:sp>
      <p:sp>
        <p:nvSpPr>
          <p:cNvPr id="12" name="Text Placeholder 11"/>
          <p:cNvSpPr>
            <a:spLocks noGrp="1"/>
          </p:cNvSpPr>
          <p:nvPr>
            <p:ph type="body" sz="quarter" idx="3"/>
          </p:nvPr>
        </p:nvSpPr>
        <p:spPr>
          <a:xfrm>
            <a:off x="4645982" y="1411554"/>
            <a:ext cx="4117019" cy="332399"/>
          </a:xfrm>
        </p:spPr>
        <p:txBody>
          <a:bodyPr/>
          <a:lstStyle/>
          <a:p>
            <a:r>
              <a:rPr lang="de-DE" smtClean="0"/>
              <a:t>System Centric</a:t>
            </a:r>
            <a:endParaRPr lang="en-US"/>
          </a:p>
        </p:txBody>
      </p:sp>
      <p:sp>
        <p:nvSpPr>
          <p:cNvPr id="13" name="Content Placeholder 12"/>
          <p:cNvSpPr>
            <a:spLocks noGrp="1"/>
          </p:cNvSpPr>
          <p:nvPr>
            <p:ph sz="quarter" idx="4"/>
          </p:nvPr>
        </p:nvSpPr>
        <p:spPr>
          <a:xfrm>
            <a:off x="4645026" y="2174875"/>
            <a:ext cx="4117974" cy="3434786"/>
          </a:xfrm>
        </p:spPr>
        <p:txBody>
          <a:bodyPr/>
          <a:lstStyle/>
          <a:p>
            <a:r>
              <a:rPr lang="de-DE" smtClean="0"/>
              <a:t>Transactional</a:t>
            </a:r>
          </a:p>
          <a:p>
            <a:r>
              <a:rPr lang="de-DE" smtClean="0"/>
              <a:t>Messaging</a:t>
            </a:r>
          </a:p>
          <a:p>
            <a:r>
              <a:rPr lang="de-DE" smtClean="0"/>
              <a:t>Decoupling</a:t>
            </a:r>
          </a:p>
          <a:p>
            <a:r>
              <a:rPr lang="de-DE" smtClean="0"/>
              <a:t>Throughput</a:t>
            </a:r>
          </a:p>
          <a:p>
            <a:r>
              <a:rPr lang="de-DE" smtClean="0"/>
              <a:t>Performance</a:t>
            </a:r>
          </a:p>
          <a:p>
            <a:r>
              <a:rPr lang="de-DE" smtClean="0"/>
              <a:t>Service Orientation</a:t>
            </a:r>
          </a:p>
          <a:p>
            <a:r>
              <a:rPr lang="de-DE" smtClean="0"/>
              <a:t>B2B, RFID, EDI</a:t>
            </a:r>
          </a:p>
          <a:p>
            <a:r>
              <a:rPr lang="de-DE" smtClean="0"/>
              <a:t>System Integration</a:t>
            </a:r>
            <a:endParaRPr lang="en-US"/>
          </a:p>
        </p:txBody>
      </p:sp>
      <p:pic>
        <p:nvPicPr>
          <p:cNvPr id="8" name="Rectangle 50238"/>
          <p:cNvPicPr>
            <a:picLocks noChangeAspect="1" noChangeArrowheads="1"/>
          </p:cNvPicPr>
          <p:nvPr/>
        </p:nvPicPr>
        <p:blipFill>
          <a:blip r:embed="rId3" cstate="screen"/>
          <a:srcRect/>
          <a:stretch>
            <a:fillRect/>
          </a:stretch>
        </p:blipFill>
        <p:spPr bwMode="auto">
          <a:xfrm>
            <a:off x="2714612" y="1285860"/>
            <a:ext cx="457200" cy="374650"/>
          </a:xfrm>
          <a:prstGeom prst="rect">
            <a:avLst/>
          </a:prstGeom>
          <a:noFill/>
          <a:ln w="9525" cap="flat" cmpd="sng" algn="ctr">
            <a:noFill/>
            <a:prstDash val="solid"/>
            <a:miter lim="800000"/>
            <a:headEnd type="none" w="med" len="med"/>
            <a:tailEnd type="none" w="med" len="med"/>
          </a:ln>
          <a:effectLst/>
        </p:spPr>
      </p:pic>
      <p:grpSp>
        <p:nvGrpSpPr>
          <p:cNvPr id="3" name="Group 10"/>
          <p:cNvGrpSpPr>
            <a:grpSpLocks/>
          </p:cNvGrpSpPr>
          <p:nvPr/>
        </p:nvGrpSpPr>
        <p:grpSpPr bwMode="auto">
          <a:xfrm>
            <a:off x="6978353" y="1214423"/>
            <a:ext cx="522605" cy="751475"/>
            <a:chOff x="480" y="3408"/>
            <a:chExt cx="624" cy="838"/>
          </a:xfrm>
        </p:grpSpPr>
        <p:pic>
          <p:nvPicPr>
            <p:cNvPr id="14" name="Picture 11" descr="blue 3d disc with glow"/>
            <p:cNvPicPr>
              <a:picLocks noChangeAspect="1" noChangeArrowheads="1"/>
            </p:cNvPicPr>
            <p:nvPr/>
          </p:nvPicPr>
          <p:blipFill>
            <a:blip r:embed="rId4" cstate="print"/>
            <a:srcRect/>
            <a:stretch>
              <a:fillRect/>
            </a:stretch>
          </p:blipFill>
          <p:spPr bwMode="auto">
            <a:xfrm>
              <a:off x="480" y="3744"/>
              <a:ext cx="624" cy="302"/>
            </a:xfrm>
            <a:prstGeom prst="rect">
              <a:avLst/>
            </a:prstGeom>
            <a:noFill/>
          </p:spPr>
        </p:pic>
        <p:sp>
          <p:nvSpPr>
            <p:cNvPr id="15" name="Text Box 12"/>
            <p:cNvSpPr txBox="1">
              <a:spLocks noChangeArrowheads="1"/>
            </p:cNvSpPr>
            <p:nvPr/>
          </p:nvSpPr>
          <p:spPr bwMode="auto">
            <a:xfrm>
              <a:off x="624" y="3868"/>
              <a:ext cx="384" cy="378"/>
            </a:xfrm>
            <a:prstGeom prst="rect">
              <a:avLst/>
            </a:prstGeom>
            <a:noFill/>
            <a:ln w="9525">
              <a:noFill/>
              <a:miter lim="800000"/>
              <a:headEnd/>
              <a:tailEnd/>
            </a:ln>
            <a:effectLst/>
          </p:spPr>
          <p:txBody>
            <a:bodyPr>
              <a:spAutoFit/>
            </a:bodyPr>
            <a:lstStyle/>
            <a:p>
              <a:endParaRPr lang="en-US" sz="1600" dirty="0">
                <a:effectLst>
                  <a:outerShdw blurRad="38100" dist="38100" dir="2700000" algn="tl">
                    <a:srgbClr val="000000"/>
                  </a:outerShdw>
                </a:effectLst>
                <a:latin typeface="+mn-lt"/>
              </a:endParaRPr>
            </a:p>
          </p:txBody>
        </p:sp>
        <p:sp>
          <p:nvSpPr>
            <p:cNvPr id="16" name="Line 13"/>
            <p:cNvSpPr>
              <a:spLocks noChangeShapeType="1"/>
            </p:cNvSpPr>
            <p:nvPr/>
          </p:nvSpPr>
          <p:spPr bwMode="auto">
            <a:xfrm>
              <a:off x="720" y="3600"/>
              <a:ext cx="0" cy="0"/>
            </a:xfrm>
            <a:prstGeom prst="line">
              <a:avLst/>
            </a:prstGeom>
            <a:noFill/>
            <a:ln w="9525">
              <a:solidFill>
                <a:schemeClr val="tx1"/>
              </a:solidFill>
              <a:round/>
              <a:headEnd/>
              <a:tailEnd type="triangle" w="med" len="med"/>
            </a:ln>
            <a:effectLst/>
          </p:spPr>
          <p:txBody>
            <a:bodyPr/>
            <a:lstStyle/>
            <a:p>
              <a:endParaRPr lang="de-DE">
                <a:latin typeface="+mn-lt"/>
              </a:endParaRPr>
            </a:p>
          </p:txBody>
        </p:sp>
        <p:pic>
          <p:nvPicPr>
            <p:cNvPr id="17" name="Picture 14" descr="hp workstation i2000"/>
            <p:cNvPicPr>
              <a:picLocks noChangeAspect="1" noChangeArrowheads="1"/>
            </p:cNvPicPr>
            <p:nvPr/>
          </p:nvPicPr>
          <p:blipFill>
            <a:blip r:embed="rId5" cstate="print"/>
            <a:srcRect/>
            <a:stretch>
              <a:fillRect/>
            </a:stretch>
          </p:blipFill>
          <p:spPr bwMode="auto">
            <a:xfrm>
              <a:off x="593" y="3408"/>
              <a:ext cx="367" cy="503"/>
            </a:xfrm>
            <a:prstGeom prst="rect">
              <a:avLst/>
            </a:prstGeom>
            <a:noFill/>
          </p:spPr>
        </p:pic>
      </p:gr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Process Optimization Potential</a:t>
            </a:r>
            <a:endParaRPr lang="de-DE"/>
          </a:p>
        </p:txBody>
      </p:sp>
      <p:grpSp>
        <p:nvGrpSpPr>
          <p:cNvPr id="3" name="Group 118"/>
          <p:cNvGrpSpPr/>
          <p:nvPr/>
        </p:nvGrpSpPr>
        <p:grpSpPr>
          <a:xfrm>
            <a:off x="381000" y="3048000"/>
            <a:ext cx="8382000" cy="1066800"/>
            <a:chOff x="381000" y="3048000"/>
            <a:chExt cx="8382000" cy="1066800"/>
          </a:xfrm>
        </p:grpSpPr>
        <p:sp>
          <p:nvSpPr>
            <p:cNvPr id="5" name="Rectangle 115"/>
            <p:cNvSpPr/>
            <p:nvPr/>
          </p:nvSpPr>
          <p:spPr bwMode="auto">
            <a:xfrm>
              <a:off x="381000" y="3048000"/>
              <a:ext cx="8382000" cy="1066800"/>
            </a:xfrm>
            <a:prstGeom prst="rect">
              <a:avLst/>
            </a:prstGeom>
            <a:solidFill>
              <a:schemeClr val="accent2"/>
            </a:solidFill>
            <a:ln w="127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ctr" anchorCtr="0" compatLnSpc="1">
              <a:prstTxWarp prst="textNoShape">
                <a:avLst/>
              </a:prstTxWarp>
            </a:bodyPr>
            <a:lstStyle/>
            <a:p>
              <a:pPr algn="ctr" defTabSz="914363">
                <a:lnSpc>
                  <a:spcPct val="85000"/>
                </a:lnSpc>
                <a:spcBef>
                  <a:spcPct val="20000"/>
                </a:spcBef>
              </a:pPr>
              <a:endParaRPr lang="en-US" sz="1800" b="1" dirty="0" smtClean="0">
                <a:latin typeface="+mn-lt"/>
              </a:endParaRPr>
            </a:p>
          </p:txBody>
        </p:sp>
        <p:sp>
          <p:nvSpPr>
            <p:cNvPr id="6" name="Text Box 16"/>
            <p:cNvSpPr txBox="1">
              <a:spLocks noChangeArrowheads="1"/>
            </p:cNvSpPr>
            <p:nvPr/>
          </p:nvSpPr>
          <p:spPr bwMode="auto">
            <a:xfrm>
              <a:off x="457200" y="3364468"/>
              <a:ext cx="2848921" cy="400110"/>
            </a:xfrm>
            <a:prstGeom prst="rect">
              <a:avLst/>
            </a:prstGeom>
            <a:noFill/>
            <a:ln w="9525">
              <a:noFill/>
              <a:miter lim="800000"/>
              <a:headEnd/>
              <a:tailEnd/>
            </a:ln>
            <a:effectLst/>
          </p:spPr>
          <p:txBody>
            <a:bodyPr wrap="none">
              <a:spAutoFit/>
            </a:bodyPr>
            <a:lstStyle/>
            <a:p>
              <a:r>
                <a:rPr lang="en-US" sz="2000" dirty="0" smtClean="0">
                  <a:latin typeface="+mn-lt"/>
                </a:rPr>
                <a:t>Typical Business Process</a:t>
              </a:r>
              <a:endParaRPr lang="en-US" sz="2000" dirty="0">
                <a:latin typeface="+mn-lt"/>
              </a:endParaRPr>
            </a:p>
          </p:txBody>
        </p:sp>
        <p:grpSp>
          <p:nvGrpSpPr>
            <p:cNvPr id="4" name="Group 76"/>
            <p:cNvGrpSpPr/>
            <p:nvPr/>
          </p:nvGrpSpPr>
          <p:grpSpPr>
            <a:xfrm>
              <a:off x="4278313" y="3245264"/>
              <a:ext cx="4319587" cy="287337"/>
              <a:chOff x="468313" y="3202818"/>
              <a:chExt cx="4319587" cy="287337"/>
            </a:xfrm>
          </p:grpSpPr>
          <p:sp>
            <p:nvSpPr>
              <p:cNvPr id="10" name="AutoShape 5"/>
              <p:cNvSpPr>
                <a:spLocks noChangeArrowheads="1"/>
              </p:cNvSpPr>
              <p:nvPr/>
            </p:nvSpPr>
            <p:spPr bwMode="auto">
              <a:xfrm>
                <a:off x="468313" y="3202818"/>
                <a:ext cx="431800" cy="287337"/>
              </a:xfrm>
              <a:prstGeom prst="flowChartProcess">
                <a:avLst/>
              </a:prstGeom>
              <a:solidFill>
                <a:srgbClr val="C00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solidFill>
                    <a:schemeClr val="tx1"/>
                  </a:solidFill>
                  <a:latin typeface="+mn-lt"/>
                </a:endParaRPr>
              </a:p>
            </p:txBody>
          </p:sp>
          <p:sp>
            <p:nvSpPr>
              <p:cNvPr id="11" name="AutoShape 7"/>
              <p:cNvSpPr>
                <a:spLocks noChangeArrowheads="1"/>
              </p:cNvSpPr>
              <p:nvPr/>
            </p:nvSpPr>
            <p:spPr bwMode="auto">
              <a:xfrm>
                <a:off x="900113" y="3202818"/>
                <a:ext cx="431800" cy="287337"/>
              </a:xfrm>
              <a:prstGeom prst="flowChartProcess">
                <a:avLst/>
              </a:prstGeom>
              <a:solidFill>
                <a:srgbClr val="C00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solidFill>
                    <a:schemeClr val="tx1"/>
                  </a:solidFill>
                  <a:latin typeface="+mn-lt"/>
                </a:endParaRPr>
              </a:p>
            </p:txBody>
          </p:sp>
          <p:sp>
            <p:nvSpPr>
              <p:cNvPr id="12" name="AutoShape 8"/>
              <p:cNvSpPr>
                <a:spLocks noChangeArrowheads="1"/>
              </p:cNvSpPr>
              <p:nvPr/>
            </p:nvSpPr>
            <p:spPr bwMode="auto">
              <a:xfrm>
                <a:off x="1331913" y="3202818"/>
                <a:ext cx="431800" cy="287337"/>
              </a:xfrm>
              <a:prstGeom prst="flowChartProcess">
                <a:avLst/>
              </a:prstGeom>
              <a:solidFill>
                <a:srgbClr val="C00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solidFill>
                    <a:schemeClr val="tx1"/>
                  </a:solidFill>
                  <a:latin typeface="+mn-lt"/>
                </a:endParaRPr>
              </a:p>
            </p:txBody>
          </p:sp>
          <p:sp>
            <p:nvSpPr>
              <p:cNvPr id="13" name="AutoShape 9"/>
              <p:cNvSpPr>
                <a:spLocks noChangeArrowheads="1"/>
              </p:cNvSpPr>
              <p:nvPr/>
            </p:nvSpPr>
            <p:spPr bwMode="auto">
              <a:xfrm>
                <a:off x="1763713" y="3202818"/>
                <a:ext cx="431800" cy="287337"/>
              </a:xfrm>
              <a:prstGeom prst="flowChartProcess">
                <a:avLst/>
              </a:prstGeom>
              <a:solidFill>
                <a:srgbClr val="C00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solidFill>
                    <a:schemeClr val="tx1"/>
                  </a:solidFill>
                  <a:latin typeface="+mn-lt"/>
                </a:endParaRPr>
              </a:p>
            </p:txBody>
          </p:sp>
          <p:sp>
            <p:nvSpPr>
              <p:cNvPr id="14" name="AutoShape 10"/>
              <p:cNvSpPr>
                <a:spLocks noChangeArrowheads="1"/>
              </p:cNvSpPr>
              <p:nvPr/>
            </p:nvSpPr>
            <p:spPr bwMode="auto">
              <a:xfrm>
                <a:off x="2195513" y="3202818"/>
                <a:ext cx="431800" cy="287337"/>
              </a:xfrm>
              <a:prstGeom prst="flowChartProcess">
                <a:avLst/>
              </a:prstGeom>
              <a:solidFill>
                <a:srgbClr val="C00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solidFill>
                    <a:schemeClr val="tx1"/>
                  </a:solidFill>
                  <a:latin typeface="+mn-lt"/>
                </a:endParaRPr>
              </a:p>
            </p:txBody>
          </p:sp>
          <p:sp>
            <p:nvSpPr>
              <p:cNvPr id="15" name="AutoShape 11"/>
              <p:cNvSpPr>
                <a:spLocks noChangeArrowheads="1"/>
              </p:cNvSpPr>
              <p:nvPr/>
            </p:nvSpPr>
            <p:spPr bwMode="auto">
              <a:xfrm>
                <a:off x="2627313" y="3202818"/>
                <a:ext cx="431800" cy="287337"/>
              </a:xfrm>
              <a:prstGeom prst="flowChartProcess">
                <a:avLst/>
              </a:prstGeom>
              <a:solidFill>
                <a:srgbClr val="C00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solidFill>
                    <a:schemeClr val="tx1"/>
                  </a:solidFill>
                  <a:latin typeface="+mn-lt"/>
                </a:endParaRPr>
              </a:p>
            </p:txBody>
          </p:sp>
          <p:sp>
            <p:nvSpPr>
              <p:cNvPr id="16" name="AutoShape 12"/>
              <p:cNvSpPr>
                <a:spLocks noChangeArrowheads="1"/>
              </p:cNvSpPr>
              <p:nvPr/>
            </p:nvSpPr>
            <p:spPr bwMode="auto">
              <a:xfrm>
                <a:off x="3059113" y="3202818"/>
                <a:ext cx="431800" cy="287337"/>
              </a:xfrm>
              <a:prstGeom prst="flowChartProcess">
                <a:avLst/>
              </a:prstGeom>
              <a:solidFill>
                <a:srgbClr val="C00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solidFill>
                    <a:schemeClr val="tx1"/>
                  </a:solidFill>
                  <a:latin typeface="+mn-lt"/>
                </a:endParaRPr>
              </a:p>
            </p:txBody>
          </p:sp>
          <p:sp>
            <p:nvSpPr>
              <p:cNvPr id="17" name="AutoShape 13"/>
              <p:cNvSpPr>
                <a:spLocks noChangeArrowheads="1"/>
              </p:cNvSpPr>
              <p:nvPr/>
            </p:nvSpPr>
            <p:spPr bwMode="auto">
              <a:xfrm>
                <a:off x="3490913" y="3202818"/>
                <a:ext cx="431800" cy="287337"/>
              </a:xfrm>
              <a:prstGeom prst="flowChartProcess">
                <a:avLst/>
              </a:prstGeom>
              <a:solidFill>
                <a:srgbClr val="C00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solidFill>
                    <a:schemeClr val="tx1"/>
                  </a:solidFill>
                  <a:latin typeface="+mn-lt"/>
                </a:endParaRPr>
              </a:p>
            </p:txBody>
          </p:sp>
          <p:sp>
            <p:nvSpPr>
              <p:cNvPr id="18" name="AutoShape 14"/>
              <p:cNvSpPr>
                <a:spLocks noChangeArrowheads="1"/>
              </p:cNvSpPr>
              <p:nvPr/>
            </p:nvSpPr>
            <p:spPr bwMode="auto">
              <a:xfrm>
                <a:off x="3924300" y="3202818"/>
                <a:ext cx="431800" cy="287337"/>
              </a:xfrm>
              <a:prstGeom prst="flowChartProcess">
                <a:avLst/>
              </a:prstGeom>
              <a:solidFill>
                <a:srgbClr val="0066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solidFill>
                    <a:schemeClr val="tx1"/>
                  </a:solidFill>
                  <a:latin typeface="+mn-lt"/>
                </a:endParaRPr>
              </a:p>
            </p:txBody>
          </p:sp>
          <p:sp>
            <p:nvSpPr>
              <p:cNvPr id="19" name="AutoShape 15"/>
              <p:cNvSpPr>
                <a:spLocks noChangeArrowheads="1"/>
              </p:cNvSpPr>
              <p:nvPr/>
            </p:nvSpPr>
            <p:spPr bwMode="auto">
              <a:xfrm>
                <a:off x="4356100" y="3202818"/>
                <a:ext cx="431800" cy="287337"/>
              </a:xfrm>
              <a:prstGeom prst="flowChartProcess">
                <a:avLst/>
              </a:prstGeom>
              <a:solidFill>
                <a:srgbClr val="0066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solidFill>
                    <a:schemeClr val="tx1"/>
                  </a:solidFill>
                  <a:latin typeface="+mn-lt"/>
                </a:endParaRPr>
              </a:p>
            </p:txBody>
          </p:sp>
        </p:grpSp>
        <p:sp>
          <p:nvSpPr>
            <p:cNvPr id="8" name="Text Box 17"/>
            <p:cNvSpPr txBox="1">
              <a:spLocks noChangeArrowheads="1"/>
            </p:cNvSpPr>
            <p:nvPr/>
          </p:nvSpPr>
          <p:spPr bwMode="auto">
            <a:xfrm>
              <a:off x="4191000" y="3623846"/>
              <a:ext cx="1667444" cy="338554"/>
            </a:xfrm>
            <a:prstGeom prst="rect">
              <a:avLst/>
            </a:prstGeom>
            <a:noFill/>
            <a:ln w="9525">
              <a:noFill/>
              <a:miter lim="800000"/>
              <a:headEnd/>
              <a:tailEnd/>
            </a:ln>
            <a:effectLst/>
          </p:spPr>
          <p:txBody>
            <a:bodyPr wrap="none">
              <a:spAutoFit/>
            </a:bodyPr>
            <a:lstStyle/>
            <a:p>
              <a:r>
                <a:rPr lang="en-US" sz="1600" dirty="0" smtClean="0">
                  <a:latin typeface="+mn-lt"/>
                </a:rPr>
                <a:t>Idle period: 80%</a:t>
              </a:r>
              <a:endParaRPr lang="en-US" sz="1600" dirty="0">
                <a:latin typeface="+mn-lt"/>
              </a:endParaRPr>
            </a:p>
          </p:txBody>
        </p:sp>
        <p:sp>
          <p:nvSpPr>
            <p:cNvPr id="9" name="Text Box 20"/>
            <p:cNvSpPr txBox="1">
              <a:spLocks noChangeArrowheads="1"/>
            </p:cNvSpPr>
            <p:nvPr/>
          </p:nvSpPr>
          <p:spPr bwMode="auto">
            <a:xfrm>
              <a:off x="6324600" y="3623846"/>
              <a:ext cx="2081532" cy="338554"/>
            </a:xfrm>
            <a:prstGeom prst="rect">
              <a:avLst/>
            </a:prstGeom>
            <a:noFill/>
            <a:ln w="9525">
              <a:noFill/>
              <a:miter lim="800000"/>
              <a:headEnd/>
              <a:tailEnd/>
            </a:ln>
            <a:effectLst/>
          </p:spPr>
          <p:txBody>
            <a:bodyPr wrap="none">
              <a:spAutoFit/>
            </a:bodyPr>
            <a:lstStyle/>
            <a:p>
              <a:r>
                <a:rPr lang="de-DE" sz="1600" dirty="0">
                  <a:latin typeface="+mn-lt"/>
                </a:rPr>
                <a:t>Processing time: 20%</a:t>
              </a:r>
              <a:endParaRPr lang="en-US" sz="1600" dirty="0">
                <a:latin typeface="+mn-lt"/>
              </a:endParaRPr>
            </a:p>
          </p:txBody>
        </p:sp>
      </p:grpSp>
      <p:grpSp>
        <p:nvGrpSpPr>
          <p:cNvPr id="7" name="Group 119"/>
          <p:cNvGrpSpPr/>
          <p:nvPr/>
        </p:nvGrpSpPr>
        <p:grpSpPr>
          <a:xfrm>
            <a:off x="381000" y="4191000"/>
            <a:ext cx="8382000" cy="1066800"/>
            <a:chOff x="381000" y="4191000"/>
            <a:chExt cx="8382000" cy="1066800"/>
          </a:xfrm>
        </p:grpSpPr>
        <p:sp>
          <p:nvSpPr>
            <p:cNvPr id="21" name="Rectangle 116"/>
            <p:cNvSpPr/>
            <p:nvPr/>
          </p:nvSpPr>
          <p:spPr bwMode="auto">
            <a:xfrm>
              <a:off x="381000" y="4191000"/>
              <a:ext cx="8382000" cy="1066800"/>
            </a:xfrm>
            <a:prstGeom prst="rect">
              <a:avLst/>
            </a:prstGeom>
            <a:solidFill>
              <a:schemeClr val="accent2"/>
            </a:solidFill>
            <a:ln w="127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ctr" anchorCtr="0" compatLnSpc="1">
              <a:prstTxWarp prst="textNoShape">
                <a:avLst/>
              </a:prstTxWarp>
            </a:bodyPr>
            <a:lstStyle/>
            <a:p>
              <a:pPr algn="ctr" defTabSz="914363">
                <a:lnSpc>
                  <a:spcPct val="85000"/>
                </a:lnSpc>
                <a:spcBef>
                  <a:spcPct val="20000"/>
                </a:spcBef>
              </a:pPr>
              <a:endParaRPr lang="en-US" sz="1800" b="1" dirty="0" smtClean="0">
                <a:latin typeface="+mn-lt"/>
              </a:endParaRPr>
            </a:p>
          </p:txBody>
        </p:sp>
        <p:sp>
          <p:nvSpPr>
            <p:cNvPr id="22" name="Text Box 31"/>
            <p:cNvSpPr txBox="1">
              <a:spLocks noChangeArrowheads="1"/>
            </p:cNvSpPr>
            <p:nvPr/>
          </p:nvSpPr>
          <p:spPr bwMode="auto">
            <a:xfrm>
              <a:off x="457200" y="4413647"/>
              <a:ext cx="3497432" cy="646331"/>
            </a:xfrm>
            <a:prstGeom prst="rect">
              <a:avLst/>
            </a:prstGeom>
            <a:noFill/>
            <a:ln w="9525">
              <a:noFill/>
              <a:miter lim="800000"/>
              <a:headEnd/>
              <a:tailEnd/>
            </a:ln>
            <a:effectLst/>
          </p:spPr>
          <p:txBody>
            <a:bodyPr wrap="none">
              <a:spAutoFit/>
            </a:bodyPr>
            <a:lstStyle/>
            <a:p>
              <a:r>
                <a:rPr lang="en-US" sz="2000" dirty="0" smtClean="0">
                  <a:latin typeface="+mn-lt"/>
                </a:rPr>
                <a:t>Processing time optimization</a:t>
              </a:r>
            </a:p>
            <a:p>
              <a:r>
                <a:rPr lang="en-US" sz="1600" dirty="0" smtClean="0">
                  <a:latin typeface="+mn-lt"/>
                </a:rPr>
                <a:t>(Typical approach of ERP and CRM)</a:t>
              </a:r>
              <a:endParaRPr lang="en-US" sz="1600" dirty="0">
                <a:latin typeface="+mn-lt"/>
              </a:endParaRPr>
            </a:p>
          </p:txBody>
        </p:sp>
        <p:sp>
          <p:nvSpPr>
            <p:cNvPr id="23" name="Text Box 32"/>
            <p:cNvSpPr txBox="1">
              <a:spLocks noChangeArrowheads="1"/>
            </p:cNvSpPr>
            <p:nvPr/>
          </p:nvSpPr>
          <p:spPr bwMode="auto">
            <a:xfrm>
              <a:off x="4322763" y="4620039"/>
              <a:ext cx="4275137" cy="338554"/>
            </a:xfrm>
            <a:prstGeom prst="rect">
              <a:avLst/>
            </a:prstGeom>
            <a:noFill/>
            <a:ln w="9525">
              <a:noFill/>
              <a:miter lim="800000"/>
              <a:headEnd/>
              <a:tailEnd/>
            </a:ln>
            <a:effectLst/>
          </p:spPr>
          <p:txBody>
            <a:bodyPr>
              <a:spAutoFit/>
            </a:bodyPr>
            <a:lstStyle/>
            <a:p>
              <a:pPr algn="ctr"/>
              <a:r>
                <a:rPr lang="en-US" sz="1600" dirty="0" smtClean="0">
                  <a:latin typeface="+mn-lt"/>
                </a:rPr>
                <a:t>50% reduction of the processing time</a:t>
              </a:r>
              <a:endParaRPr lang="en-US" sz="1600" dirty="0">
                <a:latin typeface="+mn-lt"/>
              </a:endParaRPr>
            </a:p>
          </p:txBody>
        </p:sp>
        <p:sp>
          <p:nvSpPr>
            <p:cNvPr id="24" name="Text Box 34"/>
            <p:cNvSpPr txBox="1">
              <a:spLocks noChangeArrowheads="1"/>
            </p:cNvSpPr>
            <p:nvPr/>
          </p:nvSpPr>
          <p:spPr bwMode="auto">
            <a:xfrm>
              <a:off x="4322763" y="4919246"/>
              <a:ext cx="4275137" cy="338554"/>
            </a:xfrm>
            <a:prstGeom prst="rect">
              <a:avLst/>
            </a:prstGeom>
            <a:noFill/>
            <a:ln w="9525">
              <a:noFill/>
              <a:miter lim="800000"/>
              <a:headEnd/>
              <a:tailEnd/>
            </a:ln>
            <a:effectLst/>
          </p:spPr>
          <p:txBody>
            <a:bodyPr>
              <a:spAutoFit/>
            </a:bodyPr>
            <a:lstStyle/>
            <a:p>
              <a:pPr algn="ctr">
                <a:buFont typeface="Symbol" pitchFamily="18" charset="2"/>
                <a:buChar char="Þ"/>
              </a:pPr>
              <a:r>
                <a:rPr lang="en-US" sz="1600" dirty="0" smtClean="0">
                  <a:latin typeface="+mn-lt"/>
                </a:rPr>
                <a:t> </a:t>
              </a:r>
              <a:r>
                <a:rPr lang="en-US" sz="1600" b="1" dirty="0" smtClean="0">
                  <a:latin typeface="+mn-lt"/>
                </a:rPr>
                <a:t>10% reduction of the </a:t>
              </a:r>
              <a:r>
                <a:rPr lang="en-US" sz="1600" b="1" dirty="0" err="1" smtClean="0">
                  <a:latin typeface="+mn-lt"/>
                </a:rPr>
                <a:t>cylce</a:t>
              </a:r>
              <a:r>
                <a:rPr lang="en-US" sz="1600" b="1" dirty="0" smtClean="0">
                  <a:latin typeface="+mn-lt"/>
                </a:rPr>
                <a:t> time</a:t>
              </a:r>
              <a:endParaRPr lang="en-US" sz="1600" b="1" dirty="0">
                <a:latin typeface="+mn-lt"/>
              </a:endParaRPr>
            </a:p>
          </p:txBody>
        </p:sp>
        <p:grpSp>
          <p:nvGrpSpPr>
            <p:cNvPr id="20" name="Group 93"/>
            <p:cNvGrpSpPr/>
            <p:nvPr/>
          </p:nvGrpSpPr>
          <p:grpSpPr>
            <a:xfrm>
              <a:off x="4267200" y="4309646"/>
              <a:ext cx="4319587" cy="287337"/>
              <a:chOff x="457200" y="4267200"/>
              <a:chExt cx="4319587" cy="287337"/>
            </a:xfrm>
          </p:grpSpPr>
          <p:sp>
            <p:nvSpPr>
              <p:cNvPr id="26" name="AutoShape 5"/>
              <p:cNvSpPr>
                <a:spLocks noChangeArrowheads="1"/>
              </p:cNvSpPr>
              <p:nvPr/>
            </p:nvSpPr>
            <p:spPr bwMode="auto">
              <a:xfrm>
                <a:off x="457200" y="4267200"/>
                <a:ext cx="431800" cy="287337"/>
              </a:xfrm>
              <a:prstGeom prst="flowChartProcess">
                <a:avLst/>
              </a:prstGeom>
              <a:solidFill>
                <a:srgbClr val="C00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solidFill>
                    <a:schemeClr val="tx1"/>
                  </a:solidFill>
                  <a:latin typeface="+mn-lt"/>
                </a:endParaRPr>
              </a:p>
            </p:txBody>
          </p:sp>
          <p:sp>
            <p:nvSpPr>
              <p:cNvPr id="27" name="AutoShape 7"/>
              <p:cNvSpPr>
                <a:spLocks noChangeArrowheads="1"/>
              </p:cNvSpPr>
              <p:nvPr/>
            </p:nvSpPr>
            <p:spPr bwMode="auto">
              <a:xfrm>
                <a:off x="889000" y="4267200"/>
                <a:ext cx="431800" cy="287337"/>
              </a:xfrm>
              <a:prstGeom prst="flowChartProcess">
                <a:avLst/>
              </a:prstGeom>
              <a:solidFill>
                <a:srgbClr val="C00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solidFill>
                    <a:schemeClr val="tx1"/>
                  </a:solidFill>
                  <a:latin typeface="+mn-lt"/>
                </a:endParaRPr>
              </a:p>
            </p:txBody>
          </p:sp>
          <p:sp>
            <p:nvSpPr>
              <p:cNvPr id="28" name="AutoShape 8"/>
              <p:cNvSpPr>
                <a:spLocks noChangeArrowheads="1"/>
              </p:cNvSpPr>
              <p:nvPr/>
            </p:nvSpPr>
            <p:spPr bwMode="auto">
              <a:xfrm>
                <a:off x="1320800" y="4267200"/>
                <a:ext cx="431800" cy="287337"/>
              </a:xfrm>
              <a:prstGeom prst="flowChartProcess">
                <a:avLst/>
              </a:prstGeom>
              <a:solidFill>
                <a:srgbClr val="C00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solidFill>
                    <a:schemeClr val="tx1"/>
                  </a:solidFill>
                  <a:latin typeface="+mn-lt"/>
                </a:endParaRPr>
              </a:p>
            </p:txBody>
          </p:sp>
          <p:sp>
            <p:nvSpPr>
              <p:cNvPr id="29" name="AutoShape 9"/>
              <p:cNvSpPr>
                <a:spLocks noChangeArrowheads="1"/>
              </p:cNvSpPr>
              <p:nvPr/>
            </p:nvSpPr>
            <p:spPr bwMode="auto">
              <a:xfrm>
                <a:off x="1752600" y="4267200"/>
                <a:ext cx="431800" cy="287337"/>
              </a:xfrm>
              <a:prstGeom prst="flowChartProcess">
                <a:avLst/>
              </a:prstGeom>
              <a:solidFill>
                <a:srgbClr val="C00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solidFill>
                    <a:schemeClr val="tx1"/>
                  </a:solidFill>
                  <a:latin typeface="+mn-lt"/>
                </a:endParaRPr>
              </a:p>
            </p:txBody>
          </p:sp>
          <p:sp>
            <p:nvSpPr>
              <p:cNvPr id="30" name="AutoShape 10"/>
              <p:cNvSpPr>
                <a:spLocks noChangeArrowheads="1"/>
              </p:cNvSpPr>
              <p:nvPr/>
            </p:nvSpPr>
            <p:spPr bwMode="auto">
              <a:xfrm>
                <a:off x="2184400" y="4267200"/>
                <a:ext cx="431800" cy="287337"/>
              </a:xfrm>
              <a:prstGeom prst="flowChartProcess">
                <a:avLst/>
              </a:prstGeom>
              <a:solidFill>
                <a:srgbClr val="C00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solidFill>
                    <a:schemeClr val="tx1"/>
                  </a:solidFill>
                  <a:latin typeface="+mn-lt"/>
                </a:endParaRPr>
              </a:p>
            </p:txBody>
          </p:sp>
          <p:sp>
            <p:nvSpPr>
              <p:cNvPr id="31" name="AutoShape 11"/>
              <p:cNvSpPr>
                <a:spLocks noChangeArrowheads="1"/>
              </p:cNvSpPr>
              <p:nvPr/>
            </p:nvSpPr>
            <p:spPr bwMode="auto">
              <a:xfrm>
                <a:off x="2616200" y="4267200"/>
                <a:ext cx="431800" cy="287337"/>
              </a:xfrm>
              <a:prstGeom prst="flowChartProcess">
                <a:avLst/>
              </a:prstGeom>
              <a:solidFill>
                <a:srgbClr val="C00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solidFill>
                    <a:schemeClr val="tx1"/>
                  </a:solidFill>
                  <a:latin typeface="+mn-lt"/>
                </a:endParaRPr>
              </a:p>
            </p:txBody>
          </p:sp>
          <p:sp>
            <p:nvSpPr>
              <p:cNvPr id="32" name="AutoShape 12"/>
              <p:cNvSpPr>
                <a:spLocks noChangeArrowheads="1"/>
              </p:cNvSpPr>
              <p:nvPr/>
            </p:nvSpPr>
            <p:spPr bwMode="auto">
              <a:xfrm>
                <a:off x="3048000" y="4267200"/>
                <a:ext cx="431800" cy="287337"/>
              </a:xfrm>
              <a:prstGeom prst="flowChartProcess">
                <a:avLst/>
              </a:prstGeom>
              <a:solidFill>
                <a:srgbClr val="C00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solidFill>
                    <a:schemeClr val="tx1"/>
                  </a:solidFill>
                  <a:latin typeface="+mn-lt"/>
                </a:endParaRPr>
              </a:p>
            </p:txBody>
          </p:sp>
          <p:sp>
            <p:nvSpPr>
              <p:cNvPr id="33" name="AutoShape 13"/>
              <p:cNvSpPr>
                <a:spLocks noChangeArrowheads="1"/>
              </p:cNvSpPr>
              <p:nvPr/>
            </p:nvSpPr>
            <p:spPr bwMode="auto">
              <a:xfrm>
                <a:off x="3479800" y="4267200"/>
                <a:ext cx="431800" cy="287337"/>
              </a:xfrm>
              <a:prstGeom prst="flowChartProcess">
                <a:avLst/>
              </a:prstGeom>
              <a:solidFill>
                <a:srgbClr val="C00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solidFill>
                    <a:schemeClr val="tx1"/>
                  </a:solidFill>
                  <a:latin typeface="+mn-lt"/>
                </a:endParaRPr>
              </a:p>
            </p:txBody>
          </p:sp>
          <p:sp>
            <p:nvSpPr>
              <p:cNvPr id="34" name="AutoShape 14"/>
              <p:cNvSpPr>
                <a:spLocks noChangeArrowheads="1"/>
              </p:cNvSpPr>
              <p:nvPr/>
            </p:nvSpPr>
            <p:spPr bwMode="auto">
              <a:xfrm>
                <a:off x="3913187" y="4267200"/>
                <a:ext cx="431800" cy="287337"/>
              </a:xfrm>
              <a:prstGeom prst="flowChartProcess">
                <a:avLst/>
              </a:prstGeom>
              <a:solidFill>
                <a:srgbClr val="0066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solidFill>
                    <a:schemeClr val="tx1"/>
                  </a:solidFill>
                  <a:latin typeface="+mn-lt"/>
                </a:endParaRPr>
              </a:p>
            </p:txBody>
          </p:sp>
          <p:sp>
            <p:nvSpPr>
              <p:cNvPr id="35" name="AutoShape 15"/>
              <p:cNvSpPr>
                <a:spLocks noChangeArrowheads="1"/>
              </p:cNvSpPr>
              <p:nvPr/>
            </p:nvSpPr>
            <p:spPr bwMode="auto">
              <a:xfrm>
                <a:off x="4344987" y="4267200"/>
                <a:ext cx="431800" cy="287337"/>
              </a:xfrm>
              <a:prstGeom prst="flowChartProcess">
                <a:avLst/>
              </a:prstGeom>
              <a:solidFill>
                <a:srgbClr val="00B05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solidFill>
                    <a:schemeClr val="tx1"/>
                  </a:solidFill>
                  <a:latin typeface="+mn-lt"/>
                </a:endParaRPr>
              </a:p>
            </p:txBody>
          </p:sp>
        </p:grpSp>
      </p:grpSp>
      <p:grpSp>
        <p:nvGrpSpPr>
          <p:cNvPr id="25" name="Group 120"/>
          <p:cNvGrpSpPr/>
          <p:nvPr/>
        </p:nvGrpSpPr>
        <p:grpSpPr>
          <a:xfrm>
            <a:off x="381000" y="5334000"/>
            <a:ext cx="8382000" cy="1066800"/>
            <a:chOff x="381000" y="5334000"/>
            <a:chExt cx="8382000" cy="1066800"/>
          </a:xfrm>
        </p:grpSpPr>
        <p:sp>
          <p:nvSpPr>
            <p:cNvPr id="37" name="Rectangle 117"/>
            <p:cNvSpPr/>
            <p:nvPr/>
          </p:nvSpPr>
          <p:spPr bwMode="auto">
            <a:xfrm>
              <a:off x="381000" y="5334000"/>
              <a:ext cx="8382000" cy="1066800"/>
            </a:xfrm>
            <a:prstGeom prst="rect">
              <a:avLst/>
            </a:prstGeom>
            <a:solidFill>
              <a:schemeClr val="accent2"/>
            </a:solidFill>
            <a:ln w="127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ctr" anchorCtr="0" compatLnSpc="1">
              <a:prstTxWarp prst="textNoShape">
                <a:avLst/>
              </a:prstTxWarp>
            </a:bodyPr>
            <a:lstStyle/>
            <a:p>
              <a:pPr algn="ctr" defTabSz="914363">
                <a:lnSpc>
                  <a:spcPct val="85000"/>
                </a:lnSpc>
                <a:spcBef>
                  <a:spcPct val="20000"/>
                </a:spcBef>
              </a:pPr>
              <a:endParaRPr lang="en-US" sz="1800" b="1" dirty="0" smtClean="0">
                <a:latin typeface="+mn-lt"/>
              </a:endParaRPr>
            </a:p>
          </p:txBody>
        </p:sp>
        <p:sp>
          <p:nvSpPr>
            <p:cNvPr id="38" name="Text Box 47"/>
            <p:cNvSpPr txBox="1">
              <a:spLocks noChangeArrowheads="1"/>
            </p:cNvSpPr>
            <p:nvPr/>
          </p:nvSpPr>
          <p:spPr bwMode="auto">
            <a:xfrm>
              <a:off x="457200" y="5525869"/>
              <a:ext cx="3240087" cy="707886"/>
            </a:xfrm>
            <a:prstGeom prst="rect">
              <a:avLst/>
            </a:prstGeom>
            <a:noFill/>
            <a:ln w="9525">
              <a:noFill/>
              <a:miter lim="800000"/>
              <a:headEnd/>
              <a:tailEnd/>
            </a:ln>
            <a:effectLst/>
          </p:spPr>
          <p:txBody>
            <a:bodyPr>
              <a:spAutoFit/>
            </a:bodyPr>
            <a:lstStyle/>
            <a:p>
              <a:r>
                <a:rPr lang="en-US" sz="2000" b="1" dirty="0" smtClean="0">
                  <a:latin typeface="+mn-lt"/>
                </a:rPr>
                <a:t>Idle period reduction is </a:t>
              </a:r>
            </a:p>
            <a:p>
              <a:r>
                <a:rPr lang="en-US" sz="2000" b="1" dirty="0" smtClean="0">
                  <a:latin typeface="+mn-lt"/>
                </a:rPr>
                <a:t>the main Focus of BPM</a:t>
              </a:r>
              <a:endParaRPr lang="en-US" sz="2000" b="1" dirty="0">
                <a:latin typeface="+mn-lt"/>
              </a:endParaRPr>
            </a:p>
          </p:txBody>
        </p:sp>
        <p:sp>
          <p:nvSpPr>
            <p:cNvPr id="39" name="Text Box 48"/>
            <p:cNvSpPr txBox="1">
              <a:spLocks noChangeArrowheads="1"/>
            </p:cNvSpPr>
            <p:nvPr/>
          </p:nvSpPr>
          <p:spPr bwMode="auto">
            <a:xfrm>
              <a:off x="4322763" y="5757446"/>
              <a:ext cx="4275137" cy="338554"/>
            </a:xfrm>
            <a:prstGeom prst="rect">
              <a:avLst/>
            </a:prstGeom>
            <a:noFill/>
            <a:ln w="9525">
              <a:noFill/>
              <a:miter lim="800000"/>
              <a:headEnd/>
              <a:tailEnd/>
            </a:ln>
            <a:effectLst/>
          </p:spPr>
          <p:txBody>
            <a:bodyPr>
              <a:spAutoFit/>
            </a:bodyPr>
            <a:lstStyle/>
            <a:p>
              <a:pPr algn="ctr"/>
              <a:r>
                <a:rPr lang="en-US" sz="1600" dirty="0" smtClean="0">
                  <a:latin typeface="+mn-lt"/>
                </a:rPr>
                <a:t>50% reduction of the idle period</a:t>
              </a:r>
              <a:endParaRPr lang="en-US" sz="1600" dirty="0">
                <a:latin typeface="+mn-lt"/>
              </a:endParaRPr>
            </a:p>
          </p:txBody>
        </p:sp>
        <p:sp>
          <p:nvSpPr>
            <p:cNvPr id="40" name="Text Box 49"/>
            <p:cNvSpPr txBox="1">
              <a:spLocks noChangeArrowheads="1"/>
            </p:cNvSpPr>
            <p:nvPr/>
          </p:nvSpPr>
          <p:spPr bwMode="auto">
            <a:xfrm>
              <a:off x="4322763" y="6062246"/>
              <a:ext cx="4275137" cy="338554"/>
            </a:xfrm>
            <a:prstGeom prst="rect">
              <a:avLst/>
            </a:prstGeom>
            <a:noFill/>
            <a:ln w="9525">
              <a:noFill/>
              <a:miter lim="800000"/>
              <a:headEnd/>
              <a:tailEnd/>
            </a:ln>
            <a:effectLst/>
          </p:spPr>
          <p:txBody>
            <a:bodyPr>
              <a:spAutoFit/>
            </a:bodyPr>
            <a:lstStyle/>
            <a:p>
              <a:pPr algn="ctr">
                <a:buFont typeface="Symbol" pitchFamily="18" charset="2"/>
                <a:buChar char="Þ"/>
              </a:pPr>
              <a:r>
                <a:rPr lang="en-US" sz="1600" b="1" dirty="0" smtClean="0">
                  <a:latin typeface="+mn-lt"/>
                </a:rPr>
                <a:t> 40% reduction of the cycle time</a:t>
              </a:r>
              <a:endParaRPr lang="en-US" sz="1600" b="1" dirty="0">
                <a:latin typeface="+mn-lt"/>
              </a:endParaRPr>
            </a:p>
          </p:txBody>
        </p:sp>
        <p:grpSp>
          <p:nvGrpSpPr>
            <p:cNvPr id="36" name="Group 104"/>
            <p:cNvGrpSpPr/>
            <p:nvPr/>
          </p:nvGrpSpPr>
          <p:grpSpPr>
            <a:xfrm>
              <a:off x="4267200" y="5452646"/>
              <a:ext cx="4319587" cy="287337"/>
              <a:chOff x="457200" y="5334000"/>
              <a:chExt cx="4319587" cy="287337"/>
            </a:xfrm>
          </p:grpSpPr>
          <p:sp>
            <p:nvSpPr>
              <p:cNvPr id="42" name="AutoShape 5"/>
              <p:cNvSpPr>
                <a:spLocks noChangeArrowheads="1"/>
              </p:cNvSpPr>
              <p:nvPr/>
            </p:nvSpPr>
            <p:spPr bwMode="auto">
              <a:xfrm>
                <a:off x="457200" y="5334000"/>
                <a:ext cx="431800" cy="287337"/>
              </a:xfrm>
              <a:prstGeom prst="flowChartProcess">
                <a:avLst/>
              </a:prstGeom>
              <a:solidFill>
                <a:srgbClr val="C00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solidFill>
                    <a:schemeClr val="tx1"/>
                  </a:solidFill>
                  <a:latin typeface="+mn-lt"/>
                </a:endParaRPr>
              </a:p>
            </p:txBody>
          </p:sp>
          <p:sp>
            <p:nvSpPr>
              <p:cNvPr id="43" name="AutoShape 7"/>
              <p:cNvSpPr>
                <a:spLocks noChangeArrowheads="1"/>
              </p:cNvSpPr>
              <p:nvPr/>
            </p:nvSpPr>
            <p:spPr bwMode="auto">
              <a:xfrm>
                <a:off x="889000" y="5334000"/>
                <a:ext cx="431800" cy="287337"/>
              </a:xfrm>
              <a:prstGeom prst="flowChartProcess">
                <a:avLst/>
              </a:prstGeom>
              <a:solidFill>
                <a:srgbClr val="C00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solidFill>
                    <a:schemeClr val="tx1"/>
                  </a:solidFill>
                  <a:latin typeface="+mn-lt"/>
                </a:endParaRPr>
              </a:p>
            </p:txBody>
          </p:sp>
          <p:sp>
            <p:nvSpPr>
              <p:cNvPr id="44" name="AutoShape 8"/>
              <p:cNvSpPr>
                <a:spLocks noChangeArrowheads="1"/>
              </p:cNvSpPr>
              <p:nvPr/>
            </p:nvSpPr>
            <p:spPr bwMode="auto">
              <a:xfrm>
                <a:off x="1320800" y="5334000"/>
                <a:ext cx="431800" cy="287337"/>
              </a:xfrm>
              <a:prstGeom prst="flowChartProcess">
                <a:avLst/>
              </a:prstGeom>
              <a:solidFill>
                <a:srgbClr val="C00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solidFill>
                    <a:schemeClr val="tx1"/>
                  </a:solidFill>
                  <a:latin typeface="+mn-lt"/>
                </a:endParaRPr>
              </a:p>
            </p:txBody>
          </p:sp>
          <p:sp>
            <p:nvSpPr>
              <p:cNvPr id="45" name="AutoShape 9"/>
              <p:cNvSpPr>
                <a:spLocks noChangeArrowheads="1"/>
              </p:cNvSpPr>
              <p:nvPr/>
            </p:nvSpPr>
            <p:spPr bwMode="auto">
              <a:xfrm>
                <a:off x="1752600" y="5334000"/>
                <a:ext cx="431800" cy="287337"/>
              </a:xfrm>
              <a:prstGeom prst="flowChartProcess">
                <a:avLst/>
              </a:prstGeom>
              <a:solidFill>
                <a:srgbClr val="C00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solidFill>
                    <a:schemeClr val="tx1"/>
                  </a:solidFill>
                  <a:latin typeface="+mn-lt"/>
                </a:endParaRPr>
              </a:p>
            </p:txBody>
          </p:sp>
          <p:sp>
            <p:nvSpPr>
              <p:cNvPr id="46" name="AutoShape 10"/>
              <p:cNvSpPr>
                <a:spLocks noChangeArrowheads="1"/>
              </p:cNvSpPr>
              <p:nvPr/>
            </p:nvSpPr>
            <p:spPr bwMode="auto">
              <a:xfrm>
                <a:off x="2184400" y="5334000"/>
                <a:ext cx="431800" cy="287337"/>
              </a:xfrm>
              <a:prstGeom prst="flowChartProcess">
                <a:avLst/>
              </a:prstGeom>
              <a:solidFill>
                <a:srgbClr val="00B05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solidFill>
                    <a:schemeClr val="tx1"/>
                  </a:solidFill>
                  <a:latin typeface="+mn-lt"/>
                </a:endParaRPr>
              </a:p>
            </p:txBody>
          </p:sp>
          <p:sp>
            <p:nvSpPr>
              <p:cNvPr id="47" name="AutoShape 11"/>
              <p:cNvSpPr>
                <a:spLocks noChangeArrowheads="1"/>
              </p:cNvSpPr>
              <p:nvPr/>
            </p:nvSpPr>
            <p:spPr bwMode="auto">
              <a:xfrm>
                <a:off x="2616200" y="5334000"/>
                <a:ext cx="431800" cy="287337"/>
              </a:xfrm>
              <a:prstGeom prst="flowChartProcess">
                <a:avLst/>
              </a:prstGeom>
              <a:solidFill>
                <a:srgbClr val="00B05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solidFill>
                    <a:schemeClr val="tx1"/>
                  </a:solidFill>
                  <a:latin typeface="+mn-lt"/>
                </a:endParaRPr>
              </a:p>
            </p:txBody>
          </p:sp>
          <p:sp>
            <p:nvSpPr>
              <p:cNvPr id="48" name="AutoShape 12"/>
              <p:cNvSpPr>
                <a:spLocks noChangeArrowheads="1"/>
              </p:cNvSpPr>
              <p:nvPr/>
            </p:nvSpPr>
            <p:spPr bwMode="auto">
              <a:xfrm>
                <a:off x="3048000" y="5334000"/>
                <a:ext cx="431800" cy="287337"/>
              </a:xfrm>
              <a:prstGeom prst="flowChartProcess">
                <a:avLst/>
              </a:prstGeom>
              <a:solidFill>
                <a:srgbClr val="00B05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solidFill>
                    <a:schemeClr val="tx1"/>
                  </a:solidFill>
                  <a:latin typeface="+mn-lt"/>
                </a:endParaRPr>
              </a:p>
            </p:txBody>
          </p:sp>
          <p:sp>
            <p:nvSpPr>
              <p:cNvPr id="49" name="AutoShape 13"/>
              <p:cNvSpPr>
                <a:spLocks noChangeArrowheads="1"/>
              </p:cNvSpPr>
              <p:nvPr/>
            </p:nvSpPr>
            <p:spPr bwMode="auto">
              <a:xfrm>
                <a:off x="3479800" y="5334000"/>
                <a:ext cx="431800" cy="287337"/>
              </a:xfrm>
              <a:prstGeom prst="flowChartProcess">
                <a:avLst/>
              </a:prstGeom>
              <a:solidFill>
                <a:srgbClr val="00B05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solidFill>
                    <a:schemeClr val="tx1"/>
                  </a:solidFill>
                  <a:latin typeface="+mn-lt"/>
                </a:endParaRPr>
              </a:p>
            </p:txBody>
          </p:sp>
          <p:sp>
            <p:nvSpPr>
              <p:cNvPr id="50" name="AutoShape 14"/>
              <p:cNvSpPr>
                <a:spLocks noChangeArrowheads="1"/>
              </p:cNvSpPr>
              <p:nvPr/>
            </p:nvSpPr>
            <p:spPr bwMode="auto">
              <a:xfrm>
                <a:off x="3913187" y="5334000"/>
                <a:ext cx="431800" cy="287337"/>
              </a:xfrm>
              <a:prstGeom prst="flowChartProcess">
                <a:avLst/>
              </a:prstGeom>
              <a:solidFill>
                <a:srgbClr val="0066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solidFill>
                    <a:schemeClr val="tx1"/>
                  </a:solidFill>
                  <a:latin typeface="+mn-lt"/>
                </a:endParaRPr>
              </a:p>
            </p:txBody>
          </p:sp>
          <p:sp>
            <p:nvSpPr>
              <p:cNvPr id="51" name="AutoShape 15"/>
              <p:cNvSpPr>
                <a:spLocks noChangeArrowheads="1"/>
              </p:cNvSpPr>
              <p:nvPr/>
            </p:nvSpPr>
            <p:spPr bwMode="auto">
              <a:xfrm>
                <a:off x="4344987" y="5334000"/>
                <a:ext cx="431800" cy="287337"/>
              </a:xfrm>
              <a:prstGeom prst="flowChartProcess">
                <a:avLst/>
              </a:prstGeom>
              <a:solidFill>
                <a:srgbClr val="0066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de-DE">
                  <a:solidFill>
                    <a:schemeClr val="tx1"/>
                  </a:solidFill>
                  <a:latin typeface="+mn-lt"/>
                </a:endParaRPr>
              </a:p>
            </p:txBody>
          </p:sp>
        </p:grpSp>
      </p:grpSp>
      <p:pic>
        <p:nvPicPr>
          <p:cNvPr id="53" name="Picture 8" descr="http://www.lsgskychefs.com/lsg/common/download/Category_2/Cat_2jpg_down/0120_SKY_2.jpg"/>
          <p:cNvPicPr>
            <a:picLocks noChangeAspect="1" noChangeArrowheads="1"/>
          </p:cNvPicPr>
          <p:nvPr/>
        </p:nvPicPr>
        <p:blipFill>
          <a:blip r:embed="rId3"/>
          <a:srcRect t="28571" b="11429"/>
          <a:stretch>
            <a:fillRect/>
          </a:stretch>
        </p:blipFill>
        <p:spPr bwMode="auto">
          <a:xfrm>
            <a:off x="6324599" y="1662380"/>
            <a:ext cx="2380663" cy="108082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4" name="Textfeld 53"/>
          <p:cNvSpPr txBox="1"/>
          <p:nvPr/>
        </p:nvSpPr>
        <p:spPr>
          <a:xfrm>
            <a:off x="415291" y="1743670"/>
            <a:ext cx="5452110" cy="1015659"/>
          </a:xfrm>
          <a:prstGeom prst="rect">
            <a:avLst/>
          </a:prstGeom>
          <a:noFill/>
        </p:spPr>
        <p:txBody>
          <a:bodyPr wrap="square" lIns="91436" tIns="45718" rIns="91436" bIns="45718" rtlCol="0">
            <a:spAutoFit/>
          </a:bodyPr>
          <a:lstStyle/>
          <a:p>
            <a:pPr lvl="0" algn="l"/>
            <a:r>
              <a:rPr lang="en-US" sz="2000" kern="0" dirty="0" smtClean="0">
                <a:latin typeface="+mn-lt"/>
              </a:rPr>
              <a:t>With Business Process Management cycle times can be reduced by 40%</a:t>
            </a:r>
          </a:p>
          <a:p>
            <a:endParaRPr lang="de-DE" sz="2000" dirty="0">
              <a:latin typeface="+mn-lt"/>
            </a:endParaRPr>
          </a:p>
        </p:txBody>
      </p:sp>
      <p:pic>
        <p:nvPicPr>
          <p:cNvPr id="55" name="Picture 3"/>
          <p:cNvPicPr>
            <a:picLocks noChangeAspect="1" noChangeArrowheads="1"/>
          </p:cNvPicPr>
          <p:nvPr/>
        </p:nvPicPr>
        <p:blipFill>
          <a:blip r:embed="rId4"/>
          <a:srcRect/>
          <a:stretch>
            <a:fillRect/>
          </a:stretch>
        </p:blipFill>
        <p:spPr bwMode="auto">
          <a:xfrm>
            <a:off x="5029200" y="2483224"/>
            <a:ext cx="990600" cy="401983"/>
          </a:xfrm>
          <a:prstGeom prst="rect">
            <a:avLst/>
          </a:prstGeom>
          <a:noFill/>
          <a:ln w="9525">
            <a:noFill/>
            <a:miter lim="800000"/>
            <a:headEnd/>
            <a:tailEnd/>
          </a:ln>
          <a:effectLst/>
        </p:spPr>
      </p:pic>
      <p:pic>
        <p:nvPicPr>
          <p:cNvPr id="56" name="Picture 4"/>
          <p:cNvPicPr>
            <a:picLocks noChangeAspect="1" noChangeArrowheads="1"/>
          </p:cNvPicPr>
          <p:nvPr/>
        </p:nvPicPr>
        <p:blipFill>
          <a:blip r:embed="rId5" cstate="print"/>
          <a:srcRect/>
          <a:stretch>
            <a:fillRect/>
          </a:stretch>
        </p:blipFill>
        <p:spPr bwMode="auto">
          <a:xfrm>
            <a:off x="4581821" y="2416548"/>
            <a:ext cx="404665" cy="47905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5.9"/>
</p:tagLst>
</file>

<file path=ppt/tags/tag10.xml><?xml version="1.0" encoding="utf-8"?>
<p:tagLst xmlns:a="http://schemas.openxmlformats.org/drawingml/2006/main" xmlns:r="http://schemas.openxmlformats.org/officeDocument/2006/relationships" xmlns:p="http://schemas.openxmlformats.org/presentationml/2006/main">
  <p:tag name="TIMING" val="|10|21.2|5|33.1|11|17.2|18.9|2.7"/>
</p:tagLst>
</file>

<file path=ppt/tags/tag11.xml><?xml version="1.0" encoding="utf-8"?>
<p:tagLst xmlns:a="http://schemas.openxmlformats.org/drawingml/2006/main" xmlns:r="http://schemas.openxmlformats.org/officeDocument/2006/relationships" xmlns:p="http://schemas.openxmlformats.org/presentationml/2006/main">
  <p:tag name="TIMING" val="|1.8|21.6|2.5|41.6"/>
</p:tagLst>
</file>

<file path=ppt/tags/tag12.xml><?xml version="1.0" encoding="utf-8"?>
<p:tagLst xmlns:a="http://schemas.openxmlformats.org/drawingml/2006/main" xmlns:r="http://schemas.openxmlformats.org/officeDocument/2006/relationships" xmlns:p="http://schemas.openxmlformats.org/presentationml/2006/main">
  <p:tag name="TIMING" val="|54.5|7.9|21.8"/>
</p:tagLst>
</file>

<file path=ppt/tags/tag13.xml><?xml version="1.0" encoding="utf-8"?>
<p:tagLst xmlns:a="http://schemas.openxmlformats.org/drawingml/2006/main" xmlns:r="http://schemas.openxmlformats.org/officeDocument/2006/relationships" xmlns:p="http://schemas.openxmlformats.org/presentationml/2006/main">
  <p:tag name="TIMING" val="|18|.5|.5|16.2|.5"/>
</p:tagLst>
</file>

<file path=ppt/tags/tag14.xml><?xml version="1.0" encoding="utf-8"?>
<p:tagLst xmlns:a="http://schemas.openxmlformats.org/drawingml/2006/main" xmlns:r="http://schemas.openxmlformats.org/officeDocument/2006/relationships" xmlns:p="http://schemas.openxmlformats.org/presentationml/2006/main">
  <p:tag name="TIMING" val="|10.7|.5|5|12|.5|11.3"/>
</p:tagLst>
</file>

<file path=ppt/tags/tag15.xml><?xml version="1.0" encoding="utf-8"?>
<p:tagLst xmlns:a="http://schemas.openxmlformats.org/drawingml/2006/main" xmlns:r="http://schemas.openxmlformats.org/officeDocument/2006/relationships" xmlns:p="http://schemas.openxmlformats.org/presentationml/2006/main">
  <p:tag name="TIMING" val="|6.8|.5|.5|7|.5|.5"/>
</p:tagLst>
</file>

<file path=ppt/tags/tag16.xml><?xml version="1.0" encoding="utf-8"?>
<p:tagLst xmlns:a="http://schemas.openxmlformats.org/drawingml/2006/main" xmlns:r="http://schemas.openxmlformats.org/officeDocument/2006/relationships" xmlns:p="http://schemas.openxmlformats.org/presentationml/2006/main">
  <p:tag name="TIMING" val="|2.6|22.6|32.6"/>
</p:tagLst>
</file>

<file path=ppt/tags/tag17.xml><?xml version="1.0" encoding="utf-8"?>
<p:tagLst xmlns:a="http://schemas.openxmlformats.org/drawingml/2006/main" xmlns:r="http://schemas.openxmlformats.org/officeDocument/2006/relationships" xmlns:p="http://schemas.openxmlformats.org/presentationml/2006/main">
  <p:tag name="TIMING" val="|3.3|16.4"/>
</p:tagLst>
</file>

<file path=ppt/tags/tag18.xml><?xml version="1.0" encoding="utf-8"?>
<p:tagLst xmlns:a="http://schemas.openxmlformats.org/drawingml/2006/main" xmlns:r="http://schemas.openxmlformats.org/officeDocument/2006/relationships" xmlns:p="http://schemas.openxmlformats.org/presentationml/2006/main">
  <p:tag name="TIMING" val="|12.6|43.7|52"/>
</p:tagLst>
</file>

<file path=ppt/tags/tag19.xml><?xml version="1.0" encoding="utf-8"?>
<p:tagLst xmlns:a="http://schemas.openxmlformats.org/drawingml/2006/main" xmlns:r="http://schemas.openxmlformats.org/officeDocument/2006/relationships" xmlns:p="http://schemas.openxmlformats.org/presentationml/2006/main">
  <p:tag name="TIMING" val="|4|15.9|18"/>
</p:tagLst>
</file>

<file path=ppt/tags/tag2.xml><?xml version="1.0" encoding="utf-8"?>
<p:tagLst xmlns:a="http://schemas.openxmlformats.org/drawingml/2006/main" xmlns:r="http://schemas.openxmlformats.org/officeDocument/2006/relationships" xmlns:p="http://schemas.openxmlformats.org/presentationml/2006/main">
  <p:tag name="TIMING" val="|7.9|7|24|.5|59.6|.5|1.8|14.8|.5|52.6|1"/>
</p:tagLst>
</file>

<file path=ppt/tags/tag20.xml><?xml version="1.0" encoding="utf-8"?>
<p:tagLst xmlns:a="http://schemas.openxmlformats.org/drawingml/2006/main" xmlns:r="http://schemas.openxmlformats.org/officeDocument/2006/relationships" xmlns:p="http://schemas.openxmlformats.org/presentationml/2006/main">
  <p:tag name="TIMING" val="|13|9.9"/>
</p:tagLst>
</file>

<file path=ppt/tags/tag21.xml><?xml version="1.0" encoding="utf-8"?>
<p:tagLst xmlns:a="http://schemas.openxmlformats.org/drawingml/2006/main" xmlns:r="http://schemas.openxmlformats.org/officeDocument/2006/relationships" xmlns:p="http://schemas.openxmlformats.org/presentationml/2006/main">
  <p:tag name="TIMING" val="|3.8|30.2"/>
</p:tagLst>
</file>

<file path=ppt/tags/tag22.xml><?xml version="1.0" encoding="utf-8"?>
<p:tagLst xmlns:a="http://schemas.openxmlformats.org/drawingml/2006/main" xmlns:r="http://schemas.openxmlformats.org/officeDocument/2006/relationships" xmlns:p="http://schemas.openxmlformats.org/presentationml/2006/main">
  <p:tag name="TIMING" val="|22.3|12.2"/>
</p:tagLst>
</file>

<file path=ppt/tags/tag23.xml><?xml version="1.0" encoding="utf-8"?>
<p:tagLst xmlns:a="http://schemas.openxmlformats.org/drawingml/2006/main" xmlns:r="http://schemas.openxmlformats.org/officeDocument/2006/relationships" xmlns:p="http://schemas.openxmlformats.org/presentationml/2006/main">
  <p:tag name="TIMING" val="|45.1|2.9|25.6|34.7|1.7|28.6"/>
</p:tagLst>
</file>

<file path=ppt/tags/tag24.xml><?xml version="1.0" encoding="utf-8"?>
<p:tagLst xmlns:a="http://schemas.openxmlformats.org/drawingml/2006/main" xmlns:r="http://schemas.openxmlformats.org/officeDocument/2006/relationships" xmlns:p="http://schemas.openxmlformats.org/presentationml/2006/main">
  <p:tag name="TIMING" val="|12|14.2|11.7|4.2|15.6|.5"/>
</p:tagLst>
</file>

<file path=ppt/tags/tag25.xml><?xml version="1.0" encoding="utf-8"?>
<p:tagLst xmlns:a="http://schemas.openxmlformats.org/drawingml/2006/main" xmlns:r="http://schemas.openxmlformats.org/officeDocument/2006/relationships" xmlns:p="http://schemas.openxmlformats.org/presentationml/2006/main">
  <p:tag name="TIMING" val="|18.9|21.8|12"/>
</p:tagLst>
</file>

<file path=ppt/tags/tag26.xml><?xml version="1.0" encoding="utf-8"?>
<p:tagLst xmlns:a="http://schemas.openxmlformats.org/drawingml/2006/main" xmlns:r="http://schemas.openxmlformats.org/officeDocument/2006/relationships" xmlns:p="http://schemas.openxmlformats.org/presentationml/2006/main">
  <p:tag name="TIMING" val="|4.9|13.1|13.3"/>
</p:tagLst>
</file>

<file path=ppt/tags/tag27.xml><?xml version="1.0" encoding="utf-8"?>
<p:tagLst xmlns:a="http://schemas.openxmlformats.org/drawingml/2006/main" xmlns:r="http://schemas.openxmlformats.org/officeDocument/2006/relationships" xmlns:p="http://schemas.openxmlformats.org/presentationml/2006/main">
  <p:tag name="TIMING" val="|1|30|31.7"/>
</p:tagLst>
</file>

<file path=ppt/tags/tag28.xml><?xml version="1.0" encoding="utf-8"?>
<p:tagLst xmlns:a="http://schemas.openxmlformats.org/drawingml/2006/main" xmlns:r="http://schemas.openxmlformats.org/officeDocument/2006/relationships" xmlns:p="http://schemas.openxmlformats.org/presentationml/2006/main">
  <p:tag name="TIMING" val="|6.7|15.3"/>
</p:tagLst>
</file>

<file path=ppt/tags/tag29.xml><?xml version="1.0" encoding="utf-8"?>
<p:tagLst xmlns:a="http://schemas.openxmlformats.org/drawingml/2006/main" xmlns:r="http://schemas.openxmlformats.org/officeDocument/2006/relationships" xmlns:p="http://schemas.openxmlformats.org/presentationml/2006/main">
  <p:tag name="TIMING" val="|4.6|7.9|3.2|7.7"/>
</p:tagLst>
</file>

<file path=ppt/tags/tag3.xml><?xml version="1.0" encoding="utf-8"?>
<p:tagLst xmlns:a="http://schemas.openxmlformats.org/drawingml/2006/main" xmlns:r="http://schemas.openxmlformats.org/officeDocument/2006/relationships" xmlns:p="http://schemas.openxmlformats.org/presentationml/2006/main">
  <p:tag name="TIMING" val="|11.1|11.4|4.7|4"/>
</p:tagLst>
</file>

<file path=ppt/tags/tag30.xml><?xml version="1.0" encoding="utf-8"?>
<p:tagLst xmlns:a="http://schemas.openxmlformats.org/drawingml/2006/main" xmlns:r="http://schemas.openxmlformats.org/officeDocument/2006/relationships" xmlns:p="http://schemas.openxmlformats.org/presentationml/2006/main">
  <p:tag name="TIMING" val="|4.8|9.8|76"/>
</p:tagLst>
</file>

<file path=ppt/tags/tag31.xml><?xml version="1.0" encoding="utf-8"?>
<p:tagLst xmlns:a="http://schemas.openxmlformats.org/drawingml/2006/main" xmlns:r="http://schemas.openxmlformats.org/officeDocument/2006/relationships" xmlns:p="http://schemas.openxmlformats.org/presentationml/2006/main">
  <p:tag name="TIMING" val="|6.4|13.7|11.8"/>
</p:tagLst>
</file>

<file path=ppt/tags/tag32.xml><?xml version="1.0" encoding="utf-8"?>
<p:tagLst xmlns:a="http://schemas.openxmlformats.org/drawingml/2006/main" xmlns:r="http://schemas.openxmlformats.org/officeDocument/2006/relationships" xmlns:p="http://schemas.openxmlformats.org/presentationml/2006/main">
  <p:tag name="TIMING" val="|2|.5|16|4.4|32.9"/>
</p:tagLst>
</file>

<file path=ppt/tags/tag4.xml><?xml version="1.0" encoding="utf-8"?>
<p:tagLst xmlns:a="http://schemas.openxmlformats.org/drawingml/2006/main" xmlns:r="http://schemas.openxmlformats.org/officeDocument/2006/relationships" xmlns:p="http://schemas.openxmlformats.org/presentationml/2006/main">
  <p:tag name="TIMING" val="|15.1|10.4"/>
</p:tagLst>
</file>

<file path=ppt/tags/tag5.xml><?xml version="1.0" encoding="utf-8"?>
<p:tagLst xmlns:a="http://schemas.openxmlformats.org/drawingml/2006/main" xmlns:r="http://schemas.openxmlformats.org/officeDocument/2006/relationships" xmlns:p="http://schemas.openxmlformats.org/presentationml/2006/main">
  <p:tag name="TIMING" val="|13.9|3.6|37|3.4|48.5|2.1|8"/>
</p:tagLst>
</file>

<file path=ppt/tags/tag6.xml><?xml version="1.0" encoding="utf-8"?>
<p:tagLst xmlns:a="http://schemas.openxmlformats.org/drawingml/2006/main" xmlns:r="http://schemas.openxmlformats.org/officeDocument/2006/relationships" xmlns:p="http://schemas.openxmlformats.org/presentationml/2006/main">
  <p:tag name="TIMING" val="|12|8.3|11.6"/>
</p:tagLst>
</file>

<file path=ppt/tags/tag7.xml><?xml version="1.0" encoding="utf-8"?>
<p:tagLst xmlns:a="http://schemas.openxmlformats.org/drawingml/2006/main" xmlns:r="http://schemas.openxmlformats.org/officeDocument/2006/relationships" xmlns:p="http://schemas.openxmlformats.org/presentationml/2006/main">
  <p:tag name="TIMING" val="|1.1|544.2|.4"/>
</p:tagLst>
</file>

<file path=ppt/tags/tag8.xml><?xml version="1.0" encoding="utf-8"?>
<p:tagLst xmlns:a="http://schemas.openxmlformats.org/drawingml/2006/main" xmlns:r="http://schemas.openxmlformats.org/officeDocument/2006/relationships" xmlns:p="http://schemas.openxmlformats.org/presentationml/2006/main">
  <p:tag name="TIMING" val="|37.1|2|0|22.8|1|110.5|1|6|32.5|1.9|67.8|5"/>
</p:tagLst>
</file>

<file path=ppt/tags/tag9.xml><?xml version="1.0" encoding="utf-8"?>
<p:tagLst xmlns:a="http://schemas.openxmlformats.org/drawingml/2006/main" xmlns:r="http://schemas.openxmlformats.org/officeDocument/2006/relationships" xmlns:p="http://schemas.openxmlformats.org/presentationml/2006/main">
  <p:tag name="TIMING" val="|2.2|10.8|1.6|35.3|20.1|2.1|.5|.5|10.8|.5|8.5|.5|.5"/>
</p:tagLst>
</file>

<file path=ppt/theme/theme1.xml><?xml version="1.0" encoding="utf-8"?>
<a:theme xmlns:a="http://schemas.openxmlformats.org/drawingml/2006/main" name="DPE Envisioning">
  <a:themeElements>
    <a:clrScheme name="DPE Envisioning">
      <a:dk1>
        <a:srgbClr val="333333"/>
      </a:dk1>
      <a:lt1>
        <a:srgbClr val="FFFFFF"/>
      </a:lt1>
      <a:dk2>
        <a:srgbClr val="003366"/>
      </a:dk2>
      <a:lt2>
        <a:srgbClr val="FFCC00"/>
      </a:lt2>
      <a:accent1>
        <a:srgbClr val="FFFFCC"/>
      </a:accent1>
      <a:accent2>
        <a:srgbClr val="0099FF"/>
      </a:accent2>
      <a:accent3>
        <a:srgbClr val="AAADB8"/>
      </a:accent3>
      <a:accent4>
        <a:srgbClr val="DADADA"/>
      </a:accent4>
      <a:accent5>
        <a:srgbClr val="FFCC00"/>
      </a:accent5>
      <a:accent6>
        <a:srgbClr val="99BC7E"/>
      </a:accent6>
      <a:hlink>
        <a:srgbClr val="FF9933"/>
      </a:hlink>
      <a:folHlink>
        <a:srgbClr val="00CC00"/>
      </a:folHlink>
    </a:clrScheme>
    <a:fontScheme name="Blank Presentation">
      <a:majorFont>
        <a:latin typeface="Segoe"/>
        <a:ea typeface="ＭＳ Ｐゴシック"/>
        <a:cs typeface=""/>
      </a:majorFont>
      <a:minorFont>
        <a:latin typeface="Sego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Blank Presentation 1">
        <a:dk1>
          <a:srgbClr val="808080"/>
        </a:dk1>
        <a:lt1>
          <a:srgbClr val="FFFFFF"/>
        </a:lt1>
        <a:dk2>
          <a:srgbClr val="003366"/>
        </a:dk2>
        <a:lt2>
          <a:srgbClr val="FFCC00"/>
        </a:lt2>
        <a:accent1>
          <a:srgbClr val="FFFFCC"/>
        </a:accent1>
        <a:accent2>
          <a:srgbClr val="0099FF"/>
        </a:accent2>
        <a:accent3>
          <a:srgbClr val="AAADB8"/>
        </a:accent3>
        <a:accent4>
          <a:srgbClr val="DADADA"/>
        </a:accent4>
        <a:accent5>
          <a:srgbClr val="FFFFE2"/>
        </a:accent5>
        <a:accent6>
          <a:srgbClr val="008AE7"/>
        </a:accent6>
        <a:hlink>
          <a:srgbClr val="FF6600"/>
        </a:hlink>
        <a:folHlink>
          <a:srgbClr val="00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Owner xmlns="2270c696-748b-44de-9e57-35e4150292d0">Daz Wilkin, Holger Sirtl</Owner>
    <Level xmlns="2270c696-748b-44de-9e57-35e4150292d0">Level 100</Level>
    <extern xmlns="2270c696-748b-44de-9e57-35e4150292d0">true</extern>
    <Inhalt xmlns="2270c696-748b-44de-9e57-35e4150292d0">PowerPoint</Inhalt>
    <Beschreibung xmlns="2270c696-748b-44de-9e57-35e4150292d0">Überblicksslidedeck für Kunden</Beschreibung>
    <Zielgruppe xmlns="2270c696-748b-44de-9e57-35e4150292d0">
      <Value>Alle</Value>
      <Value>Partner</Value>
    </Zielgruppe>
    <Branche xmlns="2270c696-748b-44de-9e57-35e4150292d0">
      <Value>Education</Value>
      <Value>Financial Services</Value>
      <Value>Health</Value>
      <Value>Manufacturing</Value>
      <Value>Government</Value>
      <Value>Telecommunication</Value>
      <Value>Retail</Value>
    </Branch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5410CB9F078974E9DACED1EE4E1EF90" ma:contentTypeVersion="7" ma:contentTypeDescription="Ein neues Dokument erstellen." ma:contentTypeScope="" ma:versionID="893a77a55d1f28fd62167bce7c2fd433">
  <xsd:schema xmlns:xsd="http://www.w3.org/2001/XMLSchema" xmlns:p="http://schemas.microsoft.com/office/2006/metadata/properties" xmlns:ns2="2270c696-748b-44de-9e57-35e4150292d0" targetNamespace="http://schemas.microsoft.com/office/2006/metadata/properties" ma:root="true" ma:fieldsID="3600a55a209f92689d568c9e27a15441" ns2:_="">
    <xsd:import namespace="2270c696-748b-44de-9e57-35e4150292d0"/>
    <xsd:element name="properties">
      <xsd:complexType>
        <xsd:sequence>
          <xsd:element name="documentManagement">
            <xsd:complexType>
              <xsd:all>
                <xsd:element ref="ns2:Beschreibung"/>
                <xsd:element ref="ns2:Zielgruppe" minOccurs="0"/>
                <xsd:element ref="ns2:Branche" minOccurs="0"/>
                <xsd:element ref="ns2:Inhalt" minOccurs="0"/>
                <xsd:element ref="ns2:Owner" minOccurs="0"/>
                <xsd:element ref="ns2:extern" minOccurs="0"/>
                <xsd:element ref="ns2:Level"/>
              </xsd:all>
            </xsd:complexType>
          </xsd:element>
        </xsd:sequence>
      </xsd:complexType>
    </xsd:element>
  </xsd:schema>
  <xsd:schema xmlns:xsd="http://www.w3.org/2001/XMLSchema" xmlns:dms="http://schemas.microsoft.com/office/2006/documentManagement/types" targetNamespace="2270c696-748b-44de-9e57-35e4150292d0" elementFormDefault="qualified">
    <xsd:import namespace="http://schemas.microsoft.com/office/2006/documentManagement/types"/>
    <xsd:element name="Beschreibung" ma:index="2" ma:displayName="Beschreibung" ma:internalName="Beschreibung">
      <xsd:simpleType>
        <xsd:restriction base="dms:Text">
          <xsd:maxLength value="255"/>
        </xsd:restriction>
      </xsd:simpleType>
    </xsd:element>
    <xsd:element name="Zielgruppe" ma:index="3" nillable="true" ma:displayName="Zielgruppe" ma:internalName="Zielgruppe">
      <xsd:complexType>
        <xsd:complexContent>
          <xsd:extension base="dms:MultiChoice">
            <xsd:sequence>
              <xsd:element name="Value" maxOccurs="unbounded" minOccurs="0" nillable="true">
                <xsd:simpleType>
                  <xsd:restriction base="dms:Choice">
                    <xsd:enumeration value="Alle"/>
                    <xsd:enumeration value="BDM"/>
                    <xsd:enumeration value="ITPro"/>
                    <xsd:enumeration value="IW"/>
                    <xsd:enumeration value="Entwickler"/>
                    <xsd:enumeration value="Consumer"/>
                    <xsd:enumeration value="Designer"/>
                    <xsd:enumeration value="Architekten"/>
                    <xsd:enumeration value="Partner"/>
                  </xsd:restriction>
                </xsd:simpleType>
              </xsd:element>
            </xsd:sequence>
          </xsd:extension>
        </xsd:complexContent>
      </xsd:complexType>
    </xsd:element>
    <xsd:element name="Branche" ma:index="4" nillable="true" ma:displayName="Branche" ma:internalName="Branche">
      <xsd:complexType>
        <xsd:complexContent>
          <xsd:extension base="dms:MultiChoice">
            <xsd:sequence>
              <xsd:element name="Value" maxOccurs="unbounded" minOccurs="0" nillable="true">
                <xsd:simpleType>
                  <xsd:restriction base="dms:Choice">
                    <xsd:enumeration value="Education"/>
                    <xsd:enumeration value="Financial Services"/>
                    <xsd:enumeration value="Health"/>
                    <xsd:enumeration value="Manufacturing"/>
                    <xsd:enumeration value="Government"/>
                    <xsd:enumeration value="Telecommunication"/>
                    <xsd:enumeration value="Retail"/>
                  </xsd:restriction>
                </xsd:simpleType>
              </xsd:element>
            </xsd:sequence>
          </xsd:extension>
        </xsd:complexContent>
      </xsd:complexType>
    </xsd:element>
    <xsd:element name="Inhalt" ma:index="5" nillable="true" ma:displayName="Inhalt" ma:default="PowerPoint" ma:format="Dropdown" ma:internalName="Inhalt">
      <xsd:simpleType>
        <xsd:restriction base="dms:Choice">
          <xsd:enumeration value="PowerPoint"/>
          <xsd:enumeration value="Dokument"/>
          <xsd:enumeration value="Video"/>
          <xsd:enumeration value="Demo"/>
          <xsd:enumeration value="Case Study"/>
          <xsd:enumeration value="Technischer Artikel"/>
          <xsd:enumeration value="Pressemitteilung"/>
          <xsd:enumeration value="MS interner Artikel"/>
          <xsd:enumeration value="externer Artikel"/>
          <xsd:enumeration value="Webcast"/>
          <xsd:enumeration value="Blog"/>
        </xsd:restriction>
      </xsd:simpleType>
    </xsd:element>
    <xsd:element name="Owner" ma:index="6" nillable="true" ma:displayName="Owner" ma:internalName="Owner">
      <xsd:simpleType>
        <xsd:restriction base="dms:Text">
          <xsd:maxLength value="255"/>
        </xsd:restriction>
      </xsd:simpleType>
    </xsd:element>
    <xsd:element name="extern" ma:index="7" nillable="true" ma:displayName="extern" ma:default="0" ma:internalName="extern">
      <xsd:simpleType>
        <xsd:restriction base="dms:Boolean"/>
      </xsd:simpleType>
    </xsd:element>
    <xsd:element name="Level" ma:index="8" ma:displayName="Level" ma:default="Level 100" ma:format="Dropdown" ma:internalName="Level">
      <xsd:simpleType>
        <xsd:restriction base="dms:Choice">
          <xsd:enumeration value="Level 100"/>
          <xsd:enumeration value="Level 200"/>
          <xsd:enumeration value="Level 300"/>
          <xsd:enumeration value="Level 40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Inhaltstyp" ma:readOnly="tru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4FFFC3-965C-4DCF-B615-3A1BF2F8A8A8}">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2270c696-748b-44de-9e57-35e4150292d0"/>
    <ds:schemaRef ds:uri="http://schemas.openxmlformats.org/package/2006/metadata/core-properties"/>
  </ds:schemaRefs>
</ds:datastoreItem>
</file>

<file path=customXml/itemProps2.xml><?xml version="1.0" encoding="utf-8"?>
<ds:datastoreItem xmlns:ds="http://schemas.openxmlformats.org/officeDocument/2006/customXml" ds:itemID="{1FC09C3A-5319-4FBC-959E-E51B76DE1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70c696-748b-44de-9e57-35e4150292d0"/>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0A8AF82E-338D-4D16-B726-9FBDD4DC5A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DPE Envisioning</Template>
  <TotalTime>0</TotalTime>
  <Words>4551</Words>
  <Application>Microsoft PowerPoint</Application>
  <PresentationFormat>Bildschirmpräsentation (4:3)</PresentationFormat>
  <Paragraphs>1066</Paragraphs>
  <Slides>74</Slides>
  <Notes>57</Notes>
  <HiddenSlides>0</HiddenSlides>
  <MMClips>3</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74</vt:i4>
      </vt:variant>
    </vt:vector>
  </HeadingPairs>
  <TitlesOfParts>
    <vt:vector size="76" baseType="lpstr">
      <vt:lpstr>DPE Envisioning</vt:lpstr>
      <vt:lpstr>Visio</vt:lpstr>
      <vt:lpstr>Microsoft SOA Technologies (Part 2)</vt:lpstr>
      <vt:lpstr>Agenda</vt:lpstr>
      <vt:lpstr>SOA Consume</vt:lpstr>
      <vt:lpstr>User From Architect‘s Viewpoint</vt:lpstr>
      <vt:lpstr>SOA From User‘s Viewpoint</vt:lpstr>
      <vt:lpstr>SOA from Manager‘s Viewpoint</vt:lpstr>
      <vt:lpstr>„Real Life“ Information Work</vt:lpstr>
      <vt:lpstr>Process Characteristics</vt:lpstr>
      <vt:lpstr>Process Optimization Potential</vt:lpstr>
      <vt:lpstr>SOA for Transaction and Interaction</vt:lpstr>
      <vt:lpstr>Application Platform for SOA &amp; BPM</vt:lpstr>
      <vt:lpstr>Application Platform for SOA &amp; BPM</vt:lpstr>
      <vt:lpstr>„Real Life“ Application Support</vt:lpstr>
      <vt:lpstr>SharePoint Feature Areas</vt:lpstr>
      <vt:lpstr>Folie 15</vt:lpstr>
      <vt:lpstr>Folie 16</vt:lpstr>
      <vt:lpstr>SharePoint Developer Map</vt:lpstr>
      <vt:lpstr>Visual Studio Tools For Office (VSTO)</vt:lpstr>
      <vt:lpstr>Office Business Applications</vt:lpstr>
      <vt:lpstr>Office Business Applications</vt:lpstr>
      <vt:lpstr>Microsoft SOA Roadmap</vt:lpstr>
      <vt:lpstr>IT Today Working in a complex world</vt:lpstr>
      <vt:lpstr>Who Cares About What? Different people, different concerns</vt:lpstr>
      <vt:lpstr>"Oslo" Defining terms</vt:lpstr>
      <vt:lpstr>Simplifying Interoperability</vt:lpstr>
      <vt:lpstr>Where is "Oslo"? A status report</vt:lpstr>
      <vt:lpstr>Oslo</vt:lpstr>
      <vt:lpstr>Oslo Components </vt:lpstr>
      <vt:lpstr>The "Oslo" Repository A common store for diverse information</vt:lpstr>
      <vt:lpstr>What's in the Repository Some examples of pre-defined schemas</vt:lpstr>
      <vt:lpstr>The "Oslo" Visual Editor A tool for working with that information</vt:lpstr>
      <vt:lpstr>The Repository and Visual Editor An illustration</vt:lpstr>
      <vt:lpstr>Using Other Tools Working with the repository</vt:lpstr>
      <vt:lpstr>Working Together Different tools for different roles</vt:lpstr>
      <vt:lpstr>Executing Applications</vt:lpstr>
      <vt:lpstr>The "Oslo" Process Server Creating and running WF/WCF applications</vt:lpstr>
      <vt:lpstr>BizTalk Server Creating applications in a future release</vt:lpstr>
      <vt:lpstr>Software + Services</vt:lpstr>
      <vt:lpstr>Software + Services The basics</vt:lpstr>
      <vt:lpstr>Illustrating S+S</vt:lpstr>
      <vt:lpstr>Categorizing Services A simple taxonomy</vt:lpstr>
      <vt:lpstr>Categorizing Services An illustration</vt:lpstr>
      <vt:lpstr>SaaS: Another Example Microsoft Dynamics CRM</vt:lpstr>
      <vt:lpstr>Attached Services Microsoft Exchange</vt:lpstr>
      <vt:lpstr>Cloud Platform Microsoft's Windows Live Platform</vt:lpstr>
      <vt:lpstr>S+S and SOA An aside</vt:lpstr>
      <vt:lpstr>The Microsoft Services Platform</vt:lpstr>
      <vt:lpstr>Scale Cloud Platforms</vt:lpstr>
      <vt:lpstr>Microsoft Cloud Platform Strategy</vt:lpstr>
      <vt:lpstr>Platforms for S+S On-premises and in the cloud</vt:lpstr>
      <vt:lpstr>Supporting Applications What an application platform can provide</vt:lpstr>
      <vt:lpstr>Supporting Applications On-premises platform technology examples</vt:lpstr>
      <vt:lpstr>Supporting Applications Cloud platform technology examples</vt:lpstr>
      <vt:lpstr>Looking Ahead: Microsoft More to come</vt:lpstr>
      <vt:lpstr>SQL Server Data Services  Structured data in the cloud</vt:lpstr>
      <vt:lpstr>Microsoft’s BizTalk Services Integration in the cloud</vt:lpstr>
      <vt:lpstr>Illustrating BizTalk Server Integration in the enterprise</vt:lpstr>
      <vt:lpstr>Illustrating BizTalk Services Integration in the cloud</vt:lpstr>
      <vt:lpstr>Technologies BizTalk Services Gross Anatomy</vt:lpstr>
      <vt:lpstr>BizTalk Services The „Components“</vt:lpstr>
      <vt:lpstr>Quickstart – Setup</vt:lpstr>
      <vt:lpstr>Quickstart – Contract Creation</vt:lpstr>
      <vt:lpstr>Quickstart – Host Service (Listen)</vt:lpstr>
      <vt:lpstr>Quickstart – Connect a Client</vt:lpstr>
      <vt:lpstr>Video</vt:lpstr>
      <vt:lpstr>Folie 66</vt:lpstr>
      <vt:lpstr>Technologies BizTalk Services Functionalities</vt:lpstr>
      <vt:lpstr>Video</vt:lpstr>
      <vt:lpstr>Folie 69</vt:lpstr>
      <vt:lpstr>What‘s behind the „Mesh“?</vt:lpstr>
      <vt:lpstr>Video</vt:lpstr>
      <vt:lpstr>Folie 72</vt:lpstr>
      <vt:lpstr>Conclusion</vt:lpstr>
      <vt:lpstr>Folie 74</vt:lpstr>
    </vt:vector>
  </TitlesOfParts>
  <Manager>http://www.pivotdesign.com/</Manager>
  <Company>Microsoft</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Holger Sirtl</dc:creator>
  <cp:lastModifiedBy>Holger Sirtl</cp:lastModifiedBy>
  <cp:revision>135</cp:revision>
  <dcterms:created xsi:type="dcterms:W3CDTF">2008-07-04T08:25:42Z</dcterms:created>
  <dcterms:modified xsi:type="dcterms:W3CDTF">2008-07-08T18:16:58Z</dcterms:modified>
  <cp:contentType>Dokument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D">
    <vt:lpwstr>0</vt:lpwstr>
  </property>
  <property fmtid="{D5CDD505-2E9C-101B-9397-08002B2CF9AE}" pid="3" name="Session Name">
    <vt:lpwstr>** Content Administration **</vt:lpwstr>
  </property>
  <property fmtid="{D5CDD505-2E9C-101B-9397-08002B2CF9AE}" pid="4" name="Product Teams">
    <vt:lpwstr>Unknown</vt:lpwstr>
  </property>
  <property fmtid="{D5CDD505-2E9C-101B-9397-08002B2CF9AE}" pid="5" name="EBC PPT Template Used?">
    <vt:lpwstr>1</vt:lpwstr>
  </property>
  <property fmtid="{D5CDD505-2E9C-101B-9397-08002B2CF9AE}" pid="6" name="Workload">
    <vt:lpwstr>NA</vt:lpwstr>
  </property>
  <property fmtid="{D5CDD505-2E9C-101B-9397-08002B2CF9AE}" pid="7" name="Location">
    <vt:lpwstr>Redmond</vt:lpwstr>
  </property>
  <property fmtid="{D5CDD505-2E9C-101B-9397-08002B2CF9AE}" pid="8" name="Topic Owner">
    <vt:lpwstr>eric steinwinder</vt:lpwstr>
  </property>
  <property fmtid="{D5CDD505-2E9C-101B-9397-08002B2CF9AE}" pid="9" name="Verticals">
    <vt:lpwstr>Not Vertical Specific</vt:lpwstr>
  </property>
  <property fmtid="{D5CDD505-2E9C-101B-9397-08002B2CF9AE}" pid="10" name="Content Type">
    <vt:lpwstr>Collateral Material</vt:lpwstr>
  </property>
  <property fmtid="{D5CDD505-2E9C-101B-9397-08002B2CF9AE}" pid="11" name="Deck Date">
    <vt:lpwstr>2006-02-20T00:00:00Z</vt:lpwstr>
  </property>
  <property fmtid="{D5CDD505-2E9C-101B-9397-08002B2CF9AE}" pid="12" name="Intiatives">
    <vt:lpwstr/>
  </property>
  <property fmtid="{D5CDD505-2E9C-101B-9397-08002B2CF9AE}" pid="13" name="Regional Owner">
    <vt:lpwstr/>
  </property>
  <property fmtid="{D5CDD505-2E9C-101B-9397-08002B2CF9AE}" pid="14" name="General">
    <vt:lpwstr/>
  </property>
  <property fmtid="{D5CDD505-2E9C-101B-9397-08002B2CF9AE}" pid="15" name="ContentTypeId">
    <vt:lpwstr>0x010100B5410CB9F078974E9DACED1EE4E1EF90</vt:lpwstr>
  </property>
  <property fmtid="{D5CDD505-2E9C-101B-9397-08002B2CF9AE}" pid="16" name="Owner">
    <vt:lpwstr>Tim O'Brien</vt:lpwstr>
  </property>
  <property fmtid="{D5CDD505-2E9C-101B-9397-08002B2CF9AE}" pid="17" name="Status">
    <vt:lpwstr>Draft</vt:lpwstr>
  </property>
</Properties>
</file>